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6"/>
  </p:notesMasterIdLst>
  <p:sldIdLst>
    <p:sldId id="599" r:id="rId2"/>
    <p:sldId id="463" r:id="rId3"/>
    <p:sldId id="593" r:id="rId4"/>
    <p:sldId id="584" r:id="rId5"/>
    <p:sldId id="613" r:id="rId6"/>
    <p:sldId id="604" r:id="rId7"/>
    <p:sldId id="606" r:id="rId8"/>
    <p:sldId id="627" r:id="rId9"/>
    <p:sldId id="282" r:id="rId10"/>
    <p:sldId id="580" r:id="rId11"/>
    <p:sldId id="632" r:id="rId12"/>
    <p:sldId id="607" r:id="rId13"/>
    <p:sldId id="608" r:id="rId14"/>
    <p:sldId id="622" r:id="rId15"/>
    <p:sldId id="633" r:id="rId16"/>
    <p:sldId id="634" r:id="rId17"/>
    <p:sldId id="636" r:id="rId18"/>
    <p:sldId id="610" r:id="rId19"/>
    <p:sldId id="611" r:id="rId20"/>
    <p:sldId id="616" r:id="rId21"/>
    <p:sldId id="617" r:id="rId22"/>
    <p:sldId id="348" r:id="rId23"/>
    <p:sldId id="629" r:id="rId24"/>
    <p:sldId id="62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7D"/>
    <a:srgbClr val="008FBF"/>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71"/>
    <p:restoredTop sz="64560"/>
  </p:normalViewPr>
  <p:slideViewPr>
    <p:cSldViewPr snapToGrid="0">
      <p:cViewPr varScale="1">
        <p:scale>
          <a:sx n="69" d="100"/>
          <a:sy n="69" d="100"/>
        </p:scale>
        <p:origin x="2664"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88C21F-2845-B54E-9F41-116BD730F0FF}"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44805-04AB-454A-BBCB-D22E174FAB5F}" type="slidenum">
              <a:rPr lang="en-US" smtClean="0"/>
              <a:t>‹#›</a:t>
            </a:fld>
            <a:endParaRPr lang="en-US"/>
          </a:p>
        </p:txBody>
      </p:sp>
    </p:spTree>
    <p:extLst>
      <p:ext uri="{BB962C8B-B14F-4D97-AF65-F5344CB8AC3E}">
        <p14:creationId xmlns:p14="http://schemas.microsoft.com/office/powerpoint/2010/main" val="4028795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Preparation</a:t>
            </a:r>
          </a:p>
          <a:p>
            <a:r>
              <a:rPr lang="en-AU" sz="1200" kern="1200" dirty="0">
                <a:solidFill>
                  <a:schemeClr val="tx1"/>
                </a:solidFill>
                <a:effectLst/>
                <a:latin typeface="+mn-lt"/>
                <a:ea typeface="+mn-ea"/>
                <a:cs typeface="+mn-cs"/>
              </a:rPr>
              <a:t> </a:t>
            </a:r>
            <a:r>
              <a:rPr lang="en-US" sz="1100" spc="-10" dirty="0">
                <a:effectLst/>
                <a:latin typeface="Calibri" panose="020F0502020204030204" pitchFamily="34" charset="0"/>
                <a:ea typeface="Arial" panose="020B0604020202020204" pitchFamily="34" charset="0"/>
              </a:rPr>
              <a:t>Participants should have access to</a:t>
            </a:r>
            <a:endParaRPr lang="en-AU" sz="1100" dirty="0">
              <a:effectLst/>
              <a:latin typeface="Arial" panose="020B0604020202020204" pitchFamily="34" charset="0"/>
              <a:ea typeface="Arial" panose="020B0604020202020204" pitchFamily="34" charset="0"/>
            </a:endParaRPr>
          </a:p>
          <a:p>
            <a:pPr marL="1143000" marR="230505" lvl="2" indent="-228600">
              <a:lnSpc>
                <a:spcPct val="105000"/>
              </a:lnSpc>
              <a:spcBef>
                <a:spcPts val="5"/>
              </a:spcBef>
              <a:spcAft>
                <a:spcPts val="0"/>
              </a:spcAft>
              <a:buFont typeface="Times New Roman" panose="02020603050405020304" pitchFamily="18" charset="0"/>
              <a:buChar char="o"/>
              <a:tabLst>
                <a:tab pos="523240" algn="l"/>
                <a:tab pos="523875" algn="l"/>
              </a:tabLst>
            </a:pPr>
            <a:r>
              <a:rPr lang="en-US" sz="1100" dirty="0">
                <a:effectLst/>
                <a:latin typeface="Calibri" panose="020F0502020204030204" pitchFamily="34" charset="0"/>
                <a:ea typeface="Times New Roman" panose="02020603050405020304" pitchFamily="18" charset="0"/>
              </a:rPr>
              <a:t>2 paper-copies of clinical pathway (without catheter) to complete in session</a:t>
            </a:r>
            <a:endParaRPr lang="en-AU" sz="1100" dirty="0">
              <a:effectLst/>
              <a:latin typeface="Arial" panose="020B0604020202020204" pitchFamily="34" charset="0"/>
              <a:ea typeface="Times New Roman" panose="02020603050405020304" pitchFamily="18" charset="0"/>
            </a:endParaRPr>
          </a:p>
          <a:p>
            <a:pPr marL="1143000" marR="230505" lvl="2" indent="-228600">
              <a:lnSpc>
                <a:spcPct val="105000"/>
              </a:lnSpc>
              <a:spcBef>
                <a:spcPts val="5"/>
              </a:spcBef>
              <a:spcAft>
                <a:spcPts val="0"/>
              </a:spcAft>
              <a:buFont typeface="Times New Roman" panose="02020603050405020304" pitchFamily="18" charset="0"/>
              <a:buChar char="o"/>
              <a:tabLst>
                <a:tab pos="523240" algn="l"/>
                <a:tab pos="523875" algn="l"/>
              </a:tabLst>
            </a:pPr>
            <a:r>
              <a:rPr lang="en-US" sz="1100" dirty="0">
                <a:effectLst/>
                <a:latin typeface="Calibri" panose="020F0502020204030204" pitchFamily="34" charset="0"/>
                <a:ea typeface="Times New Roman" panose="02020603050405020304" pitchFamily="18" charset="0"/>
              </a:rPr>
              <a:t>Be able to see paper copies of User guide to Clinical Pathway so they know it will be available for them to refer to in their clinical areas</a:t>
            </a:r>
            <a:endParaRPr lang="en-AU" sz="1100" dirty="0">
              <a:effectLst/>
              <a:latin typeface="Arial" panose="020B0604020202020204" pitchFamily="34" charset="0"/>
              <a:ea typeface="Times New Roman" panose="02020603050405020304" pitchFamily="18" charset="0"/>
            </a:endParaRPr>
          </a:p>
          <a:p>
            <a:pPr marL="1143000" marR="230505" lvl="2" indent="-228600">
              <a:lnSpc>
                <a:spcPct val="105000"/>
              </a:lnSpc>
              <a:spcBef>
                <a:spcPts val="5"/>
              </a:spcBef>
              <a:spcAft>
                <a:spcPts val="0"/>
              </a:spcAft>
              <a:buFont typeface="Times New Roman" panose="02020603050405020304" pitchFamily="18" charset="0"/>
              <a:buChar char="o"/>
              <a:tabLst>
                <a:tab pos="523240" algn="l"/>
                <a:tab pos="523875" algn="l"/>
              </a:tabLst>
            </a:pPr>
            <a:r>
              <a:rPr lang="en-US" sz="1100" dirty="0">
                <a:effectLst/>
                <a:latin typeface="Calibri" panose="020F0502020204030204" pitchFamily="34" charset="0"/>
                <a:ea typeface="Times New Roman" panose="02020603050405020304" pitchFamily="18" charset="0"/>
              </a:rPr>
              <a:t>Be able to see paper copies of the Consumer brochure “Do I need antibiotics?” so they know it will be available for them to print out  from the ACQSC website and provide to consumers</a:t>
            </a:r>
            <a:endParaRPr lang="en-AU" sz="1100" dirty="0">
              <a:effectLst/>
              <a:latin typeface="Arial" panose="020B0604020202020204" pitchFamily="34" charset="0"/>
              <a:ea typeface="Times New Roman" panose="02020603050405020304" pitchFamily="18" charset="0"/>
            </a:endParaRPr>
          </a:p>
          <a:p>
            <a:endParaRPr lang="en-AU" dirty="0">
              <a:effectLst/>
            </a:endParaRPr>
          </a:p>
          <a:p>
            <a:r>
              <a:rPr lang="en-AU" sz="1200" b="1" i="0" kern="1200" dirty="0">
                <a:solidFill>
                  <a:schemeClr val="tx1"/>
                </a:solidFill>
                <a:effectLst/>
                <a:latin typeface="+mn-lt"/>
                <a:ea typeface="+mn-ea"/>
                <a:cs typeface="+mn-cs"/>
              </a:rPr>
              <a:t>Introduction and icebreaker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As participants arrive, </a:t>
            </a:r>
            <a:r>
              <a:rPr lang="en-AU" sz="1200" b="1" kern="1200" dirty="0">
                <a:solidFill>
                  <a:schemeClr val="tx1"/>
                </a:solidFill>
                <a:effectLst/>
                <a:latin typeface="+mn-lt"/>
                <a:ea typeface="+mn-ea"/>
                <a:cs typeface="+mn-cs"/>
              </a:rPr>
              <a:t>introduce yourself </a:t>
            </a:r>
            <a:r>
              <a:rPr lang="en-AU" sz="1200" b="0" kern="1200" dirty="0">
                <a:solidFill>
                  <a:schemeClr val="tx1"/>
                </a:solidFill>
                <a:effectLst/>
                <a:latin typeface="+mn-lt"/>
                <a:ea typeface="+mn-ea"/>
                <a:cs typeface="+mn-cs"/>
              </a:rPr>
              <a:t>and welcome them to the session</a:t>
            </a:r>
            <a:r>
              <a:rPr lang="en-AU" sz="1200" kern="1200" dirty="0">
                <a:solidFill>
                  <a:schemeClr val="tx1"/>
                </a:solidFill>
                <a:effectLst/>
                <a:latin typeface="+mn-lt"/>
                <a:ea typeface="+mn-ea"/>
                <a:cs typeface="+mn-cs"/>
              </a:rPr>
              <a:t>.</a:t>
            </a:r>
          </a:p>
          <a:p>
            <a:pPr fontAlgn="base"/>
            <a:r>
              <a:rPr lang="en-US" sz="1800" b="1" dirty="0">
                <a:effectLst/>
                <a:latin typeface="Calibri" panose="020F0502020204030204" pitchFamily="34" charset="0"/>
                <a:ea typeface="Times New Roman" panose="02020603050405020304" pitchFamily="18" charset="0"/>
              </a:rPr>
              <a:t>Say </a:t>
            </a:r>
            <a:r>
              <a:rPr lang="en-US" sz="1800" dirty="0">
                <a:effectLst/>
                <a:latin typeface="Calibri" panose="020F0502020204030204" pitchFamily="34" charset="0"/>
                <a:ea typeface="Times New Roman" panose="02020603050405020304" pitchFamily="18" charset="0"/>
              </a:rPr>
              <a:t>urine dipstick</a:t>
            </a:r>
            <a:r>
              <a:rPr lang="en-US" sz="1800" u="sng" dirty="0">
                <a:solidFill>
                  <a:srgbClr val="D13438"/>
                </a:solidFill>
                <a:effectLst/>
                <a:latin typeface="Calibri" panose="020F0502020204030204" pitchFamily="34" charset="0"/>
                <a:ea typeface="Times New Roman" panose="02020603050405020304" pitchFamily="18" charset="0"/>
              </a:rPr>
              <a:t> </a:t>
            </a:r>
            <a:r>
              <a:rPr lang="en-US" sz="1800" u="none" dirty="0">
                <a:solidFill>
                  <a:srgbClr val="D13438"/>
                </a:solidFill>
                <a:effectLst/>
                <a:latin typeface="Calibri" panose="020F0502020204030204" pitchFamily="34" charset="0"/>
                <a:ea typeface="Times New Roman" panose="02020603050405020304" pitchFamily="18" charset="0"/>
              </a:rPr>
              <a:t>testing</a:t>
            </a:r>
            <a:r>
              <a:rPr lang="en-US" sz="1800" u="none"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can influence decision-making around diagnosis of UTI and whether antibiotics are prescribed. </a:t>
            </a:r>
          </a:p>
          <a:p>
            <a:pPr fontAlgn="base"/>
            <a:r>
              <a:rPr lang="en-US" sz="1800" b="1" dirty="0">
                <a:effectLst/>
                <a:latin typeface="Calibri" panose="020F0502020204030204" pitchFamily="34" charset="0"/>
                <a:ea typeface="Times New Roman" panose="02020603050405020304" pitchFamily="18" charset="0"/>
              </a:rPr>
              <a:t>Ask</a:t>
            </a:r>
            <a:r>
              <a:rPr lang="en-US" sz="1800" dirty="0">
                <a:effectLst/>
                <a:latin typeface="Calibri" panose="020F0502020204030204" pitchFamily="34" charset="0"/>
                <a:ea typeface="Times New Roman" panose="02020603050405020304" pitchFamily="18" charset="0"/>
              </a:rPr>
              <a:t> the group why they think antibiotic overuse and misuse is an important area to focus on in aged care?</a:t>
            </a:r>
            <a:endParaRPr lang="en-AU" sz="1800" dirty="0">
              <a:effectLst/>
              <a:latin typeface="Arial" panose="020B0604020202020204" pitchFamily="34" charset="0"/>
              <a:ea typeface="Arial" panose="020B0604020202020204" pitchFamily="34" charset="0"/>
            </a:endParaRPr>
          </a:p>
          <a:p>
            <a:pPr fontAlgn="base"/>
            <a:r>
              <a:rPr lang="en-US" sz="1800" b="1" dirty="0">
                <a:effectLst/>
                <a:latin typeface="Calibri" panose="020F0502020204030204" pitchFamily="34" charset="0"/>
                <a:ea typeface="Times New Roman" panose="02020603050405020304" pitchFamily="18" charset="0"/>
              </a:rPr>
              <a:t>Explain</a:t>
            </a:r>
            <a:r>
              <a:rPr lang="en-US" sz="1800" dirty="0">
                <a:effectLst/>
                <a:latin typeface="Calibri" panose="020F0502020204030204" pitchFamily="34" charset="0"/>
                <a:ea typeface="Times New Roman" panose="02020603050405020304" pitchFamily="18" charset="0"/>
              </a:rPr>
              <a:t> AMR organisms is a concern in aged care. </a:t>
            </a:r>
            <a:r>
              <a:rPr lang="en-US" sz="1800" b="1" dirty="0">
                <a:effectLst/>
                <a:latin typeface="Calibri" panose="020F0502020204030204" pitchFamily="34" charset="0"/>
                <a:ea typeface="Times New Roman" panose="02020603050405020304" pitchFamily="18" charset="0"/>
              </a:rPr>
              <a:t>Ask</a:t>
            </a:r>
            <a:r>
              <a:rPr lang="en-US" sz="1800" dirty="0">
                <a:effectLst/>
                <a:latin typeface="Calibri" panose="020F0502020204030204" pitchFamily="34" charset="0"/>
                <a:ea typeface="Times New Roman" panose="02020603050405020304" pitchFamily="18" charset="0"/>
              </a:rPr>
              <a:t> them to guess resistance rates </a:t>
            </a:r>
            <a:r>
              <a:rPr lang="en-US" sz="1800" dirty="0" err="1">
                <a:effectLst/>
                <a:latin typeface="Calibri" panose="020F0502020204030204" pitchFamily="34" charset="0"/>
                <a:ea typeface="Times New Roman" panose="02020603050405020304" pitchFamily="18" charset="0"/>
              </a:rPr>
              <a:t>fro</a:t>
            </a:r>
            <a:r>
              <a:rPr lang="en-US" sz="1800" dirty="0">
                <a:effectLst/>
                <a:latin typeface="Calibri" panose="020F0502020204030204" pitchFamily="34" charset="0"/>
                <a:ea typeface="Times New Roman" panose="02020603050405020304" pitchFamily="18" charset="0"/>
              </a:rPr>
              <a:t> MRSA and E.coli cefalexin resistance. The answer- MRSA  aged care 26% , hospitals 13%, community13%.  E.coli Keflex resistance aged care 37%, hospitals 20%, community 28% (reference AURA 2019 report)</a:t>
            </a:r>
            <a:endParaRPr lang="en-AU" sz="1800" dirty="0">
              <a:effectLst/>
              <a:latin typeface="Arial" panose="020B0604020202020204" pitchFamily="34" charset="0"/>
              <a:ea typeface="Arial" panose="020B0604020202020204" pitchFamily="34" charset="0"/>
            </a:endParaRPr>
          </a:p>
          <a:p>
            <a:pPr fontAlgn="base"/>
            <a:r>
              <a:rPr lang="en-US" sz="1800" b="1" dirty="0">
                <a:effectLst/>
                <a:latin typeface="Calibri" panose="020F0502020204030204" pitchFamily="34" charset="0"/>
                <a:ea typeface="Times New Roman" panose="02020603050405020304" pitchFamily="18" charset="0"/>
              </a:rPr>
              <a:t>Ask</a:t>
            </a:r>
            <a:r>
              <a:rPr lang="en-US" sz="1800" dirty="0">
                <a:effectLst/>
                <a:latin typeface="Calibri" panose="020F0502020204030204" pitchFamily="34" charset="0"/>
                <a:ea typeface="Times New Roman" panose="02020603050405020304" pitchFamily="18" charset="0"/>
              </a:rPr>
              <a:t> the group what they think are pros and cons of antibiotics.  </a:t>
            </a:r>
            <a:endParaRPr lang="en-AU" sz="1800" dirty="0">
              <a:effectLst/>
              <a:latin typeface="Arial" panose="020B0604020202020204" pitchFamily="34" charset="0"/>
              <a:ea typeface="Arial" panose="020B0604020202020204" pitchFamily="34" charset="0"/>
            </a:endParaRPr>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1</a:t>
            </a:fld>
            <a:endParaRPr lang="en-US"/>
          </a:p>
        </p:txBody>
      </p:sp>
    </p:spTree>
    <p:extLst>
      <p:ext uri="{BB962C8B-B14F-4D97-AF65-F5344CB8AC3E}">
        <p14:creationId xmlns:p14="http://schemas.microsoft.com/office/powerpoint/2010/main" val="817084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i="1" kern="1200" dirty="0">
                <a:solidFill>
                  <a:schemeClr val="tx1"/>
                </a:solidFill>
                <a:effectLst/>
                <a:latin typeface="+mn-lt"/>
                <a:ea typeface="+mn-ea"/>
                <a:cs typeface="+mn-cs"/>
              </a:rPr>
              <a:t>End of Case Study 1</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Show</a:t>
            </a:r>
            <a:r>
              <a:rPr lang="en-US" sz="1200" kern="1200" dirty="0">
                <a:solidFill>
                  <a:schemeClr val="tx1"/>
                </a:solidFill>
                <a:effectLst/>
                <a:latin typeface="+mn-lt"/>
                <a:ea typeface="+mn-ea"/>
                <a:cs typeface="+mn-cs"/>
              </a:rPr>
              <a:t> participants paper copies of accompanying “user guide to clinical pathway” that provides detailed  information on urine culture and antibiotic prescribing. </a:t>
            </a:r>
            <a:endParaRPr lang="en-AU" sz="1200" kern="1200" dirty="0">
              <a:solidFill>
                <a:schemeClr val="tx1"/>
              </a:solidFill>
              <a:effectLst/>
              <a:latin typeface="+mn-lt"/>
              <a:ea typeface="+mn-ea"/>
              <a:cs typeface="+mn-cs"/>
            </a:endParaRPr>
          </a:p>
          <a:p>
            <a:endParaRPr lang="en-US" dirty="0"/>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12</a:t>
            </a:fld>
            <a:endParaRPr lang="en-US"/>
          </a:p>
        </p:txBody>
      </p:sp>
    </p:spTree>
    <p:extLst>
      <p:ext uri="{BB962C8B-B14F-4D97-AF65-F5344CB8AC3E}">
        <p14:creationId xmlns:p14="http://schemas.microsoft.com/office/powerpoint/2010/main" val="2587730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highlight>
                  <a:srgbClr val="FFFF00"/>
                </a:highlight>
                <a:latin typeface="+mn-lt"/>
                <a:ea typeface="+mn-ea"/>
                <a:cs typeface="+mn-cs"/>
              </a:rPr>
              <a:t>Seek </a:t>
            </a:r>
            <a:r>
              <a:rPr lang="en-AU" sz="1200" kern="1200" dirty="0">
                <a:solidFill>
                  <a:schemeClr val="tx1"/>
                </a:solidFill>
                <a:effectLst/>
                <a:highlight>
                  <a:srgbClr val="FFFF00"/>
                </a:highlight>
                <a:latin typeface="+mn-lt"/>
                <a:ea typeface="+mn-ea"/>
                <a:cs typeface="+mn-cs"/>
              </a:rPr>
              <a:t>comments using Slide 12 prompts.  </a:t>
            </a:r>
          </a:p>
          <a:p>
            <a:r>
              <a:rPr lang="en-AU" sz="1200" b="1" kern="1200" dirty="0">
                <a:solidFill>
                  <a:schemeClr val="tx1"/>
                </a:solidFill>
                <a:effectLst/>
                <a:highlight>
                  <a:srgbClr val="FFFF00"/>
                </a:highlight>
                <a:latin typeface="+mn-lt"/>
                <a:ea typeface="+mn-ea"/>
                <a:cs typeface="+mn-cs"/>
              </a:rPr>
              <a:t>Ask </a:t>
            </a:r>
            <a:r>
              <a:rPr lang="en-AU" sz="1200" kern="1200" dirty="0">
                <a:solidFill>
                  <a:schemeClr val="tx1"/>
                </a:solidFill>
                <a:effectLst/>
                <a:highlight>
                  <a:srgbClr val="FFFF00"/>
                </a:highlight>
                <a:latin typeface="+mn-lt"/>
                <a:ea typeface="+mn-ea"/>
                <a:cs typeface="+mn-cs"/>
              </a:rPr>
              <a:t>participants to complete blank clinical pathway using Case Study 2 information.</a:t>
            </a:r>
            <a:r>
              <a:rPr lang="en-AU" sz="1200" b="1" kern="1200" dirty="0">
                <a:solidFill>
                  <a:schemeClr val="tx1"/>
                </a:solidFill>
                <a:effectLst/>
                <a:highlight>
                  <a:srgbClr val="FFFF00"/>
                </a:highlight>
                <a:latin typeface="+mn-lt"/>
                <a:ea typeface="+mn-ea"/>
                <a:cs typeface="+mn-cs"/>
              </a:rPr>
              <a:t> </a:t>
            </a:r>
          </a:p>
          <a:p>
            <a:endParaRPr lang="en-AU" sz="1200" b="1" kern="1200" dirty="0">
              <a:solidFill>
                <a:schemeClr val="tx1"/>
              </a:solidFill>
              <a:effectLst/>
              <a:highlight>
                <a:srgbClr val="FFFF00"/>
              </a:highlight>
              <a:latin typeface="+mn-lt"/>
              <a:ea typeface="+mn-ea"/>
              <a:cs typeface="+mn-cs"/>
            </a:endParaRPr>
          </a:p>
          <a:p>
            <a:r>
              <a:rPr lang="en-AU" sz="1200" b="1" kern="1200" dirty="0">
                <a:solidFill>
                  <a:schemeClr val="tx1"/>
                </a:solidFill>
                <a:effectLst/>
                <a:highlight>
                  <a:srgbClr val="FFFF00"/>
                </a:highlight>
                <a:latin typeface="+mn-lt"/>
                <a:ea typeface="+mn-ea"/>
                <a:cs typeface="+mn-cs"/>
              </a:rPr>
              <a:t>What requires immediate escalation?</a:t>
            </a:r>
          </a:p>
          <a:p>
            <a:r>
              <a:rPr lang="en-AU" sz="1200" b="0" kern="1200" dirty="0">
                <a:solidFill>
                  <a:schemeClr val="tx1"/>
                </a:solidFill>
                <a:effectLst/>
                <a:highlight>
                  <a:srgbClr val="FFFF00"/>
                </a:highlight>
                <a:latin typeface="+mn-lt"/>
                <a:ea typeface="+mn-ea"/>
                <a:cs typeface="+mn-cs"/>
              </a:rPr>
              <a:t>It should be emphasised that this pathway does not apply to those with serious illness, they should have separate RACF policies and procedures around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highlight>
                  <a:srgbClr val="FFFF00"/>
                </a:highlight>
                <a:latin typeface="+mn-lt"/>
                <a:ea typeface="+mn-ea"/>
                <a:cs typeface="+mn-cs"/>
              </a:rPr>
              <a:t>These are some general pointers but the point of this session is not to educate regarding sepsis or other serious medical conditions</a:t>
            </a:r>
          </a:p>
          <a:p>
            <a:pPr marL="171450" indent="-171450">
              <a:buFont typeface="Arial" panose="020B0604020202020204" pitchFamily="34" charset="0"/>
              <a:buChar char="•"/>
            </a:pPr>
            <a:endParaRPr lang="en-AU" sz="1200" b="0" kern="1200" dirty="0">
              <a:solidFill>
                <a:schemeClr val="tx1"/>
              </a:solidFill>
              <a:effectLst/>
              <a:highlight>
                <a:srgbClr val="FFFF00"/>
              </a:highlight>
              <a:latin typeface="+mn-lt"/>
              <a:ea typeface="+mn-ea"/>
              <a:cs typeface="+mn-cs"/>
            </a:endParaRPr>
          </a:p>
          <a:p>
            <a:pPr marL="171450" indent="-171450">
              <a:buFont typeface="Arial" panose="020B0604020202020204" pitchFamily="34" charset="0"/>
              <a:buChar char="•"/>
            </a:pPr>
            <a:r>
              <a:rPr lang="en-AU" sz="1200" b="0" kern="1200" dirty="0">
                <a:solidFill>
                  <a:schemeClr val="tx1"/>
                </a:solidFill>
                <a:effectLst/>
                <a:highlight>
                  <a:srgbClr val="FFFF00"/>
                </a:highlight>
                <a:latin typeface="+mn-lt"/>
                <a:ea typeface="+mn-ea"/>
                <a:cs typeface="+mn-cs"/>
              </a:rPr>
              <a:t>Concern that the resident looks very unwell – this alone is enough for clinical escalation</a:t>
            </a:r>
          </a:p>
          <a:p>
            <a:pPr marL="171450" indent="-171450">
              <a:buFont typeface="Arial" panose="020B0604020202020204" pitchFamily="34" charset="0"/>
              <a:buChar char="•"/>
            </a:pPr>
            <a:r>
              <a:rPr lang="en-AU" sz="1200" b="0" kern="1200" dirty="0">
                <a:solidFill>
                  <a:schemeClr val="tx1"/>
                </a:solidFill>
                <a:effectLst/>
                <a:highlight>
                  <a:srgbClr val="FFFF00"/>
                </a:highlight>
                <a:latin typeface="+mn-lt"/>
                <a:ea typeface="+mn-ea"/>
                <a:cs typeface="+mn-cs"/>
              </a:rPr>
              <a:t>Observations out of range BP, HR, PR, Sao2 </a:t>
            </a:r>
          </a:p>
          <a:p>
            <a:endParaRPr lang="en-AU" sz="1200" kern="1200" dirty="0">
              <a:solidFill>
                <a:schemeClr val="tx1"/>
              </a:solidFill>
              <a:effectLst/>
              <a:highlight>
                <a:srgbClr val="FFFF00"/>
              </a:highlight>
              <a:latin typeface="+mn-lt"/>
              <a:ea typeface="+mn-ea"/>
              <a:cs typeface="+mn-cs"/>
            </a:endParaRPr>
          </a:p>
          <a:p>
            <a:r>
              <a:rPr lang="en-AU" sz="1200" kern="1200" dirty="0">
                <a:solidFill>
                  <a:schemeClr val="tx1"/>
                </a:solidFill>
                <a:effectLst/>
                <a:highlight>
                  <a:srgbClr val="FFFF00"/>
                </a:highlight>
                <a:latin typeface="+mn-lt"/>
                <a:ea typeface="+mn-ea"/>
                <a:cs typeface="+mn-cs"/>
              </a:rPr>
              <a:t> </a:t>
            </a:r>
          </a:p>
          <a:p>
            <a:pPr marL="0" indent="0" fontAlgn="base">
              <a:spcBef>
                <a:spcPts val="600"/>
              </a:spcBef>
              <a:spcAft>
                <a:spcPct val="0"/>
              </a:spcAft>
              <a:buNone/>
              <a:defRPr/>
            </a:pPr>
            <a:endParaRPr lang="en-US" i="1" dirty="0">
              <a:highlight>
                <a:srgbClr val="FFFF00"/>
              </a:highlight>
            </a:endParaRPr>
          </a:p>
        </p:txBody>
      </p:sp>
      <p:sp>
        <p:nvSpPr>
          <p:cNvPr id="4" name="Slide Number Placeholder 3"/>
          <p:cNvSpPr>
            <a:spLocks noGrp="1"/>
          </p:cNvSpPr>
          <p:nvPr>
            <p:ph type="sldNum" sz="quarter" idx="5"/>
          </p:nvPr>
        </p:nvSpPr>
        <p:spPr/>
        <p:txBody>
          <a:bodyPr/>
          <a:lstStyle/>
          <a:p>
            <a:fld id="{A98FADB3-68A1-4360-AA33-E03C8D81EF0F}" type="slidenum">
              <a:rPr lang="en-AU" smtClean="0"/>
              <a:t>13</a:t>
            </a:fld>
            <a:endParaRPr lang="en-AU"/>
          </a:p>
        </p:txBody>
      </p:sp>
    </p:spTree>
    <p:extLst>
      <p:ext uri="{BB962C8B-B14F-4D97-AF65-F5344CB8AC3E}">
        <p14:creationId xmlns:p14="http://schemas.microsoft.com/office/powerpoint/2010/main" val="3600585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lang="en-US" sz="1800" b="1" dirty="0">
                <a:effectLst/>
                <a:latin typeface="Calibri" panose="020F0502020204030204" pitchFamily="34" charset="0"/>
                <a:ea typeface="Times New Roman" panose="02020603050405020304" pitchFamily="18" charset="0"/>
              </a:rPr>
              <a:t>Present </a:t>
            </a:r>
            <a:r>
              <a:rPr lang="en-US" sz="1800" dirty="0">
                <a:effectLst/>
                <a:latin typeface="Calibri" panose="020F0502020204030204" pitchFamily="34" charset="0"/>
                <a:ea typeface="Times New Roman" panose="02020603050405020304" pitchFamily="18" charset="0"/>
              </a:rPr>
              <a:t>Slide 13sand use slide note prompts to deliver the key message: where UTI is possible a urine dipstick is unnecessary as you have already come to the conclusion using signs and symptoms.  </a:t>
            </a:r>
            <a:endParaRPr lang="en-AU" sz="1800" dirty="0">
              <a:effectLst/>
              <a:latin typeface="Arial" panose="020B0604020202020204" pitchFamily="34" charset="0"/>
              <a:ea typeface="Arial" panose="020B0604020202020204" pitchFamily="34" charset="0"/>
            </a:endParaRPr>
          </a:p>
          <a:p>
            <a:pPr marL="0" indent="0" fontAlgn="base">
              <a:spcBef>
                <a:spcPts val="600"/>
              </a:spcBef>
              <a:spcAft>
                <a:spcPct val="0"/>
              </a:spcAft>
              <a:buNone/>
              <a:defRPr/>
            </a:pPr>
            <a:endPar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endParaRPr>
          </a:p>
          <a:p>
            <a:pPr marL="0" indent="0" fontAlgn="base">
              <a:spcBef>
                <a:spcPts val="600"/>
              </a:spcBef>
              <a:spcAft>
                <a:spcPct val="0"/>
              </a:spcAft>
              <a:buNone/>
              <a:defRPr/>
            </a:pPr>
            <a:endPar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endParaRPr>
          </a:p>
          <a:p>
            <a:pPr marL="0" indent="0" fontAlgn="base">
              <a:spcBef>
                <a:spcPts val="600"/>
              </a:spcBef>
              <a:spcAft>
                <a:spcPct val="0"/>
              </a:spcAft>
              <a:buNone/>
              <a:defRPr/>
            </a:pPr>
            <a:r>
              <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rPr>
              <a:t>Is this serious requiring immediate escalation?  </a:t>
            </a:r>
          </a:p>
          <a:p>
            <a:pPr marL="0" indent="0" fontAlgn="base">
              <a:spcBef>
                <a:spcPts val="600"/>
              </a:spcBef>
              <a:spcAft>
                <a:spcPct val="0"/>
              </a:spcAft>
              <a:buNone/>
              <a:defRPr/>
            </a:pPr>
            <a:r>
              <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rPr>
              <a:t>	It may be if she has observations that fulfil sepsis e.g., unstable/low BP, looks very unwell -&gt; she may need to go to hospital. If so, she will need medical review at the very least.</a:t>
            </a:r>
          </a:p>
          <a:p>
            <a:pPr marL="0" indent="0" fontAlgn="base">
              <a:spcBef>
                <a:spcPts val="600"/>
              </a:spcBef>
              <a:spcAft>
                <a:spcPct val="0"/>
              </a:spcAft>
              <a:buNone/>
              <a:defRPr/>
            </a:pPr>
            <a:r>
              <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rPr>
              <a:t>	See also notes Slides 8 and  13</a:t>
            </a:r>
          </a:p>
          <a:p>
            <a:pPr marL="0" indent="0" fontAlgn="base">
              <a:spcBef>
                <a:spcPts val="600"/>
              </a:spcBef>
              <a:spcAft>
                <a:spcPct val="0"/>
              </a:spcAft>
              <a:buNone/>
              <a:defRPr/>
            </a:pPr>
            <a:r>
              <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rPr>
              <a:t>Is this a UTI?</a:t>
            </a:r>
          </a:p>
          <a:p>
            <a:pPr marL="0" indent="0" fontAlgn="base">
              <a:spcBef>
                <a:spcPts val="600"/>
              </a:spcBef>
              <a:spcAft>
                <a:spcPct val="0"/>
              </a:spcAft>
              <a:buNone/>
              <a:defRPr/>
            </a:pPr>
            <a:r>
              <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rPr>
              <a:t>	Possible.  As she has a fever highly likely she has an infection. New incontinence suggests urine source possible.  However we should check her over to make sure she has no infection elsewhere e.g., skin infection </a:t>
            </a:r>
          </a:p>
          <a:p>
            <a:pPr marL="0" indent="0" fontAlgn="base">
              <a:spcBef>
                <a:spcPts val="600"/>
              </a:spcBef>
              <a:spcAft>
                <a:spcPct val="0"/>
              </a:spcAft>
              <a:buNone/>
              <a:defRPr/>
            </a:pPr>
            <a:r>
              <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rPr>
              <a:t>What else could it be?</a:t>
            </a:r>
          </a:p>
          <a:p>
            <a:pPr marL="0" indent="0" fontAlgn="base">
              <a:spcBef>
                <a:spcPts val="600"/>
              </a:spcBef>
              <a:spcAft>
                <a:spcPct val="0"/>
              </a:spcAft>
              <a:buNone/>
              <a:defRPr/>
            </a:pPr>
            <a:r>
              <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rPr>
              <a:t>	Infection highly likely, see above answer.  UTI likely.  Less likely infection elsewhere but still check over.  Uncommonly, fever can be caused by incorrect reading of thermometer, medications, heat intolerance</a:t>
            </a:r>
          </a:p>
          <a:p>
            <a:pPr marL="0" indent="0" fontAlgn="base">
              <a:spcBef>
                <a:spcPts val="600"/>
              </a:spcBef>
              <a:spcAft>
                <a:spcPct val="0"/>
              </a:spcAft>
              <a:buNone/>
              <a:defRPr/>
            </a:pPr>
            <a:endParaRPr lang="en-US" sz="1600" dirty="0"/>
          </a:p>
          <a:p>
            <a:pPr marL="0" indent="0" fontAlgn="base">
              <a:spcBef>
                <a:spcPts val="600"/>
              </a:spcBef>
              <a:spcAft>
                <a:spcPct val="0"/>
              </a:spcAft>
              <a:buNone/>
              <a:defRPr/>
            </a:pPr>
            <a:r>
              <a:rPr lang="en-GB" altLang="en-US" sz="1600" kern="0" dirty="0">
                <a:solidFill>
                  <a:schemeClr val="accent6">
                    <a:lumMod val="10000"/>
                  </a:schemeClr>
                </a:solidFill>
                <a:ea typeface="ヒラギノ角ゴ Pro W3"/>
                <a:cs typeface="ヒラギノ角ゴ Pro W3"/>
              </a:rPr>
              <a:t>What are your next steps? </a:t>
            </a:r>
          </a:p>
          <a:p>
            <a:pPr marL="0" indent="0" fontAlgn="base">
              <a:spcBef>
                <a:spcPts val="600"/>
              </a:spcBef>
              <a:spcAft>
                <a:spcPct val="0"/>
              </a:spcAft>
              <a:buNone/>
              <a:defRPr/>
            </a:pPr>
            <a:r>
              <a:rPr lang="en-GB" altLang="en-US" sz="1600" kern="0" dirty="0">
                <a:solidFill>
                  <a:schemeClr val="accent6">
                    <a:lumMod val="10000"/>
                  </a:schemeClr>
                </a:solidFill>
                <a:ea typeface="ヒラギノ角ゴ Pro W3"/>
                <a:cs typeface="ヒラギノ角ゴ Pro W3"/>
              </a:rPr>
              <a:t>	In medical emergency, may need hospital care. If less urgent, medical review. </a:t>
            </a:r>
          </a:p>
          <a:p>
            <a:pPr marL="0" indent="0" fontAlgn="base">
              <a:spcBef>
                <a:spcPts val="600"/>
              </a:spcBef>
              <a:spcAft>
                <a:spcPct val="0"/>
              </a:spcAft>
              <a:buNone/>
              <a:defRPr/>
            </a:pPr>
            <a:endParaRPr lang="en-GB" altLang="en-US" sz="1600" kern="0" dirty="0">
              <a:solidFill>
                <a:schemeClr val="accent6">
                  <a:lumMod val="10000"/>
                </a:schemeClr>
              </a:solidFill>
              <a:ea typeface="ヒラギノ角ゴ Pro W3"/>
              <a:cs typeface="ヒラギノ角ゴ Pro W3"/>
            </a:endParaRPr>
          </a:p>
          <a:p>
            <a:pPr marL="0" indent="0" fontAlgn="base">
              <a:spcBef>
                <a:spcPts val="600"/>
              </a:spcBef>
              <a:spcAft>
                <a:spcPct val="0"/>
              </a:spcAft>
              <a:buNone/>
              <a:defRPr/>
            </a:pPr>
            <a:r>
              <a:rPr lang="en-GB" altLang="en-US" sz="1600" kern="0" dirty="0">
                <a:solidFill>
                  <a:schemeClr val="accent6">
                    <a:lumMod val="10000"/>
                  </a:schemeClr>
                </a:solidFill>
                <a:ea typeface="ヒラギノ角ゴ Pro W3"/>
                <a:cs typeface="ヒラギノ角ゴ Pro W3"/>
              </a:rPr>
              <a:t>Does urine dipstick help?</a:t>
            </a:r>
          </a:p>
          <a:p>
            <a:pPr marL="914400" lvl="2" indent="0" fontAlgn="base">
              <a:spcBef>
                <a:spcPts val="600"/>
              </a:spcBef>
              <a:spcAft>
                <a:spcPct val="0"/>
              </a:spcAft>
              <a:buNone/>
              <a:defRPr/>
            </a:pPr>
            <a:r>
              <a:rPr lang="en-GB" altLang="en-US" sz="1600" kern="0" dirty="0">
                <a:solidFill>
                  <a:schemeClr val="accent6">
                    <a:lumMod val="10000"/>
                  </a:schemeClr>
                </a:solidFill>
                <a:latin typeface="Arial" pitchFamily="34" charset="0"/>
                <a:ea typeface="ヒラギノ角ゴ Pro W3"/>
                <a:cs typeface="ヒラギノ角ゴ Pro W3"/>
              </a:rPr>
              <a:t>	Yes it can help- if positive supports your what you suspected i.e. it is a possible UTI. </a:t>
            </a:r>
            <a:r>
              <a:rPr lang="en-GB" altLang="en-US" sz="1600" b="1" kern="0" dirty="0">
                <a:solidFill>
                  <a:schemeClr val="accent6">
                    <a:lumMod val="10000"/>
                  </a:schemeClr>
                </a:solidFill>
                <a:latin typeface="Arial" pitchFamily="34" charset="0"/>
                <a:ea typeface="ヒラギノ角ゴ Pro W3"/>
                <a:cs typeface="ヒラギノ角ゴ Pro W3"/>
              </a:rPr>
              <a:t>This is because you were already suspicious based on symptoms and signs.  If Mary did not have urinary tract related symptoms or signs, a positive dipstick is because they have ASB</a:t>
            </a:r>
            <a:r>
              <a:rPr lang="en-GB" altLang="en-US" sz="1600" kern="0" dirty="0">
                <a:solidFill>
                  <a:schemeClr val="accent6">
                    <a:lumMod val="10000"/>
                  </a:schemeClr>
                </a:solidFill>
                <a:latin typeface="Arial" pitchFamily="34" charset="0"/>
                <a:ea typeface="ヒラギノ角ゴ Pro W3"/>
                <a:cs typeface="ヒラギノ角ゴ Pro W3"/>
              </a:rPr>
              <a:t>. If the result was negative in Mary’s case, you would have to carefully look for a source of infection separate to UTI.</a:t>
            </a:r>
          </a:p>
          <a:p>
            <a:pPr marL="914400" lvl="2" indent="0" fontAlgn="base">
              <a:spcBef>
                <a:spcPts val="600"/>
              </a:spcBef>
              <a:spcAft>
                <a:spcPct val="0"/>
              </a:spcAft>
              <a:buNone/>
              <a:defRPr/>
            </a:pPr>
            <a:r>
              <a:rPr lang="en-GB" sz="1600" i="1" kern="0" dirty="0">
                <a:solidFill>
                  <a:schemeClr val="accent6">
                    <a:lumMod val="10000"/>
                  </a:schemeClr>
                </a:solidFill>
                <a:highlight>
                  <a:srgbClr val="FFFF00"/>
                </a:highlight>
                <a:latin typeface="Arial" pitchFamily="34" charset="0"/>
                <a:ea typeface="ヒラギノ角ゴ Pro W3"/>
              </a:rPr>
              <a:t>NB Text in bold is a very important concept to explain</a:t>
            </a:r>
            <a:endParaRPr lang="en-US" dirty="0">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14</a:t>
            </a:fld>
            <a:endParaRPr lang="en-AU"/>
          </a:p>
        </p:txBody>
      </p:sp>
    </p:spTree>
    <p:extLst>
      <p:ext uri="{BB962C8B-B14F-4D97-AF65-F5344CB8AC3E}">
        <p14:creationId xmlns:p14="http://schemas.microsoft.com/office/powerpoint/2010/main" val="1985331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15</a:t>
            </a:fld>
            <a:endParaRPr lang="en-US"/>
          </a:p>
        </p:txBody>
      </p:sp>
    </p:spTree>
    <p:extLst>
      <p:ext uri="{BB962C8B-B14F-4D97-AF65-F5344CB8AC3E}">
        <p14:creationId xmlns:p14="http://schemas.microsoft.com/office/powerpoint/2010/main" val="997271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Slide prompts.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a:t>
            </a:r>
            <a:r>
              <a:rPr lang="en-US" sz="1200" b="0" i="1" dirty="0">
                <a:latin typeface="Arial" panose="020B0604020202020204" pitchFamily="34" charset="0"/>
                <a:cs typeface="Arial" panose="020B0604020202020204" pitchFamily="34" charset="0"/>
              </a:rPr>
              <a:t>Should we perform a urine dipstick test?</a:t>
            </a:r>
          </a:p>
          <a:p>
            <a:r>
              <a:rPr lang="en-US" b="1" dirty="0"/>
              <a:t>Provide answer: </a:t>
            </a:r>
            <a:r>
              <a:rPr lang="en-US" dirty="0"/>
              <a:t>As we have completed a thorough clinical assessment and cannot find a reason for her fever, and she has new incontinence, a urine dipstick test can be performed.</a:t>
            </a:r>
          </a:p>
          <a:p>
            <a:r>
              <a:rPr lang="en-US" dirty="0"/>
              <a:t>A negative result should prompt use to look for other causes of her fever apart from UTI.</a:t>
            </a:r>
          </a:p>
          <a:p>
            <a:r>
              <a:rPr lang="en-US" dirty="0"/>
              <a:t>A positive result is not useful in diagnosing a UTI as it could be because of ASB or UTI.</a:t>
            </a:r>
          </a:p>
          <a:p>
            <a:r>
              <a:rPr lang="en-US" dirty="0"/>
              <a:t>Mary fulfils the criteria for UTI possible based on her symptoms and signs we can go ahead and send a urine culture.</a:t>
            </a:r>
          </a:p>
          <a:p>
            <a:endParaRPr lang="en-US" dirty="0"/>
          </a:p>
          <a:p>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16</a:t>
            </a:fld>
            <a:endParaRPr lang="en-US"/>
          </a:p>
        </p:txBody>
      </p:sp>
    </p:spTree>
    <p:extLst>
      <p:ext uri="{BB962C8B-B14F-4D97-AF65-F5344CB8AC3E}">
        <p14:creationId xmlns:p14="http://schemas.microsoft.com/office/powerpoint/2010/main" val="1360794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Slide prompts.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a:t>
            </a:r>
            <a:r>
              <a:rPr lang="en-US" sz="1200" i="1" dirty="0">
                <a:latin typeface="Arial" panose="020B0604020202020204" pitchFamily="34" charset="0"/>
                <a:cs typeface="Arial" panose="020B0604020202020204" pitchFamily="34" charset="0"/>
              </a:rPr>
              <a:t>Does Mary have and E.coli UTI?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Arial" panose="020B0604020202020204" pitchFamily="34" charset="0"/>
                <a:cs typeface="Arial" panose="020B0604020202020204" pitchFamily="34" charset="0"/>
              </a:rPr>
              <a:t>Provide answer: We have found other reasons for her symptoms and signs.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Arial" panose="020B0604020202020204" pitchFamily="34" charset="0"/>
                <a:cs typeface="Arial" panose="020B0604020202020204" pitchFamily="34" charset="0"/>
              </a:rPr>
              <a:t>She does not have an E.coli UTI, she has ASB.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Arial" panose="020B0604020202020204" pitchFamily="34" charset="0"/>
                <a:cs typeface="Arial" panose="020B0604020202020204" pitchFamily="34" charset="0"/>
              </a:rPr>
              <a:t>Key message: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Positive dipstick or urine culture may indicate ASB. It does not confirm a UTI diagnosis.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We need to check whether the </a:t>
            </a:r>
            <a:r>
              <a:rPr lang="en-US" sz="1200" b="1" dirty="0">
                <a:latin typeface="Arial" panose="020B0604020202020204" pitchFamily="34" charset="0"/>
                <a:cs typeface="Arial" panose="020B0604020202020204" pitchFamily="34" charset="0"/>
              </a:rPr>
              <a:t>symptoms or signs</a:t>
            </a:r>
            <a:r>
              <a:rPr lang="en-US" sz="1200" dirty="0">
                <a:latin typeface="Arial" panose="020B0604020202020204" pitchFamily="34" charset="0"/>
                <a:cs typeface="Arial" panose="020B0604020202020204" pitchFamily="34" charset="0"/>
              </a:rPr>
              <a:t> suggest UTI.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17</a:t>
            </a:fld>
            <a:endParaRPr lang="en-US"/>
          </a:p>
        </p:txBody>
      </p:sp>
    </p:spTree>
    <p:extLst>
      <p:ext uri="{BB962C8B-B14F-4D97-AF65-F5344CB8AC3E}">
        <p14:creationId xmlns:p14="http://schemas.microsoft.com/office/powerpoint/2010/main" val="1410073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Present</a:t>
            </a:r>
            <a:r>
              <a:rPr lang="en-AU" sz="1200" kern="1200" dirty="0">
                <a:solidFill>
                  <a:schemeClr val="tx1"/>
                </a:solidFill>
                <a:effectLst/>
                <a:latin typeface="+mn-lt"/>
                <a:ea typeface="+mn-ea"/>
                <a:cs typeface="+mn-cs"/>
              </a:rPr>
              <a:t> Case Study 3.</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Seek </a:t>
            </a:r>
            <a:r>
              <a:rPr lang="en-AU" sz="1200" kern="1200" dirty="0">
                <a:solidFill>
                  <a:schemeClr val="tx1"/>
                </a:solidFill>
                <a:effectLst/>
                <a:latin typeface="+mn-lt"/>
                <a:ea typeface="+mn-ea"/>
                <a:cs typeface="+mn-cs"/>
              </a:rPr>
              <a:t>comments using slide question prompts.</a:t>
            </a:r>
          </a:p>
          <a:p>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18</a:t>
            </a:fld>
            <a:endParaRPr lang="en-US"/>
          </a:p>
        </p:txBody>
      </p:sp>
    </p:spTree>
    <p:extLst>
      <p:ext uri="{BB962C8B-B14F-4D97-AF65-F5344CB8AC3E}">
        <p14:creationId xmlns:p14="http://schemas.microsoft.com/office/powerpoint/2010/main" val="515861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b="1" dirty="0">
                <a:effectLst/>
                <a:latin typeface="Calibri" panose="020F0502020204030204" pitchFamily="34" charset="0"/>
                <a:ea typeface="Times New Roman" panose="02020603050405020304" pitchFamily="18" charset="0"/>
              </a:rPr>
              <a:t>Explain</a:t>
            </a:r>
            <a:r>
              <a:rPr lang="en-US" sz="1800" dirty="0">
                <a:effectLst/>
                <a:latin typeface="Calibri" panose="020F0502020204030204" pitchFamily="34" charset="0"/>
                <a:ea typeface="Times New Roman" panose="02020603050405020304" pitchFamily="18" charset="0"/>
              </a:rPr>
              <a:t> this is a situation where UTI is not the most likely diagnosis and a positive dipstick would likely be related to ASB rather than UTI.</a:t>
            </a:r>
            <a:endParaRPr lang="en-AU" sz="1800" dirty="0">
              <a:effectLst/>
              <a:latin typeface="Arial" panose="020B0604020202020204" pitchFamily="34" charset="0"/>
              <a:ea typeface="Arial" panose="020B0604020202020204" pitchFamily="34" charset="0"/>
            </a:endParaRPr>
          </a:p>
          <a:p>
            <a:pPr fontAlgn="base"/>
            <a:r>
              <a:rPr lang="en-US" sz="1800" b="1" dirty="0">
                <a:effectLst/>
                <a:latin typeface="Calibri" panose="020F0502020204030204" pitchFamily="34" charset="0"/>
                <a:ea typeface="Times New Roman" panose="02020603050405020304" pitchFamily="18" charset="0"/>
              </a:rPr>
              <a:t>Ask</a:t>
            </a:r>
            <a:r>
              <a:rPr lang="en-US" sz="1800" dirty="0">
                <a:effectLst/>
                <a:latin typeface="Calibri" panose="020F0502020204030204" pitchFamily="34" charset="0"/>
                <a:ea typeface="Times New Roman" panose="02020603050405020304" pitchFamily="18" charset="0"/>
              </a:rPr>
              <a:t> participants what they would do if speaking to Simon and responding to his concerns about his father? </a:t>
            </a:r>
            <a:endParaRPr lang="en-AU"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19</a:t>
            </a:fld>
            <a:endParaRPr lang="en-US"/>
          </a:p>
        </p:txBody>
      </p:sp>
    </p:spTree>
    <p:extLst>
      <p:ext uri="{BB962C8B-B14F-4D97-AF65-F5344CB8AC3E}">
        <p14:creationId xmlns:p14="http://schemas.microsoft.com/office/powerpoint/2010/main" val="767863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Show</a:t>
            </a:r>
            <a:r>
              <a:rPr lang="en-AU" sz="1200" kern="1200" dirty="0">
                <a:solidFill>
                  <a:schemeClr val="tx1"/>
                </a:solidFill>
                <a:effectLst/>
                <a:latin typeface="+mn-lt"/>
                <a:ea typeface="+mn-ea"/>
                <a:cs typeface="+mn-cs"/>
              </a:rPr>
              <a:t> Slides18 and 19 to prompt discussion on having conversations with families. </a:t>
            </a:r>
          </a:p>
          <a:p>
            <a:endParaRPr lang="en-AU"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rPr>
              <a:t>Ask</a:t>
            </a:r>
            <a:r>
              <a:rPr lang="en-US" sz="1800" dirty="0">
                <a:effectLst/>
                <a:latin typeface="Calibri" panose="020F0502020204030204" pitchFamily="34" charset="0"/>
                <a:ea typeface="Times New Roman" panose="02020603050405020304" pitchFamily="18" charset="0"/>
              </a:rPr>
              <a:t> “is this something that you can include in your everyday practice?”</a:t>
            </a:r>
            <a:endParaRPr lang="en-AU" sz="1800" dirty="0">
              <a:effectLst/>
              <a:latin typeface="Arial" panose="020B0604020202020204" pitchFamily="34" charset="0"/>
              <a:ea typeface="Arial" panose="020B0604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69D44805-04AB-454A-BBCB-D22E174FAB5F}" type="slidenum">
              <a:rPr lang="en-US" smtClean="0"/>
              <a:t>20</a:t>
            </a:fld>
            <a:endParaRPr lang="en-US"/>
          </a:p>
        </p:txBody>
      </p:sp>
    </p:spTree>
    <p:extLst>
      <p:ext uri="{BB962C8B-B14F-4D97-AF65-F5344CB8AC3E}">
        <p14:creationId xmlns:p14="http://schemas.microsoft.com/office/powerpoint/2010/main" val="1402549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rPr>
              <a:t>Ask</a:t>
            </a:r>
            <a:r>
              <a:rPr lang="en-US" sz="1800" dirty="0">
                <a:effectLst/>
                <a:latin typeface="Calibri" panose="020F0502020204030204" pitchFamily="34" charset="0"/>
                <a:ea typeface="Times New Roman" panose="02020603050405020304" pitchFamily="18" charset="0"/>
              </a:rPr>
              <a:t> “is this something that you can include in your everyday practice?”</a:t>
            </a:r>
            <a:endParaRPr lang="en-AU"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21</a:t>
            </a:fld>
            <a:endParaRPr lang="en-US"/>
          </a:p>
        </p:txBody>
      </p:sp>
    </p:spTree>
    <p:extLst>
      <p:ext uri="{BB962C8B-B14F-4D97-AF65-F5344CB8AC3E}">
        <p14:creationId xmlns:p14="http://schemas.microsoft.com/office/powerpoint/2010/main" val="1592018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dirty="0">
                <a:effectLst/>
                <a:latin typeface="Calibri" panose="020F0502020204030204" pitchFamily="34" charset="0"/>
                <a:ea typeface="Times New Roman" panose="02020603050405020304" pitchFamily="18" charset="0"/>
              </a:rPr>
              <a:t>Present</a:t>
            </a:r>
            <a:r>
              <a:rPr lang="en-US" sz="1200" dirty="0">
                <a:effectLst/>
                <a:latin typeface="Calibri" panose="020F0502020204030204" pitchFamily="34" charset="0"/>
                <a:ea typeface="Times New Roman" panose="02020603050405020304" pitchFamily="18" charset="0"/>
              </a:rPr>
              <a:t> slide 2. </a:t>
            </a:r>
            <a:endParaRPr lang="en-AU" sz="1200" dirty="0">
              <a:effectLst/>
              <a:latin typeface="Arial" panose="020B0604020202020204" pitchFamily="34" charset="0"/>
              <a:ea typeface="Arial" panose="020B0604020202020204" pitchFamily="34" charset="0"/>
            </a:endParaRPr>
          </a:p>
          <a:p>
            <a:pPr fontAlgn="base"/>
            <a:r>
              <a:rPr lang="en-US" sz="1200" b="1" dirty="0">
                <a:effectLst/>
                <a:latin typeface="Calibri" panose="020F0502020204030204" pitchFamily="34" charset="0"/>
                <a:ea typeface="Times New Roman" panose="02020603050405020304" pitchFamily="18" charset="0"/>
              </a:rPr>
              <a:t>Option: Ask</a:t>
            </a:r>
            <a:r>
              <a:rPr lang="en-US" sz="1200" dirty="0">
                <a:effectLst/>
                <a:latin typeface="Calibri" panose="020F0502020204030204" pitchFamily="34" charset="0"/>
                <a:ea typeface="Times New Roman" panose="02020603050405020304" pitchFamily="18" charset="0"/>
              </a:rPr>
              <a:t> the group what have they heard about the global threat of AMR?</a:t>
            </a:r>
            <a:endParaRPr lang="en-AU" sz="1200" dirty="0">
              <a:effectLst/>
              <a:latin typeface="Arial" panose="020B0604020202020204" pitchFamily="34" charset="0"/>
              <a:ea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69D44805-04AB-454A-BBCB-D22E174FAB5F}" type="slidenum">
              <a:rPr lang="en-US" smtClean="0"/>
              <a:t>3</a:t>
            </a:fld>
            <a:endParaRPr lang="en-US"/>
          </a:p>
        </p:txBody>
      </p:sp>
    </p:spTree>
    <p:extLst>
      <p:ext uri="{BB962C8B-B14F-4D97-AF65-F5344CB8AC3E}">
        <p14:creationId xmlns:p14="http://schemas.microsoft.com/office/powerpoint/2010/main" val="819863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endParaRPr lang="en-US" dirty="0"/>
          </a:p>
        </p:txBody>
      </p:sp>
      <p:sp>
        <p:nvSpPr>
          <p:cNvPr id="4" name="Slide Number Placeholder 3"/>
          <p:cNvSpPr>
            <a:spLocks noGrp="1"/>
          </p:cNvSpPr>
          <p:nvPr>
            <p:ph type="sldNum" sz="quarter" idx="10"/>
          </p:nvPr>
        </p:nvSpPr>
        <p:spPr/>
        <p:txBody>
          <a:bodyPr/>
          <a:lstStyle/>
          <a:p>
            <a:fld id="{39433990-EB80-4D27-BF47-226E62CA9FF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965175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23</a:t>
            </a:fld>
            <a:endParaRPr lang="en-US"/>
          </a:p>
        </p:txBody>
      </p:sp>
    </p:spTree>
    <p:extLst>
      <p:ext uri="{BB962C8B-B14F-4D97-AF65-F5344CB8AC3E}">
        <p14:creationId xmlns:p14="http://schemas.microsoft.com/office/powerpoint/2010/main" val="3330956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Wrap up</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Ask </a:t>
            </a:r>
            <a:r>
              <a:rPr lang="en-AU" sz="1200" kern="1200" dirty="0">
                <a:solidFill>
                  <a:schemeClr val="tx1"/>
                </a:solidFill>
                <a:effectLst/>
                <a:latin typeface="+mn-lt"/>
                <a:ea typeface="+mn-ea"/>
                <a:cs typeface="+mn-cs"/>
              </a:rPr>
              <a:t>them </a:t>
            </a:r>
          </a:p>
          <a:p>
            <a:r>
              <a:rPr lang="en-AU" sz="1200" kern="1200" dirty="0">
                <a:solidFill>
                  <a:schemeClr val="tx1"/>
                </a:solidFill>
                <a:effectLst/>
                <a:latin typeface="+mn-lt"/>
                <a:ea typeface="+mn-ea"/>
                <a:cs typeface="+mn-cs"/>
              </a:rPr>
              <a:t>-what they thought of the session? </a:t>
            </a:r>
          </a:p>
          <a:p>
            <a:r>
              <a:rPr lang="en-AU" sz="1200" kern="1200" dirty="0">
                <a:solidFill>
                  <a:schemeClr val="tx1"/>
                </a:solidFill>
                <a:effectLst/>
                <a:latin typeface="+mn-lt"/>
                <a:ea typeface="+mn-ea"/>
                <a:cs typeface="+mn-cs"/>
              </a:rPr>
              <a:t>-any questions or comments about any of the content discussed today?</a:t>
            </a:r>
          </a:p>
          <a:p>
            <a:r>
              <a:rPr lang="en-AU" sz="1200" kern="1200" dirty="0">
                <a:solidFill>
                  <a:schemeClr val="tx1"/>
                </a:solidFill>
                <a:effectLst/>
                <a:latin typeface="+mn-lt"/>
                <a:ea typeface="+mn-ea"/>
                <a:cs typeface="+mn-cs"/>
              </a:rPr>
              <a:t>- will this change their practice around urinalysis?</a:t>
            </a:r>
          </a:p>
          <a:p>
            <a:r>
              <a:rPr lang="en-AU" sz="1200" kern="1200" dirty="0">
                <a:solidFill>
                  <a:schemeClr val="tx1"/>
                </a:solidFill>
                <a:effectLst/>
                <a:latin typeface="+mn-lt"/>
                <a:ea typeface="+mn-ea"/>
                <a:cs typeface="+mn-cs"/>
              </a:rPr>
              <a:t>-to </a:t>
            </a:r>
            <a:r>
              <a:rPr lang="en-AU" sz="1200" b="1" kern="1200" dirty="0">
                <a:solidFill>
                  <a:schemeClr val="tx1"/>
                </a:solidFill>
                <a:effectLst/>
                <a:latin typeface="+mn-lt"/>
                <a:ea typeface="+mn-ea"/>
                <a:cs typeface="+mn-cs"/>
              </a:rPr>
              <a:t>Identify</a:t>
            </a:r>
            <a:r>
              <a:rPr lang="en-AU" sz="1200" kern="1200" dirty="0">
                <a:solidFill>
                  <a:schemeClr val="tx1"/>
                </a:solidFill>
                <a:effectLst/>
                <a:latin typeface="+mn-lt"/>
                <a:ea typeface="+mn-ea"/>
                <a:cs typeface="+mn-cs"/>
              </a:rPr>
              <a:t> one practice they can take and try on the floor</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Thank </a:t>
            </a:r>
            <a:r>
              <a:rPr lang="en-AU" sz="1200" kern="1200" dirty="0">
                <a:solidFill>
                  <a:schemeClr val="tx1"/>
                </a:solidFill>
                <a:effectLst/>
                <a:latin typeface="+mn-lt"/>
                <a:ea typeface="+mn-ea"/>
                <a:cs typeface="+mn-cs"/>
              </a:rPr>
              <a:t>group for their time and participation. </a:t>
            </a:r>
            <a:endParaRPr lang="en-US" dirty="0"/>
          </a:p>
          <a:p>
            <a:r>
              <a:rPr lang="en-AU" sz="1800" b="1" kern="1200" dirty="0">
                <a:solidFill>
                  <a:schemeClr val="tx1"/>
                </a:solidFill>
                <a:effectLst/>
                <a:latin typeface="+mn-lt"/>
                <a:ea typeface="+mn-ea"/>
                <a:cs typeface="+mn-cs"/>
              </a:rPr>
              <a:t>Mention </a:t>
            </a:r>
            <a:r>
              <a:rPr lang="en-AU" sz="1800" kern="1200" dirty="0">
                <a:solidFill>
                  <a:schemeClr val="tx1"/>
                </a:solidFill>
                <a:effectLst/>
                <a:latin typeface="+mn-lt"/>
                <a:ea typeface="+mn-ea"/>
                <a:cs typeface="+mn-cs"/>
              </a:rPr>
              <a:t>again all these resources are available on ACQSC website. </a:t>
            </a:r>
            <a:r>
              <a:rPr lang="en-US" sz="1800" b="1" dirty="0">
                <a:effectLst/>
                <a:latin typeface="Calibri" panose="020F0502020204030204" pitchFamily="34" charset="0"/>
                <a:ea typeface="Times New Roman" panose="02020603050405020304" pitchFamily="18" charset="0"/>
              </a:rPr>
              <a:t>Remind</a:t>
            </a:r>
            <a:r>
              <a:rPr lang="en-US" sz="1800" dirty="0">
                <a:effectLst/>
                <a:latin typeface="Calibri" panose="020F0502020204030204" pitchFamily="34" charset="0"/>
                <a:ea typeface="Times New Roman" panose="02020603050405020304" pitchFamily="18" charset="0"/>
              </a:rPr>
              <a:t> participants that they can watch the full video after this session (only 16 minutes, on </a:t>
            </a:r>
            <a:r>
              <a:rPr lang="en-US" sz="1800" dirty="0" err="1">
                <a:effectLst/>
                <a:latin typeface="Calibri" panose="020F0502020204030204" pitchFamily="34" charset="0"/>
                <a:ea typeface="Times New Roman" panose="02020603050405020304" pitchFamily="18" charset="0"/>
              </a:rPr>
              <a:t>Youtube</a:t>
            </a:r>
            <a:r>
              <a:rPr lang="en-US" sz="1800" dirty="0">
                <a:effectLst/>
                <a:latin typeface="Calibri" panose="020F0502020204030204" pitchFamily="34" charset="0"/>
                <a:ea typeface="Times New Roman" panose="02020603050405020304" pitchFamily="18" charset="0"/>
              </a:rPr>
              <a:t>. Look for ACQSC and “To dip or not to dip video”.</a:t>
            </a:r>
            <a:r>
              <a:rPr lang="en-AU" dirty="0">
                <a:effectLst/>
              </a:rPr>
              <a:t> </a:t>
            </a:r>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24</a:t>
            </a:fld>
            <a:endParaRPr lang="en-US"/>
          </a:p>
        </p:txBody>
      </p:sp>
    </p:spTree>
    <p:extLst>
      <p:ext uri="{BB962C8B-B14F-4D97-AF65-F5344CB8AC3E}">
        <p14:creationId xmlns:p14="http://schemas.microsoft.com/office/powerpoint/2010/main" val="2441560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Times New Roman" panose="02020603050405020304" pitchFamily="18" charset="0"/>
              </a:rPr>
              <a:t>Present</a:t>
            </a:r>
            <a:r>
              <a:rPr lang="en-US" sz="1800" dirty="0">
                <a:effectLst/>
                <a:latin typeface="Calibri" panose="020F0502020204030204" pitchFamily="34" charset="0"/>
                <a:ea typeface="Times New Roman" panose="02020603050405020304" pitchFamily="18" charset="0"/>
              </a:rPr>
              <a:t> slides 3 to 5 and invite </a:t>
            </a:r>
            <a:r>
              <a:rPr lang="en-US" sz="1800" b="1" dirty="0">
                <a:effectLst/>
                <a:latin typeface="Calibri" panose="020F0502020204030204" pitchFamily="34" charset="0"/>
                <a:ea typeface="Times New Roman" panose="02020603050405020304" pitchFamily="18" charset="0"/>
              </a:rPr>
              <a:t>discussion</a:t>
            </a:r>
            <a:r>
              <a:rPr lang="en-AU" dirty="0">
                <a:effectLst/>
              </a:rPr>
              <a:t> if time.</a:t>
            </a:r>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4</a:t>
            </a:fld>
            <a:endParaRPr lang="en-US"/>
          </a:p>
        </p:txBody>
      </p:sp>
    </p:spTree>
    <p:extLst>
      <p:ext uri="{BB962C8B-B14F-4D97-AF65-F5344CB8AC3E}">
        <p14:creationId xmlns:p14="http://schemas.microsoft.com/office/powerpoint/2010/main" val="4089288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44805-04AB-454A-BBCB-D22E174FAB5F}" type="slidenum">
              <a:rPr lang="en-US" smtClean="0"/>
              <a:t>6</a:t>
            </a:fld>
            <a:endParaRPr lang="en-US"/>
          </a:p>
        </p:txBody>
      </p:sp>
    </p:spTree>
    <p:extLst>
      <p:ext uri="{BB962C8B-B14F-4D97-AF65-F5344CB8AC3E}">
        <p14:creationId xmlns:p14="http://schemas.microsoft.com/office/powerpoint/2010/main" val="1901752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Times New Roman" panose="02020603050405020304" pitchFamily="18" charset="0"/>
              </a:rPr>
              <a:t>Slide 7 has embedded video link. Play the video to 00:00 to 11:14. </a:t>
            </a:r>
            <a:endParaRPr lang="en-US" dirty="0"/>
          </a:p>
          <a:p>
            <a:endParaRPr lang="en-US" dirty="0"/>
          </a:p>
          <a:p>
            <a:r>
              <a:rPr lang="en-AU" sz="1200" kern="1200" dirty="0">
                <a:solidFill>
                  <a:schemeClr val="tx1"/>
                </a:solidFill>
                <a:effectLst/>
                <a:latin typeface="+mn-lt"/>
                <a:ea typeface="+mn-ea"/>
                <a:cs typeface="+mn-cs"/>
              </a:rPr>
              <a:t>Video</a:t>
            </a:r>
            <a:r>
              <a:rPr lang="en-AU" sz="1200" b="1" kern="1200" dirty="0">
                <a:solidFill>
                  <a:schemeClr val="tx1"/>
                </a:solidFill>
                <a:effectLst/>
                <a:latin typeface="+mn-lt"/>
                <a:ea typeface="+mn-ea"/>
                <a:cs typeface="+mn-cs"/>
              </a:rPr>
              <a:t> explains</a:t>
            </a:r>
            <a:r>
              <a:rPr lang="en-AU" sz="1200" kern="1200" dirty="0">
                <a:solidFill>
                  <a:schemeClr val="tx1"/>
                </a:solidFill>
                <a:effectLst/>
                <a:latin typeface="+mn-lt"/>
                <a:ea typeface="+mn-ea"/>
                <a:cs typeface="+mn-cs"/>
              </a:rPr>
              <a:t> the background to this quality improvement activity, explains what is a UTI, what is ASB, introduces the clinical pathway</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9D44805-04AB-454A-BBCB-D22E174FAB5F}" type="slidenum">
              <a:rPr lang="en-US" smtClean="0"/>
              <a:t>7</a:t>
            </a:fld>
            <a:endParaRPr lang="en-US"/>
          </a:p>
        </p:txBody>
      </p:sp>
    </p:spTree>
    <p:extLst>
      <p:ext uri="{BB962C8B-B14F-4D97-AF65-F5344CB8AC3E}">
        <p14:creationId xmlns:p14="http://schemas.microsoft.com/office/powerpoint/2010/main" val="3237991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Show clinical pathways, without catheter (this slide)  and with catheter.</a:t>
            </a:r>
          </a:p>
          <a:p>
            <a:endParaRPr lang="en-AU" sz="1200" kern="1200" dirty="0">
              <a:solidFill>
                <a:schemeClr val="tx1"/>
              </a:solidFill>
              <a:effectLst/>
              <a:latin typeface="+mn-lt"/>
              <a:ea typeface="+mn-ea"/>
              <a:cs typeface="+mn-cs"/>
            </a:endParaRPr>
          </a:p>
          <a:p>
            <a:r>
              <a:rPr lang="en-AU" sz="1200" b="1" kern="1200" dirty="0">
                <a:solidFill>
                  <a:schemeClr val="tx1"/>
                </a:solidFill>
                <a:effectLst/>
                <a:highlight>
                  <a:srgbClr val="FFFF00"/>
                </a:highlight>
                <a:latin typeface="+mn-lt"/>
                <a:ea typeface="+mn-ea"/>
                <a:cs typeface="+mn-cs"/>
              </a:rPr>
              <a:t>Emphasise</a:t>
            </a:r>
            <a:r>
              <a:rPr lang="en-AU" sz="1200" b="0" kern="1200" dirty="0">
                <a:solidFill>
                  <a:schemeClr val="tx1"/>
                </a:solidFill>
                <a:effectLst/>
                <a:highlight>
                  <a:srgbClr val="FFFF00"/>
                </a:highlight>
                <a:latin typeface="+mn-lt"/>
                <a:ea typeface="+mn-ea"/>
                <a:cs typeface="+mn-cs"/>
              </a:rPr>
              <a:t> that this pathway does not apply to those with serious illness, they should have separate RACF policies and procedures around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highlight>
                  <a:srgbClr val="FFFF00"/>
                </a:highlight>
                <a:latin typeface="+mn-lt"/>
                <a:ea typeface="+mn-ea"/>
                <a:cs typeface="+mn-cs"/>
              </a:rPr>
              <a:t>These are some general pointers but the point of this session is not to educate regarding sepsis or other serious medical conditions</a:t>
            </a:r>
          </a:p>
          <a:p>
            <a:pPr marL="171450" indent="-171450">
              <a:buFont typeface="Arial" panose="020B0604020202020204" pitchFamily="34" charset="0"/>
              <a:buChar char="•"/>
            </a:pPr>
            <a:endParaRPr lang="en-AU" sz="1200" b="0" kern="1200" dirty="0">
              <a:solidFill>
                <a:schemeClr val="tx1"/>
              </a:solidFill>
              <a:effectLst/>
              <a:highlight>
                <a:srgbClr val="FFFF00"/>
              </a:highlight>
              <a:latin typeface="+mn-lt"/>
              <a:ea typeface="+mn-ea"/>
              <a:cs typeface="+mn-cs"/>
            </a:endParaRPr>
          </a:p>
          <a:p>
            <a:pPr marL="171450" indent="-171450">
              <a:buFont typeface="Arial" panose="020B0604020202020204" pitchFamily="34" charset="0"/>
              <a:buChar char="•"/>
            </a:pPr>
            <a:r>
              <a:rPr lang="en-AU" sz="1200" b="0" kern="1200" dirty="0">
                <a:solidFill>
                  <a:schemeClr val="tx1"/>
                </a:solidFill>
                <a:effectLst/>
                <a:highlight>
                  <a:srgbClr val="FFFF00"/>
                </a:highlight>
                <a:latin typeface="+mn-lt"/>
                <a:ea typeface="+mn-ea"/>
                <a:cs typeface="+mn-cs"/>
              </a:rPr>
              <a:t>Concern that the resident looks very unwell – this alone is enough for clinical escalation</a:t>
            </a:r>
          </a:p>
          <a:p>
            <a:pPr marL="171450" indent="-171450">
              <a:buFont typeface="Arial" panose="020B0604020202020204" pitchFamily="34" charset="0"/>
              <a:buChar char="•"/>
            </a:pPr>
            <a:r>
              <a:rPr lang="en-AU" sz="1200" b="0" kern="1200" dirty="0">
                <a:solidFill>
                  <a:schemeClr val="tx1"/>
                </a:solidFill>
                <a:effectLst/>
                <a:highlight>
                  <a:srgbClr val="FFFF00"/>
                </a:highlight>
                <a:latin typeface="+mn-lt"/>
                <a:ea typeface="+mn-ea"/>
                <a:cs typeface="+mn-cs"/>
              </a:rPr>
              <a:t>Observations out of range BP, HR, PR, Sao2 </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8</a:t>
            </a:fld>
            <a:endParaRPr lang="en-AU"/>
          </a:p>
        </p:txBody>
      </p:sp>
    </p:spTree>
    <p:extLst>
      <p:ext uri="{BB962C8B-B14F-4D97-AF65-F5344CB8AC3E}">
        <p14:creationId xmlns:p14="http://schemas.microsoft.com/office/powerpoint/2010/main" val="4253102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If the response is urinalysis, use question prompts to draw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-would you dip straight away?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-would you be looking for more symptoms and signs? If so, what?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-would you want to rule out other things?</a:t>
            </a:r>
          </a:p>
          <a:p>
            <a:r>
              <a:rPr lang="en-US" dirty="0"/>
              <a:t> -What else would you do?</a:t>
            </a:r>
          </a:p>
          <a:p>
            <a:endParaRPr lang="en-US" dirty="0"/>
          </a:p>
          <a:p>
            <a:r>
              <a:rPr lang="en-US" dirty="0"/>
              <a:t>The following may be offered as suitable responses</a:t>
            </a:r>
          </a:p>
          <a:p>
            <a:endParaRPr lang="en-US" dirty="0"/>
          </a:p>
          <a:p>
            <a:r>
              <a:rPr lang="en-US" dirty="0"/>
              <a:t>Signs of sepsis – </a:t>
            </a:r>
            <a:r>
              <a:rPr lang="en-US" dirty="0" err="1"/>
              <a:t>obs</a:t>
            </a:r>
            <a:r>
              <a:rPr lang="en-US" dirty="0"/>
              <a:t> out of range, BP, RR, HR, rigors, acute confusion or agitation (see </a:t>
            </a:r>
            <a:r>
              <a:rPr lang="en-US" dirty="0" err="1"/>
              <a:t>alos</a:t>
            </a:r>
            <a:r>
              <a:rPr lang="en-US" dirty="0"/>
              <a:t> notes Slide 10)</a:t>
            </a:r>
          </a:p>
          <a:p>
            <a:r>
              <a:rPr lang="en-US" dirty="0"/>
              <a:t>Signs of pyelonephritis – flank pain, urine symptoms, sepsis</a:t>
            </a:r>
          </a:p>
          <a:p>
            <a:r>
              <a:rPr lang="en-US" dirty="0"/>
              <a:t>UTI symptoms or signs – new or worsening…</a:t>
            </a:r>
          </a:p>
          <a:p>
            <a:pPr lvl="1"/>
            <a:r>
              <a:rPr lang="en-GB" altLang="en-US" sz="1800" b="1" kern="0" dirty="0">
                <a:solidFill>
                  <a:schemeClr val="accent6">
                    <a:lumMod val="10000"/>
                  </a:schemeClr>
                </a:solidFill>
                <a:latin typeface="Arial" panose="020B0604020202020204" pitchFamily="34" charset="0"/>
                <a:ea typeface="ヒラギノ角ゴ Pro W3"/>
                <a:cs typeface="Arial" panose="020B0604020202020204" pitchFamily="34" charset="0"/>
              </a:rPr>
              <a:t>Cystitis </a:t>
            </a:r>
            <a:r>
              <a:rPr lang="en-GB" altLang="en-US" sz="1800" kern="0" dirty="0">
                <a:solidFill>
                  <a:schemeClr val="accent6">
                    <a:lumMod val="10000"/>
                  </a:schemeClr>
                </a:solidFill>
                <a:latin typeface="Arial" panose="020B0604020202020204" pitchFamily="34" charset="0"/>
                <a:ea typeface="ヒラギノ角ゴ Pro W3"/>
                <a:cs typeface="Arial" panose="020B0604020202020204" pitchFamily="34" charset="0"/>
              </a:rPr>
              <a:t>(Infection in Bladder) symptoms – bladder pain or pain urinating </a:t>
            </a:r>
          </a:p>
          <a:p>
            <a:pPr lvl="1"/>
            <a:r>
              <a:rPr lang="en-GB" altLang="en-US" sz="1800" b="1" kern="0" dirty="0">
                <a:solidFill>
                  <a:schemeClr val="accent6">
                    <a:lumMod val="10000"/>
                  </a:schemeClr>
                </a:solidFill>
                <a:latin typeface="Arial" panose="020B0604020202020204" pitchFamily="34" charset="0"/>
                <a:ea typeface="ヒラギノ角ゴ Pro W3"/>
                <a:cs typeface="Arial" panose="020B0604020202020204" pitchFamily="34" charset="0"/>
              </a:rPr>
              <a:t>Pyelonephritis</a:t>
            </a:r>
            <a:r>
              <a:rPr lang="en-GB" altLang="en-US" sz="1800" kern="0" dirty="0">
                <a:solidFill>
                  <a:schemeClr val="accent6">
                    <a:lumMod val="10000"/>
                  </a:schemeClr>
                </a:solidFill>
                <a:latin typeface="Arial" panose="020B0604020202020204" pitchFamily="34" charset="0"/>
                <a:ea typeface="ヒラギノ角ゴ Pro W3"/>
                <a:cs typeface="Arial" panose="020B0604020202020204" pitchFamily="34" charset="0"/>
              </a:rPr>
              <a:t> (Infection in Kidney) symptoms – loin pain or pain over kidney(see picture)</a:t>
            </a:r>
          </a:p>
          <a:p>
            <a:pPr lvl="1"/>
            <a:r>
              <a:rPr lang="en-GB" altLang="en-US" sz="1800" b="1" kern="0" dirty="0">
                <a:solidFill>
                  <a:schemeClr val="accent6">
                    <a:lumMod val="10000"/>
                  </a:schemeClr>
                </a:solidFill>
                <a:latin typeface="Arial" panose="020B0604020202020204" pitchFamily="34" charset="0"/>
                <a:ea typeface="ヒラギノ角ゴ Pro W3"/>
                <a:cs typeface="Arial" panose="020B0604020202020204" pitchFamily="34" charset="0"/>
              </a:rPr>
              <a:t>Other Symptoms that might be UTI but might also be other conditions </a:t>
            </a:r>
            <a:r>
              <a:rPr lang="en-GB" altLang="en-US" kern="0" dirty="0">
                <a:solidFill>
                  <a:schemeClr val="accent6">
                    <a:lumMod val="10000"/>
                  </a:schemeClr>
                </a:solidFill>
                <a:latin typeface="Arial" panose="020B0604020202020204" pitchFamily="34" charset="0"/>
                <a:ea typeface="ヒラギノ角ゴ Pro W3"/>
                <a:cs typeface="Arial" panose="020B0604020202020204" pitchFamily="34" charset="0"/>
              </a:rPr>
              <a:t>urine frequency, incontinence, visible blood in urine</a:t>
            </a:r>
            <a:endParaRPr lang="en-US" dirty="0"/>
          </a:p>
          <a:p>
            <a:r>
              <a:rPr lang="en-US" dirty="0"/>
              <a:t>Consider other causes </a:t>
            </a:r>
          </a:p>
          <a:p>
            <a:pPr marL="135000" lvl="2"/>
            <a:r>
              <a:rPr lang="en-US" sz="1600" b="1" dirty="0">
                <a:solidFill>
                  <a:schemeClr val="tx1"/>
                </a:solidFill>
              </a:rPr>
              <a:t>Fever or chills </a:t>
            </a:r>
            <a:r>
              <a:rPr lang="en-US" sz="1600" dirty="0">
                <a:solidFill>
                  <a:schemeClr val="tx1"/>
                </a:solidFill>
              </a:rPr>
              <a:t>can be caused by infection elsewhere such as chest, skin, abdominal</a:t>
            </a:r>
          </a:p>
          <a:p>
            <a:pPr marL="135000" lvl="2"/>
            <a:r>
              <a:rPr lang="en-US" sz="1600" b="1" dirty="0">
                <a:solidFill>
                  <a:schemeClr val="tx1"/>
                </a:solidFill>
              </a:rPr>
              <a:t>New confusion </a:t>
            </a:r>
            <a:r>
              <a:rPr lang="en-US" sz="1600" dirty="0">
                <a:solidFill>
                  <a:schemeClr val="tx1"/>
                </a:solidFill>
              </a:rPr>
              <a:t>can be caused by medications, infection elsewhere, neurological conditions, pain or distress</a:t>
            </a:r>
          </a:p>
          <a:p>
            <a:pPr marL="135000" lvl="2"/>
            <a:r>
              <a:rPr lang="en-US" sz="1600" b="1" dirty="0">
                <a:solidFill>
                  <a:schemeClr val="tx1"/>
                </a:solidFill>
              </a:rPr>
              <a:t>Changes in </a:t>
            </a:r>
            <a:r>
              <a:rPr lang="en-US" sz="1600" b="1" dirty="0" err="1">
                <a:solidFill>
                  <a:schemeClr val="tx1"/>
                </a:solidFill>
              </a:rPr>
              <a:t>colour</a:t>
            </a:r>
            <a:r>
              <a:rPr lang="en-US" sz="1600" b="1" dirty="0">
                <a:solidFill>
                  <a:schemeClr val="tx1"/>
                </a:solidFill>
              </a:rPr>
              <a:t> and smell of urine </a:t>
            </a:r>
            <a:r>
              <a:rPr lang="en-US" sz="1600" dirty="0">
                <a:solidFill>
                  <a:schemeClr val="tx1"/>
                </a:solidFill>
              </a:rPr>
              <a:t>can be caused by dehydration, certain foods, continence aid change frequency, personal hygiene</a:t>
            </a:r>
          </a:p>
          <a:p>
            <a:endParaRPr lang="en-US" dirty="0"/>
          </a:p>
          <a:p>
            <a:r>
              <a:rPr lang="en-US" dirty="0"/>
              <a:t>Previous antibiotics and durations –  if recent previous antibiotic exposure, may be at risk of resistant infection, helps doctor with choice of antibiotics</a:t>
            </a:r>
          </a:p>
          <a:p>
            <a:r>
              <a:rPr lang="en-US" dirty="0"/>
              <a:t>Risk factors for UTI- catheter </a:t>
            </a:r>
          </a:p>
          <a:p>
            <a:r>
              <a:rPr lang="en-US" dirty="0"/>
              <a:t>Hydration – strong smelling urine could be related to dehydration from illness (infectious or not infectious cause)</a:t>
            </a:r>
          </a:p>
          <a:p>
            <a:endParaRPr lang="en-US" dirty="0"/>
          </a:p>
        </p:txBody>
      </p:sp>
      <p:sp>
        <p:nvSpPr>
          <p:cNvPr id="4" name="Slide Number Placeholder 3"/>
          <p:cNvSpPr>
            <a:spLocks noGrp="1"/>
          </p:cNvSpPr>
          <p:nvPr>
            <p:ph type="sldNum" sz="quarter" idx="5"/>
          </p:nvPr>
        </p:nvSpPr>
        <p:spPr/>
        <p:txBody>
          <a:bodyPr/>
          <a:lstStyle/>
          <a:p>
            <a:fld id="{A98FADB3-68A1-4360-AA33-E03C8D81EF0F}" type="slidenum">
              <a:rPr lang="en-AU" smtClean="0"/>
              <a:t>9</a:t>
            </a:fld>
            <a:endParaRPr lang="en-AU"/>
          </a:p>
        </p:txBody>
      </p:sp>
    </p:spTree>
    <p:extLst>
      <p:ext uri="{BB962C8B-B14F-4D97-AF65-F5344CB8AC3E}">
        <p14:creationId xmlns:p14="http://schemas.microsoft.com/office/powerpoint/2010/main" val="4185367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lvl="0">
              <a:lnSpc>
                <a:spcPct val="90000"/>
              </a:lnSpc>
              <a:spcBef>
                <a:spcPts val="300"/>
              </a:spcBef>
              <a:spcAft>
                <a:spcPct val="0"/>
              </a:spcAft>
            </a:pPr>
            <a:r>
              <a:rPr lang="en-GB" dirty="0"/>
              <a:t>Is this serious requiring immediate escalation?  - Say "Let's go through this step by step”</a:t>
            </a:r>
          </a:p>
          <a:p>
            <a:pPr marL="542925" lvl="1">
              <a:lnSpc>
                <a:spcPct val="90000"/>
              </a:lnSpc>
              <a:spcBef>
                <a:spcPts val="300"/>
              </a:spcBef>
              <a:spcAft>
                <a:spcPct val="0"/>
              </a:spcAft>
            </a:pPr>
            <a:endParaRPr lang="en-GB" dirty="0"/>
          </a:p>
          <a:p>
            <a:r>
              <a:rPr lang="en-US" dirty="0">
                <a:cs typeface="Calibri"/>
              </a:rPr>
              <a:t>	Response:</a:t>
            </a:r>
          </a:p>
          <a:p>
            <a:r>
              <a:rPr lang="en-US" dirty="0"/>
              <a:t>	Signs of sepsis – observations out of range, BP, RR, HR, rigors, acute confusion or agitation</a:t>
            </a:r>
          </a:p>
          <a:p>
            <a:r>
              <a:rPr lang="en-US" dirty="0"/>
              <a:t>	Signs of pyelonephritis – flank pain, urine symptoms, sepsis, UTI symptoms or signs – new or worsening…</a:t>
            </a:r>
          </a:p>
          <a:p>
            <a:r>
              <a:rPr lang="en-US" dirty="0">
                <a:cs typeface="Calibri"/>
              </a:rPr>
              <a:t>Is this a UTI?</a:t>
            </a:r>
          </a:p>
          <a:p>
            <a:pPr lvl="1"/>
            <a:r>
              <a:rPr lang="en-GB" altLang="en-US" sz="1800" b="1" kern="0" dirty="0">
                <a:solidFill>
                  <a:schemeClr val="accent6">
                    <a:lumMod val="10000"/>
                  </a:schemeClr>
                </a:solidFill>
                <a:latin typeface="Arial"/>
                <a:ea typeface="ヒラギノ角ゴ Pro W3"/>
                <a:cs typeface="Arial"/>
              </a:rPr>
              <a:t>Cystitis </a:t>
            </a:r>
            <a:r>
              <a:rPr lang="en-GB" altLang="en-US" sz="1800" kern="0" dirty="0">
                <a:solidFill>
                  <a:schemeClr val="accent6">
                    <a:lumMod val="10000"/>
                  </a:schemeClr>
                </a:solidFill>
                <a:latin typeface="Arial"/>
                <a:ea typeface="ヒラギノ角ゴ Pro W3"/>
                <a:cs typeface="Arial"/>
              </a:rPr>
              <a:t>(Infection in Bladder) symptoms – bladder pain or pain urinating </a:t>
            </a:r>
          </a:p>
          <a:p>
            <a:pPr lvl="1"/>
            <a:r>
              <a:rPr lang="en-GB" altLang="en-US" sz="1800" b="1" kern="0" dirty="0">
                <a:solidFill>
                  <a:schemeClr val="accent6">
                    <a:lumMod val="10000"/>
                  </a:schemeClr>
                </a:solidFill>
                <a:latin typeface="Arial"/>
                <a:ea typeface="ヒラギノ角ゴ Pro W3"/>
                <a:cs typeface="Arial"/>
              </a:rPr>
              <a:t>Pyelonephritis</a:t>
            </a:r>
            <a:r>
              <a:rPr lang="en-GB" altLang="en-US" sz="1800" kern="0" dirty="0">
                <a:solidFill>
                  <a:schemeClr val="accent6">
                    <a:lumMod val="10000"/>
                  </a:schemeClr>
                </a:solidFill>
                <a:latin typeface="Arial"/>
                <a:ea typeface="ヒラギノ角ゴ Pro W3"/>
                <a:cs typeface="Arial"/>
              </a:rPr>
              <a:t> (Infection in Kidney) symptoms – loin pain or pain over kidney (see picture)</a:t>
            </a:r>
          </a:p>
          <a:p>
            <a:pPr lvl="1"/>
            <a:r>
              <a:rPr lang="en-GB" altLang="en-US" sz="1800" b="1" kern="0" dirty="0">
                <a:solidFill>
                  <a:schemeClr val="accent6">
                    <a:lumMod val="10000"/>
                  </a:schemeClr>
                </a:solidFill>
                <a:latin typeface="Arial"/>
                <a:ea typeface="ヒラギノ角ゴ Pro W3"/>
                <a:cs typeface="Arial"/>
              </a:rPr>
              <a:t>Other Symptoms that might be UTI but might also be other conditions </a:t>
            </a:r>
            <a:r>
              <a:rPr lang="en-GB" altLang="en-US" kern="0" dirty="0">
                <a:solidFill>
                  <a:schemeClr val="accent6">
                    <a:lumMod val="10000"/>
                  </a:schemeClr>
                </a:solidFill>
                <a:latin typeface="Arial"/>
                <a:ea typeface="ヒラギノ角ゴ Pro W3"/>
                <a:cs typeface="Arial"/>
              </a:rPr>
              <a:t>urine frequency, incontinence, visible blood in urine</a:t>
            </a:r>
          </a:p>
          <a:p>
            <a:pPr lvl="1"/>
            <a:endParaRPr lang="en-US" dirty="0">
              <a:latin typeface="Arial"/>
              <a:cs typeface="Arial"/>
            </a:endParaRPr>
          </a:p>
          <a:p>
            <a:r>
              <a:rPr lang="en-US" dirty="0"/>
              <a:t>What else could it be? Consider other causes that cause similar symptoms or signs</a:t>
            </a:r>
            <a:endParaRPr lang="en-US" dirty="0">
              <a:cs typeface="Calibri"/>
            </a:endParaRPr>
          </a:p>
          <a:p>
            <a:pPr marL="134620" lvl="2"/>
            <a:r>
              <a:rPr lang="en-US" sz="1600" b="1" dirty="0">
                <a:solidFill>
                  <a:schemeClr val="tx1"/>
                </a:solidFill>
              </a:rPr>
              <a:t>Fever or chills </a:t>
            </a:r>
            <a:r>
              <a:rPr lang="en-US" sz="1600" dirty="0">
                <a:solidFill>
                  <a:schemeClr val="tx1"/>
                </a:solidFill>
              </a:rPr>
              <a:t>can be caused by infection elsewhere such as chest, skin, abdominal</a:t>
            </a:r>
            <a:endParaRPr lang="en-US" sz="1600" dirty="0">
              <a:solidFill>
                <a:schemeClr val="tx1"/>
              </a:solidFill>
              <a:cs typeface="Calibri"/>
            </a:endParaRPr>
          </a:p>
          <a:p>
            <a:pPr marL="134620" lvl="2"/>
            <a:r>
              <a:rPr lang="en-US" sz="1600" b="1" dirty="0">
                <a:solidFill>
                  <a:schemeClr val="tx1"/>
                </a:solidFill>
              </a:rPr>
              <a:t>New confusion </a:t>
            </a:r>
            <a:r>
              <a:rPr lang="en-US" sz="1600" dirty="0">
                <a:solidFill>
                  <a:schemeClr val="tx1"/>
                </a:solidFill>
              </a:rPr>
              <a:t>can be caused by medications, infection elsewhere, neurological conditions, pain or distress</a:t>
            </a:r>
            <a:endParaRPr lang="en-US" sz="1600" dirty="0">
              <a:solidFill>
                <a:schemeClr val="tx1"/>
              </a:solidFill>
              <a:cs typeface="Calibri"/>
            </a:endParaRPr>
          </a:p>
          <a:p>
            <a:pPr marL="134620" lvl="2"/>
            <a:r>
              <a:rPr lang="en-US" sz="1600" b="1" dirty="0">
                <a:solidFill>
                  <a:schemeClr val="tx1"/>
                </a:solidFill>
              </a:rPr>
              <a:t>Changes in </a:t>
            </a:r>
            <a:r>
              <a:rPr lang="en-US" sz="1600" b="1" dirty="0" err="1">
                <a:solidFill>
                  <a:schemeClr val="tx1"/>
                </a:solidFill>
              </a:rPr>
              <a:t>colour</a:t>
            </a:r>
            <a:r>
              <a:rPr lang="en-US" sz="1600" b="1" dirty="0">
                <a:solidFill>
                  <a:schemeClr val="tx1"/>
                </a:solidFill>
              </a:rPr>
              <a:t> and/or smell of urine </a:t>
            </a:r>
            <a:r>
              <a:rPr lang="en-US" sz="1600" dirty="0">
                <a:solidFill>
                  <a:schemeClr val="tx1"/>
                </a:solidFill>
              </a:rPr>
              <a:t>can be caused by dehydration, certain foods, continence aid change frequency, personal hygiene</a:t>
            </a:r>
          </a:p>
          <a:p>
            <a:pPr marL="134620" lvl="2"/>
            <a:endParaRPr lang="en-US" sz="1600" dirty="0">
              <a:solidFill>
                <a:schemeClr val="tx1"/>
              </a:solidFill>
              <a:cs typeface="Calibri"/>
            </a:endParaRPr>
          </a:p>
          <a:p>
            <a:r>
              <a:rPr lang="en-US" dirty="0"/>
              <a:t>Other useful information</a:t>
            </a:r>
          </a:p>
          <a:p>
            <a:pPr lvl="1"/>
            <a:r>
              <a:rPr lang="en-US" dirty="0"/>
              <a:t>Previous antibiotics and durations –  if recent previous antibiotic exposure, may be at risk of resistant infection, helps doctor with choice of antibiotics</a:t>
            </a:r>
            <a:endParaRPr lang="en-US" dirty="0">
              <a:cs typeface="Calibri"/>
            </a:endParaRPr>
          </a:p>
          <a:p>
            <a:pPr lvl="1"/>
            <a:r>
              <a:rPr lang="en-US" dirty="0"/>
              <a:t>Risk factors for UTI- catheter </a:t>
            </a:r>
            <a:endParaRPr lang="en-US" dirty="0">
              <a:cs typeface="Calibri"/>
            </a:endParaRPr>
          </a:p>
          <a:p>
            <a:pPr lvl="1"/>
            <a:r>
              <a:rPr lang="en-US" dirty="0"/>
              <a:t>Hydration – strong smelling urine could be related to dehydration from illness (infectious or not infectious cause)</a:t>
            </a:r>
          </a:p>
          <a:p>
            <a:pPr lvl="1"/>
            <a:endParaRPr lang="en-US" dirty="0">
              <a:cs typeface="Calibri"/>
            </a:endParaRPr>
          </a:p>
          <a:p>
            <a:r>
              <a:rPr lang="en-US" b="1" dirty="0">
                <a:cs typeface="Calibri"/>
              </a:rPr>
              <a:t>Does a urine dipstick testing help? </a:t>
            </a:r>
            <a:r>
              <a:rPr lang="en-US" dirty="0">
                <a:cs typeface="Calibri"/>
              </a:rPr>
              <a:t>Explain that the most important thing is to clinically assess John for UTI and also other possible causes for increasing confusion. His only symptoms is increasing confusion that is new.  This could be caused be non-infective causes or infective causes, of which UTI is one of the possible sites of infection but not the only one.  If dipstick testing is performed as the first test, this may lead to the real diagnosis being missed.  </a:t>
            </a:r>
          </a:p>
          <a:p>
            <a:r>
              <a:rPr lang="en-US" dirty="0">
                <a:cs typeface="Calibri"/>
              </a:rPr>
              <a:t>The best approach is to perform a top to toe assessment of John, discuss with GP regarding all possibilities. Dipstick testing should not be performed by </a:t>
            </a:r>
            <a:r>
              <a:rPr lang="en-US" dirty="0" err="1">
                <a:cs typeface="Calibri"/>
              </a:rPr>
              <a:t>carer</a:t>
            </a:r>
            <a:r>
              <a:rPr lang="en-US" dirty="0">
                <a:cs typeface="Calibri"/>
              </a:rPr>
              <a:t> or nursing staff unless the GP feels that it will be useful as a rule out test for UTI.   It is not useful as a rule in test as it cannot separate UTI from ASB. If acute confusion is the only symptom or sign, urine dipstick testing is not recommended as urine dipstick testing is not useful as a rule out test.</a:t>
            </a:r>
          </a:p>
          <a:p>
            <a:r>
              <a:rPr lang="en-US" dirty="0">
                <a:cs typeface="Calibri"/>
              </a:rPr>
              <a:t>Explain that the clinical pathway explains this as well.</a:t>
            </a:r>
          </a:p>
          <a:p>
            <a:r>
              <a:rPr lang="en-US" dirty="0">
                <a:cs typeface="Calibri"/>
              </a:rPr>
              <a:t>  </a:t>
            </a:r>
          </a:p>
        </p:txBody>
      </p:sp>
      <p:sp>
        <p:nvSpPr>
          <p:cNvPr id="4" name="Slide Number Placeholder 3"/>
          <p:cNvSpPr>
            <a:spLocks noGrp="1"/>
          </p:cNvSpPr>
          <p:nvPr>
            <p:ph type="sldNum" sz="quarter" idx="5"/>
          </p:nvPr>
        </p:nvSpPr>
        <p:spPr/>
        <p:txBody>
          <a:bodyPr/>
          <a:lstStyle/>
          <a:p>
            <a:fld id="{485676A5-1DC8-4201-97D2-09D6F1539183}" type="slidenum">
              <a:rPr lang="en-AU" smtClean="0"/>
              <a:t>10</a:t>
            </a:fld>
            <a:endParaRPr lang="en-AU"/>
          </a:p>
        </p:txBody>
      </p:sp>
    </p:spTree>
    <p:extLst>
      <p:ext uri="{BB962C8B-B14F-4D97-AF65-F5344CB8AC3E}">
        <p14:creationId xmlns:p14="http://schemas.microsoft.com/office/powerpoint/2010/main" val="4086423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a:p>
            <a:endParaRPr lang="en-US" b="1" dirty="0">
              <a:cs typeface="Calibri"/>
            </a:endParaRPr>
          </a:p>
          <a:p>
            <a:r>
              <a:rPr lang="en-US" b="1" dirty="0">
                <a:cs typeface="Calibri"/>
              </a:rPr>
              <a:t>Invite </a:t>
            </a:r>
            <a:r>
              <a:rPr lang="en-US" dirty="0">
                <a:cs typeface="Calibri"/>
              </a:rPr>
              <a:t>discussion on whether participants feel that they can use the pathway or not?</a:t>
            </a:r>
          </a:p>
          <a:p>
            <a:endParaRPr lang="en-US" dirty="0">
              <a:cs typeface="Calibri"/>
            </a:endParaRPr>
          </a:p>
          <a:p>
            <a:r>
              <a:rPr lang="en-US" dirty="0">
                <a:cs typeface="Calibri"/>
              </a:rPr>
              <a:t>Some reasons that they may raise are</a:t>
            </a:r>
          </a:p>
          <a:p>
            <a:pPr marL="171450" indent="-171450">
              <a:buFontTx/>
              <a:buChar char="-"/>
            </a:pPr>
            <a:r>
              <a:rPr lang="en-US" dirty="0">
                <a:cs typeface="Calibri"/>
              </a:rPr>
              <a:t>Resident with cognitive impairment</a:t>
            </a:r>
          </a:p>
          <a:p>
            <a:pPr marL="171450" indent="-171450">
              <a:buFontTx/>
              <a:buChar char="-"/>
            </a:pPr>
            <a:r>
              <a:rPr lang="en-US" dirty="0">
                <a:cs typeface="Calibri"/>
              </a:rPr>
              <a:t>Resident with chronic incontinence</a:t>
            </a:r>
          </a:p>
          <a:p>
            <a:pPr marL="171450" indent="-171450">
              <a:buFontTx/>
              <a:buChar char="-"/>
            </a:pPr>
            <a:r>
              <a:rPr lang="en-US" dirty="0">
                <a:cs typeface="Calibri"/>
              </a:rPr>
              <a:t>Residents don’t meet criteria in pathway and even after thorough assessment, we think infection, especially UTI is still possible</a:t>
            </a:r>
          </a:p>
          <a:p>
            <a:pPr marL="171450" indent="-171450">
              <a:buFontTx/>
              <a:buChar char="-"/>
            </a:pPr>
            <a:endParaRPr lang="en-US" dirty="0">
              <a:cs typeface="Calibri"/>
            </a:endParaRPr>
          </a:p>
          <a:p>
            <a:pPr marL="0" indent="0">
              <a:buFontTx/>
              <a:buNone/>
            </a:pPr>
            <a:r>
              <a:rPr lang="en-US" dirty="0">
                <a:cs typeface="Calibri"/>
              </a:rPr>
              <a:t>Refer nurses to read “User guide to clinical pathway”.</a:t>
            </a:r>
          </a:p>
          <a:p>
            <a:pPr marL="0" indent="0">
              <a:buFontTx/>
              <a:buNone/>
            </a:pPr>
            <a:r>
              <a:rPr lang="en-US" dirty="0">
                <a:cs typeface="Calibri"/>
              </a:rPr>
              <a:t>This provides detailed  information to help respond to above.</a:t>
            </a:r>
          </a:p>
          <a:p>
            <a:pPr marL="0" indent="0">
              <a:buFontTx/>
              <a:buNone/>
            </a:pPr>
            <a:endParaRPr lang="en-US" dirty="0">
              <a:cs typeface="Calibri"/>
            </a:endParaRPr>
          </a:p>
          <a:p>
            <a:pPr marL="0" indent="0">
              <a:buFontTx/>
              <a:buNone/>
            </a:pPr>
            <a:r>
              <a:rPr lang="en-US" u="sng" dirty="0">
                <a:cs typeface="Calibri"/>
              </a:rPr>
              <a:t>Some points to mention:</a:t>
            </a:r>
          </a:p>
          <a:p>
            <a:pPr marL="0" indent="0">
              <a:buFontTx/>
              <a:buNone/>
            </a:pPr>
            <a:r>
              <a:rPr lang="en-US" dirty="0">
                <a:cs typeface="Calibri"/>
              </a:rPr>
              <a:t>A clinical pathway is a guide and does not replace clinical judgement.</a:t>
            </a:r>
          </a:p>
          <a:p>
            <a:pPr marL="0" indent="0">
              <a:buFontTx/>
              <a:buNone/>
            </a:pPr>
            <a:r>
              <a:rPr lang="en-US" dirty="0">
                <a:cs typeface="Calibri"/>
              </a:rPr>
              <a:t>Not all residents can be assessed according clinical pathway, but </a:t>
            </a:r>
            <a:r>
              <a:rPr lang="en-US" dirty="0" err="1">
                <a:cs typeface="Calibri"/>
              </a:rPr>
              <a:t>mopst</a:t>
            </a:r>
            <a:r>
              <a:rPr lang="en-US" dirty="0">
                <a:cs typeface="Calibri"/>
              </a:rPr>
              <a:t> can (even those with cognitive impairment).</a:t>
            </a:r>
          </a:p>
          <a:p>
            <a:pPr marL="0" indent="0">
              <a:buFontTx/>
              <a:buNone/>
            </a:pPr>
            <a:r>
              <a:rPr lang="en-US" dirty="0">
                <a:cs typeface="Calibri"/>
              </a:rPr>
              <a:t>The clinical pathway encourages</a:t>
            </a:r>
          </a:p>
          <a:p>
            <a:pPr marL="0" indent="0">
              <a:buFontTx/>
              <a:buNone/>
            </a:pPr>
            <a:r>
              <a:rPr lang="en-US" dirty="0">
                <a:cs typeface="Calibri"/>
              </a:rPr>
              <a:t>– not relying on a dipstick test result to diagnose UTI</a:t>
            </a:r>
          </a:p>
          <a:p>
            <a:pPr marL="171450" indent="-171450">
              <a:buFontTx/>
              <a:buChar char="-"/>
            </a:pPr>
            <a:r>
              <a:rPr lang="en-US" dirty="0">
                <a:cs typeface="Calibri"/>
              </a:rPr>
              <a:t>Performing a thorough clinical assessment first to ensure nothing missed</a:t>
            </a:r>
          </a:p>
          <a:p>
            <a:pPr marL="171450" indent="-171450">
              <a:buFontTx/>
              <a:buChar char="-"/>
            </a:pPr>
            <a:r>
              <a:rPr lang="en-US" dirty="0">
                <a:cs typeface="Calibri"/>
              </a:rPr>
              <a:t>If after this has been done, if UTI is still suspected because no other obvious reason has emerged, a urine dipstick test can be helpful in ruling out UTI, but not helpful in ruling in UTI.</a:t>
            </a:r>
          </a:p>
          <a:p>
            <a:pPr marL="0" indent="0">
              <a:buFontTx/>
              <a:buNone/>
            </a:pPr>
            <a:endParaRPr lang="en-US" dirty="0">
              <a:cs typeface="Calibri"/>
            </a:endParaRPr>
          </a:p>
          <a:p>
            <a:pPr marL="0" indent="0">
              <a:buFontTx/>
              <a:buNone/>
            </a:pPr>
            <a:endParaRPr lang="en-US" dirty="0">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11</a:t>
            </a:fld>
            <a:endParaRPr lang="en-AU"/>
          </a:p>
        </p:txBody>
      </p:sp>
    </p:spTree>
    <p:extLst>
      <p:ext uri="{BB962C8B-B14F-4D97-AF65-F5344CB8AC3E}">
        <p14:creationId xmlns:p14="http://schemas.microsoft.com/office/powerpoint/2010/main" val="3497305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153E8-B894-944E-B6DE-F310485CFFD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104F33A-C4DA-7A42-99A0-ACD2353950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12145A0-99DA-3547-AD53-A262F334A47F}"/>
              </a:ext>
            </a:extLst>
          </p:cNvPr>
          <p:cNvSpPr>
            <a:spLocks noGrp="1"/>
          </p:cNvSpPr>
          <p:nvPr>
            <p:ph type="dt" sz="half" idx="10"/>
          </p:nvPr>
        </p:nvSpPr>
        <p:spPr/>
        <p:txBody>
          <a:bodyPr/>
          <a:lstStyle/>
          <a:p>
            <a:fld id="{6F8C20B6-46CD-DC46-8CF6-001B0177873C}" type="datetimeFigureOut">
              <a:rPr lang="en-US" smtClean="0"/>
              <a:t>9/22/2025</a:t>
            </a:fld>
            <a:endParaRPr lang="en-US"/>
          </a:p>
        </p:txBody>
      </p:sp>
      <p:sp>
        <p:nvSpPr>
          <p:cNvPr id="5" name="Footer Placeholder 4">
            <a:extLst>
              <a:ext uri="{FF2B5EF4-FFF2-40B4-BE49-F238E27FC236}">
                <a16:creationId xmlns:a16="http://schemas.microsoft.com/office/drawing/2014/main" id="{AB4141F5-D0C0-E345-93FC-141087109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940BC4-09B4-6348-9050-D395DFDE377E}"/>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4056576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A87F2-2439-0E48-B7CC-F68E4F58662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1C2D97C-E6F8-8349-BDD2-1B3B517256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9D15BB-0964-F347-9F16-C0B1AC7D6EA1}"/>
              </a:ext>
            </a:extLst>
          </p:cNvPr>
          <p:cNvSpPr>
            <a:spLocks noGrp="1"/>
          </p:cNvSpPr>
          <p:nvPr>
            <p:ph type="dt" sz="half" idx="10"/>
          </p:nvPr>
        </p:nvSpPr>
        <p:spPr/>
        <p:txBody>
          <a:bodyPr/>
          <a:lstStyle/>
          <a:p>
            <a:fld id="{6F8C20B6-46CD-DC46-8CF6-001B0177873C}" type="datetimeFigureOut">
              <a:rPr lang="en-US" smtClean="0"/>
              <a:t>9/22/2025</a:t>
            </a:fld>
            <a:endParaRPr lang="en-US"/>
          </a:p>
        </p:txBody>
      </p:sp>
      <p:sp>
        <p:nvSpPr>
          <p:cNvPr id="5" name="Footer Placeholder 4">
            <a:extLst>
              <a:ext uri="{FF2B5EF4-FFF2-40B4-BE49-F238E27FC236}">
                <a16:creationId xmlns:a16="http://schemas.microsoft.com/office/drawing/2014/main" id="{667654FC-DE9E-6341-9318-A9044A1FA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53762-7561-874C-8FAE-7F98B6AA9547}"/>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2868820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C35690-69F4-E545-8848-E25031DE4F4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5BC4E05-1CCD-B743-A79B-1CB16402B63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5FA90A-0926-6544-AEBE-2F28824E6914}"/>
              </a:ext>
            </a:extLst>
          </p:cNvPr>
          <p:cNvSpPr>
            <a:spLocks noGrp="1"/>
          </p:cNvSpPr>
          <p:nvPr>
            <p:ph type="dt" sz="half" idx="10"/>
          </p:nvPr>
        </p:nvSpPr>
        <p:spPr/>
        <p:txBody>
          <a:bodyPr/>
          <a:lstStyle/>
          <a:p>
            <a:fld id="{6F8C20B6-46CD-DC46-8CF6-001B0177873C}" type="datetimeFigureOut">
              <a:rPr lang="en-US" smtClean="0"/>
              <a:t>9/22/2025</a:t>
            </a:fld>
            <a:endParaRPr lang="en-US"/>
          </a:p>
        </p:txBody>
      </p:sp>
      <p:sp>
        <p:nvSpPr>
          <p:cNvPr id="5" name="Footer Placeholder 4">
            <a:extLst>
              <a:ext uri="{FF2B5EF4-FFF2-40B4-BE49-F238E27FC236}">
                <a16:creationId xmlns:a16="http://schemas.microsoft.com/office/drawing/2014/main" id="{90BCFD90-E957-D94A-8240-A13B58D58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425E9-8B27-5147-BC29-1E2DC412CFBE}"/>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18134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85311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No background, no footer">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552000" y="205200"/>
            <a:ext cx="10972800" cy="683800"/>
          </a:xfrm>
        </p:spPr>
        <p:txBody>
          <a:bodyPr anchor="b" anchorCtr="0"/>
          <a:lstStyle>
            <a:lvl1pPr algn="l">
              <a:defRPr sz="2800" baseline="0">
                <a:solidFill>
                  <a:schemeClr val="tx2"/>
                </a:solidFill>
              </a:defRPr>
            </a:lvl1pPr>
          </a:lstStyle>
          <a:p>
            <a:r>
              <a:rPr lang="en-US" dirty="0"/>
              <a:t>[no background, no footer]</a:t>
            </a:r>
            <a:endParaRPr lang="en-AU" dirty="0"/>
          </a:p>
        </p:txBody>
      </p:sp>
      <p:sp>
        <p:nvSpPr>
          <p:cNvPr id="3" name="Content Placeholder 2"/>
          <p:cNvSpPr>
            <a:spLocks noGrp="1"/>
          </p:cNvSpPr>
          <p:nvPr>
            <p:ph sz="quarter" idx="10"/>
          </p:nvPr>
        </p:nvSpPr>
        <p:spPr>
          <a:xfrm>
            <a:off x="552000" y="1368000"/>
            <a:ext cx="10972800" cy="430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013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dirty="0"/>
              <a:t>Date:</a:t>
            </a:r>
            <a:endParaRPr lang="en-AU" dirty="0"/>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dirty="0"/>
              <a:t>Click to edit subheading</a:t>
            </a:r>
            <a:endParaRPr lang="en-AU" dirty="0"/>
          </a:p>
        </p:txBody>
      </p:sp>
    </p:spTree>
    <p:extLst>
      <p:ext uri="{BB962C8B-B14F-4D97-AF65-F5344CB8AC3E}">
        <p14:creationId xmlns:p14="http://schemas.microsoft.com/office/powerpoint/2010/main" val="138115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314E5-FDBA-4F4D-B04D-B4766E34661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665FE54-C3CA-B24F-9218-52A8AF5FB62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74BD97-F254-584A-B51E-8F8268E1A758}"/>
              </a:ext>
            </a:extLst>
          </p:cNvPr>
          <p:cNvSpPr>
            <a:spLocks noGrp="1"/>
          </p:cNvSpPr>
          <p:nvPr>
            <p:ph type="dt" sz="half" idx="10"/>
          </p:nvPr>
        </p:nvSpPr>
        <p:spPr/>
        <p:txBody>
          <a:bodyPr/>
          <a:lstStyle/>
          <a:p>
            <a:fld id="{6F8C20B6-46CD-DC46-8CF6-001B0177873C}" type="datetimeFigureOut">
              <a:rPr lang="en-US" smtClean="0"/>
              <a:t>9/22/2025</a:t>
            </a:fld>
            <a:endParaRPr lang="en-US"/>
          </a:p>
        </p:txBody>
      </p:sp>
      <p:sp>
        <p:nvSpPr>
          <p:cNvPr id="5" name="Footer Placeholder 4">
            <a:extLst>
              <a:ext uri="{FF2B5EF4-FFF2-40B4-BE49-F238E27FC236}">
                <a16:creationId xmlns:a16="http://schemas.microsoft.com/office/drawing/2014/main" id="{E253924B-0357-1E4B-840C-77C904B874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EF5EF-6214-7840-AC5C-0A141697B4EE}"/>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574862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85AC-73B3-AB4E-8736-E551B7051B2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B5342C8-D8D7-E64C-91D4-8130622F7A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B75276F-004C-5344-A391-2B46F3C885CA}"/>
              </a:ext>
            </a:extLst>
          </p:cNvPr>
          <p:cNvSpPr>
            <a:spLocks noGrp="1"/>
          </p:cNvSpPr>
          <p:nvPr>
            <p:ph type="dt" sz="half" idx="10"/>
          </p:nvPr>
        </p:nvSpPr>
        <p:spPr/>
        <p:txBody>
          <a:bodyPr/>
          <a:lstStyle/>
          <a:p>
            <a:fld id="{6F8C20B6-46CD-DC46-8CF6-001B0177873C}" type="datetimeFigureOut">
              <a:rPr lang="en-US" smtClean="0"/>
              <a:t>9/22/2025</a:t>
            </a:fld>
            <a:endParaRPr lang="en-US"/>
          </a:p>
        </p:txBody>
      </p:sp>
      <p:sp>
        <p:nvSpPr>
          <p:cNvPr id="5" name="Footer Placeholder 4">
            <a:extLst>
              <a:ext uri="{FF2B5EF4-FFF2-40B4-BE49-F238E27FC236}">
                <a16:creationId xmlns:a16="http://schemas.microsoft.com/office/drawing/2014/main" id="{9D8E1BCD-515C-6544-9C61-36B4B5434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BE19F-D9A0-6243-A2B0-C48473C4A4D1}"/>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2328507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BFB6-496B-5341-A435-4299623A6CF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0A4148D-731A-4143-9F0F-F902C9D8530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A4D647C-187C-8643-874C-4550B92106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99CFC75-7C0E-B74F-908E-B6A8272BB11C}"/>
              </a:ext>
            </a:extLst>
          </p:cNvPr>
          <p:cNvSpPr>
            <a:spLocks noGrp="1"/>
          </p:cNvSpPr>
          <p:nvPr>
            <p:ph type="dt" sz="half" idx="10"/>
          </p:nvPr>
        </p:nvSpPr>
        <p:spPr/>
        <p:txBody>
          <a:bodyPr/>
          <a:lstStyle/>
          <a:p>
            <a:fld id="{6F8C20B6-46CD-DC46-8CF6-001B0177873C}" type="datetimeFigureOut">
              <a:rPr lang="en-US" smtClean="0"/>
              <a:t>9/22/2025</a:t>
            </a:fld>
            <a:endParaRPr lang="en-US"/>
          </a:p>
        </p:txBody>
      </p:sp>
      <p:sp>
        <p:nvSpPr>
          <p:cNvPr id="6" name="Footer Placeholder 5">
            <a:extLst>
              <a:ext uri="{FF2B5EF4-FFF2-40B4-BE49-F238E27FC236}">
                <a16:creationId xmlns:a16="http://schemas.microsoft.com/office/drawing/2014/main" id="{5185BAAC-DCA4-1145-AA31-862F2C5613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76468-0201-AB46-8646-E6BC4A9BF826}"/>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2576289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A890D-058F-F64A-9149-162984CD978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9DDE86-FFF6-3649-BBBD-E75259C221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2903736-AD0C-2549-8825-4357C625FC9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C0E12F6-851E-EA4A-851B-C870BE1314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13FFF1C-4407-1340-9AA2-516361613DE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A919782-5711-5749-A423-35E5C4CC231C}"/>
              </a:ext>
            </a:extLst>
          </p:cNvPr>
          <p:cNvSpPr>
            <a:spLocks noGrp="1"/>
          </p:cNvSpPr>
          <p:nvPr>
            <p:ph type="dt" sz="half" idx="10"/>
          </p:nvPr>
        </p:nvSpPr>
        <p:spPr/>
        <p:txBody>
          <a:bodyPr/>
          <a:lstStyle/>
          <a:p>
            <a:fld id="{6F8C20B6-46CD-DC46-8CF6-001B0177873C}" type="datetimeFigureOut">
              <a:rPr lang="en-US" smtClean="0"/>
              <a:t>9/22/2025</a:t>
            </a:fld>
            <a:endParaRPr lang="en-US"/>
          </a:p>
        </p:txBody>
      </p:sp>
      <p:sp>
        <p:nvSpPr>
          <p:cNvPr id="8" name="Footer Placeholder 7">
            <a:extLst>
              <a:ext uri="{FF2B5EF4-FFF2-40B4-BE49-F238E27FC236}">
                <a16:creationId xmlns:a16="http://schemas.microsoft.com/office/drawing/2014/main" id="{746CB347-397F-4640-A0E7-42AEB74DE2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67F976-CD2E-3F4C-89C6-67272DC3428A}"/>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3463778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6928B-BE86-4941-834D-9C4A31C1A17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4E39A4E-89AC-B040-B7D9-EC475536929F}"/>
              </a:ext>
            </a:extLst>
          </p:cNvPr>
          <p:cNvSpPr>
            <a:spLocks noGrp="1"/>
          </p:cNvSpPr>
          <p:nvPr>
            <p:ph type="dt" sz="half" idx="10"/>
          </p:nvPr>
        </p:nvSpPr>
        <p:spPr/>
        <p:txBody>
          <a:bodyPr/>
          <a:lstStyle/>
          <a:p>
            <a:fld id="{6F8C20B6-46CD-DC46-8CF6-001B0177873C}" type="datetimeFigureOut">
              <a:rPr lang="en-US" smtClean="0"/>
              <a:t>9/22/2025</a:t>
            </a:fld>
            <a:endParaRPr lang="en-US"/>
          </a:p>
        </p:txBody>
      </p:sp>
      <p:sp>
        <p:nvSpPr>
          <p:cNvPr id="4" name="Footer Placeholder 3">
            <a:extLst>
              <a:ext uri="{FF2B5EF4-FFF2-40B4-BE49-F238E27FC236}">
                <a16:creationId xmlns:a16="http://schemas.microsoft.com/office/drawing/2014/main" id="{02172E9E-030F-634F-BD76-28CE7B5E75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BA17E-13DE-F948-8007-969213FDB0FE}"/>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159404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1C82BC-D634-A84B-912A-3D00696FAC08}"/>
              </a:ext>
            </a:extLst>
          </p:cNvPr>
          <p:cNvSpPr>
            <a:spLocks noGrp="1"/>
          </p:cNvSpPr>
          <p:nvPr>
            <p:ph type="dt" sz="half" idx="10"/>
          </p:nvPr>
        </p:nvSpPr>
        <p:spPr/>
        <p:txBody>
          <a:bodyPr/>
          <a:lstStyle/>
          <a:p>
            <a:fld id="{6F8C20B6-46CD-DC46-8CF6-001B0177873C}" type="datetimeFigureOut">
              <a:rPr lang="en-US" smtClean="0"/>
              <a:t>9/22/2025</a:t>
            </a:fld>
            <a:endParaRPr lang="en-US"/>
          </a:p>
        </p:txBody>
      </p:sp>
      <p:sp>
        <p:nvSpPr>
          <p:cNvPr id="3" name="Footer Placeholder 2">
            <a:extLst>
              <a:ext uri="{FF2B5EF4-FFF2-40B4-BE49-F238E27FC236}">
                <a16:creationId xmlns:a16="http://schemas.microsoft.com/office/drawing/2014/main" id="{B2F7548E-317D-6344-B89A-BE409CAA5C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595116-476E-FD49-A8F8-89DF83C3E08E}"/>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3754292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6C62-2015-1A45-9544-F8CBE3DDBD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5093F48-1F84-DB46-AAE9-0D8BBB85B5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2D60E4A-68B7-8945-A19F-8B81B1D3A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AEE02A-AEAF-BC4F-8B02-3D9AE9E22E5D}"/>
              </a:ext>
            </a:extLst>
          </p:cNvPr>
          <p:cNvSpPr>
            <a:spLocks noGrp="1"/>
          </p:cNvSpPr>
          <p:nvPr>
            <p:ph type="dt" sz="half" idx="10"/>
          </p:nvPr>
        </p:nvSpPr>
        <p:spPr/>
        <p:txBody>
          <a:bodyPr/>
          <a:lstStyle/>
          <a:p>
            <a:fld id="{6F8C20B6-46CD-DC46-8CF6-001B0177873C}" type="datetimeFigureOut">
              <a:rPr lang="en-US" smtClean="0"/>
              <a:t>9/22/2025</a:t>
            </a:fld>
            <a:endParaRPr lang="en-US"/>
          </a:p>
        </p:txBody>
      </p:sp>
      <p:sp>
        <p:nvSpPr>
          <p:cNvPr id="6" name="Footer Placeholder 5">
            <a:extLst>
              <a:ext uri="{FF2B5EF4-FFF2-40B4-BE49-F238E27FC236}">
                <a16:creationId xmlns:a16="http://schemas.microsoft.com/office/drawing/2014/main" id="{97DA10EE-2BEA-3E47-A0A6-33DF5DEE4A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06443-014D-4F46-BA79-32272BF84A92}"/>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3579091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D9890-4F30-7145-A6E3-DEAEA91A96C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9BB28E5-7144-BC45-BE04-BEEDA734F6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4297A5-BC9B-AC44-A3E6-837F29541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5EE7E7-5087-BA4D-A794-9DAD6246929D}"/>
              </a:ext>
            </a:extLst>
          </p:cNvPr>
          <p:cNvSpPr>
            <a:spLocks noGrp="1"/>
          </p:cNvSpPr>
          <p:nvPr>
            <p:ph type="dt" sz="half" idx="10"/>
          </p:nvPr>
        </p:nvSpPr>
        <p:spPr/>
        <p:txBody>
          <a:bodyPr/>
          <a:lstStyle/>
          <a:p>
            <a:fld id="{6F8C20B6-46CD-DC46-8CF6-001B0177873C}" type="datetimeFigureOut">
              <a:rPr lang="en-US" smtClean="0"/>
              <a:t>9/22/2025</a:t>
            </a:fld>
            <a:endParaRPr lang="en-US"/>
          </a:p>
        </p:txBody>
      </p:sp>
      <p:sp>
        <p:nvSpPr>
          <p:cNvPr id="6" name="Footer Placeholder 5">
            <a:extLst>
              <a:ext uri="{FF2B5EF4-FFF2-40B4-BE49-F238E27FC236}">
                <a16:creationId xmlns:a16="http://schemas.microsoft.com/office/drawing/2014/main" id="{FB01362D-826F-1A49-A926-A0D14FAC4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9250E8-601B-C24B-82ED-A8046AF2790A}"/>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3686957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7A4A9B-5BD4-AC4E-80F0-7A88864AA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BA531F-CB16-734F-9EA9-43EC24E677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187A02-7318-1947-9F40-9D1CC2B648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C20B6-46CD-DC46-8CF6-001B0177873C}" type="datetimeFigureOut">
              <a:rPr lang="en-US" smtClean="0"/>
              <a:t>9/22/2025</a:t>
            </a:fld>
            <a:endParaRPr lang="en-US"/>
          </a:p>
        </p:txBody>
      </p:sp>
      <p:sp>
        <p:nvSpPr>
          <p:cNvPr id="5" name="Footer Placeholder 4">
            <a:extLst>
              <a:ext uri="{FF2B5EF4-FFF2-40B4-BE49-F238E27FC236}">
                <a16:creationId xmlns:a16="http://schemas.microsoft.com/office/drawing/2014/main" id="{C038E5BA-2600-9047-9205-D69C6E5CB5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4F215A-5FBF-F14D-92FE-D82D968157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B4EA6-BEA0-DD4C-A393-792EA212C817}" type="slidenum">
              <a:rPr lang="en-US" smtClean="0"/>
              <a:t>‹#›</a:t>
            </a:fld>
            <a:endParaRPr lang="en-US"/>
          </a:p>
        </p:txBody>
      </p:sp>
    </p:spTree>
    <p:extLst>
      <p:ext uri="{BB962C8B-B14F-4D97-AF65-F5344CB8AC3E}">
        <p14:creationId xmlns:p14="http://schemas.microsoft.com/office/powerpoint/2010/main" val="2658314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www.agedcarequality.gov.au/providers/better-use-medication/antimicrobial-stewardshi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IQmZYidy30U?feature=oembed" TargetMode="Externa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59C8-CD35-D843-ADA1-E5AF5A085044}"/>
              </a:ext>
            </a:extLst>
          </p:cNvPr>
          <p:cNvSpPr txBox="1">
            <a:spLocks/>
          </p:cNvSpPr>
          <p:nvPr/>
        </p:nvSpPr>
        <p:spPr>
          <a:xfrm>
            <a:off x="1149281" y="1238600"/>
            <a:ext cx="6623120" cy="3865960"/>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4200" b="1" dirty="0">
                <a:solidFill>
                  <a:srgbClr val="00577D"/>
                </a:solidFill>
                <a:latin typeface="Arial Black" charset="0"/>
                <a:ea typeface="Arial Black" charset="0"/>
                <a:cs typeface="Arial Black" charset="0"/>
              </a:rPr>
              <a:t>To Dip or Not To Dip: Case-based Education </a:t>
            </a:r>
            <a:br>
              <a:rPr lang="en-US" sz="4200" dirty="0">
                <a:latin typeface="Arial" charset="0"/>
                <a:ea typeface="Arial" charset="0"/>
                <a:cs typeface="Arial" charset="0"/>
              </a:rPr>
            </a:br>
            <a:endParaRPr lang="en-US" sz="4200" dirty="0">
              <a:latin typeface="Arial" charset="0"/>
              <a:ea typeface="Arial" charset="0"/>
              <a:cs typeface="Arial" charset="0"/>
            </a:endParaRPr>
          </a:p>
          <a:p>
            <a:pPr>
              <a:lnSpc>
                <a:spcPct val="120000"/>
              </a:lnSpc>
            </a:pPr>
            <a:r>
              <a:rPr lang="en-US" sz="2400" dirty="0">
                <a:latin typeface="Arial" charset="0"/>
                <a:ea typeface="Arial" charset="0"/>
                <a:cs typeface="Arial" charset="0"/>
              </a:rPr>
              <a:t>This educational tool is part of the Aged Care Quality and Safety Commission’s resource bundle to improve antibiotic use for urinary tract infections in aged care services.</a:t>
            </a:r>
            <a:br>
              <a:rPr lang="en-US" sz="4200" dirty="0">
                <a:latin typeface="Arial" charset="0"/>
                <a:ea typeface="Arial" charset="0"/>
                <a:cs typeface="Arial" charset="0"/>
              </a:rPr>
            </a:br>
            <a:endParaRPr lang="en-US" sz="4200" dirty="0">
              <a:latin typeface="Arial" charset="0"/>
              <a:ea typeface="Arial" charset="0"/>
              <a:cs typeface="Arial" charset="0"/>
            </a:endParaRPr>
          </a:p>
        </p:txBody>
      </p:sp>
      <p:pic>
        <p:nvPicPr>
          <p:cNvPr id="4" name="Picture 3" descr="A picture containing icon&#10;&#10;Description automatically generated">
            <a:extLst>
              <a:ext uri="{FF2B5EF4-FFF2-40B4-BE49-F238E27FC236}">
                <a16:creationId xmlns:a16="http://schemas.microsoft.com/office/drawing/2014/main" id="{806BB801-A26A-F344-A971-ABA78F595D51}"/>
              </a:ext>
            </a:extLst>
          </p:cNvPr>
          <p:cNvPicPr>
            <a:picLocks noChangeAspect="1"/>
          </p:cNvPicPr>
          <p:nvPr/>
        </p:nvPicPr>
        <p:blipFill>
          <a:blip r:embed="rId3"/>
          <a:stretch>
            <a:fillRect/>
          </a:stretch>
        </p:blipFill>
        <p:spPr>
          <a:xfrm>
            <a:off x="7952874" y="397041"/>
            <a:ext cx="3089845" cy="470751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
        <p:nvSpPr>
          <p:cNvPr id="3" name="TextBox 2">
            <a:extLst>
              <a:ext uri="{FF2B5EF4-FFF2-40B4-BE49-F238E27FC236}">
                <a16:creationId xmlns:a16="http://schemas.microsoft.com/office/drawing/2014/main" id="{FCE9F6E5-A328-F247-8451-1F0CB8CBA138}"/>
              </a:ext>
            </a:extLst>
          </p:cNvPr>
          <p:cNvSpPr txBox="1"/>
          <p:nvPr/>
        </p:nvSpPr>
        <p:spPr>
          <a:xfrm>
            <a:off x="1149281" y="5251846"/>
            <a:ext cx="4246179"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Version 2 (December 2023)</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295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DE51FCC-C888-414D-ADFF-BA255B570BB7}"/>
              </a:ext>
            </a:extLst>
          </p:cNvPr>
          <p:cNvSpPr/>
          <p:nvPr/>
        </p:nvSpPr>
        <p:spPr>
          <a:xfrm>
            <a:off x="0" y="1"/>
            <a:ext cx="12192000" cy="937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1B3F66C7-8D28-FB49-BDA7-59418FE7B67C}"/>
              </a:ext>
            </a:extLst>
          </p:cNvPr>
          <p:cNvSpPr>
            <a:spLocks noGrp="1"/>
          </p:cNvSpPr>
          <p:nvPr>
            <p:ph idx="1"/>
          </p:nvPr>
        </p:nvSpPr>
        <p:spPr>
          <a:xfrm>
            <a:off x="0" y="1176646"/>
            <a:ext cx="5054979" cy="1861501"/>
          </a:xfrm>
        </p:spPr>
        <p:txBody>
          <a:bodyPr vert="horz" lIns="91440" tIns="45720" rIns="91440" bIns="45720" rtlCol="0" anchor="t">
            <a:normAutofit/>
          </a:bodyPr>
          <a:lstStyle/>
          <a:p>
            <a:pPr marL="542925" lvl="1" indent="0" fontAlgn="base">
              <a:lnSpc>
                <a:spcPct val="100000"/>
              </a:lnSpc>
              <a:spcBef>
                <a:spcPts val="0"/>
              </a:spcBef>
              <a:spcAft>
                <a:spcPts val="600"/>
              </a:spcAft>
              <a:buNone/>
              <a:defRPr/>
            </a:pPr>
            <a:r>
              <a:rPr lang="en-GB" altLang="en-US" sz="1600" b="1" kern="0" dirty="0">
                <a:latin typeface="Arial"/>
                <a:ea typeface="ヒラギノ角ゴ Pro W3"/>
                <a:cs typeface="Arial"/>
              </a:rPr>
              <a:t>Is this serious requiring </a:t>
            </a:r>
            <a:br>
              <a:rPr lang="en-GB" altLang="en-US" sz="1600" b="1" kern="0" dirty="0">
                <a:latin typeface="Arial"/>
                <a:ea typeface="ヒラギノ角ゴ Pro W3"/>
                <a:cs typeface="Arial"/>
              </a:rPr>
            </a:br>
            <a:r>
              <a:rPr lang="en-GB" altLang="en-US" sz="1600" b="1" kern="0" dirty="0">
                <a:latin typeface="Arial"/>
                <a:ea typeface="ヒラギノ角ゴ Pro W3"/>
                <a:cs typeface="Arial"/>
              </a:rPr>
              <a:t>immediate escalation?  </a:t>
            </a:r>
          </a:p>
          <a:p>
            <a:pPr marL="828675" lvl="1" indent="-285750" fontAlgn="base">
              <a:lnSpc>
                <a:spcPct val="100000"/>
              </a:lnSpc>
              <a:spcBef>
                <a:spcPts val="300"/>
              </a:spcBef>
              <a:spcAft>
                <a:spcPct val="0"/>
              </a:spcAft>
              <a:buClr>
                <a:srgbClr val="008FBF"/>
              </a:buClr>
              <a:defRPr/>
            </a:pPr>
            <a:r>
              <a:rPr lang="en-GB" altLang="en-US" sz="1600" kern="0" dirty="0">
                <a:solidFill>
                  <a:schemeClr val="accent6">
                    <a:lumMod val="10000"/>
                  </a:schemeClr>
                </a:solidFill>
                <a:latin typeface="Arial" panose="020B0604020202020204" pitchFamily="34" charset="0"/>
                <a:ea typeface="ヒラギノ角ゴ Pro W3"/>
                <a:cs typeface="Arial" panose="020B0604020202020204" pitchFamily="34" charset="0"/>
              </a:rPr>
              <a:t>Sepsis</a:t>
            </a:r>
          </a:p>
          <a:p>
            <a:pPr marL="828675" lvl="1" indent="-285750" fontAlgn="base">
              <a:lnSpc>
                <a:spcPct val="100000"/>
              </a:lnSpc>
              <a:spcBef>
                <a:spcPts val="300"/>
              </a:spcBef>
              <a:spcAft>
                <a:spcPct val="0"/>
              </a:spcAft>
              <a:buClr>
                <a:srgbClr val="008FBF"/>
              </a:buClr>
              <a:defRPr/>
            </a:pPr>
            <a:r>
              <a:rPr lang="en-GB" altLang="en-US" sz="1600" kern="0" dirty="0">
                <a:solidFill>
                  <a:schemeClr val="accent6">
                    <a:lumMod val="10000"/>
                  </a:schemeClr>
                </a:solidFill>
                <a:latin typeface="Arial" panose="020B0604020202020204" pitchFamily="34" charset="0"/>
                <a:ea typeface="ヒラギノ角ゴ Pro W3"/>
                <a:cs typeface="Arial" panose="020B0604020202020204" pitchFamily="34" charset="0"/>
              </a:rPr>
              <a:t>Pyelonephritis</a:t>
            </a:r>
          </a:p>
        </p:txBody>
      </p:sp>
      <p:sp>
        <p:nvSpPr>
          <p:cNvPr id="4" name="TextBox 1">
            <a:extLst>
              <a:ext uri="{FF2B5EF4-FFF2-40B4-BE49-F238E27FC236}">
                <a16:creationId xmlns:a16="http://schemas.microsoft.com/office/drawing/2014/main" id="{E9754710-6DE2-AB45-8857-7D86B1E331B5}"/>
              </a:ext>
            </a:extLst>
          </p:cNvPr>
          <p:cNvSpPr txBox="1">
            <a:spLocks noChangeArrowheads="1"/>
          </p:cNvSpPr>
          <p:nvPr/>
        </p:nvSpPr>
        <p:spPr bwMode="auto">
          <a:xfrm>
            <a:off x="5098640" y="158800"/>
            <a:ext cx="6949189" cy="830997"/>
          </a:xfrm>
          <a:prstGeom prst="rect">
            <a:avLst/>
          </a:prstGeom>
          <a:noFill/>
          <a:ln w="38100">
            <a:noFill/>
            <a:miter lim="800000"/>
            <a:headEnd/>
            <a:tailEnd/>
          </a:ln>
        </p:spPr>
        <p:txBody>
          <a:bodyPr wrap="square" numCol="2" spcCol="18000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fontAlgn="base">
              <a:spcAft>
                <a:spcPct val="0"/>
              </a:spcAft>
              <a:defRPr/>
            </a:pPr>
            <a:r>
              <a:rPr lang="en-GB" altLang="en-US" sz="1200" kern="0" dirty="0">
                <a:solidFill>
                  <a:schemeClr val="accent6">
                    <a:lumMod val="10000"/>
                  </a:schemeClr>
                </a:solidFill>
                <a:ea typeface="ヒラギノ角ゴ Pro W3"/>
                <a:cs typeface="ヒラギノ角ゴ Pro W3"/>
              </a:rPr>
              <a:t>80 year-old resident in an aged care home</a:t>
            </a:r>
          </a:p>
          <a:p>
            <a:pPr marL="0" indent="0" fontAlgn="base">
              <a:lnSpc>
                <a:spcPct val="100000"/>
              </a:lnSpc>
              <a:spcAft>
                <a:spcPct val="0"/>
              </a:spcAft>
              <a:defRPr/>
            </a:pPr>
            <a:r>
              <a:rPr lang="en-GB" altLang="en-US" sz="1200" kern="0" dirty="0">
                <a:solidFill>
                  <a:schemeClr val="accent6">
                    <a:lumMod val="10000"/>
                  </a:schemeClr>
                </a:solidFill>
                <a:ea typeface="ヒラギノ角ゴ Pro W3"/>
                <a:cs typeface="ヒラギノ角ゴ Pro W3"/>
              </a:rPr>
              <a:t>Has had antibiotics in past </a:t>
            </a:r>
            <a:br>
              <a:rPr lang="en-GB" altLang="en-US" sz="1200" kern="0" dirty="0">
                <a:solidFill>
                  <a:schemeClr val="accent6">
                    <a:lumMod val="10000"/>
                  </a:schemeClr>
                </a:solidFill>
                <a:ea typeface="ヒラギノ角ゴ Pro W3"/>
                <a:cs typeface="ヒラギノ角ゴ Pro W3"/>
              </a:rPr>
            </a:br>
            <a:r>
              <a:rPr lang="en-GB" altLang="en-US" sz="1200" kern="0" dirty="0">
                <a:solidFill>
                  <a:schemeClr val="accent6">
                    <a:lumMod val="10000"/>
                  </a:schemeClr>
                </a:solidFill>
                <a:ea typeface="ヒラギノ角ゴ Pro W3"/>
                <a:cs typeface="ヒラギノ角ゴ Pro W3"/>
              </a:rPr>
              <a:t>for suspected UTI</a:t>
            </a:r>
          </a:p>
          <a:p>
            <a:pPr marL="457200" indent="-457200" fontAlgn="base">
              <a:lnSpc>
                <a:spcPct val="100000"/>
              </a:lnSpc>
              <a:spcAft>
                <a:spcPct val="0"/>
              </a:spcAft>
              <a:defRPr/>
            </a:pPr>
            <a:endParaRPr lang="en-GB" altLang="en-US" sz="1200" b="1" kern="0" dirty="0">
              <a:solidFill>
                <a:schemeClr val="accent6">
                  <a:lumMod val="10000"/>
                </a:schemeClr>
              </a:solidFill>
              <a:ea typeface="ヒラギノ角ゴ Pro W3"/>
              <a:cs typeface="ヒラギノ角ゴ Pro W3"/>
            </a:endParaRPr>
          </a:p>
          <a:p>
            <a:pPr marL="457200" indent="-457200" fontAlgn="base">
              <a:lnSpc>
                <a:spcPct val="100000"/>
              </a:lnSpc>
              <a:spcAft>
                <a:spcPct val="0"/>
              </a:spcAft>
              <a:defRPr/>
            </a:pPr>
            <a:r>
              <a:rPr lang="en-GB" altLang="en-US" sz="1200" b="1" kern="0" dirty="0">
                <a:solidFill>
                  <a:schemeClr val="accent6">
                    <a:lumMod val="10000"/>
                  </a:schemeClr>
                </a:solidFill>
                <a:ea typeface="ヒラギノ角ゴ Pro W3"/>
                <a:cs typeface="ヒラギノ角ゴ Pro W3"/>
              </a:rPr>
              <a:t>Increasing confusion over 2 days</a:t>
            </a:r>
          </a:p>
          <a:p>
            <a:pPr marL="457200" indent="-457200" fontAlgn="base">
              <a:lnSpc>
                <a:spcPct val="100000"/>
              </a:lnSpc>
              <a:spcAft>
                <a:spcPct val="0"/>
              </a:spcAft>
              <a:defRPr/>
            </a:pPr>
            <a:r>
              <a:rPr lang="en-GB" altLang="en-US" sz="1200" kern="0" dirty="0">
                <a:solidFill>
                  <a:schemeClr val="accent6">
                    <a:lumMod val="10000"/>
                  </a:schemeClr>
                </a:solidFill>
                <a:ea typeface="ヒラギノ角ゴ Pro W3"/>
                <a:cs typeface="ヒラギノ角ゴ Pro W3"/>
              </a:rPr>
              <a:t>No history of fever, temp 36.5°C</a:t>
            </a:r>
          </a:p>
          <a:p>
            <a:pPr marL="457200" indent="-457200" fontAlgn="base">
              <a:lnSpc>
                <a:spcPct val="100000"/>
              </a:lnSpc>
              <a:spcAft>
                <a:spcPct val="0"/>
              </a:spcAft>
              <a:defRPr/>
            </a:pPr>
            <a:r>
              <a:rPr lang="en-GB" altLang="en-US" sz="1200" kern="0" dirty="0">
                <a:solidFill>
                  <a:schemeClr val="accent6">
                    <a:lumMod val="10000"/>
                  </a:schemeClr>
                </a:solidFill>
                <a:ea typeface="ヒラギノ角ゴ Pro W3"/>
                <a:cs typeface="ヒラギノ角ゴ Pro W3"/>
              </a:rPr>
              <a:t>Urine: clear yellow, smells strong</a:t>
            </a:r>
          </a:p>
        </p:txBody>
      </p:sp>
      <p:sp>
        <p:nvSpPr>
          <p:cNvPr id="8" name="Rectangular Callout 7">
            <a:extLst>
              <a:ext uri="{FF2B5EF4-FFF2-40B4-BE49-F238E27FC236}">
                <a16:creationId xmlns:a16="http://schemas.microsoft.com/office/drawing/2014/main" id="{41D36B82-E8F6-A14A-A459-4AFEF89CAC01}"/>
              </a:ext>
            </a:extLst>
          </p:cNvPr>
          <p:cNvSpPr/>
          <p:nvPr/>
        </p:nvSpPr>
        <p:spPr>
          <a:xfrm>
            <a:off x="5770340" y="2600767"/>
            <a:ext cx="6158049" cy="855740"/>
          </a:xfrm>
          <a:prstGeom prst="wedgeRectCallout">
            <a:avLst>
              <a:gd name="adj1" fmla="val 24668"/>
              <a:gd name="adj2" fmla="val -49555"/>
            </a:avLst>
          </a:prstGeom>
          <a:solidFill>
            <a:srgbClr val="008FBF"/>
          </a:solidFill>
          <a:ln w="25400">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numCol="2" spcCol="0" rtlCol="0" anchor="ctr"/>
          <a:lstStyle/>
          <a:p>
            <a:r>
              <a:rPr lang="en-US" sz="1400" b="1" dirty="0">
                <a:latin typeface="Arial" charset="0"/>
                <a:ea typeface="Arial" charset="0"/>
                <a:cs typeface="Arial" charset="0"/>
              </a:rPr>
              <a:t>Possible causes of new confusion:</a:t>
            </a:r>
          </a:p>
          <a:p>
            <a:pPr marL="285750" indent="-285750">
              <a:buFont typeface="Arial" charset="0"/>
              <a:buChar char="•"/>
            </a:pPr>
            <a:r>
              <a:rPr lang="en-US" sz="1400" dirty="0">
                <a:latin typeface="Arial" charset="0"/>
                <a:ea typeface="Arial" charset="0"/>
                <a:cs typeface="Arial" charset="0"/>
              </a:rPr>
              <a:t>Infection – chest, skin, abdominal</a:t>
            </a:r>
          </a:p>
          <a:p>
            <a:pPr marL="285750" indent="-285750">
              <a:buFont typeface="Arial" charset="0"/>
              <a:buChar char="•"/>
            </a:pPr>
            <a:r>
              <a:rPr lang="en-US" sz="1400" dirty="0">
                <a:latin typeface="Arial" charset="0"/>
                <a:ea typeface="Arial" charset="0"/>
                <a:cs typeface="Arial" charset="0"/>
              </a:rPr>
              <a:t>Medication-related</a:t>
            </a:r>
          </a:p>
          <a:p>
            <a:pPr marL="285750" indent="-285750">
              <a:buFont typeface="Arial" charset="0"/>
              <a:buChar char="•"/>
            </a:pPr>
            <a:endParaRPr lang="en-US" sz="1400" dirty="0">
              <a:latin typeface="Arial" charset="0"/>
              <a:ea typeface="Arial" charset="0"/>
              <a:cs typeface="Arial" charset="0"/>
            </a:endParaRPr>
          </a:p>
          <a:p>
            <a:pPr marL="285750" indent="-285750">
              <a:buFont typeface="Arial" charset="0"/>
              <a:buChar char="•"/>
            </a:pPr>
            <a:r>
              <a:rPr lang="en-US" sz="1400" dirty="0">
                <a:latin typeface="Arial" charset="0"/>
                <a:ea typeface="Arial" charset="0"/>
                <a:cs typeface="Arial" charset="0"/>
              </a:rPr>
              <a:t>Severe pain, distress</a:t>
            </a:r>
          </a:p>
          <a:p>
            <a:pPr marL="285750" indent="-285750">
              <a:buFont typeface="Arial" charset="0"/>
              <a:buChar char="•"/>
            </a:pPr>
            <a:r>
              <a:rPr lang="en-US" sz="1400" dirty="0">
                <a:latin typeface="Arial" charset="0"/>
                <a:ea typeface="Arial" charset="0"/>
                <a:cs typeface="Arial" charset="0"/>
              </a:rPr>
              <a:t>Environment</a:t>
            </a:r>
          </a:p>
        </p:txBody>
      </p:sp>
      <p:sp>
        <p:nvSpPr>
          <p:cNvPr id="10" name="Content Placeholder 1">
            <a:extLst>
              <a:ext uri="{FF2B5EF4-FFF2-40B4-BE49-F238E27FC236}">
                <a16:creationId xmlns:a16="http://schemas.microsoft.com/office/drawing/2014/main" id="{1B3F66C7-8D28-FB49-BDA7-59418FE7B67C}"/>
              </a:ext>
            </a:extLst>
          </p:cNvPr>
          <p:cNvSpPr txBox="1">
            <a:spLocks/>
          </p:cNvSpPr>
          <p:nvPr/>
        </p:nvSpPr>
        <p:spPr>
          <a:xfrm>
            <a:off x="5185000" y="1176646"/>
            <a:ext cx="6224582" cy="24480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2925" lvl="1" indent="0" fontAlgn="base">
              <a:lnSpc>
                <a:spcPct val="100000"/>
              </a:lnSpc>
              <a:spcBef>
                <a:spcPts val="0"/>
              </a:spcBef>
              <a:spcAft>
                <a:spcPts val="600"/>
              </a:spcAft>
              <a:buNone/>
              <a:defRPr/>
            </a:pPr>
            <a:r>
              <a:rPr lang="en-GB" altLang="en-US" sz="1600" b="1" kern="0" dirty="0">
                <a:latin typeface="Arial"/>
                <a:ea typeface="ヒラギノ角ゴ Pro W3"/>
                <a:cs typeface="Arial"/>
              </a:rPr>
              <a:t>What else could it be?</a:t>
            </a:r>
          </a:p>
          <a:p>
            <a:pPr marL="828675" lvl="1" indent="-285750" fontAlgn="base">
              <a:lnSpc>
                <a:spcPct val="100000"/>
              </a:lnSpc>
              <a:spcBef>
                <a:spcPts val="300"/>
              </a:spcBef>
              <a:spcAft>
                <a:spcPct val="0"/>
              </a:spcAft>
              <a:buClr>
                <a:srgbClr val="008FBF"/>
              </a:buClr>
              <a:defRPr/>
            </a:pPr>
            <a:r>
              <a:rPr lang="en-GB" altLang="en-US" sz="1600" kern="0" dirty="0">
                <a:latin typeface="Arial"/>
                <a:ea typeface="ヒラギノ角ゴ Pro W3"/>
                <a:cs typeface="Arial"/>
              </a:rPr>
              <a:t>New or worse confusion can be caused by many medical, medication problems or environmental situation</a:t>
            </a:r>
          </a:p>
          <a:p>
            <a:pPr marL="828675" lvl="1" indent="-285750" fontAlgn="base">
              <a:lnSpc>
                <a:spcPct val="100000"/>
              </a:lnSpc>
              <a:spcBef>
                <a:spcPts val="300"/>
              </a:spcBef>
              <a:spcAft>
                <a:spcPct val="0"/>
              </a:spcAft>
              <a:buClr>
                <a:srgbClr val="008FBF"/>
              </a:buClr>
              <a:defRPr/>
            </a:pPr>
            <a:r>
              <a:rPr lang="en-GB" altLang="en-US" sz="1600" kern="0" dirty="0">
                <a:latin typeface="Arial"/>
                <a:ea typeface="ヒラギノ角ゴ Pro W3"/>
                <a:cs typeface="Arial"/>
              </a:rPr>
              <a:t>Infection at other sites</a:t>
            </a:r>
          </a:p>
        </p:txBody>
      </p:sp>
      <p:sp>
        <p:nvSpPr>
          <p:cNvPr id="6" name="TextBox 5">
            <a:extLst>
              <a:ext uri="{FF2B5EF4-FFF2-40B4-BE49-F238E27FC236}">
                <a16:creationId xmlns:a16="http://schemas.microsoft.com/office/drawing/2014/main" id="{9B7C449D-7B3C-554B-89C2-1C45D5041946}"/>
              </a:ext>
            </a:extLst>
          </p:cNvPr>
          <p:cNvSpPr txBox="1"/>
          <p:nvPr/>
        </p:nvSpPr>
        <p:spPr>
          <a:xfrm>
            <a:off x="663417" y="2600767"/>
            <a:ext cx="2810073" cy="523220"/>
          </a:xfrm>
          <a:prstGeom prst="rect">
            <a:avLst/>
          </a:prstGeom>
          <a:solidFill>
            <a:srgbClr val="008FBF"/>
          </a:solidFill>
          <a:ln w="25400">
            <a:solidFill>
              <a:srgbClr val="00577D"/>
            </a:solidFill>
          </a:ln>
          <a:effectLst>
            <a:softEdge rad="0"/>
          </a:effectLst>
        </p:spPr>
        <p:txBody>
          <a:bodyPr wrap="square" rtlCol="0">
            <a:spAutoFit/>
          </a:bodyPr>
          <a:lstStyle/>
          <a:p>
            <a:r>
              <a:rPr lang="en-US" sz="1400" dirty="0">
                <a:solidFill>
                  <a:schemeClr val="bg1"/>
                </a:solidFill>
                <a:latin typeface="Arial" charset="0"/>
                <a:ea typeface="Arial" charset="0"/>
                <a:cs typeface="Arial" charset="0"/>
              </a:rPr>
              <a:t>John has no features of sepsis based on observations</a:t>
            </a:r>
          </a:p>
        </p:txBody>
      </p:sp>
      <p:sp>
        <p:nvSpPr>
          <p:cNvPr id="20" name="Content Placeholder 1">
            <a:extLst>
              <a:ext uri="{FF2B5EF4-FFF2-40B4-BE49-F238E27FC236}">
                <a16:creationId xmlns:a16="http://schemas.microsoft.com/office/drawing/2014/main" id="{48EBFDDA-51C7-9249-9171-2614420F378F}"/>
              </a:ext>
            </a:extLst>
          </p:cNvPr>
          <p:cNvSpPr txBox="1">
            <a:spLocks/>
          </p:cNvSpPr>
          <p:nvPr/>
        </p:nvSpPr>
        <p:spPr>
          <a:xfrm>
            <a:off x="-19704" y="3278357"/>
            <a:ext cx="5660024" cy="35028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2925" lvl="1" indent="0" fontAlgn="base">
              <a:lnSpc>
                <a:spcPct val="100000"/>
              </a:lnSpc>
              <a:spcBef>
                <a:spcPts val="0"/>
              </a:spcBef>
              <a:spcAft>
                <a:spcPts val="600"/>
              </a:spcAft>
              <a:buFont typeface="Arial" panose="020B0604020202020204" pitchFamily="34" charset="0"/>
              <a:buNone/>
              <a:defRPr/>
            </a:pPr>
            <a:r>
              <a:rPr lang="en-GB" altLang="en-US" sz="1600" b="1" kern="0" dirty="0">
                <a:latin typeface="Arial"/>
                <a:ea typeface="ヒラギノ角ゴ Pro W3"/>
                <a:cs typeface="Arial"/>
              </a:rPr>
              <a:t>Is this a UTI?</a:t>
            </a:r>
          </a:p>
          <a:p>
            <a:pPr marL="828675" lvl="1" indent="-285750" fontAlgn="base">
              <a:lnSpc>
                <a:spcPct val="100000"/>
              </a:lnSpc>
              <a:spcBef>
                <a:spcPts val="300"/>
              </a:spcBef>
              <a:spcAft>
                <a:spcPct val="0"/>
              </a:spcAft>
              <a:buClr>
                <a:srgbClr val="008FBF"/>
              </a:buClr>
              <a:defRPr/>
            </a:pPr>
            <a:r>
              <a:rPr lang="en-GB" altLang="en-US" sz="1600" kern="0" dirty="0">
                <a:solidFill>
                  <a:schemeClr val="accent6">
                    <a:lumMod val="10000"/>
                  </a:schemeClr>
                </a:solidFill>
                <a:latin typeface="Arial"/>
                <a:ea typeface="ヒラギノ角ゴ Pro W3"/>
                <a:cs typeface="Arial"/>
              </a:rPr>
              <a:t>Any </a:t>
            </a:r>
            <a:r>
              <a:rPr lang="en-GB" altLang="en-US" sz="1600" i="1" kern="0" dirty="0">
                <a:solidFill>
                  <a:schemeClr val="accent6">
                    <a:lumMod val="10000"/>
                  </a:schemeClr>
                </a:solidFill>
                <a:latin typeface="Arial"/>
                <a:ea typeface="ヒラギノ角ゴ Pro W3"/>
                <a:cs typeface="Arial"/>
              </a:rPr>
              <a:t>new or worse </a:t>
            </a:r>
            <a:r>
              <a:rPr lang="en-GB" altLang="en-US" sz="1600" kern="0" dirty="0">
                <a:solidFill>
                  <a:schemeClr val="accent6">
                    <a:lumMod val="10000"/>
                  </a:schemeClr>
                </a:solidFill>
                <a:latin typeface="Arial"/>
                <a:ea typeface="ヒラギノ角ゴ Pro W3"/>
                <a:cs typeface="Arial"/>
              </a:rPr>
              <a:t>symptoms </a:t>
            </a:r>
            <a:br>
              <a:rPr lang="en-GB" altLang="en-US" sz="1600" kern="0" dirty="0">
                <a:solidFill>
                  <a:schemeClr val="accent6">
                    <a:lumMod val="10000"/>
                  </a:schemeClr>
                </a:solidFill>
                <a:latin typeface="Arial"/>
                <a:ea typeface="ヒラギノ角ゴ Pro W3"/>
                <a:cs typeface="Arial"/>
              </a:rPr>
            </a:br>
            <a:r>
              <a:rPr lang="en-GB" altLang="en-US" sz="1600" kern="0" dirty="0">
                <a:solidFill>
                  <a:schemeClr val="accent6">
                    <a:lumMod val="10000"/>
                  </a:schemeClr>
                </a:solidFill>
                <a:latin typeface="Arial"/>
                <a:ea typeface="ヒラギノ角ゴ Pro W3"/>
                <a:cs typeface="Arial"/>
              </a:rPr>
              <a:t>that point to UTI?</a:t>
            </a:r>
          </a:p>
          <a:p>
            <a:pPr marL="828675" lvl="1" indent="-285750" fontAlgn="base">
              <a:lnSpc>
                <a:spcPct val="100000"/>
              </a:lnSpc>
              <a:spcBef>
                <a:spcPts val="300"/>
              </a:spcBef>
              <a:spcAft>
                <a:spcPct val="0"/>
              </a:spcAft>
              <a:buClr>
                <a:srgbClr val="008FBF"/>
              </a:buClr>
              <a:defRPr/>
            </a:pPr>
            <a:r>
              <a:rPr lang="en-GB" altLang="en-US" sz="1600" b="1" kern="0" dirty="0">
                <a:solidFill>
                  <a:schemeClr val="accent6">
                    <a:lumMod val="10000"/>
                  </a:schemeClr>
                </a:solidFill>
                <a:latin typeface="Arial"/>
                <a:ea typeface="ヒラギノ角ゴ Pro W3"/>
                <a:cs typeface="Arial"/>
              </a:rPr>
              <a:t>Cystitis (Infection in bladder) </a:t>
            </a:r>
            <a:endParaRPr lang="en-GB" altLang="en-US" sz="1600" kern="0" dirty="0">
              <a:solidFill>
                <a:schemeClr val="accent6">
                  <a:lumMod val="10000"/>
                </a:schemeClr>
              </a:solidFill>
              <a:latin typeface="Arial"/>
              <a:ea typeface="ヒラギノ角ゴ Pro W3"/>
              <a:cs typeface="Arial"/>
            </a:endParaRPr>
          </a:p>
          <a:p>
            <a:pPr marL="1080000" lvl="1" indent="-285750" fontAlgn="base">
              <a:lnSpc>
                <a:spcPct val="100000"/>
              </a:lnSpc>
              <a:spcBef>
                <a:spcPts val="300"/>
              </a:spcBef>
              <a:spcAft>
                <a:spcPts val="600"/>
              </a:spcAft>
              <a:buClr>
                <a:srgbClr val="008FBF"/>
              </a:buClr>
              <a:buSzPct val="70000"/>
              <a:buFont typeface="Courier New" panose="02070309020205020404" pitchFamily="49" charset="0"/>
              <a:buChar char="o"/>
              <a:defRPr/>
            </a:pPr>
            <a:r>
              <a:rPr lang="en-GB" altLang="en-US" sz="1600" kern="0" dirty="0">
                <a:solidFill>
                  <a:schemeClr val="accent6">
                    <a:lumMod val="10000"/>
                  </a:schemeClr>
                </a:solidFill>
                <a:latin typeface="Arial"/>
                <a:ea typeface="ヒラギノ角ゴ Pro W3"/>
                <a:cs typeface="Arial"/>
              </a:rPr>
              <a:t>bladder pain or pain urinating</a:t>
            </a:r>
          </a:p>
          <a:p>
            <a:pPr marL="828675" lvl="1" indent="-285750" fontAlgn="base">
              <a:lnSpc>
                <a:spcPct val="100000"/>
              </a:lnSpc>
              <a:spcBef>
                <a:spcPts val="300"/>
              </a:spcBef>
              <a:spcAft>
                <a:spcPct val="0"/>
              </a:spcAft>
              <a:buClr>
                <a:srgbClr val="008FBF"/>
              </a:buClr>
              <a:defRPr/>
            </a:pPr>
            <a:r>
              <a:rPr lang="en-GB" altLang="en-US" sz="1600" b="1" kern="0" dirty="0">
                <a:solidFill>
                  <a:schemeClr val="accent6">
                    <a:lumMod val="10000"/>
                  </a:schemeClr>
                </a:solidFill>
                <a:latin typeface="Arial"/>
                <a:ea typeface="ヒラギノ角ゴ Pro W3"/>
                <a:cs typeface="Arial"/>
              </a:rPr>
              <a:t>Pyelonephritis (Infection in kidney) </a:t>
            </a:r>
          </a:p>
          <a:p>
            <a:pPr marL="1066800" lvl="2" indent="-282575" fontAlgn="base">
              <a:lnSpc>
                <a:spcPct val="100000"/>
              </a:lnSpc>
              <a:spcBef>
                <a:spcPts val="300"/>
              </a:spcBef>
              <a:spcAft>
                <a:spcPct val="0"/>
              </a:spcAft>
              <a:buClr>
                <a:srgbClr val="008FBF"/>
              </a:buClr>
              <a:buSzPct val="75000"/>
              <a:buFont typeface="Courier New" panose="02070309020205020404" pitchFamily="49" charset="0"/>
              <a:buChar char="o"/>
              <a:defRPr/>
            </a:pPr>
            <a:r>
              <a:rPr lang="en-GB" altLang="en-US" sz="1600" kern="0" dirty="0">
                <a:solidFill>
                  <a:schemeClr val="accent6">
                    <a:lumMod val="10000"/>
                  </a:schemeClr>
                </a:solidFill>
                <a:latin typeface="Arial"/>
                <a:ea typeface="ヒラギノ角ゴ Pro W3"/>
                <a:cs typeface="Arial"/>
              </a:rPr>
              <a:t>flank pain or pain over kidney (see illustration)</a:t>
            </a:r>
          </a:p>
          <a:p>
            <a:pPr marL="828675" lvl="1" indent="-285750" fontAlgn="base">
              <a:lnSpc>
                <a:spcPct val="100000"/>
              </a:lnSpc>
              <a:spcBef>
                <a:spcPts val="300"/>
              </a:spcBef>
              <a:spcAft>
                <a:spcPct val="0"/>
              </a:spcAft>
              <a:buClr>
                <a:srgbClr val="008FBF"/>
              </a:buClr>
              <a:defRPr/>
            </a:pPr>
            <a:r>
              <a:rPr lang="en-GB" altLang="en-US" sz="1600" kern="0" dirty="0">
                <a:solidFill>
                  <a:schemeClr val="accent6">
                    <a:lumMod val="10000"/>
                  </a:schemeClr>
                </a:solidFill>
                <a:latin typeface="Arial"/>
                <a:ea typeface="ヒラギノ角ゴ Pro W3"/>
                <a:cs typeface="Arial"/>
              </a:rPr>
              <a:t>Other symptoms that might be UTI </a:t>
            </a:r>
            <a:br>
              <a:rPr lang="en-GB" altLang="en-US" sz="1600" kern="0" dirty="0">
                <a:solidFill>
                  <a:schemeClr val="accent6">
                    <a:lumMod val="10000"/>
                  </a:schemeClr>
                </a:solidFill>
                <a:latin typeface="Arial"/>
                <a:ea typeface="ヒラギノ角ゴ Pro W3"/>
                <a:cs typeface="Arial"/>
              </a:rPr>
            </a:br>
            <a:r>
              <a:rPr lang="en-GB" altLang="en-US" sz="1600" kern="0" dirty="0">
                <a:solidFill>
                  <a:schemeClr val="accent6">
                    <a:lumMod val="10000"/>
                  </a:schemeClr>
                </a:solidFill>
                <a:latin typeface="Arial"/>
                <a:ea typeface="ヒラギノ角ゴ Pro W3"/>
                <a:cs typeface="Arial"/>
              </a:rPr>
              <a:t>but might also be other conditions </a:t>
            </a:r>
            <a:endParaRPr lang="en-GB" altLang="en-US" sz="1600" kern="0" dirty="0">
              <a:solidFill>
                <a:schemeClr val="accent6">
                  <a:lumMod val="10000"/>
                </a:schemeClr>
              </a:solidFill>
              <a:latin typeface="Arial" panose="020B0604020202020204" pitchFamily="34" charset="0"/>
              <a:ea typeface="ヒラギノ角ゴ Pro W3"/>
              <a:cs typeface="Arial" panose="020B0604020202020204" pitchFamily="34" charset="0"/>
            </a:endParaRPr>
          </a:p>
          <a:p>
            <a:pPr marL="1080000" lvl="1" indent="-285750" fontAlgn="base">
              <a:lnSpc>
                <a:spcPct val="100000"/>
              </a:lnSpc>
              <a:spcBef>
                <a:spcPts val="300"/>
              </a:spcBef>
              <a:spcAft>
                <a:spcPct val="0"/>
              </a:spcAft>
              <a:buClr>
                <a:srgbClr val="008FBF"/>
              </a:buClr>
              <a:buSzPct val="70000"/>
              <a:buFont typeface="Courier New" panose="02070309020205020404" pitchFamily="49" charset="0"/>
              <a:buChar char="o"/>
              <a:defRPr/>
            </a:pPr>
            <a:r>
              <a:rPr lang="en-GB" altLang="en-US" sz="1600" kern="0" dirty="0">
                <a:solidFill>
                  <a:schemeClr val="accent6">
                    <a:lumMod val="10000"/>
                  </a:schemeClr>
                </a:solidFill>
                <a:latin typeface="Arial"/>
                <a:ea typeface="ヒラギノ角ゴ Pro W3"/>
                <a:cs typeface="Arial"/>
              </a:rPr>
              <a:t>urine frequency, incontinence, </a:t>
            </a:r>
            <a:br>
              <a:rPr lang="en-GB" altLang="en-US" sz="1600" kern="0" dirty="0">
                <a:solidFill>
                  <a:schemeClr val="accent6">
                    <a:lumMod val="10000"/>
                  </a:schemeClr>
                </a:solidFill>
                <a:latin typeface="Arial"/>
                <a:ea typeface="ヒラギノ角ゴ Pro W3"/>
                <a:cs typeface="Arial"/>
              </a:rPr>
            </a:br>
            <a:r>
              <a:rPr lang="en-GB" altLang="en-US" sz="1600" kern="0" dirty="0">
                <a:solidFill>
                  <a:schemeClr val="accent6">
                    <a:lumMod val="10000"/>
                  </a:schemeClr>
                </a:solidFill>
                <a:latin typeface="Arial"/>
                <a:ea typeface="ヒラギノ角ゴ Pro W3"/>
                <a:cs typeface="Arial"/>
              </a:rPr>
              <a:t>visible blood in urine</a:t>
            </a:r>
            <a:endParaRPr lang="en-US" sz="1600" dirty="0"/>
          </a:p>
        </p:txBody>
      </p:sp>
      <p:sp>
        <p:nvSpPr>
          <p:cNvPr id="21" name="Rectangle 20">
            <a:extLst>
              <a:ext uri="{FF2B5EF4-FFF2-40B4-BE49-F238E27FC236}">
                <a16:creationId xmlns:a16="http://schemas.microsoft.com/office/drawing/2014/main" id="{BF2D5B0B-D5D3-3A4F-BA55-6D5509E86A27}"/>
              </a:ext>
            </a:extLst>
          </p:cNvPr>
          <p:cNvSpPr/>
          <p:nvPr/>
        </p:nvSpPr>
        <p:spPr>
          <a:xfrm>
            <a:off x="532308" y="0"/>
            <a:ext cx="5244353" cy="991236"/>
          </a:xfrm>
          <a:prstGeom prst="rect">
            <a:avLst/>
          </a:prstGeom>
        </p:spPr>
        <p:txBody>
          <a:bodyPr vert="horz" lIns="91440" tIns="45720" rIns="91440" bIns="45720" rtlCol="0" anchor="ctr">
            <a:normAutofit/>
          </a:bodyPr>
          <a:lstStyle/>
          <a:p>
            <a:pPr defTabSz="571477">
              <a:lnSpc>
                <a:spcPct val="90000"/>
              </a:lnSpc>
              <a:spcBef>
                <a:spcPct val="0"/>
              </a:spcBef>
              <a:spcAft>
                <a:spcPts val="600"/>
              </a:spcAft>
            </a:pPr>
            <a:r>
              <a:rPr lang="en-US" sz="2400" b="1" dirty="0">
                <a:solidFill>
                  <a:srgbClr val="00577D"/>
                </a:solidFill>
                <a:latin typeface="Arial Black" panose="020B0604020202020204" pitchFamily="34" charset="0"/>
                <a:ea typeface="Arial Black" charset="0"/>
                <a:cs typeface="Arial Black" panose="020B0604020202020204" pitchFamily="34" charset="0"/>
              </a:rPr>
              <a:t>Case study #1 </a:t>
            </a:r>
            <a:r>
              <a:rPr lang="en-GB" altLang="en-US" sz="2400" kern="0" dirty="0">
                <a:solidFill>
                  <a:schemeClr val="accent6">
                    <a:lumMod val="10000"/>
                  </a:schemeClr>
                </a:solidFill>
                <a:latin typeface="Arial"/>
                <a:cs typeface="Arial"/>
              </a:rPr>
              <a:t>John Lee </a:t>
            </a:r>
            <a:endParaRPr lang="en-US" sz="2400" b="1" dirty="0">
              <a:solidFill>
                <a:srgbClr val="00577D"/>
              </a:solidFill>
              <a:latin typeface="Arial Black" charset="0"/>
              <a:ea typeface="Arial Black" charset="0"/>
              <a:cs typeface="Arial Black" charset="0"/>
            </a:endParaRPr>
          </a:p>
        </p:txBody>
      </p:sp>
      <p:sp>
        <p:nvSpPr>
          <p:cNvPr id="23" name="Content Placeholder 1">
            <a:extLst>
              <a:ext uri="{FF2B5EF4-FFF2-40B4-BE49-F238E27FC236}">
                <a16:creationId xmlns:a16="http://schemas.microsoft.com/office/drawing/2014/main" id="{0963B0A6-967B-3143-8822-6164ADCF029C}"/>
              </a:ext>
            </a:extLst>
          </p:cNvPr>
          <p:cNvSpPr txBox="1">
            <a:spLocks/>
          </p:cNvSpPr>
          <p:nvPr/>
        </p:nvSpPr>
        <p:spPr>
          <a:xfrm>
            <a:off x="8278695" y="4213226"/>
            <a:ext cx="3769134" cy="29362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fontAlgn="base">
              <a:lnSpc>
                <a:spcPct val="100000"/>
              </a:lnSpc>
              <a:spcBef>
                <a:spcPts val="0"/>
              </a:spcBef>
              <a:spcAft>
                <a:spcPts val="600"/>
              </a:spcAft>
              <a:buNone/>
              <a:defRPr/>
            </a:pPr>
            <a:r>
              <a:rPr lang="en-GB" altLang="en-US" sz="1600" b="1" kern="0" dirty="0">
                <a:latin typeface="Arial"/>
                <a:ea typeface="ヒラギノ角ゴ Pro W3"/>
                <a:cs typeface="Arial"/>
              </a:rPr>
              <a:t>Other useful information? </a:t>
            </a:r>
            <a:endParaRPr lang="en-GB" altLang="en-US" sz="1600" b="1" kern="0" dirty="0">
              <a:latin typeface="Arial" panose="020B0604020202020204" pitchFamily="34" charset="0"/>
              <a:ea typeface="ヒラギノ角ゴ Pro W3"/>
              <a:cs typeface="Arial" panose="020B0604020202020204" pitchFamily="34" charset="0"/>
            </a:endParaRPr>
          </a:p>
          <a:p>
            <a:pPr marL="222250" lvl="1" indent="-222250" fontAlgn="ctr">
              <a:lnSpc>
                <a:spcPct val="100000"/>
              </a:lnSpc>
              <a:spcBef>
                <a:spcPts val="0"/>
              </a:spcBef>
              <a:spcAft>
                <a:spcPct val="0"/>
              </a:spcAft>
              <a:buClr>
                <a:srgbClr val="008FBF"/>
              </a:buClr>
              <a:defRPr/>
            </a:pPr>
            <a:r>
              <a:rPr lang="en-GB" altLang="en-US" sz="1600" kern="0" dirty="0">
                <a:solidFill>
                  <a:schemeClr val="accent6">
                    <a:lumMod val="10000"/>
                  </a:schemeClr>
                </a:solidFill>
                <a:latin typeface="Arial"/>
                <a:ea typeface="ヒラギノ角ゴ Pro W3"/>
                <a:cs typeface="Arial"/>
              </a:rPr>
              <a:t>Current or recent urinary catheter (IDC or SPC)</a:t>
            </a:r>
            <a:endParaRPr lang="en-GB" altLang="en-US" sz="1600" kern="0" dirty="0">
              <a:solidFill>
                <a:schemeClr val="accent6">
                  <a:lumMod val="10000"/>
                </a:schemeClr>
              </a:solidFill>
              <a:latin typeface="Arial"/>
              <a:cs typeface="Arial"/>
            </a:endParaRPr>
          </a:p>
          <a:p>
            <a:pPr marL="222250" lvl="1" indent="-222250" fontAlgn="base">
              <a:lnSpc>
                <a:spcPct val="100000"/>
              </a:lnSpc>
              <a:spcBef>
                <a:spcPts val="300"/>
              </a:spcBef>
              <a:spcAft>
                <a:spcPct val="0"/>
              </a:spcAft>
              <a:buClr>
                <a:srgbClr val="008FBF"/>
              </a:buClr>
              <a:defRPr/>
            </a:pPr>
            <a:r>
              <a:rPr lang="en-GB" altLang="en-US" sz="1600" kern="0" dirty="0">
                <a:solidFill>
                  <a:schemeClr val="accent6">
                    <a:lumMod val="10000"/>
                  </a:schemeClr>
                </a:solidFill>
                <a:latin typeface="Arial"/>
                <a:ea typeface="ヒラギノ角ゴ Pro W3"/>
                <a:cs typeface="Arial"/>
              </a:rPr>
              <a:t>Hydration status</a:t>
            </a:r>
          </a:p>
          <a:p>
            <a:pPr marL="222250" lvl="1" indent="-222250" fontAlgn="base">
              <a:lnSpc>
                <a:spcPct val="100000"/>
              </a:lnSpc>
              <a:spcBef>
                <a:spcPts val="300"/>
              </a:spcBef>
              <a:spcAft>
                <a:spcPct val="0"/>
              </a:spcAft>
              <a:buClr>
                <a:srgbClr val="008FBF"/>
              </a:buClr>
              <a:defRPr/>
            </a:pPr>
            <a:r>
              <a:rPr lang="en-GB" altLang="en-US" sz="1600" kern="0" dirty="0">
                <a:solidFill>
                  <a:schemeClr val="accent6">
                    <a:lumMod val="10000"/>
                  </a:schemeClr>
                </a:solidFill>
                <a:latin typeface="Arial"/>
                <a:ea typeface="ヒラギノ角ゴ Pro W3"/>
                <a:cs typeface="Arial"/>
              </a:rPr>
              <a:t>Recent urine culture results</a:t>
            </a:r>
          </a:p>
          <a:p>
            <a:pPr marL="222250" lvl="1" indent="-222250" fontAlgn="base">
              <a:lnSpc>
                <a:spcPct val="100000"/>
              </a:lnSpc>
              <a:spcBef>
                <a:spcPts val="300"/>
              </a:spcBef>
              <a:spcAft>
                <a:spcPct val="0"/>
              </a:spcAft>
              <a:buClr>
                <a:srgbClr val="008FBF"/>
              </a:buClr>
              <a:defRPr/>
            </a:pPr>
            <a:r>
              <a:rPr lang="en-GB" altLang="en-US" sz="1600" kern="0" dirty="0">
                <a:solidFill>
                  <a:schemeClr val="accent6">
                    <a:lumMod val="10000"/>
                  </a:schemeClr>
                </a:solidFill>
                <a:latin typeface="Arial"/>
                <a:ea typeface="ヒラギノ角ゴ Pro W3"/>
                <a:cs typeface="Arial"/>
              </a:rPr>
              <a:t>Recent or current antibiotics</a:t>
            </a:r>
          </a:p>
        </p:txBody>
      </p:sp>
      <p:cxnSp>
        <p:nvCxnSpPr>
          <p:cNvPr id="29" name="Straight Arrow Connector 28">
            <a:extLst>
              <a:ext uri="{FF2B5EF4-FFF2-40B4-BE49-F238E27FC236}">
                <a16:creationId xmlns:a16="http://schemas.microsoft.com/office/drawing/2014/main" id="{05368568-4CAC-E240-A33A-A62418225FD2}"/>
              </a:ext>
            </a:extLst>
          </p:cNvPr>
          <p:cNvCxnSpPr>
            <a:cxnSpLocks/>
          </p:cNvCxnSpPr>
          <p:nvPr/>
        </p:nvCxnSpPr>
        <p:spPr>
          <a:xfrm flipH="1">
            <a:off x="1736703" y="1967026"/>
            <a:ext cx="1163933" cy="0"/>
          </a:xfrm>
          <a:prstGeom prst="straightConnector1">
            <a:avLst/>
          </a:prstGeom>
          <a:ln w="15875">
            <a:solidFill>
              <a:srgbClr val="00577D"/>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BEEF25-6FF3-994D-9A90-EE826968414A}"/>
              </a:ext>
            </a:extLst>
          </p:cNvPr>
          <p:cNvCxnSpPr>
            <a:cxnSpLocks/>
          </p:cNvCxnSpPr>
          <p:nvPr/>
        </p:nvCxnSpPr>
        <p:spPr>
          <a:xfrm>
            <a:off x="2900636" y="1967026"/>
            <a:ext cx="0" cy="579793"/>
          </a:xfrm>
          <a:prstGeom prst="line">
            <a:avLst/>
          </a:prstGeom>
          <a:ln w="15875">
            <a:solidFill>
              <a:srgbClr val="00577D"/>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6642A26-FF0A-BB4B-8C84-73878FB94F99}"/>
              </a:ext>
            </a:extLst>
          </p:cNvPr>
          <p:cNvPicPr>
            <a:picLocks noChangeAspect="1"/>
          </p:cNvPicPr>
          <p:nvPr/>
        </p:nvPicPr>
        <p:blipFill>
          <a:blip r:embed="rId3"/>
          <a:stretch>
            <a:fillRect/>
          </a:stretch>
        </p:blipFill>
        <p:spPr>
          <a:xfrm>
            <a:off x="5963043" y="4095260"/>
            <a:ext cx="1910616" cy="1944433"/>
          </a:xfrm>
          <a:prstGeom prst="rect">
            <a:avLst/>
          </a:prstGeom>
        </p:spPr>
      </p:pic>
      <p:pic>
        <p:nvPicPr>
          <p:cNvPr id="15" name="Picture 14">
            <a:extLst>
              <a:ext uri="{FF2B5EF4-FFF2-40B4-BE49-F238E27FC236}">
                <a16:creationId xmlns:a16="http://schemas.microsoft.com/office/drawing/2014/main" id="{60C1B819-C239-DC4A-BA1D-D4BC54174808}"/>
              </a:ext>
            </a:extLst>
          </p:cNvPr>
          <p:cNvPicPr>
            <a:picLocks noChangeAspect="1"/>
          </p:cNvPicPr>
          <p:nvPr/>
        </p:nvPicPr>
        <p:blipFill>
          <a:blip r:embed="rId4"/>
          <a:stretch>
            <a:fillRect/>
          </a:stretch>
        </p:blipFill>
        <p:spPr>
          <a:xfrm rot="17417696">
            <a:off x="6090178" y="5615053"/>
            <a:ext cx="923008" cy="438807"/>
          </a:xfrm>
          <a:prstGeom prst="rect">
            <a:avLst/>
          </a:prstGeom>
        </p:spPr>
      </p:pic>
    </p:spTree>
    <p:extLst>
      <p:ext uri="{BB962C8B-B14F-4D97-AF65-F5344CB8AC3E}">
        <p14:creationId xmlns:p14="http://schemas.microsoft.com/office/powerpoint/2010/main" val="3854499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DE51FCC-C888-414D-ADFF-BA255B570BB7}"/>
              </a:ext>
            </a:extLst>
          </p:cNvPr>
          <p:cNvSpPr/>
          <p:nvPr/>
        </p:nvSpPr>
        <p:spPr>
          <a:xfrm>
            <a:off x="0" y="1"/>
            <a:ext cx="12192000" cy="937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F2D5B0B-D5D3-3A4F-BA55-6D5509E86A27}"/>
              </a:ext>
            </a:extLst>
          </p:cNvPr>
          <p:cNvSpPr/>
          <p:nvPr/>
        </p:nvSpPr>
        <p:spPr>
          <a:xfrm>
            <a:off x="532308" y="0"/>
            <a:ext cx="5244353" cy="991236"/>
          </a:xfrm>
          <a:prstGeom prst="rect">
            <a:avLst/>
          </a:prstGeom>
        </p:spPr>
        <p:txBody>
          <a:bodyPr vert="horz" lIns="91440" tIns="45720" rIns="91440" bIns="45720" rtlCol="0" anchor="ctr">
            <a:normAutofit/>
          </a:bodyPr>
          <a:lstStyle/>
          <a:p>
            <a:pPr defTabSz="571477">
              <a:lnSpc>
                <a:spcPct val="90000"/>
              </a:lnSpc>
              <a:spcBef>
                <a:spcPct val="0"/>
              </a:spcBef>
              <a:spcAft>
                <a:spcPts val="600"/>
              </a:spcAft>
            </a:pPr>
            <a:r>
              <a:rPr lang="en-US" sz="2400" b="1" dirty="0">
                <a:solidFill>
                  <a:srgbClr val="00577D"/>
                </a:solidFill>
                <a:latin typeface="Arial Black" panose="020B0604020202020204" pitchFamily="34" charset="0"/>
                <a:ea typeface="Arial Black" charset="0"/>
                <a:cs typeface="Arial Black" panose="020B0604020202020204" pitchFamily="34" charset="0"/>
              </a:rPr>
              <a:t>Case study #1 </a:t>
            </a:r>
            <a:r>
              <a:rPr lang="en-GB" altLang="en-US" sz="2400" kern="0" dirty="0">
                <a:solidFill>
                  <a:schemeClr val="accent6">
                    <a:lumMod val="10000"/>
                  </a:schemeClr>
                </a:solidFill>
                <a:latin typeface="Arial"/>
                <a:cs typeface="Arial"/>
              </a:rPr>
              <a:t>John Lee </a:t>
            </a:r>
            <a:endParaRPr lang="en-US" sz="2400" b="1" dirty="0">
              <a:solidFill>
                <a:srgbClr val="00577D"/>
              </a:solidFill>
              <a:latin typeface="Arial Black" charset="0"/>
              <a:ea typeface="Arial Black" charset="0"/>
              <a:cs typeface="Arial Black" charset="0"/>
            </a:endParaRPr>
          </a:p>
        </p:txBody>
      </p:sp>
      <p:sp>
        <p:nvSpPr>
          <p:cNvPr id="24" name="TextBox 1">
            <a:extLst>
              <a:ext uri="{FF2B5EF4-FFF2-40B4-BE49-F238E27FC236}">
                <a16:creationId xmlns:a16="http://schemas.microsoft.com/office/drawing/2014/main" id="{7196874C-04DC-DB47-9FF0-6E2F59EDD7A9}"/>
              </a:ext>
            </a:extLst>
          </p:cNvPr>
          <p:cNvSpPr txBox="1">
            <a:spLocks noChangeArrowheads="1"/>
          </p:cNvSpPr>
          <p:nvPr/>
        </p:nvSpPr>
        <p:spPr bwMode="auto">
          <a:xfrm>
            <a:off x="532307" y="1121121"/>
            <a:ext cx="5119789" cy="1668342"/>
          </a:xfrm>
          <a:prstGeom prst="rect">
            <a:avLst/>
          </a:prstGeom>
          <a:noFill/>
          <a:ln w="38100">
            <a:solidFill>
              <a:schemeClr val="bg1"/>
            </a:solidFill>
            <a:miter lim="800000"/>
            <a:headEnd/>
            <a:tailEnd/>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fontAlgn="base">
              <a:lnSpc>
                <a:spcPct val="200000"/>
              </a:lnSpc>
              <a:spcAft>
                <a:spcPct val="0"/>
              </a:spcAft>
              <a:defRPr/>
            </a:pPr>
            <a:r>
              <a:rPr lang="en-GB" altLang="en-US" b="1" kern="0" dirty="0">
                <a:solidFill>
                  <a:schemeClr val="accent6">
                    <a:lumMod val="10000"/>
                  </a:schemeClr>
                </a:solidFill>
                <a:ea typeface="ヒラギノ角ゴ Pro W3"/>
                <a:cs typeface="ヒラギノ角ゴ Pro W3"/>
              </a:rPr>
              <a:t>Increasing confusion over 2 days</a:t>
            </a:r>
          </a:p>
          <a:p>
            <a:pPr marL="457200" indent="-457200" fontAlgn="base">
              <a:lnSpc>
                <a:spcPct val="200000"/>
              </a:lnSpc>
              <a:spcAft>
                <a:spcPct val="0"/>
              </a:spcAft>
              <a:defRPr/>
            </a:pPr>
            <a:r>
              <a:rPr lang="en-GB" altLang="en-US" kern="0" dirty="0">
                <a:solidFill>
                  <a:schemeClr val="accent6">
                    <a:lumMod val="10000"/>
                  </a:schemeClr>
                </a:solidFill>
                <a:ea typeface="ヒラギノ角ゴ Pro W3"/>
                <a:cs typeface="ヒラギノ角ゴ Pro W3"/>
              </a:rPr>
              <a:t>No history of fever, temp 36.5°C</a:t>
            </a:r>
          </a:p>
          <a:p>
            <a:pPr marL="457200" indent="-457200" fontAlgn="base">
              <a:lnSpc>
                <a:spcPct val="200000"/>
              </a:lnSpc>
              <a:spcAft>
                <a:spcPct val="0"/>
              </a:spcAft>
              <a:defRPr/>
            </a:pPr>
            <a:r>
              <a:rPr lang="en-GB" altLang="en-US" kern="0" dirty="0">
                <a:solidFill>
                  <a:schemeClr val="accent6">
                    <a:lumMod val="10000"/>
                  </a:schemeClr>
                </a:solidFill>
                <a:ea typeface="ヒラギノ角ゴ Pro W3"/>
                <a:cs typeface="ヒラギノ角ゴ Pro W3"/>
              </a:rPr>
              <a:t>Urine: clear yellow, smells strong</a:t>
            </a:r>
          </a:p>
        </p:txBody>
      </p:sp>
      <p:pic>
        <p:nvPicPr>
          <p:cNvPr id="3" name="Picture 2" descr="A close-up of a medical form&#10;&#10;Description automatically generated with low confidence">
            <a:extLst>
              <a:ext uri="{FF2B5EF4-FFF2-40B4-BE49-F238E27FC236}">
                <a16:creationId xmlns:a16="http://schemas.microsoft.com/office/drawing/2014/main" id="{660D8A17-3000-A51D-46D3-7B892B9BF140}"/>
              </a:ext>
            </a:extLst>
          </p:cNvPr>
          <p:cNvPicPr>
            <a:picLocks noChangeAspect="1"/>
          </p:cNvPicPr>
          <p:nvPr/>
        </p:nvPicPr>
        <p:blipFill>
          <a:blip r:embed="rId3"/>
          <a:stretch>
            <a:fillRect/>
          </a:stretch>
        </p:blipFill>
        <p:spPr>
          <a:xfrm>
            <a:off x="6539906" y="0"/>
            <a:ext cx="4982622" cy="6858000"/>
          </a:xfrm>
          <a:prstGeom prst="rect">
            <a:avLst/>
          </a:prstGeom>
        </p:spPr>
      </p:pic>
    </p:spTree>
    <p:extLst>
      <p:ext uri="{BB962C8B-B14F-4D97-AF65-F5344CB8AC3E}">
        <p14:creationId xmlns:p14="http://schemas.microsoft.com/office/powerpoint/2010/main" val="3091023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D8610C-C9FD-E64E-9C07-BE2198C8924F}"/>
              </a:ext>
            </a:extLst>
          </p:cNvPr>
          <p:cNvSpPr/>
          <p:nvPr/>
        </p:nvSpPr>
        <p:spPr>
          <a:xfrm>
            <a:off x="156558" y="934233"/>
            <a:ext cx="6308410" cy="4648420"/>
          </a:xfrm>
          <a:prstGeom prst="rect">
            <a:avLst/>
          </a:prstGeom>
        </p:spPr>
        <p:txBody>
          <a:bodyPr vert="horz" lIns="91440" tIns="45720" rIns="91440" bIns="45720" rtlCol="0">
            <a:normAutofit/>
          </a:bodyPr>
          <a:lstStyle/>
          <a:p>
            <a:pPr>
              <a:spcAft>
                <a:spcPts val="3000"/>
              </a:spcAft>
            </a:pPr>
            <a:r>
              <a:rPr lang="en-US" sz="2800" b="1" dirty="0">
                <a:solidFill>
                  <a:srgbClr val="00577D"/>
                </a:solidFill>
                <a:latin typeface="Arial Black" panose="020B0604020202020204" pitchFamily="34" charset="0"/>
                <a:cs typeface="Arial Black" panose="020B0604020202020204" pitchFamily="34" charset="0"/>
              </a:rPr>
              <a:t>Practice points: </a:t>
            </a:r>
            <a:br>
              <a:rPr lang="en-US" sz="2800" b="1" dirty="0">
                <a:latin typeface="Arial Black" panose="020B0604020202020204" pitchFamily="34" charset="0"/>
                <a:cs typeface="Arial Black" panose="020B0604020202020204" pitchFamily="34" charset="0"/>
              </a:rPr>
            </a:br>
            <a:r>
              <a:rPr lang="en-US" sz="2800" b="1" dirty="0">
                <a:solidFill>
                  <a:srgbClr val="00577D"/>
                </a:solidFill>
                <a:latin typeface="Arial Black" panose="020B0604020202020204" pitchFamily="34" charset="0"/>
                <a:cs typeface="Arial Black" panose="020B0604020202020204" pitchFamily="34" charset="0"/>
              </a:rPr>
              <a:t>Does a resident have a suspected UTI?</a:t>
            </a:r>
            <a:endParaRPr lang="en-US" sz="2800" dirty="0"/>
          </a:p>
          <a:p>
            <a:pPr marL="285750" indent="-285750" defTabSz="360000">
              <a:buClr>
                <a:srgbClr val="008FBF"/>
              </a:buClr>
              <a:buFont typeface="Arial" panose="020B0604020202020204" pitchFamily="34" charset="0"/>
              <a:buChar char="•"/>
            </a:pPr>
            <a:r>
              <a:rPr lang="en-GB" altLang="en-US" sz="2400" dirty="0">
                <a:latin typeface="Arial" charset="0"/>
                <a:cs typeface="Arial" charset="0"/>
              </a:rPr>
              <a:t>Look to see if resident has symptoms or signs that suggest they have a UTI</a:t>
            </a:r>
          </a:p>
          <a:p>
            <a:pPr marL="285750" indent="-285750" defTabSz="360000">
              <a:buClr>
                <a:srgbClr val="008FBF"/>
              </a:buClr>
              <a:buFont typeface="Arial" panose="020B0604020202020204" pitchFamily="34" charset="0"/>
              <a:buChar char="•"/>
            </a:pPr>
            <a:r>
              <a:rPr lang="en-GB" altLang="en-US" sz="2400" dirty="0">
                <a:latin typeface="Arial" charset="0"/>
                <a:cs typeface="Arial" charset="0"/>
              </a:rPr>
              <a:t>Also consider whether their symptoms </a:t>
            </a:r>
            <a:br>
              <a:rPr lang="en-GB" altLang="en-US" sz="2400" dirty="0">
                <a:latin typeface="Arial" charset="0"/>
                <a:cs typeface="Arial" charset="0"/>
              </a:rPr>
            </a:br>
            <a:r>
              <a:rPr lang="en-GB" altLang="en-US" sz="2400" dirty="0">
                <a:latin typeface="Arial" charset="0"/>
                <a:cs typeface="Arial" charset="0"/>
              </a:rPr>
              <a:t>may be related to other conditions</a:t>
            </a:r>
          </a:p>
          <a:p>
            <a:pPr marL="285750" indent="-285750">
              <a:buClr>
                <a:srgbClr val="008FBF"/>
              </a:buClr>
              <a:buFont typeface="Arial" panose="020B0604020202020204" pitchFamily="34" charset="0"/>
              <a:buChar char="•"/>
            </a:pPr>
            <a:r>
              <a:rPr lang="en-GB" altLang="en-US" sz="2400" dirty="0">
                <a:latin typeface="Arial" charset="0"/>
                <a:cs typeface="Arial" charset="0"/>
              </a:rPr>
              <a:t>Use the clinical pathways to help guide your decision-making</a:t>
            </a:r>
          </a:p>
          <a:p>
            <a:pPr>
              <a:lnSpc>
                <a:spcPct val="90000"/>
              </a:lnSpc>
              <a:spcAft>
                <a:spcPts val="600"/>
              </a:spcAft>
            </a:pPr>
            <a:endParaRPr lang="en-US" dirty="0">
              <a:latin typeface="Arial" charset="0"/>
              <a:ea typeface="Arial" charset="0"/>
              <a:cs typeface="Arial" charset="0"/>
            </a:endParaRPr>
          </a:p>
          <a:p>
            <a:pPr>
              <a:lnSpc>
                <a:spcPct val="90000"/>
              </a:lnSpc>
              <a:spcAft>
                <a:spcPts val="600"/>
              </a:spcAft>
            </a:pPr>
            <a:endParaRPr lang="en-US" dirty="0"/>
          </a:p>
          <a:p>
            <a:pPr>
              <a:lnSpc>
                <a:spcPct val="90000"/>
              </a:lnSpc>
              <a:spcAft>
                <a:spcPts val="600"/>
              </a:spcAft>
            </a:pPr>
            <a:endParaRPr lang="en-US" dirty="0"/>
          </a:p>
        </p:txBody>
      </p:sp>
      <p:pic>
        <p:nvPicPr>
          <p:cNvPr id="5" name="Picture 4">
            <a:extLst>
              <a:ext uri="{FF2B5EF4-FFF2-40B4-BE49-F238E27FC236}">
                <a16:creationId xmlns:a16="http://schemas.microsoft.com/office/drawing/2014/main" id="{A9CB0B6B-1607-4F4A-B2B1-6C19D1AF5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pic>
        <p:nvPicPr>
          <p:cNvPr id="2" name="Picture 1">
            <a:extLst>
              <a:ext uri="{FF2B5EF4-FFF2-40B4-BE49-F238E27FC236}">
                <a16:creationId xmlns:a16="http://schemas.microsoft.com/office/drawing/2014/main" id="{A196CAA0-1691-7CBF-E54B-233276EB1973}"/>
              </a:ext>
            </a:extLst>
          </p:cNvPr>
          <p:cNvPicPr preferRelativeResize="0">
            <a:picLocks/>
          </p:cNvPicPr>
          <p:nvPr/>
        </p:nvPicPr>
        <p:blipFill rotWithShape="1">
          <a:blip r:embed="rId4"/>
          <a:srcRect l="28234" t="22272" r="28234" b="2272"/>
          <a:stretch/>
        </p:blipFill>
        <p:spPr>
          <a:xfrm>
            <a:off x="7058526" y="0"/>
            <a:ext cx="5133474" cy="5854701"/>
          </a:xfrm>
          <a:prstGeom prst="rect">
            <a:avLst/>
          </a:prstGeom>
        </p:spPr>
      </p:pic>
    </p:spTree>
    <p:extLst>
      <p:ext uri="{BB962C8B-B14F-4D97-AF65-F5344CB8AC3E}">
        <p14:creationId xmlns:p14="http://schemas.microsoft.com/office/powerpoint/2010/main" val="2829422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l="22966" r="22966"/>
          <a:stretch/>
        </p:blipFill>
        <p:spPr>
          <a:xfrm flipH="1">
            <a:off x="0" y="0"/>
            <a:ext cx="5137265" cy="6650182"/>
          </a:xfrm>
          <a:prstGeom prst="rect">
            <a:avLst/>
          </a:prstGeom>
        </p:spPr>
      </p:pic>
      <p:sp>
        <p:nvSpPr>
          <p:cNvPr id="7" name="Rectangle 6"/>
          <p:cNvSpPr/>
          <p:nvPr/>
        </p:nvSpPr>
        <p:spPr>
          <a:xfrm>
            <a:off x="5571432" y="135169"/>
            <a:ext cx="5244353" cy="1132103"/>
          </a:xfrm>
          <a:prstGeom prst="rect">
            <a:avLst/>
          </a:prstGeom>
        </p:spPr>
        <p:txBody>
          <a:bodyPr vert="horz" lIns="91440" tIns="45720" rIns="91440" bIns="45720" rtlCol="0" anchor="ctr">
            <a:normAutofit/>
          </a:bodyPr>
          <a:lstStyle/>
          <a:p>
            <a:pPr defTabSz="571477">
              <a:lnSpc>
                <a:spcPct val="90000"/>
              </a:lnSpc>
              <a:spcBef>
                <a:spcPct val="0"/>
              </a:spcBef>
              <a:spcAft>
                <a:spcPts val="600"/>
              </a:spcAft>
            </a:pPr>
            <a:r>
              <a:rPr lang="en-US" sz="2800" b="1" dirty="0">
                <a:solidFill>
                  <a:srgbClr val="00577D"/>
                </a:solidFill>
                <a:latin typeface="Arial Black" panose="020B0604020202020204" pitchFamily="34" charset="0"/>
                <a:ea typeface="Arial Black" charset="0"/>
                <a:cs typeface="Arial Black" panose="020B0604020202020204" pitchFamily="34" charset="0"/>
              </a:rPr>
              <a:t>Case study 2</a:t>
            </a:r>
          </a:p>
        </p:txBody>
      </p:sp>
      <p:sp>
        <p:nvSpPr>
          <p:cNvPr id="2" name="Content Placeholder 1">
            <a:extLst>
              <a:ext uri="{FF2B5EF4-FFF2-40B4-BE49-F238E27FC236}">
                <a16:creationId xmlns:a16="http://schemas.microsoft.com/office/drawing/2014/main" id="{0AE7EA7E-EC40-5D4B-99B5-BB69868C6B80}"/>
              </a:ext>
            </a:extLst>
          </p:cNvPr>
          <p:cNvSpPr>
            <a:spLocks noGrp="1"/>
          </p:cNvSpPr>
          <p:nvPr>
            <p:ph idx="1"/>
          </p:nvPr>
        </p:nvSpPr>
        <p:spPr>
          <a:xfrm>
            <a:off x="5482201" y="1267272"/>
            <a:ext cx="6364863" cy="3887114"/>
          </a:xfrm>
        </p:spPr>
        <p:txBody>
          <a:bodyPr vert="horz" lIns="91440" tIns="45720" rIns="91440" bIns="45720" rtlCol="0" anchor="t">
            <a:noAutofit/>
          </a:bodyPr>
          <a:lstStyle/>
          <a:p>
            <a:pPr marL="0" indent="0" fontAlgn="base">
              <a:lnSpc>
                <a:spcPct val="120000"/>
              </a:lnSpc>
              <a:spcBef>
                <a:spcPts val="0"/>
              </a:spcBef>
              <a:spcAft>
                <a:spcPts val="600"/>
              </a:spcAft>
              <a:buNone/>
              <a:defRPr/>
            </a:pPr>
            <a:r>
              <a:rPr lang="en-GB" altLang="en-US" sz="2400" b="0" kern="0" dirty="0">
                <a:solidFill>
                  <a:schemeClr val="accent6">
                    <a:lumMod val="10000"/>
                  </a:schemeClr>
                </a:solidFill>
                <a:latin typeface="Arial" panose="020B0604020202020204" pitchFamily="34" charset="0"/>
                <a:ea typeface="ヒラギノ角ゴ Pro W3"/>
                <a:cs typeface="Arial" panose="020B0604020202020204" pitchFamily="34" charset="0"/>
              </a:rPr>
              <a:t>Mary Brown is a 78-year-old resident </a:t>
            </a:r>
          </a:p>
          <a:p>
            <a:pPr fontAlgn="base">
              <a:lnSpc>
                <a:spcPct val="120000"/>
              </a:lnSpc>
              <a:spcBef>
                <a:spcPts val="600"/>
              </a:spcBef>
              <a:spcAft>
                <a:spcPct val="0"/>
              </a:spcAft>
              <a:buClr>
                <a:srgbClr val="008FBF"/>
              </a:buClr>
              <a:defRPr/>
            </a:pPr>
            <a:r>
              <a:rPr lang="en-GB" altLang="en-US" sz="2400" b="0" kern="0" dirty="0">
                <a:solidFill>
                  <a:schemeClr val="accent6">
                    <a:lumMod val="10000"/>
                  </a:schemeClr>
                </a:solidFill>
                <a:latin typeface="Arial" panose="020B0604020202020204" pitchFamily="34" charset="0"/>
                <a:ea typeface="ヒラギノ角ゴ Pro W3"/>
                <a:cs typeface="Arial" panose="020B0604020202020204" pitchFamily="34" charset="0"/>
              </a:rPr>
              <a:t>New urinary incontinence</a:t>
            </a:r>
          </a:p>
          <a:p>
            <a:pPr fontAlgn="base">
              <a:lnSpc>
                <a:spcPct val="120000"/>
              </a:lnSpc>
              <a:spcBef>
                <a:spcPts val="600"/>
              </a:spcBef>
              <a:spcAft>
                <a:spcPct val="0"/>
              </a:spcAft>
              <a:buClr>
                <a:srgbClr val="008FBF"/>
              </a:buClr>
              <a:defRPr/>
            </a:pPr>
            <a:r>
              <a:rPr lang="en-GB" altLang="en-US" sz="2400" b="0" kern="0" dirty="0">
                <a:solidFill>
                  <a:schemeClr val="accent6">
                    <a:lumMod val="10000"/>
                  </a:schemeClr>
                </a:solidFill>
                <a:latin typeface="Arial" panose="020B0604020202020204" pitchFamily="34" charset="0"/>
                <a:ea typeface="ヒラギノ角ゴ Pro W3"/>
                <a:cs typeface="Arial" panose="020B0604020202020204" pitchFamily="34" charset="0"/>
              </a:rPr>
              <a:t>Temperature 38°C</a:t>
            </a:r>
          </a:p>
          <a:p>
            <a:pPr fontAlgn="base">
              <a:lnSpc>
                <a:spcPct val="120000"/>
              </a:lnSpc>
              <a:spcBef>
                <a:spcPts val="600"/>
              </a:spcBef>
              <a:spcAft>
                <a:spcPts val="2200"/>
              </a:spcAft>
              <a:buClr>
                <a:srgbClr val="008FBF"/>
              </a:buClr>
              <a:defRPr/>
            </a:pPr>
            <a:r>
              <a:rPr lang="en-GB" altLang="en-US" sz="2400" b="0" kern="0" dirty="0">
                <a:solidFill>
                  <a:schemeClr val="accent6">
                    <a:lumMod val="10000"/>
                  </a:schemeClr>
                </a:solidFill>
                <a:latin typeface="Arial" panose="020B0604020202020204" pitchFamily="34" charset="0"/>
                <a:ea typeface="ヒラギノ角ゴ Pro W3"/>
                <a:cs typeface="Arial" panose="020B0604020202020204" pitchFamily="34" charset="0"/>
              </a:rPr>
              <a:t>Antibiotics previously for suspected UTI</a:t>
            </a:r>
          </a:p>
          <a:p>
            <a:pPr marL="0" indent="0" fontAlgn="base">
              <a:lnSpc>
                <a:spcPct val="100000"/>
              </a:lnSpc>
              <a:spcBef>
                <a:spcPts val="0"/>
              </a:spcBef>
              <a:spcAft>
                <a:spcPts val="600"/>
              </a:spcAft>
              <a:buNone/>
              <a:defRPr/>
            </a:pPr>
            <a:r>
              <a:rPr lang="en-GB" altLang="en-US" sz="2400" kern="0" dirty="0">
                <a:solidFill>
                  <a:schemeClr val="accent6">
                    <a:lumMod val="10000"/>
                  </a:schemeClr>
                </a:solidFill>
                <a:latin typeface="Arial" panose="020B0604020202020204" pitchFamily="34" charset="0"/>
                <a:ea typeface="ヒラギノ角ゴ Pro W3"/>
                <a:cs typeface="Arial" panose="020B0604020202020204" pitchFamily="34" charset="0"/>
              </a:rPr>
              <a:t>Is this serious requiring immediate escalation? </a:t>
            </a:r>
          </a:p>
          <a:p>
            <a:pPr marL="0" indent="0" fontAlgn="base">
              <a:lnSpc>
                <a:spcPct val="100000"/>
              </a:lnSpc>
              <a:spcBef>
                <a:spcPts val="0"/>
              </a:spcBef>
              <a:spcAft>
                <a:spcPts val="600"/>
              </a:spcAft>
              <a:buNone/>
              <a:defRPr/>
            </a:pPr>
            <a:r>
              <a:rPr lang="en-GB" altLang="en-US" sz="2400" kern="0" dirty="0">
                <a:solidFill>
                  <a:schemeClr val="accent6">
                    <a:lumMod val="10000"/>
                  </a:schemeClr>
                </a:solidFill>
                <a:latin typeface="Arial" panose="020B0604020202020204" pitchFamily="34" charset="0"/>
                <a:ea typeface="ヒラギノ角ゴ Pro W3"/>
                <a:cs typeface="Arial" panose="020B0604020202020204" pitchFamily="34" charset="0"/>
              </a:rPr>
              <a:t>Is this a UTI?</a:t>
            </a:r>
          </a:p>
          <a:p>
            <a:pPr marL="0" indent="0" fontAlgn="base">
              <a:lnSpc>
                <a:spcPct val="100000"/>
              </a:lnSpc>
              <a:spcBef>
                <a:spcPts val="0"/>
              </a:spcBef>
              <a:spcAft>
                <a:spcPts val="600"/>
              </a:spcAft>
              <a:buNone/>
              <a:defRPr/>
            </a:pPr>
            <a:r>
              <a:rPr lang="en-GB" altLang="en-US" sz="2400" kern="0" dirty="0">
                <a:solidFill>
                  <a:schemeClr val="accent6">
                    <a:lumMod val="10000"/>
                  </a:schemeClr>
                </a:solidFill>
                <a:latin typeface="Arial" panose="020B0604020202020204" pitchFamily="34" charset="0"/>
                <a:ea typeface="ヒラギノ角ゴ Pro W3"/>
                <a:cs typeface="Arial" panose="020B0604020202020204" pitchFamily="34" charset="0"/>
              </a:rPr>
              <a:t>What else could it be?</a:t>
            </a:r>
          </a:p>
          <a:p>
            <a:pPr marL="0" indent="0" fontAlgn="base">
              <a:lnSpc>
                <a:spcPct val="100000"/>
              </a:lnSpc>
              <a:spcBef>
                <a:spcPts val="0"/>
              </a:spcBef>
              <a:spcAft>
                <a:spcPts val="600"/>
              </a:spcAft>
              <a:buNone/>
              <a:defRPr/>
            </a:pPr>
            <a:r>
              <a:rPr lang="en-GB" altLang="en-US" sz="2400" kern="0" dirty="0">
                <a:solidFill>
                  <a:schemeClr val="accent6">
                    <a:lumMod val="10000"/>
                  </a:schemeClr>
                </a:solidFill>
                <a:latin typeface="Arial" panose="020B0604020202020204" pitchFamily="34" charset="0"/>
                <a:ea typeface="ヒラギノ角ゴ Pro W3"/>
                <a:cs typeface="Arial" panose="020B0604020202020204" pitchFamily="34" charset="0"/>
              </a:rPr>
              <a:t>What are your next steps?</a:t>
            </a:r>
          </a:p>
          <a:p>
            <a:pPr marL="0" indent="0" fontAlgn="base">
              <a:lnSpc>
                <a:spcPct val="100000"/>
              </a:lnSpc>
              <a:spcBef>
                <a:spcPts val="0"/>
              </a:spcBef>
              <a:spcAft>
                <a:spcPts val="600"/>
              </a:spcAft>
              <a:buNone/>
              <a:defRPr/>
            </a:pPr>
            <a:r>
              <a:rPr lang="en-GB" altLang="en-US" sz="2400" kern="0" dirty="0">
                <a:solidFill>
                  <a:schemeClr val="accent6">
                    <a:lumMod val="10000"/>
                  </a:schemeClr>
                </a:solidFill>
                <a:latin typeface="Arial" panose="020B0604020202020204" pitchFamily="34" charset="0"/>
                <a:ea typeface="ヒラギノ角ゴ Pro W3"/>
                <a:cs typeface="Arial" panose="020B0604020202020204" pitchFamily="34" charset="0"/>
              </a:rPr>
              <a:t>Does urine dipstick help</a:t>
            </a:r>
            <a:r>
              <a:rPr lang="en-GB" altLang="en-US" sz="2000" kern="0" dirty="0">
                <a:solidFill>
                  <a:schemeClr val="accent6">
                    <a:lumMod val="10000"/>
                  </a:schemeClr>
                </a:solidFill>
                <a:latin typeface="Arial" panose="020B0604020202020204" pitchFamily="34" charset="0"/>
                <a:ea typeface="ヒラギノ角ゴ Pro W3"/>
                <a:cs typeface="Arial" panose="020B0604020202020204" pitchFamily="34" charset="0"/>
              </a:rPr>
              <a:t>?</a:t>
            </a:r>
            <a:endParaRPr lang="en-US" sz="2000" b="0" dirty="0"/>
          </a:p>
          <a:p>
            <a:endParaRPr lang="en-US" sz="1800" dirty="0"/>
          </a:p>
        </p:txBody>
      </p:sp>
      <p:sp>
        <p:nvSpPr>
          <p:cNvPr id="15" name="Slide Number Placeholder 4">
            <a:extLst>
              <a:ext uri="{FF2B5EF4-FFF2-40B4-BE49-F238E27FC236}">
                <a16:creationId xmlns:a16="http://schemas.microsoft.com/office/drawing/2014/main" id="{0A5F2141-77F6-43DC-A6E8-50F8F715DD4B}"/>
              </a:ext>
            </a:extLst>
          </p:cNvPr>
          <p:cNvSpPr>
            <a:spLocks noGrp="1"/>
          </p:cNvSpPr>
          <p:nvPr>
            <p:ph type="sldNum" sz="quarter" idx="4294967295"/>
          </p:nvPr>
        </p:nvSpPr>
        <p:spPr>
          <a:xfrm>
            <a:off x="7981950" y="6356352"/>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03E4F4A1-2182-4D2B-905A-61C4D2EAEA54}" type="slidenum">
              <a:rPr lang="en-AU" smtClean="0"/>
              <a:pPr>
                <a:spcAft>
                  <a:spcPts val="600"/>
                </a:spcAft>
              </a:pPr>
              <a:t>13</a:t>
            </a:fld>
            <a:endParaRPr lang="en-AU"/>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Tree>
    <p:extLst>
      <p:ext uri="{BB962C8B-B14F-4D97-AF65-F5344CB8AC3E}">
        <p14:creationId xmlns:p14="http://schemas.microsoft.com/office/powerpoint/2010/main" val="2820810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2B97052D-98AD-4D4E-8C81-7F5C61A03CC7}"/>
              </a:ext>
            </a:extLst>
          </p:cNvPr>
          <p:cNvSpPr/>
          <p:nvPr/>
        </p:nvSpPr>
        <p:spPr>
          <a:xfrm>
            <a:off x="0" y="1"/>
            <a:ext cx="12278226" cy="1521994"/>
          </a:xfrm>
          <a:prstGeom prst="rect">
            <a:avLst/>
          </a:prstGeom>
          <a:solidFill>
            <a:srgbClr val="EB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a:extLst>
              <a:ext uri="{FF2B5EF4-FFF2-40B4-BE49-F238E27FC236}">
                <a16:creationId xmlns:a16="http://schemas.microsoft.com/office/drawing/2014/main" id="{E9754710-6DE2-AB45-8857-7D86B1E331B5}"/>
              </a:ext>
            </a:extLst>
          </p:cNvPr>
          <p:cNvSpPr txBox="1">
            <a:spLocks noChangeArrowheads="1"/>
          </p:cNvSpPr>
          <p:nvPr/>
        </p:nvSpPr>
        <p:spPr bwMode="auto">
          <a:xfrm>
            <a:off x="5098640" y="427740"/>
            <a:ext cx="6949189" cy="1087477"/>
          </a:xfrm>
          <a:prstGeom prst="rect">
            <a:avLst/>
          </a:prstGeom>
          <a:noFill/>
          <a:ln w="38100">
            <a:noFill/>
            <a:miter lim="800000"/>
            <a:headEnd/>
            <a:tailEnd/>
          </a:ln>
        </p:spPr>
        <p:txBody>
          <a:bodyPr wrap="square" numCol="2" spcCol="18000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350" indent="-6350" fontAlgn="base">
              <a:spcBef>
                <a:spcPts val="600"/>
              </a:spcBef>
              <a:spcAft>
                <a:spcPts val="500"/>
              </a:spcAft>
              <a:defRPr/>
            </a:pPr>
            <a:r>
              <a:rPr lang="en-GB" altLang="en-US" sz="1200" kern="0" dirty="0">
                <a:solidFill>
                  <a:schemeClr val="accent6">
                    <a:lumMod val="10000"/>
                  </a:schemeClr>
                </a:solidFill>
                <a:ea typeface="ヒラギノ角ゴ Pro W3"/>
              </a:rPr>
              <a:t>78 year-old resident in aged care home</a:t>
            </a:r>
          </a:p>
          <a:p>
            <a:pPr marL="6350" indent="-6350">
              <a:spcAft>
                <a:spcPts val="500"/>
              </a:spcAft>
            </a:pPr>
            <a:r>
              <a:rPr lang="en-GB" altLang="en-US" sz="1200" b="1" dirty="0">
                <a:solidFill>
                  <a:srgbClr val="000000"/>
                </a:solidFill>
              </a:rPr>
              <a:t>No confusion/delirium</a:t>
            </a:r>
          </a:p>
          <a:p>
            <a:pPr marL="6350" indent="-6350">
              <a:spcAft>
                <a:spcPts val="500"/>
              </a:spcAft>
            </a:pPr>
            <a:r>
              <a:rPr lang="en-GB" altLang="en-US" sz="1200" b="1" dirty="0">
                <a:solidFill>
                  <a:srgbClr val="000000"/>
                </a:solidFill>
              </a:rPr>
              <a:t>New incontinence</a:t>
            </a:r>
          </a:p>
          <a:p>
            <a:pPr marL="6350" indent="-6350">
              <a:spcAft>
                <a:spcPts val="500"/>
              </a:spcAft>
            </a:pPr>
            <a:endParaRPr lang="en-GB" altLang="en-US" sz="1200" b="1" dirty="0">
              <a:solidFill>
                <a:srgbClr val="000000"/>
              </a:solidFill>
            </a:endParaRPr>
          </a:p>
          <a:p>
            <a:pPr marL="6350" indent="-6350">
              <a:spcAft>
                <a:spcPts val="500"/>
              </a:spcAft>
            </a:pPr>
            <a:r>
              <a:rPr lang="en-GB" altLang="en-US" sz="1200" b="1" dirty="0">
                <a:solidFill>
                  <a:srgbClr val="000000"/>
                </a:solidFill>
              </a:rPr>
              <a:t>Temp 38°C</a:t>
            </a:r>
          </a:p>
          <a:p>
            <a:pPr marL="6350" indent="-6350">
              <a:spcAft>
                <a:spcPts val="500"/>
              </a:spcAft>
            </a:pPr>
            <a:r>
              <a:rPr lang="en-GB" altLang="en-US" sz="1200" dirty="0">
                <a:solidFill>
                  <a:srgbClr val="000000"/>
                </a:solidFill>
              </a:rPr>
              <a:t>Has had antibiotics in the past </a:t>
            </a:r>
            <a:br>
              <a:rPr lang="en-GB" altLang="en-US" sz="1200" dirty="0">
                <a:solidFill>
                  <a:srgbClr val="000000"/>
                </a:solidFill>
              </a:rPr>
            </a:br>
            <a:r>
              <a:rPr lang="en-GB" altLang="en-US" sz="1200" dirty="0">
                <a:solidFill>
                  <a:srgbClr val="000000"/>
                </a:solidFill>
              </a:rPr>
              <a:t>for suspected UTI that worked</a:t>
            </a:r>
          </a:p>
          <a:p>
            <a:pPr marL="0" indent="0" fontAlgn="base">
              <a:spcAft>
                <a:spcPct val="0"/>
              </a:spcAft>
              <a:defRPr/>
            </a:pPr>
            <a:endParaRPr lang="en-GB" altLang="en-US" sz="1200" kern="0" dirty="0">
              <a:solidFill>
                <a:schemeClr val="accent6">
                  <a:lumMod val="10000"/>
                </a:schemeClr>
              </a:solidFill>
              <a:ea typeface="ヒラギノ角ゴ Pro W3"/>
              <a:cs typeface="ヒラギノ角ゴ Pro W3"/>
            </a:endParaRPr>
          </a:p>
        </p:txBody>
      </p:sp>
      <p:sp>
        <p:nvSpPr>
          <p:cNvPr id="8" name="Rectangular Callout 7">
            <a:extLst>
              <a:ext uri="{FF2B5EF4-FFF2-40B4-BE49-F238E27FC236}">
                <a16:creationId xmlns:a16="http://schemas.microsoft.com/office/drawing/2014/main" id="{41D36B82-E8F6-A14A-A459-4AFEF89CAC01}"/>
              </a:ext>
            </a:extLst>
          </p:cNvPr>
          <p:cNvSpPr/>
          <p:nvPr/>
        </p:nvSpPr>
        <p:spPr>
          <a:xfrm>
            <a:off x="6795051" y="4476530"/>
            <a:ext cx="4557769" cy="1658540"/>
          </a:xfrm>
          <a:prstGeom prst="wedgeRectCallout">
            <a:avLst>
              <a:gd name="adj1" fmla="val 24668"/>
              <a:gd name="adj2" fmla="val -49555"/>
            </a:avLst>
          </a:prstGeom>
          <a:solidFill>
            <a:srgbClr val="008FBF"/>
          </a:solidFill>
          <a:ln w="25400">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numCol="1" spcCol="0" rtlCol="0" anchor="ctr"/>
          <a:lstStyle/>
          <a:p>
            <a:pPr>
              <a:spcAft>
                <a:spcPts val="1000"/>
              </a:spcAft>
            </a:pPr>
            <a:r>
              <a:rPr lang="en-US" sz="1400" b="1" dirty="0">
                <a:latin typeface="Arial" charset="0"/>
                <a:cs typeface="Arial" charset="0"/>
              </a:rPr>
              <a:t>Mary Brown, additional information on examination</a:t>
            </a:r>
          </a:p>
          <a:p>
            <a:pPr marL="285750" indent="-285750">
              <a:spcAft>
                <a:spcPts val="600"/>
              </a:spcAft>
              <a:buClr>
                <a:schemeClr val="bg1"/>
              </a:buClr>
              <a:buFont typeface="Arial" panose="020B0604020202020204" pitchFamily="34" charset="0"/>
              <a:buChar char="•"/>
            </a:pPr>
            <a:r>
              <a:rPr lang="en-US" sz="1400" dirty="0">
                <a:latin typeface="Arial" charset="0"/>
                <a:cs typeface="Arial" charset="0"/>
              </a:rPr>
              <a:t>Has no IDC</a:t>
            </a:r>
          </a:p>
          <a:p>
            <a:pPr marL="285750" indent="-285750">
              <a:spcAft>
                <a:spcPts val="600"/>
              </a:spcAft>
              <a:buClr>
                <a:schemeClr val="bg1"/>
              </a:buClr>
              <a:buFont typeface="Arial" panose="020B0604020202020204" pitchFamily="34" charset="0"/>
              <a:buChar char="•"/>
            </a:pPr>
            <a:r>
              <a:rPr lang="en-US" sz="1400" dirty="0">
                <a:latin typeface="Arial" charset="0"/>
                <a:cs typeface="Arial" charset="0"/>
              </a:rPr>
              <a:t>Has no other causes of symptoms identified</a:t>
            </a:r>
          </a:p>
          <a:p>
            <a:pPr marL="285750" indent="-285750">
              <a:spcAft>
                <a:spcPts val="600"/>
              </a:spcAft>
              <a:buClr>
                <a:schemeClr val="bg1"/>
              </a:buClr>
              <a:buFont typeface="Arial" panose="020B0604020202020204" pitchFamily="34" charset="0"/>
              <a:buChar char="•"/>
            </a:pPr>
            <a:r>
              <a:rPr lang="en-US" sz="1400" dirty="0">
                <a:latin typeface="Arial" charset="0"/>
                <a:cs typeface="Arial" charset="0"/>
              </a:rPr>
              <a:t>Other observations stable; RR, HR, BP</a:t>
            </a:r>
          </a:p>
          <a:p>
            <a:pPr marL="285750" indent="-285750">
              <a:spcAft>
                <a:spcPts val="600"/>
              </a:spcAft>
              <a:buClr>
                <a:schemeClr val="bg1"/>
              </a:buClr>
              <a:buFont typeface="Arial" panose="020B0604020202020204" pitchFamily="34" charset="0"/>
              <a:buChar char="•"/>
            </a:pPr>
            <a:r>
              <a:rPr lang="en-US" sz="1400" dirty="0">
                <a:latin typeface="Arial" charset="0"/>
                <a:cs typeface="Arial" charset="0"/>
              </a:rPr>
              <a:t>Eating and drinking well</a:t>
            </a:r>
          </a:p>
        </p:txBody>
      </p:sp>
      <p:sp>
        <p:nvSpPr>
          <p:cNvPr id="6" name="TextBox 5">
            <a:extLst>
              <a:ext uri="{FF2B5EF4-FFF2-40B4-BE49-F238E27FC236}">
                <a16:creationId xmlns:a16="http://schemas.microsoft.com/office/drawing/2014/main" id="{9B7C449D-7B3C-554B-89C2-1C45D5041946}"/>
              </a:ext>
            </a:extLst>
          </p:cNvPr>
          <p:cNvSpPr txBox="1"/>
          <p:nvPr/>
        </p:nvSpPr>
        <p:spPr>
          <a:xfrm>
            <a:off x="6795051" y="2301171"/>
            <a:ext cx="4523483" cy="1426031"/>
          </a:xfrm>
          <a:prstGeom prst="rect">
            <a:avLst/>
          </a:prstGeom>
          <a:solidFill>
            <a:srgbClr val="008FBF"/>
          </a:solidFill>
          <a:ln w="25400">
            <a:solidFill>
              <a:srgbClr val="00577D"/>
            </a:solidFill>
          </a:ln>
          <a:effectLst>
            <a:softEdge rad="0"/>
          </a:effectLst>
        </p:spPr>
        <p:txBody>
          <a:bodyPr wrap="square" rtlCol="0">
            <a:spAutoFit/>
          </a:bodyPr>
          <a:lstStyle/>
          <a:p>
            <a:pPr>
              <a:spcAft>
                <a:spcPts val="1000"/>
              </a:spcAft>
            </a:pPr>
            <a:r>
              <a:rPr lang="en-US" sz="1400" dirty="0">
                <a:solidFill>
                  <a:schemeClr val="bg1"/>
                </a:solidFill>
                <a:latin typeface="Arial" charset="0"/>
                <a:cs typeface="Arial" charset="0"/>
              </a:rPr>
              <a:t>To exclude</a:t>
            </a:r>
          </a:p>
          <a:p>
            <a:pPr>
              <a:spcAft>
                <a:spcPts val="1000"/>
              </a:spcAft>
            </a:pPr>
            <a:r>
              <a:rPr lang="en-US" sz="1400" b="1" dirty="0">
                <a:solidFill>
                  <a:schemeClr val="bg1"/>
                </a:solidFill>
                <a:latin typeface="Arial" charset="0"/>
                <a:cs typeface="Arial" charset="0"/>
              </a:rPr>
              <a:t>Other causes of incontinence:</a:t>
            </a:r>
            <a:r>
              <a:rPr lang="en-US" sz="1400" dirty="0">
                <a:solidFill>
                  <a:schemeClr val="bg1"/>
                </a:solidFill>
                <a:latin typeface="Arial" charset="0"/>
                <a:cs typeface="Arial" charset="0"/>
              </a:rPr>
              <a:t> </a:t>
            </a:r>
            <a:br>
              <a:rPr lang="en-US" sz="1400" dirty="0">
                <a:solidFill>
                  <a:schemeClr val="bg1"/>
                </a:solidFill>
                <a:latin typeface="Arial" charset="0"/>
                <a:cs typeface="Arial" charset="0"/>
              </a:rPr>
            </a:br>
            <a:r>
              <a:rPr lang="en-US" sz="1400" dirty="0">
                <a:solidFill>
                  <a:schemeClr val="bg1"/>
                </a:solidFill>
                <a:latin typeface="Arial" charset="0"/>
                <a:cs typeface="Arial" charset="0"/>
              </a:rPr>
              <a:t>diuretics, urinary retention with </a:t>
            </a:r>
            <a:r>
              <a:rPr lang="en-US" sz="1400" b="1" dirty="0">
                <a:solidFill>
                  <a:schemeClr val="bg1"/>
                </a:solidFill>
                <a:latin typeface="Arial" charset="0"/>
                <a:cs typeface="Arial" charset="0"/>
              </a:rPr>
              <a:t>overflow</a:t>
            </a:r>
          </a:p>
          <a:p>
            <a:pPr>
              <a:spcAft>
                <a:spcPts val="1000"/>
              </a:spcAft>
            </a:pPr>
            <a:r>
              <a:rPr lang="en-US" sz="1400" b="1" dirty="0">
                <a:solidFill>
                  <a:schemeClr val="bg1"/>
                </a:solidFill>
                <a:latin typeface="Arial" charset="0"/>
                <a:cs typeface="Arial" charset="0"/>
              </a:rPr>
              <a:t>Other causes of fever: </a:t>
            </a:r>
            <a:br>
              <a:rPr lang="en-US" sz="1400" b="1" dirty="0">
                <a:solidFill>
                  <a:schemeClr val="bg1"/>
                </a:solidFill>
                <a:latin typeface="Arial" charset="0"/>
                <a:cs typeface="Arial" charset="0"/>
              </a:rPr>
            </a:br>
            <a:r>
              <a:rPr lang="en-US" sz="1400" dirty="0">
                <a:solidFill>
                  <a:schemeClr val="bg1"/>
                </a:solidFill>
                <a:latin typeface="Arial" charset="0"/>
                <a:cs typeface="Arial" charset="0"/>
              </a:rPr>
              <a:t>skin or chest infection, viral infection </a:t>
            </a:r>
          </a:p>
        </p:txBody>
      </p:sp>
      <p:sp>
        <p:nvSpPr>
          <p:cNvPr id="20" name="Content Placeholder 1">
            <a:extLst>
              <a:ext uri="{FF2B5EF4-FFF2-40B4-BE49-F238E27FC236}">
                <a16:creationId xmlns:a16="http://schemas.microsoft.com/office/drawing/2014/main" id="{48EBFDDA-51C7-9249-9171-2614420F378F}"/>
              </a:ext>
            </a:extLst>
          </p:cNvPr>
          <p:cNvSpPr txBox="1">
            <a:spLocks/>
          </p:cNvSpPr>
          <p:nvPr/>
        </p:nvSpPr>
        <p:spPr>
          <a:xfrm>
            <a:off x="606290" y="1811403"/>
            <a:ext cx="5344259" cy="35028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kern="0" dirty="0">
                <a:latin typeface="Arial"/>
                <a:ea typeface="ヒラギノ角ゴ Pro W3"/>
                <a:cs typeface="Arial"/>
              </a:rPr>
              <a:t>Is this a UTI?</a:t>
            </a:r>
          </a:p>
          <a:p>
            <a:pPr lvl="1">
              <a:lnSpc>
                <a:spcPct val="150000"/>
              </a:lnSpc>
              <a:spcBef>
                <a:spcPts val="600"/>
              </a:spcBef>
              <a:spcAft>
                <a:spcPts val="600"/>
              </a:spcAft>
              <a:buClr>
                <a:srgbClr val="008FBF"/>
              </a:buClr>
            </a:pPr>
            <a:r>
              <a:rPr lang="en-US" sz="1800" dirty="0">
                <a:latin typeface="Arial" panose="020B0604020202020204" pitchFamily="34" charset="0"/>
                <a:cs typeface="Arial" panose="020B0604020202020204" pitchFamily="34" charset="0"/>
              </a:rPr>
              <a:t>Incontinence is new, resident has fever</a:t>
            </a:r>
          </a:p>
          <a:p>
            <a:pPr lvl="1">
              <a:lnSpc>
                <a:spcPct val="100000"/>
              </a:lnSpc>
              <a:spcBef>
                <a:spcPts val="600"/>
              </a:spcBef>
              <a:spcAft>
                <a:spcPts val="600"/>
              </a:spcAft>
              <a:buClr>
                <a:srgbClr val="008FBF"/>
              </a:buClr>
            </a:pPr>
            <a:r>
              <a:rPr lang="en-US" sz="1800" dirty="0">
                <a:latin typeface="Arial" panose="020B0604020202020204" pitchFamily="34" charset="0"/>
                <a:cs typeface="Arial" panose="020B0604020202020204" pitchFamily="34" charset="0"/>
              </a:rPr>
              <a:t>Other information you want to know</a:t>
            </a:r>
          </a:p>
          <a:p>
            <a:pPr marL="935038" lvl="2">
              <a:lnSpc>
                <a:spcPct val="100000"/>
              </a:lnSpc>
              <a:spcBef>
                <a:spcPts val="0"/>
              </a:spcBef>
              <a:spcAft>
                <a:spcPts val="600"/>
              </a:spcAft>
              <a:buClr>
                <a:srgbClr val="008FBF"/>
              </a:buClr>
              <a:buSzPct val="75000"/>
              <a:buFont typeface="Courier New" panose="02070309020205020404" pitchFamily="49" charset="0"/>
              <a:buChar char="o"/>
            </a:pPr>
            <a:r>
              <a:rPr lang="en-US" sz="1800" dirty="0">
                <a:latin typeface="Arial" panose="020B0604020202020204" pitchFamily="34" charset="0"/>
                <a:cs typeface="Arial" panose="020B0604020202020204" pitchFamily="34" charset="0"/>
              </a:rPr>
              <a:t>Are the rest of her clinical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observations stable?</a:t>
            </a:r>
          </a:p>
          <a:p>
            <a:pPr marL="935038" lvl="2">
              <a:lnSpc>
                <a:spcPct val="100000"/>
              </a:lnSpc>
              <a:spcBef>
                <a:spcPts val="0"/>
              </a:spcBef>
              <a:spcAft>
                <a:spcPts val="600"/>
              </a:spcAft>
              <a:buClr>
                <a:srgbClr val="008FBF"/>
              </a:buClr>
              <a:buSzPct val="75000"/>
              <a:buFont typeface="Courier New" panose="02070309020205020404" pitchFamily="49" charset="0"/>
              <a:buChar char="o"/>
            </a:pPr>
            <a:r>
              <a:rPr lang="en-US" sz="1800" dirty="0">
                <a:latin typeface="Arial" panose="020B0604020202020204" pitchFamily="34" charset="0"/>
                <a:cs typeface="Arial" panose="020B0604020202020204" pitchFamily="34" charset="0"/>
              </a:rPr>
              <a:t>Is she eating, drinking, vomiting?</a:t>
            </a:r>
          </a:p>
          <a:p>
            <a:pPr marL="935038" lvl="2">
              <a:lnSpc>
                <a:spcPct val="100000"/>
              </a:lnSpc>
              <a:spcBef>
                <a:spcPts val="0"/>
              </a:spcBef>
              <a:spcAft>
                <a:spcPts val="600"/>
              </a:spcAft>
              <a:buClr>
                <a:srgbClr val="008FBF"/>
              </a:buClr>
              <a:buSzPct val="75000"/>
              <a:buFont typeface="Courier New" panose="02070309020205020404" pitchFamily="49" charset="0"/>
              <a:buChar char="o"/>
            </a:pPr>
            <a:r>
              <a:rPr lang="en-US" sz="1800" dirty="0">
                <a:latin typeface="Arial" panose="020B0604020202020204" pitchFamily="34" charset="0"/>
                <a:cs typeface="Arial" panose="020B0604020202020204" pitchFamily="34" charset="0"/>
              </a:rPr>
              <a:t>Does she look or feel unwell?</a:t>
            </a:r>
          </a:p>
        </p:txBody>
      </p:sp>
      <p:sp>
        <p:nvSpPr>
          <p:cNvPr id="21" name="Rectangle 20">
            <a:extLst>
              <a:ext uri="{FF2B5EF4-FFF2-40B4-BE49-F238E27FC236}">
                <a16:creationId xmlns:a16="http://schemas.microsoft.com/office/drawing/2014/main" id="{BF2D5B0B-D5D3-3A4F-BA55-6D5509E86A27}"/>
              </a:ext>
            </a:extLst>
          </p:cNvPr>
          <p:cNvSpPr/>
          <p:nvPr/>
        </p:nvSpPr>
        <p:spPr>
          <a:xfrm>
            <a:off x="532308" y="268940"/>
            <a:ext cx="5244353" cy="991236"/>
          </a:xfrm>
          <a:prstGeom prst="rect">
            <a:avLst/>
          </a:prstGeom>
        </p:spPr>
        <p:txBody>
          <a:bodyPr vert="horz" lIns="91440" tIns="45720" rIns="91440" bIns="45720" rtlCol="0" anchor="ctr">
            <a:normAutofit/>
          </a:bodyPr>
          <a:lstStyle/>
          <a:p>
            <a:pPr defTabSz="571477">
              <a:lnSpc>
                <a:spcPct val="90000"/>
              </a:lnSpc>
              <a:spcBef>
                <a:spcPct val="0"/>
              </a:spcBef>
              <a:spcAft>
                <a:spcPts val="600"/>
              </a:spcAft>
            </a:pPr>
            <a:r>
              <a:rPr lang="en-US" sz="2400" b="1" dirty="0">
                <a:solidFill>
                  <a:srgbClr val="00577D"/>
                </a:solidFill>
                <a:latin typeface="Arial Black" panose="020B0604020202020204" pitchFamily="34" charset="0"/>
                <a:ea typeface="Arial Black" charset="0"/>
                <a:cs typeface="Arial Black" panose="020B0604020202020204" pitchFamily="34" charset="0"/>
              </a:rPr>
              <a:t>Case study #2 </a:t>
            </a:r>
            <a:br>
              <a:rPr lang="en-US" sz="2400" b="1" dirty="0">
                <a:solidFill>
                  <a:srgbClr val="00577D"/>
                </a:solidFill>
                <a:latin typeface="Arial Black" panose="020B0604020202020204" pitchFamily="34" charset="0"/>
                <a:ea typeface="Arial Black" charset="0"/>
                <a:cs typeface="Arial Black" panose="020B0604020202020204" pitchFamily="34" charset="0"/>
              </a:rPr>
            </a:br>
            <a:r>
              <a:rPr lang="en-GB" altLang="en-US" sz="2400" kern="0" dirty="0">
                <a:solidFill>
                  <a:schemeClr val="accent6">
                    <a:lumMod val="10000"/>
                  </a:schemeClr>
                </a:solidFill>
                <a:latin typeface="Arial"/>
                <a:cs typeface="Arial"/>
              </a:rPr>
              <a:t>Mary Brown</a:t>
            </a:r>
            <a:endParaRPr lang="en-US" sz="2400" b="1" dirty="0">
              <a:solidFill>
                <a:srgbClr val="00577D"/>
              </a:solidFill>
              <a:latin typeface="Arial Black" charset="0"/>
              <a:ea typeface="Arial Black" charset="0"/>
              <a:cs typeface="Arial Black" charset="0"/>
            </a:endParaRPr>
          </a:p>
        </p:txBody>
      </p:sp>
      <p:cxnSp>
        <p:nvCxnSpPr>
          <p:cNvPr id="29" name="Straight Arrow Connector 28">
            <a:extLst>
              <a:ext uri="{FF2B5EF4-FFF2-40B4-BE49-F238E27FC236}">
                <a16:creationId xmlns:a16="http://schemas.microsoft.com/office/drawing/2014/main" id="{05368568-4CAC-E240-A33A-A62418225FD2}"/>
              </a:ext>
            </a:extLst>
          </p:cNvPr>
          <p:cNvCxnSpPr>
            <a:cxnSpLocks/>
          </p:cNvCxnSpPr>
          <p:nvPr/>
        </p:nvCxnSpPr>
        <p:spPr>
          <a:xfrm>
            <a:off x="5410200" y="2454963"/>
            <a:ext cx="1218814" cy="0"/>
          </a:xfrm>
          <a:prstGeom prst="straightConnector1">
            <a:avLst/>
          </a:prstGeom>
          <a:ln w="15875">
            <a:solidFill>
              <a:srgbClr val="008FB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BEEF25-6FF3-994D-9A90-EE826968414A}"/>
              </a:ext>
            </a:extLst>
          </p:cNvPr>
          <p:cNvCxnSpPr>
            <a:cxnSpLocks/>
          </p:cNvCxnSpPr>
          <p:nvPr/>
        </p:nvCxnSpPr>
        <p:spPr>
          <a:xfrm>
            <a:off x="6091812" y="2934806"/>
            <a:ext cx="0" cy="1766857"/>
          </a:xfrm>
          <a:prstGeom prst="line">
            <a:avLst/>
          </a:prstGeom>
          <a:ln w="15875">
            <a:solidFill>
              <a:srgbClr val="008FB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74ADC2A-14DB-C548-9631-9EDA689AC200}"/>
              </a:ext>
            </a:extLst>
          </p:cNvPr>
          <p:cNvCxnSpPr>
            <a:cxnSpLocks/>
          </p:cNvCxnSpPr>
          <p:nvPr/>
        </p:nvCxnSpPr>
        <p:spPr>
          <a:xfrm flipH="1">
            <a:off x="5098640" y="2934806"/>
            <a:ext cx="993173" cy="0"/>
          </a:xfrm>
          <a:prstGeom prst="line">
            <a:avLst/>
          </a:prstGeom>
          <a:ln w="15875">
            <a:solidFill>
              <a:srgbClr val="008FBF"/>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D67AC3C-CAA9-AB43-94DB-0428C463DAB3}"/>
              </a:ext>
            </a:extLst>
          </p:cNvPr>
          <p:cNvCxnSpPr>
            <a:cxnSpLocks/>
          </p:cNvCxnSpPr>
          <p:nvPr/>
        </p:nvCxnSpPr>
        <p:spPr>
          <a:xfrm>
            <a:off x="6091812" y="4702451"/>
            <a:ext cx="537202" cy="0"/>
          </a:xfrm>
          <a:prstGeom prst="straightConnector1">
            <a:avLst/>
          </a:prstGeom>
          <a:ln w="15875">
            <a:solidFill>
              <a:srgbClr val="008FB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225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medical form&#10;&#10;Description automatically generated">
            <a:extLst>
              <a:ext uri="{FF2B5EF4-FFF2-40B4-BE49-F238E27FC236}">
                <a16:creationId xmlns:a16="http://schemas.microsoft.com/office/drawing/2014/main" id="{6D0D6CC1-A386-5373-4F28-2A4E19E0CEB5}"/>
              </a:ext>
            </a:extLst>
          </p:cNvPr>
          <p:cNvPicPr>
            <a:picLocks noGrp="1" noChangeAspect="1"/>
          </p:cNvPicPr>
          <p:nvPr>
            <p:ph idx="1"/>
          </p:nvPr>
        </p:nvPicPr>
        <p:blipFill>
          <a:blip r:embed="rId3"/>
          <a:stretch>
            <a:fillRect/>
          </a:stretch>
        </p:blipFill>
        <p:spPr>
          <a:xfrm>
            <a:off x="562538" y="122712"/>
            <a:ext cx="5972478" cy="6735288"/>
          </a:xfrm>
        </p:spPr>
      </p:pic>
      <p:pic>
        <p:nvPicPr>
          <p:cNvPr id="10" name="Picture 9" descr="A white background with black text&#10;&#10;Description automatically generated">
            <a:extLst>
              <a:ext uri="{FF2B5EF4-FFF2-40B4-BE49-F238E27FC236}">
                <a16:creationId xmlns:a16="http://schemas.microsoft.com/office/drawing/2014/main" id="{686DB47F-3EA2-1D16-7D70-3BFCAAA6075B}"/>
              </a:ext>
            </a:extLst>
          </p:cNvPr>
          <p:cNvPicPr>
            <a:picLocks noChangeAspect="1"/>
          </p:cNvPicPr>
          <p:nvPr/>
        </p:nvPicPr>
        <p:blipFill>
          <a:blip r:embed="rId4"/>
          <a:stretch>
            <a:fillRect/>
          </a:stretch>
        </p:blipFill>
        <p:spPr>
          <a:xfrm>
            <a:off x="7017112" y="1537351"/>
            <a:ext cx="3851414" cy="1850189"/>
          </a:xfrm>
          <a:prstGeom prst="rect">
            <a:avLst/>
          </a:prstGeom>
        </p:spPr>
      </p:pic>
      <p:sp>
        <p:nvSpPr>
          <p:cNvPr id="11" name="TextBox 10">
            <a:extLst>
              <a:ext uri="{FF2B5EF4-FFF2-40B4-BE49-F238E27FC236}">
                <a16:creationId xmlns:a16="http://schemas.microsoft.com/office/drawing/2014/main" id="{74AFF85C-403E-E8D3-F171-DC991EDB8202}"/>
              </a:ext>
            </a:extLst>
          </p:cNvPr>
          <p:cNvSpPr txBox="1"/>
          <p:nvPr/>
        </p:nvSpPr>
        <p:spPr>
          <a:xfrm>
            <a:off x="2862977" y="1260352"/>
            <a:ext cx="685800" cy="276999"/>
          </a:xfrm>
          <a:prstGeom prst="rect">
            <a:avLst/>
          </a:prstGeom>
          <a:solidFill>
            <a:schemeClr val="bg1"/>
          </a:solidFill>
        </p:spPr>
        <p:txBody>
          <a:bodyPr wrap="square" rtlCol="0">
            <a:spAutoFit/>
          </a:bodyPr>
          <a:lstStyle/>
          <a:p>
            <a:r>
              <a:rPr lang="en-US" sz="1200" dirty="0"/>
              <a:t>120/70</a:t>
            </a:r>
          </a:p>
        </p:txBody>
      </p:sp>
    </p:spTree>
    <p:extLst>
      <p:ext uri="{BB962C8B-B14F-4D97-AF65-F5344CB8AC3E}">
        <p14:creationId xmlns:p14="http://schemas.microsoft.com/office/powerpoint/2010/main" val="84933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F8F1E5-EB7C-025C-04FC-66A70149931A}"/>
              </a:ext>
            </a:extLst>
          </p:cNvPr>
          <p:cNvSpPr>
            <a:spLocks noGrp="1"/>
          </p:cNvSpPr>
          <p:nvPr>
            <p:ph idx="1"/>
          </p:nvPr>
        </p:nvSpPr>
        <p:spPr>
          <a:xfrm>
            <a:off x="1447800" y="2598822"/>
            <a:ext cx="8289758" cy="3658352"/>
          </a:xfrm>
        </p:spPr>
        <p:txBody>
          <a:bodyPr/>
          <a:lstStyle/>
          <a:p>
            <a:r>
              <a:rPr lang="en-US" sz="2000" b="0" dirty="0">
                <a:latin typeface="Arial" panose="020B0604020202020204" pitchFamily="34" charset="0"/>
                <a:cs typeface="Arial" panose="020B0604020202020204" pitchFamily="34" charset="0"/>
              </a:rPr>
              <a:t>We notice that on Mary’s medication chart she was started on a fluid tablet last week. Could this explain her new incontinence?</a:t>
            </a:r>
          </a:p>
          <a:p>
            <a:r>
              <a:rPr lang="en-US" sz="2000" b="0" dirty="0">
                <a:latin typeface="Arial" panose="020B0604020202020204" pitchFamily="34" charset="0"/>
                <a:cs typeface="Arial" panose="020B0604020202020204" pitchFamily="34" charset="0"/>
              </a:rPr>
              <a:t>We recheck temperature and it is 38</a:t>
            </a:r>
            <a:r>
              <a:rPr lang="en-GB" altLang="en-US" sz="2000" b="0" kern="0" dirty="0">
                <a:solidFill>
                  <a:schemeClr val="accent6">
                    <a:lumMod val="10000"/>
                  </a:schemeClr>
                </a:solidFill>
                <a:latin typeface="Arial" panose="020B0604020202020204" pitchFamily="34" charset="0"/>
                <a:ea typeface="ヒラギノ角ゴ Pro W3"/>
                <a:cs typeface="Arial" panose="020B0604020202020204" pitchFamily="34" charset="0"/>
              </a:rPr>
              <a:t>°C. We feel this is most likely because of infection.</a:t>
            </a:r>
          </a:p>
          <a:p>
            <a:pPr marL="0" indent="0">
              <a:buNone/>
            </a:pPr>
            <a:endParaRPr lang="en-GB" altLang="en-US" sz="2000" b="0" kern="0" dirty="0">
              <a:solidFill>
                <a:schemeClr val="accent6">
                  <a:lumMod val="10000"/>
                </a:schemeClr>
              </a:solidFill>
              <a:latin typeface="Arial" panose="020B0604020202020204" pitchFamily="34" charset="0"/>
              <a:ea typeface="ヒラギノ角ゴ Pro W3"/>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Should we perform a urine dipstick test?</a:t>
            </a:r>
          </a:p>
          <a:p>
            <a:pPr marL="457200" lvl="1" indent="0">
              <a:buNone/>
            </a:pPr>
            <a:endParaRPr lang="en-US" sz="1600" b="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rPr>
              <a:t>A urine culture is sent off.</a:t>
            </a:r>
          </a:p>
          <a:p>
            <a:pPr marL="0" indent="0">
              <a:buNone/>
            </a:pPr>
            <a:endParaRPr lang="en-US" sz="2000" b="0" dirty="0">
              <a:latin typeface="Arial" panose="020B0604020202020204" pitchFamily="34" charset="0"/>
              <a:cs typeface="Arial" panose="020B0604020202020204" pitchFamily="34" charset="0"/>
            </a:endParaRPr>
          </a:p>
          <a:p>
            <a:endParaRPr lang="en-US" dirty="0"/>
          </a:p>
        </p:txBody>
      </p:sp>
      <p:pic>
        <p:nvPicPr>
          <p:cNvPr id="3" name="Picture 2" descr="A white background with black text&#10;&#10;Description automatically generated">
            <a:extLst>
              <a:ext uri="{FF2B5EF4-FFF2-40B4-BE49-F238E27FC236}">
                <a16:creationId xmlns:a16="http://schemas.microsoft.com/office/drawing/2014/main" id="{50BF151A-7085-F834-F107-A9446140BACB}"/>
              </a:ext>
            </a:extLst>
          </p:cNvPr>
          <p:cNvPicPr>
            <a:picLocks noChangeAspect="1"/>
          </p:cNvPicPr>
          <p:nvPr/>
        </p:nvPicPr>
        <p:blipFill>
          <a:blip r:embed="rId3"/>
          <a:stretch>
            <a:fillRect/>
          </a:stretch>
        </p:blipFill>
        <p:spPr>
          <a:xfrm>
            <a:off x="757989" y="0"/>
            <a:ext cx="4246610" cy="2040038"/>
          </a:xfrm>
          <a:prstGeom prst="rect">
            <a:avLst/>
          </a:prstGeom>
        </p:spPr>
      </p:pic>
    </p:spTree>
    <p:extLst>
      <p:ext uri="{BB962C8B-B14F-4D97-AF65-F5344CB8AC3E}">
        <p14:creationId xmlns:p14="http://schemas.microsoft.com/office/powerpoint/2010/main" val="2584709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F8F1E5-EB7C-025C-04FC-66A70149931A}"/>
              </a:ext>
            </a:extLst>
          </p:cNvPr>
          <p:cNvSpPr>
            <a:spLocks noGrp="1"/>
          </p:cNvSpPr>
          <p:nvPr>
            <p:ph idx="1"/>
          </p:nvPr>
        </p:nvSpPr>
        <p:spPr>
          <a:xfrm>
            <a:off x="244640" y="268013"/>
            <a:ext cx="11757025" cy="3658352"/>
          </a:xfrm>
        </p:spPr>
        <p:txBody>
          <a:bodyPr/>
          <a:lstStyle/>
          <a:p>
            <a:pPr marL="457200" lvl="1" indent="0">
              <a:buNone/>
            </a:pPr>
            <a:endParaRPr lang="en-US" sz="1600" b="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rPr>
              <a:t>It is now a few days later</a:t>
            </a:r>
          </a:p>
          <a:p>
            <a:r>
              <a:rPr lang="en-US" sz="2000" b="0" dirty="0">
                <a:latin typeface="Arial" panose="020B0604020202020204" pitchFamily="34" charset="0"/>
                <a:cs typeface="Arial" panose="020B0604020202020204" pitchFamily="34" charset="0"/>
              </a:rPr>
              <a:t>Mary’s urinary incontinence has gone away as we are reminding her regularly to go to the toilet.</a:t>
            </a:r>
          </a:p>
          <a:p>
            <a:r>
              <a:rPr lang="en-US" sz="2000" b="0" dirty="0">
                <a:latin typeface="Arial" panose="020B0604020202020204" pitchFamily="34" charset="0"/>
                <a:cs typeface="Arial" panose="020B0604020202020204" pitchFamily="34" charset="0"/>
              </a:rPr>
              <a:t>Mary has now developed a sore throat and cough. It seems like a viral respiratory tract infection is the likely cause of her fever.</a:t>
            </a:r>
          </a:p>
          <a:p>
            <a:r>
              <a:rPr lang="en-US" sz="2000" b="0" dirty="0">
                <a:latin typeface="Arial" panose="020B0604020202020204" pitchFamily="34" charset="0"/>
                <a:cs typeface="Arial" panose="020B0604020202020204" pitchFamily="34" charset="0"/>
              </a:rPr>
              <a:t>The urine culture result is back and has grown </a:t>
            </a:r>
            <a:r>
              <a:rPr lang="en-US" sz="2000" b="0" i="1" dirty="0">
                <a:latin typeface="Arial" panose="020B0604020202020204" pitchFamily="34" charset="0"/>
                <a:cs typeface="Arial" panose="020B0604020202020204" pitchFamily="34" charset="0"/>
              </a:rPr>
              <a:t>E. coli</a:t>
            </a:r>
          </a:p>
          <a:p>
            <a:pPr marL="0" indent="0">
              <a:buNone/>
            </a:pPr>
            <a:endParaRPr lang="en-US" sz="2000" b="0" i="1" dirty="0">
              <a:latin typeface="Arial" panose="020B0604020202020204" pitchFamily="34" charset="0"/>
              <a:cs typeface="Arial" panose="020B0604020202020204" pitchFamily="34" charset="0"/>
            </a:endParaRPr>
          </a:p>
          <a:p>
            <a:pPr marL="0" indent="0">
              <a:buNone/>
            </a:pPr>
            <a:r>
              <a:rPr lang="en-US" sz="2000" b="0" i="1"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Does Mary have an E. coli UTI?</a:t>
            </a:r>
          </a:p>
          <a:p>
            <a:pPr marL="0" indent="0">
              <a:buNone/>
            </a:pPr>
            <a:endParaRPr lang="en-US" sz="2000" b="0" dirty="0">
              <a:solidFill>
                <a:schemeClr val="bg1">
                  <a:lumMod val="85000"/>
                </a:schemeClr>
              </a:solidFill>
              <a:latin typeface="Arial" panose="020B0604020202020204" pitchFamily="34" charset="0"/>
              <a:cs typeface="Arial" panose="020B0604020202020204" pitchFamily="34" charset="0"/>
            </a:endParaRPr>
          </a:p>
          <a:p>
            <a:endParaRPr lang="en-US" dirty="0"/>
          </a:p>
        </p:txBody>
      </p:sp>
      <p:pic>
        <p:nvPicPr>
          <p:cNvPr id="5" name="Picture 4" descr="A screenshot of a computer&#10;&#10;Description automatically generated">
            <a:extLst>
              <a:ext uri="{FF2B5EF4-FFF2-40B4-BE49-F238E27FC236}">
                <a16:creationId xmlns:a16="http://schemas.microsoft.com/office/drawing/2014/main" id="{C979000C-6CB6-1913-4665-5099DD81BA41}"/>
              </a:ext>
            </a:extLst>
          </p:cNvPr>
          <p:cNvPicPr>
            <a:picLocks noChangeAspect="1"/>
          </p:cNvPicPr>
          <p:nvPr/>
        </p:nvPicPr>
        <p:blipFill>
          <a:blip r:embed="rId3"/>
          <a:stretch>
            <a:fillRect/>
          </a:stretch>
        </p:blipFill>
        <p:spPr>
          <a:xfrm>
            <a:off x="4652211" y="3652267"/>
            <a:ext cx="7349455" cy="2937720"/>
          </a:xfrm>
          <a:prstGeom prst="rect">
            <a:avLst/>
          </a:prstGeom>
          <a:ln>
            <a:solidFill>
              <a:schemeClr val="tx1"/>
            </a:solidFill>
          </a:ln>
        </p:spPr>
      </p:pic>
    </p:spTree>
    <p:extLst>
      <p:ext uri="{BB962C8B-B14F-4D97-AF65-F5344CB8AC3E}">
        <p14:creationId xmlns:p14="http://schemas.microsoft.com/office/powerpoint/2010/main" val="3972558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D54548-3EF1-9749-B051-4A2157B91EB4}"/>
              </a:ext>
            </a:extLst>
          </p:cNvPr>
          <p:cNvPicPr>
            <a:picLocks noChangeAspect="1"/>
          </p:cNvPicPr>
          <p:nvPr/>
        </p:nvPicPr>
        <p:blipFill rotWithShape="1">
          <a:blip r:embed="rId3"/>
          <a:srcRect l="15261" t="13272" r="45831" b="17445"/>
          <a:stretch/>
        </p:blipFill>
        <p:spPr>
          <a:xfrm>
            <a:off x="0" y="0"/>
            <a:ext cx="5040000" cy="5976000"/>
          </a:xfrm>
          <a:prstGeom prst="rect">
            <a:avLst/>
          </a:prstGeom>
        </p:spPr>
      </p:pic>
      <p:sp>
        <p:nvSpPr>
          <p:cNvPr id="3" name="Rectangle 2">
            <a:extLst>
              <a:ext uri="{FF2B5EF4-FFF2-40B4-BE49-F238E27FC236}">
                <a16:creationId xmlns:a16="http://schemas.microsoft.com/office/drawing/2014/main" id="{2DDC033F-E961-774B-B577-F2A85D9A0E17}"/>
              </a:ext>
            </a:extLst>
          </p:cNvPr>
          <p:cNvSpPr/>
          <p:nvPr/>
        </p:nvSpPr>
        <p:spPr>
          <a:xfrm>
            <a:off x="5516199" y="183593"/>
            <a:ext cx="5244353" cy="1132103"/>
          </a:xfrm>
          <a:prstGeom prst="rect">
            <a:avLst/>
          </a:prstGeom>
        </p:spPr>
        <p:txBody>
          <a:bodyPr vert="horz" lIns="91440" tIns="45720" rIns="91440" bIns="45720" rtlCol="0" anchor="ctr">
            <a:normAutofit/>
          </a:bodyPr>
          <a:lstStyle/>
          <a:p>
            <a:pPr defTabSz="571477">
              <a:lnSpc>
                <a:spcPct val="90000"/>
              </a:lnSpc>
              <a:spcBef>
                <a:spcPct val="0"/>
              </a:spcBef>
              <a:spcAft>
                <a:spcPts val="600"/>
              </a:spcAft>
            </a:pPr>
            <a:r>
              <a:rPr lang="en-US" sz="2800" b="1" dirty="0">
                <a:solidFill>
                  <a:srgbClr val="00577D"/>
                </a:solidFill>
                <a:latin typeface="Arial Black" charset="0"/>
                <a:ea typeface="Arial Black" charset="0"/>
                <a:cs typeface="Arial Black" charset="0"/>
              </a:rPr>
              <a:t>Case study 3</a:t>
            </a:r>
          </a:p>
        </p:txBody>
      </p:sp>
      <p:sp>
        <p:nvSpPr>
          <p:cNvPr id="4" name="Content Placeholder 1">
            <a:extLst>
              <a:ext uri="{FF2B5EF4-FFF2-40B4-BE49-F238E27FC236}">
                <a16:creationId xmlns:a16="http://schemas.microsoft.com/office/drawing/2014/main" id="{A944F559-5E92-F44A-B309-3DE787381EC6}"/>
              </a:ext>
            </a:extLst>
          </p:cNvPr>
          <p:cNvSpPr>
            <a:spLocks noGrp="1"/>
          </p:cNvSpPr>
          <p:nvPr>
            <p:ph idx="1"/>
          </p:nvPr>
        </p:nvSpPr>
        <p:spPr>
          <a:xfrm>
            <a:off x="5516199" y="1383958"/>
            <a:ext cx="6733466" cy="4334220"/>
          </a:xfrm>
        </p:spPr>
        <p:txBody>
          <a:bodyPr vert="horz" lIns="91440" tIns="45720" rIns="91440" bIns="45720" rtlCol="0" anchor="t">
            <a:noAutofit/>
          </a:bodyPr>
          <a:lstStyle/>
          <a:p>
            <a:pPr marL="0" lvl="1" indent="0" fontAlgn="base">
              <a:lnSpc>
                <a:spcPct val="110000"/>
              </a:lnSpc>
              <a:spcBef>
                <a:spcPts val="600"/>
              </a:spcBef>
              <a:spcAft>
                <a:spcPct val="0"/>
              </a:spcAft>
              <a:buNone/>
              <a:defRPr/>
            </a:pPr>
            <a:r>
              <a:rPr lang="en-GB" altLang="en-US" sz="1800" b="1" kern="0" dirty="0">
                <a:solidFill>
                  <a:schemeClr val="accent6">
                    <a:lumMod val="10000"/>
                  </a:schemeClr>
                </a:solidFill>
                <a:latin typeface="Arial" panose="020B0604020202020204" pitchFamily="34" charset="0"/>
                <a:ea typeface="ヒラギノ角ゴ Pro W3"/>
                <a:cs typeface="Arial" panose="020B0604020202020204" pitchFamily="34" charset="0"/>
              </a:rPr>
              <a:t>Glen Edwards is a 72-year-old resident </a:t>
            </a:r>
          </a:p>
          <a:p>
            <a:pPr marL="230188" lvl="2" indent="-230188" fontAlgn="base">
              <a:lnSpc>
                <a:spcPct val="100000"/>
              </a:lnSpc>
              <a:spcBef>
                <a:spcPts val="600"/>
              </a:spcBef>
              <a:spcAft>
                <a:spcPct val="0"/>
              </a:spcAft>
              <a:buClr>
                <a:srgbClr val="008FBF"/>
              </a:buClr>
              <a:defRPr/>
            </a:pPr>
            <a:r>
              <a:rPr lang="en-GB" altLang="en-US" sz="1800" kern="0" dirty="0">
                <a:solidFill>
                  <a:schemeClr val="accent6">
                    <a:lumMod val="10000"/>
                  </a:schemeClr>
                </a:solidFill>
                <a:latin typeface="Arial"/>
                <a:ea typeface="ヒラギノ角ゴ Pro W3"/>
              </a:rPr>
              <a:t>Stroke three years ago, cognitive impairment</a:t>
            </a:r>
          </a:p>
          <a:p>
            <a:pPr marL="230188" lvl="1" indent="-230188" fontAlgn="base">
              <a:lnSpc>
                <a:spcPct val="100000"/>
              </a:lnSpc>
              <a:spcBef>
                <a:spcPts val="600"/>
              </a:spcBef>
              <a:spcAft>
                <a:spcPct val="0"/>
              </a:spcAft>
              <a:buClr>
                <a:srgbClr val="008FBF"/>
              </a:buClr>
              <a:defRPr/>
            </a:pPr>
            <a:r>
              <a:rPr lang="en-GB" altLang="en-US" sz="1800" kern="0" spc="-20" dirty="0">
                <a:solidFill>
                  <a:schemeClr val="accent6">
                    <a:lumMod val="10000"/>
                  </a:schemeClr>
                </a:solidFill>
                <a:latin typeface="Arial"/>
                <a:ea typeface="ヒラギノ角ゴ Pro W3"/>
              </a:rPr>
              <a:t>2 admissions to hospital for UTI, multiple courses of antibiotics</a:t>
            </a:r>
          </a:p>
          <a:p>
            <a:pPr marL="230188" lvl="1" indent="-230188" fontAlgn="base">
              <a:lnSpc>
                <a:spcPct val="100000"/>
              </a:lnSpc>
              <a:spcBef>
                <a:spcPts val="600"/>
              </a:spcBef>
              <a:spcAft>
                <a:spcPts val="1200"/>
              </a:spcAft>
              <a:buClr>
                <a:srgbClr val="008FBF"/>
              </a:buClr>
              <a:defRPr/>
            </a:pPr>
            <a:r>
              <a:rPr lang="en-GB" altLang="en-US" sz="1800" i="1" kern="0" dirty="0">
                <a:solidFill>
                  <a:schemeClr val="accent6">
                    <a:lumMod val="10000"/>
                  </a:schemeClr>
                </a:solidFill>
                <a:latin typeface="Arial" panose="020B0604020202020204" pitchFamily="34" charset="0"/>
                <a:ea typeface="ヒラギノ角ゴ Pro W3"/>
                <a:cs typeface="Arial" panose="020B0604020202020204" pitchFamily="34" charset="0"/>
              </a:rPr>
              <a:t>C. difficile </a:t>
            </a:r>
            <a:r>
              <a:rPr lang="en-GB" altLang="en-US" sz="1800" kern="0" dirty="0">
                <a:solidFill>
                  <a:schemeClr val="accent6">
                    <a:lumMod val="10000"/>
                  </a:schemeClr>
                </a:solidFill>
                <a:latin typeface="Arial" panose="020B0604020202020204" pitchFamily="34" charset="0"/>
                <a:ea typeface="ヒラギノ角ゴ Pro W3"/>
                <a:cs typeface="Arial" panose="020B0604020202020204" pitchFamily="34" charset="0"/>
              </a:rPr>
              <a:t>diarrhoea with recent antibiotics</a:t>
            </a:r>
            <a:endParaRPr lang="en-GB" altLang="en-US" sz="1800" b="0" kern="0" dirty="0">
              <a:solidFill>
                <a:schemeClr val="accent6">
                  <a:lumMod val="10000"/>
                </a:schemeClr>
              </a:solidFill>
              <a:latin typeface="Arial"/>
              <a:ea typeface="ヒラギノ角ゴ Pro W3"/>
              <a:cs typeface="ヒラギノ角ゴ Pro W3"/>
            </a:endParaRPr>
          </a:p>
          <a:p>
            <a:pPr marL="0" indent="0" fontAlgn="base">
              <a:lnSpc>
                <a:spcPct val="110000"/>
              </a:lnSpc>
              <a:spcBef>
                <a:spcPts val="600"/>
              </a:spcBef>
              <a:spcAft>
                <a:spcPts val="1200"/>
              </a:spcAft>
              <a:buNone/>
              <a:defRPr/>
            </a:pPr>
            <a:r>
              <a:rPr lang="en-GB" altLang="en-US" sz="1800" b="0" kern="0" dirty="0">
                <a:solidFill>
                  <a:schemeClr val="accent6">
                    <a:lumMod val="10000"/>
                  </a:schemeClr>
                </a:solidFill>
                <a:latin typeface="Arial" panose="020B0604020202020204" pitchFamily="34" charset="0"/>
                <a:ea typeface="ヒラギノ角ゴ Pro W3"/>
                <a:cs typeface="Arial" panose="020B0604020202020204" pitchFamily="34" charset="0"/>
              </a:rPr>
              <a:t>Simon, his son, visits and notices Glenn is sleepier </a:t>
            </a:r>
            <a:br>
              <a:rPr lang="en-GB" altLang="en-US" sz="1800" b="0" kern="0" dirty="0">
                <a:solidFill>
                  <a:schemeClr val="accent6">
                    <a:lumMod val="10000"/>
                  </a:schemeClr>
                </a:solidFill>
                <a:latin typeface="Arial" panose="020B0604020202020204" pitchFamily="34" charset="0"/>
                <a:ea typeface="ヒラギノ角ゴ Pro W3"/>
                <a:cs typeface="Arial" panose="020B0604020202020204" pitchFamily="34" charset="0"/>
              </a:rPr>
            </a:br>
            <a:r>
              <a:rPr lang="en-GB" altLang="en-US" sz="1800" b="0" kern="0" dirty="0">
                <a:solidFill>
                  <a:schemeClr val="accent6">
                    <a:lumMod val="10000"/>
                  </a:schemeClr>
                </a:solidFill>
                <a:latin typeface="Arial" panose="020B0604020202020204" pitchFamily="34" charset="0"/>
                <a:ea typeface="ヒラギノ角ゴ Pro W3"/>
                <a:cs typeface="Arial" panose="020B0604020202020204" pitchFamily="34" charset="0"/>
              </a:rPr>
              <a:t>than usual and that </a:t>
            </a:r>
            <a:r>
              <a:rPr lang="en-GB" altLang="en-US" sz="1800" kern="0" dirty="0">
                <a:solidFill>
                  <a:schemeClr val="accent6">
                    <a:lumMod val="10000"/>
                  </a:schemeClr>
                </a:solidFill>
                <a:latin typeface="Arial" panose="020B0604020202020204" pitchFamily="34" charset="0"/>
                <a:ea typeface="ヒラギノ角ゴ Pro W3"/>
                <a:cs typeface="Arial" panose="020B0604020202020204" pitchFamily="34" charset="0"/>
              </a:rPr>
              <a:t>his urine smells.</a:t>
            </a:r>
          </a:p>
          <a:p>
            <a:pPr marL="0" indent="0" fontAlgn="base">
              <a:lnSpc>
                <a:spcPct val="110000"/>
              </a:lnSpc>
              <a:spcBef>
                <a:spcPts val="600"/>
              </a:spcBef>
              <a:spcAft>
                <a:spcPts val="1200"/>
              </a:spcAft>
              <a:buNone/>
              <a:defRPr/>
            </a:pPr>
            <a:r>
              <a:rPr lang="en-US" sz="1800" b="0" dirty="0">
                <a:latin typeface="Arial" panose="020B0604020202020204" pitchFamily="34" charset="0"/>
                <a:cs typeface="Arial" panose="020B0604020202020204" pitchFamily="34" charset="0"/>
              </a:rPr>
              <a:t>Simon thinks this might be another UTI and wants </a:t>
            </a:r>
            <a:br>
              <a:rPr lang="en-US" sz="1800" b="0" dirty="0">
                <a:latin typeface="Arial" panose="020B0604020202020204" pitchFamily="34" charset="0"/>
                <a:cs typeface="Arial" panose="020B0604020202020204" pitchFamily="34" charset="0"/>
              </a:rPr>
            </a:br>
            <a:r>
              <a:rPr lang="en-US" sz="1800" b="0" dirty="0">
                <a:latin typeface="Arial" panose="020B0604020202020204" pitchFamily="34" charset="0"/>
                <a:cs typeface="Arial" panose="020B0604020202020204" pitchFamily="34" charset="0"/>
              </a:rPr>
              <a:t>him started on antibiotics right away. </a:t>
            </a:r>
            <a:endParaRPr lang="en-AU" sz="1800" dirty="0">
              <a:latin typeface="Arial" panose="020B0604020202020204" pitchFamily="34" charset="0"/>
              <a:cs typeface="Arial" panose="020B0604020202020204" pitchFamily="34" charset="0"/>
            </a:endParaRPr>
          </a:p>
          <a:p>
            <a:pPr marL="0" indent="0" fontAlgn="base">
              <a:lnSpc>
                <a:spcPct val="110000"/>
              </a:lnSpc>
              <a:spcBef>
                <a:spcPts val="600"/>
              </a:spcBef>
              <a:spcAft>
                <a:spcPct val="0"/>
              </a:spcAft>
              <a:buNone/>
              <a:defRPr/>
            </a:pPr>
            <a:r>
              <a:rPr lang="en-GB" altLang="en-US" sz="1800" kern="0" dirty="0">
                <a:solidFill>
                  <a:schemeClr val="accent6">
                    <a:lumMod val="10000"/>
                  </a:schemeClr>
                </a:solidFill>
                <a:latin typeface="Arial" panose="020B0604020202020204" pitchFamily="34" charset="0"/>
                <a:ea typeface="ヒラギノ角ゴ Pro W3"/>
                <a:cs typeface="Arial" panose="020B0604020202020204" pitchFamily="34" charset="0"/>
              </a:rPr>
              <a:t>How do you respond to Simon’s request? </a:t>
            </a:r>
          </a:p>
          <a:p>
            <a:pPr marL="0" indent="0" fontAlgn="base">
              <a:lnSpc>
                <a:spcPct val="110000"/>
              </a:lnSpc>
              <a:spcBef>
                <a:spcPts val="600"/>
              </a:spcBef>
              <a:spcAft>
                <a:spcPct val="0"/>
              </a:spcAft>
              <a:buNone/>
              <a:defRPr/>
            </a:pPr>
            <a:r>
              <a:rPr lang="en-GB" altLang="en-US" sz="1800" kern="0" dirty="0">
                <a:solidFill>
                  <a:schemeClr val="accent6">
                    <a:lumMod val="10000"/>
                  </a:schemeClr>
                </a:solidFill>
                <a:latin typeface="Arial" panose="020B0604020202020204" pitchFamily="34" charset="0"/>
                <a:ea typeface="ヒラギノ角ゴ Pro W3"/>
                <a:cs typeface="Arial" panose="020B0604020202020204" pitchFamily="34" charset="0"/>
              </a:rPr>
              <a:t>Should the GP be contacted to prescribe antibiotics?</a:t>
            </a:r>
            <a:endParaRPr lang="en-GB" altLang="en-US" sz="1800" kern="0" dirty="0">
              <a:solidFill>
                <a:schemeClr val="accent6">
                  <a:lumMod val="10000"/>
                </a:schemeClr>
              </a:solidFill>
              <a:latin typeface="Arial"/>
              <a:ea typeface="ヒラギノ角ゴ Pro W3"/>
              <a:cs typeface="ヒラギノ角ゴ Pro W3"/>
            </a:endParaRPr>
          </a:p>
          <a:p>
            <a:pPr marL="0" indent="0" fontAlgn="base">
              <a:lnSpc>
                <a:spcPct val="100000"/>
              </a:lnSpc>
              <a:spcAft>
                <a:spcPct val="0"/>
              </a:spcAft>
              <a:buNone/>
              <a:defRPr/>
            </a:pPr>
            <a:endParaRPr lang="en-GB" altLang="en-US" sz="1800" b="0" kern="0" dirty="0">
              <a:solidFill>
                <a:schemeClr val="accent6">
                  <a:lumMod val="10000"/>
                </a:schemeClr>
              </a:solidFill>
              <a:latin typeface="Arial"/>
              <a:ea typeface="ヒラギノ角ゴ Pro W3"/>
              <a:cs typeface="ヒラギノ角ゴ Pro W3"/>
            </a:endParaRPr>
          </a:p>
          <a:p>
            <a:endParaRPr lang="en-US" sz="2400" b="0" dirty="0"/>
          </a:p>
          <a:p>
            <a:endParaRPr lang="en-US" dirty="0"/>
          </a:p>
        </p:txBody>
      </p:sp>
      <p:sp>
        <p:nvSpPr>
          <p:cNvPr id="5" name="Slide Number Placeholder 4">
            <a:extLst>
              <a:ext uri="{FF2B5EF4-FFF2-40B4-BE49-F238E27FC236}">
                <a16:creationId xmlns:a16="http://schemas.microsoft.com/office/drawing/2014/main" id="{D364940C-2D3B-704D-8407-39EB8E7EDE3C}"/>
              </a:ext>
            </a:extLst>
          </p:cNvPr>
          <p:cNvSpPr txBox="1">
            <a:spLocks/>
          </p:cNvSpPr>
          <p:nvPr/>
        </p:nvSpPr>
        <p:spPr>
          <a:xfrm>
            <a:off x="7981950" y="6356352"/>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03E4F4A1-2182-4D2B-905A-61C4D2EAEA54}" type="slidenum">
              <a:rPr lang="en-AU" smtClean="0"/>
              <a:pPr>
                <a:spcAft>
                  <a:spcPts val="600"/>
                </a:spcAft>
              </a:pPr>
              <a:t>18</a:t>
            </a:fld>
            <a:endParaRPr lang="en-AU"/>
          </a:p>
        </p:txBody>
      </p:sp>
      <p:pic>
        <p:nvPicPr>
          <p:cNvPr id="6" name="Picture 5">
            <a:extLst>
              <a:ext uri="{FF2B5EF4-FFF2-40B4-BE49-F238E27FC236}">
                <a16:creationId xmlns:a16="http://schemas.microsoft.com/office/drawing/2014/main" id="{58E41553-8D57-1B46-BF52-72BD8066D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
        <p:nvSpPr>
          <p:cNvPr id="2" name="TextBox 1">
            <a:extLst>
              <a:ext uri="{FF2B5EF4-FFF2-40B4-BE49-F238E27FC236}">
                <a16:creationId xmlns:a16="http://schemas.microsoft.com/office/drawing/2014/main" id="{223F223F-99ED-A345-88CE-C15B42E97DBD}"/>
              </a:ext>
            </a:extLst>
          </p:cNvPr>
          <p:cNvSpPr txBox="1"/>
          <p:nvPr/>
        </p:nvSpPr>
        <p:spPr>
          <a:xfrm>
            <a:off x="5040000" y="153423"/>
            <a:ext cx="184731" cy="369332"/>
          </a:xfrm>
          <a:prstGeom prst="rect">
            <a:avLst/>
          </a:prstGeom>
          <a:solidFill>
            <a:schemeClr val="accent2"/>
          </a:solidFill>
        </p:spPr>
        <p:txBody>
          <a:bodyPr wrap="none" rtlCol="0">
            <a:spAutoFit/>
          </a:bodyPr>
          <a:lstStyle/>
          <a:p>
            <a:endParaRPr lang="en-US" dirty="0"/>
          </a:p>
        </p:txBody>
      </p:sp>
    </p:spTree>
    <p:extLst>
      <p:ext uri="{BB962C8B-B14F-4D97-AF65-F5344CB8AC3E}">
        <p14:creationId xmlns:p14="http://schemas.microsoft.com/office/powerpoint/2010/main" val="1393077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93A7DA-74C5-A840-B570-3FE8DB220C45}"/>
              </a:ext>
            </a:extLst>
          </p:cNvPr>
          <p:cNvSpPr/>
          <p:nvPr/>
        </p:nvSpPr>
        <p:spPr>
          <a:xfrm>
            <a:off x="0" y="1"/>
            <a:ext cx="12278226" cy="1521994"/>
          </a:xfrm>
          <a:prstGeom prst="rect">
            <a:avLst/>
          </a:prstGeom>
          <a:solidFill>
            <a:srgbClr val="EB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
            <a:extLst>
              <a:ext uri="{FF2B5EF4-FFF2-40B4-BE49-F238E27FC236}">
                <a16:creationId xmlns:a16="http://schemas.microsoft.com/office/drawing/2014/main" id="{FC4678F1-EE1D-5D43-9304-5EB4995F09F2}"/>
              </a:ext>
            </a:extLst>
          </p:cNvPr>
          <p:cNvSpPr txBox="1">
            <a:spLocks noChangeArrowheads="1"/>
          </p:cNvSpPr>
          <p:nvPr/>
        </p:nvSpPr>
        <p:spPr bwMode="auto">
          <a:xfrm>
            <a:off x="589807" y="727002"/>
            <a:ext cx="6202019" cy="710451"/>
          </a:xfrm>
          <a:prstGeom prst="rect">
            <a:avLst/>
          </a:prstGeom>
          <a:noFill/>
          <a:ln w="38100">
            <a:noFill/>
            <a:miter lim="800000"/>
            <a:headEnd/>
            <a:tailEnd/>
          </a:ln>
        </p:spPr>
        <p:txBody>
          <a:bodyPr wrap="square" numCol="1" spcCol="18000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9388" indent="-179388">
              <a:spcAft>
                <a:spcPts val="500"/>
              </a:spcAft>
              <a:buClr>
                <a:srgbClr val="008FBF"/>
              </a:buClr>
              <a:buFont typeface="Arial" panose="020B0604020202020204" pitchFamily="34" charset="0"/>
              <a:buChar char="•"/>
            </a:pPr>
            <a:r>
              <a:rPr lang="en-GB" altLang="en-US" sz="1200" dirty="0">
                <a:solidFill>
                  <a:srgbClr val="000000"/>
                </a:solidFill>
              </a:rPr>
              <a:t>72 year-old resident in care home</a:t>
            </a:r>
          </a:p>
          <a:p>
            <a:pPr marL="179388" indent="-179388">
              <a:spcAft>
                <a:spcPts val="500"/>
              </a:spcAft>
              <a:buClr>
                <a:srgbClr val="008FBF"/>
              </a:buClr>
              <a:buFont typeface="Arial" panose="020B0604020202020204" pitchFamily="34" charset="0"/>
              <a:buChar char="•"/>
            </a:pPr>
            <a:r>
              <a:rPr lang="en-GB" altLang="en-US" sz="1200" dirty="0">
                <a:solidFill>
                  <a:srgbClr val="000000"/>
                </a:solidFill>
              </a:rPr>
              <a:t>Stroke 3 years ago, </a:t>
            </a:r>
            <a:br>
              <a:rPr lang="en-GB" altLang="en-US" sz="1200" dirty="0">
                <a:solidFill>
                  <a:srgbClr val="000000"/>
                </a:solidFill>
              </a:rPr>
            </a:br>
            <a:r>
              <a:rPr lang="en-GB" altLang="en-US" sz="1200" dirty="0">
                <a:solidFill>
                  <a:srgbClr val="000000"/>
                </a:solidFill>
              </a:rPr>
              <a:t>cognitively impairment</a:t>
            </a:r>
          </a:p>
        </p:txBody>
      </p:sp>
      <p:sp>
        <p:nvSpPr>
          <p:cNvPr id="6" name="Rectangle 5">
            <a:extLst>
              <a:ext uri="{FF2B5EF4-FFF2-40B4-BE49-F238E27FC236}">
                <a16:creationId xmlns:a16="http://schemas.microsoft.com/office/drawing/2014/main" id="{0B3C5852-9B5C-0446-9AC4-4122779028C5}"/>
              </a:ext>
            </a:extLst>
          </p:cNvPr>
          <p:cNvSpPr/>
          <p:nvPr/>
        </p:nvSpPr>
        <p:spPr>
          <a:xfrm>
            <a:off x="532308" y="0"/>
            <a:ext cx="5244353" cy="991236"/>
          </a:xfrm>
          <a:prstGeom prst="rect">
            <a:avLst/>
          </a:prstGeom>
        </p:spPr>
        <p:txBody>
          <a:bodyPr vert="horz" lIns="91440" tIns="45720" rIns="91440" bIns="45720" rtlCol="0" anchor="ctr">
            <a:normAutofit/>
          </a:bodyPr>
          <a:lstStyle/>
          <a:p>
            <a:pPr defTabSz="571477">
              <a:lnSpc>
                <a:spcPct val="90000"/>
              </a:lnSpc>
              <a:spcBef>
                <a:spcPct val="0"/>
              </a:spcBef>
              <a:spcAft>
                <a:spcPts val="600"/>
              </a:spcAft>
            </a:pPr>
            <a:r>
              <a:rPr lang="en-US" sz="2400" b="1" dirty="0">
                <a:solidFill>
                  <a:srgbClr val="00577D"/>
                </a:solidFill>
                <a:latin typeface="Arial Black" panose="020B0604020202020204" pitchFamily="34" charset="0"/>
                <a:ea typeface="Arial Black" charset="0"/>
                <a:cs typeface="Arial Black" panose="020B0604020202020204" pitchFamily="34" charset="0"/>
              </a:rPr>
              <a:t>Case study 3 </a:t>
            </a:r>
            <a:r>
              <a:rPr lang="en-GB" altLang="en-US" sz="2400" kern="0" dirty="0">
                <a:solidFill>
                  <a:schemeClr val="accent6">
                    <a:lumMod val="10000"/>
                  </a:schemeClr>
                </a:solidFill>
                <a:latin typeface="Arial"/>
                <a:cs typeface="Arial"/>
              </a:rPr>
              <a:t>Glenn Edwards</a:t>
            </a:r>
            <a:endParaRPr lang="en-US" sz="2400" b="1" dirty="0">
              <a:solidFill>
                <a:srgbClr val="00577D"/>
              </a:solidFill>
              <a:latin typeface="Arial Black" charset="0"/>
              <a:ea typeface="Arial Black" charset="0"/>
              <a:cs typeface="Arial Black" charset="0"/>
            </a:endParaRPr>
          </a:p>
        </p:txBody>
      </p:sp>
      <p:sp>
        <p:nvSpPr>
          <p:cNvPr id="8" name="TextBox 1">
            <a:extLst>
              <a:ext uri="{FF2B5EF4-FFF2-40B4-BE49-F238E27FC236}">
                <a16:creationId xmlns:a16="http://schemas.microsoft.com/office/drawing/2014/main" id="{0A9B3052-C12C-A349-81B3-7F260ADAA6E3}"/>
              </a:ext>
            </a:extLst>
          </p:cNvPr>
          <p:cNvSpPr txBox="1">
            <a:spLocks noChangeArrowheads="1"/>
          </p:cNvSpPr>
          <p:nvPr/>
        </p:nvSpPr>
        <p:spPr bwMode="auto">
          <a:xfrm>
            <a:off x="3227730" y="720986"/>
            <a:ext cx="3810743" cy="710451"/>
          </a:xfrm>
          <a:prstGeom prst="rect">
            <a:avLst/>
          </a:prstGeom>
          <a:noFill/>
          <a:ln w="38100">
            <a:noFill/>
            <a:miter lim="800000"/>
            <a:headEnd/>
            <a:tailEnd/>
          </a:ln>
        </p:spPr>
        <p:txBody>
          <a:bodyPr wrap="square" numCol="1" spcCol="18000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1450" indent="-171450">
              <a:spcAft>
                <a:spcPts val="500"/>
              </a:spcAft>
              <a:buClr>
                <a:srgbClr val="008FBF"/>
              </a:buClr>
              <a:buFont typeface="Arial" panose="020B0604020202020204" pitchFamily="34" charset="0"/>
              <a:buChar char="•"/>
            </a:pPr>
            <a:r>
              <a:rPr lang="en-GB" altLang="en-US" sz="1200" dirty="0">
                <a:solidFill>
                  <a:srgbClr val="000000"/>
                </a:solidFill>
              </a:rPr>
              <a:t>Previous UTI, multiple antibiotics, </a:t>
            </a:r>
            <a:br>
              <a:rPr lang="en-GB" altLang="en-US" sz="1200" dirty="0">
                <a:solidFill>
                  <a:srgbClr val="000000"/>
                </a:solidFill>
              </a:rPr>
            </a:br>
            <a:r>
              <a:rPr lang="en-GB" altLang="en-US" sz="1200" i="1" dirty="0" err="1">
                <a:solidFill>
                  <a:srgbClr val="000000"/>
                </a:solidFill>
              </a:rPr>
              <a:t>C.difficile</a:t>
            </a:r>
            <a:r>
              <a:rPr lang="en-GB" altLang="en-US" sz="1200" i="1" dirty="0">
                <a:solidFill>
                  <a:srgbClr val="000000"/>
                </a:solidFill>
              </a:rPr>
              <a:t> </a:t>
            </a:r>
            <a:r>
              <a:rPr lang="en-GB" altLang="en-US" sz="1200" dirty="0">
                <a:solidFill>
                  <a:srgbClr val="000000"/>
                </a:solidFill>
              </a:rPr>
              <a:t>infection related to antibiotics</a:t>
            </a:r>
          </a:p>
          <a:p>
            <a:pPr marL="171450" indent="-171450">
              <a:spcAft>
                <a:spcPts val="500"/>
              </a:spcAft>
              <a:buClr>
                <a:srgbClr val="008FBF"/>
              </a:buClr>
              <a:buFont typeface="Arial" panose="020B0604020202020204" pitchFamily="34" charset="0"/>
              <a:buChar char="•"/>
            </a:pPr>
            <a:r>
              <a:rPr lang="en-GB" altLang="en-US" sz="1200" kern="0" spc="-20" dirty="0">
                <a:solidFill>
                  <a:schemeClr val="accent6">
                    <a:lumMod val="10000"/>
                  </a:schemeClr>
                </a:solidFill>
                <a:ea typeface="ヒラギノ角ゴ Pro W3"/>
              </a:rPr>
              <a:t>New concern: sleepier than usual and smelly urine</a:t>
            </a:r>
            <a:endParaRPr lang="en-GB" altLang="en-US" sz="1200" kern="0" spc="-20" dirty="0">
              <a:solidFill>
                <a:srgbClr val="000000"/>
              </a:solidFill>
            </a:endParaRPr>
          </a:p>
        </p:txBody>
      </p:sp>
      <p:sp>
        <p:nvSpPr>
          <p:cNvPr id="18" name="TextBox 17">
            <a:extLst>
              <a:ext uri="{FF2B5EF4-FFF2-40B4-BE49-F238E27FC236}">
                <a16:creationId xmlns:a16="http://schemas.microsoft.com/office/drawing/2014/main" id="{437CA516-A4D7-A348-B895-7F5F454CE044}"/>
              </a:ext>
            </a:extLst>
          </p:cNvPr>
          <p:cNvSpPr txBox="1"/>
          <p:nvPr/>
        </p:nvSpPr>
        <p:spPr>
          <a:xfrm>
            <a:off x="589807" y="2318544"/>
            <a:ext cx="6556951" cy="36317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Let’s use this clinical pathway for </a:t>
            </a:r>
            <a:r>
              <a:rPr lang="en-US" sz="2000" b="1" dirty="0">
                <a:solidFill>
                  <a:srgbClr val="00577D"/>
                </a:solidFill>
                <a:latin typeface="Arial Black" panose="020B0604020202020204" pitchFamily="34" charset="0"/>
                <a:cs typeface="Arial Black" panose="020B0604020202020204" pitchFamily="34" charset="0"/>
              </a:rPr>
              <a:t>Case 3 </a:t>
            </a:r>
            <a:br>
              <a:rPr lang="en-US" sz="2000" b="1" dirty="0">
                <a:solidFill>
                  <a:srgbClr val="00577D"/>
                </a:solidFill>
                <a:latin typeface="Arial Black" panose="020B0604020202020204" pitchFamily="34" charset="0"/>
                <a:cs typeface="Arial Black" panose="020B0604020202020204" pitchFamily="34" charset="0"/>
              </a:rPr>
            </a:br>
            <a:r>
              <a:rPr lang="en-US" sz="2000" b="1" dirty="0">
                <a:latin typeface="Arial" panose="020B0604020202020204" pitchFamily="34" charset="0"/>
                <a:cs typeface="Arial" panose="020B0604020202020204" pitchFamily="34" charset="0"/>
              </a:rPr>
              <a:t>Glenn Edwards</a:t>
            </a:r>
          </a:p>
          <a:p>
            <a:endParaRPr lang="en-US" sz="2000" b="1" dirty="0">
              <a:latin typeface="Arial" panose="020B0604020202020204" pitchFamily="34" charset="0"/>
              <a:cs typeface="Arial" panose="020B0604020202020204" pitchFamily="34" charset="0"/>
            </a:endParaRPr>
          </a:p>
          <a:p>
            <a:pPr>
              <a:spcAft>
                <a:spcPts val="600"/>
              </a:spcAft>
            </a:pPr>
            <a:r>
              <a:rPr lang="en-US" sz="2000" b="1" dirty="0">
                <a:solidFill>
                  <a:srgbClr val="00577D"/>
                </a:solidFill>
                <a:latin typeface="Arial Black" panose="020B0604020202020204" pitchFamily="34" charset="0"/>
                <a:cs typeface="Arial Black" panose="020B0604020202020204" pitchFamily="34" charset="0"/>
              </a:rPr>
              <a:t>Clinical assessment</a:t>
            </a:r>
          </a:p>
          <a:p>
            <a:pPr marL="285750" indent="-285750">
              <a:spcAft>
                <a:spcPts val="1000"/>
              </a:spcAft>
              <a:buClr>
                <a:srgbClr val="008FBF"/>
              </a:buClr>
              <a:buFont typeface="Arial" panose="020B0604020202020204" pitchFamily="34" charset="0"/>
              <a:buChar char="•"/>
            </a:pPr>
            <a:r>
              <a:rPr lang="en-US" sz="2000" dirty="0">
                <a:latin typeface="Arial" panose="020B0604020202020204" pitchFamily="34" charset="0"/>
                <a:cs typeface="Arial" panose="020B0604020202020204" pitchFamily="34" charset="0"/>
              </a:rPr>
              <a:t>Staff noticed that Glen was sleepy this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morning but did not notice this yesterday.  </a:t>
            </a:r>
          </a:p>
          <a:p>
            <a:pPr marL="285750" indent="-285750">
              <a:spcAft>
                <a:spcPts val="1000"/>
              </a:spcAft>
              <a:buClr>
                <a:srgbClr val="008FBF"/>
              </a:buClr>
              <a:buFont typeface="Arial" panose="020B0604020202020204" pitchFamily="34" charset="0"/>
              <a:buChar char="•"/>
            </a:pPr>
            <a:r>
              <a:rPr lang="en-US" sz="2000" dirty="0">
                <a:latin typeface="Arial" panose="020B0604020202020204" pitchFamily="34" charset="0"/>
                <a:cs typeface="Arial" panose="020B0604020202020204" pitchFamily="34" charset="0"/>
              </a:rPr>
              <a:t>Glenn’s clinical observations are normal, he does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not have any pain in the abdomen or kidney area.  </a:t>
            </a:r>
          </a:p>
          <a:p>
            <a:pPr marL="285750" indent="-285750">
              <a:spcAft>
                <a:spcPts val="1000"/>
              </a:spcAft>
              <a:buClr>
                <a:srgbClr val="008FBF"/>
              </a:buClr>
              <a:buFont typeface="Arial" panose="020B0604020202020204" pitchFamily="34" charset="0"/>
              <a:buChar char="•"/>
            </a:pPr>
            <a:r>
              <a:rPr lang="en-US" sz="2000" dirty="0">
                <a:latin typeface="Arial" panose="020B0604020202020204" pitchFamily="34" charset="0"/>
                <a:cs typeface="Arial" panose="020B0604020202020204" pitchFamily="34" charset="0"/>
              </a:rPr>
              <a:t>His appetite was fine this morning. </a:t>
            </a:r>
          </a:p>
          <a:p>
            <a:pPr marL="285750" indent="-285750">
              <a:spcAft>
                <a:spcPts val="1000"/>
              </a:spcAft>
              <a:buClr>
                <a:srgbClr val="008FBF"/>
              </a:buClr>
              <a:buFont typeface="Arial" panose="020B0604020202020204" pitchFamily="34" charset="0"/>
              <a:buChar char="•"/>
            </a:pPr>
            <a:r>
              <a:rPr lang="en-US" sz="2000" dirty="0">
                <a:latin typeface="Arial" panose="020B0604020202020204" pitchFamily="34" charset="0"/>
                <a:cs typeface="Arial" panose="020B0604020202020204" pitchFamily="34" charset="0"/>
              </a:rPr>
              <a:t>He is continent.  </a:t>
            </a:r>
          </a:p>
        </p:txBody>
      </p:sp>
      <p:pic>
        <p:nvPicPr>
          <p:cNvPr id="3" name="Picture 2" descr="A picture containing text, screenshot, document, parallel&#10;&#10;Description automatically generated">
            <a:extLst>
              <a:ext uri="{FF2B5EF4-FFF2-40B4-BE49-F238E27FC236}">
                <a16:creationId xmlns:a16="http://schemas.microsoft.com/office/drawing/2014/main" id="{0053F601-5BDA-351A-1D43-0B091DA3CEEB}"/>
              </a:ext>
            </a:extLst>
          </p:cNvPr>
          <p:cNvPicPr>
            <a:picLocks noChangeAspect="1"/>
          </p:cNvPicPr>
          <p:nvPr/>
        </p:nvPicPr>
        <p:blipFill>
          <a:blip r:embed="rId3"/>
          <a:stretch>
            <a:fillRect/>
          </a:stretch>
        </p:blipFill>
        <p:spPr>
          <a:xfrm>
            <a:off x="7272002" y="0"/>
            <a:ext cx="4895935" cy="6858000"/>
          </a:xfrm>
          <a:prstGeom prst="rect">
            <a:avLst/>
          </a:prstGeom>
        </p:spPr>
      </p:pic>
    </p:spTree>
    <p:extLst>
      <p:ext uri="{BB962C8B-B14F-4D97-AF65-F5344CB8AC3E}">
        <p14:creationId xmlns:p14="http://schemas.microsoft.com/office/powerpoint/2010/main" val="3300590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FF25B-183D-9A72-950F-A2DBC242155B}"/>
              </a:ext>
            </a:extLst>
          </p:cNvPr>
          <p:cNvSpPr>
            <a:spLocks noGrp="1"/>
          </p:cNvSpPr>
          <p:nvPr>
            <p:ph type="dt" sz="half" idx="10"/>
          </p:nvPr>
        </p:nvSpPr>
        <p:spPr/>
        <p:txBody>
          <a:bodyPr/>
          <a:lstStyle/>
          <a:p>
            <a:r>
              <a:rPr lang="en-US"/>
              <a:t>Date:</a:t>
            </a:r>
            <a:endParaRPr lang="en-AU" dirty="0"/>
          </a:p>
        </p:txBody>
      </p:sp>
      <p:sp>
        <p:nvSpPr>
          <p:cNvPr id="3" name="Title 2">
            <a:extLst>
              <a:ext uri="{FF2B5EF4-FFF2-40B4-BE49-F238E27FC236}">
                <a16:creationId xmlns:a16="http://schemas.microsoft.com/office/drawing/2014/main" id="{888AA37A-C80A-0A2F-C7F1-C875C5D33F7E}"/>
              </a:ext>
            </a:extLst>
          </p:cNvPr>
          <p:cNvSpPr>
            <a:spLocks noGrp="1"/>
          </p:cNvSpPr>
          <p:nvPr>
            <p:ph type="ctrTitle"/>
          </p:nvPr>
        </p:nvSpPr>
        <p:spPr/>
        <p:txBody>
          <a:bodyPr/>
          <a:lstStyle/>
          <a:p>
            <a:endParaRPr lang="en-AU"/>
          </a:p>
        </p:txBody>
      </p:sp>
      <p:sp>
        <p:nvSpPr>
          <p:cNvPr id="4" name="Text Placeholder 3">
            <a:extLst>
              <a:ext uri="{FF2B5EF4-FFF2-40B4-BE49-F238E27FC236}">
                <a16:creationId xmlns:a16="http://schemas.microsoft.com/office/drawing/2014/main" id="{90FEF669-F3BD-1B06-DEFC-0A66DAE4CBB7}"/>
              </a:ext>
            </a:extLst>
          </p:cNvPr>
          <p:cNvSpPr>
            <a:spLocks noGrp="1"/>
          </p:cNvSpPr>
          <p:nvPr>
            <p:ph type="body" sz="quarter" idx="13"/>
          </p:nvPr>
        </p:nvSpPr>
        <p:spPr/>
        <p:txBody>
          <a:bodyPr/>
          <a:lstStyle/>
          <a:p>
            <a:endParaRPr lang="en-AU"/>
          </a:p>
        </p:txBody>
      </p:sp>
      <p:pic>
        <p:nvPicPr>
          <p:cNvPr id="6" name="Picture 5">
            <a:extLst>
              <a:ext uri="{FF2B5EF4-FFF2-40B4-BE49-F238E27FC236}">
                <a16:creationId xmlns:a16="http://schemas.microsoft.com/office/drawing/2014/main" id="{F03E3454-BB84-D4FF-0FCB-DF5BD0740AB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67447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1C7CE5-5A63-E84A-A30A-FAD1B53B2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
        <p:nvSpPr>
          <p:cNvPr id="3" name="Title 1">
            <a:extLst>
              <a:ext uri="{FF2B5EF4-FFF2-40B4-BE49-F238E27FC236}">
                <a16:creationId xmlns:a16="http://schemas.microsoft.com/office/drawing/2014/main" id="{B92818FF-461C-4A4A-B918-66849886A72D}"/>
              </a:ext>
            </a:extLst>
          </p:cNvPr>
          <p:cNvSpPr txBox="1">
            <a:spLocks/>
          </p:cNvSpPr>
          <p:nvPr/>
        </p:nvSpPr>
        <p:spPr>
          <a:xfrm>
            <a:off x="684698" y="89082"/>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kern="1200" baseline="0">
                <a:solidFill>
                  <a:schemeClr val="tx2"/>
                </a:solidFill>
                <a:latin typeface="+mj-lt"/>
                <a:ea typeface="+mj-ea"/>
                <a:cs typeface="+mj-cs"/>
              </a:defRPr>
            </a:lvl1pPr>
          </a:lstStyle>
          <a:p>
            <a:r>
              <a:rPr lang="en-US" sz="3300" b="1" dirty="0">
                <a:solidFill>
                  <a:srgbClr val="00577D"/>
                </a:solidFill>
                <a:latin typeface="Arial Black" panose="020B0604020202020204" pitchFamily="34" charset="0"/>
                <a:cs typeface="Arial Black" panose="020B0604020202020204" pitchFamily="34" charset="0"/>
              </a:rPr>
              <a:t>Communication with resident and family</a:t>
            </a:r>
          </a:p>
        </p:txBody>
      </p:sp>
      <p:sp>
        <p:nvSpPr>
          <p:cNvPr id="4" name="Content Placeholder 2">
            <a:extLst>
              <a:ext uri="{FF2B5EF4-FFF2-40B4-BE49-F238E27FC236}">
                <a16:creationId xmlns:a16="http://schemas.microsoft.com/office/drawing/2014/main" id="{6A44AD40-D378-0044-81F8-BAC8439C4964}"/>
              </a:ext>
            </a:extLst>
          </p:cNvPr>
          <p:cNvSpPr txBox="1">
            <a:spLocks/>
          </p:cNvSpPr>
          <p:nvPr/>
        </p:nvSpPr>
        <p:spPr>
          <a:xfrm>
            <a:off x="684698" y="1692999"/>
            <a:ext cx="10253157" cy="3751837"/>
          </a:xfrm>
          <a:prstGeom prst="rect">
            <a:avLst/>
          </a:prstGeom>
        </p:spPr>
        <p:txBody>
          <a:bodyPr vert="horz" lIns="91440" tIns="45720" rIns="91440" bIns="45720" numCol="2" spcCol="54000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Aft>
                <a:spcPts val="1000"/>
              </a:spcAft>
              <a:buClr>
                <a:srgbClr val="008FBF"/>
              </a:buClr>
            </a:pPr>
            <a:r>
              <a:rPr lang="en-US" sz="1800" dirty="0">
                <a:latin typeface="Arial" panose="020B0604020202020204" pitchFamily="34" charset="0"/>
                <a:cs typeface="Arial" panose="020B0604020202020204" pitchFamily="34" charset="0"/>
              </a:rPr>
              <a:t>First, explain the </a:t>
            </a:r>
            <a:r>
              <a:rPr lang="en-US" sz="1800" b="1" dirty="0">
                <a:solidFill>
                  <a:srgbClr val="00577D"/>
                </a:solidFill>
                <a:latin typeface="Arial" panose="020B0604020202020204" pitchFamily="34" charset="0"/>
                <a:cs typeface="Arial" panose="020B0604020202020204" pitchFamily="34" charset="0"/>
              </a:rPr>
              <a:t>Situation</a:t>
            </a:r>
            <a:r>
              <a:rPr lang="en-US" sz="1800" dirty="0">
                <a:latin typeface="Arial" panose="020B0604020202020204" pitchFamily="34" charset="0"/>
                <a:cs typeface="Arial" panose="020B0604020202020204" pitchFamily="34" charset="0"/>
              </a:rPr>
              <a:t>. Glenn’s current state, what is Simon concerned about?</a:t>
            </a:r>
            <a:endParaRPr lang="en-AU" sz="1800" dirty="0">
              <a:latin typeface="Arial" panose="020B0604020202020204" pitchFamily="34" charset="0"/>
              <a:cs typeface="Arial" panose="020B0604020202020204" pitchFamily="34" charset="0"/>
            </a:endParaRPr>
          </a:p>
          <a:p>
            <a:pPr lvl="0">
              <a:lnSpc>
                <a:spcPct val="110000"/>
              </a:lnSpc>
              <a:spcAft>
                <a:spcPts val="1000"/>
              </a:spcAft>
              <a:buClr>
                <a:srgbClr val="008FBF"/>
              </a:buClr>
            </a:pPr>
            <a:r>
              <a:rPr lang="en-US" sz="1800" dirty="0">
                <a:latin typeface="Arial" panose="020B0604020202020204" pitchFamily="34" charset="0"/>
                <a:cs typeface="Arial" panose="020B0604020202020204" pitchFamily="34" charset="0"/>
              </a:rPr>
              <a:t>Next, share some </a:t>
            </a:r>
            <a:r>
              <a:rPr lang="en-US" sz="1800" b="1" dirty="0">
                <a:solidFill>
                  <a:srgbClr val="00577D"/>
                </a:solidFill>
                <a:latin typeface="Arial" panose="020B0604020202020204" pitchFamily="34" charset="0"/>
                <a:cs typeface="Arial" panose="020B0604020202020204" pitchFamily="34" charset="0"/>
              </a:rPr>
              <a:t>Background</a:t>
            </a:r>
            <a:r>
              <a:rPr lang="en-US" sz="1800" dirty="0">
                <a:latin typeface="Arial" panose="020B0604020202020204" pitchFamily="34" charset="0"/>
                <a:cs typeface="Arial" panose="020B0604020202020204" pitchFamily="34" charset="0"/>
              </a:rPr>
              <a:t> information about Glenn and why it can be harmful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for him to receive unnecessary antibiotics.</a:t>
            </a:r>
          </a:p>
          <a:p>
            <a:pPr>
              <a:lnSpc>
                <a:spcPct val="110000"/>
              </a:lnSpc>
              <a:spcAft>
                <a:spcPts val="1000"/>
              </a:spcAft>
              <a:buClr>
                <a:srgbClr val="008FBF"/>
              </a:buClr>
            </a:pPr>
            <a:r>
              <a:rPr lang="en-US" sz="1800" dirty="0">
                <a:latin typeface="Arial" panose="020B0604020202020204" pitchFamily="34" charset="0"/>
                <a:cs typeface="Arial" panose="020B0604020202020204" pitchFamily="34" charset="0"/>
              </a:rPr>
              <a:t>Provide Simon with your </a:t>
            </a:r>
            <a:r>
              <a:rPr lang="en-US" sz="1800" b="1" dirty="0">
                <a:solidFill>
                  <a:srgbClr val="00577D"/>
                </a:solidFill>
                <a:latin typeface="Arial" panose="020B0604020202020204" pitchFamily="34" charset="0"/>
                <a:cs typeface="Arial" panose="020B0604020202020204" pitchFamily="34" charset="0"/>
              </a:rPr>
              <a:t>Assessment</a:t>
            </a:r>
            <a:r>
              <a:rPr lang="en-US" sz="1800" dirty="0">
                <a:latin typeface="Arial" panose="020B0604020202020204" pitchFamily="34" charset="0"/>
                <a:cs typeface="Arial" panose="020B0604020202020204" pitchFamily="34" charset="0"/>
              </a:rPr>
              <a:t>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of Glenn. What other factors might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be influencing his father’s health,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and what makes you think that this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might not be a UTI?</a:t>
            </a:r>
            <a:endParaRPr lang="en-AU" sz="1800" dirty="0">
              <a:latin typeface="Arial" panose="020B0604020202020204" pitchFamily="34" charset="0"/>
              <a:cs typeface="Arial" panose="020B0604020202020204" pitchFamily="34" charset="0"/>
            </a:endParaRPr>
          </a:p>
          <a:p>
            <a:pPr>
              <a:lnSpc>
                <a:spcPct val="110000"/>
              </a:lnSpc>
              <a:spcAft>
                <a:spcPts val="1000"/>
              </a:spcAft>
              <a:buClr>
                <a:srgbClr val="008FBF"/>
              </a:buClr>
            </a:pPr>
            <a:endParaRPr lang="en-US" sz="1800" dirty="0">
              <a:latin typeface="Arial" panose="020B0604020202020204" pitchFamily="34" charset="0"/>
              <a:cs typeface="Arial" panose="020B0604020202020204" pitchFamily="34" charset="0"/>
            </a:endParaRPr>
          </a:p>
          <a:p>
            <a:pPr>
              <a:lnSpc>
                <a:spcPct val="110000"/>
              </a:lnSpc>
              <a:spcAft>
                <a:spcPts val="1000"/>
              </a:spcAft>
              <a:buClr>
                <a:srgbClr val="008FBF"/>
              </a:buClr>
            </a:pPr>
            <a:r>
              <a:rPr lang="en-US" sz="1800" dirty="0">
                <a:latin typeface="Arial" panose="020B0604020202020204" pitchFamily="34" charset="0"/>
                <a:cs typeface="Arial" panose="020B0604020202020204" pitchFamily="34" charset="0"/>
              </a:rPr>
              <a:t>Consider providing residents and family members with information, such as the ACQSC “Do I need Antibiotics - Information for aged care residents and families, </a:t>
            </a:r>
            <a:r>
              <a:rPr lang="en-US" sz="1800" dirty="0" err="1">
                <a:latin typeface="Arial" panose="020B0604020202020204" pitchFamily="34" charset="0"/>
                <a:cs typeface="Arial" panose="020B0604020202020204" pitchFamily="34" charset="0"/>
              </a:rPr>
              <a:t>carers</a:t>
            </a:r>
            <a:r>
              <a:rPr lang="en-US" sz="1800" dirty="0">
                <a:latin typeface="Arial" panose="020B0604020202020204" pitchFamily="34" charset="0"/>
                <a:cs typeface="Arial" panose="020B0604020202020204" pitchFamily="34" charset="0"/>
              </a:rPr>
              <a:t> and representatives” </a:t>
            </a:r>
          </a:p>
          <a:p>
            <a:pPr>
              <a:lnSpc>
                <a:spcPct val="110000"/>
              </a:lnSpc>
              <a:spcAft>
                <a:spcPts val="1000"/>
              </a:spcAft>
              <a:buClr>
                <a:srgbClr val="008FBF"/>
              </a:buClr>
            </a:pPr>
            <a:r>
              <a:rPr lang="en-US" sz="1800" dirty="0">
                <a:latin typeface="Arial" panose="020B0604020202020204" pitchFamily="34" charset="0"/>
                <a:cs typeface="Arial" panose="020B0604020202020204" pitchFamily="34" charset="0"/>
              </a:rPr>
              <a:t>Share your alternative </a:t>
            </a:r>
            <a:r>
              <a:rPr lang="en-US" sz="1800" b="1" dirty="0">
                <a:solidFill>
                  <a:srgbClr val="00577D"/>
                </a:solidFill>
                <a:latin typeface="Arial" panose="020B0604020202020204" pitchFamily="34" charset="0"/>
                <a:cs typeface="Arial" panose="020B0604020202020204" pitchFamily="34" charset="0"/>
              </a:rPr>
              <a:t>Recommendation</a:t>
            </a:r>
            <a:r>
              <a:rPr lang="en-US" sz="1800" dirty="0">
                <a:latin typeface="Arial" panose="020B0604020202020204" pitchFamily="34" charset="0"/>
                <a:cs typeface="Arial" panose="020B0604020202020204" pitchFamily="34" charset="0"/>
              </a:rPr>
              <a:t> for Glenn’s care. It is helpful to </a:t>
            </a:r>
            <a:r>
              <a:rPr lang="en-US" sz="1800" dirty="0" err="1">
                <a:latin typeface="Arial" panose="020B0604020202020204" pitchFamily="34" charset="0"/>
                <a:cs typeface="Arial" panose="020B0604020202020204" pitchFamily="34" charset="0"/>
              </a:rPr>
              <a:t>emphasise</a:t>
            </a:r>
            <a:r>
              <a:rPr lang="en-US" sz="1800" dirty="0">
                <a:latin typeface="Arial" panose="020B0604020202020204" pitchFamily="34" charset="0"/>
                <a:cs typeface="Arial" panose="020B0604020202020204" pitchFamily="34" charset="0"/>
              </a:rPr>
              <a:t> that you are recommending this course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of action out of your concern for Glenn’s wellbeing and that you will monitor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him closely and keep Simo</a:t>
            </a:r>
            <a:r>
              <a:rPr lang="en-AU" sz="1800" dirty="0">
                <a:latin typeface="Arial" panose="020B0604020202020204" pitchFamily="34" charset="0"/>
                <a:cs typeface="Arial" panose="020B0604020202020204" pitchFamily="34" charset="0"/>
              </a:rPr>
              <a:t>n updated.</a:t>
            </a:r>
            <a:endParaRPr lang="en-US" sz="1800" dirty="0">
              <a:latin typeface="Arial" panose="020B0604020202020204" pitchFamily="34" charset="0"/>
              <a:cs typeface="Arial" panose="020B0604020202020204" pitchFamily="34" charset="0"/>
            </a:endParaRPr>
          </a:p>
          <a:p>
            <a:pPr>
              <a:lnSpc>
                <a:spcPct val="110000"/>
              </a:lnSpc>
            </a:pPr>
            <a:endParaRPr lang="en-US" sz="1800" dirty="0"/>
          </a:p>
        </p:txBody>
      </p:sp>
      <p:sp>
        <p:nvSpPr>
          <p:cNvPr id="5" name="TextBox 4">
            <a:extLst>
              <a:ext uri="{FF2B5EF4-FFF2-40B4-BE49-F238E27FC236}">
                <a16:creationId xmlns:a16="http://schemas.microsoft.com/office/drawing/2014/main" id="{9E499C03-882B-EA41-B715-56499B3FEFE2}"/>
              </a:ext>
            </a:extLst>
          </p:cNvPr>
          <p:cNvSpPr txBox="1"/>
          <p:nvPr/>
        </p:nvSpPr>
        <p:spPr>
          <a:xfrm>
            <a:off x="877899" y="5525751"/>
            <a:ext cx="575221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Adapted from CDC resources for clinical staff managing Infections in LTCFs</a:t>
            </a:r>
          </a:p>
        </p:txBody>
      </p:sp>
    </p:spTree>
    <p:extLst>
      <p:ext uri="{BB962C8B-B14F-4D97-AF65-F5344CB8AC3E}">
        <p14:creationId xmlns:p14="http://schemas.microsoft.com/office/powerpoint/2010/main" val="2614569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1C7CE5-5A63-E84A-A30A-FAD1B53B2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
        <p:nvSpPr>
          <p:cNvPr id="3" name="Title 1">
            <a:extLst>
              <a:ext uri="{FF2B5EF4-FFF2-40B4-BE49-F238E27FC236}">
                <a16:creationId xmlns:a16="http://schemas.microsoft.com/office/drawing/2014/main" id="{B92818FF-461C-4A4A-B918-66849886A72D}"/>
              </a:ext>
            </a:extLst>
          </p:cNvPr>
          <p:cNvSpPr txBox="1">
            <a:spLocks/>
          </p:cNvSpPr>
          <p:nvPr/>
        </p:nvSpPr>
        <p:spPr>
          <a:xfrm>
            <a:off x="199545" y="87897"/>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kern="1200" baseline="0">
                <a:solidFill>
                  <a:schemeClr val="tx2"/>
                </a:solidFill>
                <a:latin typeface="+mj-lt"/>
                <a:ea typeface="+mj-ea"/>
                <a:cs typeface="+mj-cs"/>
              </a:defRPr>
            </a:lvl1pPr>
          </a:lstStyle>
          <a:p>
            <a:r>
              <a:rPr lang="en-US" sz="3300" b="1" dirty="0">
                <a:solidFill>
                  <a:srgbClr val="FF0000"/>
                </a:solidFill>
                <a:latin typeface="Arial Black" panose="020B0604020202020204" pitchFamily="34" charset="0"/>
                <a:cs typeface="Arial Black" panose="020B0604020202020204" pitchFamily="34" charset="0"/>
              </a:rPr>
              <a:t>Consider </a:t>
            </a:r>
            <a:r>
              <a:rPr lang="en-US" sz="3300" b="1" dirty="0">
                <a:solidFill>
                  <a:srgbClr val="00577D"/>
                </a:solidFill>
                <a:latin typeface="Arial Black" panose="020B0604020202020204" pitchFamily="34" charset="0"/>
                <a:cs typeface="Arial Black" panose="020B0604020202020204" pitchFamily="34" charset="0"/>
              </a:rPr>
              <a:t>What Residents </a:t>
            </a:r>
            <a:br>
              <a:rPr lang="en-US" sz="3300" b="1" dirty="0">
                <a:solidFill>
                  <a:srgbClr val="00577D"/>
                </a:solidFill>
                <a:latin typeface="Arial Black" panose="020B0604020202020204" pitchFamily="34" charset="0"/>
                <a:cs typeface="Arial Black" panose="020B0604020202020204" pitchFamily="34" charset="0"/>
              </a:rPr>
            </a:br>
            <a:r>
              <a:rPr lang="en-US" sz="3300" b="1" dirty="0">
                <a:solidFill>
                  <a:srgbClr val="00577D"/>
                </a:solidFill>
                <a:latin typeface="Arial Black" panose="020B0604020202020204" pitchFamily="34" charset="0"/>
                <a:cs typeface="Arial Black" panose="020B0604020202020204" pitchFamily="34" charset="0"/>
              </a:rPr>
              <a:t>and Families are </a:t>
            </a:r>
            <a:r>
              <a:rPr lang="en-US" sz="3300" b="1" u="sng" dirty="0">
                <a:solidFill>
                  <a:srgbClr val="00577D"/>
                </a:solidFill>
                <a:latin typeface="Arial Black" panose="020B0604020202020204" pitchFamily="34" charset="0"/>
                <a:cs typeface="Arial Black" panose="020B0604020202020204" pitchFamily="34" charset="0"/>
              </a:rPr>
              <a:t>Actually</a:t>
            </a:r>
            <a:r>
              <a:rPr lang="en-US" sz="3300" b="1" dirty="0">
                <a:solidFill>
                  <a:srgbClr val="00577D"/>
                </a:solidFill>
                <a:latin typeface="Arial Black" panose="020B0604020202020204" pitchFamily="34" charset="0"/>
                <a:cs typeface="Arial Black" panose="020B0604020202020204" pitchFamily="34" charset="0"/>
              </a:rPr>
              <a:t> Saying</a:t>
            </a:r>
          </a:p>
        </p:txBody>
      </p:sp>
      <p:sp>
        <p:nvSpPr>
          <p:cNvPr id="4" name="Content Placeholder 2">
            <a:extLst>
              <a:ext uri="{FF2B5EF4-FFF2-40B4-BE49-F238E27FC236}">
                <a16:creationId xmlns:a16="http://schemas.microsoft.com/office/drawing/2014/main" id="{6A44AD40-D378-0044-81F8-BAC8439C4964}"/>
              </a:ext>
            </a:extLst>
          </p:cNvPr>
          <p:cNvSpPr txBox="1">
            <a:spLocks/>
          </p:cNvSpPr>
          <p:nvPr/>
        </p:nvSpPr>
        <p:spPr>
          <a:xfrm>
            <a:off x="229880" y="2024374"/>
            <a:ext cx="7419912" cy="2691169"/>
          </a:xfrm>
          <a:prstGeom prst="rect">
            <a:avLst/>
          </a:prstGeom>
        </p:spPr>
        <p:txBody>
          <a:bodyPr vert="horz" lIns="91440" tIns="45720" rIns="91440" bIns="45720" numCol="2" spcCol="540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rgbClr val="00577D"/>
                </a:solidFill>
                <a:latin typeface="Arial" panose="020B0604020202020204" pitchFamily="34" charset="0"/>
                <a:cs typeface="Arial" panose="020B0604020202020204" pitchFamily="34" charset="0"/>
              </a:rPr>
              <a:t>Family says: </a:t>
            </a:r>
            <a:r>
              <a:rPr lang="en-US" sz="1600" dirty="0">
                <a:latin typeface="Arial" panose="020B0604020202020204" pitchFamily="34" charset="0"/>
                <a:cs typeface="Arial" panose="020B0604020202020204" pitchFamily="34" charset="0"/>
              </a:rPr>
              <a:t>“</a:t>
            </a:r>
            <a:r>
              <a:rPr lang="en-US" sz="1600" i="1">
                <a:latin typeface="Arial" panose="020B0604020202020204" pitchFamily="34" charset="0"/>
                <a:cs typeface="Arial" panose="020B0604020202020204" pitchFamily="34" charset="0"/>
              </a:rPr>
              <a:t>My dad </a:t>
            </a:r>
            <a:r>
              <a:rPr lang="en-US" sz="1600" i="1" dirty="0">
                <a:latin typeface="Arial" panose="020B0604020202020204" pitchFamily="34" charset="0"/>
                <a:cs typeface="Arial" panose="020B0604020202020204" pitchFamily="34" charset="0"/>
              </a:rPr>
              <a:t>always </a:t>
            </a:r>
            <a:br>
              <a:rPr lang="en-US" sz="1600" i="1"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looks like this when he has a UTI.</a:t>
            </a:r>
            <a:r>
              <a:rPr lang="en-US" sz="1600" dirty="0">
                <a:latin typeface="Arial" panose="020B0604020202020204" pitchFamily="34" charset="0"/>
                <a:cs typeface="Arial" panose="020B0604020202020204" pitchFamily="34" charset="0"/>
              </a:rPr>
              <a:t>”</a:t>
            </a:r>
          </a:p>
          <a:p>
            <a:pPr>
              <a:lnSpc>
                <a:spcPct val="100000"/>
              </a:lnSpc>
              <a:buClr>
                <a:srgbClr val="008FBF"/>
              </a:buClr>
            </a:pPr>
            <a:r>
              <a:rPr lang="en-US" sz="1600" i="1" dirty="0">
                <a:latin typeface="Arial" panose="020B0604020202020204" pitchFamily="34" charset="0"/>
                <a:cs typeface="Arial" panose="020B0604020202020204" pitchFamily="34" charset="0"/>
              </a:rPr>
              <a:t>We are going to watch </a:t>
            </a:r>
            <a:br>
              <a:rPr lang="en-US" sz="1600" i="1"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him closely</a:t>
            </a:r>
          </a:p>
          <a:p>
            <a:pPr>
              <a:lnSpc>
                <a:spcPct val="100000"/>
              </a:lnSpc>
              <a:spcAft>
                <a:spcPts val="1200"/>
              </a:spcAft>
              <a:buClr>
                <a:srgbClr val="008FBF"/>
              </a:buClr>
            </a:pPr>
            <a:r>
              <a:rPr lang="en-US" sz="1600" i="1" dirty="0">
                <a:latin typeface="Arial" panose="020B0604020202020204" pitchFamily="34" charset="0"/>
                <a:cs typeface="Arial" panose="020B0604020202020204" pitchFamily="34" charset="0"/>
              </a:rPr>
              <a:t>Let’s help him drink more fluids. </a:t>
            </a:r>
            <a:br>
              <a:rPr lang="en-US" sz="1600" i="1"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Would you be able to encourage </a:t>
            </a:r>
            <a:br>
              <a:rPr lang="en-US" sz="1600" i="1"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him to drink some extra juice? </a:t>
            </a:r>
          </a:p>
          <a:p>
            <a:pPr marL="0" indent="0">
              <a:lnSpc>
                <a:spcPct val="100000"/>
              </a:lnSpc>
              <a:spcBef>
                <a:spcPts val="0"/>
              </a:spcBef>
              <a:buNone/>
            </a:pPr>
            <a:endParaRPr lang="en-US" sz="1600" dirty="0">
              <a:latin typeface="Arial" panose="020B0604020202020204" pitchFamily="34" charset="0"/>
              <a:cs typeface="Arial" panose="020B0604020202020204" pitchFamily="34" charset="0"/>
            </a:endParaRPr>
          </a:p>
          <a:p>
            <a:pPr marL="0" indent="0">
              <a:lnSpc>
                <a:spcPct val="100000"/>
              </a:lnSpc>
              <a:spcBef>
                <a:spcPts val="0"/>
              </a:spcBef>
              <a:buNone/>
            </a:pPr>
            <a:r>
              <a:rPr lang="en-US" sz="1600" dirty="0">
                <a:solidFill>
                  <a:srgbClr val="00577D"/>
                </a:solidFill>
                <a:latin typeface="Arial" panose="020B0604020202020204" pitchFamily="34" charset="0"/>
                <a:cs typeface="Arial" panose="020B0604020202020204" pitchFamily="34" charset="0"/>
              </a:rPr>
              <a:t>Family says: </a:t>
            </a:r>
            <a:r>
              <a:rPr lang="en-US" sz="1600" dirty="0">
                <a:latin typeface="Arial" panose="020B0604020202020204" pitchFamily="34" charset="0"/>
                <a:cs typeface="Arial" panose="020B0604020202020204" pitchFamily="34" charset="0"/>
              </a:rPr>
              <a:t>“</a:t>
            </a:r>
            <a:r>
              <a:rPr lang="en-US" sz="1600" i="1" dirty="0">
                <a:latin typeface="Arial" panose="020B0604020202020204" pitchFamily="34" charset="0"/>
                <a:cs typeface="Arial" panose="020B0604020202020204" pitchFamily="34" charset="0"/>
              </a:rPr>
              <a:t>Let’s just give </a:t>
            </a:r>
            <a:br>
              <a:rPr lang="en-US" sz="1600" i="1"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him antibiotics just in case</a:t>
            </a:r>
            <a:r>
              <a:rPr lang="en-US" sz="1600" dirty="0">
                <a:latin typeface="Arial" panose="020B0604020202020204" pitchFamily="34" charset="0"/>
                <a:cs typeface="Arial" panose="020B0604020202020204" pitchFamily="34" charset="0"/>
              </a:rPr>
              <a:t>.”</a:t>
            </a:r>
          </a:p>
          <a:p>
            <a:pPr>
              <a:lnSpc>
                <a:spcPct val="100000"/>
              </a:lnSpc>
              <a:buClr>
                <a:srgbClr val="008FBF"/>
              </a:buClr>
            </a:pPr>
            <a:r>
              <a:rPr lang="en-US" sz="1600" dirty="0">
                <a:latin typeface="Arial" panose="020B0604020202020204" pitchFamily="34" charset="0"/>
                <a:cs typeface="Arial" panose="020B0604020202020204" pitchFamily="34" charset="0"/>
              </a:rPr>
              <a:t>Antibiotics won’t help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if he doesn’t have a UTI</a:t>
            </a:r>
          </a:p>
          <a:p>
            <a:pPr>
              <a:lnSpc>
                <a:spcPct val="100000"/>
              </a:lnSpc>
              <a:buClr>
                <a:srgbClr val="008FBF"/>
              </a:buClr>
            </a:pPr>
            <a:r>
              <a:rPr lang="en-US" sz="1600" dirty="0">
                <a:latin typeface="Arial" panose="020B0604020202020204" pitchFamily="34" charset="0"/>
                <a:cs typeface="Arial" panose="020B0604020202020204" pitchFamily="34" charset="0"/>
              </a:rPr>
              <a:t>Antibiotics could hurt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him (e.g., </a:t>
            </a:r>
            <a:r>
              <a:rPr lang="en-US" sz="1600" dirty="0" err="1">
                <a:latin typeface="Arial" panose="020B0604020202020204" pitchFamily="34" charset="0"/>
                <a:cs typeface="Arial" panose="020B0604020202020204" pitchFamily="34" charset="0"/>
              </a:rPr>
              <a:t>diarrhoea</a:t>
            </a:r>
            <a:r>
              <a:rPr lang="en-US" sz="1600" dirty="0">
                <a:latin typeface="Arial" panose="020B0604020202020204" pitchFamily="34" charset="0"/>
                <a:cs typeface="Arial" panose="020B0604020202020204" pitchFamily="34" charset="0"/>
              </a:rPr>
              <a:t>)</a:t>
            </a:r>
          </a:p>
          <a:p>
            <a:pPr>
              <a:lnSpc>
                <a:spcPct val="100000"/>
              </a:lnSpc>
              <a:buClr>
                <a:srgbClr val="008FBF"/>
              </a:buClr>
            </a:pPr>
            <a:r>
              <a:rPr lang="en-US" sz="1600" dirty="0">
                <a:latin typeface="Arial" panose="020B0604020202020204" pitchFamily="34" charset="0"/>
                <a:cs typeface="Arial" panose="020B0604020202020204" pitchFamily="34" charset="0"/>
              </a:rPr>
              <a:t>We don’t want to miss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the real cause</a:t>
            </a:r>
          </a:p>
        </p:txBody>
      </p:sp>
      <p:sp>
        <p:nvSpPr>
          <p:cNvPr id="5" name="TextBox 4">
            <a:extLst>
              <a:ext uri="{FF2B5EF4-FFF2-40B4-BE49-F238E27FC236}">
                <a16:creationId xmlns:a16="http://schemas.microsoft.com/office/drawing/2014/main" id="{9E499C03-882B-EA41-B715-56499B3FEFE2}"/>
              </a:ext>
            </a:extLst>
          </p:cNvPr>
          <p:cNvSpPr txBox="1"/>
          <p:nvPr/>
        </p:nvSpPr>
        <p:spPr>
          <a:xfrm>
            <a:off x="684698" y="5534801"/>
            <a:ext cx="575221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Adapted from CDC resources for clinical staff managing Infections in LTCFs</a:t>
            </a:r>
          </a:p>
        </p:txBody>
      </p:sp>
      <p:sp>
        <p:nvSpPr>
          <p:cNvPr id="6" name="TextBox 5">
            <a:extLst>
              <a:ext uri="{FF2B5EF4-FFF2-40B4-BE49-F238E27FC236}">
                <a16:creationId xmlns:a16="http://schemas.microsoft.com/office/drawing/2014/main" id="{D8DF31E9-5D11-2E46-978B-8375A6DD2389}"/>
              </a:ext>
            </a:extLst>
          </p:cNvPr>
          <p:cNvSpPr txBox="1"/>
          <p:nvPr/>
        </p:nvSpPr>
        <p:spPr>
          <a:xfrm>
            <a:off x="240729" y="4720264"/>
            <a:ext cx="6950637" cy="523220"/>
          </a:xfrm>
          <a:prstGeom prst="rect">
            <a:avLst/>
          </a:prstGeom>
          <a:noFill/>
          <a:ln w="22225">
            <a:solidFill>
              <a:srgbClr val="FF0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400" b="1" dirty="0">
                <a:solidFill>
                  <a:srgbClr val="00577D"/>
                </a:solidFill>
                <a:latin typeface="Arial" panose="020B0604020202020204" pitchFamily="34" charset="0"/>
                <a:cs typeface="Arial" panose="020B0604020202020204" pitchFamily="34" charset="0"/>
              </a:rPr>
              <a:t>Educate residents and families regarding antibiotic use!</a:t>
            </a:r>
          </a:p>
          <a:p>
            <a:r>
              <a:rPr lang="en-US" sz="1400" b="1" dirty="0">
                <a:solidFill>
                  <a:srgbClr val="00577D"/>
                </a:solidFill>
                <a:latin typeface="Arial" panose="020B0604020202020204" pitchFamily="34" charset="0"/>
                <a:cs typeface="Arial" panose="020B0604020202020204" pitchFamily="34" charset="0"/>
              </a:rPr>
              <a:t>Ensure that residents’ needs for pain relief and other supportive care are met. </a:t>
            </a:r>
          </a:p>
        </p:txBody>
      </p:sp>
      <p:sp>
        <p:nvSpPr>
          <p:cNvPr id="8" name="Content Placeholder 6">
            <a:extLst>
              <a:ext uri="{FF2B5EF4-FFF2-40B4-BE49-F238E27FC236}">
                <a16:creationId xmlns:a16="http://schemas.microsoft.com/office/drawing/2014/main" id="{D67BC1AA-0A57-F64D-8DBB-4849ECC54CD1}"/>
              </a:ext>
            </a:extLst>
          </p:cNvPr>
          <p:cNvSpPr txBox="1">
            <a:spLocks/>
          </p:cNvSpPr>
          <p:nvPr/>
        </p:nvSpPr>
        <p:spPr>
          <a:xfrm>
            <a:off x="9216363" y="2325264"/>
            <a:ext cx="2374810" cy="978729"/>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i="1" dirty="0">
                <a:solidFill>
                  <a:schemeClr val="bg1"/>
                </a:solidFill>
                <a:latin typeface="Arial" panose="020B0604020202020204" pitchFamily="34" charset="0"/>
                <a:cs typeface="Arial" panose="020B0604020202020204" pitchFamily="34" charset="0"/>
              </a:rPr>
              <a:t>Placeholder for Do I need Antibiotics- Information for ACH Consumers and family </a:t>
            </a:r>
          </a:p>
        </p:txBody>
      </p:sp>
      <p:sp>
        <p:nvSpPr>
          <p:cNvPr id="10" name="TextBox 9">
            <a:extLst>
              <a:ext uri="{FF2B5EF4-FFF2-40B4-BE49-F238E27FC236}">
                <a16:creationId xmlns:a16="http://schemas.microsoft.com/office/drawing/2014/main" id="{619D05F9-A13C-3C4A-BB29-34158C56F136}"/>
              </a:ext>
            </a:extLst>
          </p:cNvPr>
          <p:cNvSpPr txBox="1"/>
          <p:nvPr/>
        </p:nvSpPr>
        <p:spPr>
          <a:xfrm>
            <a:off x="229880" y="1550278"/>
            <a:ext cx="1951175"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Example Dialogue</a:t>
            </a:r>
          </a:p>
        </p:txBody>
      </p:sp>
      <p:pic>
        <p:nvPicPr>
          <p:cNvPr id="11" name="Picture 10" descr="Graphical user interface&#10;&#10;Description automatically generated with medium confidence">
            <a:extLst>
              <a:ext uri="{FF2B5EF4-FFF2-40B4-BE49-F238E27FC236}">
                <a16:creationId xmlns:a16="http://schemas.microsoft.com/office/drawing/2014/main" id="{90AEC587-0883-E744-BD5A-0124F10B8A1A}"/>
              </a:ext>
            </a:extLst>
          </p:cNvPr>
          <p:cNvPicPr>
            <a:picLocks noChangeAspect="1"/>
          </p:cNvPicPr>
          <p:nvPr/>
        </p:nvPicPr>
        <p:blipFill rotWithShape="1">
          <a:blip r:embed="rId4"/>
          <a:srcRect l="1473" r="751"/>
          <a:stretch/>
        </p:blipFill>
        <p:spPr>
          <a:xfrm>
            <a:off x="9490550" y="626035"/>
            <a:ext cx="2412000" cy="5086806"/>
          </a:xfrm>
          <a:prstGeom prst="rect">
            <a:avLst/>
          </a:prstGeom>
          <a:ln>
            <a:solidFill>
              <a:srgbClr val="00577D"/>
            </a:solidFill>
          </a:ln>
          <a:effectLst>
            <a:outerShdw blurRad="50800" dist="38100" dir="2700000" algn="tl" rotWithShape="0">
              <a:prstClr val="black">
                <a:alpha val="20000"/>
              </a:prstClr>
            </a:outerShdw>
          </a:effectLst>
        </p:spPr>
      </p:pic>
      <p:pic>
        <p:nvPicPr>
          <p:cNvPr id="13" name="Picture 12" descr="Text&#10;&#10;Description automatically generated">
            <a:extLst>
              <a:ext uri="{FF2B5EF4-FFF2-40B4-BE49-F238E27FC236}">
                <a16:creationId xmlns:a16="http://schemas.microsoft.com/office/drawing/2014/main" id="{579EB13E-164A-ED4A-8BFD-EF7E4B342975}"/>
              </a:ext>
            </a:extLst>
          </p:cNvPr>
          <p:cNvPicPr>
            <a:picLocks noChangeAspect="1"/>
          </p:cNvPicPr>
          <p:nvPr/>
        </p:nvPicPr>
        <p:blipFill>
          <a:blip r:embed="rId5"/>
          <a:stretch>
            <a:fillRect/>
          </a:stretch>
        </p:blipFill>
        <p:spPr>
          <a:xfrm>
            <a:off x="7465553" y="1919610"/>
            <a:ext cx="1828801" cy="3793231"/>
          </a:xfrm>
          <a:prstGeom prst="rect">
            <a:avLst/>
          </a:prstGeom>
          <a:ln>
            <a:solidFill>
              <a:srgbClr val="00577D"/>
            </a:solidFill>
          </a:ln>
          <a:effectLst>
            <a:outerShdw blurRad="50800" dist="38100" dir="2700000" algn="tl" rotWithShape="0">
              <a:prstClr val="black">
                <a:alpha val="21138"/>
              </a:prstClr>
            </a:outerShdw>
          </a:effectLst>
        </p:spPr>
      </p:pic>
      <p:sp>
        <p:nvSpPr>
          <p:cNvPr id="14" name="Oval 13">
            <a:extLst>
              <a:ext uri="{FF2B5EF4-FFF2-40B4-BE49-F238E27FC236}">
                <a16:creationId xmlns:a16="http://schemas.microsoft.com/office/drawing/2014/main" id="{BF784076-3D2E-E440-9F4A-B99485095AFA}"/>
              </a:ext>
            </a:extLst>
          </p:cNvPr>
          <p:cNvSpPr/>
          <p:nvPr/>
        </p:nvSpPr>
        <p:spPr>
          <a:xfrm>
            <a:off x="7439217" y="3518810"/>
            <a:ext cx="1832379"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5900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n-US" sz="3600" b="1" dirty="0">
                <a:solidFill>
                  <a:srgbClr val="00577D"/>
                </a:solidFill>
                <a:latin typeface="Arial Black" charset="0"/>
                <a:cs typeface="Arial Black" charset="0"/>
              </a:rPr>
              <a:t>Practice Points: Take-home messages</a:t>
            </a:r>
            <a:br>
              <a:rPr lang="en-US" sz="3600" b="1" dirty="0">
                <a:solidFill>
                  <a:srgbClr val="00577D"/>
                </a:solidFill>
                <a:latin typeface="Arial Black" charset="0"/>
                <a:cs typeface="Arial Black" charset="0"/>
              </a:rPr>
            </a:br>
            <a:endParaRPr lang="en-US" sz="3300" b="1" dirty="0">
              <a:solidFill>
                <a:srgbClr val="00577D"/>
              </a:solidFill>
              <a:latin typeface="Arial Black" panose="020B0604020202020204" pitchFamily="34" charset="0"/>
              <a:cs typeface="Arial Black" panose="020B0604020202020204" pitchFamily="34" charset="0"/>
            </a:endParaRPr>
          </a:p>
        </p:txBody>
      </p:sp>
      <p:sp>
        <p:nvSpPr>
          <p:cNvPr id="3" name="Content Placeholder 2"/>
          <p:cNvSpPr>
            <a:spLocks noGrp="1"/>
          </p:cNvSpPr>
          <p:nvPr>
            <p:ph idx="1"/>
          </p:nvPr>
        </p:nvSpPr>
        <p:spPr>
          <a:xfrm>
            <a:off x="838200" y="1253634"/>
            <a:ext cx="10515600" cy="4350731"/>
          </a:xfrm>
          <a:noFill/>
        </p:spPr>
        <p:txBody>
          <a:bodyPr vert="horz" lIns="91440" tIns="45720" rIns="91440" bIns="45720" numCol="1" rtlCol="0" anchor="t">
            <a:noAutofit/>
          </a:bodyPr>
          <a:lstStyle/>
          <a:p>
            <a:pPr>
              <a:lnSpc>
                <a:spcPct val="100000"/>
              </a:lnSpc>
              <a:spcBef>
                <a:spcPts val="0"/>
              </a:spcBef>
              <a:spcAft>
                <a:spcPts val="1800"/>
              </a:spcAft>
              <a:buClr>
                <a:srgbClr val="008FBF"/>
              </a:buClr>
            </a:pPr>
            <a:r>
              <a:rPr lang="en-US" sz="2000" dirty="0">
                <a:latin typeface="Arial" panose="020B0604020202020204" pitchFamily="34" charset="0"/>
                <a:cs typeface="Arial" panose="020B0604020202020204" pitchFamily="34" charset="0"/>
              </a:rPr>
              <a:t>Bacteria in urine is very common. This may not mean an infection is present.</a:t>
            </a:r>
          </a:p>
          <a:p>
            <a:pPr>
              <a:lnSpc>
                <a:spcPct val="100000"/>
              </a:lnSpc>
              <a:spcBef>
                <a:spcPts val="0"/>
              </a:spcBef>
              <a:spcAft>
                <a:spcPts val="1800"/>
              </a:spcAft>
              <a:buClr>
                <a:srgbClr val="008FBF"/>
              </a:buClr>
            </a:pPr>
            <a:r>
              <a:rPr lang="en-US" sz="2000" dirty="0">
                <a:latin typeface="Arial" panose="020B0604020202020204" pitchFamily="34" charset="0"/>
                <a:cs typeface="Arial" panose="020B0604020202020204" pitchFamily="34" charset="0"/>
              </a:rPr>
              <a:t>Positive results from a dipstick test or urine culture may indicate ASB. It does not confirm a UTI diagnosis. </a:t>
            </a:r>
          </a:p>
          <a:p>
            <a:pPr marL="0" indent="0">
              <a:lnSpc>
                <a:spcPct val="100000"/>
              </a:lnSpc>
              <a:spcBef>
                <a:spcPts val="0"/>
              </a:spcBef>
              <a:spcAft>
                <a:spcPts val="1800"/>
              </a:spcAft>
              <a:buClr>
                <a:srgbClr val="008FBF"/>
              </a:buClr>
              <a:buNone/>
            </a:pPr>
            <a:r>
              <a:rPr lang="en-US" sz="2000" b="1" dirty="0">
                <a:latin typeface="Arial" panose="020B0604020202020204" pitchFamily="34" charset="0"/>
                <a:cs typeface="Arial" panose="020B0604020202020204" pitchFamily="34" charset="0"/>
              </a:rPr>
              <a:t>	We need to check whether the symptoms or signs suggest UTI. </a:t>
            </a:r>
          </a:p>
          <a:p>
            <a:pPr>
              <a:lnSpc>
                <a:spcPct val="150000"/>
              </a:lnSpc>
              <a:spcBef>
                <a:spcPts val="0"/>
              </a:spcBef>
              <a:spcAft>
                <a:spcPts val="1800"/>
              </a:spcAft>
              <a:buClr>
                <a:srgbClr val="008FBF"/>
              </a:buClr>
            </a:pPr>
            <a:r>
              <a:rPr lang="en-US" sz="2000" dirty="0">
                <a:latin typeface="Arial" panose="020B0604020202020204" pitchFamily="34" charset="0"/>
                <a:cs typeface="Arial" panose="020B0604020202020204" pitchFamily="34" charset="0"/>
              </a:rPr>
              <a:t>Smelly, dark or cloudy urine or falls are not symptoms or signs of UTI. </a:t>
            </a:r>
          </a:p>
          <a:p>
            <a:pPr marL="0" indent="0">
              <a:lnSpc>
                <a:spcPct val="150000"/>
              </a:lnSpc>
              <a:spcBef>
                <a:spcPts val="0"/>
              </a:spcBef>
              <a:spcAft>
                <a:spcPts val="1800"/>
              </a:spcAft>
              <a:buClr>
                <a:srgbClr val="008FBF"/>
              </a:buClr>
              <a:buNone/>
            </a:pPr>
            <a:r>
              <a:rPr lang="en-US" sz="2000" b="1" dirty="0">
                <a:latin typeface="Arial" panose="020B0604020202020204" pitchFamily="34" charset="0"/>
                <a:cs typeface="Arial" panose="020B0604020202020204" pitchFamily="34" charset="0"/>
              </a:rPr>
              <a:t>	We need to look for other causes. </a:t>
            </a:r>
          </a:p>
          <a:p>
            <a:pPr marL="177800" lvl="0" indent="-177800">
              <a:lnSpc>
                <a:spcPct val="120000"/>
              </a:lnSpc>
              <a:spcBef>
                <a:spcPts val="0"/>
              </a:spcBef>
              <a:spcAft>
                <a:spcPts val="1200"/>
              </a:spcAft>
              <a:buClr>
                <a:srgbClr val="008FBF"/>
              </a:buClr>
            </a:pPr>
            <a:r>
              <a:rPr lang="en-US" sz="2000" dirty="0">
                <a:latin typeface="Arial" panose="020B0604020202020204" pitchFamily="34" charset="0"/>
                <a:cs typeface="Arial" panose="020B0604020202020204" pitchFamily="34" charset="0"/>
              </a:rPr>
              <a:t>In residents who are unwell, the first step is a thorough clinical assessment and to discuss your findings with the GP.</a:t>
            </a:r>
          </a:p>
          <a:p>
            <a:pPr marL="0" lvl="0" indent="0">
              <a:lnSpc>
                <a:spcPct val="120000"/>
              </a:lnSpc>
              <a:spcBef>
                <a:spcPts val="0"/>
              </a:spcBef>
              <a:spcAft>
                <a:spcPts val="1200"/>
              </a:spcAft>
              <a:buClr>
                <a:srgbClr val="008FBF"/>
              </a:buClr>
              <a:buNone/>
            </a:pP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Come to a decision together whether to perform a dipstick test. Remember, a 	positive dipstick test result could be due to ASB or UTI. A negative result 	suggests we should keep an open mind about non-UTI causes.</a:t>
            </a:r>
          </a:p>
        </p:txBody>
      </p:sp>
    </p:spTree>
    <p:extLst>
      <p:ext uri="{BB962C8B-B14F-4D97-AF65-F5344CB8AC3E}">
        <p14:creationId xmlns:p14="http://schemas.microsoft.com/office/powerpoint/2010/main" val="4069417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1C7CE5-5A63-E84A-A30A-FAD1B53B2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
        <p:nvSpPr>
          <p:cNvPr id="3" name="Title 1">
            <a:extLst>
              <a:ext uri="{FF2B5EF4-FFF2-40B4-BE49-F238E27FC236}">
                <a16:creationId xmlns:a16="http://schemas.microsoft.com/office/drawing/2014/main" id="{B92818FF-461C-4A4A-B918-66849886A72D}"/>
              </a:ext>
            </a:extLst>
          </p:cNvPr>
          <p:cNvSpPr txBox="1">
            <a:spLocks/>
          </p:cNvSpPr>
          <p:nvPr/>
        </p:nvSpPr>
        <p:spPr>
          <a:xfrm>
            <a:off x="684698" y="95098"/>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kern="1200" baseline="0">
                <a:solidFill>
                  <a:schemeClr val="tx2"/>
                </a:solidFill>
                <a:latin typeface="+mj-lt"/>
                <a:ea typeface="+mj-ea"/>
                <a:cs typeface="+mj-cs"/>
              </a:defRPr>
            </a:lvl1pPr>
          </a:lstStyle>
          <a:p>
            <a:pPr>
              <a:spcAft>
                <a:spcPts val="600"/>
              </a:spcAft>
            </a:pPr>
            <a:r>
              <a:rPr lang="en-US" sz="3600" b="1" dirty="0">
                <a:solidFill>
                  <a:srgbClr val="00577D"/>
                </a:solidFill>
                <a:latin typeface="Arial Black" panose="020B0604020202020204" pitchFamily="34" charset="0"/>
                <a:cs typeface="Arial Black" panose="020B0604020202020204" pitchFamily="34" charset="0"/>
              </a:rPr>
              <a:t>What is the harm in dipstick testing?</a:t>
            </a:r>
          </a:p>
        </p:txBody>
      </p:sp>
      <p:sp>
        <p:nvSpPr>
          <p:cNvPr id="4" name="Content Placeholder 2">
            <a:extLst>
              <a:ext uri="{FF2B5EF4-FFF2-40B4-BE49-F238E27FC236}">
                <a16:creationId xmlns:a16="http://schemas.microsoft.com/office/drawing/2014/main" id="{6A44AD40-D378-0044-81F8-BAC8439C4964}"/>
              </a:ext>
            </a:extLst>
          </p:cNvPr>
          <p:cNvSpPr txBox="1">
            <a:spLocks/>
          </p:cNvSpPr>
          <p:nvPr/>
        </p:nvSpPr>
        <p:spPr>
          <a:xfrm>
            <a:off x="2306003" y="1741119"/>
            <a:ext cx="8672947" cy="13007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250000"/>
              </a:lnSpc>
              <a:spcBef>
                <a:spcPts val="0"/>
              </a:spcBef>
              <a:spcAft>
                <a:spcPts val="2500"/>
              </a:spcAft>
              <a:buClr>
                <a:srgbClr val="008FBF"/>
              </a:buClr>
            </a:pPr>
            <a:r>
              <a:rPr lang="en-US" sz="2400" dirty="0">
                <a:latin typeface="Arial" panose="020B0604020202020204" pitchFamily="34" charset="0"/>
                <a:cs typeface="Arial" panose="020B0604020202020204" pitchFamily="34" charset="0"/>
              </a:rPr>
              <a:t>It is difficult to ignore a positive result</a:t>
            </a:r>
          </a:p>
          <a:p>
            <a:pPr lvl="0">
              <a:lnSpc>
                <a:spcPct val="250000"/>
              </a:lnSpc>
              <a:spcBef>
                <a:spcPts val="0"/>
              </a:spcBef>
              <a:spcAft>
                <a:spcPts val="2500"/>
              </a:spcAft>
              <a:buClr>
                <a:srgbClr val="008FBF"/>
              </a:buClr>
            </a:pPr>
            <a:r>
              <a:rPr lang="en-US" sz="2400" dirty="0">
                <a:latin typeface="Arial" panose="020B0604020202020204" pitchFamily="34" charset="0"/>
                <a:cs typeface="Arial" panose="020B0604020202020204" pitchFamily="34" charset="0"/>
              </a:rPr>
              <a:t>The real diagnosis may be missed</a:t>
            </a:r>
          </a:p>
          <a:p>
            <a:pPr lvl="0">
              <a:lnSpc>
                <a:spcPct val="250000"/>
              </a:lnSpc>
              <a:spcBef>
                <a:spcPts val="0"/>
              </a:spcBef>
              <a:spcAft>
                <a:spcPts val="2500"/>
              </a:spcAft>
              <a:buClr>
                <a:srgbClr val="008FBF"/>
              </a:buClr>
            </a:pPr>
            <a:r>
              <a:rPr lang="en-US" sz="2400" dirty="0">
                <a:latin typeface="Arial" panose="020B0604020202020204" pitchFamily="34" charset="0"/>
                <a:cs typeface="Arial" panose="020B0604020202020204" pitchFamily="34" charset="0"/>
              </a:rPr>
              <a:t>Antibiotics may be unnecessarily prescribed.</a:t>
            </a:r>
          </a:p>
        </p:txBody>
      </p:sp>
      <p:pic>
        <p:nvPicPr>
          <p:cNvPr id="5" name="Picture 4" descr="A picture containing icon&#10;&#10;Description automatically generated">
            <a:extLst>
              <a:ext uri="{FF2B5EF4-FFF2-40B4-BE49-F238E27FC236}">
                <a16:creationId xmlns:a16="http://schemas.microsoft.com/office/drawing/2014/main" id="{75BD174E-70F9-3449-9A7F-5BE51ABD6B33}"/>
              </a:ext>
            </a:extLst>
          </p:cNvPr>
          <p:cNvPicPr>
            <a:picLocks noChangeAspect="1"/>
          </p:cNvPicPr>
          <p:nvPr/>
        </p:nvPicPr>
        <p:blipFill>
          <a:blip r:embed="rId4"/>
          <a:stretch>
            <a:fillRect/>
          </a:stretch>
        </p:blipFill>
        <p:spPr>
          <a:xfrm>
            <a:off x="1205091" y="1690352"/>
            <a:ext cx="887068" cy="1351488"/>
          </a:xfrm>
          <a:prstGeom prst="rect">
            <a:avLst/>
          </a:prstGeom>
        </p:spPr>
      </p:pic>
      <p:pic>
        <p:nvPicPr>
          <p:cNvPr id="6" name="Picture 5">
            <a:extLst>
              <a:ext uri="{FF2B5EF4-FFF2-40B4-BE49-F238E27FC236}">
                <a16:creationId xmlns:a16="http://schemas.microsoft.com/office/drawing/2014/main" id="{EA2F620D-8096-A345-A043-268A14BD258E}"/>
              </a:ext>
            </a:extLst>
          </p:cNvPr>
          <p:cNvPicPr>
            <a:picLocks noChangeAspect="1"/>
          </p:cNvPicPr>
          <p:nvPr/>
        </p:nvPicPr>
        <p:blipFill>
          <a:blip r:embed="rId5"/>
          <a:stretch>
            <a:fillRect/>
          </a:stretch>
        </p:blipFill>
        <p:spPr>
          <a:xfrm rot="18682165">
            <a:off x="1082769" y="4416643"/>
            <a:ext cx="800100" cy="800100"/>
          </a:xfrm>
          <a:prstGeom prst="rect">
            <a:avLst/>
          </a:prstGeom>
        </p:spPr>
      </p:pic>
      <p:pic>
        <p:nvPicPr>
          <p:cNvPr id="7" name="Picture 6">
            <a:extLst>
              <a:ext uri="{FF2B5EF4-FFF2-40B4-BE49-F238E27FC236}">
                <a16:creationId xmlns:a16="http://schemas.microsoft.com/office/drawing/2014/main" id="{3F6C150A-B5C9-3143-B45A-FC811A798631}"/>
              </a:ext>
            </a:extLst>
          </p:cNvPr>
          <p:cNvPicPr>
            <a:picLocks noChangeAspect="1"/>
          </p:cNvPicPr>
          <p:nvPr/>
        </p:nvPicPr>
        <p:blipFill>
          <a:blip r:embed="rId6"/>
          <a:stretch>
            <a:fillRect/>
          </a:stretch>
        </p:blipFill>
        <p:spPr>
          <a:xfrm>
            <a:off x="1745340" y="4359360"/>
            <a:ext cx="468488" cy="914667"/>
          </a:xfrm>
          <a:prstGeom prst="rect">
            <a:avLst/>
          </a:prstGeom>
        </p:spPr>
      </p:pic>
      <p:pic>
        <p:nvPicPr>
          <p:cNvPr id="9" name="Picture 8">
            <a:extLst>
              <a:ext uri="{FF2B5EF4-FFF2-40B4-BE49-F238E27FC236}">
                <a16:creationId xmlns:a16="http://schemas.microsoft.com/office/drawing/2014/main" id="{AEAF2F5F-ECFA-C441-96F1-7C1A0E663889}"/>
              </a:ext>
            </a:extLst>
          </p:cNvPr>
          <p:cNvPicPr>
            <a:picLocks noChangeAspect="1"/>
          </p:cNvPicPr>
          <p:nvPr/>
        </p:nvPicPr>
        <p:blipFill>
          <a:blip r:embed="rId7"/>
          <a:stretch>
            <a:fillRect/>
          </a:stretch>
        </p:blipFill>
        <p:spPr>
          <a:xfrm>
            <a:off x="1292059" y="3248825"/>
            <a:ext cx="800100" cy="800100"/>
          </a:xfrm>
          <a:prstGeom prst="rect">
            <a:avLst/>
          </a:prstGeom>
        </p:spPr>
      </p:pic>
    </p:spTree>
    <p:extLst>
      <p:ext uri="{BB962C8B-B14F-4D97-AF65-F5344CB8AC3E}">
        <p14:creationId xmlns:p14="http://schemas.microsoft.com/office/powerpoint/2010/main" val="3749718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1C7CE5-5A63-E84A-A30A-FAD1B53B2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
        <p:nvSpPr>
          <p:cNvPr id="3" name="Title 1">
            <a:extLst>
              <a:ext uri="{FF2B5EF4-FFF2-40B4-BE49-F238E27FC236}">
                <a16:creationId xmlns:a16="http://schemas.microsoft.com/office/drawing/2014/main" id="{B92818FF-461C-4A4A-B918-66849886A72D}"/>
              </a:ext>
            </a:extLst>
          </p:cNvPr>
          <p:cNvSpPr txBox="1">
            <a:spLocks/>
          </p:cNvSpPr>
          <p:nvPr/>
        </p:nvSpPr>
        <p:spPr>
          <a:xfrm>
            <a:off x="684698" y="200404"/>
            <a:ext cx="10515600" cy="1496317"/>
          </a:xfrm>
          <a:prstGeom prst="rect">
            <a:avLst/>
          </a:prstGeom>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2800" kern="1200" baseline="0">
                <a:solidFill>
                  <a:schemeClr val="tx2"/>
                </a:solidFill>
                <a:latin typeface="+mj-lt"/>
                <a:ea typeface="+mj-ea"/>
                <a:cs typeface="+mj-cs"/>
              </a:defRPr>
            </a:lvl1pPr>
          </a:lstStyle>
          <a:p>
            <a:pPr algn="ctr">
              <a:lnSpc>
                <a:spcPct val="150000"/>
              </a:lnSpc>
            </a:pPr>
            <a:r>
              <a:rPr lang="en-US" sz="3300" b="1" dirty="0">
                <a:solidFill>
                  <a:srgbClr val="00577D"/>
                </a:solidFill>
                <a:latin typeface="Arial" panose="020B0604020202020204" pitchFamily="34" charset="0"/>
                <a:cs typeface="Arial" panose="020B0604020202020204" pitchFamily="34" charset="0"/>
              </a:rPr>
              <a:t>Thank you for your participation today.</a:t>
            </a:r>
          </a:p>
          <a:p>
            <a:pPr algn="ctr">
              <a:lnSpc>
                <a:spcPct val="150000"/>
              </a:lnSpc>
            </a:pPr>
            <a:r>
              <a:rPr lang="en-US" sz="3300" b="1" dirty="0">
                <a:solidFill>
                  <a:srgbClr val="00577D"/>
                </a:solidFill>
                <a:latin typeface="Arial" panose="020B0604020202020204" pitchFamily="34" charset="0"/>
                <a:cs typeface="Arial" panose="020B0604020202020204" pitchFamily="34" charset="0"/>
              </a:rPr>
              <a:t>Further questions or comments?</a:t>
            </a:r>
          </a:p>
        </p:txBody>
      </p:sp>
      <p:sp>
        <p:nvSpPr>
          <p:cNvPr id="6" name="TextBox 5">
            <a:extLst>
              <a:ext uri="{FF2B5EF4-FFF2-40B4-BE49-F238E27FC236}">
                <a16:creationId xmlns:a16="http://schemas.microsoft.com/office/drawing/2014/main" id="{E9D4E3A7-5F27-EF47-B980-C76924890F41}"/>
              </a:ext>
            </a:extLst>
          </p:cNvPr>
          <p:cNvSpPr txBox="1"/>
          <p:nvPr/>
        </p:nvSpPr>
        <p:spPr>
          <a:xfrm>
            <a:off x="1093075" y="5024718"/>
            <a:ext cx="9684599" cy="830997"/>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Acknowledgements: </a:t>
            </a:r>
          </a:p>
          <a:p>
            <a:pPr algn="ctr"/>
            <a:r>
              <a:rPr lang="en-US" sz="1600" b="1" dirty="0">
                <a:latin typeface="Arial" panose="020B0604020202020204" pitchFamily="34" charset="0"/>
                <a:cs typeface="Arial" panose="020B0604020202020204" pitchFamily="34" charset="0"/>
              </a:rPr>
              <a:t>To Dip or Not to Dip resources adapted from NHS To Dip or Not to Dip campaign,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Dr Amelia Joseph, Elizabeth Beech</a:t>
            </a:r>
          </a:p>
        </p:txBody>
      </p:sp>
      <p:sp>
        <p:nvSpPr>
          <p:cNvPr id="7" name="TextBox 6">
            <a:extLst>
              <a:ext uri="{FF2B5EF4-FFF2-40B4-BE49-F238E27FC236}">
                <a16:creationId xmlns:a16="http://schemas.microsoft.com/office/drawing/2014/main" id="{F26F9465-17C4-9A47-89A3-8186A7F2FC0E}"/>
              </a:ext>
            </a:extLst>
          </p:cNvPr>
          <p:cNvSpPr txBox="1"/>
          <p:nvPr/>
        </p:nvSpPr>
        <p:spPr>
          <a:xfrm>
            <a:off x="1008432" y="2306585"/>
            <a:ext cx="9407508" cy="2246769"/>
          </a:xfrm>
          <a:prstGeom prst="rect">
            <a:avLst/>
          </a:prstGeom>
          <a:noFill/>
        </p:spPr>
        <p:txBody>
          <a:bodyPr wrap="square" rtlCol="0">
            <a:spAutoFit/>
          </a:bodyPr>
          <a:lstStyle/>
          <a:p>
            <a:pPr algn="ctr"/>
            <a:r>
              <a:rPr lang="en-AU" sz="2800" dirty="0">
                <a:latin typeface="Arial" panose="020B0604020202020204" pitchFamily="34" charset="0"/>
                <a:cs typeface="Arial" panose="020B0604020202020204" pitchFamily="34" charset="0"/>
              </a:rPr>
              <a:t>All these resources are available on Aged Care </a:t>
            </a:r>
            <a:br>
              <a:rPr lang="en-AU" sz="2800" dirty="0">
                <a:latin typeface="Arial" panose="020B0604020202020204" pitchFamily="34" charset="0"/>
                <a:cs typeface="Arial" panose="020B0604020202020204" pitchFamily="34" charset="0"/>
              </a:rPr>
            </a:br>
            <a:r>
              <a:rPr lang="en-AU" sz="2800" dirty="0">
                <a:latin typeface="Arial" panose="020B0604020202020204" pitchFamily="34" charset="0"/>
                <a:cs typeface="Arial" panose="020B0604020202020204" pitchFamily="34" charset="0"/>
              </a:rPr>
              <a:t>Quality and Safety Commission website</a:t>
            </a:r>
          </a:p>
          <a:p>
            <a:pPr algn="ctr"/>
            <a:endParaRPr lang="en-AU" sz="2800" dirty="0">
              <a:latin typeface="Arial" panose="020B0604020202020204" pitchFamily="34" charset="0"/>
              <a:cs typeface="Arial" panose="020B0604020202020204" pitchFamily="34" charset="0"/>
            </a:endParaRPr>
          </a:p>
          <a:p>
            <a:pPr algn="ctr"/>
            <a:r>
              <a:rPr lang="en-AU" sz="2800" dirty="0">
                <a:latin typeface="Arial" panose="020B0604020202020204" pitchFamily="34" charset="0"/>
                <a:cs typeface="Arial" panose="020B0604020202020204" pitchFamily="34" charset="0"/>
              </a:rPr>
              <a:t> </a:t>
            </a:r>
            <a:r>
              <a:rPr lang="en-AU" sz="2800" dirty="0">
                <a:latin typeface="Arial" panose="020B0604020202020204" pitchFamily="34" charset="0"/>
                <a:cs typeface="Arial" panose="020B0604020202020204" pitchFamily="34" charset="0"/>
                <a:hlinkClick r:id="rId4"/>
              </a:rPr>
              <a:t>https://www.agedcarequality.gov.au/providers/better-use-medication/antimicrobial-stewardship</a:t>
            </a:r>
            <a:endParaRPr lang="en-AU"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53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900A-EAEA-4283-8E17-AD1280DC88A9}"/>
              </a:ext>
            </a:extLst>
          </p:cNvPr>
          <p:cNvSpPr>
            <a:spLocks noGrp="1"/>
          </p:cNvSpPr>
          <p:nvPr>
            <p:ph type="title"/>
          </p:nvPr>
        </p:nvSpPr>
        <p:spPr>
          <a:xfrm>
            <a:off x="684698" y="128550"/>
            <a:ext cx="10515600" cy="1325563"/>
          </a:xfrm>
        </p:spPr>
        <p:txBody>
          <a:bodyPr>
            <a:normAutofit/>
          </a:bodyPr>
          <a:lstStyle/>
          <a:p>
            <a:r>
              <a:rPr lang="en-AU" sz="3300" b="1" dirty="0">
                <a:solidFill>
                  <a:srgbClr val="00577D"/>
                </a:solidFill>
                <a:latin typeface="Arial Black" charset="0"/>
                <a:ea typeface="Arial Black" charset="0"/>
                <a:cs typeface="Arial Black" charset="0"/>
              </a:rPr>
              <a:t>Smart use of antibiotics today makes sure antibiotics work tomorrow</a:t>
            </a:r>
          </a:p>
        </p:txBody>
      </p:sp>
      <p:sp>
        <p:nvSpPr>
          <p:cNvPr id="3" name="Content Placeholder 2">
            <a:extLst>
              <a:ext uri="{FF2B5EF4-FFF2-40B4-BE49-F238E27FC236}">
                <a16:creationId xmlns:a16="http://schemas.microsoft.com/office/drawing/2014/main" id="{FC1BCBCC-84D1-470F-BAAB-022DB1C0C5F9}"/>
              </a:ext>
            </a:extLst>
          </p:cNvPr>
          <p:cNvSpPr>
            <a:spLocks noGrp="1"/>
          </p:cNvSpPr>
          <p:nvPr>
            <p:ph sz="half" idx="1"/>
          </p:nvPr>
        </p:nvSpPr>
        <p:spPr>
          <a:xfrm>
            <a:off x="684698" y="1683399"/>
            <a:ext cx="4157326" cy="2060118"/>
          </a:xfrm>
        </p:spPr>
        <p:txBody>
          <a:bodyPr vert="horz" lIns="91440" tIns="45720" rIns="91440" bIns="45720" rtlCol="0" anchor="t">
            <a:normAutofit lnSpcReduction="10000"/>
          </a:bodyPr>
          <a:lstStyle/>
          <a:p>
            <a:pPr marL="6350" indent="0">
              <a:lnSpc>
                <a:spcPct val="110000"/>
              </a:lnSpc>
              <a:spcBef>
                <a:spcPts val="0"/>
              </a:spcBef>
              <a:spcAft>
                <a:spcPts val="600"/>
              </a:spcAft>
              <a:buClr>
                <a:srgbClr val="00B050"/>
              </a:buClr>
              <a:buNone/>
            </a:pPr>
            <a:r>
              <a:rPr lang="en-AU" sz="1800" b="1" dirty="0">
                <a:latin typeface="Arial" charset="0"/>
                <a:ea typeface="Arial" charset="0"/>
                <a:cs typeface="Arial" charset="0"/>
              </a:rPr>
              <a:t>Antibiotics are powerful drugs that </a:t>
            </a:r>
            <a:br>
              <a:rPr lang="en-AU" sz="1800" b="1" dirty="0">
                <a:latin typeface="Arial" charset="0"/>
                <a:ea typeface="Arial" charset="0"/>
                <a:cs typeface="Arial" charset="0"/>
              </a:rPr>
            </a:br>
            <a:r>
              <a:rPr lang="en-AU" sz="1800" b="1" dirty="0">
                <a:latin typeface="Arial" charset="0"/>
                <a:ea typeface="Arial" charset="0"/>
                <a:cs typeface="Arial" charset="0"/>
              </a:rPr>
              <a:t>are used to treat bacterial infections</a:t>
            </a:r>
          </a:p>
          <a:p>
            <a:pPr marL="358775" indent="-352425">
              <a:buClr>
                <a:srgbClr val="00B050"/>
              </a:buClr>
              <a:buFont typeface="System Font Regular"/>
              <a:buChar char="✚"/>
            </a:pPr>
            <a:r>
              <a:rPr lang="en-AU" sz="1800" dirty="0">
                <a:latin typeface="Arial" charset="0"/>
                <a:ea typeface="Arial" charset="0"/>
                <a:cs typeface="Arial" charset="0"/>
              </a:rPr>
              <a:t>Save lives</a:t>
            </a:r>
          </a:p>
          <a:p>
            <a:pPr marL="358775" indent="-352425">
              <a:buClr>
                <a:srgbClr val="00B050"/>
              </a:buClr>
              <a:buFont typeface="System Font Regular"/>
              <a:buChar char="✚"/>
            </a:pPr>
            <a:r>
              <a:rPr lang="en-AU" sz="1800" dirty="0">
                <a:latin typeface="Arial" charset="0"/>
                <a:ea typeface="Arial" charset="0"/>
                <a:cs typeface="Arial" charset="0"/>
              </a:rPr>
              <a:t>Reduce illness duration</a:t>
            </a:r>
          </a:p>
          <a:p>
            <a:pPr marL="358775" indent="-352425">
              <a:buClr>
                <a:srgbClr val="00B050"/>
              </a:buClr>
              <a:buFont typeface="System Font Regular"/>
              <a:buChar char="✚"/>
            </a:pPr>
            <a:r>
              <a:rPr lang="en-AU" sz="1800" dirty="0">
                <a:latin typeface="Arial" charset="0"/>
                <a:ea typeface="Arial" charset="0"/>
                <a:cs typeface="Arial" charset="0"/>
              </a:rPr>
              <a:t>Reduce illness severity</a:t>
            </a:r>
          </a:p>
          <a:p>
            <a:endParaRPr lang="en-AU" sz="2000" dirty="0">
              <a:solidFill>
                <a:schemeClr val="accent2"/>
              </a:solidFill>
            </a:endParaRPr>
          </a:p>
        </p:txBody>
      </p:sp>
      <p:sp>
        <p:nvSpPr>
          <p:cNvPr id="4" name="Content Placeholder 3">
            <a:extLst>
              <a:ext uri="{FF2B5EF4-FFF2-40B4-BE49-F238E27FC236}">
                <a16:creationId xmlns:a16="http://schemas.microsoft.com/office/drawing/2014/main" id="{5046D4EB-5511-417A-BAB3-7E1F5E4CDF93}"/>
              </a:ext>
            </a:extLst>
          </p:cNvPr>
          <p:cNvSpPr>
            <a:spLocks noGrp="1"/>
          </p:cNvSpPr>
          <p:nvPr>
            <p:ph sz="half" idx="2"/>
          </p:nvPr>
        </p:nvSpPr>
        <p:spPr>
          <a:xfrm>
            <a:off x="5942498" y="1751238"/>
            <a:ext cx="5766732" cy="4017460"/>
          </a:xfrm>
        </p:spPr>
        <p:txBody>
          <a:bodyPr vert="horz" lIns="91440" tIns="45720" rIns="91440" bIns="45720" rtlCol="0" anchor="t">
            <a:normAutofit lnSpcReduction="10000"/>
          </a:bodyPr>
          <a:lstStyle/>
          <a:p>
            <a:pPr marL="0" indent="0">
              <a:spcBef>
                <a:spcPts val="0"/>
              </a:spcBef>
              <a:spcAft>
                <a:spcPts val="600"/>
              </a:spcAft>
              <a:buClr>
                <a:srgbClr val="FF0000"/>
              </a:buClr>
              <a:buNone/>
            </a:pPr>
            <a:r>
              <a:rPr lang="en-AU" sz="1800" b="1" dirty="0">
                <a:latin typeface="Arial" charset="0"/>
                <a:ea typeface="Arial" charset="0"/>
                <a:cs typeface="Arial" charset="0"/>
              </a:rPr>
              <a:t>Antibiotics have side-effects and risks</a:t>
            </a:r>
          </a:p>
          <a:p>
            <a:pPr>
              <a:buClr>
                <a:srgbClr val="FF0000"/>
              </a:buClr>
              <a:buFont typeface="System Font Regular"/>
              <a:buChar char="⎯"/>
            </a:pPr>
            <a:r>
              <a:rPr lang="en-AU" sz="1800" dirty="0">
                <a:latin typeface="Arial" charset="0"/>
                <a:ea typeface="Arial" charset="0"/>
                <a:cs typeface="Arial" charset="0"/>
              </a:rPr>
              <a:t>Adverse side effects, such as </a:t>
            </a:r>
          </a:p>
          <a:p>
            <a:pPr marL="490538" lvl="1" indent="-265113">
              <a:buClr>
                <a:srgbClr val="FF0000"/>
              </a:buClr>
              <a:buFont typeface="System Font Regular"/>
              <a:buChar char="⎻"/>
            </a:pPr>
            <a:r>
              <a:rPr lang="en-AU" sz="1800" dirty="0">
                <a:latin typeface="Arial" charset="0"/>
                <a:ea typeface="Arial" charset="0"/>
                <a:cs typeface="Arial" charset="0"/>
              </a:rPr>
              <a:t>Loss of appetite</a:t>
            </a:r>
          </a:p>
          <a:p>
            <a:pPr marL="490538" lvl="1" indent="-265113">
              <a:buClr>
                <a:srgbClr val="FF0000"/>
              </a:buClr>
              <a:buFont typeface="System Font Regular"/>
              <a:buChar char="⎻"/>
            </a:pPr>
            <a:r>
              <a:rPr lang="en-AU" sz="1800" dirty="0">
                <a:latin typeface="Arial" charset="0"/>
                <a:ea typeface="Arial" charset="0"/>
                <a:cs typeface="Arial" charset="0"/>
              </a:rPr>
              <a:t>Nausea, diarrhoea, abdominal pain</a:t>
            </a:r>
          </a:p>
          <a:p>
            <a:pPr marL="490538" lvl="1" indent="-265113">
              <a:buClr>
                <a:srgbClr val="FF0000"/>
              </a:buClr>
              <a:buFont typeface="System Font Regular"/>
              <a:buChar char="⎻"/>
            </a:pPr>
            <a:r>
              <a:rPr lang="en-AU" sz="1800" dirty="0">
                <a:latin typeface="Arial" charset="0"/>
                <a:ea typeface="Arial" charset="0"/>
                <a:cs typeface="Arial" charset="0"/>
              </a:rPr>
              <a:t>Rash</a:t>
            </a:r>
          </a:p>
          <a:p>
            <a:pPr marL="490538" lvl="1" indent="-265113">
              <a:buClr>
                <a:srgbClr val="FF0000"/>
              </a:buClr>
              <a:buFont typeface="System Font Regular"/>
              <a:buChar char="⎻"/>
            </a:pPr>
            <a:r>
              <a:rPr lang="en-AU" sz="1800" dirty="0">
                <a:latin typeface="Arial" charset="0"/>
                <a:ea typeface="Arial" charset="0"/>
                <a:cs typeface="Arial" charset="0"/>
              </a:rPr>
              <a:t>Thrush / fungal infections</a:t>
            </a:r>
          </a:p>
          <a:p>
            <a:pPr marL="490538" lvl="1" indent="-265113">
              <a:spcAft>
                <a:spcPts val="600"/>
              </a:spcAft>
              <a:buClr>
                <a:srgbClr val="FF0000"/>
              </a:buClr>
              <a:buFont typeface="System Font Regular"/>
              <a:buChar char="⎻"/>
            </a:pPr>
            <a:r>
              <a:rPr lang="en-AU" sz="1800" i="1" dirty="0" err="1">
                <a:latin typeface="Arial" charset="0"/>
                <a:ea typeface="Arial" charset="0"/>
                <a:cs typeface="Arial" charset="0"/>
              </a:rPr>
              <a:t>Clostridioides</a:t>
            </a:r>
            <a:r>
              <a:rPr lang="en-AU" sz="1800" i="1" dirty="0">
                <a:latin typeface="Arial" charset="0"/>
                <a:ea typeface="Arial" charset="0"/>
                <a:cs typeface="Arial" charset="0"/>
              </a:rPr>
              <a:t> difficile </a:t>
            </a:r>
            <a:r>
              <a:rPr lang="en-AU" sz="1800" dirty="0">
                <a:latin typeface="Arial" charset="0"/>
                <a:ea typeface="Arial" charset="0"/>
                <a:cs typeface="Arial" charset="0"/>
              </a:rPr>
              <a:t>infection (C. diff)</a:t>
            </a:r>
          </a:p>
          <a:p>
            <a:pPr>
              <a:lnSpc>
                <a:spcPct val="110000"/>
              </a:lnSpc>
              <a:buClr>
                <a:srgbClr val="FF0000"/>
              </a:buClr>
              <a:buFont typeface="System Font Regular"/>
              <a:buChar char="⎯"/>
            </a:pPr>
            <a:r>
              <a:rPr lang="en-AU" sz="1800" dirty="0">
                <a:latin typeface="Arial" charset="0"/>
                <a:ea typeface="Arial" charset="0"/>
                <a:cs typeface="Arial" charset="0"/>
              </a:rPr>
              <a:t>Not selective: kill good bacteria, </a:t>
            </a:r>
            <a:br>
              <a:rPr lang="en-AU" sz="1800" dirty="0">
                <a:latin typeface="Arial" charset="0"/>
                <a:ea typeface="Arial" charset="0"/>
                <a:cs typeface="Arial" charset="0"/>
              </a:rPr>
            </a:br>
            <a:r>
              <a:rPr lang="en-AU" sz="1800" dirty="0">
                <a:latin typeface="Arial" charset="0"/>
                <a:ea typeface="Arial" charset="0"/>
                <a:cs typeface="Arial" charset="0"/>
              </a:rPr>
              <a:t>disrupt the body’s usual microbiome</a:t>
            </a:r>
          </a:p>
          <a:p>
            <a:pPr>
              <a:lnSpc>
                <a:spcPct val="110000"/>
              </a:lnSpc>
              <a:buClr>
                <a:srgbClr val="FF0000"/>
              </a:buClr>
              <a:buFont typeface="System Font Regular"/>
              <a:buChar char="⎯"/>
            </a:pPr>
            <a:r>
              <a:rPr lang="en-AU" sz="1800" dirty="0">
                <a:latin typeface="Arial" charset="0"/>
                <a:ea typeface="Arial" charset="0"/>
                <a:cs typeface="Arial" charset="0"/>
              </a:rPr>
              <a:t>Use of antibiotics to treat conditions </a:t>
            </a:r>
            <a:br>
              <a:rPr lang="en-AU" sz="1800" dirty="0">
                <a:latin typeface="Arial" charset="0"/>
                <a:ea typeface="Arial" charset="0"/>
                <a:cs typeface="Arial" charset="0"/>
              </a:rPr>
            </a:br>
            <a:r>
              <a:rPr lang="en-AU" sz="1800" dirty="0">
                <a:latin typeface="Arial" charset="0"/>
                <a:ea typeface="Arial" charset="0"/>
                <a:cs typeface="Arial" charset="0"/>
              </a:rPr>
              <a:t>that do not require antibiotics contributes </a:t>
            </a:r>
            <a:br>
              <a:rPr lang="en-AU" sz="1800" dirty="0">
                <a:latin typeface="Arial" charset="0"/>
                <a:ea typeface="Arial" charset="0"/>
                <a:cs typeface="Arial" charset="0"/>
              </a:rPr>
            </a:br>
            <a:r>
              <a:rPr lang="en-AU" sz="1800" dirty="0">
                <a:latin typeface="Arial" charset="0"/>
                <a:ea typeface="Arial" charset="0"/>
                <a:cs typeface="Arial" charset="0"/>
              </a:rPr>
              <a:t>to antimicrobial resistance</a:t>
            </a:r>
          </a:p>
          <a:p>
            <a:pPr marL="457200" lvl="1" indent="0">
              <a:buNone/>
            </a:pPr>
            <a:endParaRPr lang="en-AU" sz="2000" dirty="0">
              <a:latin typeface="Arial" charset="0"/>
              <a:ea typeface="Arial" charset="0"/>
              <a:cs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Tree>
    <p:extLst>
      <p:ext uri="{BB962C8B-B14F-4D97-AF65-F5344CB8AC3E}">
        <p14:creationId xmlns:p14="http://schemas.microsoft.com/office/powerpoint/2010/main" val="350647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52AE193-9262-7745-B205-40C4561F1B19}"/>
              </a:ext>
            </a:extLst>
          </p:cNvPr>
          <p:cNvSpPr>
            <a:spLocks noGrp="1"/>
          </p:cNvSpPr>
          <p:nvPr>
            <p:ph sz="half" idx="2"/>
          </p:nvPr>
        </p:nvSpPr>
        <p:spPr>
          <a:xfrm>
            <a:off x="457201" y="1201009"/>
            <a:ext cx="11596254" cy="4378909"/>
          </a:xfrm>
        </p:spPr>
        <p:txBody>
          <a:bodyPr vert="horz" lIns="91440" tIns="45720" rIns="91440" bIns="45720" rtlCol="0" anchor="t">
            <a:noAutofit/>
          </a:bodyPr>
          <a:lstStyle/>
          <a:p>
            <a:pPr>
              <a:lnSpc>
                <a:spcPct val="100000"/>
              </a:lnSpc>
              <a:spcBef>
                <a:spcPts val="1300"/>
              </a:spcBef>
              <a:buClr>
                <a:srgbClr val="008FBF"/>
              </a:buClr>
            </a:pPr>
            <a:r>
              <a:rPr lang="en-AU" sz="1800" dirty="0">
                <a:latin typeface="Arial" charset="0"/>
                <a:ea typeface="Arial" charset="0"/>
                <a:cs typeface="Arial" charset="0"/>
              </a:rPr>
              <a:t>Antimicrobial resistance</a:t>
            </a:r>
          </a:p>
          <a:p>
            <a:pPr marL="444500" lvl="1" indent="-219075">
              <a:lnSpc>
                <a:spcPct val="100000"/>
              </a:lnSpc>
              <a:spcBef>
                <a:spcPts val="700"/>
              </a:spcBef>
              <a:buClr>
                <a:srgbClr val="008FBF"/>
              </a:buClr>
              <a:buSzPct val="75000"/>
              <a:buFont typeface="Courier New" panose="02070309020205020404" pitchFamily="49" charset="0"/>
              <a:buChar char="o"/>
            </a:pPr>
            <a:r>
              <a:rPr lang="en-AU" sz="1800" dirty="0">
                <a:latin typeface="Arial" charset="0"/>
                <a:ea typeface="Arial" charset="0"/>
                <a:cs typeface="Arial" charset="0"/>
              </a:rPr>
              <a:t>It is a problem globally and in Australia </a:t>
            </a:r>
          </a:p>
          <a:p>
            <a:pPr marL="444500" lvl="1" indent="-219075">
              <a:lnSpc>
                <a:spcPct val="100000"/>
              </a:lnSpc>
              <a:spcBef>
                <a:spcPts val="700"/>
              </a:spcBef>
              <a:buClr>
                <a:srgbClr val="008FBF"/>
              </a:buClr>
              <a:buSzPct val="75000"/>
              <a:buFont typeface="Courier New" panose="02070309020205020404" pitchFamily="49" charset="0"/>
              <a:buChar char="o"/>
            </a:pPr>
            <a:r>
              <a:rPr lang="en-AU" sz="1800" dirty="0">
                <a:latin typeface="Arial" charset="0"/>
                <a:ea typeface="Arial" charset="0"/>
                <a:cs typeface="Arial" charset="0"/>
              </a:rPr>
              <a:t>It is a problem in aged care homes</a:t>
            </a:r>
          </a:p>
          <a:p>
            <a:pPr marL="444500" lvl="1" indent="-219075">
              <a:lnSpc>
                <a:spcPct val="100000"/>
              </a:lnSpc>
              <a:spcBef>
                <a:spcPts val="700"/>
              </a:spcBef>
              <a:spcAft>
                <a:spcPts val="600"/>
              </a:spcAft>
              <a:buClr>
                <a:srgbClr val="008FBF"/>
              </a:buClr>
              <a:buSzPct val="75000"/>
              <a:buFont typeface="Courier New" panose="02070309020205020404" pitchFamily="49" charset="0"/>
              <a:buChar char="o"/>
            </a:pPr>
            <a:r>
              <a:rPr lang="en-AU" sz="1800" dirty="0">
                <a:latin typeface="Arial" charset="0"/>
                <a:ea typeface="Arial" charset="0"/>
                <a:cs typeface="Arial" charset="0"/>
              </a:rPr>
              <a:t>Rates of antibiotic resistant bacteria such as MRSA ('golden </a:t>
            </a:r>
            <a:r>
              <a:rPr lang="en-AU" sz="1800" i="1" dirty="0">
                <a:latin typeface="Arial" charset="0"/>
                <a:ea typeface="Arial" charset="0"/>
                <a:cs typeface="Arial" charset="0"/>
              </a:rPr>
              <a:t>Staph'</a:t>
            </a:r>
            <a:r>
              <a:rPr lang="en-AU" sz="1800" dirty="0">
                <a:latin typeface="Arial" charset="0"/>
                <a:ea typeface="Arial" charset="0"/>
                <a:cs typeface="Arial" charset="0"/>
              </a:rPr>
              <a:t>) and </a:t>
            </a:r>
            <a:r>
              <a:rPr lang="en-AU" sz="1800" i="1" dirty="0">
                <a:latin typeface="Arial" charset="0"/>
                <a:ea typeface="Arial" charset="0"/>
                <a:cs typeface="Arial" charset="0"/>
              </a:rPr>
              <a:t>E.coli</a:t>
            </a:r>
            <a:r>
              <a:rPr lang="en-AU" sz="1800" dirty="0">
                <a:latin typeface="Arial" charset="0"/>
                <a:ea typeface="Arial" charset="0"/>
                <a:cs typeface="Arial" charset="0"/>
              </a:rPr>
              <a:t> </a:t>
            </a:r>
            <a:br>
              <a:rPr lang="en-AU" sz="1800" dirty="0">
                <a:latin typeface="Arial" charset="0"/>
                <a:ea typeface="Arial" charset="0"/>
                <a:cs typeface="Arial" charset="0"/>
              </a:rPr>
            </a:br>
            <a:r>
              <a:rPr lang="en-AU" sz="1800" dirty="0">
                <a:latin typeface="Arial" charset="0"/>
                <a:ea typeface="Arial" charset="0"/>
                <a:cs typeface="Arial" charset="0"/>
              </a:rPr>
              <a:t>(a common cause of UTI) are higher in aged care homes than in the community</a:t>
            </a:r>
          </a:p>
          <a:p>
            <a:pPr>
              <a:lnSpc>
                <a:spcPct val="100000"/>
              </a:lnSpc>
              <a:spcBef>
                <a:spcPts val="1300"/>
              </a:spcBef>
              <a:spcAft>
                <a:spcPts val="600"/>
              </a:spcAft>
              <a:buClr>
                <a:srgbClr val="008FBF"/>
              </a:buClr>
            </a:pPr>
            <a:r>
              <a:rPr lang="en-AU" sz="1800" dirty="0">
                <a:latin typeface="Arial" charset="0"/>
                <a:ea typeface="Arial" charset="0"/>
                <a:cs typeface="Arial" charset="0"/>
              </a:rPr>
              <a:t>The more </a:t>
            </a:r>
            <a:r>
              <a:rPr lang="en-US" sz="1800" dirty="0">
                <a:latin typeface="Arial" panose="020B0604020202020204" pitchFamily="34" charset="0"/>
                <a:cs typeface="Arial" panose="020B0604020202020204" pitchFamily="34" charset="0"/>
              </a:rPr>
              <a:t>antibiotics that we use (and we use a lot in aged care homes),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the faster resistance develops in bacteria</a:t>
            </a:r>
          </a:p>
          <a:p>
            <a:pPr marL="96838" indent="-285750">
              <a:lnSpc>
                <a:spcPct val="100000"/>
              </a:lnSpc>
              <a:spcBef>
                <a:spcPts val="700"/>
              </a:spcBef>
              <a:buClr>
                <a:srgbClr val="008FBF"/>
              </a:buClr>
              <a:buSzPct val="100000"/>
            </a:pPr>
            <a:r>
              <a:rPr lang="en-AU" sz="1800" dirty="0">
                <a:latin typeface="Arial" charset="0"/>
                <a:ea typeface="Arial" charset="0"/>
                <a:cs typeface="Arial" charset="0"/>
              </a:rPr>
              <a:t>Impact of antimicrobial resistance on residents</a:t>
            </a:r>
          </a:p>
          <a:p>
            <a:pPr marL="493713" lvl="1" indent="-225425">
              <a:lnSpc>
                <a:spcPct val="100000"/>
              </a:lnSpc>
              <a:spcBef>
                <a:spcPts val="700"/>
              </a:spcBef>
              <a:buClr>
                <a:srgbClr val="008FBF"/>
              </a:buClr>
              <a:buSzPct val="75000"/>
              <a:buFont typeface="Courier New" panose="02070309020205020404" pitchFamily="49" charset="0"/>
              <a:buChar char="o"/>
            </a:pPr>
            <a:r>
              <a:rPr lang="en-AU" sz="1800" dirty="0">
                <a:latin typeface="Arial" charset="0"/>
                <a:ea typeface="Arial" charset="0"/>
                <a:cs typeface="Arial" charset="0"/>
              </a:rPr>
              <a:t>It causes infections that cannot be treated effectively with first-line antibiotics</a:t>
            </a:r>
          </a:p>
          <a:p>
            <a:pPr marL="493713" lvl="1" indent="-225425">
              <a:lnSpc>
                <a:spcPct val="100000"/>
              </a:lnSpc>
              <a:spcBef>
                <a:spcPts val="700"/>
              </a:spcBef>
              <a:buClr>
                <a:srgbClr val="008FBF"/>
              </a:buClr>
              <a:buSzPct val="75000"/>
              <a:buFont typeface="Courier New" panose="02070309020205020404" pitchFamily="49" charset="0"/>
              <a:buChar char="o"/>
            </a:pPr>
            <a:r>
              <a:rPr lang="en-AU" sz="1800" dirty="0">
                <a:latin typeface="Arial" charset="0"/>
                <a:ea typeface="Arial" charset="0"/>
                <a:cs typeface="Arial" charset="0"/>
              </a:rPr>
              <a:t>It causes infections that require stronger treatment (e.g., antibiotics with more side-effects, </a:t>
            </a:r>
            <a:br>
              <a:rPr lang="en-AU" sz="1800" dirty="0">
                <a:latin typeface="Arial" charset="0"/>
                <a:ea typeface="Arial" charset="0"/>
                <a:cs typeface="Arial" charset="0"/>
              </a:rPr>
            </a:br>
            <a:r>
              <a:rPr lang="en-AU" sz="1800" dirty="0">
                <a:latin typeface="Arial" charset="0"/>
                <a:ea typeface="Arial" charset="0"/>
                <a:cs typeface="Arial" charset="0"/>
              </a:rPr>
              <a:t>given intravenously, given in hospital) or sometimes, infections that are incurable</a:t>
            </a:r>
          </a:p>
          <a:p>
            <a:pPr lvl="1">
              <a:lnSpc>
                <a:spcPct val="100000"/>
              </a:lnSpc>
              <a:spcBef>
                <a:spcPts val="1300"/>
              </a:spcBef>
              <a:spcAft>
                <a:spcPts val="600"/>
              </a:spcAft>
              <a:buClr>
                <a:srgbClr val="008FBF"/>
              </a:buClr>
            </a:pPr>
            <a:endParaRPr lang="en-AU" sz="1400" dirty="0">
              <a:latin typeface="Arial" panose="020B0604020202020204" pitchFamily="34" charset="0"/>
              <a:ea typeface="Arial" charset="0"/>
              <a:cs typeface="Arial" panose="020B0604020202020204" pitchFamily="34" charset="0"/>
            </a:endParaRPr>
          </a:p>
          <a:p>
            <a:pPr marL="457200" lvl="1" indent="0">
              <a:lnSpc>
                <a:spcPct val="100000"/>
              </a:lnSpc>
              <a:buNone/>
            </a:pPr>
            <a:endParaRPr lang="en-US" sz="1600" dirty="0">
              <a:cs typeface="Calibri" panose="020F0502020204030204"/>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
        <p:nvSpPr>
          <p:cNvPr id="5" name="Title 1">
            <a:extLst>
              <a:ext uri="{FF2B5EF4-FFF2-40B4-BE49-F238E27FC236}">
                <a16:creationId xmlns:a16="http://schemas.microsoft.com/office/drawing/2014/main" id="{EDDB9C45-47EF-D84B-B5C0-E1AF894B87DB}"/>
              </a:ext>
            </a:extLst>
          </p:cNvPr>
          <p:cNvSpPr txBox="1">
            <a:spLocks/>
          </p:cNvSpPr>
          <p:nvPr/>
        </p:nvSpPr>
        <p:spPr>
          <a:xfrm>
            <a:off x="457201" y="890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00577D"/>
                </a:solidFill>
                <a:latin typeface="Arial Black" charset="0"/>
                <a:ea typeface="Arial Black" charset="0"/>
                <a:cs typeface="Arial Black" charset="0"/>
              </a:rPr>
              <a:t>Antimicrobial resistance in Australia</a:t>
            </a:r>
            <a:endParaRPr lang="en-AU" sz="3300" b="1" dirty="0">
              <a:solidFill>
                <a:srgbClr val="00577D"/>
              </a:solidFill>
              <a:latin typeface="Arial Black" charset="0"/>
              <a:ea typeface="Arial Black" charset="0"/>
              <a:cs typeface="Arial Black" charset="0"/>
            </a:endParaRPr>
          </a:p>
        </p:txBody>
      </p:sp>
    </p:spTree>
    <p:extLst>
      <p:ext uri="{BB962C8B-B14F-4D97-AF65-F5344CB8AC3E}">
        <p14:creationId xmlns:p14="http://schemas.microsoft.com/office/powerpoint/2010/main" val="2981819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C5DB16-83E7-4846-B015-D28B6063E074}"/>
              </a:ext>
            </a:extLst>
          </p:cNvPr>
          <p:cNvSpPr/>
          <p:nvPr/>
        </p:nvSpPr>
        <p:spPr>
          <a:xfrm>
            <a:off x="555172" y="323308"/>
            <a:ext cx="10796000" cy="830997"/>
          </a:xfrm>
          <a:prstGeom prst="rect">
            <a:avLst/>
          </a:prstGeom>
        </p:spPr>
        <p:txBody>
          <a:bodyPr wrap="square">
            <a:spAutoFit/>
          </a:bodyPr>
          <a:lstStyle/>
          <a:p>
            <a:r>
              <a:rPr lang="en-AU" sz="2400" dirty="0">
                <a:solidFill>
                  <a:srgbClr val="00577D"/>
                </a:solidFill>
                <a:latin typeface="Arial Black" panose="020B0604020202020204" pitchFamily="34" charset="0"/>
                <a:cs typeface="Arial Black" panose="020B0604020202020204" pitchFamily="34" charset="0"/>
              </a:rPr>
              <a:t>Why is prescribing for UTI one of the biggest </a:t>
            </a:r>
            <a:br>
              <a:rPr lang="en-AU" sz="2400" dirty="0">
                <a:solidFill>
                  <a:srgbClr val="00577D"/>
                </a:solidFill>
                <a:latin typeface="Arial Black" panose="020B0604020202020204" pitchFamily="34" charset="0"/>
                <a:cs typeface="Arial Black" panose="020B0604020202020204" pitchFamily="34" charset="0"/>
              </a:rPr>
            </a:br>
            <a:r>
              <a:rPr lang="en-AU" sz="2400" dirty="0">
                <a:solidFill>
                  <a:srgbClr val="00577D"/>
                </a:solidFill>
                <a:latin typeface="Arial Black" panose="020B0604020202020204" pitchFamily="34" charset="0"/>
                <a:cs typeface="Arial Black" panose="020B0604020202020204" pitchFamily="34" charset="0"/>
              </a:rPr>
              <a:t>antibiotic prescribing problems in aged care?</a:t>
            </a:r>
            <a:endParaRPr lang="en-US" sz="2400" dirty="0">
              <a:solidFill>
                <a:srgbClr val="00577D"/>
              </a:solidFill>
              <a:latin typeface="Arial Black" panose="020B0604020202020204" pitchFamily="34" charset="0"/>
              <a:cs typeface="Arial Black" panose="020B0604020202020204" pitchFamily="34" charset="0"/>
            </a:endParaRPr>
          </a:p>
        </p:txBody>
      </p:sp>
      <p:sp>
        <p:nvSpPr>
          <p:cNvPr id="8" name="Text Placeholder 7">
            <a:extLst>
              <a:ext uri="{FF2B5EF4-FFF2-40B4-BE49-F238E27FC236}">
                <a16:creationId xmlns:a16="http://schemas.microsoft.com/office/drawing/2014/main" id="{D0110268-14A0-EC4A-BFBF-964942DC638F}"/>
              </a:ext>
            </a:extLst>
          </p:cNvPr>
          <p:cNvSpPr txBox="1">
            <a:spLocks/>
          </p:cNvSpPr>
          <p:nvPr/>
        </p:nvSpPr>
        <p:spPr>
          <a:xfrm>
            <a:off x="555172" y="1308953"/>
            <a:ext cx="10476587" cy="454574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pPr>
            <a:r>
              <a:rPr lang="en-US" sz="1800" b="1" dirty="0">
                <a:latin typeface="Arial" panose="020B0604020202020204" pitchFamily="34" charset="0"/>
                <a:cs typeface="Arial" panose="020B0604020202020204" pitchFamily="34" charset="0"/>
              </a:rPr>
              <a:t>Antibiotics for UTI overprescribed for</a:t>
            </a:r>
          </a:p>
          <a:p>
            <a:pPr>
              <a:lnSpc>
                <a:spcPct val="100000"/>
              </a:lnSpc>
            </a:pPr>
            <a:r>
              <a:rPr lang="en-US" sz="1800" dirty="0">
                <a:latin typeface="Arial" panose="020B0604020202020204" pitchFamily="34" charset="0"/>
                <a:cs typeface="Arial" panose="020B0604020202020204" pitchFamily="34" charset="0"/>
              </a:rPr>
              <a:t>Asymptomatic Bacteriuria (ASB)</a:t>
            </a:r>
          </a:p>
          <a:p>
            <a:pPr>
              <a:lnSpc>
                <a:spcPct val="100000"/>
              </a:lnSpc>
            </a:pPr>
            <a:r>
              <a:rPr lang="en-US" sz="1800" dirty="0">
                <a:latin typeface="Arial" panose="020B0604020202020204" pitchFamily="34" charset="0"/>
                <a:cs typeface="Arial" panose="020B0604020202020204" pitchFamily="34" charset="0"/>
              </a:rPr>
              <a:t>Conditions that are assumed to be UTI </a:t>
            </a:r>
          </a:p>
          <a:p>
            <a:pPr>
              <a:lnSpc>
                <a:spcPct val="100000"/>
              </a:lnSpc>
            </a:pPr>
            <a:r>
              <a:rPr lang="en-US" sz="1800" dirty="0">
                <a:latin typeface="Arial" panose="020B0604020202020204" pitchFamily="34" charset="0"/>
                <a:cs typeface="Arial" panose="020B0604020202020204" pitchFamily="34" charset="0"/>
              </a:rPr>
              <a:t>Recurrent UTI</a:t>
            </a:r>
          </a:p>
          <a:p>
            <a:pPr marL="0" indent="0">
              <a:lnSpc>
                <a:spcPct val="100000"/>
              </a:lnSpc>
              <a:buNone/>
            </a:pPr>
            <a:r>
              <a:rPr lang="en-US" sz="1800" b="1" dirty="0">
                <a:latin typeface="Arial" panose="020B0604020202020204" pitchFamily="34" charset="0"/>
                <a:cs typeface="Arial" panose="020B0604020202020204" pitchFamily="34" charset="0"/>
              </a:rPr>
              <a:t>Antibiotics prescribed</a:t>
            </a:r>
          </a:p>
          <a:p>
            <a:pPr>
              <a:lnSpc>
                <a:spcPct val="100000"/>
              </a:lnSpc>
            </a:pP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For excessive durations</a:t>
            </a:r>
          </a:p>
          <a:p>
            <a:pPr>
              <a:lnSpc>
                <a:spcPct val="100000"/>
              </a:lnSpc>
            </a:pPr>
            <a:r>
              <a:rPr lang="en-US" sz="1800" dirty="0">
                <a:latin typeface="Arial" panose="020B0604020202020204" pitchFamily="34" charset="0"/>
                <a:cs typeface="Arial" panose="020B0604020202020204" pitchFamily="34" charset="0"/>
              </a:rPr>
              <a:t>Are more broad-spectrum than required</a:t>
            </a:r>
          </a:p>
          <a:p>
            <a:pPr marL="0" indent="0">
              <a:lnSpc>
                <a:spcPct val="100000"/>
              </a:lnSpc>
              <a:buNone/>
            </a:pPr>
            <a:r>
              <a:rPr lang="en-US" sz="1800" b="1" dirty="0">
                <a:latin typeface="Arial" panose="020B0604020202020204" pitchFamily="34" charset="0"/>
                <a:cs typeface="Arial" panose="020B0604020202020204" pitchFamily="34" charset="0"/>
              </a:rPr>
              <a:t>Unnecessary harms to resident from overprescribing</a:t>
            </a:r>
          </a:p>
          <a:p>
            <a:pPr>
              <a:lnSpc>
                <a:spcPct val="100000"/>
              </a:lnSpc>
            </a:pPr>
            <a:r>
              <a:rPr lang="en-US" sz="1800" dirty="0">
                <a:latin typeface="Arial" panose="020B0604020202020204" pitchFamily="34" charset="0"/>
                <a:cs typeface="Arial" panose="020B0604020202020204" pitchFamily="34" charset="0"/>
              </a:rPr>
              <a:t>Antibiotic side-effects </a:t>
            </a:r>
          </a:p>
          <a:p>
            <a:pPr>
              <a:lnSpc>
                <a:spcPct val="100000"/>
              </a:lnSpc>
            </a:pPr>
            <a:r>
              <a:rPr lang="en-US" sz="1800" dirty="0">
                <a:latin typeface="Arial" panose="020B0604020202020204" pitchFamily="34" charset="0"/>
                <a:cs typeface="Arial" panose="020B0604020202020204" pitchFamily="34" charset="0"/>
              </a:rPr>
              <a:t>C. diff infection</a:t>
            </a:r>
          </a:p>
          <a:p>
            <a:pPr>
              <a:lnSpc>
                <a:spcPct val="100000"/>
              </a:lnSpc>
            </a:pPr>
            <a:r>
              <a:rPr lang="en-US" sz="1800" dirty="0">
                <a:latin typeface="Arial" panose="020B0604020202020204" pitchFamily="34" charset="0"/>
                <a:cs typeface="Arial" panose="020B0604020202020204" pitchFamily="34" charset="0"/>
              </a:rPr>
              <a:t>Increased risk of developing antibiotic resistant infections </a:t>
            </a:r>
          </a:p>
          <a:p>
            <a:pPr marL="0" indent="0">
              <a:lnSpc>
                <a:spcPct val="100000"/>
              </a:lnSpc>
              <a:buNone/>
            </a:pPr>
            <a:r>
              <a:rPr lang="en-US" sz="1800" b="1" dirty="0">
                <a:latin typeface="Arial" panose="020B0604020202020204" pitchFamily="34" charset="0"/>
                <a:cs typeface="Arial" panose="020B0604020202020204" pitchFamily="34" charset="0"/>
              </a:rPr>
              <a:t>Potential risk to facility</a:t>
            </a:r>
          </a:p>
          <a:p>
            <a:pPr>
              <a:lnSpc>
                <a:spcPct val="100000"/>
              </a:lnSpc>
            </a:pPr>
            <a:r>
              <a:rPr lang="en-US" sz="1800" dirty="0">
                <a:latin typeface="Arial" panose="020B0604020202020204" pitchFamily="34" charset="0"/>
                <a:cs typeface="Arial" panose="020B0604020202020204" pitchFamily="34" charset="0"/>
              </a:rPr>
              <a:t>More transmission-based precautions required for residents with multidrug resistant organisms</a:t>
            </a:r>
          </a:p>
          <a:p>
            <a:pPr>
              <a:lnSpc>
                <a:spcPct val="100000"/>
              </a:lnSpc>
            </a:pPr>
            <a:r>
              <a:rPr lang="en-US" sz="1800" dirty="0">
                <a:latin typeface="Arial" panose="020B0604020202020204" pitchFamily="34" charset="0"/>
                <a:cs typeface="Arial" panose="020B0604020202020204" pitchFamily="34" charset="0"/>
              </a:rPr>
              <a:t>Multidrug resistant organism outbreaks</a:t>
            </a:r>
          </a:p>
          <a:p>
            <a:pPr marL="0" indent="0">
              <a:lnSpc>
                <a:spcPct val="100000"/>
              </a:lnSpc>
              <a:buNone/>
            </a:pPr>
            <a:endParaRPr lang="en-US" sz="1800" b="1" dirty="0">
              <a:latin typeface="Arial" panose="020B0604020202020204" pitchFamily="34" charset="0"/>
              <a:cs typeface="Arial" panose="020B0604020202020204" pitchFamily="34" charset="0"/>
            </a:endParaRPr>
          </a:p>
          <a:p>
            <a:pPr marL="457200" lvl="1" indent="0">
              <a:lnSpc>
                <a:spcPct val="100000"/>
              </a:lnSpc>
              <a:buNone/>
            </a:pPr>
            <a:endParaRPr lang="en-US" sz="1400" b="1" dirty="0">
              <a:latin typeface="Arial" panose="020B0604020202020204" pitchFamily="34" charset="0"/>
              <a:cs typeface="Arial" panose="020B0604020202020204" pitchFamily="34" charset="0"/>
            </a:endParaRPr>
          </a:p>
          <a:p>
            <a:pPr marL="0" indent="0">
              <a:lnSpc>
                <a:spcPct val="100000"/>
              </a:lnSpc>
              <a:buClr>
                <a:srgbClr val="008FBF"/>
              </a:buClr>
              <a:buNone/>
            </a:pPr>
            <a:endParaRPr lang="en-GB" sz="1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2F2BDD7-DA5B-9D49-980E-99B8EC851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Tree>
    <p:extLst>
      <p:ext uri="{BB962C8B-B14F-4D97-AF65-F5344CB8AC3E}">
        <p14:creationId xmlns:p14="http://schemas.microsoft.com/office/powerpoint/2010/main" val="2089198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61D88E2A-3853-3946-BCEC-38ED4483A33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200649" y="1607302"/>
            <a:ext cx="5220000" cy="3312000"/>
          </a:xfrm>
          <a:prstGeom prst="rect">
            <a:avLst/>
          </a:prstGeom>
          <a:ln>
            <a:solidFill>
              <a:srgbClr val="00577D"/>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956183D4-7EF4-C247-BAEA-E97F18B18CC4}"/>
              </a:ext>
            </a:extLst>
          </p:cNvPr>
          <p:cNvSpPr/>
          <p:nvPr/>
        </p:nvSpPr>
        <p:spPr>
          <a:xfrm>
            <a:off x="698952" y="1955014"/>
            <a:ext cx="4413100" cy="2446824"/>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285750" lvl="0" indent="-285750">
              <a:spcAft>
                <a:spcPts val="1800"/>
              </a:spcAft>
              <a:buClr>
                <a:srgbClr val="008FBF"/>
              </a:buClr>
              <a:buFont typeface="Arial" panose="020B0604020202020204" pitchFamily="34" charset="0"/>
              <a:buChar char="•"/>
            </a:pPr>
            <a:r>
              <a:rPr lang="en-GB" dirty="0">
                <a:latin typeface="Arial" panose="020B0604020202020204" pitchFamily="34" charset="0"/>
                <a:cs typeface="Arial" panose="020B0604020202020204" pitchFamily="34" charset="0"/>
              </a:rPr>
              <a:t>Harmless bacteria in urine</a:t>
            </a:r>
          </a:p>
          <a:p>
            <a:pPr marL="285750" lvl="0" indent="-285750">
              <a:spcAft>
                <a:spcPts val="1800"/>
              </a:spcAft>
              <a:buClr>
                <a:srgbClr val="008FBF"/>
              </a:buClr>
              <a:buFont typeface="Arial" panose="020B0604020202020204" pitchFamily="34" charset="0"/>
              <a:buChar char="•"/>
            </a:pPr>
            <a:r>
              <a:rPr lang="en-GB" dirty="0">
                <a:latin typeface="Arial" panose="020B0604020202020204" pitchFamily="34" charset="0"/>
                <a:cs typeface="Arial" panose="020B0604020202020204" pitchFamily="34" charset="0"/>
              </a:rPr>
              <a:t>Antibiotic treatment is not required</a:t>
            </a:r>
          </a:p>
          <a:p>
            <a:pPr marL="285750" lvl="0" indent="-285750">
              <a:spcAft>
                <a:spcPts val="1800"/>
              </a:spcAft>
              <a:buClr>
                <a:srgbClr val="008FBF"/>
              </a:buClr>
              <a:buFont typeface="Arial" panose="020B0604020202020204" pitchFamily="34" charset="0"/>
              <a:buChar char="•"/>
            </a:pPr>
            <a:r>
              <a:rPr lang="en-GB" dirty="0">
                <a:latin typeface="Arial" panose="020B0604020202020204" pitchFamily="34" charset="0"/>
                <a:cs typeface="Arial" panose="020B0604020202020204" pitchFamily="34" charset="0"/>
              </a:rPr>
              <a:t>Antibiotic treatment does not reduce likelihood of UTI in future</a:t>
            </a:r>
          </a:p>
          <a:p>
            <a:pPr marL="285750" lvl="0" indent="-285750">
              <a:spcAft>
                <a:spcPts val="1800"/>
              </a:spcAft>
              <a:buClr>
                <a:srgbClr val="008FBF"/>
              </a:buClr>
              <a:buFont typeface="Arial" panose="020B0604020202020204" pitchFamily="34" charset="0"/>
              <a:buChar char="•"/>
            </a:pPr>
            <a:r>
              <a:rPr lang="en-GB" dirty="0">
                <a:latin typeface="Arial" panose="020B0604020202020204" pitchFamily="34" charset="0"/>
                <a:cs typeface="Arial" panose="020B0604020202020204" pitchFamily="34" charset="0"/>
              </a:rPr>
              <a:t>Antibiotic side-effects from treatment of ASB is preventable harm</a:t>
            </a:r>
          </a:p>
        </p:txBody>
      </p:sp>
      <p:sp>
        <p:nvSpPr>
          <p:cNvPr id="7" name="Title 6">
            <a:extLst>
              <a:ext uri="{FF2B5EF4-FFF2-40B4-BE49-F238E27FC236}">
                <a16:creationId xmlns:a16="http://schemas.microsoft.com/office/drawing/2014/main" id="{5C79DF9B-909E-6341-9FF8-7F88EE19593B}"/>
              </a:ext>
            </a:extLst>
          </p:cNvPr>
          <p:cNvSpPr txBox="1">
            <a:spLocks/>
          </p:cNvSpPr>
          <p:nvPr/>
        </p:nvSpPr>
        <p:spPr>
          <a:xfrm>
            <a:off x="691555" y="598377"/>
            <a:ext cx="10515600" cy="48931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GB" sz="2400" b="1" dirty="0">
                <a:solidFill>
                  <a:srgbClr val="00577D"/>
                </a:solidFill>
                <a:latin typeface="Arial Black" panose="020B0604020202020204" pitchFamily="34" charset="0"/>
                <a:cs typeface="Arial Black" panose="020B0604020202020204" pitchFamily="34" charset="0"/>
              </a:rPr>
              <a:t>What is Asymptomatic Bacteriuria (ASB)</a:t>
            </a:r>
          </a:p>
        </p:txBody>
      </p:sp>
    </p:spTree>
    <p:extLst>
      <p:ext uri="{BB962C8B-B14F-4D97-AF65-F5344CB8AC3E}">
        <p14:creationId xmlns:p14="http://schemas.microsoft.com/office/powerpoint/2010/main" val="225547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D97137-C9C3-5A45-BD32-7095EB255505}"/>
              </a:ext>
            </a:extLst>
          </p:cNvPr>
          <p:cNvSpPr/>
          <p:nvPr/>
        </p:nvSpPr>
        <p:spPr>
          <a:xfrm>
            <a:off x="4447227" y="265522"/>
            <a:ext cx="3538178" cy="924536"/>
          </a:xfrm>
          <a:prstGeom prst="rect">
            <a:avLst/>
          </a:prstGeom>
        </p:spPr>
        <p:txBody>
          <a:bodyPr vert="horz" lIns="91440" tIns="45720" rIns="91440" bIns="45720" rtlCol="0">
            <a:normAutofit/>
          </a:bodyPr>
          <a:lstStyle/>
          <a:p>
            <a:pPr>
              <a:lnSpc>
                <a:spcPct val="90000"/>
              </a:lnSpc>
              <a:spcAft>
                <a:spcPts val="2000"/>
              </a:spcAft>
            </a:pPr>
            <a:r>
              <a:rPr lang="en-US" sz="2400" b="1" dirty="0">
                <a:solidFill>
                  <a:srgbClr val="00577D"/>
                </a:solidFill>
                <a:latin typeface="Arial Black" panose="020B0604020202020204" pitchFamily="34" charset="0"/>
                <a:ea typeface="Arial Black" charset="0"/>
                <a:cs typeface="Arial Black" panose="020B0604020202020204" pitchFamily="34" charset="0"/>
              </a:rPr>
              <a:t>To Dip or Not To Dip</a:t>
            </a:r>
            <a:endParaRPr lang="en-US" sz="2400" b="1" dirty="0">
              <a:latin typeface="Arial Black" panose="020B0604020202020204" pitchFamily="34" charset="0"/>
              <a:cs typeface="Arial Black" panose="020B0604020202020204" pitchFamily="34" charset="0"/>
            </a:endParaRPr>
          </a:p>
          <a:p>
            <a:pPr marL="223200" indent="-285750">
              <a:lnSpc>
                <a:spcPct val="150000"/>
              </a:lnSpc>
              <a:spcAft>
                <a:spcPts val="700"/>
              </a:spcAft>
              <a:buClr>
                <a:srgbClr val="008FBF"/>
              </a:buClr>
              <a:buFont typeface="Arial" panose="020B0604020202020204" pitchFamily="34" charset="0"/>
              <a:buChar char="•"/>
            </a:pPr>
            <a:endParaRPr lang="en-US" dirty="0">
              <a:latin typeface="Arial" charset="0"/>
              <a:ea typeface="Arial" charset="0"/>
              <a:cs typeface="Arial" charset="0"/>
            </a:endParaRPr>
          </a:p>
          <a:p>
            <a:pPr>
              <a:lnSpc>
                <a:spcPct val="150000"/>
              </a:lnSpc>
              <a:spcAft>
                <a:spcPts val="700"/>
              </a:spcAft>
              <a:buClr>
                <a:srgbClr val="008FBF"/>
              </a:buClr>
            </a:pPr>
            <a:endParaRPr lang="en-US" dirty="0">
              <a:latin typeface="Arial" charset="0"/>
              <a:ea typeface="Arial" charset="0"/>
              <a:cs typeface="Arial" charset="0"/>
            </a:endParaRPr>
          </a:p>
          <a:p>
            <a:pPr>
              <a:lnSpc>
                <a:spcPct val="90000"/>
              </a:lnSpc>
              <a:spcAft>
                <a:spcPts val="600"/>
              </a:spcAft>
            </a:pPr>
            <a:endParaRPr lang="en-US" dirty="0"/>
          </a:p>
        </p:txBody>
      </p:sp>
      <p:pic>
        <p:nvPicPr>
          <p:cNvPr id="5" name="Online Media 4" title="To Dip Or Not To Dip - part 1">
            <a:hlinkClick r:id="" action="ppaction://media"/>
            <a:extLst>
              <a:ext uri="{FF2B5EF4-FFF2-40B4-BE49-F238E27FC236}">
                <a16:creationId xmlns:a16="http://schemas.microsoft.com/office/drawing/2014/main" id="{98A778D5-9A68-466C-9277-CC60CE55AC72}"/>
              </a:ext>
            </a:extLst>
          </p:cNvPr>
          <p:cNvPicPr>
            <a:picLocks noRot="1" noChangeAspect="1"/>
          </p:cNvPicPr>
          <p:nvPr>
            <a:videoFile r:link="rId1"/>
          </p:nvPr>
        </p:nvPicPr>
        <p:blipFill>
          <a:blip r:embed="rId4"/>
          <a:stretch>
            <a:fillRect/>
          </a:stretch>
        </p:blipFill>
        <p:spPr>
          <a:xfrm>
            <a:off x="1363580" y="1139010"/>
            <a:ext cx="9705473" cy="5282931"/>
          </a:xfrm>
          <a:prstGeom prst="rect">
            <a:avLst/>
          </a:prstGeom>
        </p:spPr>
      </p:pic>
    </p:spTree>
    <p:extLst>
      <p:ext uri="{BB962C8B-B14F-4D97-AF65-F5344CB8AC3E}">
        <p14:creationId xmlns:p14="http://schemas.microsoft.com/office/powerpoint/2010/main" val="116669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B4313-9D29-A944-A2B9-EF5CC607C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
        <p:nvSpPr>
          <p:cNvPr id="10" name="TextBox 9">
            <a:extLst>
              <a:ext uri="{FF2B5EF4-FFF2-40B4-BE49-F238E27FC236}">
                <a16:creationId xmlns:a16="http://schemas.microsoft.com/office/drawing/2014/main" id="{9FDCD649-E7D9-804A-A96B-9EF3EE79F4C7}"/>
              </a:ext>
            </a:extLst>
          </p:cNvPr>
          <p:cNvSpPr txBox="1"/>
          <p:nvPr/>
        </p:nvSpPr>
        <p:spPr>
          <a:xfrm>
            <a:off x="0" y="2851685"/>
            <a:ext cx="7360373" cy="1200329"/>
          </a:xfrm>
          <a:prstGeom prst="rect">
            <a:avLst/>
          </a:prstGeom>
          <a:noFill/>
        </p:spPr>
        <p:txBody>
          <a:bodyPr wrap="square" rtlCol="0">
            <a:spAutoFit/>
          </a:bodyPr>
          <a:lstStyle/>
          <a:p>
            <a:pPr algn="ctr"/>
            <a:r>
              <a:rPr lang="en-US" sz="2400" b="1" dirty="0">
                <a:latin typeface="Arial" charset="0"/>
                <a:ea typeface="Arial" charset="0"/>
                <a:cs typeface="Arial" charset="0"/>
              </a:rPr>
              <a:t>Residents </a:t>
            </a:r>
            <a:r>
              <a:rPr lang="en-US" sz="2400" b="1" dirty="0">
                <a:solidFill>
                  <a:srgbClr val="FF0000"/>
                </a:solidFill>
                <a:latin typeface="Arial" charset="0"/>
                <a:ea typeface="Arial" charset="0"/>
                <a:cs typeface="Arial" charset="0"/>
              </a:rPr>
              <a:t>without</a:t>
            </a:r>
            <a:r>
              <a:rPr lang="en-US" sz="2400" b="1" dirty="0">
                <a:latin typeface="Arial" charset="0"/>
                <a:ea typeface="Arial" charset="0"/>
                <a:cs typeface="Arial" charset="0"/>
              </a:rPr>
              <a:t> catheter</a:t>
            </a:r>
          </a:p>
          <a:p>
            <a:pPr algn="ctr"/>
            <a:r>
              <a:rPr lang="en-US" sz="2400" i="1" dirty="0">
                <a:latin typeface="Arial" charset="0"/>
                <a:ea typeface="Arial" charset="0"/>
                <a:cs typeface="Arial" charset="0"/>
              </a:rPr>
              <a:t>There is also a pathway for </a:t>
            </a:r>
          </a:p>
          <a:p>
            <a:pPr algn="ctr"/>
            <a:r>
              <a:rPr lang="en-US" sz="2400" i="1" dirty="0">
                <a:latin typeface="Arial" charset="0"/>
                <a:ea typeface="Arial" charset="0"/>
                <a:cs typeface="Arial" charset="0"/>
              </a:rPr>
              <a:t>residents with a catheter</a:t>
            </a:r>
          </a:p>
        </p:txBody>
      </p:sp>
      <p:sp>
        <p:nvSpPr>
          <p:cNvPr id="9" name="Rectangle 8">
            <a:extLst>
              <a:ext uri="{FF2B5EF4-FFF2-40B4-BE49-F238E27FC236}">
                <a16:creationId xmlns:a16="http://schemas.microsoft.com/office/drawing/2014/main" id="{AE7A3A9A-CB6D-524D-AC5F-10967A1C9528}"/>
              </a:ext>
            </a:extLst>
          </p:cNvPr>
          <p:cNvSpPr/>
          <p:nvPr/>
        </p:nvSpPr>
        <p:spPr>
          <a:xfrm>
            <a:off x="0" y="720000"/>
            <a:ext cx="7360373" cy="730443"/>
          </a:xfrm>
          <a:prstGeom prst="rect">
            <a:avLst/>
          </a:prstGeom>
        </p:spPr>
        <p:txBody>
          <a:bodyPr vert="horz" lIns="91440" tIns="45720" rIns="91440" bIns="45720" rtlCol="0">
            <a:normAutofit/>
          </a:bodyPr>
          <a:lstStyle/>
          <a:p>
            <a:pPr algn="ctr">
              <a:lnSpc>
                <a:spcPct val="90000"/>
              </a:lnSpc>
              <a:spcAft>
                <a:spcPts val="1800"/>
              </a:spcAft>
            </a:pPr>
            <a:r>
              <a:rPr lang="en-US" sz="2400" b="1" dirty="0">
                <a:solidFill>
                  <a:srgbClr val="00577D"/>
                </a:solidFill>
                <a:latin typeface="Arial Black" charset="0"/>
                <a:ea typeface="Arial Black" charset="0"/>
                <a:cs typeface="Arial Black" charset="0"/>
              </a:rPr>
              <a:t>Clinical pathways are helpful…</a:t>
            </a:r>
            <a:endParaRPr lang="en-US" dirty="0"/>
          </a:p>
          <a:p>
            <a:pPr algn="ctr">
              <a:lnSpc>
                <a:spcPct val="90000"/>
              </a:lnSpc>
              <a:spcAft>
                <a:spcPts val="600"/>
              </a:spcAft>
            </a:pPr>
            <a:endParaRPr lang="en-US" dirty="0"/>
          </a:p>
        </p:txBody>
      </p:sp>
      <p:sp>
        <p:nvSpPr>
          <p:cNvPr id="2" name="TextBox 1">
            <a:extLst>
              <a:ext uri="{FF2B5EF4-FFF2-40B4-BE49-F238E27FC236}">
                <a16:creationId xmlns:a16="http://schemas.microsoft.com/office/drawing/2014/main" id="{4DEC55B2-252C-E242-91EE-209FD9F7F7CF}"/>
              </a:ext>
            </a:extLst>
          </p:cNvPr>
          <p:cNvSpPr txBox="1"/>
          <p:nvPr/>
        </p:nvSpPr>
        <p:spPr>
          <a:xfrm>
            <a:off x="177972" y="5176259"/>
            <a:ext cx="6719918"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ACQSC Clinical Pathway is adapted from TG: Antibiotics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“Assessment and treatment of aged care facility residents with suspected UTI”</a:t>
            </a:r>
          </a:p>
        </p:txBody>
      </p:sp>
      <p:pic>
        <p:nvPicPr>
          <p:cNvPr id="4" name="Picture 3" descr="A picture containing text, screenshot, number, parallel&#10;&#10;Description automatically generated">
            <a:extLst>
              <a:ext uri="{FF2B5EF4-FFF2-40B4-BE49-F238E27FC236}">
                <a16:creationId xmlns:a16="http://schemas.microsoft.com/office/drawing/2014/main" id="{DA6C1755-8409-FBF4-883B-81C4CDD1DAFE}"/>
              </a:ext>
            </a:extLst>
          </p:cNvPr>
          <p:cNvPicPr>
            <a:picLocks noChangeAspect="1"/>
          </p:cNvPicPr>
          <p:nvPr/>
        </p:nvPicPr>
        <p:blipFill>
          <a:blip r:embed="rId4"/>
          <a:stretch>
            <a:fillRect/>
          </a:stretch>
        </p:blipFill>
        <p:spPr>
          <a:xfrm>
            <a:off x="6929759" y="0"/>
            <a:ext cx="4954356" cy="6858000"/>
          </a:xfrm>
          <a:prstGeom prst="rect">
            <a:avLst/>
          </a:prstGeom>
        </p:spPr>
      </p:pic>
    </p:spTree>
    <p:extLst>
      <p:ext uri="{BB962C8B-B14F-4D97-AF65-F5344CB8AC3E}">
        <p14:creationId xmlns:p14="http://schemas.microsoft.com/office/powerpoint/2010/main" val="916858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rotWithShape="1">
          <a:blip r:embed="rId3"/>
          <a:srcRect l="28234" t="22272" r="28234" b="2272"/>
          <a:stretch/>
        </p:blipFill>
        <p:spPr>
          <a:xfrm>
            <a:off x="-23923" y="-56794"/>
            <a:ext cx="5161261" cy="5976000"/>
          </a:xfrm>
          <a:prstGeom prst="rect">
            <a:avLst/>
          </a:prstGeom>
        </p:spPr>
      </p:pic>
      <p:sp>
        <p:nvSpPr>
          <p:cNvPr id="7" name="Rectangle 6"/>
          <p:cNvSpPr/>
          <p:nvPr/>
        </p:nvSpPr>
        <p:spPr>
          <a:xfrm>
            <a:off x="5516199" y="456485"/>
            <a:ext cx="5244353" cy="1132103"/>
          </a:xfrm>
          <a:prstGeom prst="rect">
            <a:avLst/>
          </a:prstGeom>
        </p:spPr>
        <p:txBody>
          <a:bodyPr vert="horz" lIns="91440" tIns="45720" rIns="91440" bIns="45720" rtlCol="0" anchor="ctr">
            <a:normAutofit/>
          </a:bodyPr>
          <a:lstStyle/>
          <a:p>
            <a:pPr defTabSz="571477">
              <a:lnSpc>
                <a:spcPct val="90000"/>
              </a:lnSpc>
              <a:spcBef>
                <a:spcPct val="0"/>
              </a:spcBef>
              <a:spcAft>
                <a:spcPts val="600"/>
              </a:spcAft>
            </a:pPr>
            <a:r>
              <a:rPr lang="en-US" sz="2800" b="1" dirty="0">
                <a:solidFill>
                  <a:srgbClr val="00577D"/>
                </a:solidFill>
                <a:latin typeface="Arial Black" charset="0"/>
                <a:ea typeface="Arial Black" charset="0"/>
                <a:cs typeface="Arial Black" charset="0"/>
              </a:rPr>
              <a:t>Case study 1</a:t>
            </a:r>
          </a:p>
        </p:txBody>
      </p:sp>
      <p:sp>
        <p:nvSpPr>
          <p:cNvPr id="2" name="Content Placeholder 1">
            <a:extLst>
              <a:ext uri="{FF2B5EF4-FFF2-40B4-BE49-F238E27FC236}">
                <a16:creationId xmlns:a16="http://schemas.microsoft.com/office/drawing/2014/main" id="{0AE7EA7E-EC40-5D4B-99B5-BB69868C6B80}"/>
              </a:ext>
            </a:extLst>
          </p:cNvPr>
          <p:cNvSpPr>
            <a:spLocks noGrp="1"/>
          </p:cNvSpPr>
          <p:nvPr>
            <p:ph idx="1"/>
          </p:nvPr>
        </p:nvSpPr>
        <p:spPr>
          <a:xfrm>
            <a:off x="5710989" y="1588589"/>
            <a:ext cx="5621201" cy="3842580"/>
          </a:xfrm>
        </p:spPr>
        <p:txBody>
          <a:bodyPr vert="horz" lIns="91440" tIns="45720" rIns="91440" bIns="45720" rtlCol="0" anchor="t">
            <a:normAutofit/>
          </a:bodyPr>
          <a:lstStyle/>
          <a:p>
            <a:pPr fontAlgn="base">
              <a:lnSpc>
                <a:spcPct val="100000"/>
              </a:lnSpc>
              <a:spcBef>
                <a:spcPts val="0"/>
              </a:spcBef>
              <a:buNone/>
              <a:defRPr/>
            </a:pPr>
            <a:r>
              <a:rPr lang="en-GB" altLang="en-US" sz="2000" kern="0" dirty="0">
                <a:solidFill>
                  <a:schemeClr val="accent6">
                    <a:lumMod val="10000"/>
                  </a:schemeClr>
                </a:solidFill>
                <a:latin typeface="Arial"/>
                <a:cs typeface="Arial"/>
              </a:rPr>
              <a:t>John Lee is an </a:t>
            </a:r>
            <a:r>
              <a:rPr lang="en-GB" altLang="en-US" sz="2000" kern="0" dirty="0">
                <a:solidFill>
                  <a:schemeClr val="accent6">
                    <a:lumMod val="10000"/>
                  </a:schemeClr>
                </a:solidFill>
                <a:latin typeface="Arial"/>
                <a:ea typeface="ヒラギノ角ゴ Pro W3"/>
                <a:cs typeface="ヒラギノ角ゴ Pro W3"/>
              </a:rPr>
              <a:t>80-year-old resident</a:t>
            </a:r>
            <a:endParaRPr lang="en-AU" sz="2000" dirty="0">
              <a:solidFill>
                <a:srgbClr val="008FBF"/>
              </a:solidFill>
              <a:latin typeface="Arial" charset="0"/>
              <a:ea typeface="Arial" charset="0"/>
              <a:cs typeface="Arial" charset="0"/>
            </a:endParaRPr>
          </a:p>
          <a:p>
            <a:pPr fontAlgn="base">
              <a:lnSpc>
                <a:spcPct val="100000"/>
              </a:lnSpc>
              <a:spcAft>
                <a:spcPct val="0"/>
              </a:spcAft>
              <a:buClr>
                <a:srgbClr val="008FBF"/>
              </a:buClr>
              <a:defRPr/>
            </a:pPr>
            <a:r>
              <a:rPr lang="en-GB" altLang="en-US" sz="2000" b="0" kern="0" dirty="0">
                <a:solidFill>
                  <a:schemeClr val="accent6">
                    <a:lumMod val="10000"/>
                  </a:schemeClr>
                </a:solidFill>
                <a:latin typeface="Arial"/>
                <a:ea typeface="ヒラギノ角ゴ Pro W3"/>
                <a:cs typeface="ヒラギノ角ゴ Pro W3"/>
              </a:rPr>
              <a:t>Has had antibiotics in </a:t>
            </a:r>
            <a:r>
              <a:rPr lang="en-GB" altLang="en-US" sz="2000" b="0" kern="0" dirty="0">
                <a:latin typeface="Arial"/>
                <a:ea typeface="ヒラギノ角ゴ Pro W3"/>
                <a:cs typeface="ヒラギノ角ゴ Pro W3"/>
              </a:rPr>
              <a:t>the</a:t>
            </a:r>
            <a:r>
              <a:rPr lang="en-GB" altLang="en-US" sz="2000" b="0" kern="0" dirty="0">
                <a:solidFill>
                  <a:schemeClr val="accent6">
                    <a:lumMod val="10000"/>
                  </a:schemeClr>
                </a:solidFill>
                <a:latin typeface="Arial"/>
                <a:ea typeface="ヒラギノ角ゴ Pro W3"/>
                <a:cs typeface="ヒラギノ角ゴ Pro W3"/>
              </a:rPr>
              <a:t> past for suspected UTI</a:t>
            </a:r>
          </a:p>
          <a:p>
            <a:pPr fontAlgn="base">
              <a:lnSpc>
                <a:spcPct val="100000"/>
              </a:lnSpc>
              <a:spcAft>
                <a:spcPct val="0"/>
              </a:spcAft>
              <a:buClr>
                <a:srgbClr val="008FBF"/>
              </a:buClr>
              <a:defRPr/>
            </a:pPr>
            <a:r>
              <a:rPr lang="en-GB" altLang="en-US" sz="2000" b="0" kern="0" dirty="0">
                <a:solidFill>
                  <a:schemeClr val="accent6">
                    <a:lumMod val="10000"/>
                  </a:schemeClr>
                </a:solidFill>
                <a:latin typeface="Arial"/>
                <a:ea typeface="ヒラギノ角ゴ Pro W3"/>
                <a:cs typeface="ヒラギノ角ゴ Pro W3"/>
              </a:rPr>
              <a:t>Increasing confusion over 2 days</a:t>
            </a:r>
          </a:p>
          <a:p>
            <a:pPr fontAlgn="base">
              <a:lnSpc>
                <a:spcPct val="100000"/>
              </a:lnSpc>
              <a:spcAft>
                <a:spcPct val="0"/>
              </a:spcAft>
              <a:buClr>
                <a:srgbClr val="008FBF"/>
              </a:buClr>
              <a:defRPr/>
            </a:pPr>
            <a:r>
              <a:rPr lang="en-GB" altLang="en-US" sz="2000" b="0" kern="0" dirty="0">
                <a:solidFill>
                  <a:schemeClr val="accent6">
                    <a:lumMod val="10000"/>
                  </a:schemeClr>
                </a:solidFill>
                <a:latin typeface="Arial"/>
                <a:ea typeface="ヒラギノ角ゴ Pro W3"/>
                <a:cs typeface="ヒラギノ角ゴ Pro W3"/>
              </a:rPr>
              <a:t>No history of fever, temp 36.5°C</a:t>
            </a:r>
          </a:p>
          <a:p>
            <a:pPr fontAlgn="base">
              <a:lnSpc>
                <a:spcPct val="100000"/>
              </a:lnSpc>
              <a:spcAft>
                <a:spcPts val="1200"/>
              </a:spcAft>
              <a:buClr>
                <a:srgbClr val="008FBF"/>
              </a:buClr>
              <a:defRPr/>
            </a:pPr>
            <a:r>
              <a:rPr lang="en-GB" altLang="en-US" sz="2000" b="0" kern="0" dirty="0">
                <a:solidFill>
                  <a:schemeClr val="accent6">
                    <a:lumMod val="10000"/>
                  </a:schemeClr>
                </a:solidFill>
                <a:latin typeface="Arial"/>
                <a:ea typeface="ヒラギノ角ゴ Pro W3"/>
                <a:cs typeface="ヒラギノ角ゴ Pro W3"/>
              </a:rPr>
              <a:t>Urine: clear yellow, smells strong, not catheterised</a:t>
            </a:r>
          </a:p>
          <a:p>
            <a:pPr marL="0" indent="0" fontAlgn="base">
              <a:lnSpc>
                <a:spcPct val="100000"/>
              </a:lnSpc>
              <a:spcBef>
                <a:spcPts val="2200"/>
              </a:spcBef>
              <a:spcAft>
                <a:spcPct val="0"/>
              </a:spcAft>
              <a:buNone/>
              <a:defRPr/>
            </a:pPr>
            <a:r>
              <a:rPr lang="en-GB" altLang="en-US" sz="2000" kern="0" dirty="0">
                <a:solidFill>
                  <a:schemeClr val="accent6">
                    <a:lumMod val="10000"/>
                  </a:schemeClr>
                </a:solidFill>
                <a:latin typeface="Arial" panose="020B0604020202020204" pitchFamily="34" charset="0"/>
                <a:ea typeface="ヒラギノ角ゴ Pro W3"/>
                <a:cs typeface="Arial" panose="020B0604020202020204" pitchFamily="34" charset="0"/>
              </a:rPr>
              <a:t>What else should you ask about?</a:t>
            </a:r>
            <a:endParaRPr lang="en-GB" altLang="en-US" sz="2000" b="0" kern="0" dirty="0">
              <a:solidFill>
                <a:schemeClr val="accent6">
                  <a:lumMod val="10000"/>
                </a:schemeClr>
              </a:solidFill>
              <a:latin typeface="Arial"/>
              <a:ea typeface="ヒラギノ角ゴ Pro W3"/>
              <a:cs typeface="ヒラギノ角ゴ Pro W3"/>
            </a:endParaRPr>
          </a:p>
          <a:p>
            <a:pPr marL="0" indent="0" fontAlgn="base">
              <a:lnSpc>
                <a:spcPct val="100000"/>
              </a:lnSpc>
              <a:spcAft>
                <a:spcPct val="0"/>
              </a:spcAft>
              <a:buNone/>
              <a:defRPr/>
            </a:pPr>
            <a:endParaRPr lang="en-GB" altLang="en-US" sz="1800" b="0" kern="0" dirty="0">
              <a:solidFill>
                <a:schemeClr val="accent6">
                  <a:lumMod val="10000"/>
                </a:schemeClr>
              </a:solidFill>
              <a:latin typeface="Arial"/>
              <a:ea typeface="ヒラギノ角ゴ Pro W3"/>
              <a:cs typeface="ヒラギノ角ゴ Pro W3"/>
            </a:endParaRPr>
          </a:p>
          <a:p>
            <a:pPr marL="0" indent="0" fontAlgn="base">
              <a:lnSpc>
                <a:spcPct val="100000"/>
              </a:lnSpc>
              <a:spcAft>
                <a:spcPct val="0"/>
              </a:spcAft>
              <a:buNone/>
              <a:defRPr/>
            </a:pPr>
            <a:endParaRPr lang="en-GB" altLang="en-US" sz="1800" b="0" kern="0" dirty="0">
              <a:solidFill>
                <a:schemeClr val="accent6">
                  <a:lumMod val="10000"/>
                </a:schemeClr>
              </a:solidFill>
              <a:latin typeface="Arial"/>
              <a:ea typeface="ヒラギノ角ゴ Pro W3"/>
              <a:cs typeface="ヒラギノ角ゴ Pro W3"/>
            </a:endParaRPr>
          </a:p>
          <a:p>
            <a:endParaRPr lang="en-US" sz="2400" b="0" dirty="0"/>
          </a:p>
          <a:p>
            <a:endParaRPr lang="en-US" dirty="0"/>
          </a:p>
        </p:txBody>
      </p:sp>
      <p:sp>
        <p:nvSpPr>
          <p:cNvPr id="15" name="Slide Number Placeholder 4">
            <a:extLst>
              <a:ext uri="{FF2B5EF4-FFF2-40B4-BE49-F238E27FC236}">
                <a16:creationId xmlns:a16="http://schemas.microsoft.com/office/drawing/2014/main" id="{0A5F2141-77F6-43DC-A6E8-50F8F715DD4B}"/>
              </a:ext>
            </a:extLst>
          </p:cNvPr>
          <p:cNvSpPr>
            <a:spLocks noGrp="1"/>
          </p:cNvSpPr>
          <p:nvPr>
            <p:ph type="sldNum" sz="quarter" idx="4294967295"/>
          </p:nvPr>
        </p:nvSpPr>
        <p:spPr>
          <a:xfrm>
            <a:off x="7981950" y="6356352"/>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03E4F4A1-2182-4D2B-905A-61C4D2EAEA54}" type="slidenum">
              <a:rPr lang="en-AU" smtClean="0"/>
              <a:pPr>
                <a:spcAft>
                  <a:spcPts val="600"/>
                </a:spcAft>
              </a:pPr>
              <a:t>9</a:t>
            </a:fld>
            <a:endParaRPr lang="en-AU"/>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Tree>
    <p:extLst>
      <p:ext uri="{BB962C8B-B14F-4D97-AF65-F5344CB8AC3E}">
        <p14:creationId xmlns:p14="http://schemas.microsoft.com/office/powerpoint/2010/main" val="984398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3918</Words>
  <Application>Microsoft Office PowerPoint</Application>
  <PresentationFormat>Widescreen</PresentationFormat>
  <Paragraphs>393</Paragraphs>
  <Slides>24</Slides>
  <Notes>22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Arial Black</vt:lpstr>
      <vt:lpstr>Calibri</vt:lpstr>
      <vt:lpstr>Calibri Light</vt:lpstr>
      <vt:lpstr>Courier New</vt:lpstr>
      <vt:lpstr>Fira Sans Light</vt:lpstr>
      <vt:lpstr>System Font Regular</vt:lpstr>
      <vt:lpstr>Times New Roman</vt:lpstr>
      <vt:lpstr>ヒラギノ角ゴ Pro W3</vt:lpstr>
      <vt:lpstr>Office Theme</vt:lpstr>
      <vt:lpstr>PowerPoint Presentation</vt:lpstr>
      <vt:lpstr>PowerPoint Presentation</vt:lpstr>
      <vt:lpstr>Smart use of antibiotics today makes sure antibiotics work tomorrow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 Points: Take-home messages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2025-09-22T06:28:58Z</dcterms:created>
  <dcterms:modified xsi:type="dcterms:W3CDTF">2025-09-22T06:29:09Z</dcterms:modified>
</cp:coreProperties>
</file>