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6" r:id="rId4"/>
  </p:sldMasterIdLst>
  <p:notesMasterIdLst>
    <p:notesMasterId r:id="rId26"/>
  </p:notesMasterIdLst>
  <p:sldIdLst>
    <p:sldId id="256" r:id="rId5"/>
    <p:sldId id="257" r:id="rId6"/>
    <p:sldId id="273" r:id="rId7"/>
    <p:sldId id="258" r:id="rId8"/>
    <p:sldId id="259" r:id="rId9"/>
    <p:sldId id="260" r:id="rId10"/>
    <p:sldId id="274" r:id="rId11"/>
    <p:sldId id="261" r:id="rId12"/>
    <p:sldId id="262" r:id="rId13"/>
    <p:sldId id="263" r:id="rId14"/>
    <p:sldId id="264" r:id="rId15"/>
    <p:sldId id="275" r:id="rId16"/>
    <p:sldId id="265" r:id="rId17"/>
    <p:sldId id="266" r:id="rId18"/>
    <p:sldId id="267" r:id="rId19"/>
    <p:sldId id="276" r:id="rId20"/>
    <p:sldId id="268" r:id="rId21"/>
    <p:sldId id="269" r:id="rId22"/>
    <p:sldId id="270" r:id="rId23"/>
    <p:sldId id="271" r:id="rId24"/>
    <p:sldId id="27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7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AE881E-9506-C945-AB53-BD388EEB6285}" v="3" dt="2025-09-18T00:03:46.8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13"/>
    <p:restoredTop sz="72330"/>
  </p:normalViewPr>
  <p:slideViewPr>
    <p:cSldViewPr snapToGrid="0">
      <p:cViewPr varScale="1">
        <p:scale>
          <a:sx n="70" d="100"/>
          <a:sy n="70" d="100"/>
        </p:scale>
        <p:origin x="195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000896-9216-AB4A-971D-B0E0A76D086E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D73D32-24AD-F54B-BCDB-0E36A59C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144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73D32-24AD-F54B-BCDB-0E36A59C078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8947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like to learn about your culture. Tell us what’s important to you.</a:t>
            </a:r>
          </a:p>
          <a:p>
            <a:endParaRPr lang="en-US" dirty="0"/>
          </a:p>
          <a:p>
            <a:r>
              <a:rPr lang="en-US" dirty="0"/>
              <a:t>Let us know if there are things that you like to do.</a:t>
            </a:r>
          </a:p>
          <a:p>
            <a:endParaRPr lang="en-US" dirty="0"/>
          </a:p>
          <a:p>
            <a:r>
              <a:rPr lang="en-US" dirty="0"/>
              <a:t>This could be listening to music, sitting outside or painting.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73D32-24AD-F54B-BCDB-0E36A59C078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0477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want to make sure you’re enjoying good food. </a:t>
            </a:r>
          </a:p>
          <a:p>
            <a:endParaRPr lang="en-US" dirty="0"/>
          </a:p>
          <a:p>
            <a:r>
              <a:rPr lang="en-US" dirty="0"/>
              <a:t>Let us know what you like to eat and drink.</a:t>
            </a:r>
          </a:p>
          <a:p>
            <a:endParaRPr lang="en-US" dirty="0"/>
          </a:p>
          <a:p>
            <a:r>
              <a:rPr lang="en-US" dirty="0"/>
              <a:t>And what you don’t like.</a:t>
            </a:r>
          </a:p>
          <a:p>
            <a:endParaRPr lang="en-US" dirty="0"/>
          </a:p>
          <a:p>
            <a:r>
              <a:rPr lang="en-US" dirty="0"/>
              <a:t>Tell us if there are things you like about where you eat – like sitting outside, by the fire or with a group of people.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73D32-24AD-F54B-BCDB-0E36A59C078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8131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Speaking up</a:t>
            </a:r>
          </a:p>
          <a:p>
            <a:endParaRPr lang="en-US" b="1" dirty="0"/>
          </a:p>
          <a:p>
            <a:r>
              <a:rPr lang="en-US" dirty="0"/>
              <a:t>We want you to have the best care for you.</a:t>
            </a:r>
          </a:p>
          <a:p>
            <a:endParaRPr lang="en-US" dirty="0"/>
          </a:p>
          <a:p>
            <a:r>
              <a:rPr lang="en-US" dirty="0"/>
              <a:t>If you are worried or unhappy about the way you’re being looked after it’s important to speak up.</a:t>
            </a:r>
          </a:p>
          <a:p>
            <a:endParaRPr lang="en-US" dirty="0"/>
          </a:p>
          <a:p>
            <a:r>
              <a:rPr lang="en-US" dirty="0"/>
              <a:t>This is your right. We want you to let us know if you’re unhappy. </a:t>
            </a:r>
          </a:p>
          <a:p>
            <a:endParaRPr lang="en-US" dirty="0"/>
          </a:p>
          <a:p>
            <a:r>
              <a:rPr lang="en-US" dirty="0"/>
              <a:t>Usually, the problem can be fixed quickly with no fuss.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73D32-24AD-F54B-BCDB-0E36A59C078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5282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en-US" dirty="0"/>
              <a:t>You or your family can have a yarn with us about what you want and how we can help you. </a:t>
            </a:r>
          </a:p>
          <a:p>
            <a:pPr>
              <a:spcAft>
                <a:spcPts val="1800"/>
              </a:spcAft>
            </a:pPr>
            <a:endParaRPr lang="en-US" dirty="0"/>
          </a:p>
          <a:p>
            <a:pPr>
              <a:spcAft>
                <a:spcPts val="1800"/>
              </a:spcAft>
            </a:pPr>
            <a:r>
              <a:rPr lang="en-US" dirty="0"/>
              <a:t>It’s our job to make sure you’re getting cared for in a way that is right for you.</a:t>
            </a:r>
          </a:p>
          <a:p>
            <a:pPr>
              <a:spcAft>
                <a:spcPts val="1800"/>
              </a:spcAft>
            </a:pPr>
            <a:endParaRPr lang="en-US" dirty="0"/>
          </a:p>
          <a:p>
            <a:pPr>
              <a:spcAft>
                <a:spcPts val="1800"/>
              </a:spcAft>
            </a:pPr>
            <a:r>
              <a:rPr lang="en-US" dirty="0"/>
              <a:t>You can also ask an advocate to speak up for you. </a:t>
            </a:r>
          </a:p>
          <a:p>
            <a:pPr>
              <a:spcAft>
                <a:spcPts val="1800"/>
              </a:spcAft>
            </a:pPr>
            <a:endParaRPr lang="en-US" dirty="0"/>
          </a:p>
          <a:p>
            <a:pPr>
              <a:spcAft>
                <a:spcPts val="1800"/>
              </a:spcAft>
            </a:pPr>
            <a:r>
              <a:rPr lang="en-US" dirty="0"/>
              <a:t>An advocate is someone who can help you in different ways. </a:t>
            </a:r>
          </a:p>
          <a:p>
            <a:pPr>
              <a:spcAft>
                <a:spcPts val="1800"/>
              </a:spcAft>
            </a:pPr>
            <a:endParaRPr lang="en-US" dirty="0"/>
          </a:p>
          <a:p>
            <a:pPr>
              <a:spcAft>
                <a:spcPts val="1800"/>
              </a:spcAft>
            </a:pPr>
            <a:r>
              <a:rPr lang="en-US" dirty="0"/>
              <a:t>It doesn’t cost anything to ask an advocate to help.</a:t>
            </a:r>
          </a:p>
          <a:p>
            <a:pPr>
              <a:spcAft>
                <a:spcPts val="1800"/>
              </a:spcAft>
            </a:pPr>
            <a:endParaRPr lang="en-US" dirty="0"/>
          </a:p>
          <a:p>
            <a:pPr>
              <a:spcAft>
                <a:spcPts val="1800"/>
              </a:spcAft>
            </a:pPr>
            <a:r>
              <a:rPr lang="en-US" dirty="0"/>
              <a:t>They can help you understand things like your aged care services, your fees or your rights.</a:t>
            </a:r>
          </a:p>
          <a:p>
            <a:pPr>
              <a:spcAft>
                <a:spcPts val="1800"/>
              </a:spcAft>
            </a:pPr>
            <a:endParaRPr lang="en-US" dirty="0"/>
          </a:p>
          <a:p>
            <a:pPr>
              <a:spcAft>
                <a:spcPts val="1800"/>
              </a:spcAft>
            </a:pPr>
            <a:r>
              <a:rPr lang="en-US" dirty="0"/>
              <a:t>You can ask them to speak up for you to help manage your aged care. </a:t>
            </a:r>
          </a:p>
          <a:p>
            <a:pPr>
              <a:spcAft>
                <a:spcPts val="1800"/>
              </a:spcAft>
            </a:pPr>
            <a:endParaRPr lang="en-US" dirty="0"/>
          </a:p>
          <a:p>
            <a:pPr>
              <a:spcAft>
                <a:spcPts val="1800"/>
              </a:spcAft>
            </a:pPr>
            <a:r>
              <a:rPr lang="en-US" dirty="0"/>
              <a:t>An advocate can also be a family member, a friend or anyone you want to speak up for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73D32-24AD-F54B-BCDB-0E36A59C078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5594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or your family can also contact the Aged Care Quality and Safety Commission. </a:t>
            </a:r>
          </a:p>
          <a:p>
            <a:endParaRPr lang="en-US" dirty="0"/>
          </a:p>
          <a:p>
            <a:r>
              <a:rPr lang="en-US" dirty="0"/>
              <a:t>It’s their job to make sure that everyone is getting quality and safe aged care.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73D32-24AD-F54B-BCDB-0E36A59C078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7644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Talking to the Commission is </a:t>
            </a:r>
            <a:r>
              <a:rPr lang="en-US" b="1" dirty="0"/>
              <a:t>free and private. </a:t>
            </a:r>
          </a:p>
          <a:p>
            <a:endParaRPr lang="en-US" dirty="0"/>
          </a:p>
          <a:p>
            <a:r>
              <a:rPr lang="en-US" dirty="0"/>
              <a:t>You don’t have to give your name if you don’t want to.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73D32-24AD-F54B-BCDB-0E36A59C078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2131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you contact the Commission, they will ask you some questions about what you want changed about your aged care.</a:t>
            </a:r>
          </a:p>
          <a:p>
            <a:endParaRPr lang="en-US" dirty="0"/>
          </a:p>
          <a:p>
            <a:r>
              <a:rPr lang="en-US" dirty="0"/>
              <a:t>They will be able to give you some advice and help solve the problem with you and your family.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73D32-24AD-F54B-BCDB-0E36A59C078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15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Explaining aged care options. </a:t>
            </a:r>
            <a:r>
              <a:rPr lang="en-A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Aged care is available for mob that are 50 and over. 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need help with everyday things like cleaning, cooking, showering, shopping and getting out and about, you might be eligible for aged care.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73D32-24AD-F54B-BCDB-0E36A59C078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658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can get aged care in your own home.</a:t>
            </a:r>
          </a:p>
          <a:p>
            <a:endParaRPr lang="en-US" dirty="0"/>
          </a:p>
          <a:p>
            <a:r>
              <a:rPr lang="en-US" dirty="0"/>
              <a:t>We have people that can help you and your family there.</a:t>
            </a:r>
          </a:p>
          <a:p>
            <a:endParaRPr lang="en-US" dirty="0"/>
          </a:p>
          <a:p>
            <a:r>
              <a:rPr lang="en-US" dirty="0"/>
              <a:t>Some people can live in an aged care home if they need more support.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73D32-24AD-F54B-BCDB-0E36A59C078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990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doesn’t matter what aged care you get  – there’s one thing that’s the same.</a:t>
            </a:r>
          </a:p>
          <a:p>
            <a:endParaRPr lang="en-US" dirty="0"/>
          </a:p>
          <a:p>
            <a:r>
              <a:rPr lang="en-US" dirty="0"/>
              <a:t>You have the right to good, safe aged care.</a:t>
            </a:r>
          </a:p>
          <a:p>
            <a:endParaRPr lang="en-US" dirty="0"/>
          </a:p>
          <a:p>
            <a:r>
              <a:rPr lang="en-US" dirty="0"/>
              <a:t>You have the right to make choices about your aged care. </a:t>
            </a:r>
          </a:p>
          <a:p>
            <a:endParaRPr lang="en-US" dirty="0"/>
          </a:p>
          <a:p>
            <a:r>
              <a:rPr lang="en-US" dirty="0"/>
              <a:t>Your connection to your family, community and Country must be respected.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73D32-24AD-F54B-BCDB-0E36A59C078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4445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Planning your home care.</a:t>
            </a:r>
          </a:p>
          <a:p>
            <a:r>
              <a:rPr lang="en-US" b="0" dirty="0"/>
              <a:t>Home care is getting aged care help while you </a:t>
            </a:r>
            <a:r>
              <a:rPr lang="en-US" b="1" dirty="0"/>
              <a:t>live at home.</a:t>
            </a:r>
          </a:p>
          <a:p>
            <a:endParaRPr lang="en-US" b="1" dirty="0"/>
          </a:p>
          <a:p>
            <a:r>
              <a:rPr lang="en-US" b="0" dirty="0"/>
              <a:t>It can be for things like: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getting to appointments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help with going to the toilet or showering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getting groceries or going shopping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cleaning, gardening or other jobs at home.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73D32-24AD-F54B-BCDB-0E36A59C078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3030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us know if there are </a:t>
            </a:r>
            <a:r>
              <a:rPr lang="en-US" b="1" dirty="0"/>
              <a:t>important people or family </a:t>
            </a:r>
            <a:r>
              <a:rPr lang="en-US" dirty="0"/>
              <a:t>you want involved in your care.</a:t>
            </a:r>
          </a:p>
          <a:p>
            <a:endParaRPr lang="en-US" dirty="0"/>
          </a:p>
          <a:p>
            <a:r>
              <a:rPr lang="en-US" dirty="0"/>
              <a:t>We can make sure they are updated about your care and include them when we yarn with you about your care.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73D32-24AD-F54B-BCDB-0E36A59C078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917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us know about things that are important to you and your culture that we can help with.</a:t>
            </a:r>
          </a:p>
          <a:p>
            <a:endParaRPr lang="en-US" dirty="0"/>
          </a:p>
          <a:p>
            <a:r>
              <a:rPr lang="en-US" dirty="0"/>
              <a:t>Like taking you to special places or ceremonies. </a:t>
            </a:r>
          </a:p>
          <a:p>
            <a:endParaRPr lang="en-US" dirty="0"/>
          </a:p>
          <a:p>
            <a:r>
              <a:rPr lang="en-US" dirty="0"/>
              <a:t>Or helping you do things that are important to you, like painting or fishing.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73D32-24AD-F54B-BCDB-0E36A59C078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8476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Tell us what you’d like for your aged care help.</a:t>
            </a:r>
          </a:p>
          <a:p>
            <a:endParaRPr lang="en-US" b="1" dirty="0"/>
          </a:p>
          <a:p>
            <a:r>
              <a:rPr lang="en-US" dirty="0"/>
              <a:t>Like if you want a man or woman to help you. </a:t>
            </a:r>
          </a:p>
          <a:p>
            <a:endParaRPr lang="en-US" dirty="0"/>
          </a:p>
          <a:p>
            <a:r>
              <a:rPr lang="en-US" dirty="0"/>
              <a:t>Or if there are certain times or days that you want help.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73D32-24AD-F54B-BCDB-0E36A59C078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786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Planning your residential aged care</a:t>
            </a:r>
          </a:p>
          <a:p>
            <a:endParaRPr lang="en-US" b="1" dirty="0"/>
          </a:p>
          <a:p>
            <a:r>
              <a:rPr lang="en-US" dirty="0"/>
              <a:t>We know being away from home can be hard.</a:t>
            </a:r>
          </a:p>
          <a:p>
            <a:endParaRPr lang="en-US" dirty="0"/>
          </a:p>
          <a:p>
            <a:r>
              <a:rPr lang="en-US" dirty="0"/>
              <a:t>We want to help you feel at home here. </a:t>
            </a:r>
          </a:p>
          <a:p>
            <a:endParaRPr lang="en-US" dirty="0"/>
          </a:p>
          <a:p>
            <a:r>
              <a:rPr lang="en-US" dirty="0"/>
              <a:t>Let us know what will help you feel at home and connected to family, community and Country.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73D32-24AD-F54B-BCDB-0E36A59C078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699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D4C29-9115-A8B5-30F6-D552425E7D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16F89B-844D-BC06-2721-812C183CB5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37A459E-8649-F980-45AB-A1791E4829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3538" y="600550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48CC95F-0247-41B6-91CF-DC97C76A70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976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9704A-44FB-F81D-2734-60369A5F3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6EA9C63-A593-4071-2966-8E95E5CB5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3538" y="600550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48CC95F-0247-41B6-91CF-DC97C76A70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522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6070F7C-6F6A-0794-FB6F-5A0BD85486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3538" y="600550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48CC95F-0247-41B6-91CF-DC97C76A70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066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32F2E4-ECC5-1234-588A-0446FC182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48E86D-0445-BBDD-E49B-5D6C12E1AE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062198-C875-DD32-0AA8-F3BB20E1C8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3538" y="600550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48CC95F-0247-41B6-91CF-DC97C76A70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107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92" r:id="rId2"/>
    <p:sldLayoutId id="2147483693" r:id="rId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32B81D-DA9C-9CDA-D059-2B1A5BE5B6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0" b="40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1B83C65-5DFD-246B-7DFD-6B1D2F4DEFA3}"/>
              </a:ext>
            </a:extLst>
          </p:cNvPr>
          <p:cNvSpPr txBox="1"/>
          <p:nvPr/>
        </p:nvSpPr>
        <p:spPr>
          <a:xfrm>
            <a:off x="928688" y="2000250"/>
            <a:ext cx="40147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800" b="1" dirty="0">
                <a:solidFill>
                  <a:schemeClr val="bg1"/>
                </a:solidFill>
                <a:latin typeface="+mj-lt"/>
              </a:rPr>
              <a:t>Your rights in aged care</a:t>
            </a:r>
          </a:p>
        </p:txBody>
      </p:sp>
    </p:spTree>
    <p:extLst>
      <p:ext uri="{BB962C8B-B14F-4D97-AF65-F5344CB8AC3E}">
        <p14:creationId xmlns:p14="http://schemas.microsoft.com/office/powerpoint/2010/main" val="4102109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E0F98-BEBE-FC3B-1BF0-98D574918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A2406DE-491D-88A3-F8EA-F163CDA493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" r="5"/>
          <a:stretch/>
        </p:blipFill>
        <p:spPr>
          <a:xfrm>
            <a:off x="6350" y="0"/>
            <a:ext cx="12178032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CABEDC-84EF-6B49-8DB4-BAA60A0B5D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3538" y="6005507"/>
            <a:ext cx="2743200" cy="365125"/>
          </a:xfrm>
        </p:spPr>
        <p:txBody>
          <a:bodyPr/>
          <a:lstStyle/>
          <a:p>
            <a:fld id="{148CC95F-0247-41B6-91CF-DC97C76A7088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EC250A-C345-E17D-4208-F08626F87719}"/>
              </a:ext>
            </a:extLst>
          </p:cNvPr>
          <p:cNvSpPr txBox="1"/>
          <p:nvPr/>
        </p:nvSpPr>
        <p:spPr>
          <a:xfrm>
            <a:off x="1064418" y="1162079"/>
            <a:ext cx="5222082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400"/>
              </a:spcAft>
            </a:pPr>
            <a:r>
              <a:rPr lang="en-AU" sz="2400" dirty="0"/>
              <a:t>Tell us what is important to you and your </a:t>
            </a:r>
            <a:r>
              <a:rPr lang="en-AU" sz="2400" b="1" dirty="0"/>
              <a:t>culture</a:t>
            </a:r>
            <a:r>
              <a:rPr lang="en-AU" sz="2400" dirty="0"/>
              <a:t>.</a:t>
            </a:r>
          </a:p>
          <a:p>
            <a:pPr>
              <a:spcAft>
                <a:spcPts val="2400"/>
              </a:spcAft>
            </a:pPr>
            <a:r>
              <a:rPr lang="en-AU" sz="2400" dirty="0"/>
              <a:t>We can help you stay connected to your community and Country. </a:t>
            </a:r>
          </a:p>
        </p:txBody>
      </p:sp>
    </p:spTree>
    <p:extLst>
      <p:ext uri="{BB962C8B-B14F-4D97-AF65-F5344CB8AC3E}">
        <p14:creationId xmlns:p14="http://schemas.microsoft.com/office/powerpoint/2010/main" val="3991568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680E069-1488-2FE7-DA3A-1EFA8ABCB1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" r="5"/>
          <a:stretch/>
        </p:blipFill>
        <p:spPr>
          <a:xfrm>
            <a:off x="6350" y="0"/>
            <a:ext cx="12178032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4BAA04-664C-8885-7BF7-75BB424940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0AEC9C-39E2-51EF-D8DF-24EF0F6B27F5}"/>
              </a:ext>
            </a:extLst>
          </p:cNvPr>
          <p:cNvSpPr txBox="1"/>
          <p:nvPr/>
        </p:nvSpPr>
        <p:spPr>
          <a:xfrm>
            <a:off x="816769" y="1834039"/>
            <a:ext cx="5798344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400"/>
              </a:spcAft>
              <a:buNone/>
            </a:pPr>
            <a:r>
              <a:rPr lang="en-AU" sz="2400" dirty="0">
                <a:effectLst/>
                <a:latin typeface="Aptos" panose="020B0004020202020204" pitchFamily="34" charset="0"/>
              </a:rPr>
              <a:t>Tell us </a:t>
            </a:r>
            <a:r>
              <a:rPr lang="en-AU" sz="2400" b="1" dirty="0">
                <a:effectLst/>
                <a:latin typeface="Aptos" panose="020B0004020202020204" pitchFamily="34" charset="0"/>
              </a:rPr>
              <a:t>what you want</a:t>
            </a:r>
            <a:r>
              <a:rPr lang="en-AU" sz="2400" dirty="0">
                <a:effectLst/>
                <a:latin typeface="Aptos" panose="020B0004020202020204" pitchFamily="34" charset="0"/>
              </a:rPr>
              <a:t> in your aged care.</a:t>
            </a:r>
            <a:endParaRPr lang="en-AU" sz="2400" dirty="0">
              <a:latin typeface="Aptos" panose="020B0004020202020204" pitchFamily="34" charset="0"/>
            </a:endParaRPr>
          </a:p>
          <a:p>
            <a:pPr>
              <a:spcAft>
                <a:spcPts val="2400"/>
              </a:spcAft>
              <a:buNone/>
            </a:pPr>
            <a:r>
              <a:rPr lang="en-AU" sz="2400" dirty="0">
                <a:effectLst/>
                <a:latin typeface="Aptos" panose="020B0004020202020204" pitchFamily="34" charset="0"/>
              </a:rPr>
              <a:t>Tell us who you’d like to look after you – like if you want a man or a woman to help you.</a:t>
            </a:r>
            <a:endParaRPr lang="en-AU" sz="2400" dirty="0">
              <a:latin typeface="Aptos" panose="020B0004020202020204" pitchFamily="34" charset="0"/>
            </a:endParaRPr>
          </a:p>
          <a:p>
            <a:pPr>
              <a:spcAft>
                <a:spcPts val="2400"/>
              </a:spcAft>
              <a:buNone/>
            </a:pPr>
            <a:r>
              <a:rPr lang="en-AU" sz="2400" dirty="0">
                <a:effectLst/>
                <a:latin typeface="Aptos" panose="020B0004020202020204" pitchFamily="34" charset="0"/>
              </a:rPr>
              <a:t>Tell us when you want your aged care help.</a:t>
            </a:r>
          </a:p>
        </p:txBody>
      </p:sp>
    </p:spTree>
    <p:extLst>
      <p:ext uri="{BB962C8B-B14F-4D97-AF65-F5344CB8AC3E}">
        <p14:creationId xmlns:p14="http://schemas.microsoft.com/office/powerpoint/2010/main" val="1695614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3794D-428E-A65C-38DD-70F614A114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7638F9-4F48-9E17-C732-8E37901A4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4" name="Picture 3" descr="A blue and purple background with a colorful pattern&#10;&#10;AI-generated content may be incorrect.">
            <a:extLst>
              <a:ext uri="{FF2B5EF4-FFF2-40B4-BE49-F238E27FC236}">
                <a16:creationId xmlns:a16="http://schemas.microsoft.com/office/drawing/2014/main" id="{894879E1-D1A2-B712-0EA2-731FC1CF3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-3574"/>
            <a:ext cx="12185650" cy="68615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F717E5-DC62-7FA9-9CC4-2B7A35C59E90}"/>
              </a:ext>
            </a:extLst>
          </p:cNvPr>
          <p:cNvSpPr txBox="1"/>
          <p:nvPr/>
        </p:nvSpPr>
        <p:spPr>
          <a:xfrm>
            <a:off x="1085850" y="2528888"/>
            <a:ext cx="56441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800" b="1" dirty="0">
                <a:solidFill>
                  <a:schemeClr val="bg1"/>
                </a:solidFill>
                <a:latin typeface="+mj-lt"/>
              </a:rPr>
              <a:t>Planning your residential aged care</a:t>
            </a:r>
          </a:p>
        </p:txBody>
      </p:sp>
    </p:spTree>
    <p:extLst>
      <p:ext uri="{BB962C8B-B14F-4D97-AF65-F5344CB8AC3E}">
        <p14:creationId xmlns:p14="http://schemas.microsoft.com/office/powerpoint/2010/main" val="3267402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6B743B-EE0D-DD05-0D2A-F5CC49F970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" r="5"/>
          <a:stretch/>
        </p:blipFill>
        <p:spPr>
          <a:xfrm>
            <a:off x="6350" y="0"/>
            <a:ext cx="12178032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9EFDD6-5AF7-C5AF-5F8A-13E04FD315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94ABD7-F16F-16C6-5AA4-AD06FD7FA89C}"/>
              </a:ext>
            </a:extLst>
          </p:cNvPr>
          <p:cNvSpPr txBox="1"/>
          <p:nvPr/>
        </p:nvSpPr>
        <p:spPr>
          <a:xfrm>
            <a:off x="1235075" y="974608"/>
            <a:ext cx="5549773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AU" sz="3200" b="1" dirty="0">
                <a:solidFill>
                  <a:srgbClr val="00577D"/>
                </a:solidFill>
              </a:rPr>
              <a:t>Planning your residential aged care</a:t>
            </a:r>
          </a:p>
          <a:p>
            <a:pPr>
              <a:spcAft>
                <a:spcPts val="2400"/>
              </a:spcAft>
            </a:pPr>
            <a:r>
              <a:rPr lang="en-AU" sz="2400" dirty="0"/>
              <a:t>We want you to feel at home here.</a:t>
            </a:r>
          </a:p>
          <a:p>
            <a:pPr>
              <a:spcAft>
                <a:spcPts val="2400"/>
              </a:spcAft>
            </a:pPr>
            <a:r>
              <a:rPr lang="en-AU" sz="2400" dirty="0"/>
              <a:t>Tell us what will help you feel</a:t>
            </a:r>
            <a:br>
              <a:rPr lang="en-AU" sz="2400" dirty="0"/>
            </a:br>
            <a:r>
              <a:rPr lang="en-AU" sz="2400" dirty="0"/>
              <a:t>comfortable here.</a:t>
            </a:r>
            <a:endParaRPr lang="en-AU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4264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904628-1E57-E44D-4578-3EE2524AD2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" r="8"/>
          <a:stretch/>
        </p:blipFill>
        <p:spPr>
          <a:xfrm>
            <a:off x="6350" y="0"/>
            <a:ext cx="12177372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FFCECD-689A-D9C8-CB5F-159A9E1652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797CCD-374A-1E74-216B-9453AC7445E4}"/>
              </a:ext>
            </a:extLst>
          </p:cNvPr>
          <p:cNvSpPr txBox="1"/>
          <p:nvPr/>
        </p:nvSpPr>
        <p:spPr>
          <a:xfrm>
            <a:off x="1057276" y="1490008"/>
            <a:ext cx="44577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AU" sz="2400" dirty="0"/>
              <a:t>We know a small piece of home can make a big difference. </a:t>
            </a:r>
          </a:p>
          <a:p>
            <a:pPr>
              <a:spcAft>
                <a:spcPts val="2400"/>
              </a:spcAft>
            </a:pPr>
            <a:r>
              <a:rPr lang="en-AU" sz="2400" dirty="0"/>
              <a:t>Tell us what’s important to you and your </a:t>
            </a:r>
            <a:r>
              <a:rPr lang="en-AU" sz="2400" b="1" dirty="0"/>
              <a:t>culture</a:t>
            </a:r>
            <a:r>
              <a:rPr lang="en-AU" sz="2400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4083070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rtoon of an elderly couple&#10;&#10;AI-generated content may be incorrect.">
            <a:extLst>
              <a:ext uri="{FF2B5EF4-FFF2-40B4-BE49-F238E27FC236}">
                <a16:creationId xmlns:a16="http://schemas.microsoft.com/office/drawing/2014/main" id="{E006BAF1-EA0E-22B4-7C8B-637B9F962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0"/>
            <a:ext cx="12179302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9C4C2E-1BA0-8B98-6772-E74B9B5DCA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FB41A2-E497-E31D-D2BE-5B0984F423BF}"/>
              </a:ext>
            </a:extLst>
          </p:cNvPr>
          <p:cNvSpPr txBox="1"/>
          <p:nvPr/>
        </p:nvSpPr>
        <p:spPr>
          <a:xfrm>
            <a:off x="814388" y="1208427"/>
            <a:ext cx="650795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400"/>
              </a:spcAft>
              <a:buNone/>
            </a:pPr>
            <a:r>
              <a:rPr lang="en-AU" sz="2400" dirty="0">
                <a:effectLst/>
                <a:latin typeface="Aptos" panose="020B0004020202020204" pitchFamily="34" charset="0"/>
              </a:rPr>
              <a:t>Tell us what </a:t>
            </a:r>
            <a:r>
              <a:rPr lang="en-AU" sz="2400" b="1" dirty="0">
                <a:effectLst/>
                <a:latin typeface="Aptos" panose="020B0004020202020204" pitchFamily="34" charset="0"/>
              </a:rPr>
              <a:t>food and drinks</a:t>
            </a:r>
            <a:r>
              <a:rPr lang="en-AU" sz="2400" dirty="0">
                <a:effectLst/>
                <a:latin typeface="Aptos" panose="020B0004020202020204" pitchFamily="34" charset="0"/>
              </a:rPr>
              <a:t> you like.</a:t>
            </a:r>
          </a:p>
          <a:p>
            <a:pPr>
              <a:spcAft>
                <a:spcPts val="2400"/>
              </a:spcAft>
              <a:buNone/>
            </a:pPr>
            <a:r>
              <a:rPr lang="en-AU" sz="2400" dirty="0">
                <a:effectLst/>
                <a:latin typeface="Aptos" panose="020B0004020202020204" pitchFamily="34" charset="0"/>
              </a:rPr>
              <a:t>Let us know what you don’t like.</a:t>
            </a:r>
          </a:p>
          <a:p>
            <a:pPr>
              <a:spcAft>
                <a:spcPts val="2400"/>
              </a:spcAft>
            </a:pPr>
            <a:r>
              <a:rPr lang="en-AU" sz="2400" dirty="0">
                <a:effectLst/>
                <a:latin typeface="Aptos" panose="020B0004020202020204" pitchFamily="34" charset="0"/>
              </a:rPr>
              <a:t>Tell us where and how you like to eat and drink.</a:t>
            </a:r>
          </a:p>
        </p:txBody>
      </p:sp>
    </p:spTree>
    <p:extLst>
      <p:ext uri="{BB962C8B-B14F-4D97-AF65-F5344CB8AC3E}">
        <p14:creationId xmlns:p14="http://schemas.microsoft.com/office/powerpoint/2010/main" val="36213615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8F4A70-35B5-CC5F-1036-EC389BD4F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84EBD7-B6F8-CDA4-0997-7235B379EF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4" name="Picture 3" descr="A blue and purple background with a colorful pattern&#10;&#10;AI-generated content may be incorrect.">
            <a:extLst>
              <a:ext uri="{FF2B5EF4-FFF2-40B4-BE49-F238E27FC236}">
                <a16:creationId xmlns:a16="http://schemas.microsoft.com/office/drawing/2014/main" id="{49CF3BFE-6FF0-4C53-A32F-7911CC325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FD333F-7FBD-99C3-07CD-48186F8CCAF6}"/>
              </a:ext>
            </a:extLst>
          </p:cNvPr>
          <p:cNvSpPr txBox="1"/>
          <p:nvPr/>
        </p:nvSpPr>
        <p:spPr>
          <a:xfrm>
            <a:off x="1071563" y="2857500"/>
            <a:ext cx="42862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800" b="1" dirty="0">
                <a:solidFill>
                  <a:schemeClr val="bg1"/>
                </a:solidFill>
                <a:latin typeface="+mj-lt"/>
              </a:rPr>
              <a:t>Speaking up</a:t>
            </a:r>
          </a:p>
        </p:txBody>
      </p:sp>
    </p:spTree>
    <p:extLst>
      <p:ext uri="{BB962C8B-B14F-4D97-AF65-F5344CB8AC3E}">
        <p14:creationId xmlns:p14="http://schemas.microsoft.com/office/powerpoint/2010/main" val="4110898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talking to a person&#10;&#10;AI-generated content may be incorrect.">
            <a:extLst>
              <a:ext uri="{FF2B5EF4-FFF2-40B4-BE49-F238E27FC236}">
                <a16:creationId xmlns:a16="http://schemas.microsoft.com/office/drawing/2014/main" id="{8A96E0B7-74BA-A0AB-8E6A-DDBF8F817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0"/>
            <a:ext cx="12179302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F1B8B2-70E6-931E-1A13-68E79924C7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DC96FA-3D65-7EB9-7719-58959CA6B619}"/>
              </a:ext>
            </a:extLst>
          </p:cNvPr>
          <p:cNvSpPr txBox="1"/>
          <p:nvPr/>
        </p:nvSpPr>
        <p:spPr>
          <a:xfrm>
            <a:off x="850106" y="1529834"/>
            <a:ext cx="5507832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400"/>
              </a:spcAft>
            </a:pPr>
            <a:r>
              <a:rPr lang="en-AU" sz="3200" b="1" dirty="0">
                <a:solidFill>
                  <a:srgbClr val="00577D"/>
                </a:solidFill>
                <a:effectLst/>
                <a:latin typeface="Aptos" panose="020B0004020202020204" pitchFamily="34" charset="0"/>
              </a:rPr>
              <a:t>Speaking up</a:t>
            </a:r>
          </a:p>
          <a:p>
            <a:pPr>
              <a:spcAft>
                <a:spcPts val="2400"/>
              </a:spcAft>
            </a:pPr>
            <a:r>
              <a:rPr lang="en-AU" sz="2400" dirty="0"/>
              <a:t>It’s OK to tell someone if you are unhappy.</a:t>
            </a:r>
          </a:p>
          <a:p>
            <a:pPr>
              <a:spcAft>
                <a:spcPts val="2400"/>
              </a:spcAft>
            </a:pPr>
            <a:r>
              <a:rPr lang="en-AU" sz="2400" dirty="0"/>
              <a:t>It’s your </a:t>
            </a:r>
            <a:r>
              <a:rPr lang="en-AU" sz="2400" b="1" dirty="0"/>
              <a:t>right</a:t>
            </a:r>
            <a:r>
              <a:rPr lang="en-AU" sz="2400" dirty="0"/>
              <a:t>.</a:t>
            </a:r>
          </a:p>
          <a:p>
            <a:pPr>
              <a:spcAft>
                <a:spcPts val="2400"/>
              </a:spcAft>
            </a:pPr>
            <a:r>
              <a:rPr lang="en-AU" sz="2400" dirty="0"/>
              <a:t>If there is a problem, we can help to fix it.</a:t>
            </a:r>
          </a:p>
        </p:txBody>
      </p:sp>
    </p:spTree>
    <p:extLst>
      <p:ext uri="{BB962C8B-B14F-4D97-AF65-F5344CB8AC3E}">
        <p14:creationId xmlns:p14="http://schemas.microsoft.com/office/powerpoint/2010/main" val="42208129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web page&#10;&#10;AI-generated content may be incorrect.">
            <a:extLst>
              <a:ext uri="{FF2B5EF4-FFF2-40B4-BE49-F238E27FC236}">
                <a16:creationId xmlns:a16="http://schemas.microsoft.com/office/drawing/2014/main" id="{2A9A3DF9-692C-FCEB-8B2B-8153DDA19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0"/>
            <a:ext cx="12179302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ED362E-8B25-D1D2-1304-ABFE49D5EF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065414-604E-C129-FF01-285ABB17F73A}"/>
              </a:ext>
            </a:extLst>
          </p:cNvPr>
          <p:cNvSpPr txBox="1"/>
          <p:nvPr/>
        </p:nvSpPr>
        <p:spPr>
          <a:xfrm>
            <a:off x="964406" y="1066734"/>
            <a:ext cx="5865020" cy="4324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000" dirty="0"/>
              <a:t>You can tell us or your family. </a:t>
            </a:r>
          </a:p>
          <a:p>
            <a:pPr>
              <a:spcAft>
                <a:spcPts val="1800"/>
              </a:spcAft>
            </a:pPr>
            <a:r>
              <a:rPr lang="en-US" sz="2000" dirty="0"/>
              <a:t>You can ask an advocate to speak up for you. </a:t>
            </a:r>
          </a:p>
          <a:p>
            <a:pPr>
              <a:spcAft>
                <a:spcPts val="1800"/>
              </a:spcAft>
            </a:pPr>
            <a:r>
              <a:rPr lang="en-US" sz="2000" dirty="0"/>
              <a:t>An advocate can help you understand your aged care.  </a:t>
            </a:r>
          </a:p>
          <a:p>
            <a:pPr>
              <a:spcAft>
                <a:spcPts val="1800"/>
              </a:spcAft>
            </a:pPr>
            <a:r>
              <a:rPr lang="en-US" sz="2000" dirty="0"/>
              <a:t>Advocates are free. </a:t>
            </a:r>
          </a:p>
          <a:p>
            <a:pPr>
              <a:spcAft>
                <a:spcPts val="1800"/>
              </a:spcAft>
            </a:pPr>
            <a:r>
              <a:rPr lang="en-US" sz="2000" dirty="0"/>
              <a:t>You can contact your Aboriginal Health Service or the Older Person’s Advocacy Network for more information about getting an advocate. </a:t>
            </a:r>
          </a:p>
          <a:p>
            <a:pPr>
              <a:spcAft>
                <a:spcPts val="1800"/>
              </a:spcAft>
            </a:pPr>
            <a:r>
              <a:rPr lang="en-US" sz="2000" dirty="0"/>
              <a:t>Your family, friends or anyone you want to speak up for you can be an advocate too.</a:t>
            </a:r>
          </a:p>
        </p:txBody>
      </p:sp>
    </p:spTree>
    <p:extLst>
      <p:ext uri="{BB962C8B-B14F-4D97-AF65-F5344CB8AC3E}">
        <p14:creationId xmlns:p14="http://schemas.microsoft.com/office/powerpoint/2010/main" val="8690027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449D97-9925-687D-F85A-223AAAC6A6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DBD1316-72B6-95B8-7837-D02009A8B1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" r="8"/>
          <a:stretch/>
        </p:blipFill>
        <p:spPr>
          <a:xfrm>
            <a:off x="6350" y="0"/>
            <a:ext cx="12177372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12EE39-7EB5-8B21-08E9-2BA52F12B0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6F902E-181D-52AF-0429-3BFCF1ED8849}"/>
              </a:ext>
            </a:extLst>
          </p:cNvPr>
          <p:cNvSpPr txBox="1"/>
          <p:nvPr/>
        </p:nvSpPr>
        <p:spPr>
          <a:xfrm>
            <a:off x="964406" y="1838259"/>
            <a:ext cx="586502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400"/>
              </a:spcAft>
            </a:pPr>
            <a:r>
              <a:rPr lang="en-AU" sz="2400" dirty="0"/>
              <a:t>You or your family can talk to the Aged Care Quality and Safety Commission too.</a:t>
            </a:r>
          </a:p>
          <a:p>
            <a:pPr>
              <a:spcAft>
                <a:spcPts val="2400"/>
              </a:spcAft>
            </a:pPr>
            <a:r>
              <a:rPr lang="en-AU" sz="2400" dirty="0"/>
              <a:t>It’s the Commission’s job to make sure you get good, culturally appropriate and safe aged care.</a:t>
            </a:r>
          </a:p>
        </p:txBody>
      </p:sp>
    </p:spTree>
    <p:extLst>
      <p:ext uri="{BB962C8B-B14F-4D97-AF65-F5344CB8AC3E}">
        <p14:creationId xmlns:p14="http://schemas.microsoft.com/office/powerpoint/2010/main" val="2192402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orful art with many different patterns&#10;&#10;AI-generated content may be incorrect.">
            <a:extLst>
              <a:ext uri="{FF2B5EF4-FFF2-40B4-BE49-F238E27FC236}">
                <a16:creationId xmlns:a16="http://schemas.microsoft.com/office/drawing/2014/main" id="{472B59DE-8B97-0215-8B87-703E400E36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768" t="27975" r="-17319" b="9605"/>
          <a:stretch>
            <a:fillRect/>
          </a:stretch>
        </p:blipFill>
        <p:spPr>
          <a:xfrm>
            <a:off x="0" y="0"/>
            <a:ext cx="5639374" cy="68579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049E02-AF0F-E1A4-276E-9F0644497411}"/>
              </a:ext>
            </a:extLst>
          </p:cNvPr>
          <p:cNvSpPr txBox="1"/>
          <p:nvPr/>
        </p:nvSpPr>
        <p:spPr>
          <a:xfrm>
            <a:off x="4978400" y="660065"/>
            <a:ext cx="68326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>
                <a:solidFill>
                  <a:srgbClr val="00577D"/>
                </a:solidFill>
              </a:rPr>
              <a:t>Introduction</a:t>
            </a:r>
            <a:endParaRPr lang="en-AU" sz="3200" dirty="0">
              <a:solidFill>
                <a:srgbClr val="00577D"/>
              </a:solidFill>
            </a:endParaRPr>
          </a:p>
          <a:p>
            <a:r>
              <a:rPr lang="en-AU" sz="2000" dirty="0"/>
              <a:t>This presentation supports aged care providers and workers yarn with older mob and their families about aged care. It covers: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explaining aged care options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planning your home care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planning your residential 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speaking up.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8D89D9-45BE-927A-395D-7473CB35E0CA}"/>
              </a:ext>
            </a:extLst>
          </p:cNvPr>
          <p:cNvSpPr txBox="1"/>
          <p:nvPr/>
        </p:nvSpPr>
        <p:spPr>
          <a:xfrm>
            <a:off x="4978400" y="3980081"/>
            <a:ext cx="68326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AU" sz="1600" dirty="0"/>
              <a:t>In the spirit of reconciliation, the Aged Care Quality and Safety Commission acknowledges the Traditional Custodians of Country and Island homes throughout Australia and their connections to land, water and community. </a:t>
            </a:r>
          </a:p>
          <a:p>
            <a:pPr>
              <a:spcAft>
                <a:spcPts val="1200"/>
              </a:spcAft>
            </a:pPr>
            <a:r>
              <a:rPr lang="en-AU" sz="1600" dirty="0"/>
              <a:t>We pay our respect to their Elders, past, present and emerging and extend that respect to all Aboriginal and Torres Strait Islander people.</a:t>
            </a:r>
          </a:p>
          <a:p>
            <a:pPr>
              <a:spcAft>
                <a:spcPts val="1200"/>
              </a:spcAft>
            </a:pPr>
            <a:r>
              <a:rPr lang="en-AU" sz="1600" i="1" dirty="0"/>
              <a:t>Please know there may be images of, or images that look like people who have passed into the Dreaming.</a:t>
            </a:r>
          </a:p>
          <a:p>
            <a:pPr>
              <a:spcAft>
                <a:spcPts val="1200"/>
              </a:spcAft>
            </a:pPr>
            <a:r>
              <a:rPr lang="en-AU" sz="1600" b="1" dirty="0"/>
              <a:t>Artwork by </a:t>
            </a:r>
            <a:r>
              <a:rPr lang="en-AU" sz="1600" b="1" dirty="0" err="1"/>
              <a:t>Chern’ee</a:t>
            </a:r>
            <a:r>
              <a:rPr lang="en-AU" sz="1600" b="1" dirty="0"/>
              <a:t> Sutton - proud Kalkadoon woman.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7BE7F38-7301-79E2-2373-48BD75F6D5B3}"/>
              </a:ext>
            </a:extLst>
          </p:cNvPr>
          <p:cNvCxnSpPr/>
          <p:nvPr/>
        </p:nvCxnSpPr>
        <p:spPr>
          <a:xfrm>
            <a:off x="4978400" y="3830320"/>
            <a:ext cx="66548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EB289DF-B349-1D84-A5DB-B1C2542C9B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3538" y="6197935"/>
            <a:ext cx="2743200" cy="365125"/>
          </a:xfrm>
        </p:spPr>
        <p:txBody>
          <a:bodyPr/>
          <a:lstStyle/>
          <a:p>
            <a:fld id="{148CC95F-0247-41B6-91CF-DC97C76A7088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4895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C7D20-3CB4-160A-1B64-DA8134CF1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380CAAC-F986-0701-8E90-8D45DD6213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" r="9"/>
          <a:stretch/>
        </p:blipFill>
        <p:spPr>
          <a:xfrm>
            <a:off x="6350" y="0"/>
            <a:ext cx="12177076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4B64DC-D29E-CFCD-C50B-287CE35D28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CBAC05-2E66-4127-AA87-91FD059C7675}"/>
              </a:ext>
            </a:extLst>
          </p:cNvPr>
          <p:cNvSpPr txBox="1"/>
          <p:nvPr/>
        </p:nvSpPr>
        <p:spPr>
          <a:xfrm>
            <a:off x="964406" y="1838259"/>
            <a:ext cx="586502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400"/>
              </a:spcAft>
            </a:pPr>
            <a:r>
              <a:rPr lang="en-AU" sz="2400" dirty="0"/>
              <a:t>You can talk to the Commission for free.</a:t>
            </a:r>
          </a:p>
          <a:p>
            <a:pPr>
              <a:spcAft>
                <a:spcPts val="2400"/>
              </a:spcAft>
            </a:pPr>
            <a:r>
              <a:rPr lang="en-AU" sz="2400" dirty="0"/>
              <a:t>It is private.</a:t>
            </a:r>
          </a:p>
          <a:p>
            <a:pPr>
              <a:spcAft>
                <a:spcPts val="2400"/>
              </a:spcAft>
            </a:pPr>
            <a:r>
              <a:rPr lang="en-AU" sz="2400" dirty="0"/>
              <a:t>You don’t have to tell them your name.</a:t>
            </a:r>
          </a:p>
        </p:txBody>
      </p:sp>
    </p:spTree>
    <p:extLst>
      <p:ext uri="{BB962C8B-B14F-4D97-AF65-F5344CB8AC3E}">
        <p14:creationId xmlns:p14="http://schemas.microsoft.com/office/powerpoint/2010/main" val="40265195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DDCFDF-BA45-793C-4161-56EE1B5A0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C475981-F938-548C-F768-B827D4B31C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" r="10"/>
          <a:stretch/>
        </p:blipFill>
        <p:spPr>
          <a:xfrm>
            <a:off x="6350" y="0"/>
            <a:ext cx="12176903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14DAFB-F860-9BD3-31E7-49B782F086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D9E6A8-0A42-D54F-4752-7BB1ED52C1B4}"/>
              </a:ext>
            </a:extLst>
          </p:cNvPr>
          <p:cNvSpPr txBox="1"/>
          <p:nvPr/>
        </p:nvSpPr>
        <p:spPr>
          <a:xfrm>
            <a:off x="964406" y="1295334"/>
            <a:ext cx="53363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400" dirty="0"/>
              <a:t>They will help you and your family with the problem.</a:t>
            </a:r>
          </a:p>
          <a:p>
            <a:endParaRPr lang="en-AU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A6813E-982D-E720-195C-032740C59A2E}"/>
              </a:ext>
            </a:extLst>
          </p:cNvPr>
          <p:cNvSpPr txBox="1"/>
          <p:nvPr/>
        </p:nvSpPr>
        <p:spPr>
          <a:xfrm>
            <a:off x="964406" y="4045869"/>
            <a:ext cx="6207918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None/>
            </a:pPr>
            <a:r>
              <a:rPr lang="en-AU" sz="2400" dirty="0">
                <a:effectLst/>
              </a:rPr>
              <a:t>Call </a:t>
            </a:r>
            <a:r>
              <a:rPr lang="en-AU" sz="2400" b="1" dirty="0">
                <a:effectLst/>
              </a:rPr>
              <a:t>1800 951 822 </a:t>
            </a:r>
            <a:endParaRPr lang="en-AU" sz="2400" dirty="0">
              <a:effectLst/>
            </a:endParaRPr>
          </a:p>
          <a:p>
            <a:pPr>
              <a:spcAft>
                <a:spcPts val="600"/>
              </a:spcAft>
              <a:buNone/>
            </a:pPr>
            <a:r>
              <a:rPr lang="en-AU" sz="2400" dirty="0">
                <a:effectLst/>
              </a:rPr>
              <a:t>Email </a:t>
            </a:r>
            <a:r>
              <a:rPr lang="en-AU" sz="2400" b="1" dirty="0" err="1">
                <a:effectLst/>
              </a:rPr>
              <a:t>info@agedcarequality.gov.au</a:t>
            </a:r>
            <a:r>
              <a:rPr lang="en-AU" sz="2400" b="1" dirty="0">
                <a:effectLst/>
              </a:rPr>
              <a:t> </a:t>
            </a:r>
            <a:endParaRPr lang="en-AU" sz="2400" dirty="0">
              <a:effectLst/>
            </a:endParaRPr>
          </a:p>
          <a:p>
            <a:pPr>
              <a:spcAft>
                <a:spcPts val="600"/>
              </a:spcAft>
            </a:pPr>
            <a:r>
              <a:rPr lang="en-AU" sz="2400" dirty="0">
                <a:effectLst/>
              </a:rPr>
              <a:t>Visit </a:t>
            </a:r>
            <a:r>
              <a:rPr lang="en-AU" sz="2400" b="1" dirty="0" err="1">
                <a:effectLst/>
              </a:rPr>
              <a:t>agedcarequality.gov.au</a:t>
            </a:r>
            <a:r>
              <a:rPr lang="en-AU" sz="2400" b="1" dirty="0">
                <a:effectLst/>
              </a:rPr>
              <a:t>/</a:t>
            </a:r>
            <a:r>
              <a:rPr lang="en-AU" sz="2400" b="1" dirty="0" err="1">
                <a:effectLst/>
              </a:rPr>
              <a:t>FirstNations</a:t>
            </a:r>
            <a:endParaRPr lang="en-AU" sz="2400" dirty="0">
              <a:effectLst/>
            </a:endParaRPr>
          </a:p>
        </p:txBody>
      </p:sp>
      <p:pic>
        <p:nvPicPr>
          <p:cNvPr id="9" name="Picture 8" descr="A painting of a brown and white dot painting&#10;&#10;AI-generated content may be incorrect.">
            <a:extLst>
              <a:ext uri="{FF2B5EF4-FFF2-40B4-BE49-F238E27FC236}">
                <a16:creationId xmlns:a16="http://schemas.microsoft.com/office/drawing/2014/main" id="{39549786-FB8E-8A36-603C-0F7D1036B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406" y="2282428"/>
            <a:ext cx="1607344" cy="160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595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1C83ED-3BBA-D41A-BBD6-74119E9D03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4" name="Picture 3" descr="A blue and purple background with a colorful pattern&#10;&#10;AI-generated content may be incorrect.">
            <a:extLst>
              <a:ext uri="{FF2B5EF4-FFF2-40B4-BE49-F238E27FC236}">
                <a16:creationId xmlns:a16="http://schemas.microsoft.com/office/drawing/2014/main" id="{DCF6D9E8-1DA0-8EA4-4000-0B12FDDF8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-3574"/>
            <a:ext cx="12185650" cy="68615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8032A9-EF78-2422-45B0-D95193949987}"/>
              </a:ext>
            </a:extLst>
          </p:cNvPr>
          <p:cNvSpPr txBox="1"/>
          <p:nvPr/>
        </p:nvSpPr>
        <p:spPr>
          <a:xfrm>
            <a:off x="1085850" y="2528888"/>
            <a:ext cx="42862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800" b="1" dirty="0">
                <a:solidFill>
                  <a:schemeClr val="bg1"/>
                </a:solidFill>
                <a:latin typeface="+mj-lt"/>
              </a:rPr>
              <a:t>Explaining aged care options</a:t>
            </a:r>
          </a:p>
        </p:txBody>
      </p:sp>
    </p:spTree>
    <p:extLst>
      <p:ext uri="{BB962C8B-B14F-4D97-AF65-F5344CB8AC3E}">
        <p14:creationId xmlns:p14="http://schemas.microsoft.com/office/powerpoint/2010/main" val="1034211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6DF58E-1DFE-2E82-F784-B4B592EDEC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" r="5"/>
          <a:stretch/>
        </p:blipFill>
        <p:spPr>
          <a:xfrm>
            <a:off x="6350" y="0"/>
            <a:ext cx="1217803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57EAE8-E910-AE20-C07D-0C9129138891}"/>
              </a:ext>
            </a:extLst>
          </p:cNvPr>
          <p:cNvSpPr txBox="1"/>
          <p:nvPr/>
        </p:nvSpPr>
        <p:spPr>
          <a:xfrm>
            <a:off x="906463" y="1046103"/>
            <a:ext cx="68326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600"/>
              </a:spcAft>
            </a:pPr>
            <a:r>
              <a:rPr lang="en-AU" sz="3200" b="1" dirty="0">
                <a:solidFill>
                  <a:srgbClr val="00577D"/>
                </a:solidFill>
              </a:rPr>
              <a:t>Explaining aged care options</a:t>
            </a:r>
          </a:p>
          <a:p>
            <a:pPr>
              <a:spcAft>
                <a:spcPts val="1200"/>
              </a:spcAft>
            </a:pPr>
            <a:r>
              <a:rPr lang="en-AU" sz="2400" dirty="0"/>
              <a:t>Are you aged 50 or over?</a:t>
            </a:r>
          </a:p>
          <a:p>
            <a:pPr>
              <a:spcAft>
                <a:spcPts val="1200"/>
              </a:spcAft>
            </a:pPr>
            <a:r>
              <a:rPr lang="en-AU" sz="2400" dirty="0"/>
              <a:t>Need help:</a:t>
            </a:r>
          </a:p>
          <a:p>
            <a:pPr>
              <a:spcAft>
                <a:spcPts val="1200"/>
              </a:spcAft>
            </a:pPr>
            <a:r>
              <a:rPr lang="en-AU" sz="2400" dirty="0"/>
              <a:t>• with everyday jobs</a:t>
            </a:r>
          </a:p>
          <a:p>
            <a:pPr>
              <a:spcAft>
                <a:spcPts val="1200"/>
              </a:spcAft>
            </a:pPr>
            <a:r>
              <a:rPr lang="en-AU" sz="2400" dirty="0"/>
              <a:t>• looking after yourself </a:t>
            </a:r>
          </a:p>
          <a:p>
            <a:pPr>
              <a:spcAft>
                <a:spcPts val="3600"/>
              </a:spcAft>
            </a:pPr>
            <a:r>
              <a:rPr lang="en-AU" sz="2400" dirty="0"/>
              <a:t>• getting around?</a:t>
            </a:r>
          </a:p>
          <a:p>
            <a:pPr>
              <a:spcAft>
                <a:spcPts val="1200"/>
              </a:spcAft>
            </a:pPr>
            <a:r>
              <a:rPr lang="en-AU" sz="2400" dirty="0"/>
              <a:t>You may be able to get aged care.</a:t>
            </a:r>
          </a:p>
          <a:p>
            <a:endParaRPr lang="en-AU" dirty="0"/>
          </a:p>
          <a:p>
            <a:endParaRPr lang="en-AU" dirty="0"/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7A8853-7FC0-3448-73C9-808F5665B2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3538" y="6005507"/>
            <a:ext cx="2743200" cy="365125"/>
          </a:xfrm>
        </p:spPr>
        <p:txBody>
          <a:bodyPr/>
          <a:lstStyle/>
          <a:p>
            <a:fld id="{148CC95F-0247-41B6-91CF-DC97C76A708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967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9523090-796F-6012-5317-92C26A8043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" r="8"/>
          <a:stretch/>
        </p:blipFill>
        <p:spPr>
          <a:xfrm>
            <a:off x="6350" y="0"/>
            <a:ext cx="1217737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F3CD79-38C1-F297-3941-EF9F7C5A1B04}"/>
              </a:ext>
            </a:extLst>
          </p:cNvPr>
          <p:cNvSpPr txBox="1"/>
          <p:nvPr/>
        </p:nvSpPr>
        <p:spPr>
          <a:xfrm>
            <a:off x="1693069" y="2069823"/>
            <a:ext cx="3779044" cy="1800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AU" sz="2400" dirty="0">
                <a:effectLst/>
              </a:rPr>
              <a:t>You can get aged care in </a:t>
            </a:r>
            <a:r>
              <a:rPr lang="en-AU" sz="2400" b="1" dirty="0">
                <a:effectLst/>
              </a:rPr>
              <a:t>your own home.</a:t>
            </a:r>
          </a:p>
          <a:p>
            <a:pPr>
              <a:spcAft>
                <a:spcPts val="1800"/>
              </a:spcAft>
            </a:pPr>
            <a:r>
              <a:rPr lang="en-AU" sz="2400" dirty="0">
                <a:effectLst/>
              </a:rPr>
              <a:t>Some people might live in an</a:t>
            </a:r>
            <a:r>
              <a:rPr lang="en-AU" sz="2400" b="1" dirty="0">
                <a:effectLst/>
              </a:rPr>
              <a:t> aged care home</a:t>
            </a:r>
            <a:r>
              <a:rPr lang="en-AU" sz="2400" dirty="0">
                <a:effectLst/>
              </a:rPr>
              <a:t>. 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D289D59-8B33-03B5-D54D-BAF8732B32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3538" y="6005507"/>
            <a:ext cx="2743200" cy="365125"/>
          </a:xfrm>
        </p:spPr>
        <p:txBody>
          <a:bodyPr/>
          <a:lstStyle/>
          <a:p>
            <a:fld id="{148CC95F-0247-41B6-91CF-DC97C76A708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75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website&#10;&#10;AI-generated content may be incorrect.">
            <a:extLst>
              <a:ext uri="{FF2B5EF4-FFF2-40B4-BE49-F238E27FC236}">
                <a16:creationId xmlns:a16="http://schemas.microsoft.com/office/drawing/2014/main" id="{3058C6C5-429D-4FAE-FB93-C1BA9CCC0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0"/>
            <a:ext cx="1217930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1A137C-D150-A293-F3EB-A8FC53D48741}"/>
              </a:ext>
            </a:extLst>
          </p:cNvPr>
          <p:cNvSpPr txBox="1"/>
          <p:nvPr/>
        </p:nvSpPr>
        <p:spPr>
          <a:xfrm>
            <a:off x="871536" y="1243786"/>
            <a:ext cx="554355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AU" sz="2400" dirty="0"/>
              <a:t>You have </a:t>
            </a:r>
            <a:r>
              <a:rPr lang="en-AU" sz="2400" b="1" dirty="0"/>
              <a:t>rights</a:t>
            </a:r>
            <a:r>
              <a:rPr lang="en-AU" sz="2400" dirty="0"/>
              <a:t>.</a:t>
            </a:r>
          </a:p>
          <a:p>
            <a:pPr>
              <a:spcAft>
                <a:spcPts val="2400"/>
              </a:spcAft>
            </a:pPr>
            <a:r>
              <a:rPr lang="en-AU" sz="2400" dirty="0"/>
              <a:t>Your connection to family, community and Country must be respected.</a:t>
            </a:r>
          </a:p>
          <a:p>
            <a:pPr>
              <a:spcAft>
                <a:spcPts val="2400"/>
              </a:spcAft>
            </a:pPr>
            <a:r>
              <a:rPr lang="en-AU" sz="2400" dirty="0"/>
              <a:t>It’s your aged care, </a:t>
            </a:r>
            <a:r>
              <a:rPr lang="en-AU" sz="2400" b="1" dirty="0"/>
              <a:t>your way</a:t>
            </a:r>
            <a:r>
              <a:rPr lang="en-AU" sz="2400" dirty="0"/>
              <a:t>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501D0B-7295-07D4-9B64-C6A43D8FD9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3538" y="6005507"/>
            <a:ext cx="2743200" cy="365125"/>
          </a:xfrm>
        </p:spPr>
        <p:txBody>
          <a:bodyPr/>
          <a:lstStyle/>
          <a:p>
            <a:fld id="{148CC95F-0247-41B6-91CF-DC97C76A7088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812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B35DD-0F9C-6E40-FC79-7F84D6547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EA258C-2A63-E0A8-FCAB-5A979A6547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4" name="Picture 3" descr="A blue and purple background with a colorful pattern&#10;&#10;AI-generated content may be incorrect.">
            <a:extLst>
              <a:ext uri="{FF2B5EF4-FFF2-40B4-BE49-F238E27FC236}">
                <a16:creationId xmlns:a16="http://schemas.microsoft.com/office/drawing/2014/main" id="{760344F9-6F2F-E36C-8B16-5E7B417AE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-3574"/>
            <a:ext cx="12185650" cy="68615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048648-1CB2-A3D6-C848-6CEF305A6166}"/>
              </a:ext>
            </a:extLst>
          </p:cNvPr>
          <p:cNvSpPr txBox="1"/>
          <p:nvPr/>
        </p:nvSpPr>
        <p:spPr>
          <a:xfrm>
            <a:off x="1085850" y="2528888"/>
            <a:ext cx="42862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800" b="1" dirty="0">
                <a:solidFill>
                  <a:schemeClr val="bg1"/>
                </a:solidFill>
                <a:latin typeface="+mj-lt"/>
              </a:rPr>
              <a:t>Planning your home care</a:t>
            </a:r>
          </a:p>
        </p:txBody>
      </p:sp>
    </p:spTree>
    <p:extLst>
      <p:ext uri="{BB962C8B-B14F-4D97-AF65-F5344CB8AC3E}">
        <p14:creationId xmlns:p14="http://schemas.microsoft.com/office/powerpoint/2010/main" val="659515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3CA3178C-9CA4-4677-EC51-19CDABE1E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0"/>
            <a:ext cx="1217930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FF6A22-1C6A-6504-2DB4-3D3EC23BD7A9}"/>
              </a:ext>
            </a:extLst>
          </p:cNvPr>
          <p:cNvSpPr txBox="1"/>
          <p:nvPr/>
        </p:nvSpPr>
        <p:spPr>
          <a:xfrm>
            <a:off x="930275" y="1020693"/>
            <a:ext cx="5165725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AU" sz="3200" b="1" dirty="0">
                <a:solidFill>
                  <a:srgbClr val="00577D"/>
                </a:solidFill>
              </a:rPr>
              <a:t>Planning your home care</a:t>
            </a:r>
          </a:p>
          <a:p>
            <a:pPr>
              <a:spcAft>
                <a:spcPts val="2400"/>
              </a:spcAft>
            </a:pPr>
            <a:r>
              <a:rPr lang="en-AU" sz="2400" dirty="0"/>
              <a:t>You might need a little bit or a lot of help at home for things like: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400" dirty="0"/>
              <a:t>getting around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400" dirty="0"/>
              <a:t>shopping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400" dirty="0"/>
              <a:t>cleaning</a:t>
            </a:r>
          </a:p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AU" sz="2400" dirty="0"/>
              <a:t>gardening.</a:t>
            </a:r>
            <a:endParaRPr lang="en-AU" dirty="0"/>
          </a:p>
          <a:p>
            <a:endParaRPr lang="en-AU" dirty="0"/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0D7335-8BE7-2BA0-E538-2BAC12AFF9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3538" y="6005507"/>
            <a:ext cx="2743200" cy="365125"/>
          </a:xfrm>
        </p:spPr>
        <p:txBody>
          <a:bodyPr/>
          <a:lstStyle/>
          <a:p>
            <a:fld id="{148CC95F-0247-41B6-91CF-DC97C76A708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691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family with children and a tree&#10;&#10;AI-generated content may be incorrect.">
            <a:extLst>
              <a:ext uri="{FF2B5EF4-FFF2-40B4-BE49-F238E27FC236}">
                <a16:creationId xmlns:a16="http://schemas.microsoft.com/office/drawing/2014/main" id="{11E5EBAA-1396-F2D4-F16F-73165B09FC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0"/>
            <a:ext cx="12179302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C2C8B4-C318-8FFE-01C9-8B8BD096AC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3538" y="6005507"/>
            <a:ext cx="2743200" cy="365125"/>
          </a:xfrm>
        </p:spPr>
        <p:txBody>
          <a:bodyPr/>
          <a:lstStyle/>
          <a:p>
            <a:fld id="{148CC95F-0247-41B6-91CF-DC97C76A7088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7DF7C8-7B90-DBE3-F625-F1BB9504672E}"/>
              </a:ext>
            </a:extLst>
          </p:cNvPr>
          <p:cNvSpPr txBox="1"/>
          <p:nvPr/>
        </p:nvSpPr>
        <p:spPr>
          <a:xfrm>
            <a:off x="888205" y="833468"/>
            <a:ext cx="5207795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400"/>
              </a:spcAft>
              <a:buNone/>
            </a:pPr>
            <a:r>
              <a:rPr lang="en-AU" sz="2400" dirty="0">
                <a:effectLst/>
              </a:rPr>
              <a:t>Your </a:t>
            </a:r>
            <a:r>
              <a:rPr lang="en-AU" sz="2400" b="1" dirty="0">
                <a:effectLst/>
              </a:rPr>
              <a:t>family</a:t>
            </a:r>
            <a:r>
              <a:rPr lang="en-AU" sz="2400" dirty="0">
                <a:effectLst/>
              </a:rPr>
              <a:t> can be part of your care if you want them to be.</a:t>
            </a:r>
          </a:p>
          <a:p>
            <a:pPr>
              <a:spcAft>
                <a:spcPts val="2400"/>
              </a:spcAft>
            </a:pPr>
            <a:r>
              <a:rPr lang="en-AU" sz="2400" dirty="0">
                <a:effectLst/>
              </a:rPr>
              <a:t>Let us know who you want there when we yarn with you about your care.</a:t>
            </a:r>
          </a:p>
        </p:txBody>
      </p:sp>
    </p:spTree>
    <p:extLst>
      <p:ext uri="{BB962C8B-B14F-4D97-AF65-F5344CB8AC3E}">
        <p14:creationId xmlns:p14="http://schemas.microsoft.com/office/powerpoint/2010/main" val="17135949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0965540-a399-49dc-a930-e8f95642c81d">
      <Terms xmlns="http://schemas.microsoft.com/office/infopath/2007/PartnerControls"/>
    </lcf76f155ced4ddcb4097134ff3c332f>
    <TaxCatchAll xmlns="7b798ab6-92aa-4fb3-a68c-ce9405e1dcc2" xsi:nil="true"/>
    <Thumbnail xmlns="e0965540-a399-49dc-a930-e8f95642c81d" xsi:nil="true"/>
    <Licensing xmlns="e0965540-a399-49dc-a930-e8f95642c81d" xsi:nil="true"/>
    <Subject_x002c__x0020_Topic xmlns="e0965540-a399-49dc-a930-e8f95642c81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580C9EA9B9AA4F89DAE8CF31E6EFB6" ma:contentTypeVersion="26" ma:contentTypeDescription="Create a new document." ma:contentTypeScope="" ma:versionID="c2bc8f7d25c423b18a4d5e09a8ba7d06">
  <xsd:schema xmlns:xsd="http://www.w3.org/2001/XMLSchema" xmlns:xs="http://www.w3.org/2001/XMLSchema" xmlns:p="http://schemas.microsoft.com/office/2006/metadata/properties" xmlns:ns2="e0965540-a399-49dc-a930-e8f95642c81d" xmlns:ns3="7b798ab6-92aa-4fb3-a68c-ce9405e1dcc2" targetNamespace="http://schemas.microsoft.com/office/2006/metadata/properties" ma:root="true" ma:fieldsID="b3fc990ac648a3d87a2b9f9380cbe739" ns2:_="" ns3:_="">
    <xsd:import namespace="e0965540-a399-49dc-a930-e8f95642c81d"/>
    <xsd:import namespace="7b798ab6-92aa-4fb3-a68c-ce9405e1dcc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icensing" minOccurs="0"/>
                <xsd:element ref="ns2:Subject_x002c__x0020_Topic" minOccurs="0"/>
                <xsd:element ref="ns2:lcf76f155ced4ddcb4097134ff3c332f" minOccurs="0"/>
                <xsd:element ref="ns3:TaxCatchAll" minOccurs="0"/>
                <xsd:element ref="ns2:Thumbnai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965540-a399-49dc-a930-e8f95642c81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icensing" ma:index="21" nillable="true" ma:displayName="Licensing" ma:description="Licensing, copyright, etc" ma:internalName="Licensing">
      <xsd:simpleType>
        <xsd:restriction base="dms:Note">
          <xsd:maxLength value="255"/>
        </xsd:restriction>
      </xsd:simpleType>
    </xsd:element>
    <xsd:element name="Subject_x002c__x0020_Topic" ma:index="22" nillable="true" ma:displayName="Subject, Topic" ma:description="Genre, description information regarding imagery" ma:internalName="Subject_x002c__x0020_Topic">
      <xsd:simpleType>
        <xsd:restriction base="dms:Note">
          <xsd:maxLength value="255"/>
        </xsd:restriction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d53d20b5-6419-4d10-afdf-1b8870cd91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Thumbnail" ma:index="26" nillable="true" ma:displayName="Thumbnail" ma:format="Thumbnail" ma:internalName="Thumbnail">
      <xsd:simpleType>
        <xsd:restriction base="dms:Unknown"/>
      </xsd:simple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798ab6-92aa-4fb3-a68c-ce9405e1dcc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92240629-47ec-48f3-a0b4-438f7e35a86b}" ma:internalName="TaxCatchAll" ma:showField="CatchAllData" ma:web="7b798ab6-92aa-4fb3-a68c-ce9405e1dcc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54D1240-C68F-43CA-AE13-1D7028D131E4}">
  <ds:schemaRefs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b87a0ca5-9692-42a6-8f4b-86b507af2eb0"/>
    <ds:schemaRef ds:uri="942b0962-67b0-40b8-8bda-eb1e5336332e"/>
    <ds:schemaRef ds:uri="http://purl.org/dc/elements/1.1/"/>
    <ds:schemaRef ds:uri="e0965540-a399-49dc-a930-e8f95642c81d"/>
    <ds:schemaRef ds:uri="7b798ab6-92aa-4fb3-a68c-ce9405e1dcc2"/>
  </ds:schemaRefs>
</ds:datastoreItem>
</file>

<file path=customXml/itemProps2.xml><?xml version="1.0" encoding="utf-8"?>
<ds:datastoreItem xmlns:ds="http://schemas.openxmlformats.org/officeDocument/2006/customXml" ds:itemID="{DE0429A8-C6C2-4D3B-AEC3-6E9FCA0828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0965540-a399-49dc-a930-e8f95642c81d"/>
    <ds:schemaRef ds:uri="7b798ab6-92aa-4fb3-a68c-ce9405e1dcc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7B0CE02-8C19-4E78-A239-071B2F1A61A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</TotalTime>
  <Words>1380</Words>
  <Application>Microsoft Office PowerPoint</Application>
  <PresentationFormat>Widescreen</PresentationFormat>
  <Paragraphs>192</Paragraphs>
  <Slides>21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Team The Social Deck</dc:creator>
  <cp:lastModifiedBy>Kirstin</cp:lastModifiedBy>
  <cp:revision>2</cp:revision>
  <dcterms:created xsi:type="dcterms:W3CDTF">2025-06-20T04:41:02Z</dcterms:created>
  <dcterms:modified xsi:type="dcterms:W3CDTF">2025-09-22T06:01:44Z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0x01010088580C9EA9B9AA4F89DAE8CF31E6EFB6</vt:lpwstr>
  </property>
  <property fmtid="{D5CDD505-2E9C-101B-9397-08002B2CF9AE}" pid="3" name="MediaServiceImageTags">
    <vt:lpwstr/>
  </property>
</Properties>
</file>