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83B_ABDAA11B.xml" ContentType="application/vnd.ms-powerpoint.comments+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1.xml" ContentType="application/vnd.openxmlformats-officedocument.presentationml.notesSlide+xml"/>
  <Override PartName="/ppt/tags/tag4.xml" ContentType="application/vnd.openxmlformats-officedocument.presentationml.tags+xml"/>
  <Override PartName="/ppt/notesSlides/notesSlide2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3.xml" ContentType="application/vnd.openxmlformats-officedocument.presentationml.notesSlide+xml"/>
  <Override PartName="/ppt/tags/tag5.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6.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7.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8.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9.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10.xml" ContentType="application/vnd.openxmlformats-officedocument.presentationml.tags+xml"/>
  <Override PartName="/ppt/notesSlides/notesSlide3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tags/tag11.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12.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13.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14.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15.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ags/tag16.xml" ContentType="application/vnd.openxmlformats-officedocument.presentationml.tags+xml"/>
  <Override PartName="/ppt/notesSlides/notesSlide6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6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72" r:id="rId1"/>
  </p:sldMasterIdLst>
  <p:notesMasterIdLst>
    <p:notesMasterId r:id="rId65"/>
  </p:notesMasterIdLst>
  <p:handoutMasterIdLst>
    <p:handoutMasterId r:id="rId66"/>
  </p:handoutMasterIdLst>
  <p:sldIdLst>
    <p:sldId id="2147" r:id="rId2"/>
    <p:sldId id="1909" r:id="rId3"/>
    <p:sldId id="1908" r:id="rId4"/>
    <p:sldId id="1549" r:id="rId5"/>
    <p:sldId id="2028" r:id="rId6"/>
    <p:sldId id="2071" r:id="rId7"/>
    <p:sldId id="2107" r:id="rId8"/>
    <p:sldId id="1833" r:id="rId9"/>
    <p:sldId id="2113" r:id="rId10"/>
    <p:sldId id="2105" r:id="rId11"/>
    <p:sldId id="2150" r:id="rId12"/>
    <p:sldId id="2078" r:id="rId13"/>
    <p:sldId id="2111" r:id="rId14"/>
    <p:sldId id="2048" r:id="rId15"/>
    <p:sldId id="2112" r:id="rId16"/>
    <p:sldId id="2148" r:id="rId17"/>
    <p:sldId id="2118" r:id="rId18"/>
    <p:sldId id="2115" r:id="rId19"/>
    <p:sldId id="2089" r:id="rId20"/>
    <p:sldId id="2110" r:id="rId21"/>
    <p:sldId id="2151" r:id="rId22"/>
    <p:sldId id="475" r:id="rId23"/>
    <p:sldId id="2070" r:id="rId24"/>
    <p:sldId id="477" r:id="rId25"/>
    <p:sldId id="455" r:id="rId26"/>
    <p:sldId id="2032" r:id="rId27"/>
    <p:sldId id="2154" r:id="rId28"/>
    <p:sldId id="1695" r:id="rId29"/>
    <p:sldId id="2093" r:id="rId30"/>
    <p:sldId id="2121" r:id="rId31"/>
    <p:sldId id="2122" r:id="rId32"/>
    <p:sldId id="2096" r:id="rId33"/>
    <p:sldId id="2123" r:id="rId34"/>
    <p:sldId id="2124" r:id="rId35"/>
    <p:sldId id="2098" r:id="rId36"/>
    <p:sldId id="2145" r:id="rId37"/>
    <p:sldId id="2126" r:id="rId38"/>
    <p:sldId id="2125" r:id="rId39"/>
    <p:sldId id="2099" r:id="rId40"/>
    <p:sldId id="2143" r:id="rId41"/>
    <p:sldId id="2127" r:id="rId42"/>
    <p:sldId id="2100" r:id="rId43"/>
    <p:sldId id="2130" r:id="rId44"/>
    <p:sldId id="2128" r:id="rId45"/>
    <p:sldId id="2061" r:id="rId46"/>
    <p:sldId id="2142" r:id="rId47"/>
    <p:sldId id="2141" r:id="rId48"/>
    <p:sldId id="2132" r:id="rId49"/>
    <p:sldId id="2133" r:id="rId50"/>
    <p:sldId id="2134" r:id="rId51"/>
    <p:sldId id="2135" r:id="rId52"/>
    <p:sldId id="2136" r:id="rId53"/>
    <p:sldId id="2042" r:id="rId54"/>
    <p:sldId id="2066" r:id="rId55"/>
    <p:sldId id="2067" r:id="rId56"/>
    <p:sldId id="2068" r:id="rId57"/>
    <p:sldId id="2069" r:id="rId58"/>
    <p:sldId id="2060" r:id="rId59"/>
    <p:sldId id="2149" r:id="rId60"/>
    <p:sldId id="2015" r:id="rId61"/>
    <p:sldId id="2114" r:id="rId62"/>
    <p:sldId id="2117" r:id="rId63"/>
    <p:sldId id="2156" r:id="rId64"/>
  </p:sldIdLst>
  <p:sldSz cx="12192000" cy="6858000"/>
  <p:notesSz cx="6797675" cy="9926638"/>
  <p:embeddedFontLst>
    <p:embeddedFont>
      <p:font typeface="Fira Sans Light" panose="020B0403050000020004" pitchFamily="34" charset="0"/>
      <p:regular r:id="rId67"/>
      <p:italic r:id="rId68"/>
    </p:embeddedFont>
    <p:embeddedFont>
      <p:font typeface="Open Sans" pitchFamily="2" charset="0"/>
      <p:regular r:id="rId69"/>
      <p:bold r:id="rId70"/>
      <p:italic r:id="rId71"/>
      <p:boldItalic r:id="rId72"/>
    </p:embeddedFont>
    <p:embeddedFont>
      <p:font typeface="Open Sans Light" pitchFamily="2" charset="0"/>
      <p:regular r:id="rId73"/>
      <p:italic r:id="rId74"/>
    </p:embeddedFont>
    <p:embeddedFont>
      <p:font typeface="Segoe UI" panose="020B0502040204020203" pitchFamily="34" charset="0"/>
      <p:regular r:id="rId75"/>
      <p:bold r:id="rId76"/>
      <p:italic r:id="rId77"/>
      <p:boldItalic r:id="rId78"/>
    </p:embeddedFont>
  </p:embeddedFontLst>
  <p:custDataLst>
    <p:tags r:id="rId7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ssion information" id="{F928B591-5EF0-40DC-8104-FFDB159E4D45}">
          <p14:sldIdLst>
            <p14:sldId id="2147"/>
            <p14:sldId id="1909"/>
            <p14:sldId id="1908"/>
            <p14:sldId id="1549"/>
            <p14:sldId id="2028"/>
          </p14:sldIdLst>
        </p14:section>
        <p14:section name="Introduction to incident management" id="{3FD17843-ABBA-4F7F-8613-EA3E0F5982C6}">
          <p14:sldIdLst>
            <p14:sldId id="2071"/>
            <p14:sldId id="2107"/>
            <p14:sldId id="1833"/>
            <p14:sldId id="2113"/>
            <p14:sldId id="2105"/>
            <p14:sldId id="2150"/>
          </p14:sldIdLst>
        </p14:section>
        <p14:section name="Open disclosure" id="{769CA109-520F-48D2-8CA8-09B0F0C9DDA8}">
          <p14:sldIdLst>
            <p14:sldId id="2078"/>
            <p14:sldId id="2111"/>
            <p14:sldId id="2048"/>
            <p14:sldId id="2112"/>
            <p14:sldId id="2148"/>
            <p14:sldId id="2118"/>
            <p14:sldId id="2115"/>
          </p14:sldIdLst>
        </p14:section>
        <p14:section name="Introduction to incident management systems" id="{AD2C6722-1438-49A0-9671-935AED3984D0}">
          <p14:sldIdLst>
            <p14:sldId id="2089"/>
            <p14:sldId id="2110"/>
            <p14:sldId id="2151"/>
            <p14:sldId id="475"/>
          </p14:sldIdLst>
        </p14:section>
        <p14:section name="Elements of an effective IMS" id="{2431BEF6-5476-4436-B392-A8A5B385769F}">
          <p14:sldIdLst>
            <p14:sldId id="2070"/>
            <p14:sldId id="477"/>
            <p14:sldId id="455"/>
            <p14:sldId id="2032"/>
            <p14:sldId id="2154"/>
            <p14:sldId id="1695"/>
            <p14:sldId id="2093"/>
            <p14:sldId id="2121"/>
            <p14:sldId id="2122"/>
            <p14:sldId id="2096"/>
            <p14:sldId id="2123"/>
            <p14:sldId id="2124"/>
            <p14:sldId id="2098"/>
            <p14:sldId id="2145"/>
            <p14:sldId id="2126"/>
            <p14:sldId id="2125"/>
            <p14:sldId id="2099"/>
            <p14:sldId id="2143"/>
            <p14:sldId id="2127"/>
            <p14:sldId id="2100"/>
            <p14:sldId id="2130"/>
            <p14:sldId id="2128"/>
          </p14:sldIdLst>
        </p14:section>
        <p14:section name="Scenario-based activity" id="{D9687C4E-296B-45D7-BACC-AEBF931C3F16}">
          <p14:sldIdLst>
            <p14:sldId id="2061"/>
            <p14:sldId id="2142"/>
            <p14:sldId id="2141"/>
            <p14:sldId id="2132"/>
            <p14:sldId id="2133"/>
            <p14:sldId id="2134"/>
            <p14:sldId id="2135"/>
            <p14:sldId id="2136"/>
            <p14:sldId id="2042"/>
            <p14:sldId id="2066"/>
            <p14:sldId id="2067"/>
            <p14:sldId id="2068"/>
            <p14:sldId id="2069"/>
          </p14:sldIdLst>
        </p14:section>
        <p14:section name="Incident management and the SIRS" id="{83C21229-D652-4710-956D-320445D9A7FB}">
          <p14:sldIdLst>
            <p14:sldId id="2060"/>
            <p14:sldId id="2149"/>
            <p14:sldId id="2015"/>
            <p14:sldId id="2114"/>
            <p14:sldId id="2117"/>
            <p14:sldId id="215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97A"/>
    <a:srgbClr val="FECC2B"/>
    <a:srgbClr val="E7722B"/>
    <a:srgbClr val="D73D59"/>
    <a:srgbClr val="0190B9"/>
    <a:srgbClr val="9DDBEB"/>
    <a:srgbClr val="E77327"/>
    <a:srgbClr val="D73B56"/>
    <a:srgbClr val="00577D"/>
    <a:srgbClr val="00C2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6427" autoAdjust="0"/>
  </p:normalViewPr>
  <p:slideViewPr>
    <p:cSldViewPr snapToGrid="0">
      <p:cViewPr varScale="1">
        <p:scale>
          <a:sx n="73" d="100"/>
          <a:sy n="73" d="100"/>
        </p:scale>
        <p:origin x="1998" y="7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2.fntdata"/><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8.fntdata"/><Relationship Id="rId79" Type="http://schemas.openxmlformats.org/officeDocument/2006/relationships/tags" Target="tags/tag1.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3.fntdata"/><Relationship Id="rId77"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6.fntdata"/><Relationship Id="rId80" Type="http://schemas.openxmlformats.org/officeDocument/2006/relationships/commentAuthors" Target="commentAuthors.xml"/><Relationship Id="rId85" Type="http://schemas.microsoft.com/office/2018/10/relationships/authors" Targe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4.fntdata"/><Relationship Id="rId75" Type="http://schemas.openxmlformats.org/officeDocument/2006/relationships/font" Target="fonts/font9.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73" Type="http://schemas.openxmlformats.org/officeDocument/2006/relationships/font" Target="fonts/font7.fntdata"/><Relationship Id="rId78" Type="http://schemas.openxmlformats.org/officeDocument/2006/relationships/font" Target="fonts/font12.fntdata"/><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0.fntdata"/><Relationship Id="rId7" Type="http://schemas.openxmlformats.org/officeDocument/2006/relationships/slide" Target="slides/slide6.xml"/><Relationship Id="rId71" Type="http://schemas.openxmlformats.org/officeDocument/2006/relationships/font" Target="fonts/font5.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viewProps" Target="viewProps.xml"/></Relationships>
</file>

<file path=ppt/comments/modernComment_83B_ABDAA11B.xml><?xml version="1.0" encoding="utf-8"?>
<p188:cmLst xmlns:a="http://schemas.openxmlformats.org/drawingml/2006/main" xmlns:r="http://schemas.openxmlformats.org/officeDocument/2006/relationships" xmlns:p188="http://schemas.microsoft.com/office/powerpoint/2018/8/main">
  <p188:cm id="{D37F563D-BD15-4C3C-8B36-5135DDF32F5F}" authorId="{00000000-0000-0000-0000-000000000000}" status="resolved" created="2025-07-04T06:30:48.150">
    <pc:sldMkLst xmlns:pc="http://schemas.microsoft.com/office/powerpoint/2013/main/command">
      <pc:docMk/>
      <pc:sldMk cId="2883232027" sldId="2107"/>
    </pc:sldMkLst>
    <p188:txBody>
      <a:bodyPr/>
      <a:lstStyle/>
      <a:p>
        <a:r>
          <a:rPr lang="en-AU"/>
          <a:t>Love this design!</a:t>
        </a:r>
      </a:p>
    </p188:txBody>
    <p188:extLst>
      <p:ext xmlns:p="http://schemas.openxmlformats.org/presentationml/2006/main" uri="{5BB2D875-25FF-4072-B9AC-8F64D62656EB}">
        <p228:taskDetails xmlns:p228="http://schemas.microsoft.com/office/powerpoint/2022/08/main">
          <p228:history/>
        </p228:taskDetails>
      </p:ext>
    </p188:extLst>
  </p188:cm>
</p188:cmLst>
</file>

<file path=ppt/diagrams/_rels/data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4" Type="http://schemas.openxmlformats.org/officeDocument/2006/relationships/image" Target="../media/image19.svg"/></Relationships>
</file>

<file path=ppt/diagrams/_rels/data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svg"/><Relationship Id="rId1" Type="http://schemas.openxmlformats.org/officeDocument/2006/relationships/image" Target="../media/image52.png"/><Relationship Id="rId4" Type="http://schemas.openxmlformats.org/officeDocument/2006/relationships/image" Target="../media/image55.svg"/></Relationships>
</file>

<file path=ppt/diagrams/_rels/data2.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18" Type="http://schemas.openxmlformats.org/officeDocument/2006/relationships/image" Target="../media/image31.svg"/><Relationship Id="rId3" Type="http://schemas.openxmlformats.org/officeDocument/2006/relationships/slide" Target="../slides/slide58.xml"/><Relationship Id="rId7" Type="http://schemas.openxmlformats.org/officeDocument/2006/relationships/image" Target="../media/image20.png"/><Relationship Id="rId12" Type="http://schemas.openxmlformats.org/officeDocument/2006/relationships/image" Target="../media/image25.svg"/><Relationship Id="rId17" Type="http://schemas.openxmlformats.org/officeDocument/2006/relationships/image" Target="../media/image30.png"/><Relationship Id="rId2" Type="http://schemas.openxmlformats.org/officeDocument/2006/relationships/slide" Target="../slides/slide12.xml"/><Relationship Id="rId16" Type="http://schemas.openxmlformats.org/officeDocument/2006/relationships/image" Target="../media/image29.svg"/><Relationship Id="rId1" Type="http://schemas.openxmlformats.org/officeDocument/2006/relationships/slide" Target="../slides/slide6.xml"/><Relationship Id="rId6" Type="http://schemas.openxmlformats.org/officeDocument/2006/relationships/slide" Target="../slides/slide45.xml"/><Relationship Id="rId11" Type="http://schemas.openxmlformats.org/officeDocument/2006/relationships/image" Target="../media/image24.png"/><Relationship Id="rId5" Type="http://schemas.openxmlformats.org/officeDocument/2006/relationships/slide" Target="../slides/slide19.xml"/><Relationship Id="rId15" Type="http://schemas.openxmlformats.org/officeDocument/2006/relationships/image" Target="../media/image28.png"/><Relationship Id="rId10" Type="http://schemas.openxmlformats.org/officeDocument/2006/relationships/image" Target="../media/image23.svg"/><Relationship Id="rId4" Type="http://schemas.openxmlformats.org/officeDocument/2006/relationships/slide" Target="../slides/slide23.xml"/><Relationship Id="rId9" Type="http://schemas.openxmlformats.org/officeDocument/2006/relationships/image" Target="../media/image22.png"/><Relationship Id="rId14" Type="http://schemas.openxmlformats.org/officeDocument/2006/relationships/image" Target="../media/image2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4" Type="http://schemas.openxmlformats.org/officeDocument/2006/relationships/image" Target="../media/image19.svg"/></Relationships>
</file>

<file path=ppt/diagrams/_rels/drawing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svg"/><Relationship Id="rId1" Type="http://schemas.openxmlformats.org/officeDocument/2006/relationships/image" Target="../media/image52.png"/><Relationship Id="rId4" Type="http://schemas.openxmlformats.org/officeDocument/2006/relationships/image" Target="../media/image55.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054308-42ED-4478-9F18-4D7D6ED432F8}" type="doc">
      <dgm:prSet loTypeId="urn:microsoft.com/office/officeart/2018/2/layout/IconVerticalSolidList" loCatId="icon" qsTypeId="urn:microsoft.com/office/officeart/2005/8/quickstyle/simple3" qsCatId="simple" csTypeId="urn:microsoft.com/office/officeart/2005/8/colors/accent2_1" csCatId="accent2" phldr="1"/>
      <dgm:spPr/>
      <dgm:t>
        <a:bodyPr/>
        <a:lstStyle/>
        <a:p>
          <a:endParaRPr lang="en-US"/>
        </a:p>
      </dgm:t>
    </dgm:pt>
    <dgm:pt modelId="{5023A719-8310-4A00-B1A9-E936C64F6D86}">
      <dgm:prSet/>
      <dgm:spPr/>
      <dgm:t>
        <a:bodyPr/>
        <a:lstStyle/>
        <a:p>
          <a:pPr>
            <a:lnSpc>
              <a:spcPct val="100000"/>
            </a:lnSpc>
          </a:pPr>
          <a:r>
            <a:rPr lang="en-AU" b="0"/>
            <a:t>develop an understanding of what an IMS is and the key elements of an IMS</a:t>
          </a:r>
          <a:endParaRPr lang="en-US" b="0">
            <a:latin typeface="+mn-lt"/>
          </a:endParaRPr>
        </a:p>
      </dgm:t>
    </dgm:pt>
    <dgm:pt modelId="{E360EBD0-0EB3-4B87-B3AA-2389D7C2A460}" type="parTrans" cxnId="{C4F2A58D-4806-4DBC-931B-49BB92981B43}">
      <dgm:prSet/>
      <dgm:spPr/>
      <dgm:t>
        <a:bodyPr/>
        <a:lstStyle/>
        <a:p>
          <a:endParaRPr lang="en-US"/>
        </a:p>
      </dgm:t>
    </dgm:pt>
    <dgm:pt modelId="{05D5E9E3-FF92-49E6-9101-DC21DB89552B}" type="sibTrans" cxnId="{C4F2A58D-4806-4DBC-931B-49BB92981B43}">
      <dgm:prSet/>
      <dgm:spPr/>
      <dgm:t>
        <a:bodyPr/>
        <a:lstStyle/>
        <a:p>
          <a:endParaRPr lang="en-US"/>
        </a:p>
      </dgm:t>
    </dgm:pt>
    <dgm:pt modelId="{CE64C7B6-849D-486E-908F-0B2E920DB907}">
      <dgm:prSet/>
      <dgm:spPr/>
      <dgm:t>
        <a:bodyPr/>
        <a:lstStyle/>
        <a:p>
          <a:pPr>
            <a:lnSpc>
              <a:spcPct val="100000"/>
            </a:lnSpc>
          </a:pPr>
          <a:r>
            <a:rPr lang="en-AU" b="0"/>
            <a:t>understand how incidents are managed at our service and the role you play </a:t>
          </a:r>
          <a:endParaRPr lang="en-US" b="1">
            <a:latin typeface="Fira Sans Light" panose="020B0403050000020004" pitchFamily="34" charset="0"/>
          </a:endParaRPr>
        </a:p>
      </dgm:t>
    </dgm:pt>
    <dgm:pt modelId="{737D846A-1C86-4C5D-8557-B5E084B9D170}" type="parTrans" cxnId="{89269605-DC51-4090-9147-E4A9225F9142}">
      <dgm:prSet/>
      <dgm:spPr/>
      <dgm:t>
        <a:bodyPr/>
        <a:lstStyle/>
        <a:p>
          <a:endParaRPr lang="en-US"/>
        </a:p>
      </dgm:t>
    </dgm:pt>
    <dgm:pt modelId="{4D540B67-798D-4B27-A9BD-77AE5911AD38}" type="sibTrans" cxnId="{89269605-DC51-4090-9147-E4A9225F9142}">
      <dgm:prSet/>
      <dgm:spPr/>
      <dgm:t>
        <a:bodyPr/>
        <a:lstStyle/>
        <a:p>
          <a:endParaRPr lang="en-US"/>
        </a:p>
      </dgm:t>
    </dgm:pt>
    <dgm:pt modelId="{491F0B3C-6658-4952-BE66-446B904D5F56}" type="pres">
      <dgm:prSet presAssocID="{5F054308-42ED-4478-9F18-4D7D6ED432F8}" presName="root" presStyleCnt="0">
        <dgm:presLayoutVars>
          <dgm:dir/>
          <dgm:resizeHandles val="exact"/>
        </dgm:presLayoutVars>
      </dgm:prSet>
      <dgm:spPr/>
    </dgm:pt>
    <dgm:pt modelId="{E209F0F4-BDBF-444C-A6AF-30CA0A0FCC17}" type="pres">
      <dgm:prSet presAssocID="{5023A719-8310-4A00-B1A9-E936C64F6D86}" presName="compNode" presStyleCnt="0"/>
      <dgm:spPr/>
    </dgm:pt>
    <dgm:pt modelId="{FCD36A46-C085-4261-8161-3FA36A79F262}" type="pres">
      <dgm:prSet presAssocID="{5023A719-8310-4A00-B1A9-E936C64F6D86}" presName="bgRect" presStyleLbl="bgShp" presStyleIdx="0" presStyleCnt="2"/>
      <dgm:spPr/>
    </dgm:pt>
    <dgm:pt modelId="{7EBAD301-4E9B-4894-8E5C-BDCE7B6CAE95}" type="pres">
      <dgm:prSet presAssocID="{5023A719-8310-4A00-B1A9-E936C64F6D86}"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d with Gears"/>
        </a:ext>
      </dgm:extLst>
    </dgm:pt>
    <dgm:pt modelId="{3B4667E7-E526-4029-8B9C-DC502630A42F}" type="pres">
      <dgm:prSet presAssocID="{5023A719-8310-4A00-B1A9-E936C64F6D86}" presName="spaceRect" presStyleCnt="0"/>
      <dgm:spPr/>
    </dgm:pt>
    <dgm:pt modelId="{20E92E23-437A-4FCF-BF90-C39EF9827505}" type="pres">
      <dgm:prSet presAssocID="{5023A719-8310-4A00-B1A9-E936C64F6D86}" presName="parTx" presStyleLbl="revTx" presStyleIdx="0" presStyleCnt="2">
        <dgm:presLayoutVars>
          <dgm:chMax val="0"/>
          <dgm:chPref val="0"/>
        </dgm:presLayoutVars>
      </dgm:prSet>
      <dgm:spPr/>
    </dgm:pt>
    <dgm:pt modelId="{B41EBC89-F713-42CB-92B0-876A6206E103}" type="pres">
      <dgm:prSet presAssocID="{05D5E9E3-FF92-49E6-9101-DC21DB89552B}" presName="sibTrans" presStyleCnt="0"/>
      <dgm:spPr/>
    </dgm:pt>
    <dgm:pt modelId="{DDFE0A44-96FC-4C05-AE86-ED91D60CFABA}" type="pres">
      <dgm:prSet presAssocID="{CE64C7B6-849D-486E-908F-0B2E920DB907}" presName="compNode" presStyleCnt="0"/>
      <dgm:spPr/>
    </dgm:pt>
    <dgm:pt modelId="{9FCAEDC0-CC61-4D99-97CD-0C0CF86869F9}" type="pres">
      <dgm:prSet presAssocID="{CE64C7B6-849D-486E-908F-0B2E920DB907}" presName="bgRect" presStyleLbl="bgShp" presStyleIdx="1" presStyleCnt="2"/>
      <dgm:spPr/>
    </dgm:pt>
    <dgm:pt modelId="{BCCB6564-C5C0-4AC8-9C24-C65DAE808400}" type="pres">
      <dgm:prSet presAssocID="{CE64C7B6-849D-486E-908F-0B2E920DB907}"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list"/>
        </a:ext>
      </dgm:extLst>
    </dgm:pt>
    <dgm:pt modelId="{8B8FD640-29A2-4E7E-A575-61414391F415}" type="pres">
      <dgm:prSet presAssocID="{CE64C7B6-849D-486E-908F-0B2E920DB907}" presName="spaceRect" presStyleCnt="0"/>
      <dgm:spPr/>
    </dgm:pt>
    <dgm:pt modelId="{60BCC4CD-4B24-4CE2-BD5D-B5DD35B1B497}" type="pres">
      <dgm:prSet presAssocID="{CE64C7B6-849D-486E-908F-0B2E920DB907}" presName="parTx" presStyleLbl="revTx" presStyleIdx="1" presStyleCnt="2">
        <dgm:presLayoutVars>
          <dgm:chMax val="0"/>
          <dgm:chPref val="0"/>
        </dgm:presLayoutVars>
      </dgm:prSet>
      <dgm:spPr/>
    </dgm:pt>
  </dgm:ptLst>
  <dgm:cxnLst>
    <dgm:cxn modelId="{89269605-DC51-4090-9147-E4A9225F9142}" srcId="{5F054308-42ED-4478-9F18-4D7D6ED432F8}" destId="{CE64C7B6-849D-486E-908F-0B2E920DB907}" srcOrd="1" destOrd="0" parTransId="{737D846A-1C86-4C5D-8557-B5E084B9D170}" sibTransId="{4D540B67-798D-4B27-A9BD-77AE5911AD38}"/>
    <dgm:cxn modelId="{8A168D60-6706-495E-BA3B-4BF921C2D367}" type="presOf" srcId="{CE64C7B6-849D-486E-908F-0B2E920DB907}" destId="{60BCC4CD-4B24-4CE2-BD5D-B5DD35B1B497}" srcOrd="0" destOrd="0" presId="urn:microsoft.com/office/officeart/2018/2/layout/IconVerticalSolidList"/>
    <dgm:cxn modelId="{69987F71-BEBA-4B52-8F6D-48A7BCDC43D1}" type="presOf" srcId="{5023A719-8310-4A00-B1A9-E936C64F6D86}" destId="{20E92E23-437A-4FCF-BF90-C39EF9827505}" srcOrd="0" destOrd="0" presId="urn:microsoft.com/office/officeart/2018/2/layout/IconVerticalSolidList"/>
    <dgm:cxn modelId="{C4F2A58D-4806-4DBC-931B-49BB92981B43}" srcId="{5F054308-42ED-4478-9F18-4D7D6ED432F8}" destId="{5023A719-8310-4A00-B1A9-E936C64F6D86}" srcOrd="0" destOrd="0" parTransId="{E360EBD0-0EB3-4B87-B3AA-2389D7C2A460}" sibTransId="{05D5E9E3-FF92-49E6-9101-DC21DB89552B}"/>
    <dgm:cxn modelId="{2D4B54C3-6C69-4DCC-97FC-05F8C142C593}" type="presOf" srcId="{5F054308-42ED-4478-9F18-4D7D6ED432F8}" destId="{491F0B3C-6658-4952-BE66-446B904D5F56}" srcOrd="0" destOrd="0" presId="urn:microsoft.com/office/officeart/2018/2/layout/IconVerticalSolidList"/>
    <dgm:cxn modelId="{EBC8DAAB-3276-4D29-ABC4-799C171C09B9}" type="presParOf" srcId="{491F0B3C-6658-4952-BE66-446B904D5F56}" destId="{E209F0F4-BDBF-444C-A6AF-30CA0A0FCC17}" srcOrd="0" destOrd="0" presId="urn:microsoft.com/office/officeart/2018/2/layout/IconVerticalSolidList"/>
    <dgm:cxn modelId="{A6A33D40-8FE6-4F7B-8E37-9AA7D23D34BD}" type="presParOf" srcId="{E209F0F4-BDBF-444C-A6AF-30CA0A0FCC17}" destId="{FCD36A46-C085-4261-8161-3FA36A79F262}" srcOrd="0" destOrd="0" presId="urn:microsoft.com/office/officeart/2018/2/layout/IconVerticalSolidList"/>
    <dgm:cxn modelId="{BB1725C7-7295-4F4D-9B45-C0688E2D2E06}" type="presParOf" srcId="{E209F0F4-BDBF-444C-A6AF-30CA0A0FCC17}" destId="{7EBAD301-4E9B-4894-8E5C-BDCE7B6CAE95}" srcOrd="1" destOrd="0" presId="urn:microsoft.com/office/officeart/2018/2/layout/IconVerticalSolidList"/>
    <dgm:cxn modelId="{1F3A9432-ED4C-4A3D-A5E7-5F71F233B6EA}" type="presParOf" srcId="{E209F0F4-BDBF-444C-A6AF-30CA0A0FCC17}" destId="{3B4667E7-E526-4029-8B9C-DC502630A42F}" srcOrd="2" destOrd="0" presId="urn:microsoft.com/office/officeart/2018/2/layout/IconVerticalSolidList"/>
    <dgm:cxn modelId="{3791B98A-99D2-4699-8A00-17796926A851}" type="presParOf" srcId="{E209F0F4-BDBF-444C-A6AF-30CA0A0FCC17}" destId="{20E92E23-437A-4FCF-BF90-C39EF9827505}" srcOrd="3" destOrd="0" presId="urn:microsoft.com/office/officeart/2018/2/layout/IconVerticalSolidList"/>
    <dgm:cxn modelId="{29C58316-D762-41A5-B80D-286837475998}" type="presParOf" srcId="{491F0B3C-6658-4952-BE66-446B904D5F56}" destId="{B41EBC89-F713-42CB-92B0-876A6206E103}" srcOrd="1" destOrd="0" presId="urn:microsoft.com/office/officeart/2018/2/layout/IconVerticalSolidList"/>
    <dgm:cxn modelId="{CBE5516A-83CC-4E52-AF65-9E917F46FA7F}" type="presParOf" srcId="{491F0B3C-6658-4952-BE66-446B904D5F56}" destId="{DDFE0A44-96FC-4C05-AE86-ED91D60CFABA}" srcOrd="2" destOrd="0" presId="urn:microsoft.com/office/officeart/2018/2/layout/IconVerticalSolidList"/>
    <dgm:cxn modelId="{0E849B71-5E01-4CE8-94E4-26866E7255E7}" type="presParOf" srcId="{DDFE0A44-96FC-4C05-AE86-ED91D60CFABA}" destId="{9FCAEDC0-CC61-4D99-97CD-0C0CF86869F9}" srcOrd="0" destOrd="0" presId="urn:microsoft.com/office/officeart/2018/2/layout/IconVerticalSolidList"/>
    <dgm:cxn modelId="{3F0B49C4-B42A-4BF0-B1D0-A86D33076648}" type="presParOf" srcId="{DDFE0A44-96FC-4C05-AE86-ED91D60CFABA}" destId="{BCCB6564-C5C0-4AC8-9C24-C65DAE808400}" srcOrd="1" destOrd="0" presId="urn:microsoft.com/office/officeart/2018/2/layout/IconVerticalSolidList"/>
    <dgm:cxn modelId="{1BD34451-EF7E-4DCF-9130-EA4D08D1EA7D}" type="presParOf" srcId="{DDFE0A44-96FC-4C05-AE86-ED91D60CFABA}" destId="{8B8FD640-29A2-4E7E-A575-61414391F415}" srcOrd="2" destOrd="0" presId="urn:microsoft.com/office/officeart/2018/2/layout/IconVerticalSolidList"/>
    <dgm:cxn modelId="{D5C75048-B166-46BA-ABC4-09F9E4D83C0E}" type="presParOf" srcId="{DDFE0A44-96FC-4C05-AE86-ED91D60CFABA}" destId="{60BCC4CD-4B24-4CE2-BD5D-B5DD35B1B497}"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B22833B-234C-4E07-893F-282006107CF1}" type="doc">
      <dgm:prSet loTypeId="urn:microsoft.com/office/officeart/2005/8/layout/default" loCatId="list" qsTypeId="urn:microsoft.com/office/officeart/2005/8/quickstyle/simple1" qsCatId="simple" csTypeId="urn:microsoft.com/office/officeart/2005/8/colors/accent3_2" csCatId="accent3" phldr="1"/>
      <dgm:spPr/>
      <dgm:t>
        <a:bodyPr/>
        <a:lstStyle/>
        <a:p>
          <a:endParaRPr lang="en-US"/>
        </a:p>
      </dgm:t>
    </dgm:pt>
    <dgm:pt modelId="{7ED503F0-5AF3-4A85-8501-28797901BBE4}">
      <dgm:prSet/>
      <dgm:spPr>
        <a:solidFill>
          <a:srgbClr val="002060"/>
        </a:solidFill>
      </dgm:spPr>
      <dgm:t>
        <a:bodyPr/>
        <a:lstStyle/>
        <a:p>
          <a:r>
            <a:rPr lang="en-AU" b="0"/>
            <a:t>Provide safe, quality care and services for older people</a:t>
          </a:r>
          <a:endParaRPr lang="en-US"/>
        </a:p>
      </dgm:t>
    </dgm:pt>
    <dgm:pt modelId="{E8CFBFE4-A5E3-4C95-A431-416E933F880A}" type="parTrans" cxnId="{97768878-B8E4-436C-B80B-AA7C727351BA}">
      <dgm:prSet/>
      <dgm:spPr/>
      <dgm:t>
        <a:bodyPr/>
        <a:lstStyle/>
        <a:p>
          <a:endParaRPr lang="en-US"/>
        </a:p>
      </dgm:t>
    </dgm:pt>
    <dgm:pt modelId="{65039518-BF33-4468-9C8A-8C728ED1D742}" type="sibTrans" cxnId="{97768878-B8E4-436C-B80B-AA7C727351BA}">
      <dgm:prSet/>
      <dgm:spPr/>
      <dgm:t>
        <a:bodyPr/>
        <a:lstStyle/>
        <a:p>
          <a:endParaRPr lang="en-US"/>
        </a:p>
      </dgm:t>
    </dgm:pt>
    <dgm:pt modelId="{2F19C186-7B74-42CB-89FD-4C9839269CCA}">
      <dgm:prSet/>
      <dgm:spPr>
        <a:solidFill>
          <a:srgbClr val="002060"/>
        </a:solidFill>
      </dgm:spPr>
      <dgm:t>
        <a:bodyPr/>
        <a:lstStyle/>
        <a:p>
          <a:r>
            <a:rPr lang="en-AU" b="0"/>
            <a:t>Understand and identify risks to older people</a:t>
          </a:r>
          <a:endParaRPr lang="en-US"/>
        </a:p>
      </dgm:t>
    </dgm:pt>
    <dgm:pt modelId="{32AB7190-39CA-4644-A6CF-B0F32DB33D43}" type="parTrans" cxnId="{51E8B14B-05DA-4A11-971F-7F05FBFC0C32}">
      <dgm:prSet/>
      <dgm:spPr/>
      <dgm:t>
        <a:bodyPr/>
        <a:lstStyle/>
        <a:p>
          <a:endParaRPr lang="en-US"/>
        </a:p>
      </dgm:t>
    </dgm:pt>
    <dgm:pt modelId="{055B50EB-249C-414A-990E-F7C0B3726C89}" type="sibTrans" cxnId="{51E8B14B-05DA-4A11-971F-7F05FBFC0C32}">
      <dgm:prSet/>
      <dgm:spPr/>
      <dgm:t>
        <a:bodyPr/>
        <a:lstStyle/>
        <a:p>
          <a:endParaRPr lang="en-US"/>
        </a:p>
      </dgm:t>
    </dgm:pt>
    <dgm:pt modelId="{3CD7B3CB-F434-490F-B486-9F99068D890F}">
      <dgm:prSet/>
      <dgm:spPr>
        <a:solidFill>
          <a:srgbClr val="002060"/>
        </a:solidFill>
      </dgm:spPr>
      <dgm:t>
        <a:bodyPr/>
        <a:lstStyle/>
        <a:p>
          <a:r>
            <a:rPr lang="en-AU" b="0"/>
            <a:t>Empower older people (and their family/representative)</a:t>
          </a:r>
          <a:endParaRPr lang="en-US"/>
        </a:p>
      </dgm:t>
    </dgm:pt>
    <dgm:pt modelId="{199A04A2-0C51-4D1B-8B54-91A8304571EC}" type="parTrans" cxnId="{96919756-0B8E-47C6-B7A1-37E0EE99FAE5}">
      <dgm:prSet/>
      <dgm:spPr/>
      <dgm:t>
        <a:bodyPr/>
        <a:lstStyle/>
        <a:p>
          <a:endParaRPr lang="en-US"/>
        </a:p>
      </dgm:t>
    </dgm:pt>
    <dgm:pt modelId="{DF0BD9CB-DD57-4ADD-93D8-96D5F86DFB37}" type="sibTrans" cxnId="{96919756-0B8E-47C6-B7A1-37E0EE99FAE5}">
      <dgm:prSet/>
      <dgm:spPr/>
      <dgm:t>
        <a:bodyPr/>
        <a:lstStyle/>
        <a:p>
          <a:endParaRPr lang="en-US"/>
        </a:p>
      </dgm:t>
    </dgm:pt>
    <dgm:pt modelId="{6D2287D2-2F30-43E4-9521-4F6D94E9F752}">
      <dgm:prSet/>
      <dgm:spPr>
        <a:solidFill>
          <a:srgbClr val="002060"/>
        </a:solidFill>
        <a:ln>
          <a:solidFill>
            <a:schemeClr val="accent1"/>
          </a:solidFill>
        </a:ln>
      </dgm:spPr>
      <dgm:t>
        <a:bodyPr/>
        <a:lstStyle/>
        <a:p>
          <a:r>
            <a:rPr lang="en-AU" b="0"/>
            <a:t>Supports a ‘blame free’ culture</a:t>
          </a:r>
          <a:endParaRPr lang="en-US"/>
        </a:p>
      </dgm:t>
    </dgm:pt>
    <dgm:pt modelId="{CE40BE54-C0AC-43E9-918D-155431728D68}" type="parTrans" cxnId="{0F26A91F-E342-4BF6-B201-F145265F3AC6}">
      <dgm:prSet/>
      <dgm:spPr/>
      <dgm:t>
        <a:bodyPr/>
        <a:lstStyle/>
        <a:p>
          <a:endParaRPr lang="en-US"/>
        </a:p>
      </dgm:t>
    </dgm:pt>
    <dgm:pt modelId="{7256C320-71D0-419F-9C2C-8B52D650E0BA}" type="sibTrans" cxnId="{0F26A91F-E342-4BF6-B201-F145265F3AC6}">
      <dgm:prSet/>
      <dgm:spPr/>
      <dgm:t>
        <a:bodyPr/>
        <a:lstStyle/>
        <a:p>
          <a:endParaRPr lang="en-US"/>
        </a:p>
      </dgm:t>
    </dgm:pt>
    <dgm:pt modelId="{0F430F5E-3090-44A9-B836-0D3F723D5B07}">
      <dgm:prSet/>
      <dgm:spPr>
        <a:solidFill>
          <a:srgbClr val="002060"/>
        </a:solidFill>
      </dgm:spPr>
      <dgm:t>
        <a:bodyPr/>
        <a:lstStyle/>
        <a:p>
          <a:r>
            <a:rPr lang="en-AU" b="0"/>
            <a:t>Inform care assessment and planning</a:t>
          </a:r>
          <a:endParaRPr lang="en-US"/>
        </a:p>
      </dgm:t>
    </dgm:pt>
    <dgm:pt modelId="{790B6836-AE66-46DB-9EB0-45920D27D64A}" type="parTrans" cxnId="{44E95CE9-3393-4A86-9155-F36882E02202}">
      <dgm:prSet/>
      <dgm:spPr/>
      <dgm:t>
        <a:bodyPr/>
        <a:lstStyle/>
        <a:p>
          <a:endParaRPr lang="en-US"/>
        </a:p>
      </dgm:t>
    </dgm:pt>
    <dgm:pt modelId="{DD7A1F8D-679A-4F37-9F44-FC91F40A8577}" type="sibTrans" cxnId="{44E95CE9-3393-4A86-9155-F36882E02202}">
      <dgm:prSet/>
      <dgm:spPr/>
      <dgm:t>
        <a:bodyPr/>
        <a:lstStyle/>
        <a:p>
          <a:endParaRPr lang="en-US"/>
        </a:p>
      </dgm:t>
    </dgm:pt>
    <dgm:pt modelId="{35C25192-01EF-41BB-99E7-BD1522F57B91}">
      <dgm:prSet/>
      <dgm:spPr>
        <a:solidFill>
          <a:srgbClr val="002060"/>
        </a:solidFill>
      </dgm:spPr>
      <dgm:t>
        <a:bodyPr/>
        <a:lstStyle/>
        <a:p>
          <a:r>
            <a:rPr lang="en-AU" b="0"/>
            <a:t>Keep and develop staff</a:t>
          </a:r>
          <a:endParaRPr lang="en-US"/>
        </a:p>
      </dgm:t>
    </dgm:pt>
    <dgm:pt modelId="{CC2A509F-AC97-4AE8-A91F-386C7F20FAB6}" type="parTrans" cxnId="{44FEE61B-98FE-4172-9EB1-35DFCC9112D6}">
      <dgm:prSet/>
      <dgm:spPr/>
      <dgm:t>
        <a:bodyPr/>
        <a:lstStyle/>
        <a:p>
          <a:endParaRPr lang="en-US"/>
        </a:p>
      </dgm:t>
    </dgm:pt>
    <dgm:pt modelId="{EB661577-FFAA-4DFC-BAB0-1E9680865F81}" type="sibTrans" cxnId="{44FEE61B-98FE-4172-9EB1-35DFCC9112D6}">
      <dgm:prSet/>
      <dgm:spPr/>
      <dgm:t>
        <a:bodyPr/>
        <a:lstStyle/>
        <a:p>
          <a:endParaRPr lang="en-US"/>
        </a:p>
      </dgm:t>
    </dgm:pt>
    <dgm:pt modelId="{629A27AA-0E3E-4655-B163-24980BDE1801}">
      <dgm:prSet/>
      <dgm:spPr>
        <a:solidFill>
          <a:srgbClr val="002060"/>
        </a:solidFill>
      </dgm:spPr>
      <dgm:t>
        <a:bodyPr/>
        <a:lstStyle/>
        <a:p>
          <a:r>
            <a:rPr lang="en-AU" b="0"/>
            <a:t>Identify ways to prevent or reduce future incidents</a:t>
          </a:r>
          <a:endParaRPr lang="en-US"/>
        </a:p>
      </dgm:t>
    </dgm:pt>
    <dgm:pt modelId="{0A66D744-1310-4ADA-9957-365C3D84A83C}" type="parTrans" cxnId="{9EE9A3EE-92B8-40C4-9E04-B428F652BB2F}">
      <dgm:prSet/>
      <dgm:spPr/>
      <dgm:t>
        <a:bodyPr/>
        <a:lstStyle/>
        <a:p>
          <a:endParaRPr lang="en-US"/>
        </a:p>
      </dgm:t>
    </dgm:pt>
    <dgm:pt modelId="{B57739AD-F33B-4815-B614-2D1A8D31CDFA}" type="sibTrans" cxnId="{9EE9A3EE-92B8-40C4-9E04-B428F652BB2F}">
      <dgm:prSet/>
      <dgm:spPr/>
      <dgm:t>
        <a:bodyPr/>
        <a:lstStyle/>
        <a:p>
          <a:endParaRPr lang="en-US"/>
        </a:p>
      </dgm:t>
    </dgm:pt>
    <dgm:pt modelId="{1CB6FB8E-F110-43E5-B7B5-DF59B33B666B}">
      <dgm:prSet/>
      <dgm:spPr>
        <a:solidFill>
          <a:srgbClr val="002060"/>
        </a:solidFill>
      </dgm:spPr>
      <dgm:t>
        <a:bodyPr/>
        <a:lstStyle/>
        <a:p>
          <a:r>
            <a:rPr lang="en-AU" b="0"/>
            <a:t>Meet our broader responsibilities as an aged care provider</a:t>
          </a:r>
          <a:endParaRPr lang="en-US"/>
        </a:p>
      </dgm:t>
    </dgm:pt>
    <dgm:pt modelId="{3B526BC4-5175-4B28-B314-41960336FCC7}" type="parTrans" cxnId="{B9BB32D5-69F8-4719-96DB-FDD14D40644E}">
      <dgm:prSet/>
      <dgm:spPr/>
      <dgm:t>
        <a:bodyPr/>
        <a:lstStyle/>
        <a:p>
          <a:endParaRPr lang="en-US"/>
        </a:p>
      </dgm:t>
    </dgm:pt>
    <dgm:pt modelId="{634A89EC-89EF-4F9E-B6F0-5B3F104BA5D8}" type="sibTrans" cxnId="{B9BB32D5-69F8-4719-96DB-FDD14D40644E}">
      <dgm:prSet/>
      <dgm:spPr/>
      <dgm:t>
        <a:bodyPr/>
        <a:lstStyle/>
        <a:p>
          <a:endParaRPr lang="en-US"/>
        </a:p>
      </dgm:t>
    </dgm:pt>
    <dgm:pt modelId="{7059B32B-3570-4232-8E89-768B51C9ABC8}" type="pres">
      <dgm:prSet presAssocID="{5B22833B-234C-4E07-893F-282006107CF1}" presName="diagram" presStyleCnt="0">
        <dgm:presLayoutVars>
          <dgm:dir/>
          <dgm:resizeHandles val="exact"/>
        </dgm:presLayoutVars>
      </dgm:prSet>
      <dgm:spPr/>
    </dgm:pt>
    <dgm:pt modelId="{A2CC970C-5AF7-4C49-A4F8-574A07CB1194}" type="pres">
      <dgm:prSet presAssocID="{7ED503F0-5AF3-4A85-8501-28797901BBE4}" presName="node" presStyleLbl="node1" presStyleIdx="0" presStyleCnt="8">
        <dgm:presLayoutVars>
          <dgm:bulletEnabled val="1"/>
        </dgm:presLayoutVars>
      </dgm:prSet>
      <dgm:spPr/>
    </dgm:pt>
    <dgm:pt modelId="{EE4162FA-AACC-4417-A85F-BA946AB178F8}" type="pres">
      <dgm:prSet presAssocID="{65039518-BF33-4468-9C8A-8C728ED1D742}" presName="sibTrans" presStyleCnt="0"/>
      <dgm:spPr/>
    </dgm:pt>
    <dgm:pt modelId="{7504F1BC-A7E8-4141-9409-4C9C40ED57B3}" type="pres">
      <dgm:prSet presAssocID="{2F19C186-7B74-42CB-89FD-4C9839269CCA}" presName="node" presStyleLbl="node1" presStyleIdx="1" presStyleCnt="8">
        <dgm:presLayoutVars>
          <dgm:bulletEnabled val="1"/>
        </dgm:presLayoutVars>
      </dgm:prSet>
      <dgm:spPr/>
    </dgm:pt>
    <dgm:pt modelId="{AAC6F4F1-89A7-470A-9685-056897385345}" type="pres">
      <dgm:prSet presAssocID="{055B50EB-249C-414A-990E-F7C0B3726C89}" presName="sibTrans" presStyleCnt="0"/>
      <dgm:spPr/>
    </dgm:pt>
    <dgm:pt modelId="{1B58736E-5FDA-4471-8762-5135D30B78DC}" type="pres">
      <dgm:prSet presAssocID="{3CD7B3CB-F434-490F-B486-9F99068D890F}" presName="node" presStyleLbl="node1" presStyleIdx="2" presStyleCnt="8">
        <dgm:presLayoutVars>
          <dgm:bulletEnabled val="1"/>
        </dgm:presLayoutVars>
      </dgm:prSet>
      <dgm:spPr/>
    </dgm:pt>
    <dgm:pt modelId="{F9A5F549-47E1-4478-B2B8-F204849E0AFD}" type="pres">
      <dgm:prSet presAssocID="{DF0BD9CB-DD57-4ADD-93D8-96D5F86DFB37}" presName="sibTrans" presStyleCnt="0"/>
      <dgm:spPr/>
    </dgm:pt>
    <dgm:pt modelId="{01AC5677-CE49-47D7-B74C-7B888BFE6180}" type="pres">
      <dgm:prSet presAssocID="{6D2287D2-2F30-43E4-9521-4F6D94E9F752}" presName="node" presStyleLbl="node1" presStyleIdx="3" presStyleCnt="8">
        <dgm:presLayoutVars>
          <dgm:bulletEnabled val="1"/>
        </dgm:presLayoutVars>
      </dgm:prSet>
      <dgm:spPr/>
    </dgm:pt>
    <dgm:pt modelId="{37E2D541-12ED-4DDD-9ABA-2B5DC1A1D440}" type="pres">
      <dgm:prSet presAssocID="{7256C320-71D0-419F-9C2C-8B52D650E0BA}" presName="sibTrans" presStyleCnt="0"/>
      <dgm:spPr/>
    </dgm:pt>
    <dgm:pt modelId="{9AA0869B-A1B6-4115-800A-310F4594C8B5}" type="pres">
      <dgm:prSet presAssocID="{0F430F5E-3090-44A9-B836-0D3F723D5B07}" presName="node" presStyleLbl="node1" presStyleIdx="4" presStyleCnt="8">
        <dgm:presLayoutVars>
          <dgm:bulletEnabled val="1"/>
        </dgm:presLayoutVars>
      </dgm:prSet>
      <dgm:spPr/>
    </dgm:pt>
    <dgm:pt modelId="{A60D2FF7-4E38-44AB-9B8B-909BE1ED091B}" type="pres">
      <dgm:prSet presAssocID="{DD7A1F8D-679A-4F37-9F44-FC91F40A8577}" presName="sibTrans" presStyleCnt="0"/>
      <dgm:spPr/>
    </dgm:pt>
    <dgm:pt modelId="{854B9EB8-2929-421D-85EB-E1D765685CE9}" type="pres">
      <dgm:prSet presAssocID="{35C25192-01EF-41BB-99E7-BD1522F57B91}" presName="node" presStyleLbl="node1" presStyleIdx="5" presStyleCnt="8">
        <dgm:presLayoutVars>
          <dgm:bulletEnabled val="1"/>
        </dgm:presLayoutVars>
      </dgm:prSet>
      <dgm:spPr/>
    </dgm:pt>
    <dgm:pt modelId="{8FE4E3C3-EF65-446E-A15F-39918E037048}" type="pres">
      <dgm:prSet presAssocID="{EB661577-FFAA-4DFC-BAB0-1E9680865F81}" presName="sibTrans" presStyleCnt="0"/>
      <dgm:spPr/>
    </dgm:pt>
    <dgm:pt modelId="{250B0B94-1D9F-4F26-AEFC-26413EBC59BA}" type="pres">
      <dgm:prSet presAssocID="{629A27AA-0E3E-4655-B163-24980BDE1801}" presName="node" presStyleLbl="node1" presStyleIdx="6" presStyleCnt="8">
        <dgm:presLayoutVars>
          <dgm:bulletEnabled val="1"/>
        </dgm:presLayoutVars>
      </dgm:prSet>
      <dgm:spPr/>
    </dgm:pt>
    <dgm:pt modelId="{4816F445-7B9E-4209-B9DC-AF217AEDB52E}" type="pres">
      <dgm:prSet presAssocID="{B57739AD-F33B-4815-B614-2D1A8D31CDFA}" presName="sibTrans" presStyleCnt="0"/>
      <dgm:spPr/>
    </dgm:pt>
    <dgm:pt modelId="{00400E22-5B24-47DF-9C5C-682710A5A56C}" type="pres">
      <dgm:prSet presAssocID="{1CB6FB8E-F110-43E5-B7B5-DF59B33B666B}" presName="node" presStyleLbl="node1" presStyleIdx="7" presStyleCnt="8">
        <dgm:presLayoutVars>
          <dgm:bulletEnabled val="1"/>
        </dgm:presLayoutVars>
      </dgm:prSet>
      <dgm:spPr/>
    </dgm:pt>
  </dgm:ptLst>
  <dgm:cxnLst>
    <dgm:cxn modelId="{E3A7870F-8A54-4AD5-8FDD-54CB4C9D09C1}" type="presOf" srcId="{1CB6FB8E-F110-43E5-B7B5-DF59B33B666B}" destId="{00400E22-5B24-47DF-9C5C-682710A5A56C}" srcOrd="0" destOrd="0" presId="urn:microsoft.com/office/officeart/2005/8/layout/default"/>
    <dgm:cxn modelId="{38048B12-E2BA-4364-BBF2-A4C022D64172}" type="presOf" srcId="{3CD7B3CB-F434-490F-B486-9F99068D890F}" destId="{1B58736E-5FDA-4471-8762-5135D30B78DC}" srcOrd="0" destOrd="0" presId="urn:microsoft.com/office/officeart/2005/8/layout/default"/>
    <dgm:cxn modelId="{44FEE61B-98FE-4172-9EB1-35DFCC9112D6}" srcId="{5B22833B-234C-4E07-893F-282006107CF1}" destId="{35C25192-01EF-41BB-99E7-BD1522F57B91}" srcOrd="5" destOrd="0" parTransId="{CC2A509F-AC97-4AE8-A91F-386C7F20FAB6}" sibTransId="{EB661577-FFAA-4DFC-BAB0-1E9680865F81}"/>
    <dgm:cxn modelId="{0F26A91F-E342-4BF6-B201-F145265F3AC6}" srcId="{5B22833B-234C-4E07-893F-282006107CF1}" destId="{6D2287D2-2F30-43E4-9521-4F6D94E9F752}" srcOrd="3" destOrd="0" parTransId="{CE40BE54-C0AC-43E9-918D-155431728D68}" sibTransId="{7256C320-71D0-419F-9C2C-8B52D650E0BA}"/>
    <dgm:cxn modelId="{CC05F939-04D7-4865-B89F-4D0D22A781CF}" type="presOf" srcId="{6D2287D2-2F30-43E4-9521-4F6D94E9F752}" destId="{01AC5677-CE49-47D7-B74C-7B888BFE6180}" srcOrd="0" destOrd="0" presId="urn:microsoft.com/office/officeart/2005/8/layout/default"/>
    <dgm:cxn modelId="{6812C465-5EC0-406F-9317-955F5D9A69F3}" type="presOf" srcId="{2F19C186-7B74-42CB-89FD-4C9839269CCA}" destId="{7504F1BC-A7E8-4141-9409-4C9C40ED57B3}" srcOrd="0" destOrd="0" presId="urn:microsoft.com/office/officeart/2005/8/layout/default"/>
    <dgm:cxn modelId="{51E8B14B-05DA-4A11-971F-7F05FBFC0C32}" srcId="{5B22833B-234C-4E07-893F-282006107CF1}" destId="{2F19C186-7B74-42CB-89FD-4C9839269CCA}" srcOrd="1" destOrd="0" parTransId="{32AB7190-39CA-4644-A6CF-B0F32DB33D43}" sibTransId="{055B50EB-249C-414A-990E-F7C0B3726C89}"/>
    <dgm:cxn modelId="{744FDE6F-E54D-4442-9619-4DF172ED2406}" type="presOf" srcId="{35C25192-01EF-41BB-99E7-BD1522F57B91}" destId="{854B9EB8-2929-421D-85EB-E1D765685CE9}" srcOrd="0" destOrd="0" presId="urn:microsoft.com/office/officeart/2005/8/layout/default"/>
    <dgm:cxn modelId="{96919756-0B8E-47C6-B7A1-37E0EE99FAE5}" srcId="{5B22833B-234C-4E07-893F-282006107CF1}" destId="{3CD7B3CB-F434-490F-B486-9F99068D890F}" srcOrd="2" destOrd="0" parTransId="{199A04A2-0C51-4D1B-8B54-91A8304571EC}" sibTransId="{DF0BD9CB-DD57-4ADD-93D8-96D5F86DFB37}"/>
    <dgm:cxn modelId="{53EA3A58-EA5D-44CE-85F6-99D9F46CB1C6}" type="presOf" srcId="{629A27AA-0E3E-4655-B163-24980BDE1801}" destId="{250B0B94-1D9F-4F26-AEFC-26413EBC59BA}" srcOrd="0" destOrd="0" presId="urn:microsoft.com/office/officeart/2005/8/layout/default"/>
    <dgm:cxn modelId="{97768878-B8E4-436C-B80B-AA7C727351BA}" srcId="{5B22833B-234C-4E07-893F-282006107CF1}" destId="{7ED503F0-5AF3-4A85-8501-28797901BBE4}" srcOrd="0" destOrd="0" parTransId="{E8CFBFE4-A5E3-4C95-A431-416E933F880A}" sibTransId="{65039518-BF33-4468-9C8A-8C728ED1D742}"/>
    <dgm:cxn modelId="{42C61DA5-825B-4F3B-949F-84267F80C928}" type="presOf" srcId="{7ED503F0-5AF3-4A85-8501-28797901BBE4}" destId="{A2CC970C-5AF7-4C49-A4F8-574A07CB1194}" srcOrd="0" destOrd="0" presId="urn:microsoft.com/office/officeart/2005/8/layout/default"/>
    <dgm:cxn modelId="{5D25FBC0-72A2-47CE-BA94-2FAD3C60D743}" type="presOf" srcId="{0F430F5E-3090-44A9-B836-0D3F723D5B07}" destId="{9AA0869B-A1B6-4115-800A-310F4594C8B5}" srcOrd="0" destOrd="0" presId="urn:microsoft.com/office/officeart/2005/8/layout/default"/>
    <dgm:cxn modelId="{B9BB32D5-69F8-4719-96DB-FDD14D40644E}" srcId="{5B22833B-234C-4E07-893F-282006107CF1}" destId="{1CB6FB8E-F110-43E5-B7B5-DF59B33B666B}" srcOrd="7" destOrd="0" parTransId="{3B526BC4-5175-4B28-B314-41960336FCC7}" sibTransId="{634A89EC-89EF-4F9E-B6F0-5B3F104BA5D8}"/>
    <dgm:cxn modelId="{44E95CE9-3393-4A86-9155-F36882E02202}" srcId="{5B22833B-234C-4E07-893F-282006107CF1}" destId="{0F430F5E-3090-44A9-B836-0D3F723D5B07}" srcOrd="4" destOrd="0" parTransId="{790B6836-AE66-46DB-9EB0-45920D27D64A}" sibTransId="{DD7A1F8D-679A-4F37-9F44-FC91F40A8577}"/>
    <dgm:cxn modelId="{9EE9A3EE-92B8-40C4-9E04-B428F652BB2F}" srcId="{5B22833B-234C-4E07-893F-282006107CF1}" destId="{629A27AA-0E3E-4655-B163-24980BDE1801}" srcOrd="6" destOrd="0" parTransId="{0A66D744-1310-4ADA-9957-365C3D84A83C}" sibTransId="{B57739AD-F33B-4815-B614-2D1A8D31CDFA}"/>
    <dgm:cxn modelId="{361EACEE-0016-4078-BA24-D7C9FE961BB2}" type="presOf" srcId="{5B22833B-234C-4E07-893F-282006107CF1}" destId="{7059B32B-3570-4232-8E89-768B51C9ABC8}" srcOrd="0" destOrd="0" presId="urn:microsoft.com/office/officeart/2005/8/layout/default"/>
    <dgm:cxn modelId="{6C632B58-BEA8-41EB-8F13-39A52582782A}" type="presParOf" srcId="{7059B32B-3570-4232-8E89-768B51C9ABC8}" destId="{A2CC970C-5AF7-4C49-A4F8-574A07CB1194}" srcOrd="0" destOrd="0" presId="urn:microsoft.com/office/officeart/2005/8/layout/default"/>
    <dgm:cxn modelId="{EFFEB7F6-8C46-41EA-A18C-BDBDB32C0C5C}" type="presParOf" srcId="{7059B32B-3570-4232-8E89-768B51C9ABC8}" destId="{EE4162FA-AACC-4417-A85F-BA946AB178F8}" srcOrd="1" destOrd="0" presId="urn:microsoft.com/office/officeart/2005/8/layout/default"/>
    <dgm:cxn modelId="{12711954-8C3F-473E-80E9-1CA31C6704B2}" type="presParOf" srcId="{7059B32B-3570-4232-8E89-768B51C9ABC8}" destId="{7504F1BC-A7E8-4141-9409-4C9C40ED57B3}" srcOrd="2" destOrd="0" presId="urn:microsoft.com/office/officeart/2005/8/layout/default"/>
    <dgm:cxn modelId="{AB6FF260-A6D0-44D3-9DF8-786912D5B13E}" type="presParOf" srcId="{7059B32B-3570-4232-8E89-768B51C9ABC8}" destId="{AAC6F4F1-89A7-470A-9685-056897385345}" srcOrd="3" destOrd="0" presId="urn:microsoft.com/office/officeart/2005/8/layout/default"/>
    <dgm:cxn modelId="{F4440802-0C68-4188-9813-E49D0305A985}" type="presParOf" srcId="{7059B32B-3570-4232-8E89-768B51C9ABC8}" destId="{1B58736E-5FDA-4471-8762-5135D30B78DC}" srcOrd="4" destOrd="0" presId="urn:microsoft.com/office/officeart/2005/8/layout/default"/>
    <dgm:cxn modelId="{6A7B323B-897A-4892-9E05-473014DEE619}" type="presParOf" srcId="{7059B32B-3570-4232-8E89-768B51C9ABC8}" destId="{F9A5F549-47E1-4478-B2B8-F204849E0AFD}" srcOrd="5" destOrd="0" presId="urn:microsoft.com/office/officeart/2005/8/layout/default"/>
    <dgm:cxn modelId="{8E9573CF-CBE8-4762-A546-2E5EDDB9A429}" type="presParOf" srcId="{7059B32B-3570-4232-8E89-768B51C9ABC8}" destId="{01AC5677-CE49-47D7-B74C-7B888BFE6180}" srcOrd="6" destOrd="0" presId="urn:microsoft.com/office/officeart/2005/8/layout/default"/>
    <dgm:cxn modelId="{0905721C-D161-4A11-9422-04C2D729222B}" type="presParOf" srcId="{7059B32B-3570-4232-8E89-768B51C9ABC8}" destId="{37E2D541-12ED-4DDD-9ABA-2B5DC1A1D440}" srcOrd="7" destOrd="0" presId="urn:microsoft.com/office/officeart/2005/8/layout/default"/>
    <dgm:cxn modelId="{35BE882F-4C46-4391-9A58-525781CEA2C6}" type="presParOf" srcId="{7059B32B-3570-4232-8E89-768B51C9ABC8}" destId="{9AA0869B-A1B6-4115-800A-310F4594C8B5}" srcOrd="8" destOrd="0" presId="urn:microsoft.com/office/officeart/2005/8/layout/default"/>
    <dgm:cxn modelId="{EE43A62F-9FB9-47BC-A2AB-744220768F77}" type="presParOf" srcId="{7059B32B-3570-4232-8E89-768B51C9ABC8}" destId="{A60D2FF7-4E38-44AB-9B8B-909BE1ED091B}" srcOrd="9" destOrd="0" presId="urn:microsoft.com/office/officeart/2005/8/layout/default"/>
    <dgm:cxn modelId="{DDA1F762-E9EE-4FA5-863E-6B27422DA55F}" type="presParOf" srcId="{7059B32B-3570-4232-8E89-768B51C9ABC8}" destId="{854B9EB8-2929-421D-85EB-E1D765685CE9}" srcOrd="10" destOrd="0" presId="urn:microsoft.com/office/officeart/2005/8/layout/default"/>
    <dgm:cxn modelId="{69ACCFD9-FC6A-4E81-89A4-B6F9D3561FE3}" type="presParOf" srcId="{7059B32B-3570-4232-8E89-768B51C9ABC8}" destId="{8FE4E3C3-EF65-446E-A15F-39918E037048}" srcOrd="11" destOrd="0" presId="urn:microsoft.com/office/officeart/2005/8/layout/default"/>
    <dgm:cxn modelId="{B5C303AE-3565-4F64-A9C7-D0231B8C6A02}" type="presParOf" srcId="{7059B32B-3570-4232-8E89-768B51C9ABC8}" destId="{250B0B94-1D9F-4F26-AEFC-26413EBC59BA}" srcOrd="12" destOrd="0" presId="urn:microsoft.com/office/officeart/2005/8/layout/default"/>
    <dgm:cxn modelId="{A4D224B2-0AAE-494A-865F-04A4198D6A2D}" type="presParOf" srcId="{7059B32B-3570-4232-8E89-768B51C9ABC8}" destId="{4816F445-7B9E-4209-B9DC-AF217AEDB52E}" srcOrd="13" destOrd="0" presId="urn:microsoft.com/office/officeart/2005/8/layout/default"/>
    <dgm:cxn modelId="{F1EC13E2-4D7C-4FE2-8701-A25EB2E913F2}" type="presParOf" srcId="{7059B32B-3570-4232-8E89-768B51C9ABC8}" destId="{00400E22-5B24-47DF-9C5C-682710A5A56C}" srcOrd="14" destOrd="0" presId="urn:microsoft.com/office/officeart/2005/8/layout/default"/>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F054308-42ED-4478-9F18-4D7D6ED432F8}"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5023A719-8310-4A00-B1A9-E936C64F6D86}">
      <dgm:prSet/>
      <dgm:spPr/>
      <dgm:t>
        <a:bodyPr/>
        <a:lstStyle/>
        <a:p>
          <a:r>
            <a:rPr lang="en-AU" b="0">
              <a:solidFill>
                <a:schemeClr val="bg1"/>
              </a:solidFill>
            </a:rPr>
            <a:t>One-off issues can be resolved by addressing the specific incident. It is an isolated incident and usually not a broader problem.</a:t>
          </a:r>
          <a:endParaRPr lang="en-US" b="0">
            <a:solidFill>
              <a:schemeClr val="bg1"/>
            </a:solidFill>
            <a:latin typeface="+mn-lt"/>
          </a:endParaRPr>
        </a:p>
      </dgm:t>
    </dgm:pt>
    <dgm:pt modelId="{E360EBD0-0EB3-4B87-B3AA-2389D7C2A460}" type="parTrans" cxnId="{C4F2A58D-4806-4DBC-931B-49BB92981B43}">
      <dgm:prSet/>
      <dgm:spPr/>
      <dgm:t>
        <a:bodyPr/>
        <a:lstStyle/>
        <a:p>
          <a:endParaRPr lang="en-US"/>
        </a:p>
      </dgm:t>
    </dgm:pt>
    <dgm:pt modelId="{05D5E9E3-FF92-49E6-9101-DC21DB89552B}" type="sibTrans" cxnId="{C4F2A58D-4806-4DBC-931B-49BB92981B43}">
      <dgm:prSet/>
      <dgm:spPr/>
      <dgm:t>
        <a:bodyPr/>
        <a:lstStyle/>
        <a:p>
          <a:endParaRPr lang="en-US"/>
        </a:p>
      </dgm:t>
    </dgm:pt>
    <dgm:pt modelId="{CE64C7B6-849D-486E-908F-0B2E920DB907}">
      <dgm:prSet/>
      <dgm:spPr/>
      <dgm:t>
        <a:bodyPr/>
        <a:lstStyle/>
        <a:p>
          <a:r>
            <a:rPr lang="en-AU" b="0">
              <a:solidFill>
                <a:schemeClr val="bg1"/>
              </a:solidFill>
            </a:rPr>
            <a:t>Systemic issues require addressing the root cause. They are likely an embedded problem within a system. </a:t>
          </a:r>
          <a:endParaRPr lang="en-US" b="1">
            <a:solidFill>
              <a:schemeClr val="bg1"/>
            </a:solidFill>
            <a:latin typeface="Fira Sans Light" panose="020B0403050000020004" pitchFamily="34" charset="0"/>
          </a:endParaRPr>
        </a:p>
      </dgm:t>
    </dgm:pt>
    <dgm:pt modelId="{737D846A-1C86-4C5D-8557-B5E084B9D170}" type="parTrans" cxnId="{89269605-DC51-4090-9147-E4A9225F9142}">
      <dgm:prSet/>
      <dgm:spPr/>
      <dgm:t>
        <a:bodyPr/>
        <a:lstStyle/>
        <a:p>
          <a:endParaRPr lang="en-US"/>
        </a:p>
      </dgm:t>
    </dgm:pt>
    <dgm:pt modelId="{4D540B67-798D-4B27-A9BD-77AE5911AD38}" type="sibTrans" cxnId="{89269605-DC51-4090-9147-E4A9225F9142}">
      <dgm:prSet/>
      <dgm:spPr/>
      <dgm:t>
        <a:bodyPr/>
        <a:lstStyle/>
        <a:p>
          <a:endParaRPr lang="en-US"/>
        </a:p>
      </dgm:t>
    </dgm:pt>
    <dgm:pt modelId="{491F0B3C-6658-4952-BE66-446B904D5F56}" type="pres">
      <dgm:prSet presAssocID="{5F054308-42ED-4478-9F18-4D7D6ED432F8}" presName="root" presStyleCnt="0">
        <dgm:presLayoutVars>
          <dgm:dir/>
          <dgm:resizeHandles val="exact"/>
        </dgm:presLayoutVars>
      </dgm:prSet>
      <dgm:spPr/>
    </dgm:pt>
    <dgm:pt modelId="{E209F0F4-BDBF-444C-A6AF-30CA0A0FCC17}" type="pres">
      <dgm:prSet presAssocID="{5023A719-8310-4A00-B1A9-E936C64F6D86}" presName="compNode" presStyleCnt="0"/>
      <dgm:spPr/>
    </dgm:pt>
    <dgm:pt modelId="{FCD36A46-C085-4261-8161-3FA36A79F262}" type="pres">
      <dgm:prSet presAssocID="{5023A719-8310-4A00-B1A9-E936C64F6D86}" presName="bgRect" presStyleLbl="bgShp" presStyleIdx="0" presStyleCnt="2"/>
      <dgm:spPr>
        <a:solidFill>
          <a:schemeClr val="tx2"/>
        </a:solidFill>
      </dgm:spPr>
    </dgm:pt>
    <dgm:pt modelId="{7EBAD301-4E9B-4894-8E5C-BDCE7B6CAE95}" type="pres">
      <dgm:prSet presAssocID="{5023A719-8310-4A00-B1A9-E936C64F6D86}" presName="iconRect" presStyleLbl="node1" presStyleIdx="0" presStyleCnt="2"/>
      <dgm:spPr>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pt>
    <dgm:pt modelId="{3B4667E7-E526-4029-8B9C-DC502630A42F}" type="pres">
      <dgm:prSet presAssocID="{5023A719-8310-4A00-B1A9-E936C64F6D86}" presName="spaceRect" presStyleCnt="0"/>
      <dgm:spPr/>
    </dgm:pt>
    <dgm:pt modelId="{20E92E23-437A-4FCF-BF90-C39EF9827505}" type="pres">
      <dgm:prSet presAssocID="{5023A719-8310-4A00-B1A9-E936C64F6D86}" presName="parTx" presStyleLbl="revTx" presStyleIdx="0" presStyleCnt="2">
        <dgm:presLayoutVars>
          <dgm:chMax val="0"/>
          <dgm:chPref val="0"/>
        </dgm:presLayoutVars>
      </dgm:prSet>
      <dgm:spPr/>
    </dgm:pt>
    <dgm:pt modelId="{B41EBC89-F713-42CB-92B0-876A6206E103}" type="pres">
      <dgm:prSet presAssocID="{05D5E9E3-FF92-49E6-9101-DC21DB89552B}" presName="sibTrans" presStyleCnt="0"/>
      <dgm:spPr/>
    </dgm:pt>
    <dgm:pt modelId="{DDFE0A44-96FC-4C05-AE86-ED91D60CFABA}" type="pres">
      <dgm:prSet presAssocID="{CE64C7B6-849D-486E-908F-0B2E920DB907}" presName="compNode" presStyleCnt="0"/>
      <dgm:spPr/>
    </dgm:pt>
    <dgm:pt modelId="{9FCAEDC0-CC61-4D99-97CD-0C0CF86869F9}" type="pres">
      <dgm:prSet presAssocID="{CE64C7B6-849D-486E-908F-0B2E920DB907}" presName="bgRect" presStyleLbl="bgShp" presStyleIdx="1" presStyleCnt="2"/>
      <dgm:spPr>
        <a:solidFill>
          <a:schemeClr val="tx2"/>
        </a:solidFill>
      </dgm:spPr>
    </dgm:pt>
    <dgm:pt modelId="{BCCB6564-C5C0-4AC8-9C24-C65DAE808400}" type="pres">
      <dgm:prSet presAssocID="{CE64C7B6-849D-486E-908F-0B2E920DB907}"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list"/>
        </a:ext>
      </dgm:extLst>
    </dgm:pt>
    <dgm:pt modelId="{8B8FD640-29A2-4E7E-A575-61414391F415}" type="pres">
      <dgm:prSet presAssocID="{CE64C7B6-849D-486E-908F-0B2E920DB907}" presName="spaceRect" presStyleCnt="0"/>
      <dgm:spPr/>
    </dgm:pt>
    <dgm:pt modelId="{60BCC4CD-4B24-4CE2-BD5D-B5DD35B1B497}" type="pres">
      <dgm:prSet presAssocID="{CE64C7B6-849D-486E-908F-0B2E920DB907}" presName="parTx" presStyleLbl="revTx" presStyleIdx="1" presStyleCnt="2">
        <dgm:presLayoutVars>
          <dgm:chMax val="0"/>
          <dgm:chPref val="0"/>
        </dgm:presLayoutVars>
      </dgm:prSet>
      <dgm:spPr/>
    </dgm:pt>
  </dgm:ptLst>
  <dgm:cxnLst>
    <dgm:cxn modelId="{89269605-DC51-4090-9147-E4A9225F9142}" srcId="{5F054308-42ED-4478-9F18-4D7D6ED432F8}" destId="{CE64C7B6-849D-486E-908F-0B2E920DB907}" srcOrd="1" destOrd="0" parTransId="{737D846A-1C86-4C5D-8557-B5E084B9D170}" sibTransId="{4D540B67-798D-4B27-A9BD-77AE5911AD38}"/>
    <dgm:cxn modelId="{8A168D60-6706-495E-BA3B-4BF921C2D367}" type="presOf" srcId="{CE64C7B6-849D-486E-908F-0B2E920DB907}" destId="{60BCC4CD-4B24-4CE2-BD5D-B5DD35B1B497}" srcOrd="0" destOrd="0" presId="urn:microsoft.com/office/officeart/2018/2/layout/IconVerticalSolidList"/>
    <dgm:cxn modelId="{69987F71-BEBA-4B52-8F6D-48A7BCDC43D1}" type="presOf" srcId="{5023A719-8310-4A00-B1A9-E936C64F6D86}" destId="{20E92E23-437A-4FCF-BF90-C39EF9827505}" srcOrd="0" destOrd="0" presId="urn:microsoft.com/office/officeart/2018/2/layout/IconVerticalSolidList"/>
    <dgm:cxn modelId="{C4F2A58D-4806-4DBC-931B-49BB92981B43}" srcId="{5F054308-42ED-4478-9F18-4D7D6ED432F8}" destId="{5023A719-8310-4A00-B1A9-E936C64F6D86}" srcOrd="0" destOrd="0" parTransId="{E360EBD0-0EB3-4B87-B3AA-2389D7C2A460}" sibTransId="{05D5E9E3-FF92-49E6-9101-DC21DB89552B}"/>
    <dgm:cxn modelId="{2D4B54C3-6C69-4DCC-97FC-05F8C142C593}" type="presOf" srcId="{5F054308-42ED-4478-9F18-4D7D6ED432F8}" destId="{491F0B3C-6658-4952-BE66-446B904D5F56}" srcOrd="0" destOrd="0" presId="urn:microsoft.com/office/officeart/2018/2/layout/IconVerticalSolidList"/>
    <dgm:cxn modelId="{EBC8DAAB-3276-4D29-ABC4-799C171C09B9}" type="presParOf" srcId="{491F0B3C-6658-4952-BE66-446B904D5F56}" destId="{E209F0F4-BDBF-444C-A6AF-30CA0A0FCC17}" srcOrd="0" destOrd="0" presId="urn:microsoft.com/office/officeart/2018/2/layout/IconVerticalSolidList"/>
    <dgm:cxn modelId="{A6A33D40-8FE6-4F7B-8E37-9AA7D23D34BD}" type="presParOf" srcId="{E209F0F4-BDBF-444C-A6AF-30CA0A0FCC17}" destId="{FCD36A46-C085-4261-8161-3FA36A79F262}" srcOrd="0" destOrd="0" presId="urn:microsoft.com/office/officeart/2018/2/layout/IconVerticalSolidList"/>
    <dgm:cxn modelId="{BB1725C7-7295-4F4D-9B45-C0688E2D2E06}" type="presParOf" srcId="{E209F0F4-BDBF-444C-A6AF-30CA0A0FCC17}" destId="{7EBAD301-4E9B-4894-8E5C-BDCE7B6CAE95}" srcOrd="1" destOrd="0" presId="urn:microsoft.com/office/officeart/2018/2/layout/IconVerticalSolidList"/>
    <dgm:cxn modelId="{1F3A9432-ED4C-4A3D-A5E7-5F71F233B6EA}" type="presParOf" srcId="{E209F0F4-BDBF-444C-A6AF-30CA0A0FCC17}" destId="{3B4667E7-E526-4029-8B9C-DC502630A42F}" srcOrd="2" destOrd="0" presId="urn:microsoft.com/office/officeart/2018/2/layout/IconVerticalSolidList"/>
    <dgm:cxn modelId="{3791B98A-99D2-4699-8A00-17796926A851}" type="presParOf" srcId="{E209F0F4-BDBF-444C-A6AF-30CA0A0FCC17}" destId="{20E92E23-437A-4FCF-BF90-C39EF9827505}" srcOrd="3" destOrd="0" presId="urn:microsoft.com/office/officeart/2018/2/layout/IconVerticalSolidList"/>
    <dgm:cxn modelId="{29C58316-D762-41A5-B80D-286837475998}" type="presParOf" srcId="{491F0B3C-6658-4952-BE66-446B904D5F56}" destId="{B41EBC89-F713-42CB-92B0-876A6206E103}" srcOrd="1" destOrd="0" presId="urn:microsoft.com/office/officeart/2018/2/layout/IconVerticalSolidList"/>
    <dgm:cxn modelId="{CBE5516A-83CC-4E52-AF65-9E917F46FA7F}" type="presParOf" srcId="{491F0B3C-6658-4952-BE66-446B904D5F56}" destId="{DDFE0A44-96FC-4C05-AE86-ED91D60CFABA}" srcOrd="2" destOrd="0" presId="urn:microsoft.com/office/officeart/2018/2/layout/IconVerticalSolidList"/>
    <dgm:cxn modelId="{0E849B71-5E01-4CE8-94E4-26866E7255E7}" type="presParOf" srcId="{DDFE0A44-96FC-4C05-AE86-ED91D60CFABA}" destId="{9FCAEDC0-CC61-4D99-97CD-0C0CF86869F9}" srcOrd="0" destOrd="0" presId="urn:microsoft.com/office/officeart/2018/2/layout/IconVerticalSolidList"/>
    <dgm:cxn modelId="{3F0B49C4-B42A-4BF0-B1D0-A86D33076648}" type="presParOf" srcId="{DDFE0A44-96FC-4C05-AE86-ED91D60CFABA}" destId="{BCCB6564-C5C0-4AC8-9C24-C65DAE808400}" srcOrd="1" destOrd="0" presId="urn:microsoft.com/office/officeart/2018/2/layout/IconVerticalSolidList"/>
    <dgm:cxn modelId="{1BD34451-EF7E-4DCF-9130-EA4D08D1EA7D}" type="presParOf" srcId="{DDFE0A44-96FC-4C05-AE86-ED91D60CFABA}" destId="{8B8FD640-29A2-4E7E-A575-61414391F415}" srcOrd="2" destOrd="0" presId="urn:microsoft.com/office/officeart/2018/2/layout/IconVerticalSolidList"/>
    <dgm:cxn modelId="{D5C75048-B166-46BA-ABC4-09F9E4D83C0E}" type="presParOf" srcId="{DDFE0A44-96FC-4C05-AE86-ED91D60CFABA}" destId="{60BCC4CD-4B24-4CE2-BD5D-B5DD35B1B497}"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3B567BB-B756-47B1-B00B-B5B66167CC2F}" type="doc">
      <dgm:prSet loTypeId="urn:microsoft.com/office/officeart/2016/7/layout/BasicLinearProcessNumbered" loCatId="process" qsTypeId="urn:microsoft.com/office/officeart/2005/8/quickstyle/simple2" qsCatId="simple" csTypeId="urn:microsoft.com/office/officeart/2005/8/colors/accent3_2" csCatId="accent3" phldr="1"/>
      <dgm:spPr/>
      <dgm:t>
        <a:bodyPr/>
        <a:lstStyle/>
        <a:p>
          <a:endParaRPr lang="en-US"/>
        </a:p>
      </dgm:t>
    </dgm:pt>
    <dgm:pt modelId="{8669975F-061E-4C76-A336-5B64D69F4561}">
      <dgm:prSet custT="1"/>
      <dgm:spPr>
        <a:solidFill>
          <a:srgbClr val="D6CCD6"/>
        </a:solidFill>
        <a:ln>
          <a:solidFill>
            <a:schemeClr val="bg1">
              <a:alpha val="90000"/>
            </a:schemeClr>
          </a:solidFill>
        </a:ln>
      </dgm:spPr>
      <dgm:t>
        <a:bodyPr/>
        <a:lstStyle/>
        <a:p>
          <a:r>
            <a:rPr lang="en-AU" sz="1500" b="0">
              <a:latin typeface="Open Sans (body)"/>
            </a:rPr>
            <a:t>Ensure the wellbeing of all involved and take appropriate immediate action</a:t>
          </a:r>
          <a:endParaRPr lang="en-US" sz="1500" b="0">
            <a:latin typeface="Open Sans (body)"/>
          </a:endParaRPr>
        </a:p>
      </dgm:t>
    </dgm:pt>
    <dgm:pt modelId="{08DF1CD5-74DE-4424-93B3-53343F4BC29A}" type="parTrans" cxnId="{7F1CCD04-B8D6-4426-98DD-4923F1079A35}">
      <dgm:prSet/>
      <dgm:spPr/>
      <dgm:t>
        <a:bodyPr/>
        <a:lstStyle/>
        <a:p>
          <a:endParaRPr lang="en-US"/>
        </a:p>
      </dgm:t>
    </dgm:pt>
    <dgm:pt modelId="{B140A5BD-D5DC-4BEE-BAB1-72F858100555}" type="sibTrans" cxnId="{7F1CCD04-B8D6-4426-98DD-4923F1079A35}">
      <dgm:prSet phldrT="2" phldr="0"/>
      <dgm:spPr>
        <a:solidFill>
          <a:schemeClr val="accent2"/>
        </a:solidFill>
        <a:ln>
          <a:solidFill>
            <a:schemeClr val="accent2"/>
          </a:solidFill>
        </a:ln>
      </dgm:spPr>
      <dgm:t>
        <a:bodyPr/>
        <a:lstStyle/>
        <a:p>
          <a:r>
            <a:rPr lang="en-US"/>
            <a:t>2</a:t>
          </a:r>
        </a:p>
      </dgm:t>
    </dgm:pt>
    <dgm:pt modelId="{26CDAFFE-A0B9-4D16-AD9F-4D133B58D90F}">
      <dgm:prSet custT="1"/>
      <dgm:spPr>
        <a:solidFill>
          <a:srgbClr val="D6CCD6"/>
        </a:solidFill>
        <a:ln>
          <a:solidFill>
            <a:schemeClr val="bg1">
              <a:alpha val="90000"/>
            </a:schemeClr>
          </a:solidFill>
        </a:ln>
      </dgm:spPr>
      <dgm:t>
        <a:bodyPr/>
        <a:lstStyle/>
        <a:p>
          <a:r>
            <a:rPr lang="en-AU" sz="1500" b="0">
              <a:latin typeface="Open Sans (body)"/>
            </a:rPr>
            <a:t>Follow your service’s IMS – you need to record ALL incidents in your IMS</a:t>
          </a:r>
          <a:endParaRPr lang="en-US" sz="1500" b="0">
            <a:latin typeface="Open Sans (body)"/>
          </a:endParaRPr>
        </a:p>
      </dgm:t>
    </dgm:pt>
    <dgm:pt modelId="{F9D52491-E468-4A09-A783-548EEF641932}" type="parTrans" cxnId="{953F9700-CA8D-4986-98C9-5C51AA176F5B}">
      <dgm:prSet/>
      <dgm:spPr/>
      <dgm:t>
        <a:bodyPr/>
        <a:lstStyle/>
        <a:p>
          <a:endParaRPr lang="en-US"/>
        </a:p>
      </dgm:t>
    </dgm:pt>
    <dgm:pt modelId="{6342B24A-7996-4E73-93C7-B28334608EDF}" type="sibTrans" cxnId="{953F9700-CA8D-4986-98C9-5C51AA176F5B}">
      <dgm:prSet phldrT="3" phldr="0"/>
      <dgm:spPr>
        <a:solidFill>
          <a:schemeClr val="accent2"/>
        </a:solidFill>
        <a:ln>
          <a:solidFill>
            <a:schemeClr val="accent2"/>
          </a:solidFill>
        </a:ln>
      </dgm:spPr>
      <dgm:t>
        <a:bodyPr/>
        <a:lstStyle/>
        <a:p>
          <a:r>
            <a:rPr lang="en-US"/>
            <a:t>3</a:t>
          </a:r>
        </a:p>
      </dgm:t>
    </dgm:pt>
    <dgm:pt modelId="{662D0115-DD2C-495A-9AAF-650473EE65E7}">
      <dgm:prSet custT="1"/>
      <dgm:spPr>
        <a:solidFill>
          <a:srgbClr val="D6CCD6">
            <a:alpha val="90000"/>
          </a:srgbClr>
        </a:solidFill>
        <a:ln>
          <a:solidFill>
            <a:schemeClr val="bg1">
              <a:alpha val="90000"/>
            </a:schemeClr>
          </a:solidFill>
        </a:ln>
      </dgm:spPr>
      <dgm:t>
        <a:bodyPr/>
        <a:lstStyle/>
        <a:p>
          <a:r>
            <a:rPr lang="en-AU" sz="1500" b="0">
              <a:latin typeface="Open Sans (body)"/>
            </a:rPr>
            <a:t>Determine if it is a reportable incident</a:t>
          </a:r>
          <a:endParaRPr lang="en-US" sz="1500" b="0">
            <a:latin typeface="Open Sans (body)"/>
          </a:endParaRPr>
        </a:p>
      </dgm:t>
    </dgm:pt>
    <dgm:pt modelId="{819E4900-30C5-4A33-9933-2A083EDFED6F}" type="parTrans" cxnId="{E0AE4F3F-F1E1-42C2-885E-64D19AB9B9AC}">
      <dgm:prSet/>
      <dgm:spPr/>
      <dgm:t>
        <a:bodyPr/>
        <a:lstStyle/>
        <a:p>
          <a:endParaRPr lang="en-US"/>
        </a:p>
      </dgm:t>
    </dgm:pt>
    <dgm:pt modelId="{7C534C2B-D2FE-433B-B700-62BC6E358C41}" type="sibTrans" cxnId="{E0AE4F3F-F1E1-42C2-885E-64D19AB9B9AC}">
      <dgm:prSet phldrT="4" phldr="0"/>
      <dgm:spPr>
        <a:solidFill>
          <a:schemeClr val="accent2"/>
        </a:solidFill>
        <a:ln>
          <a:solidFill>
            <a:schemeClr val="accent2"/>
          </a:solidFill>
        </a:ln>
      </dgm:spPr>
      <dgm:t>
        <a:bodyPr/>
        <a:lstStyle/>
        <a:p>
          <a:r>
            <a:rPr lang="en-US"/>
            <a:t>4</a:t>
          </a:r>
        </a:p>
      </dgm:t>
    </dgm:pt>
    <dgm:pt modelId="{C457094F-4F65-4D36-81A0-ADAEB50DA62F}">
      <dgm:prSet phldrT="[Text]" custT="1"/>
      <dgm:spPr>
        <a:solidFill>
          <a:srgbClr val="D6CCD6">
            <a:alpha val="90000"/>
          </a:srgbClr>
        </a:solidFill>
        <a:ln>
          <a:solidFill>
            <a:schemeClr val="bg1">
              <a:alpha val="90000"/>
            </a:schemeClr>
          </a:solidFill>
        </a:ln>
      </dgm:spPr>
      <dgm:t>
        <a:bodyPr/>
        <a:lstStyle/>
        <a:p>
          <a:r>
            <a:rPr lang="en-AU" sz="1500" b="0">
              <a:latin typeface="Open Sans (body)"/>
            </a:rPr>
            <a:t>Identify the incident or near miss</a:t>
          </a:r>
          <a:endParaRPr lang="en-US" sz="1500" b="0">
            <a:latin typeface="Open Sans (body)"/>
          </a:endParaRPr>
        </a:p>
      </dgm:t>
    </dgm:pt>
    <dgm:pt modelId="{B17C9999-5C2A-4EE2-8C6C-E3117F8F6795}" type="parTrans" cxnId="{EDEFD55C-F50E-45C1-9635-F4432E56A620}">
      <dgm:prSet/>
      <dgm:spPr/>
      <dgm:t>
        <a:bodyPr/>
        <a:lstStyle/>
        <a:p>
          <a:endParaRPr lang="en-AU"/>
        </a:p>
      </dgm:t>
    </dgm:pt>
    <dgm:pt modelId="{439710A0-788F-40D6-905B-3D24571C90AA}" type="sibTrans" cxnId="{EDEFD55C-F50E-45C1-9635-F4432E56A620}">
      <dgm:prSet phldrT="1" phldr="0"/>
      <dgm:spPr>
        <a:solidFill>
          <a:schemeClr val="accent2"/>
        </a:solidFill>
        <a:ln>
          <a:solidFill>
            <a:schemeClr val="accent2"/>
          </a:solidFill>
        </a:ln>
      </dgm:spPr>
      <dgm:t>
        <a:bodyPr/>
        <a:lstStyle/>
        <a:p>
          <a:r>
            <a:rPr lang="en-AU"/>
            <a:t>1</a:t>
          </a:r>
        </a:p>
      </dgm:t>
    </dgm:pt>
    <dgm:pt modelId="{6D44924A-8652-4C2A-AFA5-A4D11B5A0E3C}">
      <dgm:prSet custT="1"/>
      <dgm:spPr>
        <a:solidFill>
          <a:srgbClr val="D6CCD6">
            <a:alpha val="90000"/>
          </a:srgbClr>
        </a:solidFill>
        <a:ln>
          <a:solidFill>
            <a:schemeClr val="bg1">
              <a:alpha val="90000"/>
            </a:schemeClr>
          </a:solidFill>
        </a:ln>
      </dgm:spPr>
      <dgm:t>
        <a:bodyPr/>
        <a:lstStyle/>
        <a:p>
          <a:r>
            <a:rPr lang="en-AU" sz="1500" b="0">
              <a:latin typeface="Open Sans (body)"/>
            </a:rPr>
            <a:t>If reportable, consider the priority level and reporting obligations</a:t>
          </a:r>
          <a:endParaRPr lang="en-US" sz="1500" b="0">
            <a:latin typeface="Open Sans (body)"/>
          </a:endParaRPr>
        </a:p>
      </dgm:t>
    </dgm:pt>
    <dgm:pt modelId="{9D845B3F-EE4A-451B-BDA6-03FE717FE3BA}" type="parTrans" cxnId="{13E8108F-DC12-488B-89AA-1AD4A3406D35}">
      <dgm:prSet/>
      <dgm:spPr/>
      <dgm:t>
        <a:bodyPr/>
        <a:lstStyle/>
        <a:p>
          <a:endParaRPr lang="en-AU"/>
        </a:p>
      </dgm:t>
    </dgm:pt>
    <dgm:pt modelId="{0B65E375-F3C0-4973-8297-0B9E902EA84B}" type="sibTrans" cxnId="{13E8108F-DC12-488B-89AA-1AD4A3406D35}">
      <dgm:prSet phldrT="5" phldr="0"/>
      <dgm:spPr>
        <a:solidFill>
          <a:schemeClr val="accent2"/>
        </a:solidFill>
        <a:ln>
          <a:solidFill>
            <a:schemeClr val="accent2"/>
          </a:solidFill>
        </a:ln>
      </dgm:spPr>
      <dgm:t>
        <a:bodyPr/>
        <a:lstStyle/>
        <a:p>
          <a:r>
            <a:rPr lang="en-AU"/>
            <a:t>5</a:t>
          </a:r>
        </a:p>
      </dgm:t>
    </dgm:pt>
    <dgm:pt modelId="{C18C892B-7CEE-4EF5-83BB-19D2EBD1099F}" type="pres">
      <dgm:prSet presAssocID="{43B567BB-B756-47B1-B00B-B5B66167CC2F}" presName="Name0" presStyleCnt="0">
        <dgm:presLayoutVars>
          <dgm:animLvl val="lvl"/>
          <dgm:resizeHandles val="exact"/>
        </dgm:presLayoutVars>
      </dgm:prSet>
      <dgm:spPr/>
    </dgm:pt>
    <dgm:pt modelId="{CC026597-56F2-4C8C-91E0-A86DC17D0144}" type="pres">
      <dgm:prSet presAssocID="{C457094F-4F65-4D36-81A0-ADAEB50DA62F}" presName="compositeNode" presStyleCnt="0">
        <dgm:presLayoutVars>
          <dgm:bulletEnabled val="1"/>
        </dgm:presLayoutVars>
      </dgm:prSet>
      <dgm:spPr/>
    </dgm:pt>
    <dgm:pt modelId="{ACB7A713-43FE-481D-9501-D41502AEE2B2}" type="pres">
      <dgm:prSet presAssocID="{C457094F-4F65-4D36-81A0-ADAEB50DA62F}" presName="bgRect" presStyleLbl="bgAccFollowNode1" presStyleIdx="0" presStyleCnt="5"/>
      <dgm:spPr/>
    </dgm:pt>
    <dgm:pt modelId="{1FF4941E-F17A-482D-A81A-5D72B4190B7F}" type="pres">
      <dgm:prSet presAssocID="{439710A0-788F-40D6-905B-3D24571C90AA}" presName="sibTransNodeCircle" presStyleLbl="alignNode1" presStyleIdx="0" presStyleCnt="10">
        <dgm:presLayoutVars>
          <dgm:chMax val="0"/>
          <dgm:bulletEnabled/>
        </dgm:presLayoutVars>
      </dgm:prSet>
      <dgm:spPr/>
    </dgm:pt>
    <dgm:pt modelId="{0E37B1A2-0D35-435D-9B94-18DA3CEEFC2A}" type="pres">
      <dgm:prSet presAssocID="{C457094F-4F65-4D36-81A0-ADAEB50DA62F}" presName="bottomLine" presStyleLbl="alignNode1" presStyleIdx="1" presStyleCnt="10">
        <dgm:presLayoutVars/>
      </dgm:prSet>
      <dgm:spPr>
        <a:ln>
          <a:solidFill>
            <a:schemeClr val="bg1"/>
          </a:solidFill>
        </a:ln>
      </dgm:spPr>
    </dgm:pt>
    <dgm:pt modelId="{8E2C1D5B-3B9B-442D-8F7D-B8A2AAB68810}" type="pres">
      <dgm:prSet presAssocID="{C457094F-4F65-4D36-81A0-ADAEB50DA62F}" presName="nodeText" presStyleLbl="bgAccFollowNode1" presStyleIdx="0" presStyleCnt="5">
        <dgm:presLayoutVars>
          <dgm:bulletEnabled val="1"/>
        </dgm:presLayoutVars>
      </dgm:prSet>
      <dgm:spPr/>
    </dgm:pt>
    <dgm:pt modelId="{051BD875-5532-4C9E-99F0-944F34AAEE18}" type="pres">
      <dgm:prSet presAssocID="{439710A0-788F-40D6-905B-3D24571C90AA}" presName="sibTrans" presStyleCnt="0"/>
      <dgm:spPr/>
    </dgm:pt>
    <dgm:pt modelId="{3534CC11-C568-41EE-AC7B-1D89F84844FA}" type="pres">
      <dgm:prSet presAssocID="{8669975F-061E-4C76-A336-5B64D69F4561}" presName="compositeNode" presStyleCnt="0">
        <dgm:presLayoutVars>
          <dgm:bulletEnabled val="1"/>
        </dgm:presLayoutVars>
      </dgm:prSet>
      <dgm:spPr/>
    </dgm:pt>
    <dgm:pt modelId="{06A9D9CC-88D8-4EAD-91AA-9443BDD65903}" type="pres">
      <dgm:prSet presAssocID="{8669975F-061E-4C76-A336-5B64D69F4561}" presName="bgRect" presStyleLbl="bgAccFollowNode1" presStyleIdx="1" presStyleCnt="5"/>
      <dgm:spPr/>
    </dgm:pt>
    <dgm:pt modelId="{62D57C76-0D6C-4133-9B83-740AB9BE6BD8}" type="pres">
      <dgm:prSet presAssocID="{B140A5BD-D5DC-4BEE-BAB1-72F858100555}" presName="sibTransNodeCircle" presStyleLbl="alignNode1" presStyleIdx="2" presStyleCnt="10">
        <dgm:presLayoutVars>
          <dgm:chMax val="0"/>
          <dgm:bulletEnabled/>
        </dgm:presLayoutVars>
      </dgm:prSet>
      <dgm:spPr/>
    </dgm:pt>
    <dgm:pt modelId="{2A3B1AE0-3902-4A5A-AABC-6E78FCC982F2}" type="pres">
      <dgm:prSet presAssocID="{8669975F-061E-4C76-A336-5B64D69F4561}" presName="bottomLine" presStyleLbl="alignNode1" presStyleIdx="3" presStyleCnt="10">
        <dgm:presLayoutVars/>
      </dgm:prSet>
      <dgm:spPr>
        <a:ln>
          <a:solidFill>
            <a:schemeClr val="bg1"/>
          </a:solidFill>
        </a:ln>
      </dgm:spPr>
    </dgm:pt>
    <dgm:pt modelId="{3FBE3AFC-59B2-4F75-993A-1806439FE94F}" type="pres">
      <dgm:prSet presAssocID="{8669975F-061E-4C76-A336-5B64D69F4561}" presName="nodeText" presStyleLbl="bgAccFollowNode1" presStyleIdx="1" presStyleCnt="5">
        <dgm:presLayoutVars>
          <dgm:bulletEnabled val="1"/>
        </dgm:presLayoutVars>
      </dgm:prSet>
      <dgm:spPr/>
    </dgm:pt>
    <dgm:pt modelId="{5B786575-54A8-48FC-A51A-E031C31A4036}" type="pres">
      <dgm:prSet presAssocID="{B140A5BD-D5DC-4BEE-BAB1-72F858100555}" presName="sibTrans" presStyleCnt="0"/>
      <dgm:spPr/>
    </dgm:pt>
    <dgm:pt modelId="{8636CEF0-94FA-4CEC-A42F-147C1508710B}" type="pres">
      <dgm:prSet presAssocID="{26CDAFFE-A0B9-4D16-AD9F-4D133B58D90F}" presName="compositeNode" presStyleCnt="0">
        <dgm:presLayoutVars>
          <dgm:bulletEnabled val="1"/>
        </dgm:presLayoutVars>
      </dgm:prSet>
      <dgm:spPr/>
    </dgm:pt>
    <dgm:pt modelId="{53039F3A-B8EA-4AAA-8789-0E7BBE301D00}" type="pres">
      <dgm:prSet presAssocID="{26CDAFFE-A0B9-4D16-AD9F-4D133B58D90F}" presName="bgRect" presStyleLbl="bgAccFollowNode1" presStyleIdx="2" presStyleCnt="5"/>
      <dgm:spPr/>
    </dgm:pt>
    <dgm:pt modelId="{30DE630D-86D0-4BEC-8A7D-49206113DCB7}" type="pres">
      <dgm:prSet presAssocID="{6342B24A-7996-4E73-93C7-B28334608EDF}" presName="sibTransNodeCircle" presStyleLbl="alignNode1" presStyleIdx="4" presStyleCnt="10">
        <dgm:presLayoutVars>
          <dgm:chMax val="0"/>
          <dgm:bulletEnabled/>
        </dgm:presLayoutVars>
      </dgm:prSet>
      <dgm:spPr/>
    </dgm:pt>
    <dgm:pt modelId="{38AFD729-4C10-4A3D-9F6A-002581E9DFEA}" type="pres">
      <dgm:prSet presAssocID="{26CDAFFE-A0B9-4D16-AD9F-4D133B58D90F}" presName="bottomLine" presStyleLbl="alignNode1" presStyleIdx="5" presStyleCnt="10">
        <dgm:presLayoutVars/>
      </dgm:prSet>
      <dgm:spPr>
        <a:ln>
          <a:solidFill>
            <a:schemeClr val="bg1"/>
          </a:solidFill>
        </a:ln>
      </dgm:spPr>
    </dgm:pt>
    <dgm:pt modelId="{42623BDE-F6B4-47E1-9EFA-BA077A22331E}" type="pres">
      <dgm:prSet presAssocID="{26CDAFFE-A0B9-4D16-AD9F-4D133B58D90F}" presName="nodeText" presStyleLbl="bgAccFollowNode1" presStyleIdx="2" presStyleCnt="5">
        <dgm:presLayoutVars>
          <dgm:bulletEnabled val="1"/>
        </dgm:presLayoutVars>
      </dgm:prSet>
      <dgm:spPr/>
    </dgm:pt>
    <dgm:pt modelId="{A6F39A8F-5283-4E98-9301-97B097DAA12A}" type="pres">
      <dgm:prSet presAssocID="{6342B24A-7996-4E73-93C7-B28334608EDF}" presName="sibTrans" presStyleCnt="0"/>
      <dgm:spPr/>
    </dgm:pt>
    <dgm:pt modelId="{227920B5-2950-4D08-97E7-1144F9A2C501}" type="pres">
      <dgm:prSet presAssocID="{662D0115-DD2C-495A-9AAF-650473EE65E7}" presName="compositeNode" presStyleCnt="0">
        <dgm:presLayoutVars>
          <dgm:bulletEnabled val="1"/>
        </dgm:presLayoutVars>
      </dgm:prSet>
      <dgm:spPr/>
    </dgm:pt>
    <dgm:pt modelId="{F5243EBE-427E-404F-AA33-36C7B6243047}" type="pres">
      <dgm:prSet presAssocID="{662D0115-DD2C-495A-9AAF-650473EE65E7}" presName="bgRect" presStyleLbl="bgAccFollowNode1" presStyleIdx="3" presStyleCnt="5"/>
      <dgm:spPr/>
    </dgm:pt>
    <dgm:pt modelId="{8ACEFB56-3113-476A-93E3-8854A67EF256}" type="pres">
      <dgm:prSet presAssocID="{7C534C2B-D2FE-433B-B700-62BC6E358C41}" presName="sibTransNodeCircle" presStyleLbl="alignNode1" presStyleIdx="6" presStyleCnt="10">
        <dgm:presLayoutVars>
          <dgm:chMax val="0"/>
          <dgm:bulletEnabled/>
        </dgm:presLayoutVars>
      </dgm:prSet>
      <dgm:spPr/>
    </dgm:pt>
    <dgm:pt modelId="{1638CDA9-74CB-4310-86EE-13FA3BA65A91}" type="pres">
      <dgm:prSet presAssocID="{662D0115-DD2C-495A-9AAF-650473EE65E7}" presName="bottomLine" presStyleLbl="alignNode1" presStyleIdx="7" presStyleCnt="10">
        <dgm:presLayoutVars/>
      </dgm:prSet>
      <dgm:spPr>
        <a:ln>
          <a:solidFill>
            <a:schemeClr val="bg1"/>
          </a:solidFill>
        </a:ln>
      </dgm:spPr>
    </dgm:pt>
    <dgm:pt modelId="{EF082CC2-190A-4475-A4C3-42FCB440443F}" type="pres">
      <dgm:prSet presAssocID="{662D0115-DD2C-495A-9AAF-650473EE65E7}" presName="nodeText" presStyleLbl="bgAccFollowNode1" presStyleIdx="3" presStyleCnt="5">
        <dgm:presLayoutVars>
          <dgm:bulletEnabled val="1"/>
        </dgm:presLayoutVars>
      </dgm:prSet>
      <dgm:spPr/>
    </dgm:pt>
    <dgm:pt modelId="{CB766546-99CE-4EC7-8B73-1BCA60A22372}" type="pres">
      <dgm:prSet presAssocID="{7C534C2B-D2FE-433B-B700-62BC6E358C41}" presName="sibTrans" presStyleCnt="0"/>
      <dgm:spPr/>
    </dgm:pt>
    <dgm:pt modelId="{06FCA6E3-5C66-464E-B27B-BAB711BAB207}" type="pres">
      <dgm:prSet presAssocID="{6D44924A-8652-4C2A-AFA5-A4D11B5A0E3C}" presName="compositeNode" presStyleCnt="0">
        <dgm:presLayoutVars>
          <dgm:bulletEnabled val="1"/>
        </dgm:presLayoutVars>
      </dgm:prSet>
      <dgm:spPr/>
    </dgm:pt>
    <dgm:pt modelId="{F4A204E1-1AD1-4FCA-A1DB-E1E3C053C7AF}" type="pres">
      <dgm:prSet presAssocID="{6D44924A-8652-4C2A-AFA5-A4D11B5A0E3C}" presName="bgRect" presStyleLbl="bgAccFollowNode1" presStyleIdx="4" presStyleCnt="5"/>
      <dgm:spPr/>
    </dgm:pt>
    <dgm:pt modelId="{6EFD17AC-B0C4-4F46-B2B2-FFA45F8704A1}" type="pres">
      <dgm:prSet presAssocID="{0B65E375-F3C0-4973-8297-0B9E902EA84B}" presName="sibTransNodeCircle" presStyleLbl="alignNode1" presStyleIdx="8" presStyleCnt="10">
        <dgm:presLayoutVars>
          <dgm:chMax val="0"/>
          <dgm:bulletEnabled/>
        </dgm:presLayoutVars>
      </dgm:prSet>
      <dgm:spPr/>
    </dgm:pt>
    <dgm:pt modelId="{C4E4AFB2-8825-4232-96B9-5F54FAAAA17D}" type="pres">
      <dgm:prSet presAssocID="{6D44924A-8652-4C2A-AFA5-A4D11B5A0E3C}" presName="bottomLine" presStyleLbl="alignNode1" presStyleIdx="9" presStyleCnt="10">
        <dgm:presLayoutVars/>
      </dgm:prSet>
      <dgm:spPr>
        <a:ln>
          <a:solidFill>
            <a:schemeClr val="bg1"/>
          </a:solidFill>
        </a:ln>
      </dgm:spPr>
    </dgm:pt>
    <dgm:pt modelId="{0C007D9A-83C6-4D03-83B3-79E2859A4D08}" type="pres">
      <dgm:prSet presAssocID="{6D44924A-8652-4C2A-AFA5-A4D11B5A0E3C}" presName="nodeText" presStyleLbl="bgAccFollowNode1" presStyleIdx="4" presStyleCnt="5">
        <dgm:presLayoutVars>
          <dgm:bulletEnabled val="1"/>
        </dgm:presLayoutVars>
      </dgm:prSet>
      <dgm:spPr/>
    </dgm:pt>
  </dgm:ptLst>
  <dgm:cxnLst>
    <dgm:cxn modelId="{953F9700-CA8D-4986-98C9-5C51AA176F5B}" srcId="{43B567BB-B756-47B1-B00B-B5B66167CC2F}" destId="{26CDAFFE-A0B9-4D16-AD9F-4D133B58D90F}" srcOrd="2" destOrd="0" parTransId="{F9D52491-E468-4A09-A783-548EEF641932}" sibTransId="{6342B24A-7996-4E73-93C7-B28334608EDF}"/>
    <dgm:cxn modelId="{4C2D8F02-A347-4359-A6BE-C396E948E865}" type="presOf" srcId="{26CDAFFE-A0B9-4D16-AD9F-4D133B58D90F}" destId="{42623BDE-F6B4-47E1-9EFA-BA077A22331E}" srcOrd="1" destOrd="0" presId="urn:microsoft.com/office/officeart/2016/7/layout/BasicLinearProcessNumbered"/>
    <dgm:cxn modelId="{AFA87303-A350-4542-B6DA-C1417355B715}" type="presOf" srcId="{43B567BB-B756-47B1-B00B-B5B66167CC2F}" destId="{C18C892B-7CEE-4EF5-83BB-19D2EBD1099F}" srcOrd="0" destOrd="0" presId="urn:microsoft.com/office/officeart/2016/7/layout/BasicLinearProcessNumbered"/>
    <dgm:cxn modelId="{7F1CCD04-B8D6-4426-98DD-4923F1079A35}" srcId="{43B567BB-B756-47B1-B00B-B5B66167CC2F}" destId="{8669975F-061E-4C76-A336-5B64D69F4561}" srcOrd="1" destOrd="0" parTransId="{08DF1CD5-74DE-4424-93B3-53343F4BC29A}" sibTransId="{B140A5BD-D5DC-4BEE-BAB1-72F858100555}"/>
    <dgm:cxn modelId="{611E3719-0DC3-4754-86F3-06B8E55A9CAF}" type="presOf" srcId="{439710A0-788F-40D6-905B-3D24571C90AA}" destId="{1FF4941E-F17A-482D-A81A-5D72B4190B7F}" srcOrd="0" destOrd="0" presId="urn:microsoft.com/office/officeart/2016/7/layout/BasicLinearProcessNumbered"/>
    <dgm:cxn modelId="{8F32B53B-1044-4D86-A22E-52E68BAF60C2}" type="presOf" srcId="{7C534C2B-D2FE-433B-B700-62BC6E358C41}" destId="{8ACEFB56-3113-476A-93E3-8854A67EF256}" srcOrd="0" destOrd="0" presId="urn:microsoft.com/office/officeart/2016/7/layout/BasicLinearProcessNumbered"/>
    <dgm:cxn modelId="{E0AE4F3F-F1E1-42C2-885E-64D19AB9B9AC}" srcId="{43B567BB-B756-47B1-B00B-B5B66167CC2F}" destId="{662D0115-DD2C-495A-9AAF-650473EE65E7}" srcOrd="3" destOrd="0" parTransId="{819E4900-30C5-4A33-9933-2A083EDFED6F}" sibTransId="{7C534C2B-D2FE-433B-B700-62BC6E358C41}"/>
    <dgm:cxn modelId="{EDEFD55C-F50E-45C1-9635-F4432E56A620}" srcId="{43B567BB-B756-47B1-B00B-B5B66167CC2F}" destId="{C457094F-4F65-4D36-81A0-ADAEB50DA62F}" srcOrd="0" destOrd="0" parTransId="{B17C9999-5C2A-4EE2-8C6C-E3117F8F6795}" sibTransId="{439710A0-788F-40D6-905B-3D24571C90AA}"/>
    <dgm:cxn modelId="{E58FF55E-EAE7-4C12-8365-1E856FA47247}" type="presOf" srcId="{6D44924A-8652-4C2A-AFA5-A4D11B5A0E3C}" destId="{F4A204E1-1AD1-4FCA-A1DB-E1E3C053C7AF}" srcOrd="0" destOrd="0" presId="urn:microsoft.com/office/officeart/2016/7/layout/BasicLinearProcessNumbered"/>
    <dgm:cxn modelId="{D31A3B71-9758-488C-979E-F6FC1B3CDF14}" type="presOf" srcId="{B140A5BD-D5DC-4BEE-BAB1-72F858100555}" destId="{62D57C76-0D6C-4133-9B83-740AB9BE6BD8}" srcOrd="0" destOrd="0" presId="urn:microsoft.com/office/officeart/2016/7/layout/BasicLinearProcessNumbered"/>
    <dgm:cxn modelId="{0CE9FD7E-F077-45E8-A825-FA70AC203467}" type="presOf" srcId="{662D0115-DD2C-495A-9AAF-650473EE65E7}" destId="{F5243EBE-427E-404F-AA33-36C7B6243047}" srcOrd="0" destOrd="0" presId="urn:microsoft.com/office/officeart/2016/7/layout/BasicLinearProcessNumbered"/>
    <dgm:cxn modelId="{909F3C88-54FE-4608-9749-55D0B8085375}" type="presOf" srcId="{6D44924A-8652-4C2A-AFA5-A4D11B5A0E3C}" destId="{0C007D9A-83C6-4D03-83B3-79E2859A4D08}" srcOrd="1" destOrd="0" presId="urn:microsoft.com/office/officeart/2016/7/layout/BasicLinearProcessNumbered"/>
    <dgm:cxn modelId="{4A43B389-6B72-46B1-8DEC-5846E5A78A95}" type="presOf" srcId="{C457094F-4F65-4D36-81A0-ADAEB50DA62F}" destId="{8E2C1D5B-3B9B-442D-8F7D-B8A2AAB68810}" srcOrd="1" destOrd="0" presId="urn:microsoft.com/office/officeart/2016/7/layout/BasicLinearProcessNumbered"/>
    <dgm:cxn modelId="{13E8108F-DC12-488B-89AA-1AD4A3406D35}" srcId="{43B567BB-B756-47B1-B00B-B5B66167CC2F}" destId="{6D44924A-8652-4C2A-AFA5-A4D11B5A0E3C}" srcOrd="4" destOrd="0" parTransId="{9D845B3F-EE4A-451B-BDA6-03FE717FE3BA}" sibTransId="{0B65E375-F3C0-4973-8297-0B9E902EA84B}"/>
    <dgm:cxn modelId="{159676B0-F600-4A16-B29B-230A2FBC9CE9}" type="presOf" srcId="{26CDAFFE-A0B9-4D16-AD9F-4D133B58D90F}" destId="{53039F3A-B8EA-4AAA-8789-0E7BBE301D00}" srcOrd="0" destOrd="0" presId="urn:microsoft.com/office/officeart/2016/7/layout/BasicLinearProcessNumbered"/>
    <dgm:cxn modelId="{051A5FB1-13DA-4161-8739-B91CCBA3F723}" type="presOf" srcId="{8669975F-061E-4C76-A336-5B64D69F4561}" destId="{3FBE3AFC-59B2-4F75-993A-1806439FE94F}" srcOrd="1" destOrd="0" presId="urn:microsoft.com/office/officeart/2016/7/layout/BasicLinearProcessNumbered"/>
    <dgm:cxn modelId="{B62FEFB9-023E-4A43-9A29-EC672061F211}" type="presOf" srcId="{8669975F-061E-4C76-A336-5B64D69F4561}" destId="{06A9D9CC-88D8-4EAD-91AA-9443BDD65903}" srcOrd="0" destOrd="0" presId="urn:microsoft.com/office/officeart/2016/7/layout/BasicLinearProcessNumbered"/>
    <dgm:cxn modelId="{78547EC1-B620-4BBA-94EF-5E77E86E39B0}" type="presOf" srcId="{6342B24A-7996-4E73-93C7-B28334608EDF}" destId="{30DE630D-86D0-4BEC-8A7D-49206113DCB7}" srcOrd="0" destOrd="0" presId="urn:microsoft.com/office/officeart/2016/7/layout/BasicLinearProcessNumbered"/>
    <dgm:cxn modelId="{17C3A8C4-BD64-4E5E-9C6D-957E28310E63}" type="presOf" srcId="{0B65E375-F3C0-4973-8297-0B9E902EA84B}" destId="{6EFD17AC-B0C4-4F46-B2B2-FFA45F8704A1}" srcOrd="0" destOrd="0" presId="urn:microsoft.com/office/officeart/2016/7/layout/BasicLinearProcessNumbered"/>
    <dgm:cxn modelId="{338FD7CE-F4F6-47A7-A7F8-E53735EA78F4}" type="presOf" srcId="{662D0115-DD2C-495A-9AAF-650473EE65E7}" destId="{EF082CC2-190A-4475-A4C3-42FCB440443F}" srcOrd="1" destOrd="0" presId="urn:microsoft.com/office/officeart/2016/7/layout/BasicLinearProcessNumbered"/>
    <dgm:cxn modelId="{AEC2FFEE-4560-4D3E-811E-DD9A5AE818B8}" type="presOf" srcId="{C457094F-4F65-4D36-81A0-ADAEB50DA62F}" destId="{ACB7A713-43FE-481D-9501-D41502AEE2B2}" srcOrd="0" destOrd="0" presId="urn:microsoft.com/office/officeart/2016/7/layout/BasicLinearProcessNumbered"/>
    <dgm:cxn modelId="{13910E47-7C59-4EDD-B0ED-1A0272A43C1C}" type="presParOf" srcId="{C18C892B-7CEE-4EF5-83BB-19D2EBD1099F}" destId="{CC026597-56F2-4C8C-91E0-A86DC17D0144}" srcOrd="0" destOrd="0" presId="urn:microsoft.com/office/officeart/2016/7/layout/BasicLinearProcessNumbered"/>
    <dgm:cxn modelId="{49CC8903-A9A5-46CF-9D3F-B419350082FF}" type="presParOf" srcId="{CC026597-56F2-4C8C-91E0-A86DC17D0144}" destId="{ACB7A713-43FE-481D-9501-D41502AEE2B2}" srcOrd="0" destOrd="0" presId="urn:microsoft.com/office/officeart/2016/7/layout/BasicLinearProcessNumbered"/>
    <dgm:cxn modelId="{6F61DF19-8034-4757-A37D-8965426026A3}" type="presParOf" srcId="{CC026597-56F2-4C8C-91E0-A86DC17D0144}" destId="{1FF4941E-F17A-482D-A81A-5D72B4190B7F}" srcOrd="1" destOrd="0" presId="urn:microsoft.com/office/officeart/2016/7/layout/BasicLinearProcessNumbered"/>
    <dgm:cxn modelId="{E79738DC-F059-4ADD-8ECA-E7287E69E917}" type="presParOf" srcId="{CC026597-56F2-4C8C-91E0-A86DC17D0144}" destId="{0E37B1A2-0D35-435D-9B94-18DA3CEEFC2A}" srcOrd="2" destOrd="0" presId="urn:microsoft.com/office/officeart/2016/7/layout/BasicLinearProcessNumbered"/>
    <dgm:cxn modelId="{9F91D661-AD7A-4AEB-B9FE-99D9A23F2115}" type="presParOf" srcId="{CC026597-56F2-4C8C-91E0-A86DC17D0144}" destId="{8E2C1D5B-3B9B-442D-8F7D-B8A2AAB68810}" srcOrd="3" destOrd="0" presId="urn:microsoft.com/office/officeart/2016/7/layout/BasicLinearProcessNumbered"/>
    <dgm:cxn modelId="{460BD209-6709-4658-AE1B-C9B6C24AB8B8}" type="presParOf" srcId="{C18C892B-7CEE-4EF5-83BB-19D2EBD1099F}" destId="{051BD875-5532-4C9E-99F0-944F34AAEE18}" srcOrd="1" destOrd="0" presId="urn:microsoft.com/office/officeart/2016/7/layout/BasicLinearProcessNumbered"/>
    <dgm:cxn modelId="{4268523A-94DB-4ADF-8B76-2EB2BB654FF0}" type="presParOf" srcId="{C18C892B-7CEE-4EF5-83BB-19D2EBD1099F}" destId="{3534CC11-C568-41EE-AC7B-1D89F84844FA}" srcOrd="2" destOrd="0" presId="urn:microsoft.com/office/officeart/2016/7/layout/BasicLinearProcessNumbered"/>
    <dgm:cxn modelId="{FEB18449-7D08-4B97-B39E-AF495F8E2B69}" type="presParOf" srcId="{3534CC11-C568-41EE-AC7B-1D89F84844FA}" destId="{06A9D9CC-88D8-4EAD-91AA-9443BDD65903}" srcOrd="0" destOrd="0" presId="urn:microsoft.com/office/officeart/2016/7/layout/BasicLinearProcessNumbered"/>
    <dgm:cxn modelId="{2D46739B-915A-424E-A6DD-2648E6D3B098}" type="presParOf" srcId="{3534CC11-C568-41EE-AC7B-1D89F84844FA}" destId="{62D57C76-0D6C-4133-9B83-740AB9BE6BD8}" srcOrd="1" destOrd="0" presId="urn:microsoft.com/office/officeart/2016/7/layout/BasicLinearProcessNumbered"/>
    <dgm:cxn modelId="{2512D0F5-61E7-4A01-997D-DBA14358197D}" type="presParOf" srcId="{3534CC11-C568-41EE-AC7B-1D89F84844FA}" destId="{2A3B1AE0-3902-4A5A-AABC-6E78FCC982F2}" srcOrd="2" destOrd="0" presId="urn:microsoft.com/office/officeart/2016/7/layout/BasicLinearProcessNumbered"/>
    <dgm:cxn modelId="{230FE4E6-DD75-40B8-AD87-822AEBE35DB4}" type="presParOf" srcId="{3534CC11-C568-41EE-AC7B-1D89F84844FA}" destId="{3FBE3AFC-59B2-4F75-993A-1806439FE94F}" srcOrd="3" destOrd="0" presId="urn:microsoft.com/office/officeart/2016/7/layout/BasicLinearProcessNumbered"/>
    <dgm:cxn modelId="{F0B7151D-275C-47CA-B56C-FF7B016A6438}" type="presParOf" srcId="{C18C892B-7CEE-4EF5-83BB-19D2EBD1099F}" destId="{5B786575-54A8-48FC-A51A-E031C31A4036}" srcOrd="3" destOrd="0" presId="urn:microsoft.com/office/officeart/2016/7/layout/BasicLinearProcessNumbered"/>
    <dgm:cxn modelId="{6689C489-027E-439B-A88D-2EA49C975865}" type="presParOf" srcId="{C18C892B-7CEE-4EF5-83BB-19D2EBD1099F}" destId="{8636CEF0-94FA-4CEC-A42F-147C1508710B}" srcOrd="4" destOrd="0" presId="urn:microsoft.com/office/officeart/2016/7/layout/BasicLinearProcessNumbered"/>
    <dgm:cxn modelId="{282896E5-EFF6-435E-9D5E-87331D0166F8}" type="presParOf" srcId="{8636CEF0-94FA-4CEC-A42F-147C1508710B}" destId="{53039F3A-B8EA-4AAA-8789-0E7BBE301D00}" srcOrd="0" destOrd="0" presId="urn:microsoft.com/office/officeart/2016/7/layout/BasicLinearProcessNumbered"/>
    <dgm:cxn modelId="{D8E063C5-61AA-467A-80B7-47A5D0E8802D}" type="presParOf" srcId="{8636CEF0-94FA-4CEC-A42F-147C1508710B}" destId="{30DE630D-86D0-4BEC-8A7D-49206113DCB7}" srcOrd="1" destOrd="0" presId="urn:microsoft.com/office/officeart/2016/7/layout/BasicLinearProcessNumbered"/>
    <dgm:cxn modelId="{09F28C6B-73A3-45C3-A01D-94D023A0B397}" type="presParOf" srcId="{8636CEF0-94FA-4CEC-A42F-147C1508710B}" destId="{38AFD729-4C10-4A3D-9F6A-002581E9DFEA}" srcOrd="2" destOrd="0" presId="urn:microsoft.com/office/officeart/2016/7/layout/BasicLinearProcessNumbered"/>
    <dgm:cxn modelId="{2DE1EB71-A5EE-47BA-8173-B8F865C1D2AA}" type="presParOf" srcId="{8636CEF0-94FA-4CEC-A42F-147C1508710B}" destId="{42623BDE-F6B4-47E1-9EFA-BA077A22331E}" srcOrd="3" destOrd="0" presId="urn:microsoft.com/office/officeart/2016/7/layout/BasicLinearProcessNumbered"/>
    <dgm:cxn modelId="{BBB2CD54-2237-4B42-A607-1A9ED1CCE2F3}" type="presParOf" srcId="{C18C892B-7CEE-4EF5-83BB-19D2EBD1099F}" destId="{A6F39A8F-5283-4E98-9301-97B097DAA12A}" srcOrd="5" destOrd="0" presId="urn:microsoft.com/office/officeart/2016/7/layout/BasicLinearProcessNumbered"/>
    <dgm:cxn modelId="{82077469-DB30-4BA7-BD2A-199AA9A76329}" type="presParOf" srcId="{C18C892B-7CEE-4EF5-83BB-19D2EBD1099F}" destId="{227920B5-2950-4D08-97E7-1144F9A2C501}" srcOrd="6" destOrd="0" presId="urn:microsoft.com/office/officeart/2016/7/layout/BasicLinearProcessNumbered"/>
    <dgm:cxn modelId="{9EC26705-2C34-47A1-A627-C5FD3EE5ED52}" type="presParOf" srcId="{227920B5-2950-4D08-97E7-1144F9A2C501}" destId="{F5243EBE-427E-404F-AA33-36C7B6243047}" srcOrd="0" destOrd="0" presId="urn:microsoft.com/office/officeart/2016/7/layout/BasicLinearProcessNumbered"/>
    <dgm:cxn modelId="{E5366211-B64C-46BD-BE70-A30D3B5B6EA4}" type="presParOf" srcId="{227920B5-2950-4D08-97E7-1144F9A2C501}" destId="{8ACEFB56-3113-476A-93E3-8854A67EF256}" srcOrd="1" destOrd="0" presId="urn:microsoft.com/office/officeart/2016/7/layout/BasicLinearProcessNumbered"/>
    <dgm:cxn modelId="{3447975F-B983-4F4B-87AA-AA11D291BE38}" type="presParOf" srcId="{227920B5-2950-4D08-97E7-1144F9A2C501}" destId="{1638CDA9-74CB-4310-86EE-13FA3BA65A91}" srcOrd="2" destOrd="0" presId="urn:microsoft.com/office/officeart/2016/7/layout/BasicLinearProcessNumbered"/>
    <dgm:cxn modelId="{90925B4B-0CAE-4D80-955F-AED48355E5EB}" type="presParOf" srcId="{227920B5-2950-4D08-97E7-1144F9A2C501}" destId="{EF082CC2-190A-4475-A4C3-42FCB440443F}" srcOrd="3" destOrd="0" presId="urn:microsoft.com/office/officeart/2016/7/layout/BasicLinearProcessNumbered"/>
    <dgm:cxn modelId="{5709BD85-6DA3-43DC-8C4E-DDF4A5DF7A4A}" type="presParOf" srcId="{C18C892B-7CEE-4EF5-83BB-19D2EBD1099F}" destId="{CB766546-99CE-4EC7-8B73-1BCA60A22372}" srcOrd="7" destOrd="0" presId="urn:microsoft.com/office/officeart/2016/7/layout/BasicLinearProcessNumbered"/>
    <dgm:cxn modelId="{3AC2327C-ADB8-4029-A816-C0C3C083C2D3}" type="presParOf" srcId="{C18C892B-7CEE-4EF5-83BB-19D2EBD1099F}" destId="{06FCA6E3-5C66-464E-B27B-BAB711BAB207}" srcOrd="8" destOrd="0" presId="urn:microsoft.com/office/officeart/2016/7/layout/BasicLinearProcessNumbered"/>
    <dgm:cxn modelId="{0EE406B1-54C5-4E09-A791-5BC4306D2E69}" type="presParOf" srcId="{06FCA6E3-5C66-464E-B27B-BAB711BAB207}" destId="{F4A204E1-1AD1-4FCA-A1DB-E1E3C053C7AF}" srcOrd="0" destOrd="0" presId="urn:microsoft.com/office/officeart/2016/7/layout/BasicLinearProcessNumbered"/>
    <dgm:cxn modelId="{27CFDC9B-816D-44E1-8655-EBAFC1A29553}" type="presParOf" srcId="{06FCA6E3-5C66-464E-B27B-BAB711BAB207}" destId="{6EFD17AC-B0C4-4F46-B2B2-FFA45F8704A1}" srcOrd="1" destOrd="0" presId="urn:microsoft.com/office/officeart/2016/7/layout/BasicLinearProcessNumbered"/>
    <dgm:cxn modelId="{A3042364-0D61-4BFE-B519-DA3EF8AF867A}" type="presParOf" srcId="{06FCA6E3-5C66-464E-B27B-BAB711BAB207}" destId="{C4E4AFB2-8825-4232-96B9-5F54FAAAA17D}" srcOrd="2" destOrd="0" presId="urn:microsoft.com/office/officeart/2016/7/layout/BasicLinearProcessNumbered"/>
    <dgm:cxn modelId="{8FB50F83-950B-4408-B682-6FE4648264F5}" type="presParOf" srcId="{06FCA6E3-5C66-464E-B27B-BAB711BAB207}" destId="{0C007D9A-83C6-4D03-83B3-79E2859A4D08}" srcOrd="3" destOrd="0" presId="urn:microsoft.com/office/officeart/2016/7/layout/BasicLinearProcessNumbered"/>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71FAD37-1289-4E66-8ECE-F4FF127E16CA}"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AU"/>
        </a:p>
      </dgm:t>
    </dgm:pt>
    <dgm:pt modelId="{AED86341-CB4C-4756-A23C-0E911AA2EA7C}">
      <dgm:prSet phldrT="[Text]" custT="1"/>
      <dgm:spPr>
        <a:solidFill>
          <a:srgbClr val="8B59A4"/>
        </a:solidFill>
      </dgm:spPr>
      <dgm:t>
        <a:bodyPr/>
        <a:lstStyle/>
        <a:p>
          <a:r>
            <a:rPr lang="en-AU" sz="1800">
              <a:solidFill>
                <a:schemeClr val="bg1"/>
              </a:solidFill>
            </a:rPr>
            <a:t>1. </a:t>
          </a:r>
          <a:r>
            <a:rPr lang="en-AU" sz="2000" b="0">
              <a:solidFill>
                <a:schemeClr val="bg1"/>
              </a:solidFill>
              <a:ea typeface="Times New Roman" panose="02020603050405020304" pitchFamily="18" charset="0"/>
            </a:rPr>
            <a:t>What is our service’s process for reporting a SIRS incident?</a:t>
          </a:r>
          <a:endParaRPr lang="en-AU" sz="2000">
            <a:solidFill>
              <a:schemeClr val="bg1"/>
            </a:solidFill>
          </a:endParaRPr>
        </a:p>
      </dgm:t>
    </dgm:pt>
    <dgm:pt modelId="{287E03E9-20DF-4507-9F34-E303C2961388}" type="parTrans" cxnId="{CC3867A2-1B67-4909-9447-8F8780CC7C97}">
      <dgm:prSet/>
      <dgm:spPr/>
      <dgm:t>
        <a:bodyPr/>
        <a:lstStyle/>
        <a:p>
          <a:endParaRPr lang="en-AU" sz="2000"/>
        </a:p>
      </dgm:t>
    </dgm:pt>
    <dgm:pt modelId="{41EE9D5F-51EC-4BDE-B062-D4B030221036}" type="sibTrans" cxnId="{CC3867A2-1B67-4909-9447-8F8780CC7C97}">
      <dgm:prSet/>
      <dgm:spPr/>
      <dgm:t>
        <a:bodyPr/>
        <a:lstStyle/>
        <a:p>
          <a:endParaRPr lang="en-AU" sz="2000"/>
        </a:p>
      </dgm:t>
    </dgm:pt>
    <dgm:pt modelId="{53701D97-CDB9-47BE-82B2-9D620400FAA2}">
      <dgm:prSet phldrT="[Text]" custT="1"/>
      <dgm:spPr>
        <a:solidFill>
          <a:srgbClr val="8B59A4"/>
        </a:solidFill>
      </dgm:spPr>
      <dgm:t>
        <a:bodyPr/>
        <a:lstStyle/>
        <a:p>
          <a:r>
            <a:rPr lang="en-AU" sz="2000" dirty="0">
              <a:solidFill>
                <a:schemeClr val="bg1"/>
              </a:solidFill>
            </a:rPr>
            <a:t>2. </a:t>
          </a:r>
          <a:r>
            <a:rPr lang="en-AU" sz="2000" b="0" i="0" dirty="0">
              <a:solidFill>
                <a:schemeClr val="bg1"/>
              </a:solidFill>
              <a:effectLst/>
              <a:latin typeface="Open Sans" pitchFamily="2" charset="0"/>
              <a:ea typeface="Times New Roman" panose="02020603050405020304" pitchFamily="18" charset="0"/>
            </a:rPr>
            <a:t>Who is responsible for determining if an incident is a reportable incident in our service?</a:t>
          </a:r>
          <a:endParaRPr lang="en-AU" sz="2000" dirty="0">
            <a:solidFill>
              <a:schemeClr val="bg1"/>
            </a:solidFill>
          </a:endParaRPr>
        </a:p>
      </dgm:t>
    </dgm:pt>
    <dgm:pt modelId="{3E177D96-DB21-4427-BD36-FAE03309F0E8}" type="parTrans" cxnId="{71E7A0AE-6BC8-4A58-891D-678290F04CCB}">
      <dgm:prSet/>
      <dgm:spPr/>
      <dgm:t>
        <a:bodyPr/>
        <a:lstStyle/>
        <a:p>
          <a:endParaRPr lang="en-AU" sz="2000"/>
        </a:p>
      </dgm:t>
    </dgm:pt>
    <dgm:pt modelId="{403490C4-A4FE-4E6A-AF7C-2619BF0A4D3D}" type="sibTrans" cxnId="{71E7A0AE-6BC8-4A58-891D-678290F04CCB}">
      <dgm:prSet/>
      <dgm:spPr/>
      <dgm:t>
        <a:bodyPr/>
        <a:lstStyle/>
        <a:p>
          <a:endParaRPr lang="en-AU" sz="2000"/>
        </a:p>
      </dgm:t>
    </dgm:pt>
    <dgm:pt modelId="{DB723454-B99E-4E3B-B6CE-8A618FFCDAC9}">
      <dgm:prSet phldrT="[Text]" custT="1"/>
      <dgm:spPr>
        <a:solidFill>
          <a:srgbClr val="8B59A4"/>
        </a:solidFill>
      </dgm:spPr>
      <dgm:t>
        <a:bodyPr/>
        <a:lstStyle/>
        <a:p>
          <a:r>
            <a:rPr lang="en-AU" sz="2000" dirty="0">
              <a:solidFill>
                <a:schemeClr val="bg1"/>
              </a:solidFill>
            </a:rPr>
            <a:t>3. </a:t>
          </a:r>
          <a:r>
            <a:rPr lang="en-AU" sz="2000" b="0" i="0" dirty="0">
              <a:solidFill>
                <a:schemeClr val="bg1"/>
              </a:solidFill>
              <a:effectLst/>
              <a:latin typeface="Open Sans" pitchFamily="2" charset="0"/>
              <a:ea typeface="Times New Roman" panose="02020603050405020304" pitchFamily="18" charset="0"/>
            </a:rPr>
            <a:t>What is the difference between a SIRS reportable incident and other incidents? </a:t>
          </a:r>
          <a:endParaRPr lang="en-AU" sz="2000" dirty="0">
            <a:solidFill>
              <a:schemeClr val="bg1"/>
            </a:solidFill>
          </a:endParaRPr>
        </a:p>
      </dgm:t>
    </dgm:pt>
    <dgm:pt modelId="{F128D5F2-3E0B-4BD5-A442-6DB048E21ABB}" type="parTrans" cxnId="{70008841-9F8C-463B-A845-5E7785258195}">
      <dgm:prSet/>
      <dgm:spPr/>
      <dgm:t>
        <a:bodyPr/>
        <a:lstStyle/>
        <a:p>
          <a:endParaRPr lang="en-AU" sz="2000"/>
        </a:p>
      </dgm:t>
    </dgm:pt>
    <dgm:pt modelId="{43CE8786-5898-4A63-9C38-F8F2D4440229}" type="sibTrans" cxnId="{70008841-9F8C-463B-A845-5E7785258195}">
      <dgm:prSet/>
      <dgm:spPr/>
      <dgm:t>
        <a:bodyPr/>
        <a:lstStyle/>
        <a:p>
          <a:endParaRPr lang="en-AU" sz="2000"/>
        </a:p>
      </dgm:t>
    </dgm:pt>
    <dgm:pt modelId="{AA82E1F3-AEDC-4B16-9919-0E6615E7EECF}" type="pres">
      <dgm:prSet presAssocID="{071FAD37-1289-4E66-8ECE-F4FF127E16CA}" presName="linear" presStyleCnt="0">
        <dgm:presLayoutVars>
          <dgm:dir/>
          <dgm:animLvl val="lvl"/>
          <dgm:resizeHandles val="exact"/>
        </dgm:presLayoutVars>
      </dgm:prSet>
      <dgm:spPr/>
    </dgm:pt>
    <dgm:pt modelId="{68B4106D-ED5D-432B-896F-81DE21D6FD1A}" type="pres">
      <dgm:prSet presAssocID="{AED86341-CB4C-4756-A23C-0E911AA2EA7C}" presName="parentLin" presStyleCnt="0"/>
      <dgm:spPr/>
    </dgm:pt>
    <dgm:pt modelId="{F17A8FDD-7153-4A4E-B00E-15D18FA246BC}" type="pres">
      <dgm:prSet presAssocID="{AED86341-CB4C-4756-A23C-0E911AA2EA7C}" presName="parentLeftMargin" presStyleLbl="node1" presStyleIdx="0" presStyleCnt="3"/>
      <dgm:spPr/>
    </dgm:pt>
    <dgm:pt modelId="{4494B9C1-48AE-4F18-A000-B1B0AA31CDD4}" type="pres">
      <dgm:prSet presAssocID="{AED86341-CB4C-4756-A23C-0E911AA2EA7C}" presName="parentText" presStyleLbl="node1" presStyleIdx="0" presStyleCnt="3" custScaleX="124619" custLinFactNeighborY="1671">
        <dgm:presLayoutVars>
          <dgm:chMax val="0"/>
          <dgm:bulletEnabled val="1"/>
        </dgm:presLayoutVars>
      </dgm:prSet>
      <dgm:spPr/>
    </dgm:pt>
    <dgm:pt modelId="{3E986D95-A1D0-4EB4-BBC0-266853DB03B2}" type="pres">
      <dgm:prSet presAssocID="{AED86341-CB4C-4756-A23C-0E911AA2EA7C}" presName="negativeSpace" presStyleCnt="0"/>
      <dgm:spPr/>
    </dgm:pt>
    <dgm:pt modelId="{789B3999-0E65-4269-AB38-33B410859B02}" type="pres">
      <dgm:prSet presAssocID="{AED86341-CB4C-4756-A23C-0E911AA2EA7C}" presName="childText" presStyleLbl="conFgAcc1" presStyleIdx="0" presStyleCnt="3" custLinFactNeighborX="672" custLinFactNeighborY="-21447">
        <dgm:presLayoutVars>
          <dgm:bulletEnabled val="1"/>
        </dgm:presLayoutVars>
      </dgm:prSet>
      <dgm:spPr>
        <a:ln>
          <a:solidFill>
            <a:srgbClr val="7030A0"/>
          </a:solidFill>
        </a:ln>
      </dgm:spPr>
    </dgm:pt>
    <dgm:pt modelId="{E2956F7E-ABAD-4DBA-AD3D-251E3B02A1E3}" type="pres">
      <dgm:prSet presAssocID="{41EE9D5F-51EC-4BDE-B062-D4B030221036}" presName="spaceBetweenRectangles" presStyleCnt="0"/>
      <dgm:spPr/>
    </dgm:pt>
    <dgm:pt modelId="{70023498-FDFF-4867-80FE-CB8A8D53502B}" type="pres">
      <dgm:prSet presAssocID="{53701D97-CDB9-47BE-82B2-9D620400FAA2}" presName="parentLin" presStyleCnt="0"/>
      <dgm:spPr/>
    </dgm:pt>
    <dgm:pt modelId="{F0F4EFB9-2C14-47CC-8480-081F93E309AE}" type="pres">
      <dgm:prSet presAssocID="{53701D97-CDB9-47BE-82B2-9D620400FAA2}" presName="parentLeftMargin" presStyleLbl="node1" presStyleIdx="0" presStyleCnt="3"/>
      <dgm:spPr/>
    </dgm:pt>
    <dgm:pt modelId="{34BA66F2-9861-4D91-8118-193941016D93}" type="pres">
      <dgm:prSet presAssocID="{53701D97-CDB9-47BE-82B2-9D620400FAA2}" presName="parentText" presStyleLbl="node1" presStyleIdx="1" presStyleCnt="3" custScaleX="125123" custScaleY="117504">
        <dgm:presLayoutVars>
          <dgm:chMax val="0"/>
          <dgm:bulletEnabled val="1"/>
        </dgm:presLayoutVars>
      </dgm:prSet>
      <dgm:spPr/>
    </dgm:pt>
    <dgm:pt modelId="{31D0BEA8-50E0-445F-9C3C-B2C22051A069}" type="pres">
      <dgm:prSet presAssocID="{53701D97-CDB9-47BE-82B2-9D620400FAA2}" presName="negativeSpace" presStyleCnt="0"/>
      <dgm:spPr/>
    </dgm:pt>
    <dgm:pt modelId="{629A85D3-2902-48FA-88CF-6F8293527B4F}" type="pres">
      <dgm:prSet presAssocID="{53701D97-CDB9-47BE-82B2-9D620400FAA2}" presName="childText" presStyleLbl="conFgAcc1" presStyleIdx="1" presStyleCnt="3">
        <dgm:presLayoutVars>
          <dgm:bulletEnabled val="1"/>
        </dgm:presLayoutVars>
      </dgm:prSet>
      <dgm:spPr>
        <a:ln>
          <a:solidFill>
            <a:srgbClr val="7030A0"/>
          </a:solidFill>
        </a:ln>
      </dgm:spPr>
    </dgm:pt>
    <dgm:pt modelId="{5EFEEB6D-FE2C-4ABF-A852-718369039881}" type="pres">
      <dgm:prSet presAssocID="{403490C4-A4FE-4E6A-AF7C-2619BF0A4D3D}" presName="spaceBetweenRectangles" presStyleCnt="0"/>
      <dgm:spPr/>
    </dgm:pt>
    <dgm:pt modelId="{E7FD7628-74B8-4492-8C98-C7E375DC8D82}" type="pres">
      <dgm:prSet presAssocID="{DB723454-B99E-4E3B-B6CE-8A618FFCDAC9}" presName="parentLin" presStyleCnt="0"/>
      <dgm:spPr/>
    </dgm:pt>
    <dgm:pt modelId="{EFC16D32-0F0E-4AAC-B751-1D6F17D45110}" type="pres">
      <dgm:prSet presAssocID="{DB723454-B99E-4E3B-B6CE-8A618FFCDAC9}" presName="parentLeftMargin" presStyleLbl="node1" presStyleIdx="1" presStyleCnt="3"/>
      <dgm:spPr/>
    </dgm:pt>
    <dgm:pt modelId="{110127D8-2A87-4610-8A5E-08C2BE513503}" type="pres">
      <dgm:prSet presAssocID="{DB723454-B99E-4E3B-B6CE-8A618FFCDAC9}" presName="parentText" presStyleLbl="node1" presStyleIdx="2" presStyleCnt="3" custScaleX="125811">
        <dgm:presLayoutVars>
          <dgm:chMax val="0"/>
          <dgm:bulletEnabled val="1"/>
        </dgm:presLayoutVars>
      </dgm:prSet>
      <dgm:spPr/>
    </dgm:pt>
    <dgm:pt modelId="{BBBA1C88-1C8A-44D8-806A-178240601FFA}" type="pres">
      <dgm:prSet presAssocID="{DB723454-B99E-4E3B-B6CE-8A618FFCDAC9}" presName="negativeSpace" presStyleCnt="0"/>
      <dgm:spPr/>
    </dgm:pt>
    <dgm:pt modelId="{CA1A1871-A966-4377-969B-B68DEDF0E59C}" type="pres">
      <dgm:prSet presAssocID="{DB723454-B99E-4E3B-B6CE-8A618FFCDAC9}" presName="childText" presStyleLbl="conFgAcc1" presStyleIdx="2" presStyleCnt="3">
        <dgm:presLayoutVars>
          <dgm:bulletEnabled val="1"/>
        </dgm:presLayoutVars>
      </dgm:prSet>
      <dgm:spPr>
        <a:ln>
          <a:solidFill>
            <a:srgbClr val="7030A0"/>
          </a:solidFill>
        </a:ln>
      </dgm:spPr>
    </dgm:pt>
  </dgm:ptLst>
  <dgm:cxnLst>
    <dgm:cxn modelId="{061C2E22-A1F8-4F97-B9B6-3D3E604B4E5D}" type="presOf" srcId="{AED86341-CB4C-4756-A23C-0E911AA2EA7C}" destId="{4494B9C1-48AE-4F18-A000-B1B0AA31CDD4}" srcOrd="1" destOrd="0" presId="urn:microsoft.com/office/officeart/2005/8/layout/list1"/>
    <dgm:cxn modelId="{70008841-9F8C-463B-A845-5E7785258195}" srcId="{071FAD37-1289-4E66-8ECE-F4FF127E16CA}" destId="{DB723454-B99E-4E3B-B6CE-8A618FFCDAC9}" srcOrd="2" destOrd="0" parTransId="{F128D5F2-3E0B-4BD5-A442-6DB048E21ABB}" sibTransId="{43CE8786-5898-4A63-9C38-F8F2D4440229}"/>
    <dgm:cxn modelId="{DAD23D48-09C0-4763-8626-195951E0702C}" type="presOf" srcId="{53701D97-CDB9-47BE-82B2-9D620400FAA2}" destId="{F0F4EFB9-2C14-47CC-8480-081F93E309AE}" srcOrd="0" destOrd="0" presId="urn:microsoft.com/office/officeart/2005/8/layout/list1"/>
    <dgm:cxn modelId="{32DAAD8F-C0E2-4DB4-939B-90C06C33ED06}" type="presOf" srcId="{53701D97-CDB9-47BE-82B2-9D620400FAA2}" destId="{34BA66F2-9861-4D91-8118-193941016D93}" srcOrd="1" destOrd="0" presId="urn:microsoft.com/office/officeart/2005/8/layout/list1"/>
    <dgm:cxn modelId="{CE4D0493-F0C2-4526-B060-F010D17A74E5}" type="presOf" srcId="{DB723454-B99E-4E3B-B6CE-8A618FFCDAC9}" destId="{EFC16D32-0F0E-4AAC-B751-1D6F17D45110}" srcOrd="0" destOrd="0" presId="urn:microsoft.com/office/officeart/2005/8/layout/list1"/>
    <dgm:cxn modelId="{CC3867A2-1B67-4909-9447-8F8780CC7C97}" srcId="{071FAD37-1289-4E66-8ECE-F4FF127E16CA}" destId="{AED86341-CB4C-4756-A23C-0E911AA2EA7C}" srcOrd="0" destOrd="0" parTransId="{287E03E9-20DF-4507-9F34-E303C2961388}" sibTransId="{41EE9D5F-51EC-4BDE-B062-D4B030221036}"/>
    <dgm:cxn modelId="{6227F8A7-8C4B-422D-A93E-48B697373715}" type="presOf" srcId="{AED86341-CB4C-4756-A23C-0E911AA2EA7C}" destId="{F17A8FDD-7153-4A4E-B00E-15D18FA246BC}" srcOrd="0" destOrd="0" presId="urn:microsoft.com/office/officeart/2005/8/layout/list1"/>
    <dgm:cxn modelId="{71E7A0AE-6BC8-4A58-891D-678290F04CCB}" srcId="{071FAD37-1289-4E66-8ECE-F4FF127E16CA}" destId="{53701D97-CDB9-47BE-82B2-9D620400FAA2}" srcOrd="1" destOrd="0" parTransId="{3E177D96-DB21-4427-BD36-FAE03309F0E8}" sibTransId="{403490C4-A4FE-4E6A-AF7C-2619BF0A4D3D}"/>
    <dgm:cxn modelId="{0BC77CB2-6371-4687-99D9-FC18CED96E98}" type="presOf" srcId="{071FAD37-1289-4E66-8ECE-F4FF127E16CA}" destId="{AA82E1F3-AEDC-4B16-9919-0E6615E7EECF}" srcOrd="0" destOrd="0" presId="urn:microsoft.com/office/officeart/2005/8/layout/list1"/>
    <dgm:cxn modelId="{8D03EDF9-FA55-41EC-93E2-9C3FFDF67FD9}" type="presOf" srcId="{DB723454-B99E-4E3B-B6CE-8A618FFCDAC9}" destId="{110127D8-2A87-4610-8A5E-08C2BE513503}" srcOrd="1" destOrd="0" presId="urn:microsoft.com/office/officeart/2005/8/layout/list1"/>
    <dgm:cxn modelId="{2B58EECF-6593-48C9-B54F-CE5EA5F2D2F2}" type="presParOf" srcId="{AA82E1F3-AEDC-4B16-9919-0E6615E7EECF}" destId="{68B4106D-ED5D-432B-896F-81DE21D6FD1A}" srcOrd="0" destOrd="0" presId="urn:microsoft.com/office/officeart/2005/8/layout/list1"/>
    <dgm:cxn modelId="{DC89960F-36CE-4ED9-AEE3-35B9EB6B3663}" type="presParOf" srcId="{68B4106D-ED5D-432B-896F-81DE21D6FD1A}" destId="{F17A8FDD-7153-4A4E-B00E-15D18FA246BC}" srcOrd="0" destOrd="0" presId="urn:microsoft.com/office/officeart/2005/8/layout/list1"/>
    <dgm:cxn modelId="{F1018491-73BC-4849-8320-429E89620BF2}" type="presParOf" srcId="{68B4106D-ED5D-432B-896F-81DE21D6FD1A}" destId="{4494B9C1-48AE-4F18-A000-B1B0AA31CDD4}" srcOrd="1" destOrd="0" presId="urn:microsoft.com/office/officeart/2005/8/layout/list1"/>
    <dgm:cxn modelId="{50A06506-6835-4CAF-A7BF-655AA104B2BF}" type="presParOf" srcId="{AA82E1F3-AEDC-4B16-9919-0E6615E7EECF}" destId="{3E986D95-A1D0-4EB4-BBC0-266853DB03B2}" srcOrd="1" destOrd="0" presId="urn:microsoft.com/office/officeart/2005/8/layout/list1"/>
    <dgm:cxn modelId="{9D6DB0A3-22C4-4368-A7D3-2E15AD92D0DC}" type="presParOf" srcId="{AA82E1F3-AEDC-4B16-9919-0E6615E7EECF}" destId="{789B3999-0E65-4269-AB38-33B410859B02}" srcOrd="2" destOrd="0" presId="urn:microsoft.com/office/officeart/2005/8/layout/list1"/>
    <dgm:cxn modelId="{E79AE0E8-4FD6-4E2D-A636-8C24DCC53784}" type="presParOf" srcId="{AA82E1F3-AEDC-4B16-9919-0E6615E7EECF}" destId="{E2956F7E-ABAD-4DBA-AD3D-251E3B02A1E3}" srcOrd="3" destOrd="0" presId="urn:microsoft.com/office/officeart/2005/8/layout/list1"/>
    <dgm:cxn modelId="{54E0C1B0-91E6-4DBE-9837-9169BEA6F28D}" type="presParOf" srcId="{AA82E1F3-AEDC-4B16-9919-0E6615E7EECF}" destId="{70023498-FDFF-4867-80FE-CB8A8D53502B}" srcOrd="4" destOrd="0" presId="urn:microsoft.com/office/officeart/2005/8/layout/list1"/>
    <dgm:cxn modelId="{C805124F-49C6-49C1-8828-29E61291BF5B}" type="presParOf" srcId="{70023498-FDFF-4867-80FE-CB8A8D53502B}" destId="{F0F4EFB9-2C14-47CC-8480-081F93E309AE}" srcOrd="0" destOrd="0" presId="urn:microsoft.com/office/officeart/2005/8/layout/list1"/>
    <dgm:cxn modelId="{1530DC93-292C-47B6-B134-77BD11DDC03C}" type="presParOf" srcId="{70023498-FDFF-4867-80FE-CB8A8D53502B}" destId="{34BA66F2-9861-4D91-8118-193941016D93}" srcOrd="1" destOrd="0" presId="urn:microsoft.com/office/officeart/2005/8/layout/list1"/>
    <dgm:cxn modelId="{67DF712A-F883-4D78-BCD9-4DE1E4768425}" type="presParOf" srcId="{AA82E1F3-AEDC-4B16-9919-0E6615E7EECF}" destId="{31D0BEA8-50E0-445F-9C3C-B2C22051A069}" srcOrd="5" destOrd="0" presId="urn:microsoft.com/office/officeart/2005/8/layout/list1"/>
    <dgm:cxn modelId="{3C2E3B9C-7EB7-45FF-831F-67E35F21E70F}" type="presParOf" srcId="{AA82E1F3-AEDC-4B16-9919-0E6615E7EECF}" destId="{629A85D3-2902-48FA-88CF-6F8293527B4F}" srcOrd="6" destOrd="0" presId="urn:microsoft.com/office/officeart/2005/8/layout/list1"/>
    <dgm:cxn modelId="{14B32113-B4F9-4936-B39F-F744CDF994DC}" type="presParOf" srcId="{AA82E1F3-AEDC-4B16-9919-0E6615E7EECF}" destId="{5EFEEB6D-FE2C-4ABF-A852-718369039881}" srcOrd="7" destOrd="0" presId="urn:microsoft.com/office/officeart/2005/8/layout/list1"/>
    <dgm:cxn modelId="{34BCB7CA-AAA0-470A-A4C3-60A883DF15A1}" type="presParOf" srcId="{AA82E1F3-AEDC-4B16-9919-0E6615E7EECF}" destId="{E7FD7628-74B8-4492-8C98-C7E375DC8D82}" srcOrd="8" destOrd="0" presId="urn:microsoft.com/office/officeart/2005/8/layout/list1"/>
    <dgm:cxn modelId="{3993DE98-224C-4037-920E-664369E0560A}" type="presParOf" srcId="{E7FD7628-74B8-4492-8C98-C7E375DC8D82}" destId="{EFC16D32-0F0E-4AAC-B751-1D6F17D45110}" srcOrd="0" destOrd="0" presId="urn:microsoft.com/office/officeart/2005/8/layout/list1"/>
    <dgm:cxn modelId="{D81ADF29-C4B3-496D-9851-17EC356A6310}" type="presParOf" srcId="{E7FD7628-74B8-4492-8C98-C7E375DC8D82}" destId="{110127D8-2A87-4610-8A5E-08C2BE513503}" srcOrd="1" destOrd="0" presId="urn:microsoft.com/office/officeart/2005/8/layout/list1"/>
    <dgm:cxn modelId="{947735DC-3A44-4CF9-A624-50E7D1969E9F}" type="presParOf" srcId="{AA82E1F3-AEDC-4B16-9919-0E6615E7EECF}" destId="{BBBA1C88-1C8A-44D8-806A-178240601FFA}" srcOrd="9" destOrd="0" presId="urn:microsoft.com/office/officeart/2005/8/layout/list1"/>
    <dgm:cxn modelId="{CC72A352-B680-4C6D-8D82-BB6907D2FBF1}" type="presParOf" srcId="{AA82E1F3-AEDC-4B16-9919-0E6615E7EECF}" destId="{CA1A1871-A966-4377-969B-B68DEDF0E59C}"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5F054308-42ED-4478-9F18-4D7D6ED432F8}"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5023A719-8310-4A00-B1A9-E936C64F6D86}">
      <dgm:prSet/>
      <dgm:spPr/>
      <dgm:t>
        <a:bodyPr/>
        <a:lstStyle/>
        <a:p>
          <a:pPr>
            <a:lnSpc>
              <a:spcPct val="100000"/>
            </a:lnSpc>
          </a:pPr>
          <a:r>
            <a:rPr lang="en-AU" b="0" dirty="0">
              <a:effectLst/>
              <a:latin typeface="+mn-lt"/>
              <a:ea typeface="+mn-ea"/>
              <a:cs typeface="+mn-cs"/>
            </a:rPr>
            <a:t>Section 1: 	</a:t>
          </a:r>
          <a:r>
            <a:rPr lang="en-AU" b="0" dirty="0">
              <a:solidFill>
                <a:schemeClr val="tx2"/>
              </a:solidFill>
              <a:effectLst/>
              <a:latin typeface="+mn-lt"/>
              <a:ea typeface="+mn-ea"/>
              <a:cs typeface="+mn-cs"/>
              <a:hlinkClick xmlns:r="http://schemas.openxmlformats.org/officeDocument/2006/relationships" r:id="rId1" action="ppaction://hlinksldjump">
                <a:extLst>
                  <a:ext uri="{A12FA001-AC4F-418D-AE19-62706E023703}">
                    <ahyp:hlinkClr xmlns:ahyp="http://schemas.microsoft.com/office/drawing/2018/hyperlinkcolor" val="tx"/>
                  </a:ext>
                </a:extLst>
              </a:hlinkClick>
            </a:rPr>
            <a:t>Introduction to incident management</a:t>
          </a:r>
          <a:r>
            <a:rPr lang="en-AU" b="0" dirty="0">
              <a:solidFill>
                <a:schemeClr val="tx2"/>
              </a:solidFill>
              <a:effectLst/>
              <a:latin typeface="+mn-lt"/>
              <a:ea typeface="+mn-ea"/>
              <a:cs typeface="+mn-cs"/>
            </a:rPr>
            <a:t>	</a:t>
          </a:r>
          <a:r>
            <a:rPr lang="en-AU" b="0" dirty="0">
              <a:effectLst/>
              <a:latin typeface="+mn-lt"/>
              <a:ea typeface="+mn-ea"/>
              <a:cs typeface="+mn-cs"/>
            </a:rPr>
            <a:t>							Slide 6</a:t>
          </a:r>
          <a:endParaRPr lang="en-US" b="0" dirty="0">
            <a:latin typeface="+mn-lt"/>
          </a:endParaRPr>
        </a:p>
      </dgm:t>
    </dgm:pt>
    <dgm:pt modelId="{E360EBD0-0EB3-4B87-B3AA-2389D7C2A460}" type="parTrans" cxnId="{C4F2A58D-4806-4DBC-931B-49BB92981B43}">
      <dgm:prSet/>
      <dgm:spPr/>
      <dgm:t>
        <a:bodyPr/>
        <a:lstStyle/>
        <a:p>
          <a:endParaRPr lang="en-US"/>
        </a:p>
      </dgm:t>
    </dgm:pt>
    <dgm:pt modelId="{05D5E9E3-FF92-49E6-9101-DC21DB89552B}" type="sibTrans" cxnId="{C4F2A58D-4806-4DBC-931B-49BB92981B43}">
      <dgm:prSet/>
      <dgm:spPr/>
      <dgm:t>
        <a:bodyPr/>
        <a:lstStyle/>
        <a:p>
          <a:endParaRPr lang="en-US"/>
        </a:p>
      </dgm:t>
    </dgm:pt>
    <dgm:pt modelId="{0E6A0EBF-76E6-402E-A582-B28D1110CD7E}">
      <dgm:prSet/>
      <dgm:spPr/>
      <dgm:t>
        <a:bodyPr/>
        <a:lstStyle/>
        <a:p>
          <a:pPr>
            <a:lnSpc>
              <a:spcPct val="100000"/>
            </a:lnSpc>
          </a:pPr>
          <a:r>
            <a:rPr lang="en-AU" b="0" dirty="0"/>
            <a:t>Section 2: 	</a:t>
          </a:r>
          <a:r>
            <a:rPr lang="en-AU" b="0" dirty="0">
              <a:solidFill>
                <a:schemeClr val="tx2"/>
              </a:solidFill>
              <a:hlinkClick xmlns:r="http://schemas.openxmlformats.org/officeDocument/2006/relationships" r:id="rId2" action="ppaction://hlinksldjump">
                <a:extLst>
                  <a:ext uri="{A12FA001-AC4F-418D-AE19-62706E023703}">
                    <ahyp:hlinkClr xmlns:ahyp="http://schemas.microsoft.com/office/drawing/2018/hyperlinkcolor" val="tx"/>
                  </a:ext>
                </a:extLst>
              </a:hlinkClick>
            </a:rPr>
            <a:t>Open disclosure </a:t>
          </a:r>
          <a:r>
            <a:rPr lang="en-AU" b="0" dirty="0"/>
            <a:t>										Slide 12</a:t>
          </a:r>
          <a:endParaRPr lang="en-US" b="1" dirty="0">
            <a:latin typeface="Fira Sans Light" panose="020B0403050000020004" pitchFamily="34" charset="0"/>
          </a:endParaRPr>
        </a:p>
      </dgm:t>
    </dgm:pt>
    <dgm:pt modelId="{9702B373-F556-4240-9F18-1AE189A521BF}" type="parTrans" cxnId="{9BBCEEEA-D904-430C-865E-F48520F1DBAD}">
      <dgm:prSet/>
      <dgm:spPr/>
      <dgm:t>
        <a:bodyPr/>
        <a:lstStyle/>
        <a:p>
          <a:endParaRPr lang="en-AU"/>
        </a:p>
      </dgm:t>
    </dgm:pt>
    <dgm:pt modelId="{1657E2F2-EB98-412D-B7B4-993BAD7EAD47}" type="sibTrans" cxnId="{9BBCEEEA-D904-430C-865E-F48520F1DBAD}">
      <dgm:prSet/>
      <dgm:spPr/>
      <dgm:t>
        <a:bodyPr/>
        <a:lstStyle/>
        <a:p>
          <a:endParaRPr lang="en-AU"/>
        </a:p>
      </dgm:t>
    </dgm:pt>
    <dgm:pt modelId="{AD14A878-E1BC-4134-A402-ACFA472ACABB}">
      <dgm:prSet/>
      <dgm:spPr/>
      <dgm:t>
        <a:bodyPr/>
        <a:lstStyle/>
        <a:p>
          <a:pPr>
            <a:lnSpc>
              <a:spcPct val="100000"/>
            </a:lnSpc>
          </a:pPr>
          <a:r>
            <a:rPr lang="en-AU" b="0" dirty="0"/>
            <a:t>Section 6: 	</a:t>
          </a:r>
          <a:r>
            <a:rPr lang="en-AU" b="0" dirty="0">
              <a:solidFill>
                <a:srgbClr val="00597A"/>
              </a:solidFill>
              <a:hlinkClick xmlns:r="http://schemas.openxmlformats.org/officeDocument/2006/relationships" r:id="rId3" action="ppaction://hlinksldjump">
                <a:extLst>
                  <a:ext uri="{A12FA001-AC4F-418D-AE19-62706E023703}">
                    <ahyp:hlinkClr xmlns:ahyp="http://schemas.microsoft.com/office/drawing/2018/hyperlinkcolor" val="tx"/>
                  </a:ext>
                </a:extLst>
              </a:hlinkClick>
            </a:rPr>
            <a:t>Incident management and the SIRS</a:t>
          </a:r>
          <a:r>
            <a:rPr lang="en-AU" b="0" dirty="0">
              <a:solidFill>
                <a:srgbClr val="00597A"/>
              </a:solidFill>
            </a:rPr>
            <a:t>	</a:t>
          </a:r>
          <a:r>
            <a:rPr lang="en-AU" b="0" dirty="0"/>
            <a:t>							Slide 58</a:t>
          </a:r>
          <a:endParaRPr lang="en-US" b="1" dirty="0">
            <a:latin typeface="Fira Sans Light" panose="020B0403050000020004" pitchFamily="34" charset="0"/>
          </a:endParaRPr>
        </a:p>
      </dgm:t>
    </dgm:pt>
    <dgm:pt modelId="{28372EB3-8DA9-44CF-8062-C4922F094B3C}" type="parTrans" cxnId="{243E14FC-8C48-49F1-8852-D6E6D5C11D03}">
      <dgm:prSet/>
      <dgm:spPr/>
      <dgm:t>
        <a:bodyPr/>
        <a:lstStyle/>
        <a:p>
          <a:endParaRPr lang="en-AU"/>
        </a:p>
      </dgm:t>
    </dgm:pt>
    <dgm:pt modelId="{B488E8BF-B074-4EB7-869F-E88F2A91A2F0}" type="sibTrans" cxnId="{243E14FC-8C48-49F1-8852-D6E6D5C11D03}">
      <dgm:prSet/>
      <dgm:spPr/>
      <dgm:t>
        <a:bodyPr/>
        <a:lstStyle/>
        <a:p>
          <a:endParaRPr lang="en-AU"/>
        </a:p>
      </dgm:t>
    </dgm:pt>
    <dgm:pt modelId="{FF0020CF-561F-4FBF-97DF-EE4793D53477}">
      <dgm:prSet/>
      <dgm:spPr/>
      <dgm:t>
        <a:bodyPr/>
        <a:lstStyle/>
        <a:p>
          <a:pPr>
            <a:lnSpc>
              <a:spcPct val="100000"/>
            </a:lnSpc>
          </a:pPr>
          <a:r>
            <a:rPr lang="en-US" b="0" dirty="0">
              <a:latin typeface="Open Sans (body)"/>
            </a:rPr>
            <a:t>Section 4: 	</a:t>
          </a:r>
          <a:r>
            <a:rPr lang="en-US" b="0" dirty="0">
              <a:solidFill>
                <a:srgbClr val="00597A"/>
              </a:solidFill>
              <a:latin typeface="Open Sans (body)"/>
              <a:hlinkClick xmlns:r="http://schemas.openxmlformats.org/officeDocument/2006/relationships" r:id="rId4" action="ppaction://hlinksldjump">
                <a:extLst>
                  <a:ext uri="{A12FA001-AC4F-418D-AE19-62706E023703}">
                    <ahyp:hlinkClr xmlns:ahyp="http://schemas.microsoft.com/office/drawing/2018/hyperlinkcolor" val="tx"/>
                  </a:ext>
                </a:extLst>
              </a:hlinkClick>
            </a:rPr>
            <a:t>Elements of an effective incident management system</a:t>
          </a:r>
          <a:r>
            <a:rPr lang="en-US" b="0" dirty="0">
              <a:latin typeface="Open Sans (body)"/>
            </a:rPr>
            <a:t>					Slide 23</a:t>
          </a:r>
        </a:p>
      </dgm:t>
    </dgm:pt>
    <dgm:pt modelId="{616DCCDE-330F-4B7A-8C0B-DD39E0388116}" type="parTrans" cxnId="{9F134200-C025-42B6-B4C3-F23E96856EDD}">
      <dgm:prSet/>
      <dgm:spPr/>
      <dgm:t>
        <a:bodyPr/>
        <a:lstStyle/>
        <a:p>
          <a:endParaRPr lang="en-AU"/>
        </a:p>
      </dgm:t>
    </dgm:pt>
    <dgm:pt modelId="{8FA4DD24-924F-4643-BA75-BC158554F325}" type="sibTrans" cxnId="{9F134200-C025-42B6-B4C3-F23E96856EDD}">
      <dgm:prSet/>
      <dgm:spPr/>
      <dgm:t>
        <a:bodyPr/>
        <a:lstStyle/>
        <a:p>
          <a:endParaRPr lang="en-AU"/>
        </a:p>
      </dgm:t>
    </dgm:pt>
    <dgm:pt modelId="{0D82FD88-6A95-4432-B333-0FB8D45684EC}">
      <dgm:prSet/>
      <dgm:spPr/>
      <dgm:t>
        <a:bodyPr/>
        <a:lstStyle/>
        <a:p>
          <a:pPr>
            <a:lnSpc>
              <a:spcPct val="100000"/>
            </a:lnSpc>
          </a:pPr>
          <a:r>
            <a:rPr lang="en-AU" b="0" dirty="0"/>
            <a:t>Section 3:	</a:t>
          </a:r>
          <a:r>
            <a:rPr lang="en-AU" b="0" dirty="0">
              <a:solidFill>
                <a:srgbClr val="00597A"/>
              </a:solidFill>
              <a:hlinkClick xmlns:r="http://schemas.openxmlformats.org/officeDocument/2006/relationships" r:id="rId5" action="ppaction://hlinksldjump">
                <a:extLst>
                  <a:ext uri="{A12FA001-AC4F-418D-AE19-62706E023703}">
                    <ahyp:hlinkClr xmlns:ahyp="http://schemas.microsoft.com/office/drawing/2018/hyperlinkcolor" val="tx"/>
                  </a:ext>
                </a:extLst>
              </a:hlinkClick>
            </a:rPr>
            <a:t>Introduction to incident management systems </a:t>
          </a:r>
          <a:r>
            <a:rPr lang="en-AU" b="0" dirty="0"/>
            <a:t>						Slide 19</a:t>
          </a:r>
          <a:endParaRPr lang="en-US" b="1" dirty="0">
            <a:latin typeface="Fira Sans Light" panose="020B0403050000020004" pitchFamily="34" charset="0"/>
          </a:endParaRPr>
        </a:p>
      </dgm:t>
    </dgm:pt>
    <dgm:pt modelId="{7ABC12DC-518F-4C71-8D0A-6919D896DE3F}" type="parTrans" cxnId="{8FC75C6C-9709-4F66-99EF-A476B676788D}">
      <dgm:prSet/>
      <dgm:spPr/>
      <dgm:t>
        <a:bodyPr/>
        <a:lstStyle/>
        <a:p>
          <a:endParaRPr lang="en-AU"/>
        </a:p>
      </dgm:t>
    </dgm:pt>
    <dgm:pt modelId="{86FBE68D-6CE3-4417-BFAC-569251519DD4}" type="sibTrans" cxnId="{8FC75C6C-9709-4F66-99EF-A476B676788D}">
      <dgm:prSet/>
      <dgm:spPr/>
      <dgm:t>
        <a:bodyPr/>
        <a:lstStyle/>
        <a:p>
          <a:endParaRPr lang="en-AU"/>
        </a:p>
      </dgm:t>
    </dgm:pt>
    <dgm:pt modelId="{BE339ECD-316F-4362-A31A-B3BCA455F467}">
      <dgm:prSet/>
      <dgm:spPr/>
      <dgm:t>
        <a:bodyPr/>
        <a:lstStyle/>
        <a:p>
          <a:pPr>
            <a:lnSpc>
              <a:spcPct val="100000"/>
            </a:lnSpc>
          </a:pPr>
          <a:r>
            <a:rPr lang="en-US" b="0" dirty="0">
              <a:latin typeface="Open Sans (body)"/>
            </a:rPr>
            <a:t>Section 5 	</a:t>
          </a:r>
          <a:r>
            <a:rPr lang="en-US" b="0" dirty="0">
              <a:solidFill>
                <a:srgbClr val="00597A"/>
              </a:solidFill>
              <a:latin typeface="Open Sans (body)"/>
              <a:hlinkClick xmlns:r="http://schemas.openxmlformats.org/officeDocument/2006/relationships" r:id="rId6" action="ppaction://hlinksldjump">
                <a:extLst>
                  <a:ext uri="{A12FA001-AC4F-418D-AE19-62706E023703}">
                    <ahyp:hlinkClr xmlns:ahyp="http://schemas.microsoft.com/office/drawing/2018/hyperlinkcolor" val="tx"/>
                  </a:ext>
                </a:extLst>
              </a:hlinkClick>
            </a:rPr>
            <a:t>Scenario-based activity </a:t>
          </a:r>
          <a:r>
            <a:rPr lang="en-US" b="0" dirty="0">
              <a:latin typeface="Open Sans (body)"/>
            </a:rPr>
            <a:t>									Slide 45	</a:t>
          </a:r>
        </a:p>
      </dgm:t>
    </dgm:pt>
    <dgm:pt modelId="{DE4344F0-E580-4C5B-AD78-A88F6883988E}" type="parTrans" cxnId="{A21A6177-97BE-4D61-B916-07C8A46FAE4F}">
      <dgm:prSet/>
      <dgm:spPr/>
      <dgm:t>
        <a:bodyPr/>
        <a:lstStyle/>
        <a:p>
          <a:endParaRPr lang="en-AU"/>
        </a:p>
      </dgm:t>
    </dgm:pt>
    <dgm:pt modelId="{798E0721-9CFC-442B-A918-7FAF45BFB99B}" type="sibTrans" cxnId="{A21A6177-97BE-4D61-B916-07C8A46FAE4F}">
      <dgm:prSet/>
      <dgm:spPr/>
      <dgm:t>
        <a:bodyPr/>
        <a:lstStyle/>
        <a:p>
          <a:endParaRPr lang="en-AU"/>
        </a:p>
      </dgm:t>
    </dgm:pt>
    <dgm:pt modelId="{491F0B3C-6658-4952-BE66-446B904D5F56}" type="pres">
      <dgm:prSet presAssocID="{5F054308-42ED-4478-9F18-4D7D6ED432F8}" presName="root" presStyleCnt="0">
        <dgm:presLayoutVars>
          <dgm:dir/>
          <dgm:resizeHandles val="exact"/>
        </dgm:presLayoutVars>
      </dgm:prSet>
      <dgm:spPr/>
    </dgm:pt>
    <dgm:pt modelId="{E209F0F4-BDBF-444C-A6AF-30CA0A0FCC17}" type="pres">
      <dgm:prSet presAssocID="{5023A719-8310-4A00-B1A9-E936C64F6D86}" presName="compNode" presStyleCnt="0"/>
      <dgm:spPr/>
    </dgm:pt>
    <dgm:pt modelId="{FCD36A46-C085-4261-8161-3FA36A79F262}" type="pres">
      <dgm:prSet presAssocID="{5023A719-8310-4A00-B1A9-E936C64F6D86}" presName="bgRect" presStyleLbl="bgShp" presStyleIdx="0" presStyleCnt="6"/>
      <dgm:spPr/>
    </dgm:pt>
    <dgm:pt modelId="{7EBAD301-4E9B-4894-8E5C-BDCE7B6CAE95}" type="pres">
      <dgm:prSet presAssocID="{5023A719-8310-4A00-B1A9-E936C64F6D86}" presName="iconRect" presStyleLbl="node1" presStyleIdx="0" presStyleCnt="6"/>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Head with gears outline"/>
        </a:ext>
      </dgm:extLst>
    </dgm:pt>
    <dgm:pt modelId="{3B4667E7-E526-4029-8B9C-DC502630A42F}" type="pres">
      <dgm:prSet presAssocID="{5023A719-8310-4A00-B1A9-E936C64F6D86}" presName="spaceRect" presStyleCnt="0"/>
      <dgm:spPr/>
    </dgm:pt>
    <dgm:pt modelId="{20E92E23-437A-4FCF-BF90-C39EF9827505}" type="pres">
      <dgm:prSet presAssocID="{5023A719-8310-4A00-B1A9-E936C64F6D86}" presName="parTx" presStyleLbl="revTx" presStyleIdx="0" presStyleCnt="6">
        <dgm:presLayoutVars>
          <dgm:chMax val="0"/>
          <dgm:chPref val="0"/>
        </dgm:presLayoutVars>
      </dgm:prSet>
      <dgm:spPr/>
    </dgm:pt>
    <dgm:pt modelId="{B41EBC89-F713-42CB-92B0-876A6206E103}" type="pres">
      <dgm:prSet presAssocID="{05D5E9E3-FF92-49E6-9101-DC21DB89552B}" presName="sibTrans" presStyleCnt="0"/>
      <dgm:spPr/>
    </dgm:pt>
    <dgm:pt modelId="{39335BCD-CD15-448B-8E24-5B7983A4F886}" type="pres">
      <dgm:prSet presAssocID="{0E6A0EBF-76E6-402E-A582-B28D1110CD7E}" presName="compNode" presStyleCnt="0"/>
      <dgm:spPr/>
    </dgm:pt>
    <dgm:pt modelId="{D68B9F20-B120-4C9E-85FD-9BAEAC639326}" type="pres">
      <dgm:prSet presAssocID="{0E6A0EBF-76E6-402E-A582-B28D1110CD7E}" presName="bgRect" presStyleLbl="bgShp" presStyleIdx="1" presStyleCnt="6"/>
      <dgm:spPr/>
    </dgm:pt>
    <dgm:pt modelId="{3765F986-C93D-4372-8754-2B453B39164F}" type="pres">
      <dgm:prSet presAssocID="{0E6A0EBF-76E6-402E-A582-B28D1110CD7E}" presName="iconRect" presStyleLbl="node1" presStyleIdx="1" presStyleCnt="6"/>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Chat outline"/>
        </a:ext>
      </dgm:extLst>
    </dgm:pt>
    <dgm:pt modelId="{DCD4DE98-1EC1-41E4-B44E-A1247637003D}" type="pres">
      <dgm:prSet presAssocID="{0E6A0EBF-76E6-402E-A582-B28D1110CD7E}" presName="spaceRect" presStyleCnt="0"/>
      <dgm:spPr/>
    </dgm:pt>
    <dgm:pt modelId="{BE547F46-3E2E-48E4-A142-C23E6D6A5F46}" type="pres">
      <dgm:prSet presAssocID="{0E6A0EBF-76E6-402E-A582-B28D1110CD7E}" presName="parTx" presStyleLbl="revTx" presStyleIdx="1" presStyleCnt="6">
        <dgm:presLayoutVars>
          <dgm:chMax val="0"/>
          <dgm:chPref val="0"/>
        </dgm:presLayoutVars>
      </dgm:prSet>
      <dgm:spPr/>
    </dgm:pt>
    <dgm:pt modelId="{EDA862E3-B0D3-4197-A1AF-42ADCCD98279}" type="pres">
      <dgm:prSet presAssocID="{1657E2F2-EB98-412D-B7B4-993BAD7EAD47}" presName="sibTrans" presStyleCnt="0"/>
      <dgm:spPr/>
    </dgm:pt>
    <dgm:pt modelId="{53D0EEB3-AE79-4A47-AA32-A6D30BEFFE58}" type="pres">
      <dgm:prSet presAssocID="{0D82FD88-6A95-4432-B333-0FB8D45684EC}" presName="compNode" presStyleCnt="0"/>
      <dgm:spPr/>
    </dgm:pt>
    <dgm:pt modelId="{AB121E64-66D0-4B02-8CAA-BB644E9A5C5C}" type="pres">
      <dgm:prSet presAssocID="{0D82FD88-6A95-4432-B333-0FB8D45684EC}" presName="bgRect" presStyleLbl="bgShp" presStyleIdx="2" presStyleCnt="6"/>
      <dgm:spPr/>
    </dgm:pt>
    <dgm:pt modelId="{D13B0D55-A8DB-4C4D-9EBF-B0403CD6E335}" type="pres">
      <dgm:prSet presAssocID="{0D82FD88-6A95-4432-B333-0FB8D45684EC}" presName="iconRect" presStyleLbl="node1" presStyleIdx="2" presStyleCnt="6"/>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a:noFill/>
        </a:ln>
      </dgm:spPr>
      <dgm:extLst>
        <a:ext uri="{E40237B7-FDA0-4F09-8148-C483321AD2D9}">
          <dgm14:cNvPr xmlns:dgm14="http://schemas.microsoft.com/office/drawing/2010/diagram" id="0" name="" descr="Magnifying glass outline"/>
        </a:ext>
      </dgm:extLst>
    </dgm:pt>
    <dgm:pt modelId="{A2E1E156-321A-487B-B373-FD6E9C5B446C}" type="pres">
      <dgm:prSet presAssocID="{0D82FD88-6A95-4432-B333-0FB8D45684EC}" presName="spaceRect" presStyleCnt="0"/>
      <dgm:spPr/>
    </dgm:pt>
    <dgm:pt modelId="{BCA3BCDC-885E-4481-A387-E2826FE57CE0}" type="pres">
      <dgm:prSet presAssocID="{0D82FD88-6A95-4432-B333-0FB8D45684EC}" presName="parTx" presStyleLbl="revTx" presStyleIdx="2" presStyleCnt="6">
        <dgm:presLayoutVars>
          <dgm:chMax val="0"/>
          <dgm:chPref val="0"/>
        </dgm:presLayoutVars>
      </dgm:prSet>
      <dgm:spPr/>
    </dgm:pt>
    <dgm:pt modelId="{401427F9-9517-4100-AE99-3766CE576B74}" type="pres">
      <dgm:prSet presAssocID="{86FBE68D-6CE3-4417-BFAC-569251519DD4}" presName="sibTrans" presStyleCnt="0"/>
      <dgm:spPr/>
    </dgm:pt>
    <dgm:pt modelId="{7A3DF9AB-99BB-4E9B-8A76-0B3BEE247AE2}" type="pres">
      <dgm:prSet presAssocID="{FF0020CF-561F-4FBF-97DF-EE4793D53477}" presName="compNode" presStyleCnt="0"/>
      <dgm:spPr/>
    </dgm:pt>
    <dgm:pt modelId="{95799595-FC9A-46B1-8072-C43CD32FB04D}" type="pres">
      <dgm:prSet presAssocID="{FF0020CF-561F-4FBF-97DF-EE4793D53477}" presName="bgRect" presStyleLbl="bgShp" presStyleIdx="3" presStyleCnt="6"/>
      <dgm:spPr/>
    </dgm:pt>
    <dgm:pt modelId="{7B3B4163-975F-48D9-907F-6DD909FF4E30}" type="pres">
      <dgm:prSet presAssocID="{FF0020CF-561F-4FBF-97DF-EE4793D53477}" presName="iconRect" presStyleLbl="node1" presStyleIdx="3" presStyleCnt="6"/>
      <dgm:spPr>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a:noFill/>
        </a:ln>
      </dgm:spPr>
      <dgm:extLst>
        <a:ext uri="{E40237B7-FDA0-4F09-8148-C483321AD2D9}">
          <dgm14:cNvPr xmlns:dgm14="http://schemas.microsoft.com/office/drawing/2010/diagram" id="0" name="" descr="Puzzle pieces outline"/>
        </a:ext>
      </dgm:extLst>
    </dgm:pt>
    <dgm:pt modelId="{E21A7582-5B0F-4E1D-A84B-D615C4D3F423}" type="pres">
      <dgm:prSet presAssocID="{FF0020CF-561F-4FBF-97DF-EE4793D53477}" presName="spaceRect" presStyleCnt="0"/>
      <dgm:spPr/>
    </dgm:pt>
    <dgm:pt modelId="{B347DFA9-65C8-40AA-AEDB-C2C94E0067AA}" type="pres">
      <dgm:prSet presAssocID="{FF0020CF-561F-4FBF-97DF-EE4793D53477}" presName="parTx" presStyleLbl="revTx" presStyleIdx="3" presStyleCnt="6">
        <dgm:presLayoutVars>
          <dgm:chMax val="0"/>
          <dgm:chPref val="0"/>
        </dgm:presLayoutVars>
      </dgm:prSet>
      <dgm:spPr/>
    </dgm:pt>
    <dgm:pt modelId="{28062F12-91ED-4CAA-93FB-A9F9BECA3C3F}" type="pres">
      <dgm:prSet presAssocID="{8FA4DD24-924F-4643-BA75-BC158554F325}" presName="sibTrans" presStyleCnt="0"/>
      <dgm:spPr/>
    </dgm:pt>
    <dgm:pt modelId="{A1FDD2E1-0A4B-4ADF-9C0A-43DBF346FCBD}" type="pres">
      <dgm:prSet presAssocID="{BE339ECD-316F-4362-A31A-B3BCA455F467}" presName="compNode" presStyleCnt="0"/>
      <dgm:spPr/>
    </dgm:pt>
    <dgm:pt modelId="{9678078E-DBEA-4002-A5D5-29727F628EFF}" type="pres">
      <dgm:prSet presAssocID="{BE339ECD-316F-4362-A31A-B3BCA455F467}" presName="bgRect" presStyleLbl="bgShp" presStyleIdx="4" presStyleCnt="6"/>
      <dgm:spPr/>
    </dgm:pt>
    <dgm:pt modelId="{1ADE16C3-40E1-4A2F-A399-6654273FFA5F}" type="pres">
      <dgm:prSet presAssocID="{BE339ECD-316F-4362-A31A-B3BCA455F467}" presName="iconRect" presStyleLbl="node1" presStyleIdx="4" presStyleCnt="6"/>
      <dgm:spPr>
        <a:blipFill>
          <a:blip xmlns:r="http://schemas.openxmlformats.org/officeDocument/2006/relationships" r:embed="rId15">
            <a:extLst>
              <a:ext uri="{96DAC541-7B7A-43D3-8B79-37D633B846F1}">
                <asvg:svgBlip xmlns:asvg="http://schemas.microsoft.com/office/drawing/2016/SVG/main" r:embed="rId16"/>
              </a:ext>
            </a:extLst>
          </a:blip>
          <a:srcRect/>
          <a:stretch>
            <a:fillRect/>
          </a:stretch>
        </a:blipFill>
        <a:ln>
          <a:noFill/>
        </a:ln>
      </dgm:spPr>
      <dgm:extLst>
        <a:ext uri="{E40237B7-FDA0-4F09-8148-C483321AD2D9}">
          <dgm14:cNvPr xmlns:dgm14="http://schemas.microsoft.com/office/drawing/2010/diagram" id="0" name="" descr="Postit Notes outline"/>
        </a:ext>
      </dgm:extLst>
    </dgm:pt>
    <dgm:pt modelId="{AD3E1C4D-89D1-48DC-BFD5-FC1EE6F8D504}" type="pres">
      <dgm:prSet presAssocID="{BE339ECD-316F-4362-A31A-B3BCA455F467}" presName="spaceRect" presStyleCnt="0"/>
      <dgm:spPr/>
    </dgm:pt>
    <dgm:pt modelId="{D5B951F6-56B4-40FF-AF4C-7FB41DD5887D}" type="pres">
      <dgm:prSet presAssocID="{BE339ECD-316F-4362-A31A-B3BCA455F467}" presName="parTx" presStyleLbl="revTx" presStyleIdx="4" presStyleCnt="6">
        <dgm:presLayoutVars>
          <dgm:chMax val="0"/>
          <dgm:chPref val="0"/>
        </dgm:presLayoutVars>
      </dgm:prSet>
      <dgm:spPr/>
    </dgm:pt>
    <dgm:pt modelId="{3EA3748B-EB03-41CE-94B5-5375466309D7}" type="pres">
      <dgm:prSet presAssocID="{798E0721-9CFC-442B-A918-7FAF45BFB99B}" presName="sibTrans" presStyleCnt="0"/>
      <dgm:spPr/>
    </dgm:pt>
    <dgm:pt modelId="{08A58BC1-F1DE-4EE3-B6D5-254A0622776F}" type="pres">
      <dgm:prSet presAssocID="{AD14A878-E1BC-4134-A402-ACFA472ACABB}" presName="compNode" presStyleCnt="0"/>
      <dgm:spPr/>
    </dgm:pt>
    <dgm:pt modelId="{894F16C8-2D8B-4C95-8EC0-648FEA82C012}" type="pres">
      <dgm:prSet presAssocID="{AD14A878-E1BC-4134-A402-ACFA472ACABB}" presName="bgRect" presStyleLbl="bgShp" presStyleIdx="5" presStyleCnt="6"/>
      <dgm:spPr/>
    </dgm:pt>
    <dgm:pt modelId="{608B1590-7AB1-44D4-9A47-E6F2B0DC7190}" type="pres">
      <dgm:prSet presAssocID="{AD14A878-E1BC-4134-A402-ACFA472ACABB}" presName="iconRect" presStyleLbl="node1" presStyleIdx="5" presStyleCnt="6"/>
      <dgm:spPr>
        <a:blipFill>
          <a:blip xmlns:r="http://schemas.openxmlformats.org/officeDocument/2006/relationships" r:embed="rId17">
            <a:extLst>
              <a:ext uri="{96DAC541-7B7A-43D3-8B79-37D633B846F1}">
                <asvg:svgBlip xmlns:asvg="http://schemas.microsoft.com/office/drawing/2016/SVG/main" r:embed="rId18"/>
              </a:ext>
            </a:extLst>
          </a:blip>
          <a:srcRect/>
          <a:stretch>
            <a:fillRect/>
          </a:stretch>
        </a:blipFill>
        <a:ln>
          <a:noFill/>
        </a:ln>
      </dgm:spPr>
      <dgm:extLst>
        <a:ext uri="{E40237B7-FDA0-4F09-8148-C483321AD2D9}">
          <dgm14:cNvPr xmlns:dgm14="http://schemas.microsoft.com/office/drawing/2010/diagram" id="0" name="" descr="Document outline"/>
        </a:ext>
      </dgm:extLst>
    </dgm:pt>
    <dgm:pt modelId="{73729772-7C5C-4836-9D3D-F2A04DFC170C}" type="pres">
      <dgm:prSet presAssocID="{AD14A878-E1BC-4134-A402-ACFA472ACABB}" presName="spaceRect" presStyleCnt="0"/>
      <dgm:spPr/>
    </dgm:pt>
    <dgm:pt modelId="{0F9DCA50-BCB8-480C-80F4-CD3DB949B696}" type="pres">
      <dgm:prSet presAssocID="{AD14A878-E1BC-4134-A402-ACFA472ACABB}" presName="parTx" presStyleLbl="revTx" presStyleIdx="5" presStyleCnt="6">
        <dgm:presLayoutVars>
          <dgm:chMax val="0"/>
          <dgm:chPref val="0"/>
        </dgm:presLayoutVars>
      </dgm:prSet>
      <dgm:spPr/>
    </dgm:pt>
  </dgm:ptLst>
  <dgm:cxnLst>
    <dgm:cxn modelId="{9F134200-C025-42B6-B4C3-F23E96856EDD}" srcId="{5F054308-42ED-4478-9F18-4D7D6ED432F8}" destId="{FF0020CF-561F-4FBF-97DF-EE4793D53477}" srcOrd="3" destOrd="0" parTransId="{616DCCDE-330F-4B7A-8C0B-DD39E0388116}" sibTransId="{8FA4DD24-924F-4643-BA75-BC158554F325}"/>
    <dgm:cxn modelId="{3330320D-4362-4981-97B5-B686D09F7821}" type="presOf" srcId="{AD14A878-E1BC-4134-A402-ACFA472ACABB}" destId="{0F9DCA50-BCB8-480C-80F4-CD3DB949B696}" srcOrd="0" destOrd="0" presId="urn:microsoft.com/office/officeart/2018/2/layout/IconVerticalSolidList"/>
    <dgm:cxn modelId="{A7F04D46-861C-41E4-80F4-605284702516}" type="presOf" srcId="{BE339ECD-316F-4362-A31A-B3BCA455F467}" destId="{D5B951F6-56B4-40FF-AF4C-7FB41DD5887D}" srcOrd="0" destOrd="0" presId="urn:microsoft.com/office/officeart/2018/2/layout/IconVerticalSolidList"/>
    <dgm:cxn modelId="{AABF084C-8CA9-4C63-AFA8-DE55F4AAEF61}" type="presOf" srcId="{0E6A0EBF-76E6-402E-A582-B28D1110CD7E}" destId="{BE547F46-3E2E-48E4-A142-C23E6D6A5F46}" srcOrd="0" destOrd="0" presId="urn:microsoft.com/office/officeart/2018/2/layout/IconVerticalSolidList"/>
    <dgm:cxn modelId="{8FC75C6C-9709-4F66-99EF-A476B676788D}" srcId="{5F054308-42ED-4478-9F18-4D7D6ED432F8}" destId="{0D82FD88-6A95-4432-B333-0FB8D45684EC}" srcOrd="2" destOrd="0" parTransId="{7ABC12DC-518F-4C71-8D0A-6919D896DE3F}" sibTransId="{86FBE68D-6CE3-4417-BFAC-569251519DD4}"/>
    <dgm:cxn modelId="{69987F71-BEBA-4B52-8F6D-48A7BCDC43D1}" type="presOf" srcId="{5023A719-8310-4A00-B1A9-E936C64F6D86}" destId="{20E92E23-437A-4FCF-BF90-C39EF9827505}" srcOrd="0" destOrd="0" presId="urn:microsoft.com/office/officeart/2018/2/layout/IconVerticalSolidList"/>
    <dgm:cxn modelId="{A21A6177-97BE-4D61-B916-07C8A46FAE4F}" srcId="{5F054308-42ED-4478-9F18-4D7D6ED432F8}" destId="{BE339ECD-316F-4362-A31A-B3BCA455F467}" srcOrd="4" destOrd="0" parTransId="{DE4344F0-E580-4C5B-AD78-A88F6883988E}" sibTransId="{798E0721-9CFC-442B-A918-7FAF45BFB99B}"/>
    <dgm:cxn modelId="{C4F2A58D-4806-4DBC-931B-49BB92981B43}" srcId="{5F054308-42ED-4478-9F18-4D7D6ED432F8}" destId="{5023A719-8310-4A00-B1A9-E936C64F6D86}" srcOrd="0" destOrd="0" parTransId="{E360EBD0-0EB3-4B87-B3AA-2389D7C2A460}" sibTransId="{05D5E9E3-FF92-49E6-9101-DC21DB89552B}"/>
    <dgm:cxn modelId="{B33AC0B6-F6B8-4739-B7AA-E86A662175A1}" type="presOf" srcId="{0D82FD88-6A95-4432-B333-0FB8D45684EC}" destId="{BCA3BCDC-885E-4481-A387-E2826FE57CE0}" srcOrd="0" destOrd="0" presId="urn:microsoft.com/office/officeart/2018/2/layout/IconVerticalSolidList"/>
    <dgm:cxn modelId="{2D4B54C3-6C69-4DCC-97FC-05F8C142C593}" type="presOf" srcId="{5F054308-42ED-4478-9F18-4D7D6ED432F8}" destId="{491F0B3C-6658-4952-BE66-446B904D5F56}" srcOrd="0" destOrd="0" presId="urn:microsoft.com/office/officeart/2018/2/layout/IconVerticalSolidList"/>
    <dgm:cxn modelId="{456476D9-90BD-4D40-93E5-D954DBCE94D9}" type="presOf" srcId="{FF0020CF-561F-4FBF-97DF-EE4793D53477}" destId="{B347DFA9-65C8-40AA-AEDB-C2C94E0067AA}" srcOrd="0" destOrd="0" presId="urn:microsoft.com/office/officeart/2018/2/layout/IconVerticalSolidList"/>
    <dgm:cxn modelId="{9BBCEEEA-D904-430C-865E-F48520F1DBAD}" srcId="{5F054308-42ED-4478-9F18-4D7D6ED432F8}" destId="{0E6A0EBF-76E6-402E-A582-B28D1110CD7E}" srcOrd="1" destOrd="0" parTransId="{9702B373-F556-4240-9F18-1AE189A521BF}" sibTransId="{1657E2F2-EB98-412D-B7B4-993BAD7EAD47}"/>
    <dgm:cxn modelId="{243E14FC-8C48-49F1-8852-D6E6D5C11D03}" srcId="{5F054308-42ED-4478-9F18-4D7D6ED432F8}" destId="{AD14A878-E1BC-4134-A402-ACFA472ACABB}" srcOrd="5" destOrd="0" parTransId="{28372EB3-8DA9-44CF-8062-C4922F094B3C}" sibTransId="{B488E8BF-B074-4EB7-869F-E88F2A91A2F0}"/>
    <dgm:cxn modelId="{EBC8DAAB-3276-4D29-ABC4-799C171C09B9}" type="presParOf" srcId="{491F0B3C-6658-4952-BE66-446B904D5F56}" destId="{E209F0F4-BDBF-444C-A6AF-30CA0A0FCC17}" srcOrd="0" destOrd="0" presId="urn:microsoft.com/office/officeart/2018/2/layout/IconVerticalSolidList"/>
    <dgm:cxn modelId="{A6A33D40-8FE6-4F7B-8E37-9AA7D23D34BD}" type="presParOf" srcId="{E209F0F4-BDBF-444C-A6AF-30CA0A0FCC17}" destId="{FCD36A46-C085-4261-8161-3FA36A79F262}" srcOrd="0" destOrd="0" presId="urn:microsoft.com/office/officeart/2018/2/layout/IconVerticalSolidList"/>
    <dgm:cxn modelId="{BB1725C7-7295-4F4D-9B45-C0688E2D2E06}" type="presParOf" srcId="{E209F0F4-BDBF-444C-A6AF-30CA0A0FCC17}" destId="{7EBAD301-4E9B-4894-8E5C-BDCE7B6CAE95}" srcOrd="1" destOrd="0" presId="urn:microsoft.com/office/officeart/2018/2/layout/IconVerticalSolidList"/>
    <dgm:cxn modelId="{1F3A9432-ED4C-4A3D-A5E7-5F71F233B6EA}" type="presParOf" srcId="{E209F0F4-BDBF-444C-A6AF-30CA0A0FCC17}" destId="{3B4667E7-E526-4029-8B9C-DC502630A42F}" srcOrd="2" destOrd="0" presId="urn:microsoft.com/office/officeart/2018/2/layout/IconVerticalSolidList"/>
    <dgm:cxn modelId="{3791B98A-99D2-4699-8A00-17796926A851}" type="presParOf" srcId="{E209F0F4-BDBF-444C-A6AF-30CA0A0FCC17}" destId="{20E92E23-437A-4FCF-BF90-C39EF9827505}" srcOrd="3" destOrd="0" presId="urn:microsoft.com/office/officeart/2018/2/layout/IconVerticalSolidList"/>
    <dgm:cxn modelId="{29C58316-D762-41A5-B80D-286837475998}" type="presParOf" srcId="{491F0B3C-6658-4952-BE66-446B904D5F56}" destId="{B41EBC89-F713-42CB-92B0-876A6206E103}" srcOrd="1" destOrd="0" presId="urn:microsoft.com/office/officeart/2018/2/layout/IconVerticalSolidList"/>
    <dgm:cxn modelId="{26009262-37D3-44AB-A68E-B984918AA36F}" type="presParOf" srcId="{491F0B3C-6658-4952-BE66-446B904D5F56}" destId="{39335BCD-CD15-448B-8E24-5B7983A4F886}" srcOrd="2" destOrd="0" presId="urn:microsoft.com/office/officeart/2018/2/layout/IconVerticalSolidList"/>
    <dgm:cxn modelId="{A6D30DA3-EB17-41FC-B58C-9BEB50C99FC2}" type="presParOf" srcId="{39335BCD-CD15-448B-8E24-5B7983A4F886}" destId="{D68B9F20-B120-4C9E-85FD-9BAEAC639326}" srcOrd="0" destOrd="0" presId="urn:microsoft.com/office/officeart/2018/2/layout/IconVerticalSolidList"/>
    <dgm:cxn modelId="{87D4DBBB-915A-43E0-83B1-EFF2EAB294EF}" type="presParOf" srcId="{39335BCD-CD15-448B-8E24-5B7983A4F886}" destId="{3765F986-C93D-4372-8754-2B453B39164F}" srcOrd="1" destOrd="0" presId="urn:microsoft.com/office/officeart/2018/2/layout/IconVerticalSolidList"/>
    <dgm:cxn modelId="{7ABD8AC8-98C1-4F9E-9C34-2193355E3E8A}" type="presParOf" srcId="{39335BCD-CD15-448B-8E24-5B7983A4F886}" destId="{DCD4DE98-1EC1-41E4-B44E-A1247637003D}" srcOrd="2" destOrd="0" presId="urn:microsoft.com/office/officeart/2018/2/layout/IconVerticalSolidList"/>
    <dgm:cxn modelId="{02B78F1F-DADB-491D-90FA-6FBF721D7B7A}" type="presParOf" srcId="{39335BCD-CD15-448B-8E24-5B7983A4F886}" destId="{BE547F46-3E2E-48E4-A142-C23E6D6A5F46}" srcOrd="3" destOrd="0" presId="urn:microsoft.com/office/officeart/2018/2/layout/IconVerticalSolidList"/>
    <dgm:cxn modelId="{3787B2BC-2875-4D74-AB97-E4D567C0E126}" type="presParOf" srcId="{491F0B3C-6658-4952-BE66-446B904D5F56}" destId="{EDA862E3-B0D3-4197-A1AF-42ADCCD98279}" srcOrd="3" destOrd="0" presId="urn:microsoft.com/office/officeart/2018/2/layout/IconVerticalSolidList"/>
    <dgm:cxn modelId="{455483B4-DEF9-4FF3-84CC-24B649636E9C}" type="presParOf" srcId="{491F0B3C-6658-4952-BE66-446B904D5F56}" destId="{53D0EEB3-AE79-4A47-AA32-A6D30BEFFE58}" srcOrd="4" destOrd="0" presId="urn:microsoft.com/office/officeart/2018/2/layout/IconVerticalSolidList"/>
    <dgm:cxn modelId="{6A9D9F3B-950C-443A-928A-1CEF43A0B941}" type="presParOf" srcId="{53D0EEB3-AE79-4A47-AA32-A6D30BEFFE58}" destId="{AB121E64-66D0-4B02-8CAA-BB644E9A5C5C}" srcOrd="0" destOrd="0" presId="urn:microsoft.com/office/officeart/2018/2/layout/IconVerticalSolidList"/>
    <dgm:cxn modelId="{F96202C3-E4AD-4AD6-9160-5AC50F7F44F0}" type="presParOf" srcId="{53D0EEB3-AE79-4A47-AA32-A6D30BEFFE58}" destId="{D13B0D55-A8DB-4C4D-9EBF-B0403CD6E335}" srcOrd="1" destOrd="0" presId="urn:microsoft.com/office/officeart/2018/2/layout/IconVerticalSolidList"/>
    <dgm:cxn modelId="{9956CE09-0230-4367-AA10-A15C1E83D4AD}" type="presParOf" srcId="{53D0EEB3-AE79-4A47-AA32-A6D30BEFFE58}" destId="{A2E1E156-321A-487B-B373-FD6E9C5B446C}" srcOrd="2" destOrd="0" presId="urn:microsoft.com/office/officeart/2018/2/layout/IconVerticalSolidList"/>
    <dgm:cxn modelId="{2CF7805B-7F3B-4DBC-8415-07670B67D87B}" type="presParOf" srcId="{53D0EEB3-AE79-4A47-AA32-A6D30BEFFE58}" destId="{BCA3BCDC-885E-4481-A387-E2826FE57CE0}" srcOrd="3" destOrd="0" presId="urn:microsoft.com/office/officeart/2018/2/layout/IconVerticalSolidList"/>
    <dgm:cxn modelId="{4DFC3353-C454-48DA-AC6D-750500B49A6A}" type="presParOf" srcId="{491F0B3C-6658-4952-BE66-446B904D5F56}" destId="{401427F9-9517-4100-AE99-3766CE576B74}" srcOrd="5" destOrd="0" presId="urn:microsoft.com/office/officeart/2018/2/layout/IconVerticalSolidList"/>
    <dgm:cxn modelId="{6170C2F6-65FB-48D0-8FA8-9FFFEB27629F}" type="presParOf" srcId="{491F0B3C-6658-4952-BE66-446B904D5F56}" destId="{7A3DF9AB-99BB-4E9B-8A76-0B3BEE247AE2}" srcOrd="6" destOrd="0" presId="urn:microsoft.com/office/officeart/2018/2/layout/IconVerticalSolidList"/>
    <dgm:cxn modelId="{98BD6253-6183-4402-B9BE-A388667F3906}" type="presParOf" srcId="{7A3DF9AB-99BB-4E9B-8A76-0B3BEE247AE2}" destId="{95799595-FC9A-46B1-8072-C43CD32FB04D}" srcOrd="0" destOrd="0" presId="urn:microsoft.com/office/officeart/2018/2/layout/IconVerticalSolidList"/>
    <dgm:cxn modelId="{837F81E0-B782-4147-A66F-E3A4B392F1D0}" type="presParOf" srcId="{7A3DF9AB-99BB-4E9B-8A76-0B3BEE247AE2}" destId="{7B3B4163-975F-48D9-907F-6DD909FF4E30}" srcOrd="1" destOrd="0" presId="urn:microsoft.com/office/officeart/2018/2/layout/IconVerticalSolidList"/>
    <dgm:cxn modelId="{EF841F5F-E473-48DC-B95A-AEB516021A6C}" type="presParOf" srcId="{7A3DF9AB-99BB-4E9B-8A76-0B3BEE247AE2}" destId="{E21A7582-5B0F-4E1D-A84B-D615C4D3F423}" srcOrd="2" destOrd="0" presId="urn:microsoft.com/office/officeart/2018/2/layout/IconVerticalSolidList"/>
    <dgm:cxn modelId="{68692E52-7F71-4ED3-B923-04B50B9DFC5F}" type="presParOf" srcId="{7A3DF9AB-99BB-4E9B-8A76-0B3BEE247AE2}" destId="{B347DFA9-65C8-40AA-AEDB-C2C94E0067AA}" srcOrd="3" destOrd="0" presId="urn:microsoft.com/office/officeart/2018/2/layout/IconVerticalSolidList"/>
    <dgm:cxn modelId="{E576318B-1D70-4413-8D50-9637E61F41FB}" type="presParOf" srcId="{491F0B3C-6658-4952-BE66-446B904D5F56}" destId="{28062F12-91ED-4CAA-93FB-A9F9BECA3C3F}" srcOrd="7" destOrd="0" presId="urn:microsoft.com/office/officeart/2018/2/layout/IconVerticalSolidList"/>
    <dgm:cxn modelId="{826096C0-CB78-4BF9-83D2-98E588A7CD29}" type="presParOf" srcId="{491F0B3C-6658-4952-BE66-446B904D5F56}" destId="{A1FDD2E1-0A4B-4ADF-9C0A-43DBF346FCBD}" srcOrd="8" destOrd="0" presId="urn:microsoft.com/office/officeart/2018/2/layout/IconVerticalSolidList"/>
    <dgm:cxn modelId="{E0928267-1E44-4B2B-AAC0-DE451B7F0EAF}" type="presParOf" srcId="{A1FDD2E1-0A4B-4ADF-9C0A-43DBF346FCBD}" destId="{9678078E-DBEA-4002-A5D5-29727F628EFF}" srcOrd="0" destOrd="0" presId="urn:microsoft.com/office/officeart/2018/2/layout/IconVerticalSolidList"/>
    <dgm:cxn modelId="{EACAC687-AFD7-4FFB-BC59-F4314E94813E}" type="presParOf" srcId="{A1FDD2E1-0A4B-4ADF-9C0A-43DBF346FCBD}" destId="{1ADE16C3-40E1-4A2F-A399-6654273FFA5F}" srcOrd="1" destOrd="0" presId="urn:microsoft.com/office/officeart/2018/2/layout/IconVerticalSolidList"/>
    <dgm:cxn modelId="{92ECC635-0707-4362-BDC1-C104CF0DCF44}" type="presParOf" srcId="{A1FDD2E1-0A4B-4ADF-9C0A-43DBF346FCBD}" destId="{AD3E1C4D-89D1-48DC-BFD5-FC1EE6F8D504}" srcOrd="2" destOrd="0" presId="urn:microsoft.com/office/officeart/2018/2/layout/IconVerticalSolidList"/>
    <dgm:cxn modelId="{6E3D06F7-7792-40BA-9BFA-281CB4DD8715}" type="presParOf" srcId="{A1FDD2E1-0A4B-4ADF-9C0A-43DBF346FCBD}" destId="{D5B951F6-56B4-40FF-AF4C-7FB41DD5887D}" srcOrd="3" destOrd="0" presId="urn:microsoft.com/office/officeart/2018/2/layout/IconVerticalSolidList"/>
    <dgm:cxn modelId="{639CF90D-AB8F-4CBB-9101-E0618646887B}" type="presParOf" srcId="{491F0B3C-6658-4952-BE66-446B904D5F56}" destId="{3EA3748B-EB03-41CE-94B5-5375466309D7}" srcOrd="9" destOrd="0" presId="urn:microsoft.com/office/officeart/2018/2/layout/IconVerticalSolidList"/>
    <dgm:cxn modelId="{00353EA9-EC2A-4B36-9663-D779368E01D5}" type="presParOf" srcId="{491F0B3C-6658-4952-BE66-446B904D5F56}" destId="{08A58BC1-F1DE-4EE3-B6D5-254A0622776F}" srcOrd="10" destOrd="0" presId="urn:microsoft.com/office/officeart/2018/2/layout/IconVerticalSolidList"/>
    <dgm:cxn modelId="{680C9326-81DA-43D7-964F-A1C677E14B70}" type="presParOf" srcId="{08A58BC1-F1DE-4EE3-B6D5-254A0622776F}" destId="{894F16C8-2D8B-4C95-8EC0-648FEA82C012}" srcOrd="0" destOrd="0" presId="urn:microsoft.com/office/officeart/2018/2/layout/IconVerticalSolidList"/>
    <dgm:cxn modelId="{378B8C46-3AB6-4E87-AA7D-40F94A0C795B}" type="presParOf" srcId="{08A58BC1-F1DE-4EE3-B6D5-254A0622776F}" destId="{608B1590-7AB1-44D4-9A47-E6F2B0DC7190}" srcOrd="1" destOrd="0" presId="urn:microsoft.com/office/officeart/2018/2/layout/IconVerticalSolidList"/>
    <dgm:cxn modelId="{76395E16-33FB-4A44-863C-A66EDF5E4A0C}" type="presParOf" srcId="{08A58BC1-F1DE-4EE3-B6D5-254A0622776F}" destId="{73729772-7C5C-4836-9D3D-F2A04DFC170C}" srcOrd="2" destOrd="0" presId="urn:microsoft.com/office/officeart/2018/2/layout/IconVerticalSolidList"/>
    <dgm:cxn modelId="{BCB8E990-80C3-4ABD-8E4D-5871D926D896}" type="presParOf" srcId="{08A58BC1-F1DE-4EE3-B6D5-254A0622776F}" destId="{0F9DCA50-BCB8-480C-80F4-CD3DB949B696}"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71FAD37-1289-4E66-8ECE-F4FF127E16CA}"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AU"/>
        </a:p>
      </dgm:t>
    </dgm:pt>
    <dgm:pt modelId="{AED86341-CB4C-4756-A23C-0E911AA2EA7C}">
      <dgm:prSet phldrT="[Text]" custT="1"/>
      <dgm:spPr>
        <a:solidFill>
          <a:srgbClr val="8B59A4"/>
        </a:solidFill>
      </dgm:spPr>
      <dgm:t>
        <a:bodyPr/>
        <a:lstStyle/>
        <a:p>
          <a:r>
            <a:rPr lang="en-AU" sz="1600"/>
            <a:t>1</a:t>
          </a:r>
          <a:r>
            <a:rPr lang="en-AU" sz="2400"/>
            <a:t>. What is a near miss?</a:t>
          </a:r>
        </a:p>
      </dgm:t>
    </dgm:pt>
    <dgm:pt modelId="{287E03E9-20DF-4507-9F34-E303C2961388}" type="parTrans" cxnId="{CC3867A2-1B67-4909-9447-8F8780CC7C97}">
      <dgm:prSet/>
      <dgm:spPr/>
      <dgm:t>
        <a:bodyPr/>
        <a:lstStyle/>
        <a:p>
          <a:endParaRPr lang="en-AU" sz="2000"/>
        </a:p>
      </dgm:t>
    </dgm:pt>
    <dgm:pt modelId="{41EE9D5F-51EC-4BDE-B062-D4B030221036}" type="sibTrans" cxnId="{CC3867A2-1B67-4909-9447-8F8780CC7C97}">
      <dgm:prSet/>
      <dgm:spPr/>
      <dgm:t>
        <a:bodyPr/>
        <a:lstStyle/>
        <a:p>
          <a:endParaRPr lang="en-AU" sz="2000"/>
        </a:p>
      </dgm:t>
    </dgm:pt>
    <dgm:pt modelId="{53701D97-CDB9-47BE-82B2-9D620400FAA2}">
      <dgm:prSet phldrT="[Text]" custT="1"/>
      <dgm:spPr>
        <a:solidFill>
          <a:srgbClr val="8B59A4"/>
        </a:solidFill>
      </dgm:spPr>
      <dgm:t>
        <a:bodyPr/>
        <a:lstStyle/>
        <a:p>
          <a:r>
            <a:rPr lang="en-AU" sz="2400"/>
            <a:t>2. Do we report near misses?</a:t>
          </a:r>
        </a:p>
      </dgm:t>
    </dgm:pt>
    <dgm:pt modelId="{3E177D96-DB21-4427-BD36-FAE03309F0E8}" type="parTrans" cxnId="{71E7A0AE-6BC8-4A58-891D-678290F04CCB}">
      <dgm:prSet/>
      <dgm:spPr/>
      <dgm:t>
        <a:bodyPr/>
        <a:lstStyle/>
        <a:p>
          <a:endParaRPr lang="en-AU" sz="2000"/>
        </a:p>
      </dgm:t>
    </dgm:pt>
    <dgm:pt modelId="{403490C4-A4FE-4E6A-AF7C-2619BF0A4D3D}" type="sibTrans" cxnId="{71E7A0AE-6BC8-4A58-891D-678290F04CCB}">
      <dgm:prSet/>
      <dgm:spPr/>
      <dgm:t>
        <a:bodyPr/>
        <a:lstStyle/>
        <a:p>
          <a:endParaRPr lang="en-AU" sz="2000"/>
        </a:p>
      </dgm:t>
    </dgm:pt>
    <dgm:pt modelId="{DB723454-B99E-4E3B-B6CE-8A618FFCDAC9}">
      <dgm:prSet phldrT="[Text]" custT="1"/>
      <dgm:spPr>
        <a:solidFill>
          <a:srgbClr val="8B59A4"/>
        </a:solidFill>
      </dgm:spPr>
      <dgm:t>
        <a:bodyPr/>
        <a:lstStyle/>
        <a:p>
          <a:r>
            <a:rPr lang="en-AU" sz="2400"/>
            <a:t>3. What are some examples of a near miss?</a:t>
          </a:r>
        </a:p>
      </dgm:t>
    </dgm:pt>
    <dgm:pt modelId="{F128D5F2-3E0B-4BD5-A442-6DB048E21ABB}" type="parTrans" cxnId="{70008841-9F8C-463B-A845-5E7785258195}">
      <dgm:prSet/>
      <dgm:spPr/>
      <dgm:t>
        <a:bodyPr/>
        <a:lstStyle/>
        <a:p>
          <a:endParaRPr lang="en-AU" sz="2000"/>
        </a:p>
      </dgm:t>
    </dgm:pt>
    <dgm:pt modelId="{43CE8786-5898-4A63-9C38-F8F2D4440229}" type="sibTrans" cxnId="{70008841-9F8C-463B-A845-5E7785258195}">
      <dgm:prSet/>
      <dgm:spPr/>
      <dgm:t>
        <a:bodyPr/>
        <a:lstStyle/>
        <a:p>
          <a:endParaRPr lang="en-AU" sz="2000"/>
        </a:p>
      </dgm:t>
    </dgm:pt>
    <dgm:pt modelId="{AA82E1F3-AEDC-4B16-9919-0E6615E7EECF}" type="pres">
      <dgm:prSet presAssocID="{071FAD37-1289-4E66-8ECE-F4FF127E16CA}" presName="linear" presStyleCnt="0">
        <dgm:presLayoutVars>
          <dgm:dir/>
          <dgm:animLvl val="lvl"/>
          <dgm:resizeHandles val="exact"/>
        </dgm:presLayoutVars>
      </dgm:prSet>
      <dgm:spPr/>
    </dgm:pt>
    <dgm:pt modelId="{68B4106D-ED5D-432B-896F-81DE21D6FD1A}" type="pres">
      <dgm:prSet presAssocID="{AED86341-CB4C-4756-A23C-0E911AA2EA7C}" presName="parentLin" presStyleCnt="0"/>
      <dgm:spPr/>
    </dgm:pt>
    <dgm:pt modelId="{F17A8FDD-7153-4A4E-B00E-15D18FA246BC}" type="pres">
      <dgm:prSet presAssocID="{AED86341-CB4C-4756-A23C-0E911AA2EA7C}" presName="parentLeftMargin" presStyleLbl="node1" presStyleIdx="0" presStyleCnt="3"/>
      <dgm:spPr/>
    </dgm:pt>
    <dgm:pt modelId="{4494B9C1-48AE-4F18-A000-B1B0AA31CDD4}" type="pres">
      <dgm:prSet presAssocID="{AED86341-CB4C-4756-A23C-0E911AA2EA7C}" presName="parentText" presStyleLbl="node1" presStyleIdx="0" presStyleCnt="3" custLinFactNeighborY="1671">
        <dgm:presLayoutVars>
          <dgm:chMax val="0"/>
          <dgm:bulletEnabled val="1"/>
        </dgm:presLayoutVars>
      </dgm:prSet>
      <dgm:spPr/>
    </dgm:pt>
    <dgm:pt modelId="{3E986D95-A1D0-4EB4-BBC0-266853DB03B2}" type="pres">
      <dgm:prSet presAssocID="{AED86341-CB4C-4756-A23C-0E911AA2EA7C}" presName="negativeSpace" presStyleCnt="0"/>
      <dgm:spPr/>
    </dgm:pt>
    <dgm:pt modelId="{789B3999-0E65-4269-AB38-33B410859B02}" type="pres">
      <dgm:prSet presAssocID="{AED86341-CB4C-4756-A23C-0E911AA2EA7C}" presName="childText" presStyleLbl="conFgAcc1" presStyleIdx="0" presStyleCnt="3" custLinFactNeighborX="672" custLinFactNeighborY="-21447">
        <dgm:presLayoutVars>
          <dgm:bulletEnabled val="1"/>
        </dgm:presLayoutVars>
      </dgm:prSet>
      <dgm:spPr>
        <a:ln>
          <a:solidFill>
            <a:srgbClr val="7030A0"/>
          </a:solidFill>
        </a:ln>
      </dgm:spPr>
    </dgm:pt>
    <dgm:pt modelId="{E2956F7E-ABAD-4DBA-AD3D-251E3B02A1E3}" type="pres">
      <dgm:prSet presAssocID="{41EE9D5F-51EC-4BDE-B062-D4B030221036}" presName="spaceBetweenRectangles" presStyleCnt="0"/>
      <dgm:spPr/>
    </dgm:pt>
    <dgm:pt modelId="{70023498-FDFF-4867-80FE-CB8A8D53502B}" type="pres">
      <dgm:prSet presAssocID="{53701D97-CDB9-47BE-82B2-9D620400FAA2}" presName="parentLin" presStyleCnt="0"/>
      <dgm:spPr/>
    </dgm:pt>
    <dgm:pt modelId="{F0F4EFB9-2C14-47CC-8480-081F93E309AE}" type="pres">
      <dgm:prSet presAssocID="{53701D97-CDB9-47BE-82B2-9D620400FAA2}" presName="parentLeftMargin" presStyleLbl="node1" presStyleIdx="0" presStyleCnt="3"/>
      <dgm:spPr/>
    </dgm:pt>
    <dgm:pt modelId="{34BA66F2-9861-4D91-8118-193941016D93}" type="pres">
      <dgm:prSet presAssocID="{53701D97-CDB9-47BE-82B2-9D620400FAA2}" presName="parentText" presStyleLbl="node1" presStyleIdx="1" presStyleCnt="3">
        <dgm:presLayoutVars>
          <dgm:chMax val="0"/>
          <dgm:bulletEnabled val="1"/>
        </dgm:presLayoutVars>
      </dgm:prSet>
      <dgm:spPr/>
    </dgm:pt>
    <dgm:pt modelId="{31D0BEA8-50E0-445F-9C3C-B2C22051A069}" type="pres">
      <dgm:prSet presAssocID="{53701D97-CDB9-47BE-82B2-9D620400FAA2}" presName="negativeSpace" presStyleCnt="0"/>
      <dgm:spPr/>
    </dgm:pt>
    <dgm:pt modelId="{629A85D3-2902-48FA-88CF-6F8293527B4F}" type="pres">
      <dgm:prSet presAssocID="{53701D97-CDB9-47BE-82B2-9D620400FAA2}" presName="childText" presStyleLbl="conFgAcc1" presStyleIdx="1" presStyleCnt="3">
        <dgm:presLayoutVars>
          <dgm:bulletEnabled val="1"/>
        </dgm:presLayoutVars>
      </dgm:prSet>
      <dgm:spPr>
        <a:ln>
          <a:solidFill>
            <a:srgbClr val="7030A0"/>
          </a:solidFill>
        </a:ln>
      </dgm:spPr>
    </dgm:pt>
    <dgm:pt modelId="{5EFEEB6D-FE2C-4ABF-A852-718369039881}" type="pres">
      <dgm:prSet presAssocID="{403490C4-A4FE-4E6A-AF7C-2619BF0A4D3D}" presName="spaceBetweenRectangles" presStyleCnt="0"/>
      <dgm:spPr/>
    </dgm:pt>
    <dgm:pt modelId="{E7FD7628-74B8-4492-8C98-C7E375DC8D82}" type="pres">
      <dgm:prSet presAssocID="{DB723454-B99E-4E3B-B6CE-8A618FFCDAC9}" presName="parentLin" presStyleCnt="0"/>
      <dgm:spPr/>
    </dgm:pt>
    <dgm:pt modelId="{EFC16D32-0F0E-4AAC-B751-1D6F17D45110}" type="pres">
      <dgm:prSet presAssocID="{DB723454-B99E-4E3B-B6CE-8A618FFCDAC9}" presName="parentLeftMargin" presStyleLbl="node1" presStyleIdx="1" presStyleCnt="3"/>
      <dgm:spPr/>
    </dgm:pt>
    <dgm:pt modelId="{110127D8-2A87-4610-8A5E-08C2BE513503}" type="pres">
      <dgm:prSet presAssocID="{DB723454-B99E-4E3B-B6CE-8A618FFCDAC9}" presName="parentText" presStyleLbl="node1" presStyleIdx="2" presStyleCnt="3">
        <dgm:presLayoutVars>
          <dgm:chMax val="0"/>
          <dgm:bulletEnabled val="1"/>
        </dgm:presLayoutVars>
      </dgm:prSet>
      <dgm:spPr/>
    </dgm:pt>
    <dgm:pt modelId="{BBBA1C88-1C8A-44D8-806A-178240601FFA}" type="pres">
      <dgm:prSet presAssocID="{DB723454-B99E-4E3B-B6CE-8A618FFCDAC9}" presName="negativeSpace" presStyleCnt="0"/>
      <dgm:spPr/>
    </dgm:pt>
    <dgm:pt modelId="{CA1A1871-A966-4377-969B-B68DEDF0E59C}" type="pres">
      <dgm:prSet presAssocID="{DB723454-B99E-4E3B-B6CE-8A618FFCDAC9}" presName="childText" presStyleLbl="conFgAcc1" presStyleIdx="2" presStyleCnt="3">
        <dgm:presLayoutVars>
          <dgm:bulletEnabled val="1"/>
        </dgm:presLayoutVars>
      </dgm:prSet>
      <dgm:spPr>
        <a:ln>
          <a:solidFill>
            <a:srgbClr val="7030A0"/>
          </a:solidFill>
        </a:ln>
      </dgm:spPr>
    </dgm:pt>
  </dgm:ptLst>
  <dgm:cxnLst>
    <dgm:cxn modelId="{061C2E22-A1F8-4F97-B9B6-3D3E604B4E5D}" type="presOf" srcId="{AED86341-CB4C-4756-A23C-0E911AA2EA7C}" destId="{4494B9C1-48AE-4F18-A000-B1B0AA31CDD4}" srcOrd="1" destOrd="0" presId="urn:microsoft.com/office/officeart/2005/8/layout/list1"/>
    <dgm:cxn modelId="{70008841-9F8C-463B-A845-5E7785258195}" srcId="{071FAD37-1289-4E66-8ECE-F4FF127E16CA}" destId="{DB723454-B99E-4E3B-B6CE-8A618FFCDAC9}" srcOrd="2" destOrd="0" parTransId="{F128D5F2-3E0B-4BD5-A442-6DB048E21ABB}" sibTransId="{43CE8786-5898-4A63-9C38-F8F2D4440229}"/>
    <dgm:cxn modelId="{DAD23D48-09C0-4763-8626-195951E0702C}" type="presOf" srcId="{53701D97-CDB9-47BE-82B2-9D620400FAA2}" destId="{F0F4EFB9-2C14-47CC-8480-081F93E309AE}" srcOrd="0" destOrd="0" presId="urn:microsoft.com/office/officeart/2005/8/layout/list1"/>
    <dgm:cxn modelId="{32DAAD8F-C0E2-4DB4-939B-90C06C33ED06}" type="presOf" srcId="{53701D97-CDB9-47BE-82B2-9D620400FAA2}" destId="{34BA66F2-9861-4D91-8118-193941016D93}" srcOrd="1" destOrd="0" presId="urn:microsoft.com/office/officeart/2005/8/layout/list1"/>
    <dgm:cxn modelId="{CE4D0493-F0C2-4526-B060-F010D17A74E5}" type="presOf" srcId="{DB723454-B99E-4E3B-B6CE-8A618FFCDAC9}" destId="{EFC16D32-0F0E-4AAC-B751-1D6F17D45110}" srcOrd="0" destOrd="0" presId="urn:microsoft.com/office/officeart/2005/8/layout/list1"/>
    <dgm:cxn modelId="{CC3867A2-1B67-4909-9447-8F8780CC7C97}" srcId="{071FAD37-1289-4E66-8ECE-F4FF127E16CA}" destId="{AED86341-CB4C-4756-A23C-0E911AA2EA7C}" srcOrd="0" destOrd="0" parTransId="{287E03E9-20DF-4507-9F34-E303C2961388}" sibTransId="{41EE9D5F-51EC-4BDE-B062-D4B030221036}"/>
    <dgm:cxn modelId="{6227F8A7-8C4B-422D-A93E-48B697373715}" type="presOf" srcId="{AED86341-CB4C-4756-A23C-0E911AA2EA7C}" destId="{F17A8FDD-7153-4A4E-B00E-15D18FA246BC}" srcOrd="0" destOrd="0" presId="urn:microsoft.com/office/officeart/2005/8/layout/list1"/>
    <dgm:cxn modelId="{71E7A0AE-6BC8-4A58-891D-678290F04CCB}" srcId="{071FAD37-1289-4E66-8ECE-F4FF127E16CA}" destId="{53701D97-CDB9-47BE-82B2-9D620400FAA2}" srcOrd="1" destOrd="0" parTransId="{3E177D96-DB21-4427-BD36-FAE03309F0E8}" sibTransId="{403490C4-A4FE-4E6A-AF7C-2619BF0A4D3D}"/>
    <dgm:cxn modelId="{0BC77CB2-6371-4687-99D9-FC18CED96E98}" type="presOf" srcId="{071FAD37-1289-4E66-8ECE-F4FF127E16CA}" destId="{AA82E1F3-AEDC-4B16-9919-0E6615E7EECF}" srcOrd="0" destOrd="0" presId="urn:microsoft.com/office/officeart/2005/8/layout/list1"/>
    <dgm:cxn modelId="{8D03EDF9-FA55-41EC-93E2-9C3FFDF67FD9}" type="presOf" srcId="{DB723454-B99E-4E3B-B6CE-8A618FFCDAC9}" destId="{110127D8-2A87-4610-8A5E-08C2BE513503}" srcOrd="1" destOrd="0" presId="urn:microsoft.com/office/officeart/2005/8/layout/list1"/>
    <dgm:cxn modelId="{2B58EECF-6593-48C9-B54F-CE5EA5F2D2F2}" type="presParOf" srcId="{AA82E1F3-AEDC-4B16-9919-0E6615E7EECF}" destId="{68B4106D-ED5D-432B-896F-81DE21D6FD1A}" srcOrd="0" destOrd="0" presId="urn:microsoft.com/office/officeart/2005/8/layout/list1"/>
    <dgm:cxn modelId="{DC89960F-36CE-4ED9-AEE3-35B9EB6B3663}" type="presParOf" srcId="{68B4106D-ED5D-432B-896F-81DE21D6FD1A}" destId="{F17A8FDD-7153-4A4E-B00E-15D18FA246BC}" srcOrd="0" destOrd="0" presId="urn:microsoft.com/office/officeart/2005/8/layout/list1"/>
    <dgm:cxn modelId="{F1018491-73BC-4849-8320-429E89620BF2}" type="presParOf" srcId="{68B4106D-ED5D-432B-896F-81DE21D6FD1A}" destId="{4494B9C1-48AE-4F18-A000-B1B0AA31CDD4}" srcOrd="1" destOrd="0" presId="urn:microsoft.com/office/officeart/2005/8/layout/list1"/>
    <dgm:cxn modelId="{50A06506-6835-4CAF-A7BF-655AA104B2BF}" type="presParOf" srcId="{AA82E1F3-AEDC-4B16-9919-0E6615E7EECF}" destId="{3E986D95-A1D0-4EB4-BBC0-266853DB03B2}" srcOrd="1" destOrd="0" presId="urn:microsoft.com/office/officeart/2005/8/layout/list1"/>
    <dgm:cxn modelId="{9D6DB0A3-22C4-4368-A7D3-2E15AD92D0DC}" type="presParOf" srcId="{AA82E1F3-AEDC-4B16-9919-0E6615E7EECF}" destId="{789B3999-0E65-4269-AB38-33B410859B02}" srcOrd="2" destOrd="0" presId="urn:microsoft.com/office/officeart/2005/8/layout/list1"/>
    <dgm:cxn modelId="{E79AE0E8-4FD6-4E2D-A636-8C24DCC53784}" type="presParOf" srcId="{AA82E1F3-AEDC-4B16-9919-0E6615E7EECF}" destId="{E2956F7E-ABAD-4DBA-AD3D-251E3B02A1E3}" srcOrd="3" destOrd="0" presId="urn:microsoft.com/office/officeart/2005/8/layout/list1"/>
    <dgm:cxn modelId="{54E0C1B0-91E6-4DBE-9837-9169BEA6F28D}" type="presParOf" srcId="{AA82E1F3-AEDC-4B16-9919-0E6615E7EECF}" destId="{70023498-FDFF-4867-80FE-CB8A8D53502B}" srcOrd="4" destOrd="0" presId="urn:microsoft.com/office/officeart/2005/8/layout/list1"/>
    <dgm:cxn modelId="{C805124F-49C6-49C1-8828-29E61291BF5B}" type="presParOf" srcId="{70023498-FDFF-4867-80FE-CB8A8D53502B}" destId="{F0F4EFB9-2C14-47CC-8480-081F93E309AE}" srcOrd="0" destOrd="0" presId="urn:microsoft.com/office/officeart/2005/8/layout/list1"/>
    <dgm:cxn modelId="{1530DC93-292C-47B6-B134-77BD11DDC03C}" type="presParOf" srcId="{70023498-FDFF-4867-80FE-CB8A8D53502B}" destId="{34BA66F2-9861-4D91-8118-193941016D93}" srcOrd="1" destOrd="0" presId="urn:microsoft.com/office/officeart/2005/8/layout/list1"/>
    <dgm:cxn modelId="{67DF712A-F883-4D78-BCD9-4DE1E4768425}" type="presParOf" srcId="{AA82E1F3-AEDC-4B16-9919-0E6615E7EECF}" destId="{31D0BEA8-50E0-445F-9C3C-B2C22051A069}" srcOrd="5" destOrd="0" presId="urn:microsoft.com/office/officeart/2005/8/layout/list1"/>
    <dgm:cxn modelId="{3C2E3B9C-7EB7-45FF-831F-67E35F21E70F}" type="presParOf" srcId="{AA82E1F3-AEDC-4B16-9919-0E6615E7EECF}" destId="{629A85D3-2902-48FA-88CF-6F8293527B4F}" srcOrd="6" destOrd="0" presId="urn:microsoft.com/office/officeart/2005/8/layout/list1"/>
    <dgm:cxn modelId="{14B32113-B4F9-4936-B39F-F744CDF994DC}" type="presParOf" srcId="{AA82E1F3-AEDC-4B16-9919-0E6615E7EECF}" destId="{5EFEEB6D-FE2C-4ABF-A852-718369039881}" srcOrd="7" destOrd="0" presId="urn:microsoft.com/office/officeart/2005/8/layout/list1"/>
    <dgm:cxn modelId="{34BCB7CA-AAA0-470A-A4C3-60A883DF15A1}" type="presParOf" srcId="{AA82E1F3-AEDC-4B16-9919-0E6615E7EECF}" destId="{E7FD7628-74B8-4492-8C98-C7E375DC8D82}" srcOrd="8" destOrd="0" presId="urn:microsoft.com/office/officeart/2005/8/layout/list1"/>
    <dgm:cxn modelId="{3993DE98-224C-4037-920E-664369E0560A}" type="presParOf" srcId="{E7FD7628-74B8-4492-8C98-C7E375DC8D82}" destId="{EFC16D32-0F0E-4AAC-B751-1D6F17D45110}" srcOrd="0" destOrd="0" presId="urn:microsoft.com/office/officeart/2005/8/layout/list1"/>
    <dgm:cxn modelId="{D81ADF29-C4B3-496D-9851-17EC356A6310}" type="presParOf" srcId="{E7FD7628-74B8-4492-8C98-C7E375DC8D82}" destId="{110127D8-2A87-4610-8A5E-08C2BE513503}" srcOrd="1" destOrd="0" presId="urn:microsoft.com/office/officeart/2005/8/layout/list1"/>
    <dgm:cxn modelId="{947735DC-3A44-4CF9-A624-50E7D1969E9F}" type="presParOf" srcId="{AA82E1F3-AEDC-4B16-9919-0E6615E7EECF}" destId="{BBBA1C88-1C8A-44D8-806A-178240601FFA}" srcOrd="9" destOrd="0" presId="urn:microsoft.com/office/officeart/2005/8/layout/list1"/>
    <dgm:cxn modelId="{CC72A352-B680-4C6D-8D82-BB6907D2FBF1}" type="presParOf" srcId="{AA82E1F3-AEDC-4B16-9919-0E6615E7EECF}" destId="{CA1A1871-A966-4377-969B-B68DEDF0E59C}"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5EC3D2B0-E0A4-417C-AB10-1BFD95FB7214}" type="doc">
      <dgm:prSet loTypeId="urn:microsoft.com/office/officeart/2005/8/layout/vList2" loCatId="list" qsTypeId="urn:microsoft.com/office/officeart/2005/8/quickstyle/simple1" qsCatId="simple" csTypeId="urn:microsoft.com/office/officeart/2005/8/colors/accent2_1" csCatId="accent2" phldr="1"/>
      <dgm:spPr/>
      <dgm:t>
        <a:bodyPr/>
        <a:lstStyle/>
        <a:p>
          <a:endParaRPr lang="en-US"/>
        </a:p>
      </dgm:t>
    </dgm:pt>
    <dgm:pt modelId="{DBAC9711-7A30-49B0-A894-F58C17A7F19F}">
      <dgm:prSet custT="1"/>
      <dgm:spPr/>
      <dgm:t>
        <a:bodyPr/>
        <a:lstStyle/>
        <a:p>
          <a:r>
            <a:rPr lang="en-AU" sz="1400" b="1" i="0"/>
            <a:t>2.5.1</a:t>
          </a:r>
          <a:r>
            <a:rPr lang="en-AU" sz="1400" b="0" i="0"/>
            <a:t> The provider implements an incident management system to record, investigate, respond to and manage incidents and near misses that occur in connection with the delivery of funded aged care services and reduces or prevents incidents from recurring.</a:t>
          </a:r>
          <a:endParaRPr lang="en-US" sz="1400"/>
        </a:p>
      </dgm:t>
    </dgm:pt>
    <dgm:pt modelId="{8447ECE6-0B04-4210-85B3-65822D63232B}" type="parTrans" cxnId="{305BACD3-A37B-486F-9E87-83DFB3F6CA6A}">
      <dgm:prSet/>
      <dgm:spPr/>
      <dgm:t>
        <a:bodyPr/>
        <a:lstStyle/>
        <a:p>
          <a:endParaRPr lang="en-US"/>
        </a:p>
      </dgm:t>
    </dgm:pt>
    <dgm:pt modelId="{F3B025C6-FC47-47CC-B4ED-5110A6C13A9F}" type="sibTrans" cxnId="{305BACD3-A37B-486F-9E87-83DFB3F6CA6A}">
      <dgm:prSet/>
      <dgm:spPr/>
      <dgm:t>
        <a:bodyPr/>
        <a:lstStyle/>
        <a:p>
          <a:endParaRPr lang="en-US"/>
        </a:p>
      </dgm:t>
    </dgm:pt>
    <dgm:pt modelId="{624387CA-AE4E-4803-B819-D91BB67BE69C}">
      <dgm:prSet custT="1"/>
      <dgm:spPr/>
      <dgm:t>
        <a:bodyPr/>
        <a:lstStyle/>
        <a:p>
          <a:r>
            <a:rPr lang="en-AU" sz="1400" b="1" i="0"/>
            <a:t>2.5.2</a:t>
          </a:r>
          <a:r>
            <a:rPr lang="en-AU" sz="1400" b="0" i="0"/>
            <a:t> The provider takes timely action to respond to and manage incidents.</a:t>
          </a:r>
          <a:endParaRPr lang="en-US" sz="1400"/>
        </a:p>
      </dgm:t>
    </dgm:pt>
    <dgm:pt modelId="{319CA168-F004-4A7C-86C1-7B2459D18465}" type="parTrans" cxnId="{2C7851A2-A302-498F-97FD-EC89845DF2D5}">
      <dgm:prSet/>
      <dgm:spPr/>
      <dgm:t>
        <a:bodyPr/>
        <a:lstStyle/>
        <a:p>
          <a:endParaRPr lang="en-US"/>
        </a:p>
      </dgm:t>
    </dgm:pt>
    <dgm:pt modelId="{F004866C-34B8-4500-BC27-E203B41B30AB}" type="sibTrans" cxnId="{2C7851A2-A302-498F-97FD-EC89845DF2D5}">
      <dgm:prSet/>
      <dgm:spPr/>
      <dgm:t>
        <a:bodyPr/>
        <a:lstStyle/>
        <a:p>
          <a:endParaRPr lang="en-US"/>
        </a:p>
      </dgm:t>
    </dgm:pt>
    <dgm:pt modelId="{C778EFE4-5116-48BF-BAAE-0C2AC5554731}">
      <dgm:prSet custT="1"/>
      <dgm:spPr/>
      <dgm:t>
        <a:bodyPr/>
        <a:lstStyle/>
        <a:p>
          <a:r>
            <a:rPr lang="en-AU" sz="1400" b="1" i="0"/>
            <a:t>2.5.3</a:t>
          </a:r>
          <a:r>
            <a:rPr lang="en-AU" sz="1400" b="0" i="0"/>
            <a:t> The provider supports individuals and supporters of individuals to report incidents and encourages their involvement in identifying ways to reduce incidents from occurring.</a:t>
          </a:r>
          <a:endParaRPr lang="en-US" sz="1400"/>
        </a:p>
      </dgm:t>
    </dgm:pt>
    <dgm:pt modelId="{E52A1909-40C4-4CB9-915E-5696F0C18524}" type="parTrans" cxnId="{91CF52F0-027F-4290-AE19-E37FC568300A}">
      <dgm:prSet/>
      <dgm:spPr/>
      <dgm:t>
        <a:bodyPr/>
        <a:lstStyle/>
        <a:p>
          <a:endParaRPr lang="en-US"/>
        </a:p>
      </dgm:t>
    </dgm:pt>
    <dgm:pt modelId="{78CB5493-3CA4-4A0E-B6BE-6951247D77A0}" type="sibTrans" cxnId="{91CF52F0-027F-4290-AE19-E37FC568300A}">
      <dgm:prSet/>
      <dgm:spPr/>
      <dgm:t>
        <a:bodyPr/>
        <a:lstStyle/>
        <a:p>
          <a:endParaRPr lang="en-US"/>
        </a:p>
      </dgm:t>
    </dgm:pt>
    <dgm:pt modelId="{3BDB0A5D-4600-47E9-A95C-2CC0F77CFD50}">
      <dgm:prSet custT="1"/>
      <dgm:spPr/>
      <dgm:t>
        <a:bodyPr/>
        <a:lstStyle/>
        <a:p>
          <a:r>
            <a:rPr lang="en-AU" sz="1400" b="1" i="0"/>
            <a:t>2.5.4</a:t>
          </a:r>
          <a:r>
            <a:rPr lang="en-AU" sz="1400" i="0"/>
            <a:t> </a:t>
          </a:r>
          <a:r>
            <a:rPr lang="en-AU" sz="1400" b="0" i="0"/>
            <a:t>The provider supports the workforce including through provision of tools, training and clear policies to prevent, recognise, respond to and report incidents.</a:t>
          </a:r>
          <a:endParaRPr lang="en-US" sz="1400"/>
        </a:p>
      </dgm:t>
    </dgm:pt>
    <dgm:pt modelId="{3ECF2BC2-FE59-4016-B4C5-4E88D8B06EB9}" type="parTrans" cxnId="{BEA5E9EC-F809-4C96-8568-81A12A10DDEF}">
      <dgm:prSet/>
      <dgm:spPr/>
      <dgm:t>
        <a:bodyPr/>
        <a:lstStyle/>
        <a:p>
          <a:endParaRPr lang="en-US"/>
        </a:p>
      </dgm:t>
    </dgm:pt>
    <dgm:pt modelId="{A62C9C83-B8A9-479A-BB93-57BB60619063}" type="sibTrans" cxnId="{BEA5E9EC-F809-4C96-8568-81A12A10DDEF}">
      <dgm:prSet/>
      <dgm:spPr/>
      <dgm:t>
        <a:bodyPr/>
        <a:lstStyle/>
        <a:p>
          <a:endParaRPr lang="en-US"/>
        </a:p>
      </dgm:t>
    </dgm:pt>
    <dgm:pt modelId="{90086AF3-6FA7-4661-AD3F-038EC1B11707}">
      <dgm:prSet custT="1"/>
      <dgm:spPr/>
      <dgm:t>
        <a:bodyPr/>
        <a:lstStyle/>
        <a:p>
          <a:r>
            <a:rPr lang="en-AU" sz="1400" b="1" i="0"/>
            <a:t>2.5.5</a:t>
          </a:r>
          <a:r>
            <a:rPr lang="en-AU" sz="1400" i="0"/>
            <a:t> </a:t>
          </a:r>
          <a:r>
            <a:rPr lang="en-AU" sz="1400" b="0" i="0"/>
            <a:t>The provider collects and analyses incident data and reports to the relevant regulator as required. All outcomes are reported to individuals and aged care workers and feed into the provider’s quality system to improve the quality of funded aged care services.</a:t>
          </a:r>
          <a:endParaRPr lang="en-US" sz="1400"/>
        </a:p>
      </dgm:t>
    </dgm:pt>
    <dgm:pt modelId="{35D479C7-FBEE-448F-BEE6-8540CFD42875}" type="parTrans" cxnId="{CA366A80-188C-49D0-B528-DBE5CD943BB8}">
      <dgm:prSet/>
      <dgm:spPr/>
      <dgm:t>
        <a:bodyPr/>
        <a:lstStyle/>
        <a:p>
          <a:endParaRPr lang="en-US"/>
        </a:p>
      </dgm:t>
    </dgm:pt>
    <dgm:pt modelId="{65A5EFE2-4A64-40F3-9F6C-2AA57763D134}" type="sibTrans" cxnId="{CA366A80-188C-49D0-B528-DBE5CD943BB8}">
      <dgm:prSet/>
      <dgm:spPr/>
      <dgm:t>
        <a:bodyPr/>
        <a:lstStyle/>
        <a:p>
          <a:endParaRPr lang="en-US"/>
        </a:p>
      </dgm:t>
    </dgm:pt>
    <dgm:pt modelId="{A4CF51B8-D045-4798-A888-6601091B0B1E}">
      <dgm:prSet custT="1"/>
      <dgm:spPr/>
      <dgm:t>
        <a:bodyPr/>
        <a:lstStyle/>
        <a:p>
          <a:r>
            <a:rPr lang="en-AU" sz="1400" b="1" i="0"/>
            <a:t>2.5.6</a:t>
          </a:r>
          <a:r>
            <a:rPr lang="en-AU" sz="1400" i="0"/>
            <a:t> </a:t>
          </a:r>
          <a:r>
            <a:rPr lang="en-AU" sz="1400" b="0" i="0"/>
            <a:t>The provider regularly reviews and improves the effectiveness of the incident management system and communicates changes to aged care workers and individuals.</a:t>
          </a:r>
          <a:endParaRPr lang="en-US" sz="1400"/>
        </a:p>
      </dgm:t>
    </dgm:pt>
    <dgm:pt modelId="{F4332DA0-6F05-4B94-AE9F-35243C648E9F}" type="parTrans" cxnId="{C8812C50-29F2-4F55-9856-4DF5A92924C6}">
      <dgm:prSet/>
      <dgm:spPr/>
      <dgm:t>
        <a:bodyPr/>
        <a:lstStyle/>
        <a:p>
          <a:endParaRPr lang="en-US"/>
        </a:p>
      </dgm:t>
    </dgm:pt>
    <dgm:pt modelId="{E7D26C7F-600B-4A28-955F-9E02687730F7}" type="sibTrans" cxnId="{C8812C50-29F2-4F55-9856-4DF5A92924C6}">
      <dgm:prSet/>
      <dgm:spPr/>
      <dgm:t>
        <a:bodyPr/>
        <a:lstStyle/>
        <a:p>
          <a:endParaRPr lang="en-US"/>
        </a:p>
      </dgm:t>
    </dgm:pt>
    <dgm:pt modelId="{F1E01A92-AC45-4C8D-BAA1-15D86B8343B1}" type="pres">
      <dgm:prSet presAssocID="{5EC3D2B0-E0A4-417C-AB10-1BFD95FB7214}" presName="linear" presStyleCnt="0">
        <dgm:presLayoutVars>
          <dgm:animLvl val="lvl"/>
          <dgm:resizeHandles val="exact"/>
        </dgm:presLayoutVars>
      </dgm:prSet>
      <dgm:spPr/>
    </dgm:pt>
    <dgm:pt modelId="{E3442E74-7313-465D-824E-D84660F0D350}" type="pres">
      <dgm:prSet presAssocID="{DBAC9711-7A30-49B0-A894-F58C17A7F19F}" presName="parentText" presStyleLbl="node1" presStyleIdx="0" presStyleCnt="6">
        <dgm:presLayoutVars>
          <dgm:chMax val="0"/>
          <dgm:bulletEnabled val="1"/>
        </dgm:presLayoutVars>
      </dgm:prSet>
      <dgm:spPr/>
    </dgm:pt>
    <dgm:pt modelId="{E1831651-E3D0-4A10-9121-095E6881F5BA}" type="pres">
      <dgm:prSet presAssocID="{F3B025C6-FC47-47CC-B4ED-5110A6C13A9F}" presName="spacer" presStyleCnt="0"/>
      <dgm:spPr/>
    </dgm:pt>
    <dgm:pt modelId="{753F3C1E-1299-440F-97DD-EBA453F496CB}" type="pres">
      <dgm:prSet presAssocID="{624387CA-AE4E-4803-B819-D91BB67BE69C}" presName="parentText" presStyleLbl="node1" presStyleIdx="1" presStyleCnt="6">
        <dgm:presLayoutVars>
          <dgm:chMax val="0"/>
          <dgm:bulletEnabled val="1"/>
        </dgm:presLayoutVars>
      </dgm:prSet>
      <dgm:spPr/>
    </dgm:pt>
    <dgm:pt modelId="{0E720B9C-00E0-4B4D-8654-17F2BCACC760}" type="pres">
      <dgm:prSet presAssocID="{F004866C-34B8-4500-BC27-E203B41B30AB}" presName="spacer" presStyleCnt="0"/>
      <dgm:spPr/>
    </dgm:pt>
    <dgm:pt modelId="{7165500E-586C-4631-AF0A-90DD4DBAE844}" type="pres">
      <dgm:prSet presAssocID="{C778EFE4-5116-48BF-BAAE-0C2AC5554731}" presName="parentText" presStyleLbl="node1" presStyleIdx="2" presStyleCnt="6">
        <dgm:presLayoutVars>
          <dgm:chMax val="0"/>
          <dgm:bulletEnabled val="1"/>
        </dgm:presLayoutVars>
      </dgm:prSet>
      <dgm:spPr/>
    </dgm:pt>
    <dgm:pt modelId="{BCBC46EC-1093-4EB7-9920-137837A69806}" type="pres">
      <dgm:prSet presAssocID="{78CB5493-3CA4-4A0E-B6BE-6951247D77A0}" presName="spacer" presStyleCnt="0"/>
      <dgm:spPr/>
    </dgm:pt>
    <dgm:pt modelId="{30EC6CCB-1FD2-44F3-8271-11AC60F582E8}" type="pres">
      <dgm:prSet presAssocID="{3BDB0A5D-4600-47E9-A95C-2CC0F77CFD50}" presName="parentText" presStyleLbl="node1" presStyleIdx="3" presStyleCnt="6">
        <dgm:presLayoutVars>
          <dgm:chMax val="0"/>
          <dgm:bulletEnabled val="1"/>
        </dgm:presLayoutVars>
      </dgm:prSet>
      <dgm:spPr/>
    </dgm:pt>
    <dgm:pt modelId="{66894957-CBB6-4DBA-9C34-7226CB571B97}" type="pres">
      <dgm:prSet presAssocID="{A62C9C83-B8A9-479A-BB93-57BB60619063}" presName="spacer" presStyleCnt="0"/>
      <dgm:spPr/>
    </dgm:pt>
    <dgm:pt modelId="{146E04D8-A490-4032-AB67-753187BA55CF}" type="pres">
      <dgm:prSet presAssocID="{90086AF3-6FA7-4661-AD3F-038EC1B11707}" presName="parentText" presStyleLbl="node1" presStyleIdx="4" presStyleCnt="6">
        <dgm:presLayoutVars>
          <dgm:chMax val="0"/>
          <dgm:bulletEnabled val="1"/>
        </dgm:presLayoutVars>
      </dgm:prSet>
      <dgm:spPr/>
    </dgm:pt>
    <dgm:pt modelId="{E48DFA12-BB07-4018-90F5-A6EC8339468D}" type="pres">
      <dgm:prSet presAssocID="{65A5EFE2-4A64-40F3-9F6C-2AA57763D134}" presName="spacer" presStyleCnt="0"/>
      <dgm:spPr/>
    </dgm:pt>
    <dgm:pt modelId="{64FA5024-5FDE-4EEB-8C40-69A2666F2208}" type="pres">
      <dgm:prSet presAssocID="{A4CF51B8-D045-4798-A888-6601091B0B1E}" presName="parentText" presStyleLbl="node1" presStyleIdx="5" presStyleCnt="6">
        <dgm:presLayoutVars>
          <dgm:chMax val="0"/>
          <dgm:bulletEnabled val="1"/>
        </dgm:presLayoutVars>
      </dgm:prSet>
      <dgm:spPr/>
    </dgm:pt>
  </dgm:ptLst>
  <dgm:cxnLst>
    <dgm:cxn modelId="{C8812C50-29F2-4F55-9856-4DF5A92924C6}" srcId="{5EC3D2B0-E0A4-417C-AB10-1BFD95FB7214}" destId="{A4CF51B8-D045-4798-A888-6601091B0B1E}" srcOrd="5" destOrd="0" parTransId="{F4332DA0-6F05-4B94-AE9F-35243C648E9F}" sibTransId="{E7D26C7F-600B-4A28-955F-9E02687730F7}"/>
    <dgm:cxn modelId="{CA366A80-188C-49D0-B528-DBE5CD943BB8}" srcId="{5EC3D2B0-E0A4-417C-AB10-1BFD95FB7214}" destId="{90086AF3-6FA7-4661-AD3F-038EC1B11707}" srcOrd="4" destOrd="0" parTransId="{35D479C7-FBEE-448F-BEE6-8540CFD42875}" sibTransId="{65A5EFE2-4A64-40F3-9F6C-2AA57763D134}"/>
    <dgm:cxn modelId="{5FEE2C86-BC70-4626-98F0-8E6AFCFBFAD5}" type="presOf" srcId="{A4CF51B8-D045-4798-A888-6601091B0B1E}" destId="{64FA5024-5FDE-4EEB-8C40-69A2666F2208}" srcOrd="0" destOrd="0" presId="urn:microsoft.com/office/officeart/2005/8/layout/vList2"/>
    <dgm:cxn modelId="{6FEA2D86-262F-4CE6-BC76-9E344ED876E8}" type="presOf" srcId="{3BDB0A5D-4600-47E9-A95C-2CC0F77CFD50}" destId="{30EC6CCB-1FD2-44F3-8271-11AC60F582E8}" srcOrd="0" destOrd="0" presId="urn:microsoft.com/office/officeart/2005/8/layout/vList2"/>
    <dgm:cxn modelId="{FD7D7F8B-C05D-4EA7-828E-05B508CE765B}" type="presOf" srcId="{624387CA-AE4E-4803-B819-D91BB67BE69C}" destId="{753F3C1E-1299-440F-97DD-EBA453F496CB}" srcOrd="0" destOrd="0" presId="urn:microsoft.com/office/officeart/2005/8/layout/vList2"/>
    <dgm:cxn modelId="{9CE62398-551F-40BE-8495-09E05CA270B8}" type="presOf" srcId="{5EC3D2B0-E0A4-417C-AB10-1BFD95FB7214}" destId="{F1E01A92-AC45-4C8D-BAA1-15D86B8343B1}" srcOrd="0" destOrd="0" presId="urn:microsoft.com/office/officeart/2005/8/layout/vList2"/>
    <dgm:cxn modelId="{2C7851A2-A302-498F-97FD-EC89845DF2D5}" srcId="{5EC3D2B0-E0A4-417C-AB10-1BFD95FB7214}" destId="{624387CA-AE4E-4803-B819-D91BB67BE69C}" srcOrd="1" destOrd="0" parTransId="{319CA168-F004-4A7C-86C1-7B2459D18465}" sibTransId="{F004866C-34B8-4500-BC27-E203B41B30AB}"/>
    <dgm:cxn modelId="{305BACD3-A37B-486F-9E87-83DFB3F6CA6A}" srcId="{5EC3D2B0-E0A4-417C-AB10-1BFD95FB7214}" destId="{DBAC9711-7A30-49B0-A894-F58C17A7F19F}" srcOrd="0" destOrd="0" parTransId="{8447ECE6-0B04-4210-85B3-65822D63232B}" sibTransId="{F3B025C6-FC47-47CC-B4ED-5110A6C13A9F}"/>
    <dgm:cxn modelId="{5AA94AD8-1FAC-4FFC-B939-13ECBED6B3F1}" type="presOf" srcId="{DBAC9711-7A30-49B0-A894-F58C17A7F19F}" destId="{E3442E74-7313-465D-824E-D84660F0D350}" srcOrd="0" destOrd="0" presId="urn:microsoft.com/office/officeart/2005/8/layout/vList2"/>
    <dgm:cxn modelId="{BEA5E9EC-F809-4C96-8568-81A12A10DDEF}" srcId="{5EC3D2B0-E0A4-417C-AB10-1BFD95FB7214}" destId="{3BDB0A5D-4600-47E9-A95C-2CC0F77CFD50}" srcOrd="3" destOrd="0" parTransId="{3ECF2BC2-FE59-4016-B4C5-4E88D8B06EB9}" sibTransId="{A62C9C83-B8A9-479A-BB93-57BB60619063}"/>
    <dgm:cxn modelId="{91CF52F0-027F-4290-AE19-E37FC568300A}" srcId="{5EC3D2B0-E0A4-417C-AB10-1BFD95FB7214}" destId="{C778EFE4-5116-48BF-BAAE-0C2AC5554731}" srcOrd="2" destOrd="0" parTransId="{E52A1909-40C4-4CB9-915E-5696F0C18524}" sibTransId="{78CB5493-3CA4-4A0E-B6BE-6951247D77A0}"/>
    <dgm:cxn modelId="{4AD4BFF0-A807-4F2D-AAC4-63784291D5E9}" type="presOf" srcId="{C778EFE4-5116-48BF-BAAE-0C2AC5554731}" destId="{7165500E-586C-4631-AF0A-90DD4DBAE844}" srcOrd="0" destOrd="0" presId="urn:microsoft.com/office/officeart/2005/8/layout/vList2"/>
    <dgm:cxn modelId="{C6F159F2-AC67-477B-B288-D1DCCEBE7A8D}" type="presOf" srcId="{90086AF3-6FA7-4661-AD3F-038EC1B11707}" destId="{146E04D8-A490-4032-AB67-753187BA55CF}" srcOrd="0" destOrd="0" presId="urn:microsoft.com/office/officeart/2005/8/layout/vList2"/>
    <dgm:cxn modelId="{550EF999-7883-4E60-B7FC-4B590A9D6C4C}" type="presParOf" srcId="{F1E01A92-AC45-4C8D-BAA1-15D86B8343B1}" destId="{E3442E74-7313-465D-824E-D84660F0D350}" srcOrd="0" destOrd="0" presId="urn:microsoft.com/office/officeart/2005/8/layout/vList2"/>
    <dgm:cxn modelId="{3CCF5878-64CA-4C35-9030-6860660933F9}" type="presParOf" srcId="{F1E01A92-AC45-4C8D-BAA1-15D86B8343B1}" destId="{E1831651-E3D0-4A10-9121-095E6881F5BA}" srcOrd="1" destOrd="0" presId="urn:microsoft.com/office/officeart/2005/8/layout/vList2"/>
    <dgm:cxn modelId="{09F9893B-7AEE-4FD2-A362-124195FF07E8}" type="presParOf" srcId="{F1E01A92-AC45-4C8D-BAA1-15D86B8343B1}" destId="{753F3C1E-1299-440F-97DD-EBA453F496CB}" srcOrd="2" destOrd="0" presId="urn:microsoft.com/office/officeart/2005/8/layout/vList2"/>
    <dgm:cxn modelId="{7F5FF398-CAA2-40F0-94F8-F0C7873BB9D6}" type="presParOf" srcId="{F1E01A92-AC45-4C8D-BAA1-15D86B8343B1}" destId="{0E720B9C-00E0-4B4D-8654-17F2BCACC760}" srcOrd="3" destOrd="0" presId="urn:microsoft.com/office/officeart/2005/8/layout/vList2"/>
    <dgm:cxn modelId="{5D687813-2E1B-4098-9E21-40C9B20396B2}" type="presParOf" srcId="{F1E01A92-AC45-4C8D-BAA1-15D86B8343B1}" destId="{7165500E-586C-4631-AF0A-90DD4DBAE844}" srcOrd="4" destOrd="0" presId="urn:microsoft.com/office/officeart/2005/8/layout/vList2"/>
    <dgm:cxn modelId="{661372CC-1E70-4139-A2A3-BC685CB260EB}" type="presParOf" srcId="{F1E01A92-AC45-4C8D-BAA1-15D86B8343B1}" destId="{BCBC46EC-1093-4EB7-9920-137837A69806}" srcOrd="5" destOrd="0" presId="urn:microsoft.com/office/officeart/2005/8/layout/vList2"/>
    <dgm:cxn modelId="{FDD5A8C0-BDD0-4816-9A10-356C542B790C}" type="presParOf" srcId="{F1E01A92-AC45-4C8D-BAA1-15D86B8343B1}" destId="{30EC6CCB-1FD2-44F3-8271-11AC60F582E8}" srcOrd="6" destOrd="0" presId="urn:microsoft.com/office/officeart/2005/8/layout/vList2"/>
    <dgm:cxn modelId="{11A1E3B2-2997-4FCE-A156-F95B06A55826}" type="presParOf" srcId="{F1E01A92-AC45-4C8D-BAA1-15D86B8343B1}" destId="{66894957-CBB6-4DBA-9C34-7226CB571B97}" srcOrd="7" destOrd="0" presId="urn:microsoft.com/office/officeart/2005/8/layout/vList2"/>
    <dgm:cxn modelId="{4993D011-A20D-42DA-B024-3B1882D44C95}" type="presParOf" srcId="{F1E01A92-AC45-4C8D-BAA1-15D86B8343B1}" destId="{146E04D8-A490-4032-AB67-753187BA55CF}" srcOrd="8" destOrd="0" presId="urn:microsoft.com/office/officeart/2005/8/layout/vList2"/>
    <dgm:cxn modelId="{E4CF601A-6E94-44BF-8D20-5C603B39627B}" type="presParOf" srcId="{F1E01A92-AC45-4C8D-BAA1-15D86B8343B1}" destId="{E48DFA12-BB07-4018-90F5-A6EC8339468D}" srcOrd="9" destOrd="0" presId="urn:microsoft.com/office/officeart/2005/8/layout/vList2"/>
    <dgm:cxn modelId="{731F916B-1661-4177-B1C1-6D3AF8148FA7}" type="presParOf" srcId="{F1E01A92-AC45-4C8D-BAA1-15D86B8343B1}" destId="{64FA5024-5FDE-4EEB-8C40-69A2666F2208}"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71FAD37-1289-4E66-8ECE-F4FF127E16CA}"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AU"/>
        </a:p>
      </dgm:t>
    </dgm:pt>
    <dgm:pt modelId="{AED86341-CB4C-4756-A23C-0E911AA2EA7C}">
      <dgm:prSet phldrT="[Text]" custT="1"/>
      <dgm:spPr>
        <a:solidFill>
          <a:srgbClr val="8B59A4"/>
        </a:solidFill>
      </dgm:spPr>
      <dgm:t>
        <a:bodyPr/>
        <a:lstStyle/>
        <a:p>
          <a:r>
            <a:rPr lang="en-AU" sz="1800"/>
            <a:t>1. What is open disclosure?</a:t>
          </a:r>
        </a:p>
      </dgm:t>
    </dgm:pt>
    <dgm:pt modelId="{287E03E9-20DF-4507-9F34-E303C2961388}" type="parTrans" cxnId="{CC3867A2-1B67-4909-9447-8F8780CC7C97}">
      <dgm:prSet/>
      <dgm:spPr/>
      <dgm:t>
        <a:bodyPr/>
        <a:lstStyle/>
        <a:p>
          <a:endParaRPr lang="en-AU" sz="2000"/>
        </a:p>
      </dgm:t>
    </dgm:pt>
    <dgm:pt modelId="{41EE9D5F-51EC-4BDE-B062-D4B030221036}" type="sibTrans" cxnId="{CC3867A2-1B67-4909-9447-8F8780CC7C97}">
      <dgm:prSet/>
      <dgm:spPr/>
      <dgm:t>
        <a:bodyPr/>
        <a:lstStyle/>
        <a:p>
          <a:endParaRPr lang="en-AU" sz="2000"/>
        </a:p>
      </dgm:t>
    </dgm:pt>
    <dgm:pt modelId="{53701D97-CDB9-47BE-82B2-9D620400FAA2}">
      <dgm:prSet phldrT="[Text]" custT="1"/>
      <dgm:spPr>
        <a:solidFill>
          <a:srgbClr val="8B59A4"/>
        </a:solidFill>
      </dgm:spPr>
      <dgm:t>
        <a:bodyPr/>
        <a:lstStyle/>
        <a:p>
          <a:r>
            <a:rPr lang="en-AU" sz="1800"/>
            <a:t>2. When should we use it?</a:t>
          </a:r>
        </a:p>
      </dgm:t>
    </dgm:pt>
    <dgm:pt modelId="{3E177D96-DB21-4427-BD36-FAE03309F0E8}" type="parTrans" cxnId="{71E7A0AE-6BC8-4A58-891D-678290F04CCB}">
      <dgm:prSet/>
      <dgm:spPr/>
      <dgm:t>
        <a:bodyPr/>
        <a:lstStyle/>
        <a:p>
          <a:endParaRPr lang="en-AU" sz="2000"/>
        </a:p>
      </dgm:t>
    </dgm:pt>
    <dgm:pt modelId="{403490C4-A4FE-4E6A-AF7C-2619BF0A4D3D}" type="sibTrans" cxnId="{71E7A0AE-6BC8-4A58-891D-678290F04CCB}">
      <dgm:prSet/>
      <dgm:spPr/>
      <dgm:t>
        <a:bodyPr/>
        <a:lstStyle/>
        <a:p>
          <a:endParaRPr lang="en-AU" sz="2000"/>
        </a:p>
      </dgm:t>
    </dgm:pt>
    <dgm:pt modelId="{DB723454-B99E-4E3B-B6CE-8A618FFCDAC9}">
      <dgm:prSet phldrT="[Text]" custT="1"/>
      <dgm:spPr>
        <a:solidFill>
          <a:srgbClr val="8B59A4"/>
        </a:solidFill>
      </dgm:spPr>
      <dgm:t>
        <a:bodyPr/>
        <a:lstStyle/>
        <a:p>
          <a:r>
            <a:rPr lang="en-AU" sz="1800"/>
            <a:t>3. Who does it involve?</a:t>
          </a:r>
        </a:p>
      </dgm:t>
    </dgm:pt>
    <dgm:pt modelId="{F128D5F2-3E0B-4BD5-A442-6DB048E21ABB}" type="parTrans" cxnId="{70008841-9F8C-463B-A845-5E7785258195}">
      <dgm:prSet/>
      <dgm:spPr/>
      <dgm:t>
        <a:bodyPr/>
        <a:lstStyle/>
        <a:p>
          <a:endParaRPr lang="en-AU" sz="2000"/>
        </a:p>
      </dgm:t>
    </dgm:pt>
    <dgm:pt modelId="{43CE8786-5898-4A63-9C38-F8F2D4440229}" type="sibTrans" cxnId="{70008841-9F8C-463B-A845-5E7785258195}">
      <dgm:prSet/>
      <dgm:spPr/>
      <dgm:t>
        <a:bodyPr/>
        <a:lstStyle/>
        <a:p>
          <a:endParaRPr lang="en-AU" sz="2000"/>
        </a:p>
      </dgm:t>
    </dgm:pt>
    <dgm:pt modelId="{DA16E430-FDAD-4992-B4EE-4BB1DDC30D26}">
      <dgm:prSet phldrT="[Text]" custT="1"/>
      <dgm:spPr>
        <a:solidFill>
          <a:srgbClr val="8B59A4"/>
        </a:solidFill>
      </dgm:spPr>
      <dgm:t>
        <a:bodyPr/>
        <a:lstStyle/>
        <a:p>
          <a:r>
            <a:rPr lang="en-AU" sz="1800"/>
            <a:t>4. Who is responsible for having open disclosure discussions in our service?</a:t>
          </a:r>
        </a:p>
      </dgm:t>
    </dgm:pt>
    <dgm:pt modelId="{05EA7D62-7D77-44E7-AEBB-19E64D286481}" type="parTrans" cxnId="{2D9FD4AA-F283-4C66-BD26-146DF335EBDD}">
      <dgm:prSet/>
      <dgm:spPr/>
      <dgm:t>
        <a:bodyPr/>
        <a:lstStyle/>
        <a:p>
          <a:endParaRPr lang="en-AU"/>
        </a:p>
      </dgm:t>
    </dgm:pt>
    <dgm:pt modelId="{B71DAFB8-2367-402D-A67E-D726F9F51AD2}" type="sibTrans" cxnId="{2D9FD4AA-F283-4C66-BD26-146DF335EBDD}">
      <dgm:prSet/>
      <dgm:spPr/>
      <dgm:t>
        <a:bodyPr/>
        <a:lstStyle/>
        <a:p>
          <a:endParaRPr lang="en-AU"/>
        </a:p>
      </dgm:t>
    </dgm:pt>
    <dgm:pt modelId="{AA82E1F3-AEDC-4B16-9919-0E6615E7EECF}" type="pres">
      <dgm:prSet presAssocID="{071FAD37-1289-4E66-8ECE-F4FF127E16CA}" presName="linear" presStyleCnt="0">
        <dgm:presLayoutVars>
          <dgm:dir/>
          <dgm:animLvl val="lvl"/>
          <dgm:resizeHandles val="exact"/>
        </dgm:presLayoutVars>
      </dgm:prSet>
      <dgm:spPr/>
    </dgm:pt>
    <dgm:pt modelId="{68B4106D-ED5D-432B-896F-81DE21D6FD1A}" type="pres">
      <dgm:prSet presAssocID="{AED86341-CB4C-4756-A23C-0E911AA2EA7C}" presName="parentLin" presStyleCnt="0"/>
      <dgm:spPr/>
    </dgm:pt>
    <dgm:pt modelId="{F17A8FDD-7153-4A4E-B00E-15D18FA246BC}" type="pres">
      <dgm:prSet presAssocID="{AED86341-CB4C-4756-A23C-0E911AA2EA7C}" presName="parentLeftMargin" presStyleLbl="node1" presStyleIdx="0" presStyleCnt="4"/>
      <dgm:spPr/>
    </dgm:pt>
    <dgm:pt modelId="{4494B9C1-48AE-4F18-A000-B1B0AA31CDD4}" type="pres">
      <dgm:prSet presAssocID="{AED86341-CB4C-4756-A23C-0E911AA2EA7C}" presName="parentText" presStyleLbl="node1" presStyleIdx="0" presStyleCnt="4" custLinFactNeighborY="1671">
        <dgm:presLayoutVars>
          <dgm:chMax val="0"/>
          <dgm:bulletEnabled val="1"/>
        </dgm:presLayoutVars>
      </dgm:prSet>
      <dgm:spPr/>
    </dgm:pt>
    <dgm:pt modelId="{3E986D95-A1D0-4EB4-BBC0-266853DB03B2}" type="pres">
      <dgm:prSet presAssocID="{AED86341-CB4C-4756-A23C-0E911AA2EA7C}" presName="negativeSpace" presStyleCnt="0"/>
      <dgm:spPr/>
    </dgm:pt>
    <dgm:pt modelId="{789B3999-0E65-4269-AB38-33B410859B02}" type="pres">
      <dgm:prSet presAssocID="{AED86341-CB4C-4756-A23C-0E911AA2EA7C}" presName="childText" presStyleLbl="conFgAcc1" presStyleIdx="0" presStyleCnt="4" custLinFactNeighborX="672" custLinFactNeighborY="-21447">
        <dgm:presLayoutVars>
          <dgm:bulletEnabled val="1"/>
        </dgm:presLayoutVars>
      </dgm:prSet>
      <dgm:spPr>
        <a:ln>
          <a:solidFill>
            <a:srgbClr val="7030A0"/>
          </a:solidFill>
        </a:ln>
      </dgm:spPr>
    </dgm:pt>
    <dgm:pt modelId="{E2956F7E-ABAD-4DBA-AD3D-251E3B02A1E3}" type="pres">
      <dgm:prSet presAssocID="{41EE9D5F-51EC-4BDE-B062-D4B030221036}" presName="spaceBetweenRectangles" presStyleCnt="0"/>
      <dgm:spPr/>
    </dgm:pt>
    <dgm:pt modelId="{70023498-FDFF-4867-80FE-CB8A8D53502B}" type="pres">
      <dgm:prSet presAssocID="{53701D97-CDB9-47BE-82B2-9D620400FAA2}" presName="parentLin" presStyleCnt="0"/>
      <dgm:spPr/>
    </dgm:pt>
    <dgm:pt modelId="{F0F4EFB9-2C14-47CC-8480-081F93E309AE}" type="pres">
      <dgm:prSet presAssocID="{53701D97-CDB9-47BE-82B2-9D620400FAA2}" presName="parentLeftMargin" presStyleLbl="node1" presStyleIdx="0" presStyleCnt="4"/>
      <dgm:spPr/>
    </dgm:pt>
    <dgm:pt modelId="{34BA66F2-9861-4D91-8118-193941016D93}" type="pres">
      <dgm:prSet presAssocID="{53701D97-CDB9-47BE-82B2-9D620400FAA2}" presName="parentText" presStyleLbl="node1" presStyleIdx="1" presStyleCnt="4">
        <dgm:presLayoutVars>
          <dgm:chMax val="0"/>
          <dgm:bulletEnabled val="1"/>
        </dgm:presLayoutVars>
      </dgm:prSet>
      <dgm:spPr/>
    </dgm:pt>
    <dgm:pt modelId="{31D0BEA8-50E0-445F-9C3C-B2C22051A069}" type="pres">
      <dgm:prSet presAssocID="{53701D97-CDB9-47BE-82B2-9D620400FAA2}" presName="negativeSpace" presStyleCnt="0"/>
      <dgm:spPr/>
    </dgm:pt>
    <dgm:pt modelId="{629A85D3-2902-48FA-88CF-6F8293527B4F}" type="pres">
      <dgm:prSet presAssocID="{53701D97-CDB9-47BE-82B2-9D620400FAA2}" presName="childText" presStyleLbl="conFgAcc1" presStyleIdx="1" presStyleCnt="4">
        <dgm:presLayoutVars>
          <dgm:bulletEnabled val="1"/>
        </dgm:presLayoutVars>
      </dgm:prSet>
      <dgm:spPr>
        <a:ln>
          <a:solidFill>
            <a:srgbClr val="7030A0"/>
          </a:solidFill>
        </a:ln>
      </dgm:spPr>
    </dgm:pt>
    <dgm:pt modelId="{5EFEEB6D-FE2C-4ABF-A852-718369039881}" type="pres">
      <dgm:prSet presAssocID="{403490C4-A4FE-4E6A-AF7C-2619BF0A4D3D}" presName="spaceBetweenRectangles" presStyleCnt="0"/>
      <dgm:spPr/>
    </dgm:pt>
    <dgm:pt modelId="{E7FD7628-74B8-4492-8C98-C7E375DC8D82}" type="pres">
      <dgm:prSet presAssocID="{DB723454-B99E-4E3B-B6CE-8A618FFCDAC9}" presName="parentLin" presStyleCnt="0"/>
      <dgm:spPr/>
    </dgm:pt>
    <dgm:pt modelId="{EFC16D32-0F0E-4AAC-B751-1D6F17D45110}" type="pres">
      <dgm:prSet presAssocID="{DB723454-B99E-4E3B-B6CE-8A618FFCDAC9}" presName="parentLeftMargin" presStyleLbl="node1" presStyleIdx="1" presStyleCnt="4"/>
      <dgm:spPr/>
    </dgm:pt>
    <dgm:pt modelId="{110127D8-2A87-4610-8A5E-08C2BE513503}" type="pres">
      <dgm:prSet presAssocID="{DB723454-B99E-4E3B-B6CE-8A618FFCDAC9}" presName="parentText" presStyleLbl="node1" presStyleIdx="2" presStyleCnt="4">
        <dgm:presLayoutVars>
          <dgm:chMax val="0"/>
          <dgm:bulletEnabled val="1"/>
        </dgm:presLayoutVars>
      </dgm:prSet>
      <dgm:spPr/>
    </dgm:pt>
    <dgm:pt modelId="{BBBA1C88-1C8A-44D8-806A-178240601FFA}" type="pres">
      <dgm:prSet presAssocID="{DB723454-B99E-4E3B-B6CE-8A618FFCDAC9}" presName="negativeSpace" presStyleCnt="0"/>
      <dgm:spPr/>
    </dgm:pt>
    <dgm:pt modelId="{CA1A1871-A966-4377-969B-B68DEDF0E59C}" type="pres">
      <dgm:prSet presAssocID="{DB723454-B99E-4E3B-B6CE-8A618FFCDAC9}" presName="childText" presStyleLbl="conFgAcc1" presStyleIdx="2" presStyleCnt="4">
        <dgm:presLayoutVars>
          <dgm:bulletEnabled val="1"/>
        </dgm:presLayoutVars>
      </dgm:prSet>
      <dgm:spPr>
        <a:ln>
          <a:solidFill>
            <a:srgbClr val="7030A0"/>
          </a:solidFill>
        </a:ln>
      </dgm:spPr>
    </dgm:pt>
    <dgm:pt modelId="{6E196D8F-25B9-4531-B5DE-D6D2210DDB6F}" type="pres">
      <dgm:prSet presAssocID="{43CE8786-5898-4A63-9C38-F8F2D4440229}" presName="spaceBetweenRectangles" presStyleCnt="0"/>
      <dgm:spPr/>
    </dgm:pt>
    <dgm:pt modelId="{535F4E88-B4AD-46CF-BDDB-9600AC060353}" type="pres">
      <dgm:prSet presAssocID="{DA16E430-FDAD-4992-B4EE-4BB1DDC30D26}" presName="parentLin" presStyleCnt="0"/>
      <dgm:spPr/>
    </dgm:pt>
    <dgm:pt modelId="{024BB2B4-3AAC-4E82-ABB9-90BD6BF2A271}" type="pres">
      <dgm:prSet presAssocID="{DA16E430-FDAD-4992-B4EE-4BB1DDC30D26}" presName="parentLeftMargin" presStyleLbl="node1" presStyleIdx="2" presStyleCnt="4"/>
      <dgm:spPr/>
    </dgm:pt>
    <dgm:pt modelId="{EEC08D5B-C159-453A-889E-25DF4D03C36D}" type="pres">
      <dgm:prSet presAssocID="{DA16E430-FDAD-4992-B4EE-4BB1DDC30D26}" presName="parentText" presStyleLbl="node1" presStyleIdx="3" presStyleCnt="4">
        <dgm:presLayoutVars>
          <dgm:chMax val="0"/>
          <dgm:bulletEnabled val="1"/>
        </dgm:presLayoutVars>
      </dgm:prSet>
      <dgm:spPr/>
    </dgm:pt>
    <dgm:pt modelId="{A6EFF95F-E5AB-42E2-BE69-BCD238F1E60C}" type="pres">
      <dgm:prSet presAssocID="{DA16E430-FDAD-4992-B4EE-4BB1DDC30D26}" presName="negativeSpace" presStyleCnt="0"/>
      <dgm:spPr/>
    </dgm:pt>
    <dgm:pt modelId="{B13C0504-F6D6-4D1E-A1E3-EA59F0ED0243}" type="pres">
      <dgm:prSet presAssocID="{DA16E430-FDAD-4992-B4EE-4BB1DDC30D26}" presName="childText" presStyleLbl="conFgAcc1" presStyleIdx="3" presStyleCnt="4">
        <dgm:presLayoutVars>
          <dgm:bulletEnabled val="1"/>
        </dgm:presLayoutVars>
      </dgm:prSet>
      <dgm:spPr>
        <a:ln>
          <a:solidFill>
            <a:schemeClr val="accent2"/>
          </a:solidFill>
        </a:ln>
      </dgm:spPr>
    </dgm:pt>
  </dgm:ptLst>
  <dgm:cxnLst>
    <dgm:cxn modelId="{061C2E22-A1F8-4F97-B9B6-3D3E604B4E5D}" type="presOf" srcId="{AED86341-CB4C-4756-A23C-0E911AA2EA7C}" destId="{4494B9C1-48AE-4F18-A000-B1B0AA31CDD4}" srcOrd="1" destOrd="0" presId="urn:microsoft.com/office/officeart/2005/8/layout/list1"/>
    <dgm:cxn modelId="{70008841-9F8C-463B-A845-5E7785258195}" srcId="{071FAD37-1289-4E66-8ECE-F4FF127E16CA}" destId="{DB723454-B99E-4E3B-B6CE-8A618FFCDAC9}" srcOrd="2" destOrd="0" parTransId="{F128D5F2-3E0B-4BD5-A442-6DB048E21ABB}" sibTransId="{43CE8786-5898-4A63-9C38-F8F2D4440229}"/>
    <dgm:cxn modelId="{DAD23D48-09C0-4763-8626-195951E0702C}" type="presOf" srcId="{53701D97-CDB9-47BE-82B2-9D620400FAA2}" destId="{F0F4EFB9-2C14-47CC-8480-081F93E309AE}" srcOrd="0" destOrd="0" presId="urn:microsoft.com/office/officeart/2005/8/layout/list1"/>
    <dgm:cxn modelId="{E64C574D-81B6-487F-8EAC-FB61AD89BB09}" type="presOf" srcId="{DA16E430-FDAD-4992-B4EE-4BB1DDC30D26}" destId="{EEC08D5B-C159-453A-889E-25DF4D03C36D}" srcOrd="1" destOrd="0" presId="urn:microsoft.com/office/officeart/2005/8/layout/list1"/>
    <dgm:cxn modelId="{CA6B488D-2512-46B0-91B2-E96352BD6AFB}" type="presOf" srcId="{DA16E430-FDAD-4992-B4EE-4BB1DDC30D26}" destId="{024BB2B4-3AAC-4E82-ABB9-90BD6BF2A271}" srcOrd="0" destOrd="0" presId="urn:microsoft.com/office/officeart/2005/8/layout/list1"/>
    <dgm:cxn modelId="{32DAAD8F-C0E2-4DB4-939B-90C06C33ED06}" type="presOf" srcId="{53701D97-CDB9-47BE-82B2-9D620400FAA2}" destId="{34BA66F2-9861-4D91-8118-193941016D93}" srcOrd="1" destOrd="0" presId="urn:microsoft.com/office/officeart/2005/8/layout/list1"/>
    <dgm:cxn modelId="{CE4D0493-F0C2-4526-B060-F010D17A74E5}" type="presOf" srcId="{DB723454-B99E-4E3B-B6CE-8A618FFCDAC9}" destId="{EFC16D32-0F0E-4AAC-B751-1D6F17D45110}" srcOrd="0" destOrd="0" presId="urn:microsoft.com/office/officeart/2005/8/layout/list1"/>
    <dgm:cxn modelId="{CC3867A2-1B67-4909-9447-8F8780CC7C97}" srcId="{071FAD37-1289-4E66-8ECE-F4FF127E16CA}" destId="{AED86341-CB4C-4756-A23C-0E911AA2EA7C}" srcOrd="0" destOrd="0" parTransId="{287E03E9-20DF-4507-9F34-E303C2961388}" sibTransId="{41EE9D5F-51EC-4BDE-B062-D4B030221036}"/>
    <dgm:cxn modelId="{6227F8A7-8C4B-422D-A93E-48B697373715}" type="presOf" srcId="{AED86341-CB4C-4756-A23C-0E911AA2EA7C}" destId="{F17A8FDD-7153-4A4E-B00E-15D18FA246BC}" srcOrd="0" destOrd="0" presId="urn:microsoft.com/office/officeart/2005/8/layout/list1"/>
    <dgm:cxn modelId="{2D9FD4AA-F283-4C66-BD26-146DF335EBDD}" srcId="{071FAD37-1289-4E66-8ECE-F4FF127E16CA}" destId="{DA16E430-FDAD-4992-B4EE-4BB1DDC30D26}" srcOrd="3" destOrd="0" parTransId="{05EA7D62-7D77-44E7-AEBB-19E64D286481}" sibTransId="{B71DAFB8-2367-402D-A67E-D726F9F51AD2}"/>
    <dgm:cxn modelId="{71E7A0AE-6BC8-4A58-891D-678290F04CCB}" srcId="{071FAD37-1289-4E66-8ECE-F4FF127E16CA}" destId="{53701D97-CDB9-47BE-82B2-9D620400FAA2}" srcOrd="1" destOrd="0" parTransId="{3E177D96-DB21-4427-BD36-FAE03309F0E8}" sibTransId="{403490C4-A4FE-4E6A-AF7C-2619BF0A4D3D}"/>
    <dgm:cxn modelId="{0BC77CB2-6371-4687-99D9-FC18CED96E98}" type="presOf" srcId="{071FAD37-1289-4E66-8ECE-F4FF127E16CA}" destId="{AA82E1F3-AEDC-4B16-9919-0E6615E7EECF}" srcOrd="0" destOrd="0" presId="urn:microsoft.com/office/officeart/2005/8/layout/list1"/>
    <dgm:cxn modelId="{8D03EDF9-FA55-41EC-93E2-9C3FFDF67FD9}" type="presOf" srcId="{DB723454-B99E-4E3B-B6CE-8A618FFCDAC9}" destId="{110127D8-2A87-4610-8A5E-08C2BE513503}" srcOrd="1" destOrd="0" presId="urn:microsoft.com/office/officeart/2005/8/layout/list1"/>
    <dgm:cxn modelId="{2B58EECF-6593-48C9-B54F-CE5EA5F2D2F2}" type="presParOf" srcId="{AA82E1F3-AEDC-4B16-9919-0E6615E7EECF}" destId="{68B4106D-ED5D-432B-896F-81DE21D6FD1A}" srcOrd="0" destOrd="0" presId="urn:microsoft.com/office/officeart/2005/8/layout/list1"/>
    <dgm:cxn modelId="{DC89960F-36CE-4ED9-AEE3-35B9EB6B3663}" type="presParOf" srcId="{68B4106D-ED5D-432B-896F-81DE21D6FD1A}" destId="{F17A8FDD-7153-4A4E-B00E-15D18FA246BC}" srcOrd="0" destOrd="0" presId="urn:microsoft.com/office/officeart/2005/8/layout/list1"/>
    <dgm:cxn modelId="{F1018491-73BC-4849-8320-429E89620BF2}" type="presParOf" srcId="{68B4106D-ED5D-432B-896F-81DE21D6FD1A}" destId="{4494B9C1-48AE-4F18-A000-B1B0AA31CDD4}" srcOrd="1" destOrd="0" presId="urn:microsoft.com/office/officeart/2005/8/layout/list1"/>
    <dgm:cxn modelId="{50A06506-6835-4CAF-A7BF-655AA104B2BF}" type="presParOf" srcId="{AA82E1F3-AEDC-4B16-9919-0E6615E7EECF}" destId="{3E986D95-A1D0-4EB4-BBC0-266853DB03B2}" srcOrd="1" destOrd="0" presId="urn:microsoft.com/office/officeart/2005/8/layout/list1"/>
    <dgm:cxn modelId="{9D6DB0A3-22C4-4368-A7D3-2E15AD92D0DC}" type="presParOf" srcId="{AA82E1F3-AEDC-4B16-9919-0E6615E7EECF}" destId="{789B3999-0E65-4269-AB38-33B410859B02}" srcOrd="2" destOrd="0" presId="urn:microsoft.com/office/officeart/2005/8/layout/list1"/>
    <dgm:cxn modelId="{E79AE0E8-4FD6-4E2D-A636-8C24DCC53784}" type="presParOf" srcId="{AA82E1F3-AEDC-4B16-9919-0E6615E7EECF}" destId="{E2956F7E-ABAD-4DBA-AD3D-251E3B02A1E3}" srcOrd="3" destOrd="0" presId="urn:microsoft.com/office/officeart/2005/8/layout/list1"/>
    <dgm:cxn modelId="{54E0C1B0-91E6-4DBE-9837-9169BEA6F28D}" type="presParOf" srcId="{AA82E1F3-AEDC-4B16-9919-0E6615E7EECF}" destId="{70023498-FDFF-4867-80FE-CB8A8D53502B}" srcOrd="4" destOrd="0" presId="urn:microsoft.com/office/officeart/2005/8/layout/list1"/>
    <dgm:cxn modelId="{C805124F-49C6-49C1-8828-29E61291BF5B}" type="presParOf" srcId="{70023498-FDFF-4867-80FE-CB8A8D53502B}" destId="{F0F4EFB9-2C14-47CC-8480-081F93E309AE}" srcOrd="0" destOrd="0" presId="urn:microsoft.com/office/officeart/2005/8/layout/list1"/>
    <dgm:cxn modelId="{1530DC93-292C-47B6-B134-77BD11DDC03C}" type="presParOf" srcId="{70023498-FDFF-4867-80FE-CB8A8D53502B}" destId="{34BA66F2-9861-4D91-8118-193941016D93}" srcOrd="1" destOrd="0" presId="urn:microsoft.com/office/officeart/2005/8/layout/list1"/>
    <dgm:cxn modelId="{67DF712A-F883-4D78-BCD9-4DE1E4768425}" type="presParOf" srcId="{AA82E1F3-AEDC-4B16-9919-0E6615E7EECF}" destId="{31D0BEA8-50E0-445F-9C3C-B2C22051A069}" srcOrd="5" destOrd="0" presId="urn:microsoft.com/office/officeart/2005/8/layout/list1"/>
    <dgm:cxn modelId="{3C2E3B9C-7EB7-45FF-831F-67E35F21E70F}" type="presParOf" srcId="{AA82E1F3-AEDC-4B16-9919-0E6615E7EECF}" destId="{629A85D3-2902-48FA-88CF-6F8293527B4F}" srcOrd="6" destOrd="0" presId="urn:microsoft.com/office/officeart/2005/8/layout/list1"/>
    <dgm:cxn modelId="{14B32113-B4F9-4936-B39F-F744CDF994DC}" type="presParOf" srcId="{AA82E1F3-AEDC-4B16-9919-0E6615E7EECF}" destId="{5EFEEB6D-FE2C-4ABF-A852-718369039881}" srcOrd="7" destOrd="0" presId="urn:microsoft.com/office/officeart/2005/8/layout/list1"/>
    <dgm:cxn modelId="{34BCB7CA-AAA0-470A-A4C3-60A883DF15A1}" type="presParOf" srcId="{AA82E1F3-AEDC-4B16-9919-0E6615E7EECF}" destId="{E7FD7628-74B8-4492-8C98-C7E375DC8D82}" srcOrd="8" destOrd="0" presId="urn:microsoft.com/office/officeart/2005/8/layout/list1"/>
    <dgm:cxn modelId="{3993DE98-224C-4037-920E-664369E0560A}" type="presParOf" srcId="{E7FD7628-74B8-4492-8C98-C7E375DC8D82}" destId="{EFC16D32-0F0E-4AAC-B751-1D6F17D45110}" srcOrd="0" destOrd="0" presId="urn:microsoft.com/office/officeart/2005/8/layout/list1"/>
    <dgm:cxn modelId="{D81ADF29-C4B3-496D-9851-17EC356A6310}" type="presParOf" srcId="{E7FD7628-74B8-4492-8C98-C7E375DC8D82}" destId="{110127D8-2A87-4610-8A5E-08C2BE513503}" srcOrd="1" destOrd="0" presId="urn:microsoft.com/office/officeart/2005/8/layout/list1"/>
    <dgm:cxn modelId="{947735DC-3A44-4CF9-A624-50E7D1969E9F}" type="presParOf" srcId="{AA82E1F3-AEDC-4B16-9919-0E6615E7EECF}" destId="{BBBA1C88-1C8A-44D8-806A-178240601FFA}" srcOrd="9" destOrd="0" presId="urn:microsoft.com/office/officeart/2005/8/layout/list1"/>
    <dgm:cxn modelId="{CC72A352-B680-4C6D-8D82-BB6907D2FBF1}" type="presParOf" srcId="{AA82E1F3-AEDC-4B16-9919-0E6615E7EECF}" destId="{CA1A1871-A966-4377-969B-B68DEDF0E59C}" srcOrd="10" destOrd="0" presId="urn:microsoft.com/office/officeart/2005/8/layout/list1"/>
    <dgm:cxn modelId="{385B93EE-25A6-41C2-B2CD-36F05D5465C3}" type="presParOf" srcId="{AA82E1F3-AEDC-4B16-9919-0E6615E7EECF}" destId="{6E196D8F-25B9-4531-B5DE-D6D2210DDB6F}" srcOrd="11" destOrd="0" presId="urn:microsoft.com/office/officeart/2005/8/layout/list1"/>
    <dgm:cxn modelId="{39E74934-6DAA-4E0A-8EB5-E9023B0FCB00}" type="presParOf" srcId="{AA82E1F3-AEDC-4B16-9919-0E6615E7EECF}" destId="{535F4E88-B4AD-46CF-BDDB-9600AC060353}" srcOrd="12" destOrd="0" presId="urn:microsoft.com/office/officeart/2005/8/layout/list1"/>
    <dgm:cxn modelId="{40B6019E-F9A1-40ED-B4C0-1421DB2F31E6}" type="presParOf" srcId="{535F4E88-B4AD-46CF-BDDB-9600AC060353}" destId="{024BB2B4-3AAC-4E82-ABB9-90BD6BF2A271}" srcOrd="0" destOrd="0" presId="urn:microsoft.com/office/officeart/2005/8/layout/list1"/>
    <dgm:cxn modelId="{87E48C65-8594-4333-8966-1FC932085DF4}" type="presParOf" srcId="{535F4E88-B4AD-46CF-BDDB-9600AC060353}" destId="{EEC08D5B-C159-453A-889E-25DF4D03C36D}" srcOrd="1" destOrd="0" presId="urn:microsoft.com/office/officeart/2005/8/layout/list1"/>
    <dgm:cxn modelId="{1AFE0099-6477-4CAF-9461-597477D401C3}" type="presParOf" srcId="{AA82E1F3-AEDC-4B16-9919-0E6615E7EECF}" destId="{A6EFF95F-E5AB-42E2-BE69-BCD238F1E60C}" srcOrd="13" destOrd="0" presId="urn:microsoft.com/office/officeart/2005/8/layout/list1"/>
    <dgm:cxn modelId="{D4350DA5-C650-47B8-8DB2-649A0B2D276C}" type="presParOf" srcId="{AA82E1F3-AEDC-4B16-9919-0E6615E7EECF}" destId="{B13C0504-F6D6-4D1E-A1E3-EA59F0ED0243}"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96894097-B260-4CCC-8C23-2E1AC963B0F9}" type="doc">
      <dgm:prSet loTypeId="urn:microsoft.com/office/officeart/2016/7/layout/LinearBlockProcessNumbered" loCatId="process" qsTypeId="urn:microsoft.com/office/officeart/2005/8/quickstyle/simple5" qsCatId="simple" csTypeId="urn:microsoft.com/office/officeart/2005/8/colors/accent1_2" csCatId="accent1" phldr="1"/>
      <dgm:spPr/>
      <dgm:t>
        <a:bodyPr/>
        <a:lstStyle/>
        <a:p>
          <a:endParaRPr lang="en-US"/>
        </a:p>
      </dgm:t>
    </dgm:pt>
    <dgm:pt modelId="{CC3AA6B5-B455-438E-8698-721453849B2E}">
      <dgm:prSet/>
      <dgm:spPr>
        <a:solidFill>
          <a:srgbClr val="002060"/>
        </a:solidFill>
      </dgm:spPr>
      <dgm:t>
        <a:bodyPr/>
        <a:lstStyle/>
        <a:p>
          <a:r>
            <a:rPr lang="en-AU" b="0"/>
            <a:t>Identify when things go wrong</a:t>
          </a:r>
          <a:endParaRPr lang="en-US"/>
        </a:p>
      </dgm:t>
    </dgm:pt>
    <dgm:pt modelId="{2C4B8D41-05FF-4CA9-98E5-FEAB85F65DED}" type="parTrans" cxnId="{97150B34-118C-410A-BC31-112511F165E9}">
      <dgm:prSet/>
      <dgm:spPr/>
      <dgm:t>
        <a:bodyPr/>
        <a:lstStyle/>
        <a:p>
          <a:endParaRPr lang="en-US"/>
        </a:p>
      </dgm:t>
    </dgm:pt>
    <dgm:pt modelId="{673FAEA5-6533-47A3-BADE-DF65795DB3AE}" type="sibTrans" cxnId="{97150B34-118C-410A-BC31-112511F165E9}">
      <dgm:prSet phldrT="01" phldr="0"/>
      <dgm:spPr/>
      <dgm:t>
        <a:bodyPr/>
        <a:lstStyle/>
        <a:p>
          <a:r>
            <a:rPr lang="en-US"/>
            <a:t>01</a:t>
          </a:r>
        </a:p>
      </dgm:t>
    </dgm:pt>
    <dgm:pt modelId="{CD45BF19-AA49-4B3F-8C62-87FF326C9B93}">
      <dgm:prSet/>
      <dgm:spPr>
        <a:solidFill>
          <a:srgbClr val="002060"/>
        </a:solidFill>
      </dgm:spPr>
      <dgm:t>
        <a:bodyPr/>
        <a:lstStyle/>
        <a:p>
          <a:r>
            <a:rPr lang="en-AU" b="0"/>
            <a:t>Address immediate needs and provide support</a:t>
          </a:r>
          <a:endParaRPr lang="en-US"/>
        </a:p>
      </dgm:t>
    </dgm:pt>
    <dgm:pt modelId="{E2CA4CDC-CB3E-41DF-B405-9B90DC8FC4B3}" type="parTrans" cxnId="{96B6B8A8-063F-441D-BBEC-25CDA1F78910}">
      <dgm:prSet/>
      <dgm:spPr/>
      <dgm:t>
        <a:bodyPr/>
        <a:lstStyle/>
        <a:p>
          <a:endParaRPr lang="en-US"/>
        </a:p>
      </dgm:t>
    </dgm:pt>
    <dgm:pt modelId="{160DFEA8-E64E-4C97-AF2B-F6E4ED36AA61}" type="sibTrans" cxnId="{96B6B8A8-063F-441D-BBEC-25CDA1F78910}">
      <dgm:prSet phldrT="02" phldr="0"/>
      <dgm:spPr/>
      <dgm:t>
        <a:bodyPr/>
        <a:lstStyle/>
        <a:p>
          <a:r>
            <a:rPr lang="en-US"/>
            <a:t>02</a:t>
          </a:r>
        </a:p>
      </dgm:t>
    </dgm:pt>
    <dgm:pt modelId="{F2D9FC30-1A42-4ED1-9906-AC1479799960}">
      <dgm:prSet/>
      <dgm:spPr>
        <a:solidFill>
          <a:srgbClr val="002060"/>
        </a:solidFill>
      </dgm:spPr>
      <dgm:t>
        <a:bodyPr/>
        <a:lstStyle/>
        <a:p>
          <a:r>
            <a:rPr lang="en-AU" b="0"/>
            <a:t>Acknowledge and apologise or express regret</a:t>
          </a:r>
          <a:endParaRPr lang="en-US"/>
        </a:p>
      </dgm:t>
    </dgm:pt>
    <dgm:pt modelId="{921E172D-9468-4629-85A6-25EA4129F049}" type="parTrans" cxnId="{4BE525A7-7D08-4716-88F0-DE171EB48718}">
      <dgm:prSet/>
      <dgm:spPr/>
      <dgm:t>
        <a:bodyPr/>
        <a:lstStyle/>
        <a:p>
          <a:endParaRPr lang="en-US"/>
        </a:p>
      </dgm:t>
    </dgm:pt>
    <dgm:pt modelId="{380D2906-95FA-4142-9D18-E67BBE08BA9E}" type="sibTrans" cxnId="{4BE525A7-7D08-4716-88F0-DE171EB48718}">
      <dgm:prSet phldrT="03" phldr="0"/>
      <dgm:spPr/>
      <dgm:t>
        <a:bodyPr/>
        <a:lstStyle/>
        <a:p>
          <a:r>
            <a:rPr lang="en-US"/>
            <a:t>03</a:t>
          </a:r>
        </a:p>
      </dgm:t>
    </dgm:pt>
    <dgm:pt modelId="{A45C1491-13FA-4D16-8586-599B54105E72}">
      <dgm:prSet/>
      <dgm:spPr>
        <a:solidFill>
          <a:srgbClr val="002060"/>
        </a:solidFill>
      </dgm:spPr>
      <dgm:t>
        <a:bodyPr/>
        <a:lstStyle/>
        <a:p>
          <a:r>
            <a:rPr lang="en-AU" b="0"/>
            <a:t>Find out and explain what happened</a:t>
          </a:r>
          <a:endParaRPr lang="en-US"/>
        </a:p>
      </dgm:t>
    </dgm:pt>
    <dgm:pt modelId="{6C75A10F-363F-4D40-BE1C-F1CB1DBC8F9B}" type="parTrans" cxnId="{343B524A-050F-4E06-84E8-2D8E2C85BBD1}">
      <dgm:prSet/>
      <dgm:spPr/>
      <dgm:t>
        <a:bodyPr/>
        <a:lstStyle/>
        <a:p>
          <a:endParaRPr lang="en-US"/>
        </a:p>
      </dgm:t>
    </dgm:pt>
    <dgm:pt modelId="{CD54A13A-C55B-4672-880D-720019DBD8E6}" type="sibTrans" cxnId="{343B524A-050F-4E06-84E8-2D8E2C85BBD1}">
      <dgm:prSet phldrT="04" phldr="0"/>
      <dgm:spPr/>
      <dgm:t>
        <a:bodyPr/>
        <a:lstStyle/>
        <a:p>
          <a:r>
            <a:rPr lang="en-US"/>
            <a:t>04</a:t>
          </a:r>
        </a:p>
      </dgm:t>
    </dgm:pt>
    <dgm:pt modelId="{441A55F5-6810-4DCF-8C56-3CA3DB710A38}">
      <dgm:prSet/>
      <dgm:spPr>
        <a:solidFill>
          <a:srgbClr val="002060"/>
        </a:solidFill>
      </dgm:spPr>
      <dgm:t>
        <a:bodyPr/>
        <a:lstStyle/>
        <a:p>
          <a:r>
            <a:rPr lang="en-AU" b="0"/>
            <a:t>Learn from the experience and make improvements</a:t>
          </a:r>
          <a:endParaRPr lang="en-US"/>
        </a:p>
      </dgm:t>
    </dgm:pt>
    <dgm:pt modelId="{BA6F4F8C-B256-4261-B27A-FED747665B84}" type="parTrans" cxnId="{2F3DE931-4BC5-4805-9A82-CC46A86A341D}">
      <dgm:prSet/>
      <dgm:spPr/>
      <dgm:t>
        <a:bodyPr/>
        <a:lstStyle/>
        <a:p>
          <a:endParaRPr lang="en-US"/>
        </a:p>
      </dgm:t>
    </dgm:pt>
    <dgm:pt modelId="{94248D16-749B-4B3D-A36B-394705FD5E83}" type="sibTrans" cxnId="{2F3DE931-4BC5-4805-9A82-CC46A86A341D}">
      <dgm:prSet phldrT="05" phldr="0"/>
      <dgm:spPr/>
      <dgm:t>
        <a:bodyPr/>
        <a:lstStyle/>
        <a:p>
          <a:r>
            <a:rPr lang="en-US"/>
            <a:t>05</a:t>
          </a:r>
        </a:p>
      </dgm:t>
    </dgm:pt>
    <dgm:pt modelId="{F2EEB4FA-F880-4265-A1E9-96B098D93158}" type="pres">
      <dgm:prSet presAssocID="{96894097-B260-4CCC-8C23-2E1AC963B0F9}" presName="Name0" presStyleCnt="0">
        <dgm:presLayoutVars>
          <dgm:animLvl val="lvl"/>
          <dgm:resizeHandles val="exact"/>
        </dgm:presLayoutVars>
      </dgm:prSet>
      <dgm:spPr/>
    </dgm:pt>
    <dgm:pt modelId="{E76AD1C4-F27E-404B-A87F-B45D0BF40068}" type="pres">
      <dgm:prSet presAssocID="{CC3AA6B5-B455-438E-8698-721453849B2E}" presName="compositeNode" presStyleCnt="0">
        <dgm:presLayoutVars>
          <dgm:bulletEnabled val="1"/>
        </dgm:presLayoutVars>
      </dgm:prSet>
      <dgm:spPr/>
    </dgm:pt>
    <dgm:pt modelId="{D6B86593-B524-4919-814B-E5B88F323A2D}" type="pres">
      <dgm:prSet presAssocID="{CC3AA6B5-B455-438E-8698-721453849B2E}" presName="bgRect" presStyleLbl="alignNode1" presStyleIdx="0" presStyleCnt="5"/>
      <dgm:spPr/>
    </dgm:pt>
    <dgm:pt modelId="{FDA1712A-B5C7-4A78-B8E6-78DCBABAC86A}" type="pres">
      <dgm:prSet presAssocID="{673FAEA5-6533-47A3-BADE-DF65795DB3AE}" presName="sibTransNodeRect" presStyleLbl="alignNode1" presStyleIdx="0" presStyleCnt="5">
        <dgm:presLayoutVars>
          <dgm:chMax val="0"/>
          <dgm:bulletEnabled val="1"/>
        </dgm:presLayoutVars>
      </dgm:prSet>
      <dgm:spPr/>
    </dgm:pt>
    <dgm:pt modelId="{1223CD43-8BF0-49E0-B345-C892B574CD55}" type="pres">
      <dgm:prSet presAssocID="{CC3AA6B5-B455-438E-8698-721453849B2E}" presName="nodeRect" presStyleLbl="alignNode1" presStyleIdx="0" presStyleCnt="5">
        <dgm:presLayoutVars>
          <dgm:bulletEnabled val="1"/>
        </dgm:presLayoutVars>
      </dgm:prSet>
      <dgm:spPr/>
    </dgm:pt>
    <dgm:pt modelId="{FD46FBB2-5FAB-42D6-8FA8-53A85E100559}" type="pres">
      <dgm:prSet presAssocID="{673FAEA5-6533-47A3-BADE-DF65795DB3AE}" presName="sibTrans" presStyleCnt="0"/>
      <dgm:spPr/>
    </dgm:pt>
    <dgm:pt modelId="{10B54843-B734-4F10-972E-CDE7220B83A6}" type="pres">
      <dgm:prSet presAssocID="{CD45BF19-AA49-4B3F-8C62-87FF326C9B93}" presName="compositeNode" presStyleCnt="0">
        <dgm:presLayoutVars>
          <dgm:bulletEnabled val="1"/>
        </dgm:presLayoutVars>
      </dgm:prSet>
      <dgm:spPr/>
    </dgm:pt>
    <dgm:pt modelId="{F8158960-F9D8-488A-A5B2-C19C3F953ADC}" type="pres">
      <dgm:prSet presAssocID="{CD45BF19-AA49-4B3F-8C62-87FF326C9B93}" presName="bgRect" presStyleLbl="alignNode1" presStyleIdx="1" presStyleCnt="5"/>
      <dgm:spPr/>
    </dgm:pt>
    <dgm:pt modelId="{6552D081-E5D9-4362-AFC6-0241B09C0171}" type="pres">
      <dgm:prSet presAssocID="{160DFEA8-E64E-4C97-AF2B-F6E4ED36AA61}" presName="sibTransNodeRect" presStyleLbl="alignNode1" presStyleIdx="1" presStyleCnt="5">
        <dgm:presLayoutVars>
          <dgm:chMax val="0"/>
          <dgm:bulletEnabled val="1"/>
        </dgm:presLayoutVars>
      </dgm:prSet>
      <dgm:spPr/>
    </dgm:pt>
    <dgm:pt modelId="{F480DD2E-FD2E-4CE3-9AFB-0AE0F46B958D}" type="pres">
      <dgm:prSet presAssocID="{CD45BF19-AA49-4B3F-8C62-87FF326C9B93}" presName="nodeRect" presStyleLbl="alignNode1" presStyleIdx="1" presStyleCnt="5">
        <dgm:presLayoutVars>
          <dgm:bulletEnabled val="1"/>
        </dgm:presLayoutVars>
      </dgm:prSet>
      <dgm:spPr/>
    </dgm:pt>
    <dgm:pt modelId="{F0163F4D-124E-46C2-8AEA-3B80D68EE041}" type="pres">
      <dgm:prSet presAssocID="{160DFEA8-E64E-4C97-AF2B-F6E4ED36AA61}" presName="sibTrans" presStyleCnt="0"/>
      <dgm:spPr/>
    </dgm:pt>
    <dgm:pt modelId="{45E55C5F-9A88-40E2-BDB4-C3A1B91C7810}" type="pres">
      <dgm:prSet presAssocID="{F2D9FC30-1A42-4ED1-9906-AC1479799960}" presName="compositeNode" presStyleCnt="0">
        <dgm:presLayoutVars>
          <dgm:bulletEnabled val="1"/>
        </dgm:presLayoutVars>
      </dgm:prSet>
      <dgm:spPr/>
    </dgm:pt>
    <dgm:pt modelId="{FFE91A51-A684-4007-8A0B-6F0252693DF0}" type="pres">
      <dgm:prSet presAssocID="{F2D9FC30-1A42-4ED1-9906-AC1479799960}" presName="bgRect" presStyleLbl="alignNode1" presStyleIdx="2" presStyleCnt="5"/>
      <dgm:spPr/>
    </dgm:pt>
    <dgm:pt modelId="{078CC488-4EB8-4290-886B-93AF1DE25E91}" type="pres">
      <dgm:prSet presAssocID="{380D2906-95FA-4142-9D18-E67BBE08BA9E}" presName="sibTransNodeRect" presStyleLbl="alignNode1" presStyleIdx="2" presStyleCnt="5">
        <dgm:presLayoutVars>
          <dgm:chMax val="0"/>
          <dgm:bulletEnabled val="1"/>
        </dgm:presLayoutVars>
      </dgm:prSet>
      <dgm:spPr/>
    </dgm:pt>
    <dgm:pt modelId="{973C5C05-D838-4A75-BBF1-7CEBD230A7A4}" type="pres">
      <dgm:prSet presAssocID="{F2D9FC30-1A42-4ED1-9906-AC1479799960}" presName="nodeRect" presStyleLbl="alignNode1" presStyleIdx="2" presStyleCnt="5">
        <dgm:presLayoutVars>
          <dgm:bulletEnabled val="1"/>
        </dgm:presLayoutVars>
      </dgm:prSet>
      <dgm:spPr/>
    </dgm:pt>
    <dgm:pt modelId="{2B58F328-5E29-4A4B-ABB3-3E502224E2BC}" type="pres">
      <dgm:prSet presAssocID="{380D2906-95FA-4142-9D18-E67BBE08BA9E}" presName="sibTrans" presStyleCnt="0"/>
      <dgm:spPr/>
    </dgm:pt>
    <dgm:pt modelId="{355E3D9D-D0DF-4C7D-8336-5962BE71FC1A}" type="pres">
      <dgm:prSet presAssocID="{A45C1491-13FA-4D16-8586-599B54105E72}" presName="compositeNode" presStyleCnt="0">
        <dgm:presLayoutVars>
          <dgm:bulletEnabled val="1"/>
        </dgm:presLayoutVars>
      </dgm:prSet>
      <dgm:spPr/>
    </dgm:pt>
    <dgm:pt modelId="{9C426E49-B2F3-4EAF-9CFC-87CEC4569989}" type="pres">
      <dgm:prSet presAssocID="{A45C1491-13FA-4D16-8586-599B54105E72}" presName="bgRect" presStyleLbl="alignNode1" presStyleIdx="3" presStyleCnt="5"/>
      <dgm:spPr/>
    </dgm:pt>
    <dgm:pt modelId="{85D5CA09-F301-4C79-9619-0A211E1B7783}" type="pres">
      <dgm:prSet presAssocID="{CD54A13A-C55B-4672-880D-720019DBD8E6}" presName="sibTransNodeRect" presStyleLbl="alignNode1" presStyleIdx="3" presStyleCnt="5">
        <dgm:presLayoutVars>
          <dgm:chMax val="0"/>
          <dgm:bulletEnabled val="1"/>
        </dgm:presLayoutVars>
      </dgm:prSet>
      <dgm:spPr/>
    </dgm:pt>
    <dgm:pt modelId="{23144420-0C75-430E-91C1-6E8AF3F1D60C}" type="pres">
      <dgm:prSet presAssocID="{A45C1491-13FA-4D16-8586-599B54105E72}" presName="nodeRect" presStyleLbl="alignNode1" presStyleIdx="3" presStyleCnt="5">
        <dgm:presLayoutVars>
          <dgm:bulletEnabled val="1"/>
        </dgm:presLayoutVars>
      </dgm:prSet>
      <dgm:spPr/>
    </dgm:pt>
    <dgm:pt modelId="{4FDBA6DA-6A5D-4D42-AA24-25ED4603045F}" type="pres">
      <dgm:prSet presAssocID="{CD54A13A-C55B-4672-880D-720019DBD8E6}" presName="sibTrans" presStyleCnt="0"/>
      <dgm:spPr/>
    </dgm:pt>
    <dgm:pt modelId="{12DDF157-87D7-4197-BA17-E256B69F34FE}" type="pres">
      <dgm:prSet presAssocID="{441A55F5-6810-4DCF-8C56-3CA3DB710A38}" presName="compositeNode" presStyleCnt="0">
        <dgm:presLayoutVars>
          <dgm:bulletEnabled val="1"/>
        </dgm:presLayoutVars>
      </dgm:prSet>
      <dgm:spPr/>
    </dgm:pt>
    <dgm:pt modelId="{9B0A3A06-2EB3-4EFA-A22D-9A56A8646DE6}" type="pres">
      <dgm:prSet presAssocID="{441A55F5-6810-4DCF-8C56-3CA3DB710A38}" presName="bgRect" presStyleLbl="alignNode1" presStyleIdx="4" presStyleCnt="5"/>
      <dgm:spPr/>
    </dgm:pt>
    <dgm:pt modelId="{02AA198F-758B-46B0-B231-BBBEB0E11B95}" type="pres">
      <dgm:prSet presAssocID="{94248D16-749B-4B3D-A36B-394705FD5E83}" presName="sibTransNodeRect" presStyleLbl="alignNode1" presStyleIdx="4" presStyleCnt="5">
        <dgm:presLayoutVars>
          <dgm:chMax val="0"/>
          <dgm:bulletEnabled val="1"/>
        </dgm:presLayoutVars>
      </dgm:prSet>
      <dgm:spPr/>
    </dgm:pt>
    <dgm:pt modelId="{69702842-BE68-46A0-A198-DA72BCC34C03}" type="pres">
      <dgm:prSet presAssocID="{441A55F5-6810-4DCF-8C56-3CA3DB710A38}" presName="nodeRect" presStyleLbl="alignNode1" presStyleIdx="4" presStyleCnt="5">
        <dgm:presLayoutVars>
          <dgm:bulletEnabled val="1"/>
        </dgm:presLayoutVars>
      </dgm:prSet>
      <dgm:spPr/>
    </dgm:pt>
  </dgm:ptLst>
  <dgm:cxnLst>
    <dgm:cxn modelId="{089B460C-32D9-4CBF-B2E5-D51C22F14EC9}" type="presOf" srcId="{94248D16-749B-4B3D-A36B-394705FD5E83}" destId="{02AA198F-758B-46B0-B231-BBBEB0E11B95}" srcOrd="0" destOrd="0" presId="urn:microsoft.com/office/officeart/2016/7/layout/LinearBlockProcessNumbered"/>
    <dgm:cxn modelId="{78FF6920-EEDF-4F06-A84A-01994F1731D6}" type="presOf" srcId="{A45C1491-13FA-4D16-8586-599B54105E72}" destId="{9C426E49-B2F3-4EAF-9CFC-87CEC4569989}" srcOrd="0" destOrd="0" presId="urn:microsoft.com/office/officeart/2016/7/layout/LinearBlockProcessNumbered"/>
    <dgm:cxn modelId="{50845A21-500C-4233-A047-4E8A9C8CFCB7}" type="presOf" srcId="{441A55F5-6810-4DCF-8C56-3CA3DB710A38}" destId="{69702842-BE68-46A0-A198-DA72BCC34C03}" srcOrd="1" destOrd="0" presId="urn:microsoft.com/office/officeart/2016/7/layout/LinearBlockProcessNumbered"/>
    <dgm:cxn modelId="{2F3DE931-4BC5-4805-9A82-CC46A86A341D}" srcId="{96894097-B260-4CCC-8C23-2E1AC963B0F9}" destId="{441A55F5-6810-4DCF-8C56-3CA3DB710A38}" srcOrd="4" destOrd="0" parTransId="{BA6F4F8C-B256-4261-B27A-FED747665B84}" sibTransId="{94248D16-749B-4B3D-A36B-394705FD5E83}"/>
    <dgm:cxn modelId="{97150B34-118C-410A-BC31-112511F165E9}" srcId="{96894097-B260-4CCC-8C23-2E1AC963B0F9}" destId="{CC3AA6B5-B455-438E-8698-721453849B2E}" srcOrd="0" destOrd="0" parTransId="{2C4B8D41-05FF-4CA9-98E5-FEAB85F65DED}" sibTransId="{673FAEA5-6533-47A3-BADE-DF65795DB3AE}"/>
    <dgm:cxn modelId="{683EF33E-226B-41EC-83A4-E63661E76870}" type="presOf" srcId="{673FAEA5-6533-47A3-BADE-DF65795DB3AE}" destId="{FDA1712A-B5C7-4A78-B8E6-78DCBABAC86A}" srcOrd="0" destOrd="0" presId="urn:microsoft.com/office/officeart/2016/7/layout/LinearBlockProcessNumbered"/>
    <dgm:cxn modelId="{93B61849-E2EA-4579-84AF-DA7E9BAB7FFB}" type="presOf" srcId="{CD45BF19-AA49-4B3F-8C62-87FF326C9B93}" destId="{F8158960-F9D8-488A-A5B2-C19C3F953ADC}" srcOrd="0" destOrd="0" presId="urn:microsoft.com/office/officeart/2016/7/layout/LinearBlockProcessNumbered"/>
    <dgm:cxn modelId="{343B524A-050F-4E06-84E8-2D8E2C85BBD1}" srcId="{96894097-B260-4CCC-8C23-2E1AC963B0F9}" destId="{A45C1491-13FA-4D16-8586-599B54105E72}" srcOrd="3" destOrd="0" parTransId="{6C75A10F-363F-4D40-BE1C-F1CB1DBC8F9B}" sibTransId="{CD54A13A-C55B-4672-880D-720019DBD8E6}"/>
    <dgm:cxn modelId="{8DA24B4B-7D55-45AA-B0EA-D2B07E6ABBF5}" type="presOf" srcId="{CC3AA6B5-B455-438E-8698-721453849B2E}" destId="{D6B86593-B524-4919-814B-E5B88F323A2D}" srcOrd="0" destOrd="0" presId="urn:microsoft.com/office/officeart/2016/7/layout/LinearBlockProcessNumbered"/>
    <dgm:cxn modelId="{66765D4C-1E96-4269-8CD8-4CE30C6A7E92}" type="presOf" srcId="{441A55F5-6810-4DCF-8C56-3CA3DB710A38}" destId="{9B0A3A06-2EB3-4EFA-A22D-9A56A8646DE6}" srcOrd="0" destOrd="0" presId="urn:microsoft.com/office/officeart/2016/7/layout/LinearBlockProcessNumbered"/>
    <dgm:cxn modelId="{166D4055-C281-404B-8D08-7FD524257DA5}" type="presOf" srcId="{CD45BF19-AA49-4B3F-8C62-87FF326C9B93}" destId="{F480DD2E-FD2E-4CE3-9AFB-0AE0F46B958D}" srcOrd="1" destOrd="0" presId="urn:microsoft.com/office/officeart/2016/7/layout/LinearBlockProcessNumbered"/>
    <dgm:cxn modelId="{28F10282-1DDB-4E2E-83EC-08388FF3A3CD}" type="presOf" srcId="{CD54A13A-C55B-4672-880D-720019DBD8E6}" destId="{85D5CA09-F301-4C79-9619-0A211E1B7783}" srcOrd="0" destOrd="0" presId="urn:microsoft.com/office/officeart/2016/7/layout/LinearBlockProcessNumbered"/>
    <dgm:cxn modelId="{4BE525A7-7D08-4716-88F0-DE171EB48718}" srcId="{96894097-B260-4CCC-8C23-2E1AC963B0F9}" destId="{F2D9FC30-1A42-4ED1-9906-AC1479799960}" srcOrd="2" destOrd="0" parTransId="{921E172D-9468-4629-85A6-25EA4129F049}" sibTransId="{380D2906-95FA-4142-9D18-E67BBE08BA9E}"/>
    <dgm:cxn modelId="{96B6B8A8-063F-441D-BBEC-25CDA1F78910}" srcId="{96894097-B260-4CCC-8C23-2E1AC963B0F9}" destId="{CD45BF19-AA49-4B3F-8C62-87FF326C9B93}" srcOrd="1" destOrd="0" parTransId="{E2CA4CDC-CB3E-41DF-B405-9B90DC8FC4B3}" sibTransId="{160DFEA8-E64E-4C97-AF2B-F6E4ED36AA61}"/>
    <dgm:cxn modelId="{40F5B4B3-66AC-4A34-9718-5BAF4169817F}" type="presOf" srcId="{F2D9FC30-1A42-4ED1-9906-AC1479799960}" destId="{FFE91A51-A684-4007-8A0B-6F0252693DF0}" srcOrd="0" destOrd="0" presId="urn:microsoft.com/office/officeart/2016/7/layout/LinearBlockProcessNumbered"/>
    <dgm:cxn modelId="{DD1726BF-1D90-4D2B-AAAC-526E984FCE84}" type="presOf" srcId="{380D2906-95FA-4142-9D18-E67BBE08BA9E}" destId="{078CC488-4EB8-4290-886B-93AF1DE25E91}" srcOrd="0" destOrd="0" presId="urn:microsoft.com/office/officeart/2016/7/layout/LinearBlockProcessNumbered"/>
    <dgm:cxn modelId="{5C9E04C8-8554-4258-985E-A2496404C2D8}" type="presOf" srcId="{96894097-B260-4CCC-8C23-2E1AC963B0F9}" destId="{F2EEB4FA-F880-4265-A1E9-96B098D93158}" srcOrd="0" destOrd="0" presId="urn:microsoft.com/office/officeart/2016/7/layout/LinearBlockProcessNumbered"/>
    <dgm:cxn modelId="{CAC4D1CD-1065-43AA-8902-43F5501D2EB5}" type="presOf" srcId="{F2D9FC30-1A42-4ED1-9906-AC1479799960}" destId="{973C5C05-D838-4A75-BBF1-7CEBD230A7A4}" srcOrd="1" destOrd="0" presId="urn:microsoft.com/office/officeart/2016/7/layout/LinearBlockProcessNumbered"/>
    <dgm:cxn modelId="{4AB68BDA-AC8E-4E57-B17C-F9AA04FDBB7E}" type="presOf" srcId="{CC3AA6B5-B455-438E-8698-721453849B2E}" destId="{1223CD43-8BF0-49E0-B345-C892B574CD55}" srcOrd="1" destOrd="0" presId="urn:microsoft.com/office/officeart/2016/7/layout/LinearBlockProcessNumbered"/>
    <dgm:cxn modelId="{344A32F4-16EE-4C76-BA52-A9E9B0BB9C6D}" type="presOf" srcId="{A45C1491-13FA-4D16-8586-599B54105E72}" destId="{23144420-0C75-430E-91C1-6E8AF3F1D60C}" srcOrd="1" destOrd="0" presId="urn:microsoft.com/office/officeart/2016/7/layout/LinearBlockProcessNumbered"/>
    <dgm:cxn modelId="{8365B6F7-B820-4909-92E8-D3CBDC772C9B}" type="presOf" srcId="{160DFEA8-E64E-4C97-AF2B-F6E4ED36AA61}" destId="{6552D081-E5D9-4362-AFC6-0241B09C0171}" srcOrd="0" destOrd="0" presId="urn:microsoft.com/office/officeart/2016/7/layout/LinearBlockProcessNumbered"/>
    <dgm:cxn modelId="{661F8743-6956-4D87-9C06-FDE19B8977D1}" type="presParOf" srcId="{F2EEB4FA-F880-4265-A1E9-96B098D93158}" destId="{E76AD1C4-F27E-404B-A87F-B45D0BF40068}" srcOrd="0" destOrd="0" presId="urn:microsoft.com/office/officeart/2016/7/layout/LinearBlockProcessNumbered"/>
    <dgm:cxn modelId="{81EB9BB7-108C-4786-AB7F-53566230FABA}" type="presParOf" srcId="{E76AD1C4-F27E-404B-A87F-B45D0BF40068}" destId="{D6B86593-B524-4919-814B-E5B88F323A2D}" srcOrd="0" destOrd="0" presId="urn:microsoft.com/office/officeart/2016/7/layout/LinearBlockProcessNumbered"/>
    <dgm:cxn modelId="{22CA0976-0DB1-4103-BA96-8392E21E1194}" type="presParOf" srcId="{E76AD1C4-F27E-404B-A87F-B45D0BF40068}" destId="{FDA1712A-B5C7-4A78-B8E6-78DCBABAC86A}" srcOrd="1" destOrd="0" presId="urn:microsoft.com/office/officeart/2016/7/layout/LinearBlockProcessNumbered"/>
    <dgm:cxn modelId="{0DD8046B-2075-43E6-8F55-DB041B22BE0C}" type="presParOf" srcId="{E76AD1C4-F27E-404B-A87F-B45D0BF40068}" destId="{1223CD43-8BF0-49E0-B345-C892B574CD55}" srcOrd="2" destOrd="0" presId="urn:microsoft.com/office/officeart/2016/7/layout/LinearBlockProcessNumbered"/>
    <dgm:cxn modelId="{D1F199B8-8B20-4FA0-A479-30C2CFBECB0D}" type="presParOf" srcId="{F2EEB4FA-F880-4265-A1E9-96B098D93158}" destId="{FD46FBB2-5FAB-42D6-8FA8-53A85E100559}" srcOrd="1" destOrd="0" presId="urn:microsoft.com/office/officeart/2016/7/layout/LinearBlockProcessNumbered"/>
    <dgm:cxn modelId="{45746922-F610-4F2C-817E-98AC16E2E8AC}" type="presParOf" srcId="{F2EEB4FA-F880-4265-A1E9-96B098D93158}" destId="{10B54843-B734-4F10-972E-CDE7220B83A6}" srcOrd="2" destOrd="0" presId="urn:microsoft.com/office/officeart/2016/7/layout/LinearBlockProcessNumbered"/>
    <dgm:cxn modelId="{147740DA-F354-4AF2-A8FE-6117DD78D4C1}" type="presParOf" srcId="{10B54843-B734-4F10-972E-CDE7220B83A6}" destId="{F8158960-F9D8-488A-A5B2-C19C3F953ADC}" srcOrd="0" destOrd="0" presId="urn:microsoft.com/office/officeart/2016/7/layout/LinearBlockProcessNumbered"/>
    <dgm:cxn modelId="{E5C3A1E3-BE17-437E-96CE-807EF0475A5E}" type="presParOf" srcId="{10B54843-B734-4F10-972E-CDE7220B83A6}" destId="{6552D081-E5D9-4362-AFC6-0241B09C0171}" srcOrd="1" destOrd="0" presId="urn:microsoft.com/office/officeart/2016/7/layout/LinearBlockProcessNumbered"/>
    <dgm:cxn modelId="{16B4C0D5-150C-4680-9F06-F577B9E4EFEB}" type="presParOf" srcId="{10B54843-B734-4F10-972E-CDE7220B83A6}" destId="{F480DD2E-FD2E-4CE3-9AFB-0AE0F46B958D}" srcOrd="2" destOrd="0" presId="urn:microsoft.com/office/officeart/2016/7/layout/LinearBlockProcessNumbered"/>
    <dgm:cxn modelId="{83C11F79-1ADA-44E9-85EF-77D7332D7A37}" type="presParOf" srcId="{F2EEB4FA-F880-4265-A1E9-96B098D93158}" destId="{F0163F4D-124E-46C2-8AEA-3B80D68EE041}" srcOrd="3" destOrd="0" presId="urn:microsoft.com/office/officeart/2016/7/layout/LinearBlockProcessNumbered"/>
    <dgm:cxn modelId="{8C6CFD29-CF87-4F0F-A872-5E02E60DA5A0}" type="presParOf" srcId="{F2EEB4FA-F880-4265-A1E9-96B098D93158}" destId="{45E55C5F-9A88-40E2-BDB4-C3A1B91C7810}" srcOrd="4" destOrd="0" presId="urn:microsoft.com/office/officeart/2016/7/layout/LinearBlockProcessNumbered"/>
    <dgm:cxn modelId="{AB4CC5EC-C2C1-44DA-A24F-03A22236B611}" type="presParOf" srcId="{45E55C5F-9A88-40E2-BDB4-C3A1B91C7810}" destId="{FFE91A51-A684-4007-8A0B-6F0252693DF0}" srcOrd="0" destOrd="0" presId="urn:microsoft.com/office/officeart/2016/7/layout/LinearBlockProcessNumbered"/>
    <dgm:cxn modelId="{252C1D68-9FB6-418F-82E0-2F957BBB8C70}" type="presParOf" srcId="{45E55C5F-9A88-40E2-BDB4-C3A1B91C7810}" destId="{078CC488-4EB8-4290-886B-93AF1DE25E91}" srcOrd="1" destOrd="0" presId="urn:microsoft.com/office/officeart/2016/7/layout/LinearBlockProcessNumbered"/>
    <dgm:cxn modelId="{168BB488-FE5E-40D1-893B-8A24FB4F65AB}" type="presParOf" srcId="{45E55C5F-9A88-40E2-BDB4-C3A1B91C7810}" destId="{973C5C05-D838-4A75-BBF1-7CEBD230A7A4}" srcOrd="2" destOrd="0" presId="urn:microsoft.com/office/officeart/2016/7/layout/LinearBlockProcessNumbered"/>
    <dgm:cxn modelId="{D27FDAE5-0FCF-42A2-B3EA-562B01B79090}" type="presParOf" srcId="{F2EEB4FA-F880-4265-A1E9-96B098D93158}" destId="{2B58F328-5E29-4A4B-ABB3-3E502224E2BC}" srcOrd="5" destOrd="0" presId="urn:microsoft.com/office/officeart/2016/7/layout/LinearBlockProcessNumbered"/>
    <dgm:cxn modelId="{69E5EFDE-F280-4C94-873A-1B9EB5FB7406}" type="presParOf" srcId="{F2EEB4FA-F880-4265-A1E9-96B098D93158}" destId="{355E3D9D-D0DF-4C7D-8336-5962BE71FC1A}" srcOrd="6" destOrd="0" presId="urn:microsoft.com/office/officeart/2016/7/layout/LinearBlockProcessNumbered"/>
    <dgm:cxn modelId="{098C331E-6DA5-42AA-9CA9-F1AB23BCABDA}" type="presParOf" srcId="{355E3D9D-D0DF-4C7D-8336-5962BE71FC1A}" destId="{9C426E49-B2F3-4EAF-9CFC-87CEC4569989}" srcOrd="0" destOrd="0" presId="urn:microsoft.com/office/officeart/2016/7/layout/LinearBlockProcessNumbered"/>
    <dgm:cxn modelId="{9A3069CF-DC0E-4C1A-B2D1-548980C79AD7}" type="presParOf" srcId="{355E3D9D-D0DF-4C7D-8336-5962BE71FC1A}" destId="{85D5CA09-F301-4C79-9619-0A211E1B7783}" srcOrd="1" destOrd="0" presId="urn:microsoft.com/office/officeart/2016/7/layout/LinearBlockProcessNumbered"/>
    <dgm:cxn modelId="{BF6493D8-659C-456B-80C4-6BD98C33E073}" type="presParOf" srcId="{355E3D9D-D0DF-4C7D-8336-5962BE71FC1A}" destId="{23144420-0C75-430E-91C1-6E8AF3F1D60C}" srcOrd="2" destOrd="0" presId="urn:microsoft.com/office/officeart/2016/7/layout/LinearBlockProcessNumbered"/>
    <dgm:cxn modelId="{642EB0B6-2E13-4F97-8548-7984F48AAE8A}" type="presParOf" srcId="{F2EEB4FA-F880-4265-A1E9-96B098D93158}" destId="{4FDBA6DA-6A5D-4D42-AA24-25ED4603045F}" srcOrd="7" destOrd="0" presId="urn:microsoft.com/office/officeart/2016/7/layout/LinearBlockProcessNumbered"/>
    <dgm:cxn modelId="{CCF42CBC-A008-4C18-AA44-58A93573DC15}" type="presParOf" srcId="{F2EEB4FA-F880-4265-A1E9-96B098D93158}" destId="{12DDF157-87D7-4197-BA17-E256B69F34FE}" srcOrd="8" destOrd="0" presId="urn:microsoft.com/office/officeart/2016/7/layout/LinearBlockProcessNumbered"/>
    <dgm:cxn modelId="{689C0406-A1FF-4C94-8CF5-D4B521B424CD}" type="presParOf" srcId="{12DDF157-87D7-4197-BA17-E256B69F34FE}" destId="{9B0A3A06-2EB3-4EFA-A22D-9A56A8646DE6}" srcOrd="0" destOrd="0" presId="urn:microsoft.com/office/officeart/2016/7/layout/LinearBlockProcessNumbered"/>
    <dgm:cxn modelId="{A47C5209-B3A2-43E6-864B-EA4940B2A775}" type="presParOf" srcId="{12DDF157-87D7-4197-BA17-E256B69F34FE}" destId="{02AA198F-758B-46B0-B231-BBBEB0E11B95}" srcOrd="1" destOrd="0" presId="urn:microsoft.com/office/officeart/2016/7/layout/LinearBlockProcessNumbered"/>
    <dgm:cxn modelId="{52DB7DC7-EA18-487A-A275-226B9913D780}" type="presParOf" srcId="{12DDF157-87D7-4197-BA17-E256B69F34FE}" destId="{69702842-BE68-46A0-A198-DA72BCC34C03}" srcOrd="2" destOrd="0" presId="urn:microsoft.com/office/officeart/2016/7/layout/LinearBlock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71FAD37-1289-4E66-8ECE-F4FF127E16CA}"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AU"/>
        </a:p>
      </dgm:t>
    </dgm:pt>
    <dgm:pt modelId="{AED86341-CB4C-4756-A23C-0E911AA2EA7C}">
      <dgm:prSet phldrT="[Text]" custT="1"/>
      <dgm:spPr>
        <a:solidFill>
          <a:srgbClr val="8B59A4"/>
        </a:solidFill>
      </dgm:spPr>
      <dgm:t>
        <a:bodyPr/>
        <a:lstStyle/>
        <a:p>
          <a:r>
            <a:rPr lang="en-AU" sz="2400"/>
            <a:t>What are some examples of when we have used open disclosure?</a:t>
          </a:r>
        </a:p>
      </dgm:t>
    </dgm:pt>
    <dgm:pt modelId="{287E03E9-20DF-4507-9F34-E303C2961388}" type="parTrans" cxnId="{CC3867A2-1B67-4909-9447-8F8780CC7C97}">
      <dgm:prSet/>
      <dgm:spPr/>
      <dgm:t>
        <a:bodyPr/>
        <a:lstStyle/>
        <a:p>
          <a:endParaRPr lang="en-AU" sz="2000"/>
        </a:p>
      </dgm:t>
    </dgm:pt>
    <dgm:pt modelId="{41EE9D5F-51EC-4BDE-B062-D4B030221036}" type="sibTrans" cxnId="{CC3867A2-1B67-4909-9447-8F8780CC7C97}">
      <dgm:prSet/>
      <dgm:spPr/>
      <dgm:t>
        <a:bodyPr/>
        <a:lstStyle/>
        <a:p>
          <a:endParaRPr lang="en-AU" sz="2000"/>
        </a:p>
      </dgm:t>
    </dgm:pt>
    <dgm:pt modelId="{AA82E1F3-AEDC-4B16-9919-0E6615E7EECF}" type="pres">
      <dgm:prSet presAssocID="{071FAD37-1289-4E66-8ECE-F4FF127E16CA}" presName="linear" presStyleCnt="0">
        <dgm:presLayoutVars>
          <dgm:dir/>
          <dgm:animLvl val="lvl"/>
          <dgm:resizeHandles val="exact"/>
        </dgm:presLayoutVars>
      </dgm:prSet>
      <dgm:spPr/>
    </dgm:pt>
    <dgm:pt modelId="{68B4106D-ED5D-432B-896F-81DE21D6FD1A}" type="pres">
      <dgm:prSet presAssocID="{AED86341-CB4C-4756-A23C-0E911AA2EA7C}" presName="parentLin" presStyleCnt="0"/>
      <dgm:spPr/>
    </dgm:pt>
    <dgm:pt modelId="{F17A8FDD-7153-4A4E-B00E-15D18FA246BC}" type="pres">
      <dgm:prSet presAssocID="{AED86341-CB4C-4756-A23C-0E911AA2EA7C}" presName="parentLeftMargin" presStyleLbl="node1" presStyleIdx="0" presStyleCnt="1"/>
      <dgm:spPr/>
    </dgm:pt>
    <dgm:pt modelId="{4494B9C1-48AE-4F18-A000-B1B0AA31CDD4}" type="pres">
      <dgm:prSet presAssocID="{AED86341-CB4C-4756-A23C-0E911AA2EA7C}" presName="parentText" presStyleLbl="node1" presStyleIdx="0" presStyleCnt="1" custLinFactNeighborY="1671">
        <dgm:presLayoutVars>
          <dgm:chMax val="0"/>
          <dgm:bulletEnabled val="1"/>
        </dgm:presLayoutVars>
      </dgm:prSet>
      <dgm:spPr/>
    </dgm:pt>
    <dgm:pt modelId="{3E986D95-A1D0-4EB4-BBC0-266853DB03B2}" type="pres">
      <dgm:prSet presAssocID="{AED86341-CB4C-4756-A23C-0E911AA2EA7C}" presName="negativeSpace" presStyleCnt="0"/>
      <dgm:spPr/>
    </dgm:pt>
    <dgm:pt modelId="{789B3999-0E65-4269-AB38-33B410859B02}" type="pres">
      <dgm:prSet presAssocID="{AED86341-CB4C-4756-A23C-0E911AA2EA7C}" presName="childText" presStyleLbl="conFgAcc1" presStyleIdx="0" presStyleCnt="1" custLinFactNeighborX="672" custLinFactNeighborY="-21447">
        <dgm:presLayoutVars>
          <dgm:bulletEnabled val="1"/>
        </dgm:presLayoutVars>
      </dgm:prSet>
      <dgm:spPr>
        <a:ln>
          <a:solidFill>
            <a:srgbClr val="7030A0"/>
          </a:solidFill>
        </a:ln>
      </dgm:spPr>
    </dgm:pt>
  </dgm:ptLst>
  <dgm:cxnLst>
    <dgm:cxn modelId="{061C2E22-A1F8-4F97-B9B6-3D3E604B4E5D}" type="presOf" srcId="{AED86341-CB4C-4756-A23C-0E911AA2EA7C}" destId="{4494B9C1-48AE-4F18-A000-B1B0AA31CDD4}" srcOrd="1" destOrd="0" presId="urn:microsoft.com/office/officeart/2005/8/layout/list1"/>
    <dgm:cxn modelId="{CC3867A2-1B67-4909-9447-8F8780CC7C97}" srcId="{071FAD37-1289-4E66-8ECE-F4FF127E16CA}" destId="{AED86341-CB4C-4756-A23C-0E911AA2EA7C}" srcOrd="0" destOrd="0" parTransId="{287E03E9-20DF-4507-9F34-E303C2961388}" sibTransId="{41EE9D5F-51EC-4BDE-B062-D4B030221036}"/>
    <dgm:cxn modelId="{6227F8A7-8C4B-422D-A93E-48B697373715}" type="presOf" srcId="{AED86341-CB4C-4756-A23C-0E911AA2EA7C}" destId="{F17A8FDD-7153-4A4E-B00E-15D18FA246BC}" srcOrd="0" destOrd="0" presId="urn:microsoft.com/office/officeart/2005/8/layout/list1"/>
    <dgm:cxn modelId="{0BC77CB2-6371-4687-99D9-FC18CED96E98}" type="presOf" srcId="{071FAD37-1289-4E66-8ECE-F4FF127E16CA}" destId="{AA82E1F3-AEDC-4B16-9919-0E6615E7EECF}" srcOrd="0" destOrd="0" presId="urn:microsoft.com/office/officeart/2005/8/layout/list1"/>
    <dgm:cxn modelId="{2B58EECF-6593-48C9-B54F-CE5EA5F2D2F2}" type="presParOf" srcId="{AA82E1F3-AEDC-4B16-9919-0E6615E7EECF}" destId="{68B4106D-ED5D-432B-896F-81DE21D6FD1A}" srcOrd="0" destOrd="0" presId="urn:microsoft.com/office/officeart/2005/8/layout/list1"/>
    <dgm:cxn modelId="{DC89960F-36CE-4ED9-AEE3-35B9EB6B3663}" type="presParOf" srcId="{68B4106D-ED5D-432B-896F-81DE21D6FD1A}" destId="{F17A8FDD-7153-4A4E-B00E-15D18FA246BC}" srcOrd="0" destOrd="0" presId="urn:microsoft.com/office/officeart/2005/8/layout/list1"/>
    <dgm:cxn modelId="{F1018491-73BC-4849-8320-429E89620BF2}" type="presParOf" srcId="{68B4106D-ED5D-432B-896F-81DE21D6FD1A}" destId="{4494B9C1-48AE-4F18-A000-B1B0AA31CDD4}" srcOrd="1" destOrd="0" presId="urn:microsoft.com/office/officeart/2005/8/layout/list1"/>
    <dgm:cxn modelId="{50A06506-6835-4CAF-A7BF-655AA104B2BF}" type="presParOf" srcId="{AA82E1F3-AEDC-4B16-9919-0E6615E7EECF}" destId="{3E986D95-A1D0-4EB4-BBC0-266853DB03B2}" srcOrd="1" destOrd="0" presId="urn:microsoft.com/office/officeart/2005/8/layout/list1"/>
    <dgm:cxn modelId="{9D6DB0A3-22C4-4368-A7D3-2E15AD92D0DC}" type="presParOf" srcId="{AA82E1F3-AEDC-4B16-9919-0E6615E7EECF}" destId="{789B3999-0E65-4269-AB38-33B410859B02}"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071FAD37-1289-4E66-8ECE-F4FF127E16CA}"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AU"/>
        </a:p>
      </dgm:t>
    </dgm:pt>
    <dgm:pt modelId="{AED86341-CB4C-4756-A23C-0E911AA2EA7C}">
      <dgm:prSet phldrT="[Text]" custT="1"/>
      <dgm:spPr>
        <a:solidFill>
          <a:srgbClr val="8B59A4"/>
        </a:solidFill>
      </dgm:spPr>
      <dgm:t>
        <a:bodyPr/>
        <a:lstStyle/>
        <a:p>
          <a:r>
            <a:rPr lang="en-AU" sz="2000"/>
            <a:t>1. What do we do well in our open  disclosure practices?</a:t>
          </a:r>
        </a:p>
      </dgm:t>
    </dgm:pt>
    <dgm:pt modelId="{287E03E9-20DF-4507-9F34-E303C2961388}" type="parTrans" cxnId="{CC3867A2-1B67-4909-9447-8F8780CC7C97}">
      <dgm:prSet/>
      <dgm:spPr/>
      <dgm:t>
        <a:bodyPr/>
        <a:lstStyle/>
        <a:p>
          <a:endParaRPr lang="en-AU" sz="2000"/>
        </a:p>
      </dgm:t>
    </dgm:pt>
    <dgm:pt modelId="{41EE9D5F-51EC-4BDE-B062-D4B030221036}" type="sibTrans" cxnId="{CC3867A2-1B67-4909-9447-8F8780CC7C97}">
      <dgm:prSet/>
      <dgm:spPr/>
      <dgm:t>
        <a:bodyPr/>
        <a:lstStyle/>
        <a:p>
          <a:endParaRPr lang="en-AU" sz="2000"/>
        </a:p>
      </dgm:t>
    </dgm:pt>
    <dgm:pt modelId="{53701D97-CDB9-47BE-82B2-9D620400FAA2}">
      <dgm:prSet phldrT="[Text]" custT="1"/>
      <dgm:spPr>
        <a:solidFill>
          <a:srgbClr val="8B59A4"/>
        </a:solidFill>
      </dgm:spPr>
      <dgm:t>
        <a:bodyPr/>
        <a:lstStyle/>
        <a:p>
          <a:r>
            <a:rPr lang="en-AU" sz="2000"/>
            <a:t>2. Where could we improve our open disclosure practices?</a:t>
          </a:r>
        </a:p>
      </dgm:t>
    </dgm:pt>
    <dgm:pt modelId="{3E177D96-DB21-4427-BD36-FAE03309F0E8}" type="parTrans" cxnId="{71E7A0AE-6BC8-4A58-891D-678290F04CCB}">
      <dgm:prSet/>
      <dgm:spPr/>
      <dgm:t>
        <a:bodyPr/>
        <a:lstStyle/>
        <a:p>
          <a:endParaRPr lang="en-AU" sz="2000"/>
        </a:p>
      </dgm:t>
    </dgm:pt>
    <dgm:pt modelId="{403490C4-A4FE-4E6A-AF7C-2619BF0A4D3D}" type="sibTrans" cxnId="{71E7A0AE-6BC8-4A58-891D-678290F04CCB}">
      <dgm:prSet/>
      <dgm:spPr/>
      <dgm:t>
        <a:bodyPr/>
        <a:lstStyle/>
        <a:p>
          <a:endParaRPr lang="en-AU" sz="2000"/>
        </a:p>
      </dgm:t>
    </dgm:pt>
    <dgm:pt modelId="{AA82E1F3-AEDC-4B16-9919-0E6615E7EECF}" type="pres">
      <dgm:prSet presAssocID="{071FAD37-1289-4E66-8ECE-F4FF127E16CA}" presName="linear" presStyleCnt="0">
        <dgm:presLayoutVars>
          <dgm:dir/>
          <dgm:animLvl val="lvl"/>
          <dgm:resizeHandles val="exact"/>
        </dgm:presLayoutVars>
      </dgm:prSet>
      <dgm:spPr/>
    </dgm:pt>
    <dgm:pt modelId="{68B4106D-ED5D-432B-896F-81DE21D6FD1A}" type="pres">
      <dgm:prSet presAssocID="{AED86341-CB4C-4756-A23C-0E911AA2EA7C}" presName="parentLin" presStyleCnt="0"/>
      <dgm:spPr/>
    </dgm:pt>
    <dgm:pt modelId="{F17A8FDD-7153-4A4E-B00E-15D18FA246BC}" type="pres">
      <dgm:prSet presAssocID="{AED86341-CB4C-4756-A23C-0E911AA2EA7C}" presName="parentLeftMargin" presStyleLbl="node1" presStyleIdx="0" presStyleCnt="2"/>
      <dgm:spPr/>
    </dgm:pt>
    <dgm:pt modelId="{4494B9C1-48AE-4F18-A000-B1B0AA31CDD4}" type="pres">
      <dgm:prSet presAssocID="{AED86341-CB4C-4756-A23C-0E911AA2EA7C}" presName="parentText" presStyleLbl="node1" presStyleIdx="0" presStyleCnt="2" custLinFactNeighborY="1671">
        <dgm:presLayoutVars>
          <dgm:chMax val="0"/>
          <dgm:bulletEnabled val="1"/>
        </dgm:presLayoutVars>
      </dgm:prSet>
      <dgm:spPr/>
    </dgm:pt>
    <dgm:pt modelId="{3E986D95-A1D0-4EB4-BBC0-266853DB03B2}" type="pres">
      <dgm:prSet presAssocID="{AED86341-CB4C-4756-A23C-0E911AA2EA7C}" presName="negativeSpace" presStyleCnt="0"/>
      <dgm:spPr/>
    </dgm:pt>
    <dgm:pt modelId="{789B3999-0E65-4269-AB38-33B410859B02}" type="pres">
      <dgm:prSet presAssocID="{AED86341-CB4C-4756-A23C-0E911AA2EA7C}" presName="childText" presStyleLbl="conFgAcc1" presStyleIdx="0" presStyleCnt="2" custLinFactNeighborX="672" custLinFactNeighborY="-21447">
        <dgm:presLayoutVars>
          <dgm:bulletEnabled val="1"/>
        </dgm:presLayoutVars>
      </dgm:prSet>
      <dgm:spPr>
        <a:ln>
          <a:solidFill>
            <a:srgbClr val="7030A0"/>
          </a:solidFill>
        </a:ln>
      </dgm:spPr>
    </dgm:pt>
    <dgm:pt modelId="{E2956F7E-ABAD-4DBA-AD3D-251E3B02A1E3}" type="pres">
      <dgm:prSet presAssocID="{41EE9D5F-51EC-4BDE-B062-D4B030221036}" presName="spaceBetweenRectangles" presStyleCnt="0"/>
      <dgm:spPr/>
    </dgm:pt>
    <dgm:pt modelId="{70023498-FDFF-4867-80FE-CB8A8D53502B}" type="pres">
      <dgm:prSet presAssocID="{53701D97-CDB9-47BE-82B2-9D620400FAA2}" presName="parentLin" presStyleCnt="0"/>
      <dgm:spPr/>
    </dgm:pt>
    <dgm:pt modelId="{F0F4EFB9-2C14-47CC-8480-081F93E309AE}" type="pres">
      <dgm:prSet presAssocID="{53701D97-CDB9-47BE-82B2-9D620400FAA2}" presName="parentLeftMargin" presStyleLbl="node1" presStyleIdx="0" presStyleCnt="2"/>
      <dgm:spPr/>
    </dgm:pt>
    <dgm:pt modelId="{34BA66F2-9861-4D91-8118-193941016D93}" type="pres">
      <dgm:prSet presAssocID="{53701D97-CDB9-47BE-82B2-9D620400FAA2}" presName="parentText" presStyleLbl="node1" presStyleIdx="1" presStyleCnt="2">
        <dgm:presLayoutVars>
          <dgm:chMax val="0"/>
          <dgm:bulletEnabled val="1"/>
        </dgm:presLayoutVars>
      </dgm:prSet>
      <dgm:spPr/>
    </dgm:pt>
    <dgm:pt modelId="{31D0BEA8-50E0-445F-9C3C-B2C22051A069}" type="pres">
      <dgm:prSet presAssocID="{53701D97-CDB9-47BE-82B2-9D620400FAA2}" presName="negativeSpace" presStyleCnt="0"/>
      <dgm:spPr/>
    </dgm:pt>
    <dgm:pt modelId="{629A85D3-2902-48FA-88CF-6F8293527B4F}" type="pres">
      <dgm:prSet presAssocID="{53701D97-CDB9-47BE-82B2-9D620400FAA2}" presName="childText" presStyleLbl="conFgAcc1" presStyleIdx="1" presStyleCnt="2">
        <dgm:presLayoutVars>
          <dgm:bulletEnabled val="1"/>
        </dgm:presLayoutVars>
      </dgm:prSet>
      <dgm:spPr>
        <a:ln>
          <a:solidFill>
            <a:srgbClr val="7030A0"/>
          </a:solidFill>
        </a:ln>
      </dgm:spPr>
    </dgm:pt>
  </dgm:ptLst>
  <dgm:cxnLst>
    <dgm:cxn modelId="{061C2E22-A1F8-4F97-B9B6-3D3E604B4E5D}" type="presOf" srcId="{AED86341-CB4C-4756-A23C-0E911AA2EA7C}" destId="{4494B9C1-48AE-4F18-A000-B1B0AA31CDD4}" srcOrd="1" destOrd="0" presId="urn:microsoft.com/office/officeart/2005/8/layout/list1"/>
    <dgm:cxn modelId="{DAD23D48-09C0-4763-8626-195951E0702C}" type="presOf" srcId="{53701D97-CDB9-47BE-82B2-9D620400FAA2}" destId="{F0F4EFB9-2C14-47CC-8480-081F93E309AE}" srcOrd="0" destOrd="0" presId="urn:microsoft.com/office/officeart/2005/8/layout/list1"/>
    <dgm:cxn modelId="{32DAAD8F-C0E2-4DB4-939B-90C06C33ED06}" type="presOf" srcId="{53701D97-CDB9-47BE-82B2-9D620400FAA2}" destId="{34BA66F2-9861-4D91-8118-193941016D93}" srcOrd="1" destOrd="0" presId="urn:microsoft.com/office/officeart/2005/8/layout/list1"/>
    <dgm:cxn modelId="{CC3867A2-1B67-4909-9447-8F8780CC7C97}" srcId="{071FAD37-1289-4E66-8ECE-F4FF127E16CA}" destId="{AED86341-CB4C-4756-A23C-0E911AA2EA7C}" srcOrd="0" destOrd="0" parTransId="{287E03E9-20DF-4507-9F34-E303C2961388}" sibTransId="{41EE9D5F-51EC-4BDE-B062-D4B030221036}"/>
    <dgm:cxn modelId="{6227F8A7-8C4B-422D-A93E-48B697373715}" type="presOf" srcId="{AED86341-CB4C-4756-A23C-0E911AA2EA7C}" destId="{F17A8FDD-7153-4A4E-B00E-15D18FA246BC}" srcOrd="0" destOrd="0" presId="urn:microsoft.com/office/officeart/2005/8/layout/list1"/>
    <dgm:cxn modelId="{71E7A0AE-6BC8-4A58-891D-678290F04CCB}" srcId="{071FAD37-1289-4E66-8ECE-F4FF127E16CA}" destId="{53701D97-CDB9-47BE-82B2-9D620400FAA2}" srcOrd="1" destOrd="0" parTransId="{3E177D96-DB21-4427-BD36-FAE03309F0E8}" sibTransId="{403490C4-A4FE-4E6A-AF7C-2619BF0A4D3D}"/>
    <dgm:cxn modelId="{0BC77CB2-6371-4687-99D9-FC18CED96E98}" type="presOf" srcId="{071FAD37-1289-4E66-8ECE-F4FF127E16CA}" destId="{AA82E1F3-AEDC-4B16-9919-0E6615E7EECF}" srcOrd="0" destOrd="0" presId="urn:microsoft.com/office/officeart/2005/8/layout/list1"/>
    <dgm:cxn modelId="{2B58EECF-6593-48C9-B54F-CE5EA5F2D2F2}" type="presParOf" srcId="{AA82E1F3-AEDC-4B16-9919-0E6615E7EECF}" destId="{68B4106D-ED5D-432B-896F-81DE21D6FD1A}" srcOrd="0" destOrd="0" presId="urn:microsoft.com/office/officeart/2005/8/layout/list1"/>
    <dgm:cxn modelId="{DC89960F-36CE-4ED9-AEE3-35B9EB6B3663}" type="presParOf" srcId="{68B4106D-ED5D-432B-896F-81DE21D6FD1A}" destId="{F17A8FDD-7153-4A4E-B00E-15D18FA246BC}" srcOrd="0" destOrd="0" presId="urn:microsoft.com/office/officeart/2005/8/layout/list1"/>
    <dgm:cxn modelId="{F1018491-73BC-4849-8320-429E89620BF2}" type="presParOf" srcId="{68B4106D-ED5D-432B-896F-81DE21D6FD1A}" destId="{4494B9C1-48AE-4F18-A000-B1B0AA31CDD4}" srcOrd="1" destOrd="0" presId="urn:microsoft.com/office/officeart/2005/8/layout/list1"/>
    <dgm:cxn modelId="{50A06506-6835-4CAF-A7BF-655AA104B2BF}" type="presParOf" srcId="{AA82E1F3-AEDC-4B16-9919-0E6615E7EECF}" destId="{3E986D95-A1D0-4EB4-BBC0-266853DB03B2}" srcOrd="1" destOrd="0" presId="urn:microsoft.com/office/officeart/2005/8/layout/list1"/>
    <dgm:cxn modelId="{9D6DB0A3-22C4-4368-A7D3-2E15AD92D0DC}" type="presParOf" srcId="{AA82E1F3-AEDC-4B16-9919-0E6615E7EECF}" destId="{789B3999-0E65-4269-AB38-33B410859B02}" srcOrd="2" destOrd="0" presId="urn:microsoft.com/office/officeart/2005/8/layout/list1"/>
    <dgm:cxn modelId="{E79AE0E8-4FD6-4E2D-A636-8C24DCC53784}" type="presParOf" srcId="{AA82E1F3-AEDC-4B16-9919-0E6615E7EECF}" destId="{E2956F7E-ABAD-4DBA-AD3D-251E3B02A1E3}" srcOrd="3" destOrd="0" presId="urn:microsoft.com/office/officeart/2005/8/layout/list1"/>
    <dgm:cxn modelId="{54E0C1B0-91E6-4DBE-9837-9169BEA6F28D}" type="presParOf" srcId="{AA82E1F3-AEDC-4B16-9919-0E6615E7EECF}" destId="{70023498-FDFF-4867-80FE-CB8A8D53502B}" srcOrd="4" destOrd="0" presId="urn:microsoft.com/office/officeart/2005/8/layout/list1"/>
    <dgm:cxn modelId="{C805124F-49C6-49C1-8828-29E61291BF5B}" type="presParOf" srcId="{70023498-FDFF-4867-80FE-CB8A8D53502B}" destId="{F0F4EFB9-2C14-47CC-8480-081F93E309AE}" srcOrd="0" destOrd="0" presId="urn:microsoft.com/office/officeart/2005/8/layout/list1"/>
    <dgm:cxn modelId="{1530DC93-292C-47B6-B134-77BD11DDC03C}" type="presParOf" srcId="{70023498-FDFF-4867-80FE-CB8A8D53502B}" destId="{34BA66F2-9861-4D91-8118-193941016D93}" srcOrd="1" destOrd="0" presId="urn:microsoft.com/office/officeart/2005/8/layout/list1"/>
    <dgm:cxn modelId="{67DF712A-F883-4D78-BCD9-4DE1E4768425}" type="presParOf" srcId="{AA82E1F3-AEDC-4B16-9919-0E6615E7EECF}" destId="{31D0BEA8-50E0-445F-9C3C-B2C22051A069}" srcOrd="5" destOrd="0" presId="urn:microsoft.com/office/officeart/2005/8/layout/list1"/>
    <dgm:cxn modelId="{3C2E3B9C-7EB7-45FF-831F-67E35F21E70F}" type="presParOf" srcId="{AA82E1F3-AEDC-4B16-9919-0E6615E7EECF}" destId="{629A85D3-2902-48FA-88CF-6F8293527B4F}"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071FAD37-1289-4E66-8ECE-F4FF127E16CA}"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AU"/>
        </a:p>
      </dgm:t>
    </dgm:pt>
    <dgm:pt modelId="{AED86341-CB4C-4756-A23C-0E911AA2EA7C}">
      <dgm:prSet phldrT="[Text]" custT="1"/>
      <dgm:spPr>
        <a:solidFill>
          <a:srgbClr val="8B59A4"/>
        </a:solidFill>
      </dgm:spPr>
      <dgm:t>
        <a:bodyPr/>
        <a:lstStyle/>
        <a:p>
          <a:r>
            <a:rPr lang="en-AU" sz="1600"/>
            <a:t>1</a:t>
          </a:r>
          <a:r>
            <a:rPr lang="en-AU" sz="2400"/>
            <a:t>. </a:t>
          </a:r>
          <a:r>
            <a:rPr lang="en-US" sz="2000" b="0">
              <a:solidFill>
                <a:schemeClr val="bg1"/>
              </a:solidFill>
              <a:latin typeface="Open Sans (body)"/>
            </a:rPr>
            <a:t>What is an IMS?</a:t>
          </a:r>
          <a:endParaRPr lang="en-AU" sz="2000">
            <a:solidFill>
              <a:schemeClr val="bg1"/>
            </a:solidFill>
          </a:endParaRPr>
        </a:p>
      </dgm:t>
    </dgm:pt>
    <dgm:pt modelId="{287E03E9-20DF-4507-9F34-E303C2961388}" type="parTrans" cxnId="{CC3867A2-1B67-4909-9447-8F8780CC7C97}">
      <dgm:prSet/>
      <dgm:spPr/>
      <dgm:t>
        <a:bodyPr/>
        <a:lstStyle/>
        <a:p>
          <a:endParaRPr lang="en-AU" sz="2000"/>
        </a:p>
      </dgm:t>
    </dgm:pt>
    <dgm:pt modelId="{41EE9D5F-51EC-4BDE-B062-D4B030221036}" type="sibTrans" cxnId="{CC3867A2-1B67-4909-9447-8F8780CC7C97}">
      <dgm:prSet/>
      <dgm:spPr/>
      <dgm:t>
        <a:bodyPr/>
        <a:lstStyle/>
        <a:p>
          <a:endParaRPr lang="en-AU" sz="2000"/>
        </a:p>
      </dgm:t>
    </dgm:pt>
    <dgm:pt modelId="{53701D97-CDB9-47BE-82B2-9D620400FAA2}">
      <dgm:prSet phldrT="[Text]" custT="1"/>
      <dgm:spPr>
        <a:solidFill>
          <a:srgbClr val="8B59A4"/>
        </a:solidFill>
      </dgm:spPr>
      <dgm:t>
        <a:bodyPr/>
        <a:lstStyle/>
        <a:p>
          <a:r>
            <a:rPr lang="en-AU" sz="2000">
              <a:solidFill>
                <a:schemeClr val="bg1"/>
              </a:solidFill>
            </a:rPr>
            <a:t>2. </a:t>
          </a:r>
          <a:r>
            <a:rPr lang="en-US" sz="2000" b="0">
              <a:solidFill>
                <a:schemeClr val="bg1"/>
              </a:solidFill>
              <a:latin typeface="Open Sans (body)"/>
            </a:rPr>
            <a:t>What is it for?</a:t>
          </a:r>
          <a:endParaRPr lang="en-AU" sz="2000">
            <a:solidFill>
              <a:schemeClr val="bg1"/>
            </a:solidFill>
          </a:endParaRPr>
        </a:p>
      </dgm:t>
    </dgm:pt>
    <dgm:pt modelId="{3E177D96-DB21-4427-BD36-FAE03309F0E8}" type="parTrans" cxnId="{71E7A0AE-6BC8-4A58-891D-678290F04CCB}">
      <dgm:prSet/>
      <dgm:spPr/>
      <dgm:t>
        <a:bodyPr/>
        <a:lstStyle/>
        <a:p>
          <a:endParaRPr lang="en-AU" sz="2000"/>
        </a:p>
      </dgm:t>
    </dgm:pt>
    <dgm:pt modelId="{403490C4-A4FE-4E6A-AF7C-2619BF0A4D3D}" type="sibTrans" cxnId="{71E7A0AE-6BC8-4A58-891D-678290F04CCB}">
      <dgm:prSet/>
      <dgm:spPr/>
      <dgm:t>
        <a:bodyPr/>
        <a:lstStyle/>
        <a:p>
          <a:endParaRPr lang="en-AU" sz="2000"/>
        </a:p>
      </dgm:t>
    </dgm:pt>
    <dgm:pt modelId="{DB723454-B99E-4E3B-B6CE-8A618FFCDAC9}">
      <dgm:prSet phldrT="[Text]" custT="1"/>
      <dgm:spPr>
        <a:solidFill>
          <a:srgbClr val="8B59A4"/>
        </a:solidFill>
      </dgm:spPr>
      <dgm:t>
        <a:bodyPr/>
        <a:lstStyle/>
        <a:p>
          <a:r>
            <a:rPr lang="en-AU" sz="2000">
              <a:solidFill>
                <a:schemeClr val="bg1"/>
              </a:solidFill>
            </a:rPr>
            <a:t>3. </a:t>
          </a:r>
          <a:r>
            <a:rPr lang="en-US" sz="2000" b="0">
              <a:solidFill>
                <a:schemeClr val="bg1"/>
              </a:solidFill>
              <a:latin typeface="Open Sans (body)"/>
            </a:rPr>
            <a:t>What does our IMS look like?</a:t>
          </a:r>
          <a:endParaRPr lang="en-AU" sz="2000">
            <a:solidFill>
              <a:schemeClr val="bg1"/>
            </a:solidFill>
          </a:endParaRPr>
        </a:p>
      </dgm:t>
    </dgm:pt>
    <dgm:pt modelId="{F128D5F2-3E0B-4BD5-A442-6DB048E21ABB}" type="parTrans" cxnId="{70008841-9F8C-463B-A845-5E7785258195}">
      <dgm:prSet/>
      <dgm:spPr/>
      <dgm:t>
        <a:bodyPr/>
        <a:lstStyle/>
        <a:p>
          <a:endParaRPr lang="en-AU" sz="2000"/>
        </a:p>
      </dgm:t>
    </dgm:pt>
    <dgm:pt modelId="{43CE8786-5898-4A63-9C38-F8F2D4440229}" type="sibTrans" cxnId="{70008841-9F8C-463B-A845-5E7785258195}">
      <dgm:prSet/>
      <dgm:spPr/>
      <dgm:t>
        <a:bodyPr/>
        <a:lstStyle/>
        <a:p>
          <a:endParaRPr lang="en-AU" sz="2000"/>
        </a:p>
      </dgm:t>
    </dgm:pt>
    <dgm:pt modelId="{CC8E4070-5845-45F6-94F3-B40DC530C0E2}">
      <dgm:prSet phldrT="[Text]" custT="1"/>
      <dgm:spPr>
        <a:solidFill>
          <a:srgbClr val="8B59A4"/>
        </a:solidFill>
      </dgm:spPr>
      <dgm:t>
        <a:bodyPr/>
        <a:lstStyle/>
        <a:p>
          <a:r>
            <a:rPr lang="en-AU" sz="2000">
              <a:solidFill>
                <a:schemeClr val="bg1"/>
              </a:solidFill>
            </a:rPr>
            <a:t>4. What are some key features of an IMS?</a:t>
          </a:r>
        </a:p>
      </dgm:t>
    </dgm:pt>
    <dgm:pt modelId="{DF965BEC-B1B5-4A5A-91E0-7FB951403D9A}" type="parTrans" cxnId="{0F39E769-0733-4CA7-B575-526AC2497593}">
      <dgm:prSet/>
      <dgm:spPr/>
      <dgm:t>
        <a:bodyPr/>
        <a:lstStyle/>
        <a:p>
          <a:endParaRPr lang="en-AU"/>
        </a:p>
      </dgm:t>
    </dgm:pt>
    <dgm:pt modelId="{23C42580-A7E6-4BC0-BEFD-7C9AAA670F86}" type="sibTrans" cxnId="{0F39E769-0733-4CA7-B575-526AC2497593}">
      <dgm:prSet/>
      <dgm:spPr/>
      <dgm:t>
        <a:bodyPr/>
        <a:lstStyle/>
        <a:p>
          <a:endParaRPr lang="en-AU"/>
        </a:p>
      </dgm:t>
    </dgm:pt>
    <dgm:pt modelId="{AA82E1F3-AEDC-4B16-9919-0E6615E7EECF}" type="pres">
      <dgm:prSet presAssocID="{071FAD37-1289-4E66-8ECE-F4FF127E16CA}" presName="linear" presStyleCnt="0">
        <dgm:presLayoutVars>
          <dgm:dir/>
          <dgm:animLvl val="lvl"/>
          <dgm:resizeHandles val="exact"/>
        </dgm:presLayoutVars>
      </dgm:prSet>
      <dgm:spPr/>
    </dgm:pt>
    <dgm:pt modelId="{68B4106D-ED5D-432B-896F-81DE21D6FD1A}" type="pres">
      <dgm:prSet presAssocID="{AED86341-CB4C-4756-A23C-0E911AA2EA7C}" presName="parentLin" presStyleCnt="0"/>
      <dgm:spPr/>
    </dgm:pt>
    <dgm:pt modelId="{F17A8FDD-7153-4A4E-B00E-15D18FA246BC}" type="pres">
      <dgm:prSet presAssocID="{AED86341-CB4C-4756-A23C-0E911AA2EA7C}" presName="parentLeftMargin" presStyleLbl="node1" presStyleIdx="0" presStyleCnt="4"/>
      <dgm:spPr/>
    </dgm:pt>
    <dgm:pt modelId="{4494B9C1-48AE-4F18-A000-B1B0AA31CDD4}" type="pres">
      <dgm:prSet presAssocID="{AED86341-CB4C-4756-A23C-0E911AA2EA7C}" presName="parentText" presStyleLbl="node1" presStyleIdx="0" presStyleCnt="4" custScaleX="126358" custLinFactNeighborY="1671">
        <dgm:presLayoutVars>
          <dgm:chMax val="0"/>
          <dgm:bulletEnabled val="1"/>
        </dgm:presLayoutVars>
      </dgm:prSet>
      <dgm:spPr/>
    </dgm:pt>
    <dgm:pt modelId="{3E986D95-A1D0-4EB4-BBC0-266853DB03B2}" type="pres">
      <dgm:prSet presAssocID="{AED86341-CB4C-4756-A23C-0E911AA2EA7C}" presName="negativeSpace" presStyleCnt="0"/>
      <dgm:spPr/>
    </dgm:pt>
    <dgm:pt modelId="{789B3999-0E65-4269-AB38-33B410859B02}" type="pres">
      <dgm:prSet presAssocID="{AED86341-CB4C-4756-A23C-0E911AA2EA7C}" presName="childText" presStyleLbl="conFgAcc1" presStyleIdx="0" presStyleCnt="4" custLinFactNeighborX="672" custLinFactNeighborY="-21447">
        <dgm:presLayoutVars>
          <dgm:bulletEnabled val="1"/>
        </dgm:presLayoutVars>
      </dgm:prSet>
      <dgm:spPr>
        <a:ln>
          <a:solidFill>
            <a:srgbClr val="7030A0"/>
          </a:solidFill>
        </a:ln>
      </dgm:spPr>
    </dgm:pt>
    <dgm:pt modelId="{E2956F7E-ABAD-4DBA-AD3D-251E3B02A1E3}" type="pres">
      <dgm:prSet presAssocID="{41EE9D5F-51EC-4BDE-B062-D4B030221036}" presName="spaceBetweenRectangles" presStyleCnt="0"/>
      <dgm:spPr/>
    </dgm:pt>
    <dgm:pt modelId="{70023498-FDFF-4867-80FE-CB8A8D53502B}" type="pres">
      <dgm:prSet presAssocID="{53701D97-CDB9-47BE-82B2-9D620400FAA2}" presName="parentLin" presStyleCnt="0"/>
      <dgm:spPr/>
    </dgm:pt>
    <dgm:pt modelId="{F0F4EFB9-2C14-47CC-8480-081F93E309AE}" type="pres">
      <dgm:prSet presAssocID="{53701D97-CDB9-47BE-82B2-9D620400FAA2}" presName="parentLeftMargin" presStyleLbl="node1" presStyleIdx="0" presStyleCnt="4"/>
      <dgm:spPr/>
    </dgm:pt>
    <dgm:pt modelId="{34BA66F2-9861-4D91-8118-193941016D93}" type="pres">
      <dgm:prSet presAssocID="{53701D97-CDB9-47BE-82B2-9D620400FAA2}" presName="parentText" presStyleLbl="node1" presStyleIdx="1" presStyleCnt="4" custScaleX="126582">
        <dgm:presLayoutVars>
          <dgm:chMax val="0"/>
          <dgm:bulletEnabled val="1"/>
        </dgm:presLayoutVars>
      </dgm:prSet>
      <dgm:spPr/>
    </dgm:pt>
    <dgm:pt modelId="{31D0BEA8-50E0-445F-9C3C-B2C22051A069}" type="pres">
      <dgm:prSet presAssocID="{53701D97-CDB9-47BE-82B2-9D620400FAA2}" presName="negativeSpace" presStyleCnt="0"/>
      <dgm:spPr/>
    </dgm:pt>
    <dgm:pt modelId="{629A85D3-2902-48FA-88CF-6F8293527B4F}" type="pres">
      <dgm:prSet presAssocID="{53701D97-CDB9-47BE-82B2-9D620400FAA2}" presName="childText" presStyleLbl="conFgAcc1" presStyleIdx="1" presStyleCnt="4">
        <dgm:presLayoutVars>
          <dgm:bulletEnabled val="1"/>
        </dgm:presLayoutVars>
      </dgm:prSet>
      <dgm:spPr>
        <a:ln>
          <a:solidFill>
            <a:srgbClr val="7030A0"/>
          </a:solidFill>
        </a:ln>
      </dgm:spPr>
    </dgm:pt>
    <dgm:pt modelId="{5EFEEB6D-FE2C-4ABF-A852-718369039881}" type="pres">
      <dgm:prSet presAssocID="{403490C4-A4FE-4E6A-AF7C-2619BF0A4D3D}" presName="spaceBetweenRectangles" presStyleCnt="0"/>
      <dgm:spPr/>
    </dgm:pt>
    <dgm:pt modelId="{E7FD7628-74B8-4492-8C98-C7E375DC8D82}" type="pres">
      <dgm:prSet presAssocID="{DB723454-B99E-4E3B-B6CE-8A618FFCDAC9}" presName="parentLin" presStyleCnt="0"/>
      <dgm:spPr/>
    </dgm:pt>
    <dgm:pt modelId="{EFC16D32-0F0E-4AAC-B751-1D6F17D45110}" type="pres">
      <dgm:prSet presAssocID="{DB723454-B99E-4E3B-B6CE-8A618FFCDAC9}" presName="parentLeftMargin" presStyleLbl="node1" presStyleIdx="1" presStyleCnt="4"/>
      <dgm:spPr/>
    </dgm:pt>
    <dgm:pt modelId="{110127D8-2A87-4610-8A5E-08C2BE513503}" type="pres">
      <dgm:prSet presAssocID="{DB723454-B99E-4E3B-B6CE-8A618FFCDAC9}" presName="parentText" presStyleLbl="node1" presStyleIdx="2" presStyleCnt="4" custScaleX="124990">
        <dgm:presLayoutVars>
          <dgm:chMax val="0"/>
          <dgm:bulletEnabled val="1"/>
        </dgm:presLayoutVars>
      </dgm:prSet>
      <dgm:spPr/>
    </dgm:pt>
    <dgm:pt modelId="{BBBA1C88-1C8A-44D8-806A-178240601FFA}" type="pres">
      <dgm:prSet presAssocID="{DB723454-B99E-4E3B-B6CE-8A618FFCDAC9}" presName="negativeSpace" presStyleCnt="0"/>
      <dgm:spPr/>
    </dgm:pt>
    <dgm:pt modelId="{CA1A1871-A966-4377-969B-B68DEDF0E59C}" type="pres">
      <dgm:prSet presAssocID="{DB723454-B99E-4E3B-B6CE-8A618FFCDAC9}" presName="childText" presStyleLbl="conFgAcc1" presStyleIdx="2" presStyleCnt="4">
        <dgm:presLayoutVars>
          <dgm:bulletEnabled val="1"/>
        </dgm:presLayoutVars>
      </dgm:prSet>
      <dgm:spPr>
        <a:ln>
          <a:solidFill>
            <a:srgbClr val="7030A0"/>
          </a:solidFill>
        </a:ln>
      </dgm:spPr>
    </dgm:pt>
    <dgm:pt modelId="{D43BBBE5-7CB5-4AD9-86C5-05666EEB7AB1}" type="pres">
      <dgm:prSet presAssocID="{43CE8786-5898-4A63-9C38-F8F2D4440229}" presName="spaceBetweenRectangles" presStyleCnt="0"/>
      <dgm:spPr/>
    </dgm:pt>
    <dgm:pt modelId="{A672E849-5CE3-41A5-9769-8E8273E22133}" type="pres">
      <dgm:prSet presAssocID="{CC8E4070-5845-45F6-94F3-B40DC530C0E2}" presName="parentLin" presStyleCnt="0"/>
      <dgm:spPr/>
    </dgm:pt>
    <dgm:pt modelId="{785849FE-5C9E-48AF-A419-9413481C5C1E}" type="pres">
      <dgm:prSet presAssocID="{CC8E4070-5845-45F6-94F3-B40DC530C0E2}" presName="parentLeftMargin" presStyleLbl="node1" presStyleIdx="2" presStyleCnt="4"/>
      <dgm:spPr/>
    </dgm:pt>
    <dgm:pt modelId="{0C5F72D0-6FA6-4539-8A0F-27C87473CB67}" type="pres">
      <dgm:prSet presAssocID="{CC8E4070-5845-45F6-94F3-B40DC530C0E2}" presName="parentText" presStyleLbl="node1" presStyleIdx="3" presStyleCnt="4" custScaleX="125128">
        <dgm:presLayoutVars>
          <dgm:chMax val="0"/>
          <dgm:bulletEnabled val="1"/>
        </dgm:presLayoutVars>
      </dgm:prSet>
      <dgm:spPr/>
    </dgm:pt>
    <dgm:pt modelId="{3F4577DC-75EB-4CAD-BBB9-8983B84872D1}" type="pres">
      <dgm:prSet presAssocID="{CC8E4070-5845-45F6-94F3-B40DC530C0E2}" presName="negativeSpace" presStyleCnt="0"/>
      <dgm:spPr/>
    </dgm:pt>
    <dgm:pt modelId="{E8E36525-9D3B-4AEC-B0DE-770AC81DF2D9}" type="pres">
      <dgm:prSet presAssocID="{CC8E4070-5845-45F6-94F3-B40DC530C0E2}" presName="childText" presStyleLbl="conFgAcc1" presStyleIdx="3" presStyleCnt="4">
        <dgm:presLayoutVars>
          <dgm:bulletEnabled val="1"/>
        </dgm:presLayoutVars>
      </dgm:prSet>
      <dgm:spPr>
        <a:ln>
          <a:solidFill>
            <a:schemeClr val="accent2"/>
          </a:solidFill>
        </a:ln>
      </dgm:spPr>
    </dgm:pt>
  </dgm:ptLst>
  <dgm:cxnLst>
    <dgm:cxn modelId="{061C2E22-A1F8-4F97-B9B6-3D3E604B4E5D}" type="presOf" srcId="{AED86341-CB4C-4756-A23C-0E911AA2EA7C}" destId="{4494B9C1-48AE-4F18-A000-B1B0AA31CDD4}" srcOrd="1" destOrd="0" presId="urn:microsoft.com/office/officeart/2005/8/layout/list1"/>
    <dgm:cxn modelId="{70008841-9F8C-463B-A845-5E7785258195}" srcId="{071FAD37-1289-4E66-8ECE-F4FF127E16CA}" destId="{DB723454-B99E-4E3B-B6CE-8A618FFCDAC9}" srcOrd="2" destOrd="0" parTransId="{F128D5F2-3E0B-4BD5-A442-6DB048E21ABB}" sibTransId="{43CE8786-5898-4A63-9C38-F8F2D4440229}"/>
    <dgm:cxn modelId="{483B7046-7D9C-47D7-B652-8FF7966C91E4}" type="presOf" srcId="{CC8E4070-5845-45F6-94F3-B40DC530C0E2}" destId="{785849FE-5C9E-48AF-A419-9413481C5C1E}" srcOrd="0" destOrd="0" presId="urn:microsoft.com/office/officeart/2005/8/layout/list1"/>
    <dgm:cxn modelId="{DAD23D48-09C0-4763-8626-195951E0702C}" type="presOf" srcId="{53701D97-CDB9-47BE-82B2-9D620400FAA2}" destId="{F0F4EFB9-2C14-47CC-8480-081F93E309AE}" srcOrd="0" destOrd="0" presId="urn:microsoft.com/office/officeart/2005/8/layout/list1"/>
    <dgm:cxn modelId="{0F39E769-0733-4CA7-B575-526AC2497593}" srcId="{071FAD37-1289-4E66-8ECE-F4FF127E16CA}" destId="{CC8E4070-5845-45F6-94F3-B40DC530C0E2}" srcOrd="3" destOrd="0" parTransId="{DF965BEC-B1B5-4A5A-91E0-7FB951403D9A}" sibTransId="{23C42580-A7E6-4BC0-BEFD-7C9AAA670F86}"/>
    <dgm:cxn modelId="{85FBA157-DDCB-4C3A-A669-24AD42609450}" type="presOf" srcId="{CC8E4070-5845-45F6-94F3-B40DC530C0E2}" destId="{0C5F72D0-6FA6-4539-8A0F-27C87473CB67}" srcOrd="1" destOrd="0" presId="urn:microsoft.com/office/officeart/2005/8/layout/list1"/>
    <dgm:cxn modelId="{32DAAD8F-C0E2-4DB4-939B-90C06C33ED06}" type="presOf" srcId="{53701D97-CDB9-47BE-82B2-9D620400FAA2}" destId="{34BA66F2-9861-4D91-8118-193941016D93}" srcOrd="1" destOrd="0" presId="urn:microsoft.com/office/officeart/2005/8/layout/list1"/>
    <dgm:cxn modelId="{CE4D0493-F0C2-4526-B060-F010D17A74E5}" type="presOf" srcId="{DB723454-B99E-4E3B-B6CE-8A618FFCDAC9}" destId="{EFC16D32-0F0E-4AAC-B751-1D6F17D45110}" srcOrd="0" destOrd="0" presId="urn:microsoft.com/office/officeart/2005/8/layout/list1"/>
    <dgm:cxn modelId="{CC3867A2-1B67-4909-9447-8F8780CC7C97}" srcId="{071FAD37-1289-4E66-8ECE-F4FF127E16CA}" destId="{AED86341-CB4C-4756-A23C-0E911AA2EA7C}" srcOrd="0" destOrd="0" parTransId="{287E03E9-20DF-4507-9F34-E303C2961388}" sibTransId="{41EE9D5F-51EC-4BDE-B062-D4B030221036}"/>
    <dgm:cxn modelId="{6227F8A7-8C4B-422D-A93E-48B697373715}" type="presOf" srcId="{AED86341-CB4C-4756-A23C-0E911AA2EA7C}" destId="{F17A8FDD-7153-4A4E-B00E-15D18FA246BC}" srcOrd="0" destOrd="0" presId="urn:microsoft.com/office/officeart/2005/8/layout/list1"/>
    <dgm:cxn modelId="{71E7A0AE-6BC8-4A58-891D-678290F04CCB}" srcId="{071FAD37-1289-4E66-8ECE-F4FF127E16CA}" destId="{53701D97-CDB9-47BE-82B2-9D620400FAA2}" srcOrd="1" destOrd="0" parTransId="{3E177D96-DB21-4427-BD36-FAE03309F0E8}" sibTransId="{403490C4-A4FE-4E6A-AF7C-2619BF0A4D3D}"/>
    <dgm:cxn modelId="{0BC77CB2-6371-4687-99D9-FC18CED96E98}" type="presOf" srcId="{071FAD37-1289-4E66-8ECE-F4FF127E16CA}" destId="{AA82E1F3-AEDC-4B16-9919-0E6615E7EECF}" srcOrd="0" destOrd="0" presId="urn:microsoft.com/office/officeart/2005/8/layout/list1"/>
    <dgm:cxn modelId="{8D03EDF9-FA55-41EC-93E2-9C3FFDF67FD9}" type="presOf" srcId="{DB723454-B99E-4E3B-B6CE-8A618FFCDAC9}" destId="{110127D8-2A87-4610-8A5E-08C2BE513503}" srcOrd="1" destOrd="0" presId="urn:microsoft.com/office/officeart/2005/8/layout/list1"/>
    <dgm:cxn modelId="{2B58EECF-6593-48C9-B54F-CE5EA5F2D2F2}" type="presParOf" srcId="{AA82E1F3-AEDC-4B16-9919-0E6615E7EECF}" destId="{68B4106D-ED5D-432B-896F-81DE21D6FD1A}" srcOrd="0" destOrd="0" presId="urn:microsoft.com/office/officeart/2005/8/layout/list1"/>
    <dgm:cxn modelId="{DC89960F-36CE-4ED9-AEE3-35B9EB6B3663}" type="presParOf" srcId="{68B4106D-ED5D-432B-896F-81DE21D6FD1A}" destId="{F17A8FDD-7153-4A4E-B00E-15D18FA246BC}" srcOrd="0" destOrd="0" presId="urn:microsoft.com/office/officeart/2005/8/layout/list1"/>
    <dgm:cxn modelId="{F1018491-73BC-4849-8320-429E89620BF2}" type="presParOf" srcId="{68B4106D-ED5D-432B-896F-81DE21D6FD1A}" destId="{4494B9C1-48AE-4F18-A000-B1B0AA31CDD4}" srcOrd="1" destOrd="0" presId="urn:microsoft.com/office/officeart/2005/8/layout/list1"/>
    <dgm:cxn modelId="{50A06506-6835-4CAF-A7BF-655AA104B2BF}" type="presParOf" srcId="{AA82E1F3-AEDC-4B16-9919-0E6615E7EECF}" destId="{3E986D95-A1D0-4EB4-BBC0-266853DB03B2}" srcOrd="1" destOrd="0" presId="urn:microsoft.com/office/officeart/2005/8/layout/list1"/>
    <dgm:cxn modelId="{9D6DB0A3-22C4-4368-A7D3-2E15AD92D0DC}" type="presParOf" srcId="{AA82E1F3-AEDC-4B16-9919-0E6615E7EECF}" destId="{789B3999-0E65-4269-AB38-33B410859B02}" srcOrd="2" destOrd="0" presId="urn:microsoft.com/office/officeart/2005/8/layout/list1"/>
    <dgm:cxn modelId="{E79AE0E8-4FD6-4E2D-A636-8C24DCC53784}" type="presParOf" srcId="{AA82E1F3-AEDC-4B16-9919-0E6615E7EECF}" destId="{E2956F7E-ABAD-4DBA-AD3D-251E3B02A1E3}" srcOrd="3" destOrd="0" presId="urn:microsoft.com/office/officeart/2005/8/layout/list1"/>
    <dgm:cxn modelId="{54E0C1B0-91E6-4DBE-9837-9169BEA6F28D}" type="presParOf" srcId="{AA82E1F3-AEDC-4B16-9919-0E6615E7EECF}" destId="{70023498-FDFF-4867-80FE-CB8A8D53502B}" srcOrd="4" destOrd="0" presId="urn:microsoft.com/office/officeart/2005/8/layout/list1"/>
    <dgm:cxn modelId="{C805124F-49C6-49C1-8828-29E61291BF5B}" type="presParOf" srcId="{70023498-FDFF-4867-80FE-CB8A8D53502B}" destId="{F0F4EFB9-2C14-47CC-8480-081F93E309AE}" srcOrd="0" destOrd="0" presId="urn:microsoft.com/office/officeart/2005/8/layout/list1"/>
    <dgm:cxn modelId="{1530DC93-292C-47B6-B134-77BD11DDC03C}" type="presParOf" srcId="{70023498-FDFF-4867-80FE-CB8A8D53502B}" destId="{34BA66F2-9861-4D91-8118-193941016D93}" srcOrd="1" destOrd="0" presId="urn:microsoft.com/office/officeart/2005/8/layout/list1"/>
    <dgm:cxn modelId="{67DF712A-F883-4D78-BCD9-4DE1E4768425}" type="presParOf" srcId="{AA82E1F3-AEDC-4B16-9919-0E6615E7EECF}" destId="{31D0BEA8-50E0-445F-9C3C-B2C22051A069}" srcOrd="5" destOrd="0" presId="urn:microsoft.com/office/officeart/2005/8/layout/list1"/>
    <dgm:cxn modelId="{3C2E3B9C-7EB7-45FF-831F-67E35F21E70F}" type="presParOf" srcId="{AA82E1F3-AEDC-4B16-9919-0E6615E7EECF}" destId="{629A85D3-2902-48FA-88CF-6F8293527B4F}" srcOrd="6" destOrd="0" presId="urn:microsoft.com/office/officeart/2005/8/layout/list1"/>
    <dgm:cxn modelId="{14B32113-B4F9-4936-B39F-F744CDF994DC}" type="presParOf" srcId="{AA82E1F3-AEDC-4B16-9919-0E6615E7EECF}" destId="{5EFEEB6D-FE2C-4ABF-A852-718369039881}" srcOrd="7" destOrd="0" presId="urn:microsoft.com/office/officeart/2005/8/layout/list1"/>
    <dgm:cxn modelId="{34BCB7CA-AAA0-470A-A4C3-60A883DF15A1}" type="presParOf" srcId="{AA82E1F3-AEDC-4B16-9919-0E6615E7EECF}" destId="{E7FD7628-74B8-4492-8C98-C7E375DC8D82}" srcOrd="8" destOrd="0" presId="urn:microsoft.com/office/officeart/2005/8/layout/list1"/>
    <dgm:cxn modelId="{3993DE98-224C-4037-920E-664369E0560A}" type="presParOf" srcId="{E7FD7628-74B8-4492-8C98-C7E375DC8D82}" destId="{EFC16D32-0F0E-4AAC-B751-1D6F17D45110}" srcOrd="0" destOrd="0" presId="urn:microsoft.com/office/officeart/2005/8/layout/list1"/>
    <dgm:cxn modelId="{D81ADF29-C4B3-496D-9851-17EC356A6310}" type="presParOf" srcId="{E7FD7628-74B8-4492-8C98-C7E375DC8D82}" destId="{110127D8-2A87-4610-8A5E-08C2BE513503}" srcOrd="1" destOrd="0" presId="urn:microsoft.com/office/officeart/2005/8/layout/list1"/>
    <dgm:cxn modelId="{947735DC-3A44-4CF9-A624-50E7D1969E9F}" type="presParOf" srcId="{AA82E1F3-AEDC-4B16-9919-0E6615E7EECF}" destId="{BBBA1C88-1C8A-44D8-806A-178240601FFA}" srcOrd="9" destOrd="0" presId="urn:microsoft.com/office/officeart/2005/8/layout/list1"/>
    <dgm:cxn modelId="{CC72A352-B680-4C6D-8D82-BB6907D2FBF1}" type="presParOf" srcId="{AA82E1F3-AEDC-4B16-9919-0E6615E7EECF}" destId="{CA1A1871-A966-4377-969B-B68DEDF0E59C}" srcOrd="10" destOrd="0" presId="urn:microsoft.com/office/officeart/2005/8/layout/list1"/>
    <dgm:cxn modelId="{DE8DDD51-70C3-430C-B984-5B123F41580D}" type="presParOf" srcId="{AA82E1F3-AEDC-4B16-9919-0E6615E7EECF}" destId="{D43BBBE5-7CB5-4AD9-86C5-05666EEB7AB1}" srcOrd="11" destOrd="0" presId="urn:microsoft.com/office/officeart/2005/8/layout/list1"/>
    <dgm:cxn modelId="{2B88D921-CFD6-43A3-B7D0-E3BC0FF7E0AF}" type="presParOf" srcId="{AA82E1F3-AEDC-4B16-9919-0E6615E7EECF}" destId="{A672E849-5CE3-41A5-9769-8E8273E22133}" srcOrd="12" destOrd="0" presId="urn:microsoft.com/office/officeart/2005/8/layout/list1"/>
    <dgm:cxn modelId="{D24A064F-3F95-4A42-806B-941FE0E8DB7B}" type="presParOf" srcId="{A672E849-5CE3-41A5-9769-8E8273E22133}" destId="{785849FE-5C9E-48AF-A419-9413481C5C1E}" srcOrd="0" destOrd="0" presId="urn:microsoft.com/office/officeart/2005/8/layout/list1"/>
    <dgm:cxn modelId="{2473ADC4-3330-4E02-980D-1C3DA398FBBE}" type="presParOf" srcId="{A672E849-5CE3-41A5-9769-8E8273E22133}" destId="{0C5F72D0-6FA6-4539-8A0F-27C87473CB67}" srcOrd="1" destOrd="0" presId="urn:microsoft.com/office/officeart/2005/8/layout/list1"/>
    <dgm:cxn modelId="{653F6DE0-78E4-42C5-B7FB-C4B887429F4A}" type="presParOf" srcId="{AA82E1F3-AEDC-4B16-9919-0E6615E7EECF}" destId="{3F4577DC-75EB-4CAD-BBB9-8983B84872D1}" srcOrd="13" destOrd="0" presId="urn:microsoft.com/office/officeart/2005/8/layout/list1"/>
    <dgm:cxn modelId="{682CA702-2EAD-4A33-96CD-946EEC4B891B}" type="presParOf" srcId="{AA82E1F3-AEDC-4B16-9919-0E6615E7EECF}" destId="{E8E36525-9D3B-4AEC-B0DE-770AC81DF2D9}"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D36A46-C085-4261-8161-3FA36A79F262}">
      <dsp:nvSpPr>
        <dsp:cNvPr id="0" name=""/>
        <dsp:cNvSpPr/>
      </dsp:nvSpPr>
      <dsp:spPr>
        <a:xfrm>
          <a:off x="0" y="646985"/>
          <a:ext cx="10710862" cy="11944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7EBAD301-4E9B-4894-8E5C-BDCE7B6CAE95}">
      <dsp:nvSpPr>
        <dsp:cNvPr id="0" name=""/>
        <dsp:cNvSpPr/>
      </dsp:nvSpPr>
      <dsp:spPr>
        <a:xfrm>
          <a:off x="361316" y="915733"/>
          <a:ext cx="656939" cy="656939"/>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20E92E23-437A-4FCF-BF90-C39EF9827505}">
      <dsp:nvSpPr>
        <dsp:cNvPr id="0" name=""/>
        <dsp:cNvSpPr/>
      </dsp:nvSpPr>
      <dsp:spPr>
        <a:xfrm>
          <a:off x="1379572" y="646985"/>
          <a:ext cx="9331290" cy="11944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411" tIns="126411" rIns="126411" bIns="126411" numCol="1" spcCol="1270" anchor="ctr" anchorCtr="0">
          <a:noAutofit/>
        </a:bodyPr>
        <a:lstStyle/>
        <a:p>
          <a:pPr marL="0" lvl="0" indent="0" algn="l" defTabSz="1111250">
            <a:lnSpc>
              <a:spcPct val="100000"/>
            </a:lnSpc>
            <a:spcBef>
              <a:spcPct val="0"/>
            </a:spcBef>
            <a:spcAft>
              <a:spcPct val="35000"/>
            </a:spcAft>
            <a:buNone/>
          </a:pPr>
          <a:r>
            <a:rPr lang="en-AU" sz="2500" b="0" kern="1200"/>
            <a:t>develop an understanding of what an IMS is and the key elements of an IMS</a:t>
          </a:r>
          <a:endParaRPr lang="en-US" sz="2500" b="0" kern="1200">
            <a:latin typeface="+mn-lt"/>
          </a:endParaRPr>
        </a:p>
      </dsp:txBody>
      <dsp:txXfrm>
        <a:off x="1379572" y="646985"/>
        <a:ext cx="9331290" cy="1194435"/>
      </dsp:txXfrm>
    </dsp:sp>
    <dsp:sp modelId="{9FCAEDC0-CC61-4D99-97CD-0C0CF86869F9}">
      <dsp:nvSpPr>
        <dsp:cNvPr id="0" name=""/>
        <dsp:cNvSpPr/>
      </dsp:nvSpPr>
      <dsp:spPr>
        <a:xfrm>
          <a:off x="0" y="2140029"/>
          <a:ext cx="10710862" cy="11944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BCCB6564-C5C0-4AC8-9C24-C65DAE808400}">
      <dsp:nvSpPr>
        <dsp:cNvPr id="0" name=""/>
        <dsp:cNvSpPr/>
      </dsp:nvSpPr>
      <dsp:spPr>
        <a:xfrm>
          <a:off x="361316" y="2408777"/>
          <a:ext cx="656939" cy="656939"/>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60BCC4CD-4B24-4CE2-BD5D-B5DD35B1B497}">
      <dsp:nvSpPr>
        <dsp:cNvPr id="0" name=""/>
        <dsp:cNvSpPr/>
      </dsp:nvSpPr>
      <dsp:spPr>
        <a:xfrm>
          <a:off x="1379572" y="2140029"/>
          <a:ext cx="9331290" cy="11944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411" tIns="126411" rIns="126411" bIns="126411" numCol="1" spcCol="1270" anchor="ctr" anchorCtr="0">
          <a:noAutofit/>
        </a:bodyPr>
        <a:lstStyle/>
        <a:p>
          <a:pPr marL="0" lvl="0" indent="0" algn="l" defTabSz="1111250">
            <a:lnSpc>
              <a:spcPct val="100000"/>
            </a:lnSpc>
            <a:spcBef>
              <a:spcPct val="0"/>
            </a:spcBef>
            <a:spcAft>
              <a:spcPct val="35000"/>
            </a:spcAft>
            <a:buNone/>
          </a:pPr>
          <a:r>
            <a:rPr lang="en-AU" sz="2500" b="0" kern="1200"/>
            <a:t>understand how incidents are managed at our service and the role you play </a:t>
          </a:r>
          <a:endParaRPr lang="en-US" sz="2500" b="1" kern="1200">
            <a:latin typeface="Fira Sans Light" panose="020B0403050000020004" pitchFamily="34" charset="0"/>
          </a:endParaRPr>
        </a:p>
      </dsp:txBody>
      <dsp:txXfrm>
        <a:off x="1379572" y="2140029"/>
        <a:ext cx="9331290" cy="119443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CC970C-5AF7-4C49-A4F8-574A07CB1194}">
      <dsp:nvSpPr>
        <dsp:cNvPr id="0" name=""/>
        <dsp:cNvSpPr/>
      </dsp:nvSpPr>
      <dsp:spPr>
        <a:xfrm>
          <a:off x="3137" y="372319"/>
          <a:ext cx="2489315" cy="1493589"/>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b="0" kern="1200"/>
            <a:t>Provide safe, quality care and services for older people</a:t>
          </a:r>
          <a:endParaRPr lang="en-US" sz="1800" kern="1200"/>
        </a:p>
      </dsp:txBody>
      <dsp:txXfrm>
        <a:off x="3137" y="372319"/>
        <a:ext cx="2489315" cy="1493589"/>
      </dsp:txXfrm>
    </dsp:sp>
    <dsp:sp modelId="{7504F1BC-A7E8-4141-9409-4C9C40ED57B3}">
      <dsp:nvSpPr>
        <dsp:cNvPr id="0" name=""/>
        <dsp:cNvSpPr/>
      </dsp:nvSpPr>
      <dsp:spPr>
        <a:xfrm>
          <a:off x="2741385" y="372319"/>
          <a:ext cx="2489315" cy="1493589"/>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b="0" kern="1200"/>
            <a:t>Understand and identify risks to older people</a:t>
          </a:r>
          <a:endParaRPr lang="en-US" sz="1800" kern="1200"/>
        </a:p>
      </dsp:txBody>
      <dsp:txXfrm>
        <a:off x="2741385" y="372319"/>
        <a:ext cx="2489315" cy="1493589"/>
      </dsp:txXfrm>
    </dsp:sp>
    <dsp:sp modelId="{1B58736E-5FDA-4471-8762-5135D30B78DC}">
      <dsp:nvSpPr>
        <dsp:cNvPr id="0" name=""/>
        <dsp:cNvSpPr/>
      </dsp:nvSpPr>
      <dsp:spPr>
        <a:xfrm>
          <a:off x="5479632" y="372319"/>
          <a:ext cx="2489315" cy="1493589"/>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b="0" kern="1200"/>
            <a:t>Empower older people (and their family/representative)</a:t>
          </a:r>
          <a:endParaRPr lang="en-US" sz="1800" kern="1200"/>
        </a:p>
      </dsp:txBody>
      <dsp:txXfrm>
        <a:off x="5479632" y="372319"/>
        <a:ext cx="2489315" cy="1493589"/>
      </dsp:txXfrm>
    </dsp:sp>
    <dsp:sp modelId="{01AC5677-CE49-47D7-B74C-7B888BFE6180}">
      <dsp:nvSpPr>
        <dsp:cNvPr id="0" name=""/>
        <dsp:cNvSpPr/>
      </dsp:nvSpPr>
      <dsp:spPr>
        <a:xfrm>
          <a:off x="8217879" y="372319"/>
          <a:ext cx="2489315" cy="1493589"/>
        </a:xfrm>
        <a:prstGeom prst="rect">
          <a:avLst/>
        </a:prstGeom>
        <a:solidFill>
          <a:srgbClr val="002060"/>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b="0" kern="1200"/>
            <a:t>Supports a ‘blame free’ culture</a:t>
          </a:r>
          <a:endParaRPr lang="en-US" sz="1800" kern="1200"/>
        </a:p>
      </dsp:txBody>
      <dsp:txXfrm>
        <a:off x="8217879" y="372319"/>
        <a:ext cx="2489315" cy="1493589"/>
      </dsp:txXfrm>
    </dsp:sp>
    <dsp:sp modelId="{9AA0869B-A1B6-4115-800A-310F4594C8B5}">
      <dsp:nvSpPr>
        <dsp:cNvPr id="0" name=""/>
        <dsp:cNvSpPr/>
      </dsp:nvSpPr>
      <dsp:spPr>
        <a:xfrm>
          <a:off x="3137" y="2114840"/>
          <a:ext cx="2489315" cy="1493589"/>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b="0" kern="1200"/>
            <a:t>Inform care assessment and planning</a:t>
          </a:r>
          <a:endParaRPr lang="en-US" sz="1800" kern="1200"/>
        </a:p>
      </dsp:txBody>
      <dsp:txXfrm>
        <a:off x="3137" y="2114840"/>
        <a:ext cx="2489315" cy="1493589"/>
      </dsp:txXfrm>
    </dsp:sp>
    <dsp:sp modelId="{854B9EB8-2929-421D-85EB-E1D765685CE9}">
      <dsp:nvSpPr>
        <dsp:cNvPr id="0" name=""/>
        <dsp:cNvSpPr/>
      </dsp:nvSpPr>
      <dsp:spPr>
        <a:xfrm>
          <a:off x="2741385" y="2114840"/>
          <a:ext cx="2489315" cy="1493589"/>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b="0" kern="1200"/>
            <a:t>Keep and develop staff</a:t>
          </a:r>
          <a:endParaRPr lang="en-US" sz="1800" kern="1200"/>
        </a:p>
      </dsp:txBody>
      <dsp:txXfrm>
        <a:off x="2741385" y="2114840"/>
        <a:ext cx="2489315" cy="1493589"/>
      </dsp:txXfrm>
    </dsp:sp>
    <dsp:sp modelId="{250B0B94-1D9F-4F26-AEFC-26413EBC59BA}">
      <dsp:nvSpPr>
        <dsp:cNvPr id="0" name=""/>
        <dsp:cNvSpPr/>
      </dsp:nvSpPr>
      <dsp:spPr>
        <a:xfrm>
          <a:off x="5479632" y="2114840"/>
          <a:ext cx="2489315" cy="1493589"/>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b="0" kern="1200"/>
            <a:t>Identify ways to prevent or reduce future incidents</a:t>
          </a:r>
          <a:endParaRPr lang="en-US" sz="1800" kern="1200"/>
        </a:p>
      </dsp:txBody>
      <dsp:txXfrm>
        <a:off x="5479632" y="2114840"/>
        <a:ext cx="2489315" cy="1493589"/>
      </dsp:txXfrm>
    </dsp:sp>
    <dsp:sp modelId="{00400E22-5B24-47DF-9C5C-682710A5A56C}">
      <dsp:nvSpPr>
        <dsp:cNvPr id="0" name=""/>
        <dsp:cNvSpPr/>
      </dsp:nvSpPr>
      <dsp:spPr>
        <a:xfrm>
          <a:off x="8217879" y="2114840"/>
          <a:ext cx="2489315" cy="1493589"/>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b="0" kern="1200"/>
            <a:t>Meet our broader responsibilities as an aged care provider</a:t>
          </a:r>
          <a:endParaRPr lang="en-US" sz="1800" kern="1200"/>
        </a:p>
      </dsp:txBody>
      <dsp:txXfrm>
        <a:off x="8217879" y="2114840"/>
        <a:ext cx="2489315" cy="149358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D36A46-C085-4261-8161-3FA36A79F262}">
      <dsp:nvSpPr>
        <dsp:cNvPr id="0" name=""/>
        <dsp:cNvSpPr/>
      </dsp:nvSpPr>
      <dsp:spPr>
        <a:xfrm>
          <a:off x="0" y="646871"/>
          <a:ext cx="10710333" cy="1194225"/>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sp>
    <dsp:sp modelId="{7EBAD301-4E9B-4894-8E5C-BDCE7B6CAE95}">
      <dsp:nvSpPr>
        <dsp:cNvPr id="0" name=""/>
        <dsp:cNvSpPr/>
      </dsp:nvSpPr>
      <dsp:spPr>
        <a:xfrm>
          <a:off x="361253" y="915572"/>
          <a:ext cx="656823" cy="656823"/>
        </a:xfrm>
        <a:prstGeom prst="rect">
          <a:avLst/>
        </a:prstGeom>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0E92E23-437A-4FCF-BF90-C39EF9827505}">
      <dsp:nvSpPr>
        <dsp:cNvPr id="0" name=""/>
        <dsp:cNvSpPr/>
      </dsp:nvSpPr>
      <dsp:spPr>
        <a:xfrm>
          <a:off x="1379329" y="646871"/>
          <a:ext cx="9331003" cy="11942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389" tIns="126389" rIns="126389" bIns="126389" numCol="1" spcCol="1270" anchor="ctr" anchorCtr="0">
          <a:noAutofit/>
        </a:bodyPr>
        <a:lstStyle/>
        <a:p>
          <a:pPr marL="0" lvl="0" indent="0" algn="l" defTabSz="1022350">
            <a:lnSpc>
              <a:spcPct val="90000"/>
            </a:lnSpc>
            <a:spcBef>
              <a:spcPct val="0"/>
            </a:spcBef>
            <a:spcAft>
              <a:spcPct val="35000"/>
            </a:spcAft>
            <a:buNone/>
          </a:pPr>
          <a:r>
            <a:rPr lang="en-AU" sz="2300" b="0" kern="1200">
              <a:solidFill>
                <a:schemeClr val="bg1"/>
              </a:solidFill>
            </a:rPr>
            <a:t>One-off issues can be resolved by addressing the specific incident. It is an isolated incident and usually not a broader problem.</a:t>
          </a:r>
          <a:endParaRPr lang="en-US" sz="2300" b="0" kern="1200">
            <a:solidFill>
              <a:schemeClr val="bg1"/>
            </a:solidFill>
            <a:latin typeface="+mn-lt"/>
          </a:endParaRPr>
        </a:p>
      </dsp:txBody>
      <dsp:txXfrm>
        <a:off x="1379329" y="646871"/>
        <a:ext cx="9331003" cy="1194225"/>
      </dsp:txXfrm>
    </dsp:sp>
    <dsp:sp modelId="{9FCAEDC0-CC61-4D99-97CD-0C0CF86869F9}">
      <dsp:nvSpPr>
        <dsp:cNvPr id="0" name=""/>
        <dsp:cNvSpPr/>
      </dsp:nvSpPr>
      <dsp:spPr>
        <a:xfrm>
          <a:off x="0" y="2139653"/>
          <a:ext cx="10710333" cy="1194225"/>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sp>
    <dsp:sp modelId="{BCCB6564-C5C0-4AC8-9C24-C65DAE808400}">
      <dsp:nvSpPr>
        <dsp:cNvPr id="0" name=""/>
        <dsp:cNvSpPr/>
      </dsp:nvSpPr>
      <dsp:spPr>
        <a:xfrm>
          <a:off x="361253" y="2408353"/>
          <a:ext cx="656823" cy="656823"/>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0BCC4CD-4B24-4CE2-BD5D-B5DD35B1B497}">
      <dsp:nvSpPr>
        <dsp:cNvPr id="0" name=""/>
        <dsp:cNvSpPr/>
      </dsp:nvSpPr>
      <dsp:spPr>
        <a:xfrm>
          <a:off x="1379329" y="2139653"/>
          <a:ext cx="9331003" cy="11942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389" tIns="126389" rIns="126389" bIns="126389" numCol="1" spcCol="1270" anchor="ctr" anchorCtr="0">
          <a:noAutofit/>
        </a:bodyPr>
        <a:lstStyle/>
        <a:p>
          <a:pPr marL="0" lvl="0" indent="0" algn="l" defTabSz="1022350">
            <a:lnSpc>
              <a:spcPct val="90000"/>
            </a:lnSpc>
            <a:spcBef>
              <a:spcPct val="0"/>
            </a:spcBef>
            <a:spcAft>
              <a:spcPct val="35000"/>
            </a:spcAft>
            <a:buNone/>
          </a:pPr>
          <a:r>
            <a:rPr lang="en-AU" sz="2300" b="0" kern="1200">
              <a:solidFill>
                <a:schemeClr val="bg1"/>
              </a:solidFill>
            </a:rPr>
            <a:t>Systemic issues require addressing the root cause. They are likely an embedded problem within a system. </a:t>
          </a:r>
          <a:endParaRPr lang="en-US" sz="2300" b="1" kern="1200">
            <a:solidFill>
              <a:schemeClr val="bg1"/>
            </a:solidFill>
            <a:latin typeface="Fira Sans Light" panose="020B0403050000020004" pitchFamily="34" charset="0"/>
          </a:endParaRPr>
        </a:p>
      </dsp:txBody>
      <dsp:txXfrm>
        <a:off x="1379329" y="2139653"/>
        <a:ext cx="9331003" cy="119422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B7A713-43FE-481D-9501-D41502AEE2B2}">
      <dsp:nvSpPr>
        <dsp:cNvPr id="0" name=""/>
        <dsp:cNvSpPr/>
      </dsp:nvSpPr>
      <dsp:spPr>
        <a:xfrm>
          <a:off x="3660" y="602947"/>
          <a:ext cx="1982039" cy="2774854"/>
        </a:xfrm>
        <a:prstGeom prst="rect">
          <a:avLst/>
        </a:prstGeom>
        <a:solidFill>
          <a:srgbClr val="D6CCD6">
            <a:alpha val="90000"/>
          </a:srgbClr>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4527" tIns="330200" rIns="154527" bIns="330200" numCol="1" spcCol="1270" anchor="t" anchorCtr="0">
          <a:noAutofit/>
        </a:bodyPr>
        <a:lstStyle/>
        <a:p>
          <a:pPr marL="0" lvl="0" indent="0" algn="l" defTabSz="666750">
            <a:lnSpc>
              <a:spcPct val="90000"/>
            </a:lnSpc>
            <a:spcBef>
              <a:spcPct val="0"/>
            </a:spcBef>
            <a:spcAft>
              <a:spcPct val="35000"/>
            </a:spcAft>
            <a:buNone/>
          </a:pPr>
          <a:r>
            <a:rPr lang="en-AU" sz="1500" b="0" kern="1200">
              <a:latin typeface="Open Sans (body)"/>
            </a:rPr>
            <a:t>Identify the incident or near miss</a:t>
          </a:r>
          <a:endParaRPr lang="en-US" sz="1500" b="0" kern="1200">
            <a:latin typeface="Open Sans (body)"/>
          </a:endParaRPr>
        </a:p>
      </dsp:txBody>
      <dsp:txXfrm>
        <a:off x="3660" y="1657392"/>
        <a:ext cx="1982039" cy="1664912"/>
      </dsp:txXfrm>
    </dsp:sp>
    <dsp:sp modelId="{1FF4941E-F17A-482D-A81A-5D72B4190B7F}">
      <dsp:nvSpPr>
        <dsp:cNvPr id="0" name=""/>
        <dsp:cNvSpPr/>
      </dsp:nvSpPr>
      <dsp:spPr>
        <a:xfrm>
          <a:off x="578452" y="880433"/>
          <a:ext cx="832456" cy="832456"/>
        </a:xfrm>
        <a:prstGeom prst="ellipse">
          <a:avLst/>
        </a:prstGeom>
        <a:solidFill>
          <a:schemeClr val="accent2"/>
        </a:solidFill>
        <a:ln w="12700" cap="flat" cmpd="sng" algn="ctr">
          <a:solidFill>
            <a:schemeClr val="accent2"/>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64902" tIns="12700" rIns="64902" bIns="12700" numCol="1" spcCol="1270" anchor="ctr" anchorCtr="0">
          <a:noAutofit/>
        </a:bodyPr>
        <a:lstStyle/>
        <a:p>
          <a:pPr marL="0" lvl="0" indent="0" algn="ctr" defTabSz="1600200">
            <a:lnSpc>
              <a:spcPct val="90000"/>
            </a:lnSpc>
            <a:spcBef>
              <a:spcPct val="0"/>
            </a:spcBef>
            <a:spcAft>
              <a:spcPct val="35000"/>
            </a:spcAft>
            <a:buNone/>
          </a:pPr>
          <a:r>
            <a:rPr lang="en-AU" sz="3600" kern="1200"/>
            <a:t>1</a:t>
          </a:r>
        </a:p>
      </dsp:txBody>
      <dsp:txXfrm>
        <a:off x="700362" y="1002343"/>
        <a:ext cx="588636" cy="588636"/>
      </dsp:txXfrm>
    </dsp:sp>
    <dsp:sp modelId="{0E37B1A2-0D35-435D-9B94-18DA3CEEFC2A}">
      <dsp:nvSpPr>
        <dsp:cNvPr id="0" name=""/>
        <dsp:cNvSpPr/>
      </dsp:nvSpPr>
      <dsp:spPr>
        <a:xfrm>
          <a:off x="3660" y="3377730"/>
          <a:ext cx="1982039" cy="72"/>
        </a:xfrm>
        <a:prstGeom prst="rect">
          <a:avLst/>
        </a:prstGeom>
        <a:solidFill>
          <a:schemeClr val="accent3">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6A9D9CC-88D8-4EAD-91AA-9443BDD65903}">
      <dsp:nvSpPr>
        <dsp:cNvPr id="0" name=""/>
        <dsp:cNvSpPr/>
      </dsp:nvSpPr>
      <dsp:spPr>
        <a:xfrm>
          <a:off x="2183903" y="602947"/>
          <a:ext cx="1982039" cy="2774854"/>
        </a:xfrm>
        <a:prstGeom prst="rect">
          <a:avLst/>
        </a:prstGeom>
        <a:solidFill>
          <a:srgbClr val="D6CCD6"/>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4527" tIns="330200" rIns="154527" bIns="330200" numCol="1" spcCol="1270" anchor="t" anchorCtr="0">
          <a:noAutofit/>
        </a:bodyPr>
        <a:lstStyle/>
        <a:p>
          <a:pPr marL="0" lvl="0" indent="0" algn="l" defTabSz="666750">
            <a:lnSpc>
              <a:spcPct val="90000"/>
            </a:lnSpc>
            <a:spcBef>
              <a:spcPct val="0"/>
            </a:spcBef>
            <a:spcAft>
              <a:spcPct val="35000"/>
            </a:spcAft>
            <a:buNone/>
          </a:pPr>
          <a:r>
            <a:rPr lang="en-AU" sz="1500" b="0" kern="1200">
              <a:latin typeface="Open Sans (body)"/>
            </a:rPr>
            <a:t>Ensure the wellbeing of all involved and take appropriate immediate action</a:t>
          </a:r>
          <a:endParaRPr lang="en-US" sz="1500" b="0" kern="1200">
            <a:latin typeface="Open Sans (body)"/>
          </a:endParaRPr>
        </a:p>
      </dsp:txBody>
      <dsp:txXfrm>
        <a:off x="2183903" y="1657392"/>
        <a:ext cx="1982039" cy="1664912"/>
      </dsp:txXfrm>
    </dsp:sp>
    <dsp:sp modelId="{62D57C76-0D6C-4133-9B83-740AB9BE6BD8}">
      <dsp:nvSpPr>
        <dsp:cNvPr id="0" name=""/>
        <dsp:cNvSpPr/>
      </dsp:nvSpPr>
      <dsp:spPr>
        <a:xfrm>
          <a:off x="2758695" y="880433"/>
          <a:ext cx="832456" cy="832456"/>
        </a:xfrm>
        <a:prstGeom prst="ellipse">
          <a:avLst/>
        </a:prstGeom>
        <a:solidFill>
          <a:schemeClr val="accent2"/>
        </a:solidFill>
        <a:ln w="12700" cap="flat" cmpd="sng" algn="ctr">
          <a:solidFill>
            <a:schemeClr val="accent2"/>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64902" tIns="12700" rIns="64902" bIns="12700" numCol="1" spcCol="1270" anchor="ctr" anchorCtr="0">
          <a:noAutofit/>
        </a:bodyPr>
        <a:lstStyle/>
        <a:p>
          <a:pPr marL="0" lvl="0" indent="0" algn="ctr" defTabSz="1600200">
            <a:lnSpc>
              <a:spcPct val="90000"/>
            </a:lnSpc>
            <a:spcBef>
              <a:spcPct val="0"/>
            </a:spcBef>
            <a:spcAft>
              <a:spcPct val="35000"/>
            </a:spcAft>
            <a:buNone/>
          </a:pPr>
          <a:r>
            <a:rPr lang="en-US" sz="3600" kern="1200"/>
            <a:t>2</a:t>
          </a:r>
        </a:p>
      </dsp:txBody>
      <dsp:txXfrm>
        <a:off x="2880605" y="1002343"/>
        <a:ext cx="588636" cy="588636"/>
      </dsp:txXfrm>
    </dsp:sp>
    <dsp:sp modelId="{2A3B1AE0-3902-4A5A-AABC-6E78FCC982F2}">
      <dsp:nvSpPr>
        <dsp:cNvPr id="0" name=""/>
        <dsp:cNvSpPr/>
      </dsp:nvSpPr>
      <dsp:spPr>
        <a:xfrm>
          <a:off x="2183903" y="3377730"/>
          <a:ext cx="1982039" cy="72"/>
        </a:xfrm>
        <a:prstGeom prst="rect">
          <a:avLst/>
        </a:prstGeom>
        <a:solidFill>
          <a:schemeClr val="accent3">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3039F3A-B8EA-4AAA-8789-0E7BBE301D00}">
      <dsp:nvSpPr>
        <dsp:cNvPr id="0" name=""/>
        <dsp:cNvSpPr/>
      </dsp:nvSpPr>
      <dsp:spPr>
        <a:xfrm>
          <a:off x="4364146" y="602947"/>
          <a:ext cx="1982039" cy="2774854"/>
        </a:xfrm>
        <a:prstGeom prst="rect">
          <a:avLst/>
        </a:prstGeom>
        <a:solidFill>
          <a:srgbClr val="D6CCD6"/>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4527" tIns="330200" rIns="154527" bIns="330200" numCol="1" spcCol="1270" anchor="t" anchorCtr="0">
          <a:noAutofit/>
        </a:bodyPr>
        <a:lstStyle/>
        <a:p>
          <a:pPr marL="0" lvl="0" indent="0" algn="l" defTabSz="666750">
            <a:lnSpc>
              <a:spcPct val="90000"/>
            </a:lnSpc>
            <a:spcBef>
              <a:spcPct val="0"/>
            </a:spcBef>
            <a:spcAft>
              <a:spcPct val="35000"/>
            </a:spcAft>
            <a:buNone/>
          </a:pPr>
          <a:r>
            <a:rPr lang="en-AU" sz="1500" b="0" kern="1200">
              <a:latin typeface="Open Sans (body)"/>
            </a:rPr>
            <a:t>Follow your service’s IMS – you need to record ALL incidents in your IMS</a:t>
          </a:r>
          <a:endParaRPr lang="en-US" sz="1500" b="0" kern="1200">
            <a:latin typeface="Open Sans (body)"/>
          </a:endParaRPr>
        </a:p>
      </dsp:txBody>
      <dsp:txXfrm>
        <a:off x="4364146" y="1657392"/>
        <a:ext cx="1982039" cy="1664912"/>
      </dsp:txXfrm>
    </dsp:sp>
    <dsp:sp modelId="{30DE630D-86D0-4BEC-8A7D-49206113DCB7}">
      <dsp:nvSpPr>
        <dsp:cNvPr id="0" name=""/>
        <dsp:cNvSpPr/>
      </dsp:nvSpPr>
      <dsp:spPr>
        <a:xfrm>
          <a:off x="4938938" y="880433"/>
          <a:ext cx="832456" cy="832456"/>
        </a:xfrm>
        <a:prstGeom prst="ellipse">
          <a:avLst/>
        </a:prstGeom>
        <a:solidFill>
          <a:schemeClr val="accent2"/>
        </a:solidFill>
        <a:ln w="12700" cap="flat" cmpd="sng" algn="ctr">
          <a:solidFill>
            <a:schemeClr val="accent2"/>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64902" tIns="12700" rIns="64902" bIns="12700" numCol="1" spcCol="1270" anchor="ctr" anchorCtr="0">
          <a:noAutofit/>
        </a:bodyPr>
        <a:lstStyle/>
        <a:p>
          <a:pPr marL="0" lvl="0" indent="0" algn="ctr" defTabSz="1600200">
            <a:lnSpc>
              <a:spcPct val="90000"/>
            </a:lnSpc>
            <a:spcBef>
              <a:spcPct val="0"/>
            </a:spcBef>
            <a:spcAft>
              <a:spcPct val="35000"/>
            </a:spcAft>
            <a:buNone/>
          </a:pPr>
          <a:r>
            <a:rPr lang="en-US" sz="3600" kern="1200"/>
            <a:t>3</a:t>
          </a:r>
        </a:p>
      </dsp:txBody>
      <dsp:txXfrm>
        <a:off x="5060848" y="1002343"/>
        <a:ext cx="588636" cy="588636"/>
      </dsp:txXfrm>
    </dsp:sp>
    <dsp:sp modelId="{38AFD729-4C10-4A3D-9F6A-002581E9DFEA}">
      <dsp:nvSpPr>
        <dsp:cNvPr id="0" name=""/>
        <dsp:cNvSpPr/>
      </dsp:nvSpPr>
      <dsp:spPr>
        <a:xfrm>
          <a:off x="4364146" y="3377730"/>
          <a:ext cx="1982039" cy="72"/>
        </a:xfrm>
        <a:prstGeom prst="rect">
          <a:avLst/>
        </a:prstGeom>
        <a:solidFill>
          <a:schemeClr val="accent3">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1">
          <a:scrgbClr r="0" g="0" b="0"/>
        </a:effectRef>
        <a:fontRef idx="minor">
          <a:schemeClr val="lt1"/>
        </a:fontRef>
      </dsp:style>
    </dsp:sp>
    <dsp:sp modelId="{F5243EBE-427E-404F-AA33-36C7B6243047}">
      <dsp:nvSpPr>
        <dsp:cNvPr id="0" name=""/>
        <dsp:cNvSpPr/>
      </dsp:nvSpPr>
      <dsp:spPr>
        <a:xfrm>
          <a:off x="6544389" y="602947"/>
          <a:ext cx="1982039" cy="2774854"/>
        </a:xfrm>
        <a:prstGeom prst="rect">
          <a:avLst/>
        </a:prstGeom>
        <a:solidFill>
          <a:srgbClr val="D6CCD6">
            <a:alpha val="90000"/>
          </a:srgbClr>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4527" tIns="330200" rIns="154527" bIns="330200" numCol="1" spcCol="1270" anchor="t" anchorCtr="0">
          <a:noAutofit/>
        </a:bodyPr>
        <a:lstStyle/>
        <a:p>
          <a:pPr marL="0" lvl="0" indent="0" algn="l" defTabSz="666750">
            <a:lnSpc>
              <a:spcPct val="90000"/>
            </a:lnSpc>
            <a:spcBef>
              <a:spcPct val="0"/>
            </a:spcBef>
            <a:spcAft>
              <a:spcPct val="35000"/>
            </a:spcAft>
            <a:buNone/>
          </a:pPr>
          <a:r>
            <a:rPr lang="en-AU" sz="1500" b="0" kern="1200">
              <a:latin typeface="Open Sans (body)"/>
            </a:rPr>
            <a:t>Determine if it is a reportable incident</a:t>
          </a:r>
          <a:endParaRPr lang="en-US" sz="1500" b="0" kern="1200">
            <a:latin typeface="Open Sans (body)"/>
          </a:endParaRPr>
        </a:p>
      </dsp:txBody>
      <dsp:txXfrm>
        <a:off x="6544389" y="1657392"/>
        <a:ext cx="1982039" cy="1664912"/>
      </dsp:txXfrm>
    </dsp:sp>
    <dsp:sp modelId="{8ACEFB56-3113-476A-93E3-8854A67EF256}">
      <dsp:nvSpPr>
        <dsp:cNvPr id="0" name=""/>
        <dsp:cNvSpPr/>
      </dsp:nvSpPr>
      <dsp:spPr>
        <a:xfrm>
          <a:off x="7119181" y="880433"/>
          <a:ext cx="832456" cy="832456"/>
        </a:xfrm>
        <a:prstGeom prst="ellipse">
          <a:avLst/>
        </a:prstGeom>
        <a:solidFill>
          <a:schemeClr val="accent2"/>
        </a:solidFill>
        <a:ln w="12700" cap="flat" cmpd="sng" algn="ctr">
          <a:solidFill>
            <a:schemeClr val="accent2"/>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64902" tIns="12700" rIns="64902" bIns="12700" numCol="1" spcCol="1270" anchor="ctr" anchorCtr="0">
          <a:noAutofit/>
        </a:bodyPr>
        <a:lstStyle/>
        <a:p>
          <a:pPr marL="0" lvl="0" indent="0" algn="ctr" defTabSz="1600200">
            <a:lnSpc>
              <a:spcPct val="90000"/>
            </a:lnSpc>
            <a:spcBef>
              <a:spcPct val="0"/>
            </a:spcBef>
            <a:spcAft>
              <a:spcPct val="35000"/>
            </a:spcAft>
            <a:buNone/>
          </a:pPr>
          <a:r>
            <a:rPr lang="en-US" sz="3600" kern="1200"/>
            <a:t>4</a:t>
          </a:r>
        </a:p>
      </dsp:txBody>
      <dsp:txXfrm>
        <a:off x="7241091" y="1002343"/>
        <a:ext cx="588636" cy="588636"/>
      </dsp:txXfrm>
    </dsp:sp>
    <dsp:sp modelId="{1638CDA9-74CB-4310-86EE-13FA3BA65A91}">
      <dsp:nvSpPr>
        <dsp:cNvPr id="0" name=""/>
        <dsp:cNvSpPr/>
      </dsp:nvSpPr>
      <dsp:spPr>
        <a:xfrm>
          <a:off x="6544389" y="3377730"/>
          <a:ext cx="1982039" cy="72"/>
        </a:xfrm>
        <a:prstGeom prst="rect">
          <a:avLst/>
        </a:prstGeom>
        <a:solidFill>
          <a:schemeClr val="accent3">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1">
          <a:scrgbClr r="0" g="0" b="0"/>
        </a:effectRef>
        <a:fontRef idx="minor">
          <a:schemeClr val="lt1"/>
        </a:fontRef>
      </dsp:style>
    </dsp:sp>
    <dsp:sp modelId="{F4A204E1-1AD1-4FCA-A1DB-E1E3C053C7AF}">
      <dsp:nvSpPr>
        <dsp:cNvPr id="0" name=""/>
        <dsp:cNvSpPr/>
      </dsp:nvSpPr>
      <dsp:spPr>
        <a:xfrm>
          <a:off x="8724633" y="602947"/>
          <a:ext cx="1982039" cy="2774854"/>
        </a:xfrm>
        <a:prstGeom prst="rect">
          <a:avLst/>
        </a:prstGeom>
        <a:solidFill>
          <a:srgbClr val="D6CCD6">
            <a:alpha val="90000"/>
          </a:srgbClr>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4527" tIns="330200" rIns="154527" bIns="330200" numCol="1" spcCol="1270" anchor="t" anchorCtr="0">
          <a:noAutofit/>
        </a:bodyPr>
        <a:lstStyle/>
        <a:p>
          <a:pPr marL="0" lvl="0" indent="0" algn="l" defTabSz="666750">
            <a:lnSpc>
              <a:spcPct val="90000"/>
            </a:lnSpc>
            <a:spcBef>
              <a:spcPct val="0"/>
            </a:spcBef>
            <a:spcAft>
              <a:spcPct val="35000"/>
            </a:spcAft>
            <a:buNone/>
          </a:pPr>
          <a:r>
            <a:rPr lang="en-AU" sz="1500" b="0" kern="1200">
              <a:latin typeface="Open Sans (body)"/>
            </a:rPr>
            <a:t>If reportable, consider the priority level and reporting obligations</a:t>
          </a:r>
          <a:endParaRPr lang="en-US" sz="1500" b="0" kern="1200">
            <a:latin typeface="Open Sans (body)"/>
          </a:endParaRPr>
        </a:p>
      </dsp:txBody>
      <dsp:txXfrm>
        <a:off x="8724633" y="1657392"/>
        <a:ext cx="1982039" cy="1664912"/>
      </dsp:txXfrm>
    </dsp:sp>
    <dsp:sp modelId="{6EFD17AC-B0C4-4F46-B2B2-FFA45F8704A1}">
      <dsp:nvSpPr>
        <dsp:cNvPr id="0" name=""/>
        <dsp:cNvSpPr/>
      </dsp:nvSpPr>
      <dsp:spPr>
        <a:xfrm>
          <a:off x="9299424" y="880433"/>
          <a:ext cx="832456" cy="832456"/>
        </a:xfrm>
        <a:prstGeom prst="ellipse">
          <a:avLst/>
        </a:prstGeom>
        <a:solidFill>
          <a:schemeClr val="accent2"/>
        </a:solidFill>
        <a:ln w="12700" cap="flat" cmpd="sng" algn="ctr">
          <a:solidFill>
            <a:schemeClr val="accent2"/>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64902" tIns="12700" rIns="64902" bIns="12700" numCol="1" spcCol="1270" anchor="ctr" anchorCtr="0">
          <a:noAutofit/>
        </a:bodyPr>
        <a:lstStyle/>
        <a:p>
          <a:pPr marL="0" lvl="0" indent="0" algn="ctr" defTabSz="1600200">
            <a:lnSpc>
              <a:spcPct val="90000"/>
            </a:lnSpc>
            <a:spcBef>
              <a:spcPct val="0"/>
            </a:spcBef>
            <a:spcAft>
              <a:spcPct val="35000"/>
            </a:spcAft>
            <a:buNone/>
          </a:pPr>
          <a:r>
            <a:rPr lang="en-AU" sz="3600" kern="1200"/>
            <a:t>5</a:t>
          </a:r>
        </a:p>
      </dsp:txBody>
      <dsp:txXfrm>
        <a:off x="9421334" y="1002343"/>
        <a:ext cx="588636" cy="588636"/>
      </dsp:txXfrm>
    </dsp:sp>
    <dsp:sp modelId="{C4E4AFB2-8825-4232-96B9-5F54FAAAA17D}">
      <dsp:nvSpPr>
        <dsp:cNvPr id="0" name=""/>
        <dsp:cNvSpPr/>
      </dsp:nvSpPr>
      <dsp:spPr>
        <a:xfrm>
          <a:off x="8724633" y="3377730"/>
          <a:ext cx="1982039" cy="72"/>
        </a:xfrm>
        <a:prstGeom prst="rect">
          <a:avLst/>
        </a:prstGeom>
        <a:solidFill>
          <a:schemeClr val="accent3">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1">
          <a:scrgbClr r="0" g="0" b="0"/>
        </a:effectRef>
        <a:fontRef idx="minor">
          <a:schemeClr val="lt1"/>
        </a:fontRef>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9B3999-0E65-4269-AB38-33B410859B02}">
      <dsp:nvSpPr>
        <dsp:cNvPr id="0" name=""/>
        <dsp:cNvSpPr/>
      </dsp:nvSpPr>
      <dsp:spPr>
        <a:xfrm>
          <a:off x="0" y="408153"/>
          <a:ext cx="6563361" cy="756000"/>
        </a:xfrm>
        <a:prstGeom prst="rect">
          <a:avLst/>
        </a:prstGeom>
        <a:solidFill>
          <a:schemeClr val="lt1">
            <a:alpha val="90000"/>
            <a:hueOff val="0"/>
            <a:satOff val="0"/>
            <a:lumOff val="0"/>
            <a:alphaOff val="0"/>
          </a:schemeClr>
        </a:solid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dsp:style>
    </dsp:sp>
    <dsp:sp modelId="{4494B9C1-48AE-4F18-A000-B1B0AA31CDD4}">
      <dsp:nvSpPr>
        <dsp:cNvPr id="0" name=""/>
        <dsp:cNvSpPr/>
      </dsp:nvSpPr>
      <dsp:spPr>
        <a:xfrm>
          <a:off x="328168" y="14895"/>
          <a:ext cx="5725436" cy="885600"/>
        </a:xfrm>
        <a:prstGeom prst="roundRect">
          <a:avLst/>
        </a:prstGeom>
        <a:solidFill>
          <a:srgbClr val="8B59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656" tIns="0" rIns="173656" bIns="0" numCol="1" spcCol="1270" anchor="ctr" anchorCtr="0">
          <a:noAutofit/>
        </a:bodyPr>
        <a:lstStyle/>
        <a:p>
          <a:pPr marL="0" lvl="0" indent="0" algn="l" defTabSz="800100">
            <a:lnSpc>
              <a:spcPct val="90000"/>
            </a:lnSpc>
            <a:spcBef>
              <a:spcPct val="0"/>
            </a:spcBef>
            <a:spcAft>
              <a:spcPct val="35000"/>
            </a:spcAft>
            <a:buNone/>
          </a:pPr>
          <a:r>
            <a:rPr lang="en-AU" sz="1800" kern="1200">
              <a:solidFill>
                <a:schemeClr val="bg1"/>
              </a:solidFill>
            </a:rPr>
            <a:t>1. </a:t>
          </a:r>
          <a:r>
            <a:rPr lang="en-AU" sz="2000" b="0" kern="1200">
              <a:solidFill>
                <a:schemeClr val="bg1"/>
              </a:solidFill>
              <a:ea typeface="Times New Roman" panose="02020603050405020304" pitchFamily="18" charset="0"/>
            </a:rPr>
            <a:t>What is our service’s process for reporting a SIRS incident?</a:t>
          </a:r>
          <a:endParaRPr lang="en-AU" sz="2000" kern="1200">
            <a:solidFill>
              <a:schemeClr val="bg1"/>
            </a:solidFill>
          </a:endParaRPr>
        </a:p>
      </dsp:txBody>
      <dsp:txXfrm>
        <a:off x="371399" y="58126"/>
        <a:ext cx="5638974" cy="799138"/>
      </dsp:txXfrm>
    </dsp:sp>
    <dsp:sp modelId="{629A85D3-2902-48FA-88CF-6F8293527B4F}">
      <dsp:nvSpPr>
        <dsp:cNvPr id="0" name=""/>
        <dsp:cNvSpPr/>
      </dsp:nvSpPr>
      <dsp:spPr>
        <a:xfrm>
          <a:off x="0" y="1958712"/>
          <a:ext cx="6563361" cy="756000"/>
        </a:xfrm>
        <a:prstGeom prst="rect">
          <a:avLst/>
        </a:prstGeom>
        <a:solidFill>
          <a:schemeClr val="lt1">
            <a:alpha val="90000"/>
            <a:hueOff val="0"/>
            <a:satOff val="0"/>
            <a:lumOff val="0"/>
            <a:alphaOff val="0"/>
          </a:schemeClr>
        </a:solid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dsp:style>
    </dsp:sp>
    <dsp:sp modelId="{34BA66F2-9861-4D91-8118-193941016D93}">
      <dsp:nvSpPr>
        <dsp:cNvPr id="0" name=""/>
        <dsp:cNvSpPr/>
      </dsp:nvSpPr>
      <dsp:spPr>
        <a:xfrm>
          <a:off x="328168" y="1360897"/>
          <a:ext cx="5748591" cy="1040615"/>
        </a:xfrm>
        <a:prstGeom prst="roundRect">
          <a:avLst/>
        </a:prstGeom>
        <a:solidFill>
          <a:srgbClr val="8B59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656" tIns="0" rIns="173656" bIns="0" numCol="1" spcCol="1270" anchor="ctr" anchorCtr="0">
          <a:noAutofit/>
        </a:bodyPr>
        <a:lstStyle/>
        <a:p>
          <a:pPr marL="0" lvl="0" indent="0" algn="l" defTabSz="889000">
            <a:lnSpc>
              <a:spcPct val="90000"/>
            </a:lnSpc>
            <a:spcBef>
              <a:spcPct val="0"/>
            </a:spcBef>
            <a:spcAft>
              <a:spcPct val="35000"/>
            </a:spcAft>
            <a:buNone/>
          </a:pPr>
          <a:r>
            <a:rPr lang="en-AU" sz="2000" kern="1200" dirty="0">
              <a:solidFill>
                <a:schemeClr val="bg1"/>
              </a:solidFill>
            </a:rPr>
            <a:t>2. </a:t>
          </a:r>
          <a:r>
            <a:rPr lang="en-AU" sz="2000" b="0" i="0" kern="1200" dirty="0">
              <a:solidFill>
                <a:schemeClr val="bg1"/>
              </a:solidFill>
              <a:effectLst/>
              <a:latin typeface="Open Sans" pitchFamily="2" charset="0"/>
              <a:ea typeface="Times New Roman" panose="02020603050405020304" pitchFamily="18" charset="0"/>
            </a:rPr>
            <a:t>Who is responsible for determining if an incident is a reportable incident in our service?</a:t>
          </a:r>
          <a:endParaRPr lang="en-AU" sz="2000" kern="1200" dirty="0">
            <a:solidFill>
              <a:schemeClr val="bg1"/>
            </a:solidFill>
          </a:endParaRPr>
        </a:p>
      </dsp:txBody>
      <dsp:txXfrm>
        <a:off x="378967" y="1411696"/>
        <a:ext cx="5646993" cy="939017"/>
      </dsp:txXfrm>
    </dsp:sp>
    <dsp:sp modelId="{CA1A1871-A966-4377-969B-B68DEDF0E59C}">
      <dsp:nvSpPr>
        <dsp:cNvPr id="0" name=""/>
        <dsp:cNvSpPr/>
      </dsp:nvSpPr>
      <dsp:spPr>
        <a:xfrm>
          <a:off x="0" y="3319512"/>
          <a:ext cx="6563361" cy="756000"/>
        </a:xfrm>
        <a:prstGeom prst="rect">
          <a:avLst/>
        </a:prstGeom>
        <a:solidFill>
          <a:schemeClr val="lt1">
            <a:alpha val="90000"/>
            <a:hueOff val="0"/>
            <a:satOff val="0"/>
            <a:lumOff val="0"/>
            <a:alphaOff val="0"/>
          </a:schemeClr>
        </a:solid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dsp:style>
    </dsp:sp>
    <dsp:sp modelId="{110127D8-2A87-4610-8A5E-08C2BE513503}">
      <dsp:nvSpPr>
        <dsp:cNvPr id="0" name=""/>
        <dsp:cNvSpPr/>
      </dsp:nvSpPr>
      <dsp:spPr>
        <a:xfrm>
          <a:off x="328168" y="2876712"/>
          <a:ext cx="5780201" cy="885600"/>
        </a:xfrm>
        <a:prstGeom prst="roundRect">
          <a:avLst/>
        </a:prstGeom>
        <a:solidFill>
          <a:srgbClr val="8B59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656" tIns="0" rIns="173656" bIns="0" numCol="1" spcCol="1270" anchor="ctr" anchorCtr="0">
          <a:noAutofit/>
        </a:bodyPr>
        <a:lstStyle/>
        <a:p>
          <a:pPr marL="0" lvl="0" indent="0" algn="l" defTabSz="889000">
            <a:lnSpc>
              <a:spcPct val="90000"/>
            </a:lnSpc>
            <a:spcBef>
              <a:spcPct val="0"/>
            </a:spcBef>
            <a:spcAft>
              <a:spcPct val="35000"/>
            </a:spcAft>
            <a:buNone/>
          </a:pPr>
          <a:r>
            <a:rPr lang="en-AU" sz="2000" kern="1200" dirty="0">
              <a:solidFill>
                <a:schemeClr val="bg1"/>
              </a:solidFill>
            </a:rPr>
            <a:t>3. </a:t>
          </a:r>
          <a:r>
            <a:rPr lang="en-AU" sz="2000" b="0" i="0" kern="1200" dirty="0">
              <a:solidFill>
                <a:schemeClr val="bg1"/>
              </a:solidFill>
              <a:effectLst/>
              <a:latin typeface="Open Sans" pitchFamily="2" charset="0"/>
              <a:ea typeface="Times New Roman" panose="02020603050405020304" pitchFamily="18" charset="0"/>
            </a:rPr>
            <a:t>What is the difference between a SIRS reportable incident and other incidents? </a:t>
          </a:r>
          <a:endParaRPr lang="en-AU" sz="2000" kern="1200" dirty="0">
            <a:solidFill>
              <a:schemeClr val="bg1"/>
            </a:solidFill>
          </a:endParaRPr>
        </a:p>
      </dsp:txBody>
      <dsp:txXfrm>
        <a:off x="371399" y="2919943"/>
        <a:ext cx="5693739" cy="7991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D36A46-C085-4261-8161-3FA36A79F262}">
      <dsp:nvSpPr>
        <dsp:cNvPr id="0" name=""/>
        <dsp:cNvSpPr/>
      </dsp:nvSpPr>
      <dsp:spPr>
        <a:xfrm>
          <a:off x="0" y="1287"/>
          <a:ext cx="10710333" cy="54871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BAD301-4E9B-4894-8E5C-BDCE7B6CAE95}">
      <dsp:nvSpPr>
        <dsp:cNvPr id="0" name=""/>
        <dsp:cNvSpPr/>
      </dsp:nvSpPr>
      <dsp:spPr>
        <a:xfrm>
          <a:off x="165985" y="124748"/>
          <a:ext cx="301792" cy="301792"/>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0E92E23-437A-4FCF-BF90-C39EF9827505}">
      <dsp:nvSpPr>
        <dsp:cNvPr id="0" name=""/>
        <dsp:cNvSpPr/>
      </dsp:nvSpPr>
      <dsp:spPr>
        <a:xfrm>
          <a:off x="633764" y="1287"/>
          <a:ext cx="10076568" cy="5487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072" tIns="58072" rIns="58072" bIns="58072" numCol="1" spcCol="1270" anchor="ctr" anchorCtr="0">
          <a:noAutofit/>
        </a:bodyPr>
        <a:lstStyle/>
        <a:p>
          <a:pPr marL="0" lvl="0" indent="0" algn="l" defTabSz="622300">
            <a:lnSpc>
              <a:spcPct val="100000"/>
            </a:lnSpc>
            <a:spcBef>
              <a:spcPct val="0"/>
            </a:spcBef>
            <a:spcAft>
              <a:spcPct val="35000"/>
            </a:spcAft>
            <a:buNone/>
          </a:pPr>
          <a:r>
            <a:rPr lang="en-AU" sz="1400" b="0" kern="1200" dirty="0">
              <a:effectLst/>
              <a:latin typeface="+mn-lt"/>
              <a:ea typeface="+mn-ea"/>
              <a:cs typeface="+mn-cs"/>
            </a:rPr>
            <a:t>Section 1: 	</a:t>
          </a:r>
          <a:r>
            <a:rPr lang="en-AU" sz="1400" b="0" kern="1200" dirty="0">
              <a:solidFill>
                <a:schemeClr val="tx2"/>
              </a:solidFill>
              <a:effectLst/>
              <a:latin typeface="+mn-lt"/>
              <a:ea typeface="+mn-ea"/>
              <a:cs typeface="+mn-cs"/>
              <a:hlinkClick xmlns:r="http://schemas.openxmlformats.org/officeDocument/2006/relationships" r:id="" action="ppaction://hlinksldjump">
                <a:extLst>
                  <a:ext uri="{A12FA001-AC4F-418D-AE19-62706E023703}">
                    <ahyp:hlinkClr xmlns:ahyp="http://schemas.microsoft.com/office/drawing/2018/hyperlinkcolor" val="tx"/>
                  </a:ext>
                </a:extLst>
              </a:hlinkClick>
            </a:rPr>
            <a:t>Introduction to incident management</a:t>
          </a:r>
          <a:r>
            <a:rPr lang="en-AU" sz="1400" b="0" kern="1200" dirty="0">
              <a:solidFill>
                <a:schemeClr val="tx2"/>
              </a:solidFill>
              <a:effectLst/>
              <a:latin typeface="+mn-lt"/>
              <a:ea typeface="+mn-ea"/>
              <a:cs typeface="+mn-cs"/>
            </a:rPr>
            <a:t>	</a:t>
          </a:r>
          <a:r>
            <a:rPr lang="en-AU" sz="1400" b="0" kern="1200" dirty="0">
              <a:effectLst/>
              <a:latin typeface="+mn-lt"/>
              <a:ea typeface="+mn-ea"/>
              <a:cs typeface="+mn-cs"/>
            </a:rPr>
            <a:t>							Slide 6</a:t>
          </a:r>
          <a:endParaRPr lang="en-US" sz="1400" b="0" kern="1200" dirty="0">
            <a:latin typeface="+mn-lt"/>
          </a:endParaRPr>
        </a:p>
      </dsp:txBody>
      <dsp:txXfrm>
        <a:off x="633764" y="1287"/>
        <a:ext cx="10076568" cy="548713"/>
      </dsp:txXfrm>
    </dsp:sp>
    <dsp:sp modelId="{D68B9F20-B120-4C9E-85FD-9BAEAC639326}">
      <dsp:nvSpPr>
        <dsp:cNvPr id="0" name=""/>
        <dsp:cNvSpPr/>
      </dsp:nvSpPr>
      <dsp:spPr>
        <a:xfrm>
          <a:off x="0" y="687179"/>
          <a:ext cx="10710333" cy="54871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65F986-C93D-4372-8754-2B453B39164F}">
      <dsp:nvSpPr>
        <dsp:cNvPr id="0" name=""/>
        <dsp:cNvSpPr/>
      </dsp:nvSpPr>
      <dsp:spPr>
        <a:xfrm>
          <a:off x="165985" y="810640"/>
          <a:ext cx="301792" cy="301792"/>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E547F46-3E2E-48E4-A142-C23E6D6A5F46}">
      <dsp:nvSpPr>
        <dsp:cNvPr id="0" name=""/>
        <dsp:cNvSpPr/>
      </dsp:nvSpPr>
      <dsp:spPr>
        <a:xfrm>
          <a:off x="633764" y="687179"/>
          <a:ext cx="10076568" cy="5487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072" tIns="58072" rIns="58072" bIns="58072" numCol="1" spcCol="1270" anchor="ctr" anchorCtr="0">
          <a:noAutofit/>
        </a:bodyPr>
        <a:lstStyle/>
        <a:p>
          <a:pPr marL="0" lvl="0" indent="0" algn="l" defTabSz="622300">
            <a:lnSpc>
              <a:spcPct val="100000"/>
            </a:lnSpc>
            <a:spcBef>
              <a:spcPct val="0"/>
            </a:spcBef>
            <a:spcAft>
              <a:spcPct val="35000"/>
            </a:spcAft>
            <a:buNone/>
          </a:pPr>
          <a:r>
            <a:rPr lang="en-AU" sz="1400" b="0" kern="1200" dirty="0"/>
            <a:t>Section 2: 	</a:t>
          </a:r>
          <a:r>
            <a:rPr lang="en-AU" sz="1400" b="0" kern="1200" dirty="0">
              <a:solidFill>
                <a:schemeClr val="tx2"/>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Open disclosure </a:t>
          </a:r>
          <a:r>
            <a:rPr lang="en-AU" sz="1400" b="0" kern="1200" dirty="0"/>
            <a:t>										Slide 12</a:t>
          </a:r>
          <a:endParaRPr lang="en-US" sz="1400" b="1" kern="1200" dirty="0">
            <a:latin typeface="Fira Sans Light" panose="020B0403050000020004" pitchFamily="34" charset="0"/>
          </a:endParaRPr>
        </a:p>
      </dsp:txBody>
      <dsp:txXfrm>
        <a:off x="633764" y="687179"/>
        <a:ext cx="10076568" cy="548713"/>
      </dsp:txXfrm>
    </dsp:sp>
    <dsp:sp modelId="{AB121E64-66D0-4B02-8CAA-BB644E9A5C5C}">
      <dsp:nvSpPr>
        <dsp:cNvPr id="0" name=""/>
        <dsp:cNvSpPr/>
      </dsp:nvSpPr>
      <dsp:spPr>
        <a:xfrm>
          <a:off x="0" y="1373072"/>
          <a:ext cx="10710333" cy="54871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3B0D55-A8DB-4C4D-9EBF-B0403CD6E335}">
      <dsp:nvSpPr>
        <dsp:cNvPr id="0" name=""/>
        <dsp:cNvSpPr/>
      </dsp:nvSpPr>
      <dsp:spPr>
        <a:xfrm>
          <a:off x="165985" y="1496532"/>
          <a:ext cx="301792" cy="301792"/>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CA3BCDC-885E-4481-A387-E2826FE57CE0}">
      <dsp:nvSpPr>
        <dsp:cNvPr id="0" name=""/>
        <dsp:cNvSpPr/>
      </dsp:nvSpPr>
      <dsp:spPr>
        <a:xfrm>
          <a:off x="633764" y="1373072"/>
          <a:ext cx="10076568" cy="5487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072" tIns="58072" rIns="58072" bIns="58072" numCol="1" spcCol="1270" anchor="ctr" anchorCtr="0">
          <a:noAutofit/>
        </a:bodyPr>
        <a:lstStyle/>
        <a:p>
          <a:pPr marL="0" lvl="0" indent="0" algn="l" defTabSz="622300">
            <a:lnSpc>
              <a:spcPct val="100000"/>
            </a:lnSpc>
            <a:spcBef>
              <a:spcPct val="0"/>
            </a:spcBef>
            <a:spcAft>
              <a:spcPct val="35000"/>
            </a:spcAft>
            <a:buNone/>
          </a:pPr>
          <a:r>
            <a:rPr lang="en-AU" sz="1400" b="0" kern="1200" dirty="0"/>
            <a:t>Section 3:	</a:t>
          </a:r>
          <a:r>
            <a:rPr lang="en-AU" sz="1400" b="0" kern="1200" dirty="0">
              <a:solidFill>
                <a:srgbClr val="00597A"/>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Introduction to incident management systems </a:t>
          </a:r>
          <a:r>
            <a:rPr lang="en-AU" sz="1400" b="0" kern="1200" dirty="0"/>
            <a:t>						Slide 19</a:t>
          </a:r>
          <a:endParaRPr lang="en-US" sz="1400" b="1" kern="1200" dirty="0">
            <a:latin typeface="Fira Sans Light" panose="020B0403050000020004" pitchFamily="34" charset="0"/>
          </a:endParaRPr>
        </a:p>
      </dsp:txBody>
      <dsp:txXfrm>
        <a:off x="633764" y="1373072"/>
        <a:ext cx="10076568" cy="548713"/>
      </dsp:txXfrm>
    </dsp:sp>
    <dsp:sp modelId="{95799595-FC9A-46B1-8072-C43CD32FB04D}">
      <dsp:nvSpPr>
        <dsp:cNvPr id="0" name=""/>
        <dsp:cNvSpPr/>
      </dsp:nvSpPr>
      <dsp:spPr>
        <a:xfrm>
          <a:off x="0" y="2058964"/>
          <a:ext cx="10710333" cy="54871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3B4163-975F-48D9-907F-6DD909FF4E30}">
      <dsp:nvSpPr>
        <dsp:cNvPr id="0" name=""/>
        <dsp:cNvSpPr/>
      </dsp:nvSpPr>
      <dsp:spPr>
        <a:xfrm>
          <a:off x="165985" y="2182424"/>
          <a:ext cx="301792" cy="301792"/>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347DFA9-65C8-40AA-AEDB-C2C94E0067AA}">
      <dsp:nvSpPr>
        <dsp:cNvPr id="0" name=""/>
        <dsp:cNvSpPr/>
      </dsp:nvSpPr>
      <dsp:spPr>
        <a:xfrm>
          <a:off x="633764" y="2058964"/>
          <a:ext cx="10076568" cy="5487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072" tIns="58072" rIns="58072" bIns="58072" numCol="1" spcCol="1270" anchor="ctr" anchorCtr="0">
          <a:noAutofit/>
        </a:bodyPr>
        <a:lstStyle/>
        <a:p>
          <a:pPr marL="0" lvl="0" indent="0" algn="l" defTabSz="622300">
            <a:lnSpc>
              <a:spcPct val="100000"/>
            </a:lnSpc>
            <a:spcBef>
              <a:spcPct val="0"/>
            </a:spcBef>
            <a:spcAft>
              <a:spcPct val="35000"/>
            </a:spcAft>
            <a:buNone/>
          </a:pPr>
          <a:r>
            <a:rPr lang="en-US" sz="1400" b="0" kern="1200" dirty="0">
              <a:latin typeface="Open Sans (body)"/>
            </a:rPr>
            <a:t>Section 4: 	</a:t>
          </a:r>
          <a:r>
            <a:rPr lang="en-US" sz="1400" b="0" kern="1200" dirty="0">
              <a:solidFill>
                <a:srgbClr val="00597A"/>
              </a:solidFill>
              <a:latin typeface="Open Sans (body)"/>
              <a:hlinkClick xmlns:r="http://schemas.openxmlformats.org/officeDocument/2006/relationships" r:id="" action="ppaction://hlinksldjump">
                <a:extLst>
                  <a:ext uri="{A12FA001-AC4F-418D-AE19-62706E023703}">
                    <ahyp:hlinkClr xmlns:ahyp="http://schemas.microsoft.com/office/drawing/2018/hyperlinkcolor" val="tx"/>
                  </a:ext>
                </a:extLst>
              </a:hlinkClick>
            </a:rPr>
            <a:t>Elements of an effective incident management system</a:t>
          </a:r>
          <a:r>
            <a:rPr lang="en-US" sz="1400" b="0" kern="1200" dirty="0">
              <a:latin typeface="Open Sans (body)"/>
            </a:rPr>
            <a:t>					Slide 23</a:t>
          </a:r>
        </a:p>
      </dsp:txBody>
      <dsp:txXfrm>
        <a:off x="633764" y="2058964"/>
        <a:ext cx="10076568" cy="548713"/>
      </dsp:txXfrm>
    </dsp:sp>
    <dsp:sp modelId="{9678078E-DBEA-4002-A5D5-29727F628EFF}">
      <dsp:nvSpPr>
        <dsp:cNvPr id="0" name=""/>
        <dsp:cNvSpPr/>
      </dsp:nvSpPr>
      <dsp:spPr>
        <a:xfrm>
          <a:off x="0" y="2744856"/>
          <a:ext cx="10710333" cy="54871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DE16C3-40E1-4A2F-A399-6654273FFA5F}">
      <dsp:nvSpPr>
        <dsp:cNvPr id="0" name=""/>
        <dsp:cNvSpPr/>
      </dsp:nvSpPr>
      <dsp:spPr>
        <a:xfrm>
          <a:off x="165985" y="2868316"/>
          <a:ext cx="301792" cy="301792"/>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5B951F6-56B4-40FF-AF4C-7FB41DD5887D}">
      <dsp:nvSpPr>
        <dsp:cNvPr id="0" name=""/>
        <dsp:cNvSpPr/>
      </dsp:nvSpPr>
      <dsp:spPr>
        <a:xfrm>
          <a:off x="633764" y="2744856"/>
          <a:ext cx="10076568" cy="5487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072" tIns="58072" rIns="58072" bIns="58072" numCol="1" spcCol="1270" anchor="ctr" anchorCtr="0">
          <a:noAutofit/>
        </a:bodyPr>
        <a:lstStyle/>
        <a:p>
          <a:pPr marL="0" lvl="0" indent="0" algn="l" defTabSz="622300">
            <a:lnSpc>
              <a:spcPct val="100000"/>
            </a:lnSpc>
            <a:spcBef>
              <a:spcPct val="0"/>
            </a:spcBef>
            <a:spcAft>
              <a:spcPct val="35000"/>
            </a:spcAft>
            <a:buNone/>
          </a:pPr>
          <a:r>
            <a:rPr lang="en-US" sz="1400" b="0" kern="1200" dirty="0">
              <a:latin typeface="Open Sans (body)"/>
            </a:rPr>
            <a:t>Section 5 	</a:t>
          </a:r>
          <a:r>
            <a:rPr lang="en-US" sz="1400" b="0" kern="1200" dirty="0">
              <a:solidFill>
                <a:srgbClr val="00597A"/>
              </a:solidFill>
              <a:latin typeface="Open Sans (body)"/>
              <a:hlinkClick xmlns:r="http://schemas.openxmlformats.org/officeDocument/2006/relationships" r:id="" action="ppaction://hlinksldjump">
                <a:extLst>
                  <a:ext uri="{A12FA001-AC4F-418D-AE19-62706E023703}">
                    <ahyp:hlinkClr xmlns:ahyp="http://schemas.microsoft.com/office/drawing/2018/hyperlinkcolor" val="tx"/>
                  </a:ext>
                </a:extLst>
              </a:hlinkClick>
            </a:rPr>
            <a:t>Scenario-based activity </a:t>
          </a:r>
          <a:r>
            <a:rPr lang="en-US" sz="1400" b="0" kern="1200" dirty="0">
              <a:latin typeface="Open Sans (body)"/>
            </a:rPr>
            <a:t>									Slide 45	</a:t>
          </a:r>
        </a:p>
      </dsp:txBody>
      <dsp:txXfrm>
        <a:off x="633764" y="2744856"/>
        <a:ext cx="10076568" cy="548713"/>
      </dsp:txXfrm>
    </dsp:sp>
    <dsp:sp modelId="{894F16C8-2D8B-4C95-8EC0-648FEA82C012}">
      <dsp:nvSpPr>
        <dsp:cNvPr id="0" name=""/>
        <dsp:cNvSpPr/>
      </dsp:nvSpPr>
      <dsp:spPr>
        <a:xfrm>
          <a:off x="0" y="3430748"/>
          <a:ext cx="10710333" cy="54871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8B1590-7AB1-44D4-9A47-E6F2B0DC7190}">
      <dsp:nvSpPr>
        <dsp:cNvPr id="0" name=""/>
        <dsp:cNvSpPr/>
      </dsp:nvSpPr>
      <dsp:spPr>
        <a:xfrm>
          <a:off x="165985" y="3554209"/>
          <a:ext cx="301792" cy="301792"/>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F9DCA50-BCB8-480C-80F4-CD3DB949B696}">
      <dsp:nvSpPr>
        <dsp:cNvPr id="0" name=""/>
        <dsp:cNvSpPr/>
      </dsp:nvSpPr>
      <dsp:spPr>
        <a:xfrm>
          <a:off x="633764" y="3430748"/>
          <a:ext cx="10076568" cy="5487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072" tIns="58072" rIns="58072" bIns="58072" numCol="1" spcCol="1270" anchor="ctr" anchorCtr="0">
          <a:noAutofit/>
        </a:bodyPr>
        <a:lstStyle/>
        <a:p>
          <a:pPr marL="0" lvl="0" indent="0" algn="l" defTabSz="622300">
            <a:lnSpc>
              <a:spcPct val="100000"/>
            </a:lnSpc>
            <a:spcBef>
              <a:spcPct val="0"/>
            </a:spcBef>
            <a:spcAft>
              <a:spcPct val="35000"/>
            </a:spcAft>
            <a:buNone/>
          </a:pPr>
          <a:r>
            <a:rPr lang="en-AU" sz="1400" b="0" kern="1200" dirty="0"/>
            <a:t>Section 6: 	</a:t>
          </a:r>
          <a:r>
            <a:rPr lang="en-AU" sz="1400" b="0" kern="1200" dirty="0">
              <a:solidFill>
                <a:srgbClr val="00597A"/>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Incident management and the SIRS</a:t>
          </a:r>
          <a:r>
            <a:rPr lang="en-AU" sz="1400" b="0" kern="1200" dirty="0">
              <a:solidFill>
                <a:srgbClr val="00597A"/>
              </a:solidFill>
            </a:rPr>
            <a:t>	</a:t>
          </a:r>
          <a:r>
            <a:rPr lang="en-AU" sz="1400" b="0" kern="1200" dirty="0"/>
            <a:t>							Slide 58</a:t>
          </a:r>
          <a:endParaRPr lang="en-US" sz="1400" b="1" kern="1200" dirty="0">
            <a:latin typeface="Fira Sans Light" panose="020B0403050000020004" pitchFamily="34" charset="0"/>
          </a:endParaRPr>
        </a:p>
      </dsp:txBody>
      <dsp:txXfrm>
        <a:off x="633764" y="3430748"/>
        <a:ext cx="10076568" cy="5487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9B3999-0E65-4269-AB38-33B410859B02}">
      <dsp:nvSpPr>
        <dsp:cNvPr id="0" name=""/>
        <dsp:cNvSpPr/>
      </dsp:nvSpPr>
      <dsp:spPr>
        <a:xfrm>
          <a:off x="0" y="433922"/>
          <a:ext cx="6563361" cy="781200"/>
        </a:xfrm>
        <a:prstGeom prst="rect">
          <a:avLst/>
        </a:prstGeom>
        <a:solidFill>
          <a:schemeClr val="lt1">
            <a:alpha val="90000"/>
            <a:hueOff val="0"/>
            <a:satOff val="0"/>
            <a:lumOff val="0"/>
            <a:alphaOff val="0"/>
          </a:schemeClr>
        </a:solid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dsp:style>
    </dsp:sp>
    <dsp:sp modelId="{4494B9C1-48AE-4F18-A000-B1B0AA31CDD4}">
      <dsp:nvSpPr>
        <dsp:cNvPr id="0" name=""/>
        <dsp:cNvSpPr/>
      </dsp:nvSpPr>
      <dsp:spPr>
        <a:xfrm>
          <a:off x="328168" y="27556"/>
          <a:ext cx="4594352" cy="915120"/>
        </a:xfrm>
        <a:prstGeom prst="roundRect">
          <a:avLst/>
        </a:prstGeom>
        <a:solidFill>
          <a:srgbClr val="8B59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656" tIns="0" rIns="173656" bIns="0" numCol="1" spcCol="1270" anchor="ctr" anchorCtr="0">
          <a:noAutofit/>
        </a:bodyPr>
        <a:lstStyle/>
        <a:p>
          <a:pPr marL="0" lvl="0" indent="0" algn="l" defTabSz="711200">
            <a:lnSpc>
              <a:spcPct val="90000"/>
            </a:lnSpc>
            <a:spcBef>
              <a:spcPct val="0"/>
            </a:spcBef>
            <a:spcAft>
              <a:spcPct val="35000"/>
            </a:spcAft>
            <a:buNone/>
          </a:pPr>
          <a:r>
            <a:rPr lang="en-AU" sz="1600" kern="1200"/>
            <a:t>1</a:t>
          </a:r>
          <a:r>
            <a:rPr lang="en-AU" sz="2400" kern="1200"/>
            <a:t>. What is a near miss?</a:t>
          </a:r>
        </a:p>
      </dsp:txBody>
      <dsp:txXfrm>
        <a:off x="372840" y="72228"/>
        <a:ext cx="4505008" cy="825776"/>
      </dsp:txXfrm>
    </dsp:sp>
    <dsp:sp modelId="{629A85D3-2902-48FA-88CF-6F8293527B4F}">
      <dsp:nvSpPr>
        <dsp:cNvPr id="0" name=""/>
        <dsp:cNvSpPr/>
      </dsp:nvSpPr>
      <dsp:spPr>
        <a:xfrm>
          <a:off x="0" y="1875985"/>
          <a:ext cx="6563361" cy="781200"/>
        </a:xfrm>
        <a:prstGeom prst="rect">
          <a:avLst/>
        </a:prstGeom>
        <a:solidFill>
          <a:schemeClr val="lt1">
            <a:alpha val="90000"/>
            <a:hueOff val="0"/>
            <a:satOff val="0"/>
            <a:lumOff val="0"/>
            <a:alphaOff val="0"/>
          </a:schemeClr>
        </a:solid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dsp:style>
    </dsp:sp>
    <dsp:sp modelId="{34BA66F2-9861-4D91-8118-193941016D93}">
      <dsp:nvSpPr>
        <dsp:cNvPr id="0" name=""/>
        <dsp:cNvSpPr/>
      </dsp:nvSpPr>
      <dsp:spPr>
        <a:xfrm>
          <a:off x="328168" y="1418424"/>
          <a:ext cx="4594352" cy="915120"/>
        </a:xfrm>
        <a:prstGeom prst="roundRect">
          <a:avLst/>
        </a:prstGeom>
        <a:solidFill>
          <a:srgbClr val="8B59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656" tIns="0" rIns="173656" bIns="0" numCol="1" spcCol="1270" anchor="ctr" anchorCtr="0">
          <a:noAutofit/>
        </a:bodyPr>
        <a:lstStyle/>
        <a:p>
          <a:pPr marL="0" lvl="0" indent="0" algn="l" defTabSz="1066800">
            <a:lnSpc>
              <a:spcPct val="90000"/>
            </a:lnSpc>
            <a:spcBef>
              <a:spcPct val="0"/>
            </a:spcBef>
            <a:spcAft>
              <a:spcPct val="35000"/>
            </a:spcAft>
            <a:buNone/>
          </a:pPr>
          <a:r>
            <a:rPr lang="en-AU" sz="2400" kern="1200"/>
            <a:t>2. Do we report near misses?</a:t>
          </a:r>
        </a:p>
      </dsp:txBody>
      <dsp:txXfrm>
        <a:off x="372840" y="1463096"/>
        <a:ext cx="4505008" cy="825776"/>
      </dsp:txXfrm>
    </dsp:sp>
    <dsp:sp modelId="{CA1A1871-A966-4377-969B-B68DEDF0E59C}">
      <dsp:nvSpPr>
        <dsp:cNvPr id="0" name=""/>
        <dsp:cNvSpPr/>
      </dsp:nvSpPr>
      <dsp:spPr>
        <a:xfrm>
          <a:off x="0" y="3282145"/>
          <a:ext cx="6563361" cy="781200"/>
        </a:xfrm>
        <a:prstGeom prst="rect">
          <a:avLst/>
        </a:prstGeom>
        <a:solidFill>
          <a:schemeClr val="lt1">
            <a:alpha val="90000"/>
            <a:hueOff val="0"/>
            <a:satOff val="0"/>
            <a:lumOff val="0"/>
            <a:alphaOff val="0"/>
          </a:schemeClr>
        </a:solid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dsp:style>
    </dsp:sp>
    <dsp:sp modelId="{110127D8-2A87-4610-8A5E-08C2BE513503}">
      <dsp:nvSpPr>
        <dsp:cNvPr id="0" name=""/>
        <dsp:cNvSpPr/>
      </dsp:nvSpPr>
      <dsp:spPr>
        <a:xfrm>
          <a:off x="328168" y="2824585"/>
          <a:ext cx="4594352" cy="915120"/>
        </a:xfrm>
        <a:prstGeom prst="roundRect">
          <a:avLst/>
        </a:prstGeom>
        <a:solidFill>
          <a:srgbClr val="8B59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656" tIns="0" rIns="173656" bIns="0" numCol="1" spcCol="1270" anchor="ctr" anchorCtr="0">
          <a:noAutofit/>
        </a:bodyPr>
        <a:lstStyle/>
        <a:p>
          <a:pPr marL="0" lvl="0" indent="0" algn="l" defTabSz="1066800">
            <a:lnSpc>
              <a:spcPct val="90000"/>
            </a:lnSpc>
            <a:spcBef>
              <a:spcPct val="0"/>
            </a:spcBef>
            <a:spcAft>
              <a:spcPct val="35000"/>
            </a:spcAft>
            <a:buNone/>
          </a:pPr>
          <a:r>
            <a:rPr lang="en-AU" sz="2400" kern="1200"/>
            <a:t>3. What are some examples of a near miss?</a:t>
          </a:r>
        </a:p>
      </dsp:txBody>
      <dsp:txXfrm>
        <a:off x="372840" y="2869257"/>
        <a:ext cx="4505008" cy="82577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442E74-7313-465D-824E-D84660F0D350}">
      <dsp:nvSpPr>
        <dsp:cNvPr id="0" name=""/>
        <dsp:cNvSpPr/>
      </dsp:nvSpPr>
      <dsp:spPr>
        <a:xfrm>
          <a:off x="0" y="519"/>
          <a:ext cx="6819900" cy="1029988"/>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AU" sz="1400" b="1" i="0" kern="1200"/>
            <a:t>2.5.1</a:t>
          </a:r>
          <a:r>
            <a:rPr lang="en-AU" sz="1400" b="0" i="0" kern="1200"/>
            <a:t> The provider implements an incident management system to record, investigate, respond to and manage incidents and near misses that occur in connection with the delivery of funded aged care services and reduces or prevents incidents from recurring.</a:t>
          </a:r>
          <a:endParaRPr lang="en-US" sz="1400" kern="1200"/>
        </a:p>
      </dsp:txBody>
      <dsp:txXfrm>
        <a:off x="50280" y="50799"/>
        <a:ext cx="6719340" cy="929428"/>
      </dsp:txXfrm>
    </dsp:sp>
    <dsp:sp modelId="{753F3C1E-1299-440F-97DD-EBA453F496CB}">
      <dsp:nvSpPr>
        <dsp:cNvPr id="0" name=""/>
        <dsp:cNvSpPr/>
      </dsp:nvSpPr>
      <dsp:spPr>
        <a:xfrm>
          <a:off x="0" y="1043994"/>
          <a:ext cx="6819900" cy="1029988"/>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AU" sz="1400" b="1" i="0" kern="1200"/>
            <a:t>2.5.2</a:t>
          </a:r>
          <a:r>
            <a:rPr lang="en-AU" sz="1400" b="0" i="0" kern="1200"/>
            <a:t> The provider takes timely action to respond to and manage incidents.</a:t>
          </a:r>
          <a:endParaRPr lang="en-US" sz="1400" kern="1200"/>
        </a:p>
      </dsp:txBody>
      <dsp:txXfrm>
        <a:off x="50280" y="1094274"/>
        <a:ext cx="6719340" cy="929428"/>
      </dsp:txXfrm>
    </dsp:sp>
    <dsp:sp modelId="{7165500E-586C-4631-AF0A-90DD4DBAE844}">
      <dsp:nvSpPr>
        <dsp:cNvPr id="0" name=""/>
        <dsp:cNvSpPr/>
      </dsp:nvSpPr>
      <dsp:spPr>
        <a:xfrm>
          <a:off x="0" y="2087468"/>
          <a:ext cx="6819900" cy="1029988"/>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AU" sz="1400" b="1" i="0" kern="1200"/>
            <a:t>2.5.3</a:t>
          </a:r>
          <a:r>
            <a:rPr lang="en-AU" sz="1400" b="0" i="0" kern="1200"/>
            <a:t> The provider supports individuals and supporters of individuals to report incidents and encourages their involvement in identifying ways to reduce incidents from occurring.</a:t>
          </a:r>
          <a:endParaRPr lang="en-US" sz="1400" kern="1200"/>
        </a:p>
      </dsp:txBody>
      <dsp:txXfrm>
        <a:off x="50280" y="2137748"/>
        <a:ext cx="6719340" cy="929428"/>
      </dsp:txXfrm>
    </dsp:sp>
    <dsp:sp modelId="{30EC6CCB-1FD2-44F3-8271-11AC60F582E8}">
      <dsp:nvSpPr>
        <dsp:cNvPr id="0" name=""/>
        <dsp:cNvSpPr/>
      </dsp:nvSpPr>
      <dsp:spPr>
        <a:xfrm>
          <a:off x="0" y="3130942"/>
          <a:ext cx="6819900" cy="1029988"/>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AU" sz="1400" b="1" i="0" kern="1200"/>
            <a:t>2.5.4</a:t>
          </a:r>
          <a:r>
            <a:rPr lang="en-AU" sz="1400" i="0" kern="1200"/>
            <a:t> </a:t>
          </a:r>
          <a:r>
            <a:rPr lang="en-AU" sz="1400" b="0" i="0" kern="1200"/>
            <a:t>The provider supports the workforce including through provision of tools, training and clear policies to prevent, recognise, respond to and report incidents.</a:t>
          </a:r>
          <a:endParaRPr lang="en-US" sz="1400" kern="1200"/>
        </a:p>
      </dsp:txBody>
      <dsp:txXfrm>
        <a:off x="50280" y="3181222"/>
        <a:ext cx="6719340" cy="929428"/>
      </dsp:txXfrm>
    </dsp:sp>
    <dsp:sp modelId="{146E04D8-A490-4032-AB67-753187BA55CF}">
      <dsp:nvSpPr>
        <dsp:cNvPr id="0" name=""/>
        <dsp:cNvSpPr/>
      </dsp:nvSpPr>
      <dsp:spPr>
        <a:xfrm>
          <a:off x="0" y="4174417"/>
          <a:ext cx="6819900" cy="1029988"/>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AU" sz="1400" b="1" i="0" kern="1200"/>
            <a:t>2.5.5</a:t>
          </a:r>
          <a:r>
            <a:rPr lang="en-AU" sz="1400" i="0" kern="1200"/>
            <a:t> </a:t>
          </a:r>
          <a:r>
            <a:rPr lang="en-AU" sz="1400" b="0" i="0" kern="1200"/>
            <a:t>The provider collects and analyses incident data and reports to the relevant regulator as required. All outcomes are reported to individuals and aged care workers and feed into the provider’s quality system to improve the quality of funded aged care services.</a:t>
          </a:r>
          <a:endParaRPr lang="en-US" sz="1400" kern="1200"/>
        </a:p>
      </dsp:txBody>
      <dsp:txXfrm>
        <a:off x="50280" y="4224697"/>
        <a:ext cx="6719340" cy="929428"/>
      </dsp:txXfrm>
    </dsp:sp>
    <dsp:sp modelId="{64FA5024-5FDE-4EEB-8C40-69A2666F2208}">
      <dsp:nvSpPr>
        <dsp:cNvPr id="0" name=""/>
        <dsp:cNvSpPr/>
      </dsp:nvSpPr>
      <dsp:spPr>
        <a:xfrm>
          <a:off x="0" y="5217891"/>
          <a:ext cx="6819900" cy="1029988"/>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AU" sz="1400" b="1" i="0" kern="1200"/>
            <a:t>2.5.6</a:t>
          </a:r>
          <a:r>
            <a:rPr lang="en-AU" sz="1400" i="0" kern="1200"/>
            <a:t> </a:t>
          </a:r>
          <a:r>
            <a:rPr lang="en-AU" sz="1400" b="0" i="0" kern="1200"/>
            <a:t>The provider regularly reviews and improves the effectiveness of the incident management system and communicates changes to aged care workers and individuals.</a:t>
          </a:r>
          <a:endParaRPr lang="en-US" sz="1400" kern="1200"/>
        </a:p>
      </dsp:txBody>
      <dsp:txXfrm>
        <a:off x="50280" y="5268171"/>
        <a:ext cx="6719340" cy="92942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9B3999-0E65-4269-AB38-33B410859B02}">
      <dsp:nvSpPr>
        <dsp:cNvPr id="0" name=""/>
        <dsp:cNvSpPr/>
      </dsp:nvSpPr>
      <dsp:spPr>
        <a:xfrm>
          <a:off x="0" y="326187"/>
          <a:ext cx="6563361" cy="579600"/>
        </a:xfrm>
        <a:prstGeom prst="rect">
          <a:avLst/>
        </a:prstGeom>
        <a:solidFill>
          <a:schemeClr val="lt1">
            <a:alpha val="90000"/>
            <a:hueOff val="0"/>
            <a:satOff val="0"/>
            <a:lumOff val="0"/>
            <a:alphaOff val="0"/>
          </a:schemeClr>
        </a:solid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dsp:style>
    </dsp:sp>
    <dsp:sp modelId="{4494B9C1-48AE-4F18-A000-B1B0AA31CDD4}">
      <dsp:nvSpPr>
        <dsp:cNvPr id="0" name=""/>
        <dsp:cNvSpPr/>
      </dsp:nvSpPr>
      <dsp:spPr>
        <a:xfrm>
          <a:off x="328168" y="24690"/>
          <a:ext cx="4594352" cy="678960"/>
        </a:xfrm>
        <a:prstGeom prst="roundRect">
          <a:avLst/>
        </a:prstGeom>
        <a:solidFill>
          <a:srgbClr val="8B59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656" tIns="0" rIns="173656" bIns="0" numCol="1" spcCol="1270" anchor="ctr" anchorCtr="0">
          <a:noAutofit/>
        </a:bodyPr>
        <a:lstStyle/>
        <a:p>
          <a:pPr marL="0" lvl="0" indent="0" algn="l" defTabSz="800100">
            <a:lnSpc>
              <a:spcPct val="90000"/>
            </a:lnSpc>
            <a:spcBef>
              <a:spcPct val="0"/>
            </a:spcBef>
            <a:spcAft>
              <a:spcPct val="35000"/>
            </a:spcAft>
            <a:buNone/>
          </a:pPr>
          <a:r>
            <a:rPr lang="en-AU" sz="1800" kern="1200"/>
            <a:t>1. What is open disclosure?</a:t>
          </a:r>
        </a:p>
      </dsp:txBody>
      <dsp:txXfrm>
        <a:off x="361312" y="57834"/>
        <a:ext cx="4528064" cy="612672"/>
      </dsp:txXfrm>
    </dsp:sp>
    <dsp:sp modelId="{629A85D3-2902-48FA-88CF-6F8293527B4F}">
      <dsp:nvSpPr>
        <dsp:cNvPr id="0" name=""/>
        <dsp:cNvSpPr/>
      </dsp:nvSpPr>
      <dsp:spPr>
        <a:xfrm>
          <a:off x="0" y="1396105"/>
          <a:ext cx="6563361" cy="579600"/>
        </a:xfrm>
        <a:prstGeom prst="rect">
          <a:avLst/>
        </a:prstGeom>
        <a:solidFill>
          <a:schemeClr val="lt1">
            <a:alpha val="90000"/>
            <a:hueOff val="0"/>
            <a:satOff val="0"/>
            <a:lumOff val="0"/>
            <a:alphaOff val="0"/>
          </a:schemeClr>
        </a:solid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dsp:style>
    </dsp:sp>
    <dsp:sp modelId="{34BA66F2-9861-4D91-8118-193941016D93}">
      <dsp:nvSpPr>
        <dsp:cNvPr id="0" name=""/>
        <dsp:cNvSpPr/>
      </dsp:nvSpPr>
      <dsp:spPr>
        <a:xfrm>
          <a:off x="328168" y="1056625"/>
          <a:ext cx="4594352" cy="678960"/>
        </a:xfrm>
        <a:prstGeom prst="roundRect">
          <a:avLst/>
        </a:prstGeom>
        <a:solidFill>
          <a:srgbClr val="8B59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656" tIns="0" rIns="173656" bIns="0" numCol="1" spcCol="1270" anchor="ctr" anchorCtr="0">
          <a:noAutofit/>
        </a:bodyPr>
        <a:lstStyle/>
        <a:p>
          <a:pPr marL="0" lvl="0" indent="0" algn="l" defTabSz="800100">
            <a:lnSpc>
              <a:spcPct val="90000"/>
            </a:lnSpc>
            <a:spcBef>
              <a:spcPct val="0"/>
            </a:spcBef>
            <a:spcAft>
              <a:spcPct val="35000"/>
            </a:spcAft>
            <a:buNone/>
          </a:pPr>
          <a:r>
            <a:rPr lang="en-AU" sz="1800" kern="1200"/>
            <a:t>2. When should we use it?</a:t>
          </a:r>
        </a:p>
      </dsp:txBody>
      <dsp:txXfrm>
        <a:off x="361312" y="1089769"/>
        <a:ext cx="4528064" cy="612672"/>
      </dsp:txXfrm>
    </dsp:sp>
    <dsp:sp modelId="{CA1A1871-A966-4377-969B-B68DEDF0E59C}">
      <dsp:nvSpPr>
        <dsp:cNvPr id="0" name=""/>
        <dsp:cNvSpPr/>
      </dsp:nvSpPr>
      <dsp:spPr>
        <a:xfrm>
          <a:off x="0" y="2439385"/>
          <a:ext cx="6563361" cy="579600"/>
        </a:xfrm>
        <a:prstGeom prst="rect">
          <a:avLst/>
        </a:prstGeom>
        <a:solidFill>
          <a:schemeClr val="lt1">
            <a:alpha val="90000"/>
            <a:hueOff val="0"/>
            <a:satOff val="0"/>
            <a:lumOff val="0"/>
            <a:alphaOff val="0"/>
          </a:schemeClr>
        </a:solid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dsp:style>
    </dsp:sp>
    <dsp:sp modelId="{110127D8-2A87-4610-8A5E-08C2BE513503}">
      <dsp:nvSpPr>
        <dsp:cNvPr id="0" name=""/>
        <dsp:cNvSpPr/>
      </dsp:nvSpPr>
      <dsp:spPr>
        <a:xfrm>
          <a:off x="328168" y="2099905"/>
          <a:ext cx="4594352" cy="678960"/>
        </a:xfrm>
        <a:prstGeom prst="roundRect">
          <a:avLst/>
        </a:prstGeom>
        <a:solidFill>
          <a:srgbClr val="8B59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656" tIns="0" rIns="173656" bIns="0" numCol="1" spcCol="1270" anchor="ctr" anchorCtr="0">
          <a:noAutofit/>
        </a:bodyPr>
        <a:lstStyle/>
        <a:p>
          <a:pPr marL="0" lvl="0" indent="0" algn="l" defTabSz="800100">
            <a:lnSpc>
              <a:spcPct val="90000"/>
            </a:lnSpc>
            <a:spcBef>
              <a:spcPct val="0"/>
            </a:spcBef>
            <a:spcAft>
              <a:spcPct val="35000"/>
            </a:spcAft>
            <a:buNone/>
          </a:pPr>
          <a:r>
            <a:rPr lang="en-AU" sz="1800" kern="1200"/>
            <a:t>3. Who does it involve?</a:t>
          </a:r>
        </a:p>
      </dsp:txBody>
      <dsp:txXfrm>
        <a:off x="361312" y="2133049"/>
        <a:ext cx="4528064" cy="612672"/>
      </dsp:txXfrm>
    </dsp:sp>
    <dsp:sp modelId="{B13C0504-F6D6-4D1E-A1E3-EA59F0ED0243}">
      <dsp:nvSpPr>
        <dsp:cNvPr id="0" name=""/>
        <dsp:cNvSpPr/>
      </dsp:nvSpPr>
      <dsp:spPr>
        <a:xfrm>
          <a:off x="0" y="3482665"/>
          <a:ext cx="6563361" cy="579600"/>
        </a:xfrm>
        <a:prstGeom prst="rect">
          <a:avLst/>
        </a:prstGeom>
        <a:solidFill>
          <a:schemeClr val="lt1">
            <a:alpha val="90000"/>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EEC08D5B-C159-453A-889E-25DF4D03C36D}">
      <dsp:nvSpPr>
        <dsp:cNvPr id="0" name=""/>
        <dsp:cNvSpPr/>
      </dsp:nvSpPr>
      <dsp:spPr>
        <a:xfrm>
          <a:off x="328168" y="3143185"/>
          <a:ext cx="4594352" cy="678960"/>
        </a:xfrm>
        <a:prstGeom prst="roundRect">
          <a:avLst/>
        </a:prstGeom>
        <a:solidFill>
          <a:srgbClr val="8B59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656" tIns="0" rIns="173656" bIns="0" numCol="1" spcCol="1270" anchor="ctr" anchorCtr="0">
          <a:noAutofit/>
        </a:bodyPr>
        <a:lstStyle/>
        <a:p>
          <a:pPr marL="0" lvl="0" indent="0" algn="l" defTabSz="800100">
            <a:lnSpc>
              <a:spcPct val="90000"/>
            </a:lnSpc>
            <a:spcBef>
              <a:spcPct val="0"/>
            </a:spcBef>
            <a:spcAft>
              <a:spcPct val="35000"/>
            </a:spcAft>
            <a:buNone/>
          </a:pPr>
          <a:r>
            <a:rPr lang="en-AU" sz="1800" kern="1200"/>
            <a:t>4. Who is responsible for having open disclosure discussions in our service?</a:t>
          </a:r>
        </a:p>
      </dsp:txBody>
      <dsp:txXfrm>
        <a:off x="361312" y="3176329"/>
        <a:ext cx="4528064" cy="61267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B86593-B524-4919-814B-E5B88F323A2D}">
      <dsp:nvSpPr>
        <dsp:cNvPr id="0" name=""/>
        <dsp:cNvSpPr/>
      </dsp:nvSpPr>
      <dsp:spPr>
        <a:xfrm>
          <a:off x="6432" y="783893"/>
          <a:ext cx="2010802" cy="2412962"/>
        </a:xfrm>
        <a:prstGeom prst="rect">
          <a:avLst/>
        </a:prstGeom>
        <a:solidFill>
          <a:srgbClr val="002060"/>
        </a:soli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98623" tIns="0" rIns="198623" bIns="330200" numCol="1" spcCol="1270" anchor="t" anchorCtr="0">
          <a:noAutofit/>
        </a:bodyPr>
        <a:lstStyle/>
        <a:p>
          <a:pPr marL="0" lvl="0" indent="0" algn="l" defTabSz="711200">
            <a:lnSpc>
              <a:spcPct val="90000"/>
            </a:lnSpc>
            <a:spcBef>
              <a:spcPct val="0"/>
            </a:spcBef>
            <a:spcAft>
              <a:spcPct val="35000"/>
            </a:spcAft>
            <a:buNone/>
          </a:pPr>
          <a:r>
            <a:rPr lang="en-AU" sz="1600" b="0" kern="1200"/>
            <a:t>Identify when things go wrong</a:t>
          </a:r>
          <a:endParaRPr lang="en-US" sz="1600" kern="1200"/>
        </a:p>
      </dsp:txBody>
      <dsp:txXfrm>
        <a:off x="6432" y="1749078"/>
        <a:ext cx="2010802" cy="1447777"/>
      </dsp:txXfrm>
    </dsp:sp>
    <dsp:sp modelId="{FDA1712A-B5C7-4A78-B8E6-78DCBABAC86A}">
      <dsp:nvSpPr>
        <dsp:cNvPr id="0" name=""/>
        <dsp:cNvSpPr/>
      </dsp:nvSpPr>
      <dsp:spPr>
        <a:xfrm>
          <a:off x="6432" y="783893"/>
          <a:ext cx="2010802" cy="965185"/>
        </a:xfrm>
        <a:prstGeom prst="rect">
          <a:avLst/>
        </a:prstGeom>
        <a:noFill/>
        <a:ln w="6350" cap="flat" cmpd="sng" algn="ctr">
          <a:noFill/>
          <a:prstDash val="solid"/>
          <a:miter lim="800000"/>
        </a:ln>
        <a:effectLst>
          <a:outerShdw blurRad="57150" dist="19050" dir="5400000" algn="ctr" rotWithShape="0">
            <a:srgbClr val="000000">
              <a:alpha val="63000"/>
            </a:srgbClr>
          </a:outerShdw>
        </a:effectLst>
        <a:sp3d/>
      </dsp:spPr>
      <dsp:style>
        <a:lnRef idx="1">
          <a:scrgbClr r="0" g="0" b="0"/>
        </a:lnRef>
        <a:fillRef idx="3">
          <a:scrgbClr r="0" g="0" b="0"/>
        </a:fillRef>
        <a:effectRef idx="3">
          <a:scrgbClr r="0" g="0" b="0"/>
        </a:effectRef>
        <a:fontRef idx="minor">
          <a:schemeClr val="lt1"/>
        </a:fontRef>
      </dsp:style>
      <dsp:txBody>
        <a:bodyPr spcFirstLastPara="0" vert="horz" wrap="square" lIns="198623" tIns="165100" rIns="198623" bIns="165100" numCol="1" spcCol="1270" anchor="ctr" anchorCtr="0">
          <a:noAutofit/>
        </a:bodyPr>
        <a:lstStyle/>
        <a:p>
          <a:pPr marL="0" lvl="0" indent="0" algn="l" defTabSz="1778000">
            <a:lnSpc>
              <a:spcPct val="90000"/>
            </a:lnSpc>
            <a:spcBef>
              <a:spcPct val="0"/>
            </a:spcBef>
            <a:spcAft>
              <a:spcPct val="35000"/>
            </a:spcAft>
            <a:buNone/>
          </a:pPr>
          <a:r>
            <a:rPr lang="en-US" sz="4000" kern="1200"/>
            <a:t>01</a:t>
          </a:r>
        </a:p>
      </dsp:txBody>
      <dsp:txXfrm>
        <a:off x="6432" y="783893"/>
        <a:ext cx="2010802" cy="965185"/>
      </dsp:txXfrm>
    </dsp:sp>
    <dsp:sp modelId="{F8158960-F9D8-488A-A5B2-C19C3F953ADC}">
      <dsp:nvSpPr>
        <dsp:cNvPr id="0" name=""/>
        <dsp:cNvSpPr/>
      </dsp:nvSpPr>
      <dsp:spPr>
        <a:xfrm>
          <a:off x="2178098" y="783893"/>
          <a:ext cx="2010802" cy="2412962"/>
        </a:xfrm>
        <a:prstGeom prst="rect">
          <a:avLst/>
        </a:prstGeom>
        <a:solidFill>
          <a:srgbClr val="002060"/>
        </a:soli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98623" tIns="0" rIns="198623" bIns="330200" numCol="1" spcCol="1270" anchor="t" anchorCtr="0">
          <a:noAutofit/>
        </a:bodyPr>
        <a:lstStyle/>
        <a:p>
          <a:pPr marL="0" lvl="0" indent="0" algn="l" defTabSz="711200">
            <a:lnSpc>
              <a:spcPct val="90000"/>
            </a:lnSpc>
            <a:spcBef>
              <a:spcPct val="0"/>
            </a:spcBef>
            <a:spcAft>
              <a:spcPct val="35000"/>
            </a:spcAft>
            <a:buNone/>
          </a:pPr>
          <a:r>
            <a:rPr lang="en-AU" sz="1600" b="0" kern="1200"/>
            <a:t>Address immediate needs and provide support</a:t>
          </a:r>
          <a:endParaRPr lang="en-US" sz="1600" kern="1200"/>
        </a:p>
      </dsp:txBody>
      <dsp:txXfrm>
        <a:off x="2178098" y="1749078"/>
        <a:ext cx="2010802" cy="1447777"/>
      </dsp:txXfrm>
    </dsp:sp>
    <dsp:sp modelId="{6552D081-E5D9-4362-AFC6-0241B09C0171}">
      <dsp:nvSpPr>
        <dsp:cNvPr id="0" name=""/>
        <dsp:cNvSpPr/>
      </dsp:nvSpPr>
      <dsp:spPr>
        <a:xfrm>
          <a:off x="2178098" y="783893"/>
          <a:ext cx="2010802" cy="965185"/>
        </a:xfrm>
        <a:prstGeom prst="rect">
          <a:avLst/>
        </a:prstGeom>
        <a:noFill/>
        <a:ln w="6350" cap="flat" cmpd="sng" algn="ctr">
          <a:noFill/>
          <a:prstDash val="solid"/>
          <a:miter lim="800000"/>
        </a:ln>
        <a:effectLst>
          <a:outerShdw blurRad="57150" dist="19050" dir="5400000" algn="ctr" rotWithShape="0">
            <a:srgbClr val="000000">
              <a:alpha val="63000"/>
            </a:srgbClr>
          </a:outerShdw>
        </a:effectLst>
        <a:sp3d/>
      </dsp:spPr>
      <dsp:style>
        <a:lnRef idx="1">
          <a:scrgbClr r="0" g="0" b="0"/>
        </a:lnRef>
        <a:fillRef idx="3">
          <a:scrgbClr r="0" g="0" b="0"/>
        </a:fillRef>
        <a:effectRef idx="3">
          <a:scrgbClr r="0" g="0" b="0"/>
        </a:effectRef>
        <a:fontRef idx="minor">
          <a:schemeClr val="lt1"/>
        </a:fontRef>
      </dsp:style>
      <dsp:txBody>
        <a:bodyPr spcFirstLastPara="0" vert="horz" wrap="square" lIns="198623" tIns="165100" rIns="198623" bIns="165100" numCol="1" spcCol="1270" anchor="ctr" anchorCtr="0">
          <a:noAutofit/>
        </a:bodyPr>
        <a:lstStyle/>
        <a:p>
          <a:pPr marL="0" lvl="0" indent="0" algn="l" defTabSz="1778000">
            <a:lnSpc>
              <a:spcPct val="90000"/>
            </a:lnSpc>
            <a:spcBef>
              <a:spcPct val="0"/>
            </a:spcBef>
            <a:spcAft>
              <a:spcPct val="35000"/>
            </a:spcAft>
            <a:buNone/>
          </a:pPr>
          <a:r>
            <a:rPr lang="en-US" sz="4000" kern="1200"/>
            <a:t>02</a:t>
          </a:r>
        </a:p>
      </dsp:txBody>
      <dsp:txXfrm>
        <a:off x="2178098" y="783893"/>
        <a:ext cx="2010802" cy="965185"/>
      </dsp:txXfrm>
    </dsp:sp>
    <dsp:sp modelId="{FFE91A51-A684-4007-8A0B-6F0252693DF0}">
      <dsp:nvSpPr>
        <dsp:cNvPr id="0" name=""/>
        <dsp:cNvSpPr/>
      </dsp:nvSpPr>
      <dsp:spPr>
        <a:xfrm>
          <a:off x="4349765" y="783893"/>
          <a:ext cx="2010802" cy="2412962"/>
        </a:xfrm>
        <a:prstGeom prst="rect">
          <a:avLst/>
        </a:prstGeom>
        <a:solidFill>
          <a:srgbClr val="002060"/>
        </a:soli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98623" tIns="0" rIns="198623" bIns="330200" numCol="1" spcCol="1270" anchor="t" anchorCtr="0">
          <a:noAutofit/>
        </a:bodyPr>
        <a:lstStyle/>
        <a:p>
          <a:pPr marL="0" lvl="0" indent="0" algn="l" defTabSz="711200">
            <a:lnSpc>
              <a:spcPct val="90000"/>
            </a:lnSpc>
            <a:spcBef>
              <a:spcPct val="0"/>
            </a:spcBef>
            <a:spcAft>
              <a:spcPct val="35000"/>
            </a:spcAft>
            <a:buNone/>
          </a:pPr>
          <a:r>
            <a:rPr lang="en-AU" sz="1600" b="0" kern="1200"/>
            <a:t>Acknowledge and apologise or express regret</a:t>
          </a:r>
          <a:endParaRPr lang="en-US" sz="1600" kern="1200"/>
        </a:p>
      </dsp:txBody>
      <dsp:txXfrm>
        <a:off x="4349765" y="1749078"/>
        <a:ext cx="2010802" cy="1447777"/>
      </dsp:txXfrm>
    </dsp:sp>
    <dsp:sp modelId="{078CC488-4EB8-4290-886B-93AF1DE25E91}">
      <dsp:nvSpPr>
        <dsp:cNvPr id="0" name=""/>
        <dsp:cNvSpPr/>
      </dsp:nvSpPr>
      <dsp:spPr>
        <a:xfrm>
          <a:off x="4349765" y="783893"/>
          <a:ext cx="2010802" cy="965185"/>
        </a:xfrm>
        <a:prstGeom prst="rect">
          <a:avLst/>
        </a:prstGeom>
        <a:noFill/>
        <a:ln w="6350" cap="flat" cmpd="sng" algn="ctr">
          <a:noFill/>
          <a:prstDash val="solid"/>
          <a:miter lim="800000"/>
        </a:ln>
        <a:effectLst>
          <a:outerShdw blurRad="57150" dist="19050" dir="5400000" algn="ctr" rotWithShape="0">
            <a:srgbClr val="000000">
              <a:alpha val="63000"/>
            </a:srgbClr>
          </a:outerShdw>
        </a:effectLst>
        <a:sp3d/>
      </dsp:spPr>
      <dsp:style>
        <a:lnRef idx="1">
          <a:scrgbClr r="0" g="0" b="0"/>
        </a:lnRef>
        <a:fillRef idx="3">
          <a:scrgbClr r="0" g="0" b="0"/>
        </a:fillRef>
        <a:effectRef idx="3">
          <a:scrgbClr r="0" g="0" b="0"/>
        </a:effectRef>
        <a:fontRef idx="minor">
          <a:schemeClr val="lt1"/>
        </a:fontRef>
      </dsp:style>
      <dsp:txBody>
        <a:bodyPr spcFirstLastPara="0" vert="horz" wrap="square" lIns="198623" tIns="165100" rIns="198623" bIns="165100" numCol="1" spcCol="1270" anchor="ctr" anchorCtr="0">
          <a:noAutofit/>
        </a:bodyPr>
        <a:lstStyle/>
        <a:p>
          <a:pPr marL="0" lvl="0" indent="0" algn="l" defTabSz="1778000">
            <a:lnSpc>
              <a:spcPct val="90000"/>
            </a:lnSpc>
            <a:spcBef>
              <a:spcPct val="0"/>
            </a:spcBef>
            <a:spcAft>
              <a:spcPct val="35000"/>
            </a:spcAft>
            <a:buNone/>
          </a:pPr>
          <a:r>
            <a:rPr lang="en-US" sz="4000" kern="1200"/>
            <a:t>03</a:t>
          </a:r>
        </a:p>
      </dsp:txBody>
      <dsp:txXfrm>
        <a:off x="4349765" y="783893"/>
        <a:ext cx="2010802" cy="965185"/>
      </dsp:txXfrm>
    </dsp:sp>
    <dsp:sp modelId="{9C426E49-B2F3-4EAF-9CFC-87CEC4569989}">
      <dsp:nvSpPr>
        <dsp:cNvPr id="0" name=""/>
        <dsp:cNvSpPr/>
      </dsp:nvSpPr>
      <dsp:spPr>
        <a:xfrm>
          <a:off x="6521431" y="783893"/>
          <a:ext cx="2010802" cy="2412962"/>
        </a:xfrm>
        <a:prstGeom prst="rect">
          <a:avLst/>
        </a:prstGeom>
        <a:solidFill>
          <a:srgbClr val="002060"/>
        </a:soli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98623" tIns="0" rIns="198623" bIns="330200" numCol="1" spcCol="1270" anchor="t" anchorCtr="0">
          <a:noAutofit/>
        </a:bodyPr>
        <a:lstStyle/>
        <a:p>
          <a:pPr marL="0" lvl="0" indent="0" algn="l" defTabSz="711200">
            <a:lnSpc>
              <a:spcPct val="90000"/>
            </a:lnSpc>
            <a:spcBef>
              <a:spcPct val="0"/>
            </a:spcBef>
            <a:spcAft>
              <a:spcPct val="35000"/>
            </a:spcAft>
            <a:buNone/>
          </a:pPr>
          <a:r>
            <a:rPr lang="en-AU" sz="1600" b="0" kern="1200"/>
            <a:t>Find out and explain what happened</a:t>
          </a:r>
          <a:endParaRPr lang="en-US" sz="1600" kern="1200"/>
        </a:p>
      </dsp:txBody>
      <dsp:txXfrm>
        <a:off x="6521431" y="1749078"/>
        <a:ext cx="2010802" cy="1447777"/>
      </dsp:txXfrm>
    </dsp:sp>
    <dsp:sp modelId="{85D5CA09-F301-4C79-9619-0A211E1B7783}">
      <dsp:nvSpPr>
        <dsp:cNvPr id="0" name=""/>
        <dsp:cNvSpPr/>
      </dsp:nvSpPr>
      <dsp:spPr>
        <a:xfrm>
          <a:off x="6521431" y="783893"/>
          <a:ext cx="2010802" cy="965185"/>
        </a:xfrm>
        <a:prstGeom prst="rect">
          <a:avLst/>
        </a:prstGeom>
        <a:noFill/>
        <a:ln w="6350" cap="flat" cmpd="sng" algn="ctr">
          <a:noFill/>
          <a:prstDash val="solid"/>
          <a:miter lim="800000"/>
        </a:ln>
        <a:effectLst>
          <a:outerShdw blurRad="57150" dist="19050" dir="5400000" algn="ctr" rotWithShape="0">
            <a:srgbClr val="000000">
              <a:alpha val="63000"/>
            </a:srgbClr>
          </a:outerShdw>
        </a:effectLst>
        <a:sp3d/>
      </dsp:spPr>
      <dsp:style>
        <a:lnRef idx="1">
          <a:scrgbClr r="0" g="0" b="0"/>
        </a:lnRef>
        <a:fillRef idx="3">
          <a:scrgbClr r="0" g="0" b="0"/>
        </a:fillRef>
        <a:effectRef idx="3">
          <a:scrgbClr r="0" g="0" b="0"/>
        </a:effectRef>
        <a:fontRef idx="minor">
          <a:schemeClr val="lt1"/>
        </a:fontRef>
      </dsp:style>
      <dsp:txBody>
        <a:bodyPr spcFirstLastPara="0" vert="horz" wrap="square" lIns="198623" tIns="165100" rIns="198623" bIns="165100" numCol="1" spcCol="1270" anchor="ctr" anchorCtr="0">
          <a:noAutofit/>
        </a:bodyPr>
        <a:lstStyle/>
        <a:p>
          <a:pPr marL="0" lvl="0" indent="0" algn="l" defTabSz="1778000">
            <a:lnSpc>
              <a:spcPct val="90000"/>
            </a:lnSpc>
            <a:spcBef>
              <a:spcPct val="0"/>
            </a:spcBef>
            <a:spcAft>
              <a:spcPct val="35000"/>
            </a:spcAft>
            <a:buNone/>
          </a:pPr>
          <a:r>
            <a:rPr lang="en-US" sz="4000" kern="1200"/>
            <a:t>04</a:t>
          </a:r>
        </a:p>
      </dsp:txBody>
      <dsp:txXfrm>
        <a:off x="6521431" y="783893"/>
        <a:ext cx="2010802" cy="965185"/>
      </dsp:txXfrm>
    </dsp:sp>
    <dsp:sp modelId="{9B0A3A06-2EB3-4EFA-A22D-9A56A8646DE6}">
      <dsp:nvSpPr>
        <dsp:cNvPr id="0" name=""/>
        <dsp:cNvSpPr/>
      </dsp:nvSpPr>
      <dsp:spPr>
        <a:xfrm>
          <a:off x="8693098" y="783893"/>
          <a:ext cx="2010802" cy="2412962"/>
        </a:xfrm>
        <a:prstGeom prst="rect">
          <a:avLst/>
        </a:prstGeom>
        <a:solidFill>
          <a:srgbClr val="002060"/>
        </a:soli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98623" tIns="0" rIns="198623" bIns="330200" numCol="1" spcCol="1270" anchor="t" anchorCtr="0">
          <a:noAutofit/>
        </a:bodyPr>
        <a:lstStyle/>
        <a:p>
          <a:pPr marL="0" lvl="0" indent="0" algn="l" defTabSz="711200">
            <a:lnSpc>
              <a:spcPct val="90000"/>
            </a:lnSpc>
            <a:spcBef>
              <a:spcPct val="0"/>
            </a:spcBef>
            <a:spcAft>
              <a:spcPct val="35000"/>
            </a:spcAft>
            <a:buNone/>
          </a:pPr>
          <a:r>
            <a:rPr lang="en-AU" sz="1600" b="0" kern="1200"/>
            <a:t>Learn from the experience and make improvements</a:t>
          </a:r>
          <a:endParaRPr lang="en-US" sz="1600" kern="1200"/>
        </a:p>
      </dsp:txBody>
      <dsp:txXfrm>
        <a:off x="8693098" y="1749078"/>
        <a:ext cx="2010802" cy="1447777"/>
      </dsp:txXfrm>
    </dsp:sp>
    <dsp:sp modelId="{02AA198F-758B-46B0-B231-BBBEB0E11B95}">
      <dsp:nvSpPr>
        <dsp:cNvPr id="0" name=""/>
        <dsp:cNvSpPr/>
      </dsp:nvSpPr>
      <dsp:spPr>
        <a:xfrm>
          <a:off x="8693098" y="783893"/>
          <a:ext cx="2010802" cy="965185"/>
        </a:xfrm>
        <a:prstGeom prst="rect">
          <a:avLst/>
        </a:prstGeom>
        <a:noFill/>
        <a:ln w="6350" cap="flat" cmpd="sng" algn="ctr">
          <a:noFill/>
          <a:prstDash val="solid"/>
          <a:miter lim="800000"/>
        </a:ln>
        <a:effectLst>
          <a:outerShdw blurRad="57150" dist="19050" dir="5400000" algn="ctr" rotWithShape="0">
            <a:srgbClr val="000000">
              <a:alpha val="63000"/>
            </a:srgbClr>
          </a:outerShdw>
        </a:effectLst>
        <a:sp3d/>
      </dsp:spPr>
      <dsp:style>
        <a:lnRef idx="1">
          <a:scrgbClr r="0" g="0" b="0"/>
        </a:lnRef>
        <a:fillRef idx="3">
          <a:scrgbClr r="0" g="0" b="0"/>
        </a:fillRef>
        <a:effectRef idx="3">
          <a:scrgbClr r="0" g="0" b="0"/>
        </a:effectRef>
        <a:fontRef idx="minor">
          <a:schemeClr val="lt1"/>
        </a:fontRef>
      </dsp:style>
      <dsp:txBody>
        <a:bodyPr spcFirstLastPara="0" vert="horz" wrap="square" lIns="198623" tIns="165100" rIns="198623" bIns="165100" numCol="1" spcCol="1270" anchor="ctr" anchorCtr="0">
          <a:noAutofit/>
        </a:bodyPr>
        <a:lstStyle/>
        <a:p>
          <a:pPr marL="0" lvl="0" indent="0" algn="l" defTabSz="1778000">
            <a:lnSpc>
              <a:spcPct val="90000"/>
            </a:lnSpc>
            <a:spcBef>
              <a:spcPct val="0"/>
            </a:spcBef>
            <a:spcAft>
              <a:spcPct val="35000"/>
            </a:spcAft>
            <a:buNone/>
          </a:pPr>
          <a:r>
            <a:rPr lang="en-US" sz="4000" kern="1200"/>
            <a:t>05</a:t>
          </a:r>
        </a:p>
      </dsp:txBody>
      <dsp:txXfrm>
        <a:off x="8693098" y="783893"/>
        <a:ext cx="2010802" cy="96518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9B3999-0E65-4269-AB38-33B410859B02}">
      <dsp:nvSpPr>
        <dsp:cNvPr id="0" name=""/>
        <dsp:cNvSpPr/>
      </dsp:nvSpPr>
      <dsp:spPr>
        <a:xfrm>
          <a:off x="0" y="1492742"/>
          <a:ext cx="6563361" cy="1638000"/>
        </a:xfrm>
        <a:prstGeom prst="rect">
          <a:avLst/>
        </a:prstGeom>
        <a:solidFill>
          <a:schemeClr val="lt1">
            <a:alpha val="90000"/>
            <a:hueOff val="0"/>
            <a:satOff val="0"/>
            <a:lumOff val="0"/>
            <a:alphaOff val="0"/>
          </a:schemeClr>
        </a:solid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dsp:style>
    </dsp:sp>
    <dsp:sp modelId="{4494B9C1-48AE-4F18-A000-B1B0AA31CDD4}">
      <dsp:nvSpPr>
        <dsp:cNvPr id="0" name=""/>
        <dsp:cNvSpPr/>
      </dsp:nvSpPr>
      <dsp:spPr>
        <a:xfrm>
          <a:off x="328168" y="771168"/>
          <a:ext cx="4594352" cy="1918800"/>
        </a:xfrm>
        <a:prstGeom prst="roundRect">
          <a:avLst/>
        </a:prstGeom>
        <a:solidFill>
          <a:srgbClr val="8B59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656" tIns="0" rIns="173656" bIns="0" numCol="1" spcCol="1270" anchor="ctr" anchorCtr="0">
          <a:noAutofit/>
        </a:bodyPr>
        <a:lstStyle/>
        <a:p>
          <a:pPr marL="0" lvl="0" indent="0" algn="l" defTabSz="1066800">
            <a:lnSpc>
              <a:spcPct val="90000"/>
            </a:lnSpc>
            <a:spcBef>
              <a:spcPct val="0"/>
            </a:spcBef>
            <a:spcAft>
              <a:spcPct val="35000"/>
            </a:spcAft>
            <a:buNone/>
          </a:pPr>
          <a:r>
            <a:rPr lang="en-AU" sz="2400" kern="1200"/>
            <a:t>What are some examples of when we have used open disclosure?</a:t>
          </a:r>
        </a:p>
      </dsp:txBody>
      <dsp:txXfrm>
        <a:off x="421836" y="864836"/>
        <a:ext cx="4407016" cy="173146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9B3999-0E65-4269-AB38-33B410859B02}">
      <dsp:nvSpPr>
        <dsp:cNvPr id="0" name=""/>
        <dsp:cNvSpPr/>
      </dsp:nvSpPr>
      <dsp:spPr>
        <a:xfrm>
          <a:off x="0" y="672072"/>
          <a:ext cx="6563361" cy="1184400"/>
        </a:xfrm>
        <a:prstGeom prst="rect">
          <a:avLst/>
        </a:prstGeom>
        <a:solidFill>
          <a:schemeClr val="lt1">
            <a:alpha val="90000"/>
            <a:hueOff val="0"/>
            <a:satOff val="0"/>
            <a:lumOff val="0"/>
            <a:alphaOff val="0"/>
          </a:schemeClr>
        </a:solid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dsp:style>
    </dsp:sp>
    <dsp:sp modelId="{4494B9C1-48AE-4F18-A000-B1B0AA31CDD4}">
      <dsp:nvSpPr>
        <dsp:cNvPr id="0" name=""/>
        <dsp:cNvSpPr/>
      </dsp:nvSpPr>
      <dsp:spPr>
        <a:xfrm>
          <a:off x="328168" y="55969"/>
          <a:ext cx="4594352" cy="1387440"/>
        </a:xfrm>
        <a:prstGeom prst="roundRect">
          <a:avLst/>
        </a:prstGeom>
        <a:solidFill>
          <a:srgbClr val="8B59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656" tIns="0" rIns="173656" bIns="0" numCol="1" spcCol="1270" anchor="ctr" anchorCtr="0">
          <a:noAutofit/>
        </a:bodyPr>
        <a:lstStyle/>
        <a:p>
          <a:pPr marL="0" lvl="0" indent="0" algn="l" defTabSz="889000">
            <a:lnSpc>
              <a:spcPct val="90000"/>
            </a:lnSpc>
            <a:spcBef>
              <a:spcPct val="0"/>
            </a:spcBef>
            <a:spcAft>
              <a:spcPct val="35000"/>
            </a:spcAft>
            <a:buNone/>
          </a:pPr>
          <a:r>
            <a:rPr lang="en-AU" sz="2000" kern="1200"/>
            <a:t>1. What do we do well in our open  disclosure practices?</a:t>
          </a:r>
        </a:p>
      </dsp:txBody>
      <dsp:txXfrm>
        <a:off x="395897" y="123698"/>
        <a:ext cx="4458894" cy="1251982"/>
      </dsp:txXfrm>
    </dsp:sp>
    <dsp:sp modelId="{629A85D3-2902-48FA-88CF-6F8293527B4F}">
      <dsp:nvSpPr>
        <dsp:cNvPr id="0" name=""/>
        <dsp:cNvSpPr/>
      </dsp:nvSpPr>
      <dsp:spPr>
        <a:xfrm>
          <a:off x="0" y="2858425"/>
          <a:ext cx="6563361" cy="1184400"/>
        </a:xfrm>
        <a:prstGeom prst="rect">
          <a:avLst/>
        </a:prstGeom>
        <a:solidFill>
          <a:schemeClr val="lt1">
            <a:alpha val="90000"/>
            <a:hueOff val="0"/>
            <a:satOff val="0"/>
            <a:lumOff val="0"/>
            <a:alphaOff val="0"/>
          </a:schemeClr>
        </a:solid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dsp:style>
    </dsp:sp>
    <dsp:sp modelId="{34BA66F2-9861-4D91-8118-193941016D93}">
      <dsp:nvSpPr>
        <dsp:cNvPr id="0" name=""/>
        <dsp:cNvSpPr/>
      </dsp:nvSpPr>
      <dsp:spPr>
        <a:xfrm>
          <a:off x="328168" y="2164705"/>
          <a:ext cx="4594352" cy="1387440"/>
        </a:xfrm>
        <a:prstGeom prst="roundRect">
          <a:avLst/>
        </a:prstGeom>
        <a:solidFill>
          <a:srgbClr val="8B59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656" tIns="0" rIns="173656" bIns="0" numCol="1" spcCol="1270" anchor="ctr" anchorCtr="0">
          <a:noAutofit/>
        </a:bodyPr>
        <a:lstStyle/>
        <a:p>
          <a:pPr marL="0" lvl="0" indent="0" algn="l" defTabSz="889000">
            <a:lnSpc>
              <a:spcPct val="90000"/>
            </a:lnSpc>
            <a:spcBef>
              <a:spcPct val="0"/>
            </a:spcBef>
            <a:spcAft>
              <a:spcPct val="35000"/>
            </a:spcAft>
            <a:buNone/>
          </a:pPr>
          <a:r>
            <a:rPr lang="en-AU" sz="2000" kern="1200"/>
            <a:t>2. Where could we improve our open disclosure practices?</a:t>
          </a:r>
        </a:p>
      </dsp:txBody>
      <dsp:txXfrm>
        <a:off x="395897" y="2232434"/>
        <a:ext cx="4458894" cy="125198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9B3999-0E65-4269-AB38-33B410859B02}">
      <dsp:nvSpPr>
        <dsp:cNvPr id="0" name=""/>
        <dsp:cNvSpPr/>
      </dsp:nvSpPr>
      <dsp:spPr>
        <a:xfrm>
          <a:off x="0" y="326187"/>
          <a:ext cx="6563361" cy="579600"/>
        </a:xfrm>
        <a:prstGeom prst="rect">
          <a:avLst/>
        </a:prstGeom>
        <a:solidFill>
          <a:schemeClr val="lt1">
            <a:alpha val="90000"/>
            <a:hueOff val="0"/>
            <a:satOff val="0"/>
            <a:lumOff val="0"/>
            <a:alphaOff val="0"/>
          </a:schemeClr>
        </a:solid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dsp:style>
    </dsp:sp>
    <dsp:sp modelId="{4494B9C1-48AE-4F18-A000-B1B0AA31CDD4}">
      <dsp:nvSpPr>
        <dsp:cNvPr id="0" name=""/>
        <dsp:cNvSpPr/>
      </dsp:nvSpPr>
      <dsp:spPr>
        <a:xfrm>
          <a:off x="328168" y="24690"/>
          <a:ext cx="5805332" cy="678960"/>
        </a:xfrm>
        <a:prstGeom prst="roundRect">
          <a:avLst/>
        </a:prstGeom>
        <a:solidFill>
          <a:srgbClr val="8B59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656" tIns="0" rIns="173656" bIns="0" numCol="1" spcCol="1270" anchor="ctr" anchorCtr="0">
          <a:noAutofit/>
        </a:bodyPr>
        <a:lstStyle/>
        <a:p>
          <a:pPr marL="0" lvl="0" indent="0" algn="l" defTabSz="711200">
            <a:lnSpc>
              <a:spcPct val="90000"/>
            </a:lnSpc>
            <a:spcBef>
              <a:spcPct val="0"/>
            </a:spcBef>
            <a:spcAft>
              <a:spcPct val="35000"/>
            </a:spcAft>
            <a:buNone/>
          </a:pPr>
          <a:r>
            <a:rPr lang="en-AU" sz="1600" kern="1200"/>
            <a:t>1</a:t>
          </a:r>
          <a:r>
            <a:rPr lang="en-AU" sz="2400" kern="1200"/>
            <a:t>. </a:t>
          </a:r>
          <a:r>
            <a:rPr lang="en-US" sz="2000" b="0" kern="1200">
              <a:solidFill>
                <a:schemeClr val="bg1"/>
              </a:solidFill>
              <a:latin typeface="Open Sans (body)"/>
            </a:rPr>
            <a:t>What is an IMS?</a:t>
          </a:r>
          <a:endParaRPr lang="en-AU" sz="2000" kern="1200">
            <a:solidFill>
              <a:schemeClr val="bg1"/>
            </a:solidFill>
          </a:endParaRPr>
        </a:p>
      </dsp:txBody>
      <dsp:txXfrm>
        <a:off x="361312" y="57834"/>
        <a:ext cx="5739044" cy="612672"/>
      </dsp:txXfrm>
    </dsp:sp>
    <dsp:sp modelId="{629A85D3-2902-48FA-88CF-6F8293527B4F}">
      <dsp:nvSpPr>
        <dsp:cNvPr id="0" name=""/>
        <dsp:cNvSpPr/>
      </dsp:nvSpPr>
      <dsp:spPr>
        <a:xfrm>
          <a:off x="0" y="1396105"/>
          <a:ext cx="6563361" cy="579600"/>
        </a:xfrm>
        <a:prstGeom prst="rect">
          <a:avLst/>
        </a:prstGeom>
        <a:solidFill>
          <a:schemeClr val="lt1">
            <a:alpha val="90000"/>
            <a:hueOff val="0"/>
            <a:satOff val="0"/>
            <a:lumOff val="0"/>
            <a:alphaOff val="0"/>
          </a:schemeClr>
        </a:solid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dsp:style>
    </dsp:sp>
    <dsp:sp modelId="{34BA66F2-9861-4D91-8118-193941016D93}">
      <dsp:nvSpPr>
        <dsp:cNvPr id="0" name=""/>
        <dsp:cNvSpPr/>
      </dsp:nvSpPr>
      <dsp:spPr>
        <a:xfrm>
          <a:off x="328168" y="1056625"/>
          <a:ext cx="5815623" cy="678960"/>
        </a:xfrm>
        <a:prstGeom prst="roundRect">
          <a:avLst/>
        </a:prstGeom>
        <a:solidFill>
          <a:srgbClr val="8B59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656" tIns="0" rIns="173656" bIns="0" numCol="1" spcCol="1270" anchor="ctr" anchorCtr="0">
          <a:noAutofit/>
        </a:bodyPr>
        <a:lstStyle/>
        <a:p>
          <a:pPr marL="0" lvl="0" indent="0" algn="l" defTabSz="889000">
            <a:lnSpc>
              <a:spcPct val="90000"/>
            </a:lnSpc>
            <a:spcBef>
              <a:spcPct val="0"/>
            </a:spcBef>
            <a:spcAft>
              <a:spcPct val="35000"/>
            </a:spcAft>
            <a:buNone/>
          </a:pPr>
          <a:r>
            <a:rPr lang="en-AU" sz="2000" kern="1200">
              <a:solidFill>
                <a:schemeClr val="bg1"/>
              </a:solidFill>
            </a:rPr>
            <a:t>2. </a:t>
          </a:r>
          <a:r>
            <a:rPr lang="en-US" sz="2000" b="0" kern="1200">
              <a:solidFill>
                <a:schemeClr val="bg1"/>
              </a:solidFill>
              <a:latin typeface="Open Sans (body)"/>
            </a:rPr>
            <a:t>What is it for?</a:t>
          </a:r>
          <a:endParaRPr lang="en-AU" sz="2000" kern="1200">
            <a:solidFill>
              <a:schemeClr val="bg1"/>
            </a:solidFill>
          </a:endParaRPr>
        </a:p>
      </dsp:txBody>
      <dsp:txXfrm>
        <a:off x="361312" y="1089769"/>
        <a:ext cx="5749335" cy="612672"/>
      </dsp:txXfrm>
    </dsp:sp>
    <dsp:sp modelId="{CA1A1871-A966-4377-969B-B68DEDF0E59C}">
      <dsp:nvSpPr>
        <dsp:cNvPr id="0" name=""/>
        <dsp:cNvSpPr/>
      </dsp:nvSpPr>
      <dsp:spPr>
        <a:xfrm>
          <a:off x="0" y="2439385"/>
          <a:ext cx="6563361" cy="579600"/>
        </a:xfrm>
        <a:prstGeom prst="rect">
          <a:avLst/>
        </a:prstGeom>
        <a:solidFill>
          <a:schemeClr val="lt1">
            <a:alpha val="90000"/>
            <a:hueOff val="0"/>
            <a:satOff val="0"/>
            <a:lumOff val="0"/>
            <a:alphaOff val="0"/>
          </a:schemeClr>
        </a:solid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dsp:style>
    </dsp:sp>
    <dsp:sp modelId="{110127D8-2A87-4610-8A5E-08C2BE513503}">
      <dsp:nvSpPr>
        <dsp:cNvPr id="0" name=""/>
        <dsp:cNvSpPr/>
      </dsp:nvSpPr>
      <dsp:spPr>
        <a:xfrm>
          <a:off x="328168" y="2099905"/>
          <a:ext cx="5742481" cy="678960"/>
        </a:xfrm>
        <a:prstGeom prst="roundRect">
          <a:avLst/>
        </a:prstGeom>
        <a:solidFill>
          <a:srgbClr val="8B59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656" tIns="0" rIns="173656" bIns="0" numCol="1" spcCol="1270" anchor="ctr" anchorCtr="0">
          <a:noAutofit/>
        </a:bodyPr>
        <a:lstStyle/>
        <a:p>
          <a:pPr marL="0" lvl="0" indent="0" algn="l" defTabSz="889000">
            <a:lnSpc>
              <a:spcPct val="90000"/>
            </a:lnSpc>
            <a:spcBef>
              <a:spcPct val="0"/>
            </a:spcBef>
            <a:spcAft>
              <a:spcPct val="35000"/>
            </a:spcAft>
            <a:buNone/>
          </a:pPr>
          <a:r>
            <a:rPr lang="en-AU" sz="2000" kern="1200">
              <a:solidFill>
                <a:schemeClr val="bg1"/>
              </a:solidFill>
            </a:rPr>
            <a:t>3. </a:t>
          </a:r>
          <a:r>
            <a:rPr lang="en-US" sz="2000" b="0" kern="1200">
              <a:solidFill>
                <a:schemeClr val="bg1"/>
              </a:solidFill>
              <a:latin typeface="Open Sans (body)"/>
            </a:rPr>
            <a:t>What does our IMS look like?</a:t>
          </a:r>
          <a:endParaRPr lang="en-AU" sz="2000" kern="1200">
            <a:solidFill>
              <a:schemeClr val="bg1"/>
            </a:solidFill>
          </a:endParaRPr>
        </a:p>
      </dsp:txBody>
      <dsp:txXfrm>
        <a:off x="361312" y="2133049"/>
        <a:ext cx="5676193" cy="612672"/>
      </dsp:txXfrm>
    </dsp:sp>
    <dsp:sp modelId="{E8E36525-9D3B-4AEC-B0DE-770AC81DF2D9}">
      <dsp:nvSpPr>
        <dsp:cNvPr id="0" name=""/>
        <dsp:cNvSpPr/>
      </dsp:nvSpPr>
      <dsp:spPr>
        <a:xfrm>
          <a:off x="0" y="3482665"/>
          <a:ext cx="6563361" cy="579600"/>
        </a:xfrm>
        <a:prstGeom prst="rect">
          <a:avLst/>
        </a:prstGeom>
        <a:solidFill>
          <a:schemeClr val="lt1">
            <a:alpha val="90000"/>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0C5F72D0-6FA6-4539-8A0F-27C87473CB67}">
      <dsp:nvSpPr>
        <dsp:cNvPr id="0" name=""/>
        <dsp:cNvSpPr/>
      </dsp:nvSpPr>
      <dsp:spPr>
        <a:xfrm>
          <a:off x="328168" y="3143185"/>
          <a:ext cx="5748821" cy="678960"/>
        </a:xfrm>
        <a:prstGeom prst="roundRect">
          <a:avLst/>
        </a:prstGeom>
        <a:solidFill>
          <a:srgbClr val="8B59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656" tIns="0" rIns="173656" bIns="0" numCol="1" spcCol="1270" anchor="ctr" anchorCtr="0">
          <a:noAutofit/>
        </a:bodyPr>
        <a:lstStyle/>
        <a:p>
          <a:pPr marL="0" lvl="0" indent="0" algn="l" defTabSz="889000">
            <a:lnSpc>
              <a:spcPct val="90000"/>
            </a:lnSpc>
            <a:spcBef>
              <a:spcPct val="0"/>
            </a:spcBef>
            <a:spcAft>
              <a:spcPct val="35000"/>
            </a:spcAft>
            <a:buNone/>
          </a:pPr>
          <a:r>
            <a:rPr lang="en-AU" sz="2000" kern="1200">
              <a:solidFill>
                <a:schemeClr val="bg1"/>
              </a:solidFill>
            </a:rPr>
            <a:t>4. What are some key features of an IMS?</a:t>
          </a:r>
        </a:p>
      </dsp:txBody>
      <dsp:txXfrm>
        <a:off x="361312" y="3176329"/>
        <a:ext cx="5682533" cy="61267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3F338AF-A4CD-4C0C-BB3D-8BA11A11E045}"/>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1B472785-4428-4B99-AB36-D7073207E2A3}"/>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22E76036-42BC-4087-8A08-BFC90AAA75BF}" type="datetimeFigureOut">
              <a:rPr lang="en-AU" smtClean="0"/>
              <a:t>9/09/2025</a:t>
            </a:fld>
            <a:endParaRPr lang="en-AU"/>
          </a:p>
        </p:txBody>
      </p:sp>
      <p:sp>
        <p:nvSpPr>
          <p:cNvPr id="4" name="Footer Placeholder 3">
            <a:extLst>
              <a:ext uri="{FF2B5EF4-FFF2-40B4-BE49-F238E27FC236}">
                <a16:creationId xmlns:a16="http://schemas.microsoft.com/office/drawing/2014/main" id="{1F6AB7D5-FB05-4E00-9614-D1507CD53ED9}"/>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59511F7E-9712-47D8-AE81-592208C0C6E8}"/>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2A5DE39D-CC02-40E4-8B14-4B4B3DAD75AA}" type="slidenum">
              <a:rPr lang="en-AU" smtClean="0"/>
              <a:t>‹#›</a:t>
            </a:fld>
            <a:endParaRPr lang="en-AU"/>
          </a:p>
        </p:txBody>
      </p:sp>
    </p:spTree>
    <p:extLst>
      <p:ext uri="{BB962C8B-B14F-4D97-AF65-F5344CB8AC3E}">
        <p14:creationId xmlns:p14="http://schemas.microsoft.com/office/powerpoint/2010/main" val="15826256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3A8CAE85-181D-46A9-904F-CADA21036751}" type="datetimeFigureOut">
              <a:rPr lang="en-AU" smtClean="0"/>
              <a:t>9/09/2025</a:t>
            </a:fld>
            <a:endParaRPr lang="en-AU"/>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485676A5-1DC8-4201-97D2-09D6F1539183}" type="slidenum">
              <a:rPr lang="en-AU" smtClean="0"/>
              <a:t>‹#›</a:t>
            </a:fld>
            <a:endParaRPr lang="en-AU"/>
          </a:p>
        </p:txBody>
      </p:sp>
    </p:spTree>
    <p:extLst>
      <p:ext uri="{BB962C8B-B14F-4D97-AF65-F5344CB8AC3E}">
        <p14:creationId xmlns:p14="http://schemas.microsoft.com/office/powerpoint/2010/main" val="1831669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agedcarequality.gov.au/strengthened-quality-standards/organisation/incident-management"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agedcarequality.gov.au/sites/default/files/media/ACQSC_Open_Disclosure.pd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agedcarequality.gov.au/sites/default/files/media/effective-ims-guidance-august-2021.pdf"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agedcarequality.gov.au/sites/default/files/media/effective-ims-guidance-august-2021.pdf"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agedcarequality.gov.au/sites/default/files/media/effective-ims-guidance-august-2021.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www.agedcarequality.gov.au/providers/education-training/self-service-resources-educators" TargetMode="External"/><Relationship Id="rId2" Type="http://schemas.openxmlformats.org/officeDocument/2006/relationships/slide" Target="../slides/slide61.xml"/><Relationship Id="rId1" Type="http://schemas.openxmlformats.org/officeDocument/2006/relationships/notesMaster" Target="../notesMasters/notesMaster1.xml"/><Relationship Id="rId5" Type="http://schemas.openxmlformats.org/officeDocument/2006/relationships/hyperlink" Target="https://learning.agedcarequality.gov.au/" TargetMode="External"/><Relationship Id="rId4" Type="http://schemas.openxmlformats.org/officeDocument/2006/relationships/hyperlink" Target="https://www.agedcarequality.gov.au/providers/serious-incident-response-scheme" TargetMode="Externa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295BA-857C-DF55-F4AA-D3D2903EFF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B3AE51-A2D8-857F-A671-1B96582B1B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481720-1014-DEA3-F0CD-B4FED74CFF97}"/>
              </a:ext>
            </a:extLst>
          </p:cNvPr>
          <p:cNvSpPr>
            <a:spLocks noGrp="1"/>
          </p:cNvSpPr>
          <p:nvPr>
            <p:ph type="body" idx="1"/>
          </p:nvPr>
        </p:nvSpPr>
        <p:spPr/>
        <p:txBody>
          <a:bodyPr/>
          <a:lstStyle/>
          <a:p>
            <a:pPr>
              <a:buNone/>
            </a:pPr>
            <a:endParaRPr lang="en-AU" sz="1800" i="0">
              <a:solidFill>
                <a:srgbClr val="A6A6A6"/>
              </a:solidFill>
              <a:effectLst/>
              <a:latin typeface="Open Sans" pitchFamily="2"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2C5E250C-BCFB-3A1B-D59D-E22114B0F386}"/>
              </a:ext>
            </a:extLst>
          </p:cNvPr>
          <p:cNvSpPr>
            <a:spLocks noGrp="1"/>
          </p:cNvSpPr>
          <p:nvPr>
            <p:ph type="sldNum" sz="quarter" idx="5"/>
          </p:nvPr>
        </p:nvSpPr>
        <p:spPr/>
        <p:txBody>
          <a:bodyPr/>
          <a:lstStyle/>
          <a:p>
            <a:fld id="{485676A5-1DC8-4201-97D2-09D6F1539183}" type="slidenum">
              <a:rPr lang="en-AU" smtClean="0"/>
              <a:t>1</a:t>
            </a:fld>
            <a:endParaRPr lang="en-AU"/>
          </a:p>
        </p:txBody>
      </p:sp>
    </p:spTree>
    <p:extLst>
      <p:ext uri="{BB962C8B-B14F-4D97-AF65-F5344CB8AC3E}">
        <p14:creationId xmlns:p14="http://schemas.microsoft.com/office/powerpoint/2010/main" val="16423372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3E332-239D-67ED-74EE-A8803B558E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80EA06-902A-800D-3FCE-F50372DF4B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214434-A40E-337D-675D-F18DB04206A7}"/>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AU" sz="1200" b="1" i="0" dirty="0">
                <a:solidFill>
                  <a:srgbClr val="A6A6A6"/>
                </a:solidFill>
                <a:effectLst/>
                <a:latin typeface="Open Sans" pitchFamily="2" charset="0"/>
                <a:ea typeface="Times New Roman" panose="02020603050405020304" pitchFamily="18" charset="0"/>
              </a:rPr>
              <a:t>Incident management and the strengthened Quality Standards</a:t>
            </a:r>
            <a:r>
              <a:rPr lang="en-AU" sz="1200" i="0" dirty="0">
                <a:solidFill>
                  <a:srgbClr val="A6A6A6"/>
                </a:solidFill>
                <a:effectLst/>
                <a:latin typeface="Open Sans" pitchFamily="2" charset="0"/>
                <a:ea typeface="Times New Roman" panose="02020603050405020304" pitchFamily="18" charset="0"/>
              </a:rPr>
              <a:t> </a:t>
            </a:r>
            <a:endParaRPr lang="en-AU" sz="1200" i="1" dirty="0">
              <a:solidFill>
                <a:srgbClr val="A6A6A6"/>
              </a:solidFill>
              <a:effectLst/>
              <a:latin typeface="Open Sans" pitchFamily="2" charset="0"/>
              <a:ea typeface="Times New Roman" panose="02020603050405020304" pitchFamily="18" charset="0"/>
            </a:endParaRPr>
          </a:p>
          <a:p>
            <a:pPr>
              <a:lnSpc>
                <a:spcPct val="107000"/>
              </a:lnSpc>
              <a:spcAft>
                <a:spcPts val="800"/>
              </a:spcAft>
            </a:pPr>
            <a:endParaRPr lang="en-AU" sz="1200" kern="1200" dirty="0">
              <a:effectLst/>
              <a:latin typeface="Open Sans" pitchFamily="2" charset="0"/>
              <a:ea typeface="Open Sans" pitchFamily="2" charset="0"/>
              <a:cs typeface="Open Sans" pitchFamily="2"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AU" sz="1200" kern="1200" dirty="0">
                <a:effectLst/>
                <a:latin typeface="Open Sans" pitchFamily="2" charset="0"/>
                <a:ea typeface="Open Sans" pitchFamily="2" charset="0"/>
                <a:cs typeface="Open Sans" pitchFamily="2" charset="0"/>
              </a:rPr>
              <a:t>The strengthened Quality Standards detail requirements that all older people can expect, and providers are required to meet. While all the requirements of the strengthened Quality Standards are important, there are ones that relate more specifically to incident management.</a:t>
            </a:r>
          </a:p>
          <a:p>
            <a:pPr>
              <a:lnSpc>
                <a:spcPct val="107000"/>
              </a:lnSpc>
              <a:spcAft>
                <a:spcPts val="800"/>
              </a:spcAft>
            </a:pPr>
            <a:endParaRPr lang="en-AU" sz="1200" dirty="0">
              <a:effectLst/>
              <a:latin typeface="Open Sans" pitchFamily="2" charset="0"/>
              <a:ea typeface="Open Sans" pitchFamily="2" charset="0"/>
              <a:cs typeface="Open Sans" pitchFamily="2" charset="0"/>
            </a:endParaRPr>
          </a:p>
          <a:p>
            <a:pPr>
              <a:lnSpc>
                <a:spcPct val="107000"/>
              </a:lnSpc>
              <a:spcAft>
                <a:spcPts val="800"/>
              </a:spcAft>
            </a:pPr>
            <a:r>
              <a:rPr lang="en-AU" sz="1200" b="0" i="0" kern="1200" dirty="0">
                <a:solidFill>
                  <a:srgbClr val="444444"/>
                </a:solidFill>
                <a:effectLst/>
                <a:latin typeface="Open Sans" pitchFamily="2" charset="0"/>
                <a:ea typeface="Open Sans" pitchFamily="2" charset="0"/>
                <a:cs typeface="Open Sans" pitchFamily="2" charset="0"/>
              </a:rPr>
              <a:t>T</a:t>
            </a:r>
            <a:r>
              <a:rPr lang="en-AU" sz="1200" dirty="0">
                <a:effectLst/>
                <a:latin typeface="Segoe UI" panose="020B0502040204020203" pitchFamily="34" charset="0"/>
              </a:rPr>
              <a:t>he strengthened Quality Standards will come into effect, in line with the commencement of the new Aged Care Act 2024 (the new Act). It was announced on 4 June 2025 that the commencement of the new Act has been briefly deferred until 1 November 2025.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t>The strengthened Quality Standards include 7 Standards, being: 1. The individual 2. The organisation 3. The care and services 4. The environment 5. Clinical care 6. Food and nutrition 7. The residential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t>They are designed to deliver a better funded aged care services experience, because everyone deserves to be treated with respect and receive high quality aged care services. The strengthened Quality Standards apply to all registered aged care providers in categories 4, 5 and 6. </a:t>
            </a:r>
          </a:p>
          <a:p>
            <a:pPr>
              <a:buNone/>
            </a:pPr>
            <a:endParaRPr lang="en-AU" sz="1200" i="0" dirty="0">
              <a:solidFill>
                <a:srgbClr val="A6A6A6"/>
              </a:solidFill>
              <a:effectLst/>
              <a:latin typeface="Open Sans" pitchFamily="2" charset="0"/>
              <a:ea typeface="Times New Roman" panose="02020603050405020304" pitchFamily="18" charset="0"/>
            </a:endParaRPr>
          </a:p>
          <a:p>
            <a:pPr>
              <a:buNone/>
            </a:pPr>
            <a:r>
              <a:rPr lang="en-AU" sz="1200" i="0" dirty="0">
                <a:solidFill>
                  <a:srgbClr val="A6A6A6"/>
                </a:solidFill>
                <a:effectLst/>
                <a:latin typeface="Open Sans" pitchFamily="2" charset="0"/>
                <a:ea typeface="Times New Roman" panose="02020603050405020304" pitchFamily="18" charset="0"/>
              </a:rPr>
              <a:t>The Standards require us to use an IMS to safeguard individuals, acknowledge, respond to, and learn from incidents. Standard 2 The organisation and specifically outcome 2.5 detail these requirements. We will now take a closer look. </a:t>
            </a:r>
            <a:endParaRPr lang="en-AU" dirty="0"/>
          </a:p>
        </p:txBody>
      </p:sp>
      <p:sp>
        <p:nvSpPr>
          <p:cNvPr id="4" name="Slide Number Placeholder 3">
            <a:extLst>
              <a:ext uri="{FF2B5EF4-FFF2-40B4-BE49-F238E27FC236}">
                <a16:creationId xmlns:a16="http://schemas.microsoft.com/office/drawing/2014/main" id="{0A672C2B-CBCE-D680-6744-8B1C869D9B04}"/>
              </a:ext>
            </a:extLst>
          </p:cNvPr>
          <p:cNvSpPr>
            <a:spLocks noGrp="1"/>
          </p:cNvSpPr>
          <p:nvPr>
            <p:ph type="sldNum" sz="quarter" idx="5"/>
          </p:nvPr>
        </p:nvSpPr>
        <p:spPr/>
        <p:txBody>
          <a:bodyPr/>
          <a:lstStyle/>
          <a:p>
            <a:fld id="{485676A5-1DC8-4201-97D2-09D6F1539183}" type="slidenum">
              <a:rPr lang="en-AU" smtClean="0"/>
              <a:t>10</a:t>
            </a:fld>
            <a:endParaRPr lang="en-AU"/>
          </a:p>
        </p:txBody>
      </p:sp>
    </p:spTree>
    <p:extLst>
      <p:ext uri="{BB962C8B-B14F-4D97-AF65-F5344CB8AC3E}">
        <p14:creationId xmlns:p14="http://schemas.microsoft.com/office/powerpoint/2010/main" val="3359912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DA64A-AEBF-B065-94F1-62A19D190D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3565D1-B402-2690-D70D-5BFB5BF538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35E5C5-9383-DEEC-61E2-D91EC4A6D639}"/>
              </a:ext>
            </a:extLst>
          </p:cNvPr>
          <p:cNvSpPr>
            <a:spLocks noGrp="1"/>
          </p:cNvSpPr>
          <p:nvPr>
            <p:ph type="body" idx="1"/>
          </p:nvPr>
        </p:nvSpPr>
        <p:spPr/>
        <p:txBody>
          <a:bodyPr/>
          <a:lstStyle/>
          <a:p>
            <a:pPr>
              <a:buNone/>
            </a:pPr>
            <a:r>
              <a:rPr lang="en-AU" sz="1100" b="1" i="0" dirty="0">
                <a:solidFill>
                  <a:srgbClr val="A6A6A6"/>
                </a:solidFill>
                <a:effectLst/>
                <a:latin typeface="Open Sans" pitchFamily="2" charset="0"/>
                <a:ea typeface="Times New Roman" panose="02020603050405020304" pitchFamily="18" charset="0"/>
              </a:rPr>
              <a:t>Outcome 2.5</a:t>
            </a:r>
            <a:r>
              <a:rPr lang="en-AU" sz="1100" i="0" dirty="0">
                <a:solidFill>
                  <a:srgbClr val="A6A6A6"/>
                </a:solidFill>
                <a:effectLst/>
                <a:latin typeface="Open Sans" pitchFamily="2" charset="0"/>
                <a:ea typeface="Times New Roman" panose="02020603050405020304" pitchFamily="18" charset="0"/>
              </a:rPr>
              <a:t> explains our obligations to manage and respond to</a:t>
            </a:r>
            <a:r>
              <a:rPr lang="en-AU" sz="1100" b="0" i="0" dirty="0">
                <a:solidFill>
                  <a:srgbClr val="A6A6A6"/>
                </a:solidFill>
                <a:effectLst/>
                <a:latin typeface="Open Sans" pitchFamily="2" charset="0"/>
                <a:ea typeface="Times New Roman" panose="02020603050405020304" pitchFamily="18" charset="0"/>
              </a:rPr>
              <a:t> incidents well. As we have been discussing, we are responsible for having an IMS to identify, document, respond to and manage incidents. This includes making sure responses to incidents and near misses are timely. This is important to safeguard the health and wellbeing of older people. This also helps to create an environment that encourages accountability, transparency, trust and safety. </a:t>
            </a:r>
            <a:endParaRPr lang="en-AU" sz="1100" b="0" i="1" dirty="0">
              <a:solidFill>
                <a:srgbClr val="A6A6A6"/>
              </a:solidFill>
              <a:effectLst/>
              <a:latin typeface="Open Sans" pitchFamily="2" charset="0"/>
              <a:ea typeface="Times New Roman" panose="02020603050405020304" pitchFamily="18" charset="0"/>
            </a:endParaRPr>
          </a:p>
          <a:p>
            <a:pPr>
              <a:buNone/>
            </a:pPr>
            <a:r>
              <a:rPr lang="en-AU" sz="1100" b="0" i="0" dirty="0">
                <a:solidFill>
                  <a:srgbClr val="A6A6A6"/>
                </a:solidFill>
                <a:effectLst/>
                <a:latin typeface="Open Sans" pitchFamily="2" charset="0"/>
                <a:ea typeface="Times New Roman" panose="02020603050405020304" pitchFamily="18" charset="0"/>
              </a:rPr>
              <a:t> </a:t>
            </a:r>
            <a:endParaRPr lang="en-AU" sz="1100" b="0" i="1" dirty="0">
              <a:solidFill>
                <a:srgbClr val="A6A6A6"/>
              </a:solidFill>
              <a:effectLst/>
              <a:latin typeface="Open Sans" pitchFamily="2" charset="0"/>
              <a:ea typeface="Times New Roman" panose="02020603050405020304" pitchFamily="18" charset="0"/>
            </a:endParaRPr>
          </a:p>
          <a:p>
            <a:pPr>
              <a:buNone/>
            </a:pPr>
            <a:r>
              <a:rPr lang="en-AU" sz="1100" b="0" i="0" dirty="0">
                <a:solidFill>
                  <a:srgbClr val="A6A6A6"/>
                </a:solidFill>
                <a:effectLst/>
                <a:latin typeface="Open Sans" pitchFamily="2" charset="0"/>
                <a:ea typeface="Times New Roman" panose="02020603050405020304" pitchFamily="18" charset="0"/>
              </a:rPr>
              <a:t>By collecting, analysing and integrating incident data into our quality system, we can identify organisation-wide issues and trends. This can help us to learn from incidents, strengthen our strategies to mitigate risk and improve the safety of care and services we provide. Managing incidents in this way supports our overall quality system and drives continuous improvement</a:t>
            </a:r>
            <a:r>
              <a:rPr lang="en-AU" sz="1100" i="0" dirty="0">
                <a:solidFill>
                  <a:srgbClr val="A6A6A6"/>
                </a:solidFill>
                <a:effectLst/>
                <a:latin typeface="Open Sans" pitchFamily="2" charset="0"/>
                <a:ea typeface="Times New Roman" panose="02020603050405020304" pitchFamily="18" charset="0"/>
              </a:rPr>
              <a:t>. </a:t>
            </a:r>
            <a:endParaRPr lang="en-AU" sz="1100" i="1" dirty="0">
              <a:solidFill>
                <a:srgbClr val="A6A6A6"/>
              </a:solidFill>
              <a:effectLst/>
              <a:latin typeface="Open Sans" pitchFamily="2" charset="0"/>
              <a:ea typeface="Times New Roman" panose="02020603050405020304" pitchFamily="18" charset="0"/>
            </a:endParaRPr>
          </a:p>
          <a:p>
            <a:pPr>
              <a:buNone/>
            </a:pPr>
            <a:endParaRPr lang="en-AU" sz="1100" i="0" dirty="0">
              <a:solidFill>
                <a:srgbClr val="A6A6A6"/>
              </a:solidFill>
              <a:effectLst/>
              <a:latin typeface="Open Sans" pitchFamily="2" charset="0"/>
              <a:ea typeface="Times New Roman" panose="02020603050405020304" pitchFamily="18" charset="0"/>
            </a:endParaRPr>
          </a:p>
          <a:p>
            <a:pPr>
              <a:buNone/>
            </a:pPr>
            <a:r>
              <a:rPr lang="en-AU" sz="1100" i="0" dirty="0">
                <a:solidFill>
                  <a:srgbClr val="A6A6A6"/>
                </a:solidFill>
                <a:effectLst/>
                <a:latin typeface="Open Sans" pitchFamily="2" charset="0"/>
                <a:ea typeface="Times New Roman" panose="02020603050405020304" pitchFamily="18" charset="0"/>
              </a:rPr>
              <a:t>We need to give focus to: </a:t>
            </a:r>
            <a:endParaRPr lang="en-AU" sz="1100" i="1" dirty="0">
              <a:solidFill>
                <a:srgbClr val="A6A6A6"/>
              </a:solidFill>
              <a:effectLst/>
              <a:latin typeface="Open Sans" pitchFamily="2" charset="0"/>
              <a:ea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AU" sz="1100" i="0" dirty="0">
                <a:solidFill>
                  <a:srgbClr val="A6A6A6"/>
                </a:solidFill>
                <a:effectLst/>
                <a:latin typeface="Open Sans" pitchFamily="2" charset="0"/>
                <a:ea typeface="Times New Roman" panose="02020603050405020304" pitchFamily="18" charset="0"/>
              </a:rPr>
              <a:t>supporting and encouraging older people and our workers to: </a:t>
            </a:r>
            <a:endParaRPr lang="en-AU" sz="1100" i="1" dirty="0">
              <a:solidFill>
                <a:srgbClr val="A6A6A6"/>
              </a:solidFill>
              <a:effectLst/>
              <a:latin typeface="Open Sans" pitchFamily="2" charset="0"/>
              <a:ea typeface="Times New Roman" panose="02020603050405020304" pitchFamily="18" charset="0"/>
            </a:endParaRPr>
          </a:p>
          <a:p>
            <a:pPr marL="742950" lvl="1" indent="-285750">
              <a:buSzPts val="1000"/>
              <a:buFont typeface="Courier New" panose="02070309020205020404" pitchFamily="49" charset="0"/>
              <a:buChar char="o"/>
              <a:tabLst>
                <a:tab pos="914400" algn="l"/>
              </a:tabLst>
            </a:pPr>
            <a:r>
              <a:rPr lang="en-AU" sz="1100" i="0" dirty="0">
                <a:solidFill>
                  <a:srgbClr val="A6A6A6"/>
                </a:solidFill>
                <a:effectLst/>
                <a:latin typeface="Open Sans" pitchFamily="2" charset="0"/>
                <a:ea typeface="Times New Roman" panose="02020603050405020304" pitchFamily="18" charset="0"/>
                <a:cs typeface="Times New Roman" panose="02020603050405020304" pitchFamily="18" charset="0"/>
              </a:rPr>
              <a:t>report incidents </a:t>
            </a:r>
            <a:endParaRPr lang="en-AU" sz="1100" i="1" dirty="0">
              <a:solidFill>
                <a:srgbClr val="A6A6A6"/>
              </a:solidFill>
              <a:effectLst/>
              <a:latin typeface="Open Sans" pitchFamily="2" charset="0"/>
              <a:ea typeface="Times New Roman" panose="02020603050405020304" pitchFamily="18" charset="0"/>
              <a:cs typeface="Times New Roman" panose="02020603050405020304" pitchFamily="18" charset="0"/>
            </a:endParaRPr>
          </a:p>
          <a:p>
            <a:pPr marL="742950" lvl="1" indent="-285750">
              <a:buSzPts val="1000"/>
              <a:buFont typeface="Courier New" panose="02070309020205020404" pitchFamily="49" charset="0"/>
              <a:buChar char="o"/>
              <a:tabLst>
                <a:tab pos="914400" algn="l"/>
              </a:tabLst>
            </a:pPr>
            <a:r>
              <a:rPr lang="en-AU" sz="1100" i="0" dirty="0">
                <a:solidFill>
                  <a:srgbClr val="A6A6A6"/>
                </a:solidFill>
                <a:effectLst/>
                <a:latin typeface="Open Sans" pitchFamily="2" charset="0"/>
                <a:ea typeface="Times New Roman" panose="02020603050405020304" pitchFamily="18" charset="0"/>
                <a:cs typeface="Times New Roman" panose="02020603050405020304" pitchFamily="18" charset="0"/>
              </a:rPr>
              <a:t>identify ways to stop incidents from happening </a:t>
            </a:r>
            <a:endParaRPr lang="en-AU" sz="1100" i="1" dirty="0">
              <a:solidFill>
                <a:srgbClr val="A6A6A6"/>
              </a:solidFill>
              <a:effectLst/>
              <a:latin typeface="Open Sans" pitchFamily="2" charset="0"/>
              <a:ea typeface="Times New Roman" panose="02020603050405020304" pitchFamily="18"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AU" sz="1100" b="1" i="0" dirty="0">
                <a:solidFill>
                  <a:srgbClr val="A6A6A6"/>
                </a:solidFill>
                <a:effectLst/>
                <a:latin typeface="Open Sans" pitchFamily="2" charset="0"/>
                <a:ea typeface="Times New Roman" panose="02020603050405020304" pitchFamily="18" charset="0"/>
              </a:rPr>
              <a:t>incident management</a:t>
            </a:r>
            <a:r>
              <a:rPr lang="en-AU" sz="1100" i="0" dirty="0">
                <a:solidFill>
                  <a:srgbClr val="A6A6A6"/>
                </a:solidFill>
                <a:effectLst/>
                <a:latin typeface="Open Sans" pitchFamily="2" charset="0"/>
                <a:ea typeface="Times New Roman" panose="02020603050405020304" pitchFamily="18" charset="0"/>
              </a:rPr>
              <a:t> responsibilities for our workers.</a:t>
            </a:r>
            <a:endParaRPr lang="en-AU" sz="1100" i="1" dirty="0">
              <a:solidFill>
                <a:srgbClr val="A6A6A6"/>
              </a:solidFill>
              <a:effectLst/>
              <a:latin typeface="Open Sans" pitchFamily="2" charset="0"/>
              <a:ea typeface="Times New Roman" panose="02020603050405020304" pitchFamily="18" charset="0"/>
            </a:endParaRPr>
          </a:p>
          <a:p>
            <a:pPr>
              <a:buNone/>
            </a:pPr>
            <a:endParaRPr lang="en-AU" sz="1100" i="0" dirty="0">
              <a:solidFill>
                <a:srgbClr val="A6A6A6"/>
              </a:solidFill>
              <a:effectLst/>
              <a:latin typeface="Open Sans" pitchFamily="2" charset="0"/>
              <a:ea typeface="Times New Roman" panose="02020603050405020304" pitchFamily="18" charset="0"/>
            </a:endParaRPr>
          </a:p>
          <a:p>
            <a:pPr>
              <a:buNone/>
            </a:pPr>
            <a:r>
              <a:rPr lang="en-AU" sz="1100" i="0" dirty="0">
                <a:solidFill>
                  <a:srgbClr val="A6A6A6"/>
                </a:solidFill>
                <a:effectLst/>
                <a:latin typeface="Open Sans" pitchFamily="2" charset="0"/>
                <a:ea typeface="Times New Roman" panose="02020603050405020304" pitchFamily="18" charset="0"/>
              </a:rPr>
              <a:t>There are 6 actions that relate to outcome 2.5 (seen on the slide). The actions help us identify some ways we can address the requirements of the outcome. </a:t>
            </a:r>
            <a:endParaRPr lang="en-AU" sz="1100" i="1" dirty="0">
              <a:solidFill>
                <a:srgbClr val="A6A6A6"/>
              </a:solidFill>
              <a:effectLst/>
              <a:latin typeface="Open Sans" pitchFamily="2" charset="0"/>
              <a:ea typeface="Times New Roman" panose="02020603050405020304" pitchFamily="18" charset="0"/>
            </a:endParaRPr>
          </a:p>
          <a:p>
            <a:pPr>
              <a:buNone/>
            </a:pPr>
            <a:endParaRPr lang="en-AU" sz="1100" i="0" dirty="0">
              <a:solidFill>
                <a:srgbClr val="A6A6A6"/>
              </a:solidFill>
              <a:effectLst/>
              <a:latin typeface="Open Sans" pitchFamily="2" charset="0"/>
              <a:ea typeface="Times New Roman" panose="02020603050405020304" pitchFamily="18" charset="0"/>
            </a:endParaRPr>
          </a:p>
          <a:p>
            <a:pPr>
              <a:buNone/>
            </a:pPr>
            <a:r>
              <a:rPr lang="en-AU" sz="1100" b="1" i="0" dirty="0">
                <a:solidFill>
                  <a:srgbClr val="A6A6A6"/>
                </a:solidFill>
                <a:effectLst/>
                <a:latin typeface="Open Sans" pitchFamily="2" charset="0"/>
                <a:ea typeface="Times New Roman" panose="02020603050405020304" pitchFamily="18" charset="0"/>
              </a:rPr>
              <a:t>Facilitator note:</a:t>
            </a:r>
          </a:p>
          <a:p>
            <a:pPr>
              <a:buNone/>
            </a:pPr>
            <a:r>
              <a:rPr lang="en-AU" sz="1100" i="0" dirty="0">
                <a:solidFill>
                  <a:srgbClr val="A6A6A6"/>
                </a:solidFill>
                <a:effectLst/>
                <a:latin typeface="Open Sans" pitchFamily="2" charset="0"/>
                <a:ea typeface="Times New Roman" panose="02020603050405020304" pitchFamily="18" charset="0"/>
              </a:rPr>
              <a:t>A useful resource is the Draft strengthened Quality Standards guidance. For more information on outcome 2.5 here is the link: </a:t>
            </a:r>
            <a:endParaRPr lang="en-AU" sz="1100" i="1" dirty="0">
              <a:solidFill>
                <a:srgbClr val="A6A6A6"/>
              </a:solidFill>
              <a:effectLst/>
              <a:latin typeface="Open Sans" pitchFamily="2" charset="0"/>
              <a:ea typeface="Times New Roman" panose="02020603050405020304" pitchFamily="18" charset="0"/>
            </a:endParaRPr>
          </a:p>
          <a:p>
            <a:pPr>
              <a:buNone/>
            </a:pPr>
            <a:r>
              <a:rPr lang="en-AU" sz="1100" i="0" u="sng" dirty="0">
                <a:solidFill>
                  <a:srgbClr val="A6A6A6"/>
                </a:solidFill>
                <a:effectLst/>
                <a:latin typeface="Open Sans" pitchFamily="2" charset="0"/>
                <a:ea typeface="Times New Roman" panose="02020603050405020304" pitchFamily="18" charset="0"/>
                <a:hlinkClick r:id="rId3"/>
              </a:rPr>
              <a:t>https://www.agedcarequality.gov.au/strengthened-quality-standards/organisation/incident-management</a:t>
            </a:r>
            <a:endParaRPr lang="en-AU" sz="1100" i="0" u="sng" dirty="0">
              <a:solidFill>
                <a:srgbClr val="A6A6A6"/>
              </a:solidFill>
              <a:effectLst/>
              <a:latin typeface="Open Sans" pitchFamily="2" charset="0"/>
              <a:ea typeface="Times New Roman" panose="02020603050405020304" pitchFamily="18" charset="0"/>
            </a:endParaRPr>
          </a:p>
          <a:p>
            <a:endParaRPr lang="en-AU" b="0" i="0" u="none" strike="noStrike" dirty="0">
              <a:solidFill>
                <a:srgbClr val="000000"/>
              </a:solidFill>
              <a:effectLst/>
              <a:latin typeface="Calibri" panose="020F0502020204030204" pitchFamily="34" charset="0"/>
            </a:endParaRPr>
          </a:p>
          <a:p>
            <a:endParaRPr lang="en-AU" dirty="0"/>
          </a:p>
        </p:txBody>
      </p:sp>
      <p:sp>
        <p:nvSpPr>
          <p:cNvPr id="4" name="Slide Number Placeholder 3">
            <a:extLst>
              <a:ext uri="{FF2B5EF4-FFF2-40B4-BE49-F238E27FC236}">
                <a16:creationId xmlns:a16="http://schemas.microsoft.com/office/drawing/2014/main" id="{A44EFD2D-9744-2B16-ED11-B6B8943D8624}"/>
              </a:ext>
            </a:extLst>
          </p:cNvPr>
          <p:cNvSpPr>
            <a:spLocks noGrp="1"/>
          </p:cNvSpPr>
          <p:nvPr>
            <p:ph type="sldNum" sz="quarter" idx="5"/>
          </p:nvPr>
        </p:nvSpPr>
        <p:spPr/>
        <p:txBody>
          <a:bodyPr/>
          <a:lstStyle/>
          <a:p>
            <a:fld id="{485676A5-1DC8-4201-97D2-09D6F1539183}" type="slidenum">
              <a:rPr lang="en-AU" smtClean="0"/>
              <a:t>11</a:t>
            </a:fld>
            <a:endParaRPr lang="en-AU"/>
          </a:p>
        </p:txBody>
      </p:sp>
    </p:spTree>
    <p:extLst>
      <p:ext uri="{BB962C8B-B14F-4D97-AF65-F5344CB8AC3E}">
        <p14:creationId xmlns:p14="http://schemas.microsoft.com/office/powerpoint/2010/main" val="30335284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26680D-D7D6-65C6-B123-DCE7CB15A0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CE6DD6-7CC9-C418-005A-6FADD9F5E6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6236CA-3A38-F03C-5200-2E4FF233706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i="0">
                <a:solidFill>
                  <a:srgbClr val="A6A6A6"/>
                </a:solidFill>
                <a:effectLst/>
                <a:latin typeface="Open Sans" pitchFamily="2" charset="0"/>
                <a:ea typeface="Times New Roman" panose="02020603050405020304" pitchFamily="18" charset="0"/>
              </a:rPr>
              <a:t>When an incident happens, it’s important to practice open disclosure. This next section explores what open disclosure is and the key elements of open disclosure. </a:t>
            </a:r>
            <a:endParaRPr lang="en-AU" sz="1800" i="1">
              <a:solidFill>
                <a:srgbClr val="A6A6A6"/>
              </a:solidFill>
              <a:effectLst/>
              <a:latin typeface="Open Sans" pitchFamily="2" charset="0"/>
              <a:ea typeface="Times New Roman" panose="02020603050405020304" pitchFamily="18" charset="0"/>
            </a:endParaRPr>
          </a:p>
          <a:p>
            <a:pPr>
              <a:buNone/>
            </a:pPr>
            <a:endParaRPr lang="en-AU" sz="1800" i="1">
              <a:solidFill>
                <a:srgbClr val="A6A6A6"/>
              </a:solidFill>
              <a:effectLst/>
              <a:latin typeface="Open Sans" pitchFamily="2"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1ACE727B-97AB-A2C7-616D-663662CFDAB9}"/>
              </a:ext>
            </a:extLst>
          </p:cNvPr>
          <p:cNvSpPr>
            <a:spLocks noGrp="1"/>
          </p:cNvSpPr>
          <p:nvPr>
            <p:ph type="sldNum" sz="quarter" idx="5"/>
          </p:nvPr>
        </p:nvSpPr>
        <p:spPr/>
        <p:txBody>
          <a:bodyPr/>
          <a:lstStyle/>
          <a:p>
            <a:fld id="{485676A5-1DC8-4201-97D2-09D6F1539183}" type="slidenum">
              <a:rPr lang="en-AU" smtClean="0"/>
              <a:t>12</a:t>
            </a:fld>
            <a:endParaRPr lang="en-AU"/>
          </a:p>
        </p:txBody>
      </p:sp>
    </p:spTree>
    <p:extLst>
      <p:ext uri="{BB962C8B-B14F-4D97-AF65-F5344CB8AC3E}">
        <p14:creationId xmlns:p14="http://schemas.microsoft.com/office/powerpoint/2010/main" val="4179714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9EDD2-980D-BBA6-4AA5-F82A797C8F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36BA52-86FC-7D64-0273-05BF4A9E05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E3A274-C67E-6E61-1804-CBC1273E74B2}"/>
              </a:ext>
            </a:extLst>
          </p:cNvPr>
          <p:cNvSpPr>
            <a:spLocks noGrp="1"/>
          </p:cNvSpPr>
          <p:nvPr>
            <p:ph type="body" idx="1"/>
          </p:nvPr>
        </p:nvSpPr>
        <p:spPr/>
        <p:txBody>
          <a:bodyPr/>
          <a:lstStyle/>
          <a:p>
            <a:pPr>
              <a:buNone/>
            </a:pPr>
            <a:r>
              <a:rPr lang="en-AU" sz="1000" b="1" i="0" dirty="0">
                <a:solidFill>
                  <a:srgbClr val="A6A6A6"/>
                </a:solidFill>
                <a:effectLst/>
                <a:latin typeface="Open Sans" pitchFamily="2" charset="0"/>
                <a:ea typeface="Times New Roman" panose="02020603050405020304" pitchFamily="18" charset="0"/>
              </a:rPr>
              <a:t>Ask the group: </a:t>
            </a:r>
            <a:endParaRPr lang="en-AU" sz="1000" b="1" i="1" dirty="0">
              <a:solidFill>
                <a:srgbClr val="A6A6A6"/>
              </a:solidFill>
              <a:effectLst/>
              <a:latin typeface="Open Sans" pitchFamily="2" charset="0"/>
              <a:ea typeface="Times New Roman" panose="02020603050405020304" pitchFamily="18" charset="0"/>
            </a:endParaRPr>
          </a:p>
          <a:p>
            <a:pPr marL="0" indent="0">
              <a:buNone/>
            </a:pPr>
            <a:r>
              <a:rPr lang="en-AU" sz="1000" i="0" dirty="0">
                <a:solidFill>
                  <a:srgbClr val="A6A6A6"/>
                </a:solidFill>
                <a:effectLst/>
                <a:latin typeface="Open Sans" pitchFamily="2" charset="0"/>
                <a:ea typeface="Times New Roman" panose="02020603050405020304" pitchFamily="18" charset="0"/>
              </a:rPr>
              <a:t>1. What is open disclosure?</a:t>
            </a:r>
          </a:p>
          <a:p>
            <a:pPr marL="342900" lvl="0" indent="-342900">
              <a:buFont typeface="Arial" panose="020B0604020202020204" pitchFamily="34" charset="0"/>
              <a:buChar char="•"/>
            </a:pPr>
            <a:r>
              <a:rPr lang="en-AU" sz="1000" i="0" dirty="0">
                <a:solidFill>
                  <a:srgbClr val="A6A6A6"/>
                </a:solidFill>
                <a:effectLst/>
                <a:latin typeface="Open Sans" pitchFamily="2" charset="0"/>
                <a:ea typeface="Times New Roman" panose="02020603050405020304" pitchFamily="18" charset="0"/>
                <a:cs typeface="Times New Roman" panose="02020603050405020304" pitchFamily="18" charset="0"/>
              </a:rPr>
              <a:t>An open discussion that we have with an older person (and sometimes their family or other support people) when something goes wrong that has harmed or had the potential to cause harm to them.</a:t>
            </a:r>
            <a:endParaRPr lang="en-AU" sz="1000" i="1" dirty="0">
              <a:solidFill>
                <a:srgbClr val="A6A6A6"/>
              </a:solidFill>
              <a:effectLst/>
              <a:latin typeface="Open Sans" pitchFamily="2"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en-AU" sz="1000" i="0" dirty="0">
                <a:solidFill>
                  <a:srgbClr val="A6A6A6"/>
                </a:solidFill>
                <a:effectLst/>
                <a:latin typeface="Open Sans" pitchFamily="2" charset="0"/>
                <a:ea typeface="Times New Roman" panose="02020603050405020304" pitchFamily="18" charset="0"/>
                <a:cs typeface="Times New Roman" panose="02020603050405020304" pitchFamily="18" charset="0"/>
              </a:rPr>
              <a:t>It addresses any immediate needs or concerns and provides support, an apology and explanation of the steps we have taken to prevent it happening again. </a:t>
            </a:r>
            <a:endParaRPr lang="en-AU" sz="1000" i="1" dirty="0">
              <a:solidFill>
                <a:srgbClr val="A6A6A6"/>
              </a:solidFill>
              <a:effectLst/>
              <a:latin typeface="Open Sans" pitchFamily="2" charset="0"/>
              <a:ea typeface="Times New Roman" panose="02020603050405020304" pitchFamily="18" charset="0"/>
              <a:cs typeface="Times New Roman" panose="02020603050405020304" pitchFamily="18" charset="0"/>
            </a:endParaRPr>
          </a:p>
          <a:p>
            <a:pPr marL="342900" indent="-342900">
              <a:buAutoNum type="arabicPeriod"/>
            </a:pPr>
            <a:endParaRPr lang="en-AU" sz="1000" i="1" dirty="0">
              <a:solidFill>
                <a:srgbClr val="A6A6A6"/>
              </a:solidFill>
              <a:effectLst/>
              <a:latin typeface="Open Sans" pitchFamily="2" charset="0"/>
              <a:ea typeface="Times New Roman" panose="02020603050405020304" pitchFamily="18" charset="0"/>
            </a:endParaRPr>
          </a:p>
          <a:p>
            <a:pPr marL="0" lvl="0" indent="0">
              <a:buFont typeface="Arial" panose="020B0604020202020204" pitchFamily="34" charset="0"/>
              <a:buNone/>
            </a:pPr>
            <a:r>
              <a:rPr lang="en-AU" sz="1000" i="0" dirty="0">
                <a:solidFill>
                  <a:srgbClr val="A6A6A6"/>
                </a:solidFill>
                <a:effectLst/>
                <a:latin typeface="Open Sans" pitchFamily="2" charset="0"/>
                <a:ea typeface="Times New Roman" panose="02020603050405020304" pitchFamily="18" charset="0"/>
              </a:rPr>
              <a:t>2. When should open disclosure be used?</a:t>
            </a:r>
            <a:r>
              <a:rPr lang="en-AU" sz="1000" i="0" dirty="0">
                <a:solidFill>
                  <a:srgbClr val="A6A6A6"/>
                </a:solidFill>
                <a:effectLst/>
                <a:latin typeface="Open Sans" pitchFamily="2" charset="0"/>
                <a:ea typeface="Times New Roman" panose="02020603050405020304" pitchFamily="18" charset="0"/>
                <a:cs typeface="Times New Roman" panose="02020603050405020304" pitchFamily="18"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000" i="0" dirty="0">
                <a:solidFill>
                  <a:srgbClr val="A6A6A6"/>
                </a:solidFill>
                <a:effectLst/>
                <a:latin typeface="Open Sans" pitchFamily="2" charset="0"/>
                <a:ea typeface="Times New Roman" panose="02020603050405020304" pitchFamily="18" charset="0"/>
                <a:cs typeface="Times New Roman" panose="02020603050405020304" pitchFamily="18" charset="0"/>
              </a:rPr>
              <a:t>We should practice open disclosure when something has gone wrong that has caused harm or had the potential to cause harm to an older person. </a:t>
            </a:r>
            <a:r>
              <a:rPr lang="en-AU" sz="1800" dirty="0">
                <a:effectLst/>
                <a:latin typeface="Open Sans" pitchFamily="2" charset="0"/>
                <a:ea typeface="Times New Roman" panose="02020603050405020304" pitchFamily="18" charset="0"/>
              </a:rPr>
              <a:t>This could include physical, psychological or social harm, which may result in varying impacts</a:t>
            </a:r>
            <a:r>
              <a:rPr lang="en-AU" sz="1800" dirty="0">
                <a:effectLst/>
                <a:latin typeface="Open Sans" pitchFamily="2" charset="0"/>
                <a:ea typeface="Calibri" panose="020F0502020204030204" pitchFamily="34" charset="0"/>
              </a:rPr>
              <a:t> </a:t>
            </a:r>
            <a:r>
              <a:rPr lang="en-AU" sz="1800" dirty="0">
                <a:effectLst/>
                <a:latin typeface="Open Sans" pitchFamily="2" charset="0"/>
                <a:ea typeface="Times New Roman" panose="02020603050405020304" pitchFamily="18" charset="0"/>
              </a:rPr>
              <a:t>such as loss of quality of life, impairment, suffering, injury, disability or death.</a:t>
            </a:r>
            <a:r>
              <a:rPr lang="en-AU" sz="1200" dirty="0">
                <a:effectLst/>
              </a:rPr>
              <a:t> </a:t>
            </a:r>
            <a:r>
              <a:rPr lang="en-AU" sz="1800" dirty="0">
                <a:effectLst/>
                <a:latin typeface="Open Sans" pitchFamily="2" charset="0"/>
                <a:ea typeface="Calibri" panose="020F050202020403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000" i="0" dirty="0">
                <a:solidFill>
                  <a:srgbClr val="A6A6A6"/>
                </a:solidFill>
                <a:effectLst/>
                <a:latin typeface="Open Sans" pitchFamily="2" charset="0"/>
                <a:ea typeface="Times New Roman" panose="02020603050405020304" pitchFamily="18" charset="0"/>
              </a:rPr>
              <a:t>Through our incident reporting and management system, we may identify something has gone wrong. Where this is the case, we should practice open disclosure. </a:t>
            </a:r>
            <a:endParaRPr lang="en-AU" sz="1000" i="1" dirty="0">
              <a:solidFill>
                <a:srgbClr val="A6A6A6"/>
              </a:solidFill>
              <a:effectLst/>
              <a:latin typeface="Open Sans" pitchFamily="2" charset="0"/>
              <a:ea typeface="Times New Roman" panose="02020603050405020304" pitchFamily="18" charset="0"/>
              <a:cs typeface="Times New Roman" panose="02020603050405020304" pitchFamily="18" charset="0"/>
            </a:endParaRPr>
          </a:p>
          <a:p>
            <a:pPr>
              <a:buNone/>
            </a:pPr>
            <a:endParaRPr lang="en-AU" sz="1000" i="1" dirty="0">
              <a:solidFill>
                <a:srgbClr val="A6A6A6"/>
              </a:solidFill>
              <a:effectLst/>
              <a:latin typeface="Open Sans" pitchFamily="2" charset="0"/>
              <a:ea typeface="Times New Roman" panose="02020603050405020304" pitchFamily="18" charset="0"/>
            </a:endParaRPr>
          </a:p>
          <a:p>
            <a:pPr marL="0" lvl="0" indent="0">
              <a:buFont typeface="Arial" panose="020B0604020202020204" pitchFamily="34" charset="0"/>
              <a:buNone/>
            </a:pPr>
            <a:r>
              <a:rPr lang="en-AU" sz="1000" i="0" dirty="0">
                <a:solidFill>
                  <a:srgbClr val="A6A6A6"/>
                </a:solidFill>
                <a:effectLst/>
                <a:latin typeface="Open Sans" pitchFamily="2" charset="0"/>
                <a:ea typeface="Times New Roman" panose="02020603050405020304" pitchFamily="18" charset="0"/>
              </a:rPr>
              <a:t>3. Who does it involve? </a:t>
            </a:r>
          </a:p>
          <a:p>
            <a:pPr marL="342900" lvl="0" indent="-342900">
              <a:buFont typeface="Arial" panose="020B0604020202020204" pitchFamily="34" charset="0"/>
              <a:buChar char="•"/>
            </a:pPr>
            <a:r>
              <a:rPr lang="en-AU" sz="1000" i="0" dirty="0">
                <a:solidFill>
                  <a:srgbClr val="A6A6A6"/>
                </a:solidFill>
                <a:effectLst/>
                <a:latin typeface="Open Sans" pitchFamily="2" charset="0"/>
                <a:ea typeface="Times New Roman" panose="02020603050405020304" pitchFamily="18" charset="0"/>
                <a:cs typeface="Times New Roman" panose="02020603050405020304" pitchFamily="18" charset="0"/>
              </a:rPr>
              <a:t>It may involve the older person’s family, carers, and other support people and representatives when an older person would like them to be involved.</a:t>
            </a:r>
          </a:p>
          <a:p>
            <a:pPr marL="0" lvl="0" indent="0">
              <a:buFont typeface="Arial" panose="020B0604020202020204" pitchFamily="34" charset="0"/>
              <a:buNone/>
            </a:pPr>
            <a:endParaRPr lang="en-AU" sz="1000" i="0" dirty="0">
              <a:solidFill>
                <a:srgbClr val="A6A6A6"/>
              </a:solidFill>
              <a:effectLst/>
              <a:latin typeface="Open Sans" pitchFamily="2" charset="0"/>
              <a:ea typeface="Times New Roman" panose="02020603050405020304" pitchFamily="18" charset="0"/>
            </a:endParaRPr>
          </a:p>
          <a:p>
            <a:pPr marL="0" lvl="0" indent="0">
              <a:buFont typeface="Arial" panose="020B0604020202020204" pitchFamily="34" charset="0"/>
              <a:buNone/>
            </a:pPr>
            <a:r>
              <a:rPr lang="en-AU" sz="1000" i="0" dirty="0">
                <a:solidFill>
                  <a:srgbClr val="A6A6A6"/>
                </a:solidFill>
                <a:effectLst/>
                <a:latin typeface="Open Sans" pitchFamily="2" charset="0"/>
                <a:ea typeface="Times New Roman" panose="02020603050405020304" pitchFamily="18" charset="0"/>
                <a:cs typeface="Times New Roman" panose="02020603050405020304" pitchFamily="18" charset="0"/>
              </a:rPr>
              <a:t>4. Who is responsible for having open disclosure discussions in our service?</a:t>
            </a:r>
            <a:endParaRPr lang="en-AU" sz="1000" i="1" dirty="0">
              <a:solidFill>
                <a:srgbClr val="A6A6A6"/>
              </a:solidFill>
              <a:effectLst/>
              <a:latin typeface="Open Sans" pitchFamily="2" charset="0"/>
              <a:ea typeface="Times New Roman" panose="02020603050405020304" pitchFamily="18" charset="0"/>
              <a:cs typeface="Times New Roman" panose="02020603050405020304" pitchFamily="18" charset="0"/>
            </a:endParaRPr>
          </a:p>
          <a:p>
            <a:pPr>
              <a:lnSpc>
                <a:spcPts val="1500"/>
              </a:lnSpc>
              <a:buFont typeface="Arial" panose="020B0604020202020204" pitchFamily="34" charset="0"/>
            </a:pPr>
            <a:endParaRPr lang="en-AU" sz="1000" dirty="0">
              <a:solidFill>
                <a:srgbClr val="0070C0"/>
              </a:solidFill>
              <a:latin typeface="Open Sans"/>
              <a:ea typeface="Open Sans"/>
              <a:cs typeface="Open Sans"/>
            </a:endParaRPr>
          </a:p>
          <a:p>
            <a:endParaRPr lang="en-AU" b="1" i="1" dirty="0"/>
          </a:p>
        </p:txBody>
      </p:sp>
      <p:sp>
        <p:nvSpPr>
          <p:cNvPr id="4" name="Slide Number Placeholder 3">
            <a:extLst>
              <a:ext uri="{FF2B5EF4-FFF2-40B4-BE49-F238E27FC236}">
                <a16:creationId xmlns:a16="http://schemas.microsoft.com/office/drawing/2014/main" id="{A24EB133-FBA8-0742-356A-82647A1800F4}"/>
              </a:ext>
            </a:extLst>
          </p:cNvPr>
          <p:cNvSpPr>
            <a:spLocks noGrp="1"/>
          </p:cNvSpPr>
          <p:nvPr>
            <p:ph type="sldNum" sz="quarter" idx="5"/>
          </p:nvPr>
        </p:nvSpPr>
        <p:spPr/>
        <p:txBody>
          <a:bodyPr/>
          <a:lstStyle/>
          <a:p>
            <a:fld id="{485676A5-1DC8-4201-97D2-09D6F1539183}" type="slidenum">
              <a:rPr lang="en-AU" smtClean="0"/>
              <a:t>13</a:t>
            </a:fld>
            <a:endParaRPr lang="en-AU"/>
          </a:p>
        </p:txBody>
      </p:sp>
    </p:spTree>
    <p:extLst>
      <p:ext uri="{BB962C8B-B14F-4D97-AF65-F5344CB8AC3E}">
        <p14:creationId xmlns:p14="http://schemas.microsoft.com/office/powerpoint/2010/main" val="38837750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sz="1800" i="0">
                <a:solidFill>
                  <a:srgbClr val="A6A6A6"/>
                </a:solidFill>
                <a:effectLst/>
                <a:latin typeface="Open Sans" pitchFamily="2" charset="0"/>
                <a:ea typeface="Times New Roman" panose="02020603050405020304" pitchFamily="18" charset="0"/>
              </a:rPr>
              <a:t>There are 5 main elements of open disclosure.</a:t>
            </a:r>
            <a:endParaRPr lang="en-AU" sz="1800" i="1">
              <a:solidFill>
                <a:srgbClr val="A6A6A6"/>
              </a:solidFill>
              <a:effectLst/>
              <a:latin typeface="Open Sans" pitchFamily="2" charset="0"/>
              <a:ea typeface="Times New Roman" panose="02020603050405020304" pitchFamily="18" charset="0"/>
            </a:endParaRPr>
          </a:p>
          <a:p>
            <a:pPr marL="342900" lvl="0" indent="-342900">
              <a:buFont typeface="+mj-lt"/>
              <a:buAutoNum type="arabicPeriod"/>
            </a:pPr>
            <a:r>
              <a:rPr lang="en-AU" sz="1800" b="1" i="0">
                <a:solidFill>
                  <a:srgbClr val="A6A6A6"/>
                </a:solidFill>
                <a:effectLst/>
                <a:latin typeface="Open Sans" pitchFamily="2" charset="0"/>
                <a:ea typeface="Times New Roman" panose="02020603050405020304" pitchFamily="18" charset="0"/>
              </a:rPr>
              <a:t>Identify when things go wrong</a:t>
            </a:r>
            <a:r>
              <a:rPr lang="en-AU" sz="1800" i="0">
                <a:solidFill>
                  <a:srgbClr val="A6A6A6"/>
                </a:solidFill>
                <a:effectLst/>
                <a:latin typeface="Open Sans" pitchFamily="2" charset="0"/>
                <a:ea typeface="Times New Roman" panose="02020603050405020304" pitchFamily="18" charset="0"/>
              </a:rPr>
              <a:t> – open disclosure begins with identifying when something has gone wrong that has harmed or had the potential to cause harm</a:t>
            </a:r>
            <a:endParaRPr lang="en-AU" sz="1800" i="1">
              <a:solidFill>
                <a:srgbClr val="A6A6A6"/>
              </a:solidFill>
              <a:effectLst/>
              <a:latin typeface="Open Sans" pitchFamily="2" charset="0"/>
              <a:ea typeface="Times New Roman" panose="02020603050405020304" pitchFamily="18" charset="0"/>
            </a:endParaRPr>
          </a:p>
          <a:p>
            <a:pPr marL="342900" lvl="0" indent="-342900">
              <a:buFont typeface="+mj-lt"/>
              <a:buAutoNum type="arabicPeriod"/>
            </a:pPr>
            <a:r>
              <a:rPr lang="en-AU" sz="1800" b="1" i="0">
                <a:solidFill>
                  <a:srgbClr val="A6A6A6"/>
                </a:solidFill>
                <a:effectLst/>
                <a:latin typeface="Open Sans" pitchFamily="2" charset="0"/>
                <a:ea typeface="Times New Roman" panose="02020603050405020304" pitchFamily="18" charset="0"/>
              </a:rPr>
              <a:t>Address immediate needs and provide support</a:t>
            </a:r>
            <a:r>
              <a:rPr lang="en-AU" sz="1800" i="0">
                <a:solidFill>
                  <a:srgbClr val="A6A6A6"/>
                </a:solidFill>
                <a:effectLst/>
                <a:latin typeface="Open Sans" pitchFamily="2" charset="0"/>
                <a:ea typeface="Times New Roman" panose="02020603050405020304" pitchFamily="18" charset="0"/>
              </a:rPr>
              <a:t> - make sure the older person is safe and provide practical and emotional support to them and staff members based on the needs and preferences of the individuals involved</a:t>
            </a:r>
            <a:endParaRPr lang="en-AU" sz="1800" i="1">
              <a:solidFill>
                <a:srgbClr val="A6A6A6"/>
              </a:solidFill>
              <a:effectLst/>
              <a:latin typeface="Open Sans" pitchFamily="2" charset="0"/>
              <a:ea typeface="Times New Roman" panose="02020603050405020304" pitchFamily="18" charset="0"/>
            </a:endParaRPr>
          </a:p>
          <a:p>
            <a:pPr marL="342900" lvl="0" indent="-342900">
              <a:buFont typeface="+mj-lt"/>
              <a:buAutoNum type="arabicPeriod"/>
            </a:pPr>
            <a:r>
              <a:rPr lang="en-AU" sz="1800" b="1" i="0">
                <a:solidFill>
                  <a:srgbClr val="A6A6A6"/>
                </a:solidFill>
                <a:effectLst/>
                <a:latin typeface="Open Sans" pitchFamily="2" charset="0"/>
                <a:ea typeface="Times New Roman" panose="02020603050405020304" pitchFamily="18" charset="0"/>
              </a:rPr>
              <a:t>Acknowledge and apologise or express regret</a:t>
            </a:r>
            <a:r>
              <a:rPr lang="en-AU" sz="1800" i="0">
                <a:solidFill>
                  <a:srgbClr val="A6A6A6"/>
                </a:solidFill>
                <a:effectLst/>
                <a:latin typeface="Open Sans" pitchFamily="2" charset="0"/>
                <a:ea typeface="Times New Roman" panose="02020603050405020304" pitchFamily="18" charset="0"/>
              </a:rPr>
              <a:t> - acknowledging and apologising when things go wrong is part of the open disclosure process, even if it was no one’s fault</a:t>
            </a:r>
            <a:endParaRPr lang="en-AU" sz="1800" i="1">
              <a:solidFill>
                <a:srgbClr val="A6A6A6"/>
              </a:solidFill>
              <a:effectLst/>
              <a:latin typeface="Open Sans" pitchFamily="2" charset="0"/>
              <a:ea typeface="Times New Roman" panose="02020603050405020304" pitchFamily="18" charset="0"/>
            </a:endParaRPr>
          </a:p>
          <a:p>
            <a:pPr marL="342900" lvl="0" indent="-342900">
              <a:buFont typeface="+mj-lt"/>
              <a:buAutoNum type="arabicPeriod"/>
            </a:pPr>
            <a:r>
              <a:rPr lang="en-AU" sz="1800" b="1" i="0">
                <a:solidFill>
                  <a:srgbClr val="A6A6A6"/>
                </a:solidFill>
                <a:effectLst/>
                <a:latin typeface="Open Sans" pitchFamily="2" charset="0"/>
                <a:ea typeface="Times New Roman" panose="02020603050405020304" pitchFamily="18" charset="0"/>
              </a:rPr>
              <a:t>Find out and explain what happened</a:t>
            </a:r>
            <a:r>
              <a:rPr lang="en-AU" sz="1800" i="0">
                <a:solidFill>
                  <a:srgbClr val="A6A6A6"/>
                </a:solidFill>
                <a:effectLst/>
                <a:latin typeface="Open Sans" pitchFamily="2" charset="0"/>
                <a:ea typeface="Times New Roman" panose="02020603050405020304" pitchFamily="18" charset="0"/>
              </a:rPr>
              <a:t> - we should gather all necessary information to find out and explain what happened in a way the older person understands</a:t>
            </a:r>
            <a:endParaRPr lang="en-AU" sz="1800" i="1">
              <a:solidFill>
                <a:srgbClr val="A6A6A6"/>
              </a:solidFill>
              <a:effectLst/>
              <a:latin typeface="Open Sans" pitchFamily="2" charset="0"/>
              <a:ea typeface="Times New Roman" panose="02020603050405020304" pitchFamily="18" charset="0"/>
            </a:endParaRPr>
          </a:p>
          <a:p>
            <a:pPr marL="342900" lvl="0" indent="-342900">
              <a:buFont typeface="+mj-lt"/>
              <a:buAutoNum type="arabicPeriod"/>
            </a:pPr>
            <a:r>
              <a:rPr lang="en-AU" sz="1800" b="1" i="0">
                <a:solidFill>
                  <a:srgbClr val="A6A6A6"/>
                </a:solidFill>
                <a:effectLst/>
                <a:latin typeface="Open Sans" pitchFamily="2" charset="0"/>
                <a:ea typeface="Times New Roman" panose="02020603050405020304" pitchFamily="18" charset="0"/>
              </a:rPr>
              <a:t>Learn from the experience and make improvements</a:t>
            </a:r>
            <a:r>
              <a:rPr lang="en-AU" sz="1800" i="0">
                <a:solidFill>
                  <a:srgbClr val="A6A6A6"/>
                </a:solidFill>
                <a:effectLst/>
                <a:latin typeface="Open Sans" pitchFamily="2" charset="0"/>
                <a:ea typeface="Times New Roman" panose="02020603050405020304" pitchFamily="18" charset="0"/>
              </a:rPr>
              <a:t> - open disclosure gives us the opportunity to learn and to find and act on things we could improve about our current systems, practice or culture.</a:t>
            </a:r>
            <a:endParaRPr lang="en-AU" sz="1800" i="1">
              <a:solidFill>
                <a:srgbClr val="A6A6A6"/>
              </a:solidFill>
              <a:effectLst/>
              <a:latin typeface="Open Sans" pitchFamily="2" charset="0"/>
              <a:ea typeface="Times New Roman" panose="02020603050405020304" pitchFamily="18" charset="0"/>
            </a:endParaRPr>
          </a:p>
          <a:p>
            <a:pPr marL="228600">
              <a:buNone/>
            </a:pPr>
            <a:r>
              <a:rPr lang="en-AU" sz="1800" i="0">
                <a:solidFill>
                  <a:srgbClr val="A6A6A6"/>
                </a:solidFill>
                <a:effectLst/>
                <a:latin typeface="Open Sans" pitchFamily="2" charset="0"/>
                <a:ea typeface="Times New Roman" panose="02020603050405020304" pitchFamily="18" charset="0"/>
              </a:rPr>
              <a:t> </a:t>
            </a:r>
            <a:endParaRPr lang="en-AU" sz="1800" i="1">
              <a:solidFill>
                <a:srgbClr val="A6A6A6"/>
              </a:solidFill>
              <a:effectLst/>
              <a:latin typeface="Open Sans" pitchFamily="2" charset="0"/>
              <a:ea typeface="Times New Roman" panose="02020603050405020304" pitchFamily="18" charset="0"/>
            </a:endParaRPr>
          </a:p>
          <a:p>
            <a:pPr>
              <a:buNone/>
            </a:pPr>
            <a:r>
              <a:rPr lang="en-AU" sz="1800" b="1" i="0">
                <a:solidFill>
                  <a:srgbClr val="A6A6A6"/>
                </a:solidFill>
                <a:effectLst/>
                <a:latin typeface="Open Sans" pitchFamily="2" charset="0"/>
                <a:ea typeface="Times New Roman" panose="02020603050405020304" pitchFamily="18" charset="0"/>
              </a:rPr>
              <a:t>Useful resource</a:t>
            </a:r>
            <a:r>
              <a:rPr lang="en-AU" sz="1800" i="0">
                <a:solidFill>
                  <a:srgbClr val="A6A6A6"/>
                </a:solidFill>
                <a:effectLst/>
                <a:latin typeface="Open Sans" pitchFamily="2" charset="0"/>
                <a:ea typeface="Times New Roman" panose="02020603050405020304" pitchFamily="18" charset="0"/>
              </a:rPr>
              <a:t>: for more information on open disclosure, refer to the </a:t>
            </a:r>
            <a:r>
              <a:rPr lang="en-AU" sz="1800" i="0" u="sng">
                <a:solidFill>
                  <a:srgbClr val="A6A6A6"/>
                </a:solidFill>
                <a:effectLst/>
                <a:latin typeface="Open Sans" pitchFamily="2" charset="0"/>
                <a:ea typeface="Times New Roman" panose="02020603050405020304" pitchFamily="18" charset="0"/>
                <a:hlinkClick r:id="rId3"/>
              </a:rPr>
              <a:t>Open disclosure - Framework and guidance</a:t>
            </a:r>
            <a:r>
              <a:rPr lang="en-AU" sz="1800" i="0">
                <a:solidFill>
                  <a:srgbClr val="A6A6A6"/>
                </a:solidFill>
                <a:effectLst/>
                <a:latin typeface="Open Sans" pitchFamily="2" charset="0"/>
                <a:ea typeface="Times New Roman" panose="02020603050405020304" pitchFamily="18" charset="0"/>
              </a:rPr>
              <a:t>.</a:t>
            </a:r>
            <a:endParaRPr lang="en-AU" sz="1800" i="1">
              <a:solidFill>
                <a:srgbClr val="A6A6A6"/>
              </a:solidFill>
              <a:effectLst/>
              <a:latin typeface="Open Sans" pitchFamily="2" charset="0"/>
              <a:ea typeface="Times New Roman" panose="02020603050405020304" pitchFamily="18" charset="0"/>
            </a:endParaRPr>
          </a:p>
          <a:p>
            <a:pPr>
              <a:buNone/>
            </a:pPr>
            <a:r>
              <a:rPr lang="en-AU" sz="1800" i="0">
                <a:solidFill>
                  <a:srgbClr val="A6A6A6"/>
                </a:solidFill>
                <a:effectLst/>
                <a:latin typeface="Open Sans" pitchFamily="2" charset="0"/>
                <a:ea typeface="Times New Roman" panose="02020603050405020304" pitchFamily="18" charset="0"/>
              </a:rPr>
              <a:t> </a:t>
            </a:r>
            <a:endParaRPr lang="en-AU" sz="1800" i="1">
              <a:solidFill>
                <a:srgbClr val="A6A6A6"/>
              </a:solidFill>
              <a:effectLst/>
              <a:latin typeface="Open Sans" pitchFamily="2" charset="0"/>
              <a:ea typeface="Times New Roman" panose="02020603050405020304" pitchFamily="18" charset="0"/>
            </a:endParaRPr>
          </a:p>
          <a:p>
            <a:pPr>
              <a:buNone/>
            </a:pPr>
            <a:r>
              <a:rPr lang="en-AU" sz="1800" i="0">
                <a:effectLst/>
                <a:latin typeface="Open Sans" pitchFamily="2" charset="0"/>
                <a:ea typeface="Calibri" panose="020F0502020204030204" pitchFamily="34" charset="0"/>
              </a:rPr>
              <a:t>In the next section, we will talk more about open disclosure and how it fits into having an effective IMS.</a:t>
            </a:r>
            <a:endParaRPr lang="en-AU" i="0"/>
          </a:p>
        </p:txBody>
      </p:sp>
      <p:sp>
        <p:nvSpPr>
          <p:cNvPr id="4" name="Slide Number Placeholder 3"/>
          <p:cNvSpPr>
            <a:spLocks noGrp="1"/>
          </p:cNvSpPr>
          <p:nvPr>
            <p:ph type="sldNum" sz="quarter" idx="5"/>
          </p:nvPr>
        </p:nvSpPr>
        <p:spPr/>
        <p:txBody>
          <a:bodyPr/>
          <a:lstStyle/>
          <a:p>
            <a:fld id="{485676A5-1DC8-4201-97D2-09D6F1539183}" type="slidenum">
              <a:rPr lang="en-AU" smtClean="0"/>
              <a:t>14</a:t>
            </a:fld>
            <a:endParaRPr lang="en-AU"/>
          </a:p>
        </p:txBody>
      </p:sp>
    </p:spTree>
    <p:extLst>
      <p:ext uri="{BB962C8B-B14F-4D97-AF65-F5344CB8AC3E}">
        <p14:creationId xmlns:p14="http://schemas.microsoft.com/office/powerpoint/2010/main" val="15758653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3B6B1-CE45-D2AF-A197-6BB573A7C0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127A32-98CF-480E-EE59-9CC5083F4B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4D67B8-9184-8C41-79B2-42EF999DE534}"/>
              </a:ext>
            </a:extLst>
          </p:cNvPr>
          <p:cNvSpPr>
            <a:spLocks noGrp="1"/>
          </p:cNvSpPr>
          <p:nvPr>
            <p:ph type="body" idx="1"/>
          </p:nvPr>
        </p:nvSpPr>
        <p:spPr/>
        <p:txBody>
          <a:bodyPr/>
          <a:lstStyle/>
          <a:p>
            <a:pPr marL="0" lvl="0" indent="0">
              <a:buFont typeface="Arial" panose="020B0604020202020204" pitchFamily="34" charset="0"/>
              <a:buNone/>
            </a:pPr>
            <a:r>
              <a:rPr lang="en-AU" sz="1200" b="1" i="0">
                <a:effectLst/>
                <a:latin typeface="Open Sans" pitchFamily="2" charset="0"/>
              </a:rPr>
              <a:t>Ask: </a:t>
            </a:r>
            <a:r>
              <a:rPr lang="en-AU" sz="1200" i="0">
                <a:effectLst/>
                <a:latin typeface="Open Sans" pitchFamily="2" charset="0"/>
              </a:rPr>
              <a:t>what are some examples where we have used open disclosure?</a:t>
            </a:r>
          </a:p>
          <a:p>
            <a:pPr marL="0" lvl="0" indent="0">
              <a:buFont typeface="Arial" panose="020B0604020202020204" pitchFamily="34" charset="0"/>
              <a:buNone/>
            </a:pPr>
            <a:endParaRPr lang="en-AU" sz="1200" i="0">
              <a:effectLst/>
              <a:latin typeface="Open Sans" pitchFamily="2" charset="0"/>
            </a:endParaRPr>
          </a:p>
          <a:p>
            <a:pPr>
              <a:spcAft>
                <a:spcPts val="600"/>
              </a:spcAft>
              <a:buNone/>
            </a:pPr>
            <a:r>
              <a:rPr lang="en-AU" sz="1800">
                <a:effectLst/>
                <a:latin typeface="Open Sans" pitchFamily="2" charset="0"/>
                <a:ea typeface="Times New Roman" panose="02020603050405020304" pitchFamily="18" charset="0"/>
              </a:rPr>
              <a:t>Remember, open disclosure can be used after any incident or near miss.    </a:t>
            </a:r>
            <a:r>
              <a:rPr lang="en-AU" sz="1800">
                <a:effectLst/>
                <a:latin typeface="Open Sans" pitchFamily="2" charset="0"/>
                <a:ea typeface="Calibri" panose="020F0502020204030204" pitchFamily="34" charset="0"/>
              </a:rPr>
              <a:t> </a:t>
            </a:r>
            <a:r>
              <a:rPr lang="en-AU">
                <a:effectLst/>
              </a:rPr>
              <a:t> </a:t>
            </a:r>
            <a:r>
              <a:rPr lang="en-AU" sz="1800">
                <a:effectLst/>
                <a:latin typeface="Open Sans" pitchFamily="2" charset="0"/>
                <a:ea typeface="Calibri" panose="020F0502020204030204" pitchFamily="34" charset="0"/>
              </a:rPr>
              <a:t> </a:t>
            </a:r>
            <a:endParaRPr lang="en-AU" b="1" i="1"/>
          </a:p>
        </p:txBody>
      </p:sp>
      <p:sp>
        <p:nvSpPr>
          <p:cNvPr id="4" name="Slide Number Placeholder 3">
            <a:extLst>
              <a:ext uri="{FF2B5EF4-FFF2-40B4-BE49-F238E27FC236}">
                <a16:creationId xmlns:a16="http://schemas.microsoft.com/office/drawing/2014/main" id="{75CAC82E-BBE8-4DC0-0E25-F63319F83CA9}"/>
              </a:ext>
            </a:extLst>
          </p:cNvPr>
          <p:cNvSpPr>
            <a:spLocks noGrp="1"/>
          </p:cNvSpPr>
          <p:nvPr>
            <p:ph type="sldNum" sz="quarter" idx="5"/>
          </p:nvPr>
        </p:nvSpPr>
        <p:spPr/>
        <p:txBody>
          <a:bodyPr/>
          <a:lstStyle/>
          <a:p>
            <a:fld id="{485676A5-1DC8-4201-97D2-09D6F1539183}" type="slidenum">
              <a:rPr lang="en-AU" smtClean="0"/>
              <a:t>15</a:t>
            </a:fld>
            <a:endParaRPr lang="en-AU"/>
          </a:p>
        </p:txBody>
      </p:sp>
    </p:spTree>
    <p:extLst>
      <p:ext uri="{BB962C8B-B14F-4D97-AF65-F5344CB8AC3E}">
        <p14:creationId xmlns:p14="http://schemas.microsoft.com/office/powerpoint/2010/main" val="2638510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0BE55-D1D8-8BAF-BF70-4A2828A36D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B75D72-B773-34CD-5195-1938971140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ACF139-8189-9EAC-66A3-D5234332088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i="0">
                <a:effectLst/>
                <a:latin typeface="Open Sans" pitchFamily="2" charset="0"/>
              </a:rPr>
              <a:t>Facilitator note</a:t>
            </a:r>
            <a:r>
              <a:rPr lang="en-AU" sz="1200" i="0">
                <a:effectLst/>
                <a:latin typeface="Open Sans" pitchFamily="2" charset="0"/>
              </a:rPr>
              <a:t>: this slide provides an option to add in some examples of where open disclosure has been used at your service.</a:t>
            </a:r>
            <a:endParaRPr lang="en-AU" sz="1200"/>
          </a:p>
          <a:p>
            <a:endParaRPr lang="en-AU" b="0" i="1">
              <a:solidFill>
                <a:schemeClr val="bg2">
                  <a:lumMod val="50000"/>
                </a:schemeClr>
              </a:solidFill>
            </a:endParaRPr>
          </a:p>
        </p:txBody>
      </p:sp>
      <p:sp>
        <p:nvSpPr>
          <p:cNvPr id="4" name="Slide Number Placeholder 3">
            <a:extLst>
              <a:ext uri="{FF2B5EF4-FFF2-40B4-BE49-F238E27FC236}">
                <a16:creationId xmlns:a16="http://schemas.microsoft.com/office/drawing/2014/main" id="{A9CFF2CD-C36D-96C9-B920-E448887131AD}"/>
              </a:ext>
            </a:extLst>
          </p:cNvPr>
          <p:cNvSpPr>
            <a:spLocks noGrp="1"/>
          </p:cNvSpPr>
          <p:nvPr>
            <p:ph type="sldNum" sz="quarter" idx="5"/>
          </p:nvPr>
        </p:nvSpPr>
        <p:spPr/>
        <p:txBody>
          <a:bodyPr/>
          <a:lstStyle/>
          <a:p>
            <a:fld id="{485676A5-1DC8-4201-97D2-09D6F1539183}" type="slidenum">
              <a:rPr lang="en-AU" smtClean="0"/>
              <a:t>16</a:t>
            </a:fld>
            <a:endParaRPr lang="en-AU"/>
          </a:p>
        </p:txBody>
      </p:sp>
    </p:spTree>
    <p:extLst>
      <p:ext uri="{BB962C8B-B14F-4D97-AF65-F5344CB8AC3E}">
        <p14:creationId xmlns:p14="http://schemas.microsoft.com/office/powerpoint/2010/main" val="29404106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93C0A9-31C9-BD56-9806-8ACDFEEAAD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5D4615-266B-A83F-3F5B-CA7AE64EAD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421A70-DF8E-9F68-A6CF-96C02253AC1A}"/>
              </a:ext>
            </a:extLst>
          </p:cNvPr>
          <p:cNvSpPr>
            <a:spLocks noGrp="1"/>
          </p:cNvSpPr>
          <p:nvPr>
            <p:ph type="body" idx="1"/>
          </p:nvPr>
        </p:nvSpPr>
        <p:spPr/>
        <p:txBody>
          <a:bodyPr/>
          <a:lstStyle/>
          <a:p>
            <a:pPr>
              <a:buNone/>
            </a:pPr>
            <a:r>
              <a:rPr lang="en-AU" sz="1000" b="1" i="0">
                <a:solidFill>
                  <a:srgbClr val="A6A6A6"/>
                </a:solidFill>
                <a:effectLst/>
                <a:latin typeface="Open Sans" pitchFamily="2" charset="0"/>
                <a:ea typeface="Times New Roman" panose="02020603050405020304" pitchFamily="18" charset="0"/>
              </a:rPr>
              <a:t>Ask the group: </a:t>
            </a:r>
            <a:r>
              <a:rPr lang="en-AU" sz="1000" b="0" i="0">
                <a:solidFill>
                  <a:srgbClr val="A6A6A6"/>
                </a:solidFill>
                <a:effectLst/>
                <a:latin typeface="Open Sans" pitchFamily="2" charset="0"/>
                <a:ea typeface="Times New Roman" panose="02020603050405020304" pitchFamily="18" charset="0"/>
              </a:rPr>
              <a:t>Thinking about the elements of open disclosure: </a:t>
            </a:r>
            <a:endParaRPr lang="en-AU" sz="1000" b="0" i="1">
              <a:solidFill>
                <a:srgbClr val="A6A6A6"/>
              </a:solidFill>
              <a:effectLst/>
              <a:latin typeface="Open Sans" pitchFamily="2" charset="0"/>
              <a:ea typeface="Times New Roman" panose="02020603050405020304" pitchFamily="18" charset="0"/>
            </a:endParaRPr>
          </a:p>
          <a:p>
            <a:pPr marL="228600" indent="-228600">
              <a:buAutoNum type="arabicPeriod"/>
            </a:pPr>
            <a:r>
              <a:rPr lang="en-AU" sz="1000" i="0">
                <a:solidFill>
                  <a:srgbClr val="A6A6A6"/>
                </a:solidFill>
                <a:effectLst/>
                <a:latin typeface="Open Sans" pitchFamily="2" charset="0"/>
                <a:ea typeface="Times New Roman" panose="02020603050405020304" pitchFamily="18" charset="0"/>
              </a:rPr>
              <a:t>What do we do well in our open disclosure practices?</a:t>
            </a:r>
          </a:p>
          <a:p>
            <a:pPr marL="228600" indent="-228600">
              <a:buAutoNum type="arabicPeriod"/>
            </a:pPr>
            <a:r>
              <a:rPr lang="en-AU" sz="1000" i="0">
                <a:solidFill>
                  <a:srgbClr val="A6A6A6"/>
                </a:solidFill>
                <a:effectLst/>
                <a:latin typeface="Open Sans" pitchFamily="2" charset="0"/>
                <a:ea typeface="Open Sans"/>
                <a:cs typeface="Open Sans"/>
              </a:rPr>
              <a:t>Where could we improve our open disclosure practices?</a:t>
            </a:r>
            <a:endParaRPr lang="en-AU" sz="1000">
              <a:solidFill>
                <a:srgbClr val="0070C0"/>
              </a:solidFill>
              <a:latin typeface="Open Sans"/>
              <a:ea typeface="Open Sans"/>
              <a:cs typeface="Open Sans"/>
            </a:endParaRPr>
          </a:p>
          <a:p>
            <a:endParaRPr lang="en-AU" b="1" i="1"/>
          </a:p>
        </p:txBody>
      </p:sp>
      <p:sp>
        <p:nvSpPr>
          <p:cNvPr id="4" name="Slide Number Placeholder 3">
            <a:extLst>
              <a:ext uri="{FF2B5EF4-FFF2-40B4-BE49-F238E27FC236}">
                <a16:creationId xmlns:a16="http://schemas.microsoft.com/office/drawing/2014/main" id="{03E99835-5C99-5925-0156-B14F748ADF4E}"/>
              </a:ext>
            </a:extLst>
          </p:cNvPr>
          <p:cNvSpPr>
            <a:spLocks noGrp="1"/>
          </p:cNvSpPr>
          <p:nvPr>
            <p:ph type="sldNum" sz="quarter" idx="5"/>
          </p:nvPr>
        </p:nvSpPr>
        <p:spPr/>
        <p:txBody>
          <a:bodyPr/>
          <a:lstStyle/>
          <a:p>
            <a:fld id="{485676A5-1DC8-4201-97D2-09D6F1539183}" type="slidenum">
              <a:rPr lang="en-AU" smtClean="0"/>
              <a:t>17</a:t>
            </a:fld>
            <a:endParaRPr lang="en-AU"/>
          </a:p>
        </p:txBody>
      </p:sp>
    </p:spTree>
    <p:extLst>
      <p:ext uri="{BB962C8B-B14F-4D97-AF65-F5344CB8AC3E}">
        <p14:creationId xmlns:p14="http://schemas.microsoft.com/office/powerpoint/2010/main" val="18695151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8ACB6-5FCE-C697-EF77-A213DC14DC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8A0AA8-9942-F842-EE1D-70C4CBB554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5CE5E8-5D59-CC94-F4A9-22656B69FFB3}"/>
              </a:ext>
            </a:extLst>
          </p:cNvPr>
          <p:cNvSpPr>
            <a:spLocks noGrp="1"/>
          </p:cNvSpPr>
          <p:nvPr>
            <p:ph type="body" idx="1"/>
          </p:nvPr>
        </p:nvSpPr>
        <p:spPr/>
        <p:txBody>
          <a:bodyPr/>
          <a:lstStyle/>
          <a:p>
            <a:r>
              <a:rPr lang="en-AU" b="0" i="1">
                <a:solidFill>
                  <a:schemeClr val="bg2">
                    <a:lumMod val="50000"/>
                  </a:schemeClr>
                </a:solidFill>
              </a:rPr>
              <a:t>Insert information on the slide about open disclosure at your service. Some things you may wish to consider include</a:t>
            </a:r>
          </a:p>
          <a:p>
            <a:pPr marL="285750" indent="-285750">
              <a:buFont typeface="Arial" panose="020B0604020202020204" pitchFamily="34" charset="0"/>
              <a:buChar char="•"/>
            </a:pPr>
            <a:r>
              <a:rPr lang="en-AU" b="0" i="1">
                <a:solidFill>
                  <a:schemeClr val="bg2">
                    <a:lumMod val="50000"/>
                  </a:schemeClr>
                </a:solidFill>
              </a:rPr>
              <a:t>how open disclosure works at your service and when you use it</a:t>
            </a:r>
          </a:p>
          <a:p>
            <a:pPr marL="285750" indent="-285750">
              <a:buFont typeface="Arial" panose="020B0604020202020204" pitchFamily="34" charset="0"/>
              <a:buChar char="•"/>
            </a:pPr>
            <a:r>
              <a:rPr lang="en-AU" b="0" i="1">
                <a:solidFill>
                  <a:schemeClr val="bg2">
                    <a:lumMod val="50000"/>
                  </a:schemeClr>
                </a:solidFill>
              </a:rPr>
              <a:t>how staff are involved</a:t>
            </a:r>
          </a:p>
          <a:p>
            <a:pPr marL="285750" indent="-285750">
              <a:buFont typeface="Arial" panose="020B0604020202020204" pitchFamily="34" charset="0"/>
              <a:buChar char="•"/>
            </a:pPr>
            <a:r>
              <a:rPr lang="en-AU" b="0" i="1">
                <a:solidFill>
                  <a:schemeClr val="bg2">
                    <a:lumMod val="50000"/>
                  </a:schemeClr>
                </a:solidFill>
              </a:rPr>
              <a:t>what staff need to know about the open disclosure policy and process</a:t>
            </a:r>
          </a:p>
          <a:p>
            <a:pPr marL="285750" indent="-285750">
              <a:buFont typeface="Arial" panose="020B0604020202020204" pitchFamily="34" charset="0"/>
              <a:buChar char="•"/>
            </a:pPr>
            <a:r>
              <a:rPr lang="en-AU" b="0" i="1">
                <a:solidFill>
                  <a:schemeClr val="bg2">
                    <a:lumMod val="50000"/>
                  </a:schemeClr>
                </a:solidFill>
              </a:rPr>
              <a:t>where would staff find the policy or more information on open disclosure </a:t>
            </a:r>
          </a:p>
          <a:p>
            <a:endParaRPr lang="en-AU" b="1" i="1"/>
          </a:p>
        </p:txBody>
      </p:sp>
      <p:sp>
        <p:nvSpPr>
          <p:cNvPr id="4" name="Slide Number Placeholder 3">
            <a:extLst>
              <a:ext uri="{FF2B5EF4-FFF2-40B4-BE49-F238E27FC236}">
                <a16:creationId xmlns:a16="http://schemas.microsoft.com/office/drawing/2014/main" id="{4BAA746B-DAB8-5BDE-2EA0-C940CE509EE2}"/>
              </a:ext>
            </a:extLst>
          </p:cNvPr>
          <p:cNvSpPr>
            <a:spLocks noGrp="1"/>
          </p:cNvSpPr>
          <p:nvPr>
            <p:ph type="sldNum" sz="quarter" idx="5"/>
          </p:nvPr>
        </p:nvSpPr>
        <p:spPr/>
        <p:txBody>
          <a:bodyPr/>
          <a:lstStyle/>
          <a:p>
            <a:fld id="{485676A5-1DC8-4201-97D2-09D6F1539183}" type="slidenum">
              <a:rPr lang="en-AU" smtClean="0"/>
              <a:t>18</a:t>
            </a:fld>
            <a:endParaRPr lang="en-AU"/>
          </a:p>
        </p:txBody>
      </p:sp>
    </p:spTree>
    <p:extLst>
      <p:ext uri="{BB962C8B-B14F-4D97-AF65-F5344CB8AC3E}">
        <p14:creationId xmlns:p14="http://schemas.microsoft.com/office/powerpoint/2010/main" val="19878918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F34F7-B0A1-0E5F-FC67-700C8AD3D3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8A8623-2267-8451-2C62-6A00DFCC51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2BE154-49E5-2CBB-6DF0-1B8220D5727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a:t>Incidents are managed through an incident management system. This next section explores what an incident management system (IMS) is, before moving on to look at the key elements of an IMS.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100"/>
          </a:p>
          <a:p>
            <a:pPr marL="0" marR="0" lvl="0" indent="0" algn="l" defTabSz="914400" rtl="0" eaLnBrk="1" fontAlgn="auto" latinLnBrk="0" hangingPunct="1">
              <a:lnSpc>
                <a:spcPct val="100000"/>
              </a:lnSpc>
              <a:spcBef>
                <a:spcPts val="0"/>
              </a:spcBef>
              <a:spcAft>
                <a:spcPts val="0"/>
              </a:spcAft>
              <a:buClrTx/>
              <a:buSzTx/>
              <a:buFontTx/>
              <a:buNone/>
              <a:tabLst/>
              <a:defRPr/>
            </a:pPr>
            <a:r>
              <a:rPr lang="en-AU" sz="1100" b="1"/>
              <a:t>Note to facilitator: </a:t>
            </a:r>
            <a:r>
              <a:rPr lang="en-AU" sz="1100"/>
              <a:t>a key </a:t>
            </a:r>
            <a:r>
              <a:rPr lang="en-AU" sz="1100" i="0">
                <a:solidFill>
                  <a:srgbClr val="A6A6A6"/>
                </a:solidFill>
                <a:effectLst/>
                <a:latin typeface="Open Sans" pitchFamily="2" charset="0"/>
                <a:ea typeface="Times New Roman" panose="02020603050405020304" pitchFamily="18" charset="0"/>
              </a:rPr>
              <a:t>resource that provides more information on what is covered in this presentation is the </a:t>
            </a:r>
            <a:r>
              <a:rPr lang="en-AU" sz="1100" i="0" u="sng">
                <a:solidFill>
                  <a:srgbClr val="A6A6A6"/>
                </a:solidFill>
                <a:effectLst/>
                <a:latin typeface="Open Sans" pitchFamily="2" charset="0"/>
                <a:ea typeface="Times New Roman" panose="02020603050405020304" pitchFamily="18" charset="0"/>
                <a:hlinkClick r:id="rId3"/>
              </a:rPr>
              <a:t>Effective incident management systems: best practice guidance</a:t>
            </a:r>
            <a:r>
              <a:rPr lang="en-AU" sz="1100" i="0" u="sng">
                <a:solidFill>
                  <a:srgbClr val="A6A6A6"/>
                </a:solidFill>
                <a:effectLst/>
                <a:latin typeface="Open Sans" pitchFamily="2" charset="0"/>
                <a:ea typeface="Times New Roman" panose="02020603050405020304" pitchFamily="18" charset="0"/>
              </a:rPr>
              <a:t>.</a:t>
            </a:r>
            <a:endParaRPr lang="en-AU" sz="1100" i="1">
              <a:solidFill>
                <a:srgbClr val="A6A6A6"/>
              </a:solidFill>
              <a:effectLst/>
              <a:latin typeface="Open Sans" pitchFamily="2" charset="0"/>
              <a:ea typeface="Times New Roman" panose="02020603050405020304" pitchFamily="18" charset="0"/>
            </a:endParaRPr>
          </a:p>
          <a:p>
            <a:pPr>
              <a:buNone/>
            </a:pPr>
            <a:endParaRPr lang="en-AU" sz="1800" i="1">
              <a:solidFill>
                <a:srgbClr val="A6A6A6"/>
              </a:solidFill>
              <a:effectLst/>
              <a:latin typeface="Open Sans" pitchFamily="2"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AFB46CD4-EC6A-03C6-2C4C-D1D06B85D54D}"/>
              </a:ext>
            </a:extLst>
          </p:cNvPr>
          <p:cNvSpPr>
            <a:spLocks noGrp="1"/>
          </p:cNvSpPr>
          <p:nvPr>
            <p:ph type="sldNum" sz="quarter" idx="5"/>
          </p:nvPr>
        </p:nvSpPr>
        <p:spPr/>
        <p:txBody>
          <a:bodyPr/>
          <a:lstStyle/>
          <a:p>
            <a:fld id="{485676A5-1DC8-4201-97D2-09D6F1539183}" type="slidenum">
              <a:rPr lang="en-AU" smtClean="0"/>
              <a:t>19</a:t>
            </a:fld>
            <a:endParaRPr lang="en-AU"/>
          </a:p>
        </p:txBody>
      </p:sp>
    </p:spTree>
    <p:extLst>
      <p:ext uri="{BB962C8B-B14F-4D97-AF65-F5344CB8AC3E}">
        <p14:creationId xmlns:p14="http://schemas.microsoft.com/office/powerpoint/2010/main" val="3756722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You may choose to deliver this presentation from start to finish. Alternatively, you may choose to only do certain sections depending on who you are delivering it to and what you want to focus on. </a:t>
            </a:r>
          </a:p>
          <a:p>
            <a:endParaRPr lang="en-AU" dirty="0"/>
          </a:p>
          <a:p>
            <a:r>
              <a:rPr lang="en-AU" dirty="0"/>
              <a:t>While there are suggested activities, these are optional and can be customised and contextualised for your service. You can change the activity questions (e.g. remove or add questions) to suit the needs of your learners and your service.  </a:t>
            </a:r>
          </a:p>
          <a:p>
            <a:endParaRPr lang="en-AU" dirty="0"/>
          </a:p>
          <a:p>
            <a:r>
              <a:rPr lang="en-AU" dirty="0"/>
              <a:t>There are notes provided for the slides, including notes for the facilitator, instructions for activities and additional content information to what is presented on the slide. Again, this information can be changed to suit your service.</a:t>
            </a:r>
          </a:p>
          <a:p>
            <a:endParaRPr lang="en-AU" dirty="0"/>
          </a:p>
          <a:p>
            <a:r>
              <a:rPr lang="en-AU" dirty="0"/>
              <a:t>There are slides that have been created with prompts so that you can add in details of what happens at your service and what you want your staff to know about your IMS. </a:t>
            </a:r>
          </a:p>
        </p:txBody>
      </p:sp>
      <p:sp>
        <p:nvSpPr>
          <p:cNvPr id="4" name="Slide Number Placeholder 3"/>
          <p:cNvSpPr>
            <a:spLocks noGrp="1"/>
          </p:cNvSpPr>
          <p:nvPr>
            <p:ph type="sldNum" sz="quarter" idx="5"/>
          </p:nvPr>
        </p:nvSpPr>
        <p:spPr/>
        <p:txBody>
          <a:bodyPr/>
          <a:lstStyle/>
          <a:p>
            <a:fld id="{485676A5-1DC8-4201-97D2-09D6F1539183}" type="slidenum">
              <a:rPr lang="en-AU" smtClean="0"/>
              <a:t>2</a:t>
            </a:fld>
            <a:endParaRPr lang="en-AU"/>
          </a:p>
        </p:txBody>
      </p:sp>
    </p:spTree>
    <p:extLst>
      <p:ext uri="{BB962C8B-B14F-4D97-AF65-F5344CB8AC3E}">
        <p14:creationId xmlns:p14="http://schemas.microsoft.com/office/powerpoint/2010/main" val="24545211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0CE55-7725-4681-5EFC-0D8FC53898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DDFE70-17E4-85F7-57AB-3DC5A87834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40B1CE-95EA-E12E-FA45-57B09BE2CDF1}"/>
              </a:ext>
            </a:extLst>
          </p:cNvPr>
          <p:cNvSpPr>
            <a:spLocks noGrp="1"/>
          </p:cNvSpPr>
          <p:nvPr>
            <p:ph type="body" idx="1"/>
          </p:nvPr>
        </p:nvSpPr>
        <p:spPr/>
        <p:txBody>
          <a:bodyPr/>
          <a:lstStyle/>
          <a:p>
            <a:pPr>
              <a:buNone/>
            </a:pPr>
            <a:r>
              <a:rPr lang="en-AU" sz="1200" b="1" i="0" dirty="0">
                <a:solidFill>
                  <a:srgbClr val="A6A6A6"/>
                </a:solidFill>
                <a:effectLst/>
                <a:latin typeface="Open Sans" pitchFamily="2" charset="0"/>
                <a:ea typeface="Times New Roman" panose="02020603050405020304" pitchFamily="18" charset="0"/>
              </a:rPr>
              <a:t>Note for facilitator:</a:t>
            </a:r>
            <a:r>
              <a:rPr lang="en-AU" sz="1200" i="0" dirty="0">
                <a:solidFill>
                  <a:srgbClr val="A6A6A6"/>
                </a:solidFill>
                <a:effectLst/>
                <a:latin typeface="Open Sans" pitchFamily="2" charset="0"/>
                <a:ea typeface="Times New Roman" panose="02020603050405020304" pitchFamily="18" charset="0"/>
              </a:rPr>
              <a:t> The purpose of this activity is for participants to focus on what an incident management system, or IMS, is. </a:t>
            </a:r>
            <a:endParaRPr lang="en-AU" sz="1200" i="1" dirty="0">
              <a:solidFill>
                <a:srgbClr val="A6A6A6"/>
              </a:solidFill>
              <a:effectLst/>
              <a:latin typeface="Open Sans" pitchFamily="2" charset="0"/>
              <a:ea typeface="Times New Roman" panose="02020603050405020304" pitchFamily="18" charset="0"/>
            </a:endParaRPr>
          </a:p>
          <a:p>
            <a:pPr>
              <a:buNone/>
            </a:pPr>
            <a:r>
              <a:rPr lang="en-AU" sz="1200" i="0" dirty="0">
                <a:solidFill>
                  <a:srgbClr val="A6A6A6"/>
                </a:solidFill>
                <a:effectLst/>
                <a:latin typeface="Open Sans" pitchFamily="2" charset="0"/>
                <a:ea typeface="Times New Roman" panose="02020603050405020304" pitchFamily="18" charset="0"/>
              </a:rPr>
              <a:t> </a:t>
            </a:r>
            <a:endParaRPr lang="en-AU" sz="1200" i="1" dirty="0">
              <a:solidFill>
                <a:srgbClr val="A6A6A6"/>
              </a:solidFill>
              <a:effectLst/>
              <a:latin typeface="Open Sans" pitchFamily="2" charset="0"/>
              <a:ea typeface="Times New Roman" panose="02020603050405020304" pitchFamily="18" charset="0"/>
            </a:endParaRPr>
          </a:p>
          <a:p>
            <a:pPr>
              <a:buNone/>
            </a:pPr>
            <a:r>
              <a:rPr lang="en-AU" sz="1200" i="0" dirty="0">
                <a:solidFill>
                  <a:srgbClr val="A6A6A6"/>
                </a:solidFill>
                <a:effectLst/>
                <a:latin typeface="Open Sans" pitchFamily="2" charset="0"/>
                <a:ea typeface="Times New Roman" panose="02020603050405020304" pitchFamily="18" charset="0"/>
              </a:rPr>
              <a:t>Have a group discussion about the following 4 questions:</a:t>
            </a:r>
            <a:endParaRPr lang="en-AU" sz="1200" i="1" dirty="0">
              <a:solidFill>
                <a:srgbClr val="A6A6A6"/>
              </a:solidFill>
              <a:effectLst/>
              <a:latin typeface="Open Sans" pitchFamily="2" charset="0"/>
              <a:ea typeface="Times New Roman" panose="02020603050405020304" pitchFamily="18" charset="0"/>
            </a:endParaRPr>
          </a:p>
          <a:p>
            <a:pPr marL="342900" lvl="0" indent="-342900">
              <a:buNone/>
              <a:tabLst>
                <a:tab pos="457200" algn="l"/>
              </a:tabLst>
            </a:pPr>
            <a:r>
              <a:rPr lang="en-AU" sz="1200" i="0" dirty="0">
                <a:solidFill>
                  <a:srgbClr val="A6A6A6"/>
                </a:solidFill>
                <a:effectLst/>
                <a:latin typeface="Open Sans" pitchFamily="2" charset="0"/>
                <a:ea typeface="Times New Roman" panose="02020603050405020304" pitchFamily="18" charset="0"/>
              </a:rPr>
              <a:t>What is an IMS?</a:t>
            </a:r>
            <a:endParaRPr lang="en-AU" sz="1200" i="1" dirty="0">
              <a:solidFill>
                <a:srgbClr val="A6A6A6"/>
              </a:solidFill>
              <a:effectLst/>
              <a:latin typeface="Open Sans" pitchFamily="2" charset="0"/>
              <a:ea typeface="Times New Roman" panose="02020603050405020304" pitchFamily="18" charset="0"/>
            </a:endParaRPr>
          </a:p>
          <a:p>
            <a:pPr marL="342900" lvl="0" indent="-342900">
              <a:buNone/>
              <a:tabLst>
                <a:tab pos="457200" algn="l"/>
              </a:tabLst>
            </a:pPr>
            <a:r>
              <a:rPr lang="en-AU" sz="1200" i="0" dirty="0">
                <a:solidFill>
                  <a:srgbClr val="A6A6A6"/>
                </a:solidFill>
                <a:effectLst/>
                <a:latin typeface="Open Sans" pitchFamily="2" charset="0"/>
                <a:ea typeface="Times New Roman" panose="02020603050405020304" pitchFamily="18" charset="0"/>
              </a:rPr>
              <a:t>What is it for?</a:t>
            </a:r>
            <a:endParaRPr lang="en-AU" sz="1200" i="1" dirty="0">
              <a:solidFill>
                <a:srgbClr val="A6A6A6"/>
              </a:solidFill>
              <a:effectLst/>
              <a:latin typeface="Open Sans" pitchFamily="2" charset="0"/>
              <a:ea typeface="Times New Roman" panose="02020603050405020304" pitchFamily="18" charset="0"/>
            </a:endParaRPr>
          </a:p>
          <a:p>
            <a:pPr marL="342900" lvl="0" indent="-342900">
              <a:buNone/>
              <a:tabLst>
                <a:tab pos="457200" algn="l"/>
              </a:tabLst>
            </a:pPr>
            <a:r>
              <a:rPr lang="en-AU" sz="1200" i="0" dirty="0">
                <a:solidFill>
                  <a:srgbClr val="A6A6A6"/>
                </a:solidFill>
                <a:effectLst/>
                <a:latin typeface="Open Sans" pitchFamily="2" charset="0"/>
                <a:ea typeface="Times New Roman" panose="02020603050405020304" pitchFamily="18" charset="0"/>
              </a:rPr>
              <a:t>What does our IMS look like? </a:t>
            </a:r>
          </a:p>
          <a:p>
            <a:pPr marL="342900" lvl="0" indent="-342900">
              <a:buNone/>
              <a:tabLst>
                <a:tab pos="457200" algn="l"/>
              </a:tabLst>
            </a:pPr>
            <a:r>
              <a:rPr lang="en-AU" sz="1200" i="0" dirty="0">
                <a:solidFill>
                  <a:srgbClr val="A6A6A6"/>
                </a:solidFill>
                <a:effectLst/>
                <a:latin typeface="Open Sans" pitchFamily="2" charset="0"/>
                <a:ea typeface="Times New Roman" panose="02020603050405020304" pitchFamily="18" charset="0"/>
              </a:rPr>
              <a:t>What are some of its key features?</a:t>
            </a:r>
            <a:endParaRPr lang="en-AU" sz="1200" i="1" dirty="0">
              <a:solidFill>
                <a:srgbClr val="A6A6A6"/>
              </a:solidFill>
              <a:effectLst/>
              <a:latin typeface="Open Sans" pitchFamily="2" charset="0"/>
              <a:ea typeface="Times New Roman" panose="02020603050405020304" pitchFamily="18" charset="0"/>
            </a:endParaRPr>
          </a:p>
          <a:p>
            <a:pPr>
              <a:buNone/>
            </a:pPr>
            <a:r>
              <a:rPr lang="en-AU" sz="1200" i="0" dirty="0">
                <a:solidFill>
                  <a:srgbClr val="A6A6A6"/>
                </a:solidFill>
                <a:effectLst/>
                <a:latin typeface="Open Sans" pitchFamily="2" charset="0"/>
                <a:ea typeface="Times New Roman" panose="02020603050405020304" pitchFamily="18" charset="0"/>
              </a:rPr>
              <a:t> </a:t>
            </a:r>
            <a:endParaRPr lang="en-AU" sz="1200" i="1" dirty="0">
              <a:solidFill>
                <a:srgbClr val="A6A6A6"/>
              </a:solidFill>
              <a:effectLst/>
              <a:latin typeface="Open Sans" pitchFamily="2" charset="0"/>
              <a:ea typeface="Times New Roman" panose="02020603050405020304" pitchFamily="18" charset="0"/>
            </a:endParaRPr>
          </a:p>
          <a:p>
            <a:pPr>
              <a:buNone/>
            </a:pPr>
            <a:r>
              <a:rPr lang="en-AU" sz="1200" i="0" dirty="0">
                <a:solidFill>
                  <a:srgbClr val="A6A6A6"/>
                </a:solidFill>
                <a:effectLst/>
                <a:latin typeface="Open Sans" pitchFamily="2" charset="0"/>
                <a:ea typeface="Times New Roman" panose="02020603050405020304" pitchFamily="18" charset="0"/>
              </a:rPr>
              <a:t>Additional information if needed:</a:t>
            </a:r>
            <a:endParaRPr lang="en-AU" sz="1200" i="1" dirty="0">
              <a:solidFill>
                <a:srgbClr val="A6A6A6"/>
              </a:solidFill>
              <a:effectLst/>
              <a:latin typeface="Open Sans" pitchFamily="2" charset="0"/>
              <a:ea typeface="Times New Roman" panose="02020603050405020304" pitchFamily="18" charset="0"/>
            </a:endParaRPr>
          </a:p>
          <a:p>
            <a:pPr>
              <a:buNone/>
            </a:pPr>
            <a:r>
              <a:rPr lang="en-AU" sz="1200" b="1" i="0" dirty="0">
                <a:solidFill>
                  <a:srgbClr val="A6A6A6"/>
                </a:solidFill>
                <a:effectLst/>
                <a:latin typeface="Open Sans" pitchFamily="2" charset="0"/>
                <a:ea typeface="Times New Roman" panose="02020603050405020304" pitchFamily="18" charset="0"/>
              </a:rPr>
              <a:t> </a:t>
            </a:r>
            <a:endParaRPr lang="en-AU" sz="1200" i="1" u="none" dirty="0">
              <a:solidFill>
                <a:srgbClr val="A6A6A6"/>
              </a:solidFill>
              <a:effectLst/>
              <a:latin typeface="Open Sans" pitchFamily="2" charset="0"/>
              <a:ea typeface="Times New Roman" panose="02020603050405020304" pitchFamily="18" charset="0"/>
            </a:endParaRPr>
          </a:p>
          <a:p>
            <a:pPr>
              <a:buNone/>
            </a:pPr>
            <a:r>
              <a:rPr lang="en-AU" sz="1200" b="1" i="0" u="none" dirty="0">
                <a:solidFill>
                  <a:srgbClr val="A6A6A6"/>
                </a:solidFill>
                <a:effectLst/>
                <a:latin typeface="Open Sans" pitchFamily="2" charset="0"/>
                <a:ea typeface="Times New Roman" panose="02020603050405020304" pitchFamily="18" charset="0"/>
              </a:rPr>
              <a:t>1. What is an IMS?</a:t>
            </a:r>
            <a:r>
              <a:rPr lang="en-AU" sz="1200" b="1" i="1" u="none" kern="1200" dirty="0">
                <a:solidFill>
                  <a:srgbClr val="000000"/>
                </a:solidFill>
                <a:effectLst/>
                <a:latin typeface="Open Sans" pitchFamily="2" charset="0"/>
                <a:ea typeface="Open Sans" pitchFamily="2" charset="0"/>
              </a:rPr>
              <a:t> </a:t>
            </a:r>
            <a:endParaRPr lang="en-AU" sz="1200" i="1" u="none" dirty="0">
              <a:solidFill>
                <a:srgbClr val="A6A6A6"/>
              </a:solidFill>
              <a:effectLst/>
              <a:latin typeface="Open Sans" pitchFamily="2" charset="0"/>
              <a:ea typeface="Times New Roman" panose="02020603050405020304" pitchFamily="18" charset="0"/>
            </a:endParaRPr>
          </a:p>
          <a:p>
            <a:pPr>
              <a:buNone/>
            </a:pPr>
            <a:r>
              <a:rPr lang="en-AU" sz="1200" i="0" kern="1200" dirty="0">
                <a:solidFill>
                  <a:srgbClr val="000000"/>
                </a:solidFill>
                <a:effectLst/>
                <a:latin typeface="Open Sans" pitchFamily="2" charset="0"/>
                <a:ea typeface="Open Sans" pitchFamily="2" charset="0"/>
              </a:rPr>
              <a:t>An IMS enables organisations to identify, assess and resolve incidents to quickly address risks and improve the safety and quality of services provided. </a:t>
            </a:r>
            <a:endParaRPr lang="en-AU" sz="1200" i="1" dirty="0">
              <a:solidFill>
                <a:srgbClr val="A6A6A6"/>
              </a:solidFill>
              <a:effectLst/>
              <a:latin typeface="Open Sans" pitchFamily="2" charset="0"/>
              <a:ea typeface="Times New Roman" panose="02020603050405020304" pitchFamily="18" charset="0"/>
            </a:endParaRPr>
          </a:p>
          <a:p>
            <a:pPr>
              <a:buNone/>
            </a:pPr>
            <a:r>
              <a:rPr lang="en-AU" sz="1200" i="0" kern="1200" dirty="0">
                <a:solidFill>
                  <a:srgbClr val="000000"/>
                </a:solidFill>
                <a:effectLst/>
                <a:latin typeface="Open Sans" pitchFamily="2" charset="0"/>
                <a:ea typeface="Open Sans" pitchFamily="2" charset="0"/>
              </a:rPr>
              <a:t> </a:t>
            </a:r>
            <a:endParaRPr lang="en-AU" sz="1200" i="1" dirty="0">
              <a:solidFill>
                <a:srgbClr val="A6A6A6"/>
              </a:solidFill>
              <a:effectLst/>
              <a:latin typeface="Open Sans" pitchFamily="2" charset="0"/>
              <a:ea typeface="Times New Roman" panose="02020603050405020304" pitchFamily="18" charset="0"/>
            </a:endParaRPr>
          </a:p>
          <a:p>
            <a:pPr>
              <a:buNone/>
            </a:pPr>
            <a:r>
              <a:rPr lang="en-AU" sz="1200" i="0" kern="1200" dirty="0">
                <a:solidFill>
                  <a:srgbClr val="A6A6A6"/>
                </a:solidFill>
                <a:effectLst/>
                <a:latin typeface="Open Sans" pitchFamily="2" charset="0"/>
                <a:ea typeface="Open Sans" pitchFamily="2" charset="0"/>
              </a:rPr>
              <a:t>An</a:t>
            </a:r>
            <a:r>
              <a:rPr lang="en-AU" sz="1200" i="0" dirty="0">
                <a:solidFill>
                  <a:srgbClr val="A6A6A6"/>
                </a:solidFill>
                <a:effectLst/>
                <a:latin typeface="Open Sans" pitchFamily="2" charset="0"/>
                <a:ea typeface="Times New Roman" panose="02020603050405020304" pitchFamily="18" charset="0"/>
              </a:rPr>
              <a:t> IMS includes:</a:t>
            </a:r>
            <a:endParaRPr lang="en-AU" sz="1200" i="1" dirty="0">
              <a:solidFill>
                <a:srgbClr val="A6A6A6"/>
              </a:solidFill>
              <a:effectLst/>
              <a:latin typeface="Open Sans" pitchFamily="2" charset="0"/>
              <a:ea typeface="Times New Roman" panose="02020603050405020304" pitchFamily="18" charset="0"/>
            </a:endParaRPr>
          </a:p>
          <a:p>
            <a:pPr marL="342900" lvl="0" indent="-342900">
              <a:buFont typeface="Courier New" panose="02070309020205020404" pitchFamily="49" charset="0"/>
              <a:buChar char="o"/>
            </a:pPr>
            <a:r>
              <a:rPr lang="en-AU" sz="1200" i="0" dirty="0">
                <a:solidFill>
                  <a:srgbClr val="A6A6A6"/>
                </a:solidFill>
                <a:effectLst/>
                <a:latin typeface="Open Sans" pitchFamily="2" charset="0"/>
                <a:ea typeface="Times New Roman" panose="02020603050405020304" pitchFamily="18" charset="0"/>
              </a:rPr>
              <a:t>policies and procedures staff can use to prevent and manage incidents</a:t>
            </a:r>
            <a:endParaRPr lang="en-AU" sz="1200" i="1" dirty="0">
              <a:solidFill>
                <a:srgbClr val="A6A6A6"/>
              </a:solidFill>
              <a:effectLst/>
              <a:latin typeface="Open Sans" pitchFamily="2" charset="0"/>
              <a:ea typeface="Times New Roman" panose="02020603050405020304" pitchFamily="18" charset="0"/>
            </a:endParaRPr>
          </a:p>
          <a:p>
            <a:pPr marL="342900" lvl="0" indent="-342900">
              <a:buFont typeface="Courier New" panose="02070309020205020404" pitchFamily="49" charset="0"/>
              <a:buChar char="o"/>
            </a:pPr>
            <a:r>
              <a:rPr lang="en-AU" sz="1200" i="0" dirty="0">
                <a:solidFill>
                  <a:srgbClr val="A6A6A6"/>
                </a:solidFill>
                <a:effectLst/>
                <a:latin typeface="Open Sans" pitchFamily="2" charset="0"/>
                <a:ea typeface="Times New Roman" panose="02020603050405020304" pitchFamily="18" charset="0"/>
              </a:rPr>
              <a:t>real-time reporting </a:t>
            </a:r>
            <a:endParaRPr lang="en-AU" sz="1200" i="1" dirty="0">
              <a:solidFill>
                <a:srgbClr val="A6A6A6"/>
              </a:solidFill>
              <a:effectLst/>
              <a:latin typeface="Open Sans" pitchFamily="2" charset="0"/>
              <a:ea typeface="Times New Roman" panose="02020603050405020304" pitchFamily="18" charset="0"/>
            </a:endParaRPr>
          </a:p>
          <a:p>
            <a:pPr marL="342900" lvl="0" indent="-342900">
              <a:buFont typeface="Courier New" panose="02070309020205020404" pitchFamily="49" charset="0"/>
              <a:buChar char="o"/>
            </a:pPr>
            <a:r>
              <a:rPr lang="en-AU" sz="1200" i="0" dirty="0">
                <a:solidFill>
                  <a:srgbClr val="A6A6A6"/>
                </a:solidFill>
                <a:effectLst/>
                <a:latin typeface="Open Sans" pitchFamily="2" charset="0"/>
                <a:ea typeface="Times New Roman" panose="02020603050405020304" pitchFamily="18" charset="0"/>
              </a:rPr>
              <a:t>tools staff use to document information about incidents and find solutions </a:t>
            </a:r>
            <a:endParaRPr lang="en-AU" sz="1200" i="1" dirty="0">
              <a:solidFill>
                <a:srgbClr val="A6A6A6"/>
              </a:solidFill>
              <a:effectLst/>
              <a:latin typeface="Open Sans" pitchFamily="2" charset="0"/>
              <a:ea typeface="Times New Roman" panose="02020603050405020304" pitchFamily="18" charset="0"/>
            </a:endParaRPr>
          </a:p>
          <a:p>
            <a:pPr marL="342900" lvl="0" indent="-342900">
              <a:buFont typeface="Courier New" panose="02070309020205020404" pitchFamily="49" charset="0"/>
              <a:buChar char="o"/>
            </a:pPr>
            <a:r>
              <a:rPr lang="en-AU" sz="1200" i="0" dirty="0">
                <a:solidFill>
                  <a:srgbClr val="A6A6A6"/>
                </a:solidFill>
                <a:effectLst/>
                <a:latin typeface="Open Sans" pitchFamily="2" charset="0"/>
                <a:ea typeface="Times New Roman" panose="02020603050405020304" pitchFamily="18" charset="0"/>
              </a:rPr>
              <a:t>tracking tools to inform continuous improvement</a:t>
            </a:r>
            <a:endParaRPr lang="en-AU" sz="1200" i="1" dirty="0">
              <a:solidFill>
                <a:srgbClr val="A6A6A6"/>
              </a:solidFill>
              <a:effectLst/>
              <a:latin typeface="Open Sans" pitchFamily="2" charset="0"/>
              <a:ea typeface="Times New Roman" panose="02020603050405020304" pitchFamily="18" charset="0"/>
            </a:endParaRPr>
          </a:p>
          <a:p>
            <a:pPr marL="342900" lvl="0" indent="-342900">
              <a:buFont typeface="Courier New" panose="02070309020205020404" pitchFamily="49" charset="0"/>
              <a:buChar char="o"/>
            </a:pPr>
            <a:r>
              <a:rPr lang="en-AU" sz="1200" i="0" dirty="0">
                <a:solidFill>
                  <a:srgbClr val="A6A6A6"/>
                </a:solidFill>
                <a:effectLst/>
                <a:latin typeface="Open Sans" pitchFamily="2" charset="0"/>
                <a:ea typeface="Times New Roman" panose="02020603050405020304" pitchFamily="18" charset="0"/>
              </a:rPr>
              <a:t>trend analysis and management</a:t>
            </a:r>
            <a:endParaRPr lang="en-AU" sz="1200" i="1" dirty="0">
              <a:solidFill>
                <a:srgbClr val="A6A6A6"/>
              </a:solidFill>
              <a:effectLst/>
              <a:latin typeface="Open Sans" pitchFamily="2" charset="0"/>
              <a:ea typeface="Times New Roman" panose="02020603050405020304" pitchFamily="18" charset="0"/>
            </a:endParaRPr>
          </a:p>
          <a:p>
            <a:pPr marL="342900" lvl="0" indent="-342900">
              <a:buFont typeface="Courier New" panose="02070309020205020404" pitchFamily="49" charset="0"/>
              <a:buChar char="o"/>
            </a:pPr>
            <a:r>
              <a:rPr lang="en-AU" sz="1200" i="0" dirty="0">
                <a:solidFill>
                  <a:srgbClr val="A6A6A6"/>
                </a:solidFill>
                <a:effectLst/>
                <a:latin typeface="Open Sans" pitchFamily="2" charset="0"/>
                <a:ea typeface="Times New Roman" panose="02020603050405020304" pitchFamily="18" charset="0"/>
              </a:rPr>
              <a:t>visibility of incident types and severity</a:t>
            </a:r>
            <a:r>
              <a:rPr lang="en-AU" sz="1200" b="1" i="1" dirty="0">
                <a:solidFill>
                  <a:srgbClr val="A6A6A6"/>
                </a:solidFill>
                <a:effectLst/>
                <a:latin typeface="Open Sans" pitchFamily="2" charset="0"/>
                <a:ea typeface="Times New Roman" panose="02020603050405020304" pitchFamily="18" charset="0"/>
              </a:rPr>
              <a:t> </a:t>
            </a:r>
            <a:r>
              <a:rPr lang="en-AU" sz="1200" i="0" dirty="0">
                <a:solidFill>
                  <a:srgbClr val="A6A6A6"/>
                </a:solidFill>
                <a:effectLst/>
                <a:latin typeface="Open Sans" pitchFamily="2" charset="0"/>
                <a:ea typeface="Calibri" panose="020F0502020204030204" pitchFamily="34" charset="0"/>
              </a:rPr>
              <a:t>  </a:t>
            </a:r>
            <a:endParaRPr lang="en-AU" sz="1200" i="1" dirty="0">
              <a:solidFill>
                <a:srgbClr val="A6A6A6"/>
              </a:solidFill>
              <a:effectLst/>
              <a:latin typeface="Open Sans" pitchFamily="2" charset="0"/>
              <a:ea typeface="Times New Roman" panose="02020603050405020304" pitchFamily="18" charset="0"/>
            </a:endParaRPr>
          </a:p>
          <a:p>
            <a:pPr>
              <a:buNone/>
            </a:pPr>
            <a:r>
              <a:rPr lang="en-AU" sz="1200" i="1" dirty="0">
                <a:solidFill>
                  <a:srgbClr val="A6A6A6"/>
                </a:solidFill>
                <a:effectLst/>
                <a:latin typeface="Open Sans" pitchFamily="2" charset="0"/>
                <a:ea typeface="Times New Roman" panose="02020603050405020304" pitchFamily="18" charset="0"/>
              </a:rPr>
              <a:t> </a:t>
            </a:r>
          </a:p>
          <a:p>
            <a:pPr>
              <a:buNone/>
            </a:pPr>
            <a:r>
              <a:rPr lang="en-AU" sz="1200" b="1" i="0" dirty="0">
                <a:solidFill>
                  <a:srgbClr val="A6A6A6"/>
                </a:solidFill>
                <a:effectLst/>
                <a:latin typeface="Open Sans" pitchFamily="2" charset="0"/>
                <a:ea typeface="Times New Roman" panose="02020603050405020304" pitchFamily="18" charset="0"/>
              </a:rPr>
              <a:t>2. What is it for?</a:t>
            </a:r>
            <a:endParaRPr lang="en-AU" sz="1200" i="1" dirty="0">
              <a:solidFill>
                <a:srgbClr val="A6A6A6"/>
              </a:solidFill>
              <a:effectLst/>
              <a:latin typeface="Open Sans" pitchFamily="2" charset="0"/>
              <a:ea typeface="Times New Roman" panose="02020603050405020304" pitchFamily="18" charset="0"/>
            </a:endParaRPr>
          </a:p>
          <a:p>
            <a:pPr>
              <a:buNone/>
            </a:pPr>
            <a:r>
              <a:rPr lang="en-AU" sz="1200" i="0" dirty="0">
                <a:solidFill>
                  <a:srgbClr val="A6A6A6"/>
                </a:solidFill>
                <a:effectLst/>
                <a:latin typeface="Open Sans" pitchFamily="2" charset="0"/>
                <a:ea typeface="Times New Roman" panose="02020603050405020304" pitchFamily="18" charset="0"/>
              </a:rPr>
              <a:t>It records all incidents. It helps to prevent incidents or to identify, respond to and manage any incidents or near misses that occur while you are delivering care and services to older people.</a:t>
            </a:r>
            <a:endParaRPr lang="en-AU" sz="1200" i="1" dirty="0">
              <a:solidFill>
                <a:srgbClr val="A6A6A6"/>
              </a:solidFill>
              <a:effectLst/>
              <a:latin typeface="Open Sans" pitchFamily="2"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1" i="1" dirty="0">
              <a:solidFill>
                <a:srgbClr val="A6A6A6"/>
              </a:solidFill>
              <a:effectLst/>
              <a:latin typeface="Open Sans" pitchFamily="2"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i="0" dirty="0">
                <a:solidFill>
                  <a:srgbClr val="A6A6A6"/>
                </a:solidFill>
                <a:effectLst/>
                <a:latin typeface="Open Sans" pitchFamily="2" charset="0"/>
                <a:ea typeface="Times New Roman" panose="02020603050405020304" pitchFamily="18" charset="0"/>
              </a:rPr>
              <a:t>Facilitator note: </a:t>
            </a:r>
            <a:r>
              <a:rPr lang="en-AU" sz="1200" b="0" i="0" dirty="0">
                <a:solidFill>
                  <a:srgbClr val="A6A6A6"/>
                </a:solidFill>
                <a:effectLst/>
                <a:latin typeface="Open Sans" pitchFamily="2" charset="0"/>
                <a:ea typeface="Times New Roman" panose="02020603050405020304" pitchFamily="18" charset="0"/>
              </a:rPr>
              <a:t>For </a:t>
            </a:r>
            <a:r>
              <a:rPr lang="en-AU" sz="1200" b="1" i="0" dirty="0">
                <a:solidFill>
                  <a:srgbClr val="A6A6A6"/>
                </a:solidFill>
                <a:effectLst/>
                <a:latin typeface="Open Sans" pitchFamily="2" charset="0"/>
                <a:ea typeface="Times New Roman" panose="02020603050405020304" pitchFamily="18" charset="0"/>
              </a:rPr>
              <a:t>Q3. What does our IMS look like? </a:t>
            </a:r>
            <a:r>
              <a:rPr lang="en-AU" sz="1200" b="0" i="0" dirty="0">
                <a:solidFill>
                  <a:srgbClr val="A6A6A6"/>
                </a:solidFill>
                <a:effectLst/>
                <a:latin typeface="Open Sans" pitchFamily="2" charset="0"/>
                <a:ea typeface="Times New Roman" panose="02020603050405020304" pitchFamily="18" charset="0"/>
              </a:rPr>
              <a:t>and </a:t>
            </a:r>
            <a:r>
              <a:rPr lang="en-AU" sz="1200" b="1" i="0" dirty="0">
                <a:solidFill>
                  <a:srgbClr val="A6A6A6"/>
                </a:solidFill>
                <a:effectLst/>
                <a:latin typeface="Open Sans" pitchFamily="2" charset="0"/>
                <a:ea typeface="Times New Roman" panose="02020603050405020304" pitchFamily="18" charset="0"/>
              </a:rPr>
              <a:t>Q4.</a:t>
            </a:r>
            <a:r>
              <a:rPr lang="en-AU" sz="1200" b="0" i="0" dirty="0">
                <a:solidFill>
                  <a:srgbClr val="A6A6A6"/>
                </a:solidFill>
                <a:effectLst/>
                <a:latin typeface="Open Sans" pitchFamily="2" charset="0"/>
                <a:ea typeface="Times New Roman" panose="02020603050405020304" pitchFamily="18" charset="0"/>
              </a:rPr>
              <a:t> </a:t>
            </a:r>
            <a:r>
              <a:rPr lang="en-AU" sz="1200" b="1" i="0" dirty="0">
                <a:solidFill>
                  <a:srgbClr val="A6A6A6"/>
                </a:solidFill>
                <a:effectLst/>
                <a:latin typeface="Open Sans" pitchFamily="2" charset="0"/>
                <a:ea typeface="Times New Roman" panose="02020603050405020304" pitchFamily="18" charset="0"/>
              </a:rPr>
              <a:t>What are some of its key features? </a:t>
            </a:r>
            <a:r>
              <a:rPr lang="en-AU" sz="1200" b="0" i="0" dirty="0">
                <a:solidFill>
                  <a:srgbClr val="A6A6A6"/>
                </a:solidFill>
                <a:effectLst/>
                <a:latin typeface="Open Sans" pitchFamily="2" charset="0"/>
                <a:ea typeface="Times New Roman" panose="02020603050405020304" pitchFamily="18" charset="0"/>
              </a:rPr>
              <a:t>– add in information about the key features of your IMS and consider providing a visual prompt (option to include on next slide) to show those features. </a:t>
            </a:r>
            <a:endParaRPr lang="en-AU" sz="1200" b="1" i="0" dirty="0">
              <a:solidFill>
                <a:srgbClr val="A6A6A6"/>
              </a:solidFill>
              <a:effectLst/>
              <a:latin typeface="Open Sans" pitchFamily="2" charset="0"/>
              <a:ea typeface="Times New Roman" panose="02020603050405020304" pitchFamily="18" charset="0"/>
            </a:endParaRPr>
          </a:p>
          <a:p>
            <a:pPr>
              <a:buNone/>
            </a:pPr>
            <a:r>
              <a:rPr lang="en-AU" sz="1200" i="0" dirty="0">
                <a:solidFill>
                  <a:srgbClr val="A6A6A6"/>
                </a:solidFill>
                <a:effectLst/>
                <a:latin typeface="Open Sans" pitchFamily="2" charset="0"/>
                <a:ea typeface="Times New Roman" panose="02020603050405020304" pitchFamily="18" charset="0"/>
              </a:rPr>
              <a:t> </a:t>
            </a:r>
            <a:endParaRPr lang="en-AU" sz="1200" dirty="0">
              <a:solidFill>
                <a:srgbClr val="0070C0"/>
              </a:solidFill>
              <a:latin typeface="Open Sans"/>
              <a:ea typeface="Open Sans"/>
              <a:cs typeface="Open Sans"/>
            </a:endParaRPr>
          </a:p>
          <a:p>
            <a:endParaRPr lang="en-AU" b="1" i="1" dirty="0"/>
          </a:p>
        </p:txBody>
      </p:sp>
      <p:sp>
        <p:nvSpPr>
          <p:cNvPr id="4" name="Slide Number Placeholder 3">
            <a:extLst>
              <a:ext uri="{FF2B5EF4-FFF2-40B4-BE49-F238E27FC236}">
                <a16:creationId xmlns:a16="http://schemas.microsoft.com/office/drawing/2014/main" id="{1D76A150-D469-AB7D-2588-0C11E10AD280}"/>
              </a:ext>
            </a:extLst>
          </p:cNvPr>
          <p:cNvSpPr>
            <a:spLocks noGrp="1"/>
          </p:cNvSpPr>
          <p:nvPr>
            <p:ph type="sldNum" sz="quarter" idx="5"/>
          </p:nvPr>
        </p:nvSpPr>
        <p:spPr/>
        <p:txBody>
          <a:bodyPr/>
          <a:lstStyle/>
          <a:p>
            <a:fld id="{485676A5-1DC8-4201-97D2-09D6F1539183}" type="slidenum">
              <a:rPr lang="en-AU" smtClean="0"/>
              <a:t>20</a:t>
            </a:fld>
            <a:endParaRPr lang="en-AU"/>
          </a:p>
        </p:txBody>
      </p:sp>
    </p:spTree>
    <p:extLst>
      <p:ext uri="{BB962C8B-B14F-4D97-AF65-F5344CB8AC3E}">
        <p14:creationId xmlns:p14="http://schemas.microsoft.com/office/powerpoint/2010/main" val="8367918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F6E00-7629-92C1-30AA-3EC5D80510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83441C-CC85-A299-4F0C-79D315686F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E15A3F-0F0C-A5C9-A282-B016DB4EDAC1}"/>
              </a:ext>
            </a:extLst>
          </p:cNvPr>
          <p:cNvSpPr>
            <a:spLocks noGrp="1"/>
          </p:cNvSpPr>
          <p:nvPr>
            <p:ph type="body" idx="1"/>
          </p:nvPr>
        </p:nvSpPr>
        <p:spPr/>
        <p:txBody>
          <a:bodyPr/>
          <a:lstStyle/>
          <a:p>
            <a:r>
              <a:rPr lang="en-AU" sz="1200" b="0" i="1">
                <a:solidFill>
                  <a:schemeClr val="bg2">
                    <a:lumMod val="50000"/>
                  </a:schemeClr>
                </a:solidFill>
              </a:rPr>
              <a:t>This slide provides an option to include a visual prompt on the key features of your IMS (e.g. a link that will take you to your IMS, a screen shot of key features in your IMS).</a:t>
            </a:r>
            <a:endParaRPr lang="en-AU" b="1" i="1"/>
          </a:p>
        </p:txBody>
      </p:sp>
      <p:sp>
        <p:nvSpPr>
          <p:cNvPr id="4" name="Slide Number Placeholder 3">
            <a:extLst>
              <a:ext uri="{FF2B5EF4-FFF2-40B4-BE49-F238E27FC236}">
                <a16:creationId xmlns:a16="http://schemas.microsoft.com/office/drawing/2014/main" id="{229E9B82-67E8-B8AA-93E5-7087080F5077}"/>
              </a:ext>
            </a:extLst>
          </p:cNvPr>
          <p:cNvSpPr>
            <a:spLocks noGrp="1"/>
          </p:cNvSpPr>
          <p:nvPr>
            <p:ph type="sldNum" sz="quarter" idx="5"/>
          </p:nvPr>
        </p:nvSpPr>
        <p:spPr/>
        <p:txBody>
          <a:bodyPr/>
          <a:lstStyle/>
          <a:p>
            <a:fld id="{485676A5-1DC8-4201-97D2-09D6F1539183}" type="slidenum">
              <a:rPr lang="en-AU" smtClean="0"/>
              <a:t>21</a:t>
            </a:fld>
            <a:endParaRPr lang="en-AU"/>
          </a:p>
        </p:txBody>
      </p:sp>
    </p:spTree>
    <p:extLst>
      <p:ext uri="{BB962C8B-B14F-4D97-AF65-F5344CB8AC3E}">
        <p14:creationId xmlns:p14="http://schemas.microsoft.com/office/powerpoint/2010/main" val="30481838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3BC21A-D698-AE7E-72A4-307F68D39D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A26C20-9326-C5F3-508A-391E4774C2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736E65-64E7-253D-47B8-956E222F74F9}"/>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AU" sz="1800" b="1" i="0" kern="1200" dirty="0">
                <a:effectLst/>
                <a:latin typeface="Open Sans" pitchFamily="2" charset="0"/>
                <a:ea typeface="Open Sans" pitchFamily="2" charset="0"/>
                <a:cs typeface="Open Sans" pitchFamily="2" charset="0"/>
              </a:rPr>
              <a:t>Facilitator note: </a:t>
            </a:r>
            <a:r>
              <a:rPr lang="en-AU" sz="1800" b="0" i="0" kern="1200" dirty="0">
                <a:effectLst/>
                <a:latin typeface="Open Sans" pitchFamily="2" charset="0"/>
                <a:ea typeface="Open Sans" pitchFamily="2" charset="0"/>
                <a:cs typeface="Open Sans" pitchFamily="2" charset="0"/>
              </a:rPr>
              <a:t>You’ve discussed what an IMS is used for and some of the key features. This slide outlines the benefits of an IMS</a:t>
            </a:r>
            <a:r>
              <a:rPr lang="en-AU" sz="1800" b="1" i="0" kern="1200" dirty="0">
                <a:effectLst/>
                <a:latin typeface="Open Sans" pitchFamily="2" charset="0"/>
                <a:ea typeface="Open Sans" pitchFamily="2" charset="0"/>
                <a:cs typeface="Open Sans" pitchFamily="2" charset="0"/>
              </a:rPr>
              <a:t>. </a:t>
            </a:r>
            <a:r>
              <a:rPr lang="en-AU" sz="1800" i="0" kern="1200" dirty="0">
                <a:effectLst/>
                <a:latin typeface="Open Sans" pitchFamily="2" charset="0"/>
                <a:ea typeface="Open Sans" pitchFamily="2" charset="0"/>
                <a:cs typeface="Open Sans" pitchFamily="2" charset="0"/>
              </a:rPr>
              <a:t>Some of these benefits may have been covered in the previous group discussion. Focus on filling the gaps on what was not covered. </a:t>
            </a:r>
          </a:p>
          <a:p>
            <a:pPr>
              <a:lnSpc>
                <a:spcPct val="107000"/>
              </a:lnSpc>
              <a:spcAft>
                <a:spcPts val="800"/>
              </a:spcAft>
            </a:pPr>
            <a:endParaRPr lang="en-AU" sz="1800" b="1" kern="1200" dirty="0">
              <a:effectLst/>
              <a:latin typeface="Open Sans" pitchFamily="2" charset="0"/>
              <a:ea typeface="Open Sans" pitchFamily="2" charset="0"/>
              <a:cs typeface="Open Sans" pitchFamily="2" charset="0"/>
            </a:endParaRPr>
          </a:p>
          <a:p>
            <a:pPr>
              <a:buNone/>
            </a:pPr>
            <a:r>
              <a:rPr lang="en-AU" sz="1800" b="1" i="0" dirty="0">
                <a:solidFill>
                  <a:srgbClr val="A6A6A6"/>
                </a:solidFill>
                <a:effectLst/>
                <a:latin typeface="Open Sans" pitchFamily="2" charset="0"/>
                <a:ea typeface="Times New Roman" panose="02020603050405020304" pitchFamily="18" charset="0"/>
              </a:rPr>
              <a:t>Helps to provide safe, quality care and services for older people</a:t>
            </a:r>
            <a:endParaRPr lang="en-AU" sz="1800" i="1" dirty="0">
              <a:solidFill>
                <a:srgbClr val="A6A6A6"/>
              </a:solidFill>
              <a:effectLst/>
              <a:latin typeface="Open Sans" pitchFamily="2" charset="0"/>
              <a:ea typeface="Times New Roman" panose="02020603050405020304" pitchFamily="18" charset="0"/>
            </a:endParaRPr>
          </a:p>
          <a:p>
            <a:pPr marL="342900" lvl="0" indent="-342900">
              <a:buFont typeface="Arial" panose="020B0604020202020204" pitchFamily="34" charset="0"/>
              <a:buChar char="•"/>
              <a:tabLst>
                <a:tab pos="228600" algn="l"/>
              </a:tabLst>
            </a:pPr>
            <a:r>
              <a:rPr lang="en-AU" sz="1800" i="0" dirty="0">
                <a:solidFill>
                  <a:srgbClr val="A6A6A6"/>
                </a:solidFill>
                <a:effectLst/>
                <a:latin typeface="Open Sans" pitchFamily="2" charset="0"/>
                <a:ea typeface="Times New Roman" panose="02020603050405020304" pitchFamily="18" charset="0"/>
                <a:cs typeface="Times New Roman" panose="02020603050405020304" pitchFamily="18" charset="0"/>
              </a:rPr>
              <a:t>It gives us the tools to improve our systems, so we are in the best position to appropriately manage risk and prevent incidents from occurring, which is the best way to keep older people and others safe. </a:t>
            </a:r>
            <a:endParaRPr lang="en-AU" sz="1800" i="1" dirty="0">
              <a:solidFill>
                <a:srgbClr val="A6A6A6"/>
              </a:solidFill>
              <a:effectLst/>
              <a:latin typeface="Open Sans" pitchFamily="2"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tabLst>
                <a:tab pos="228600" algn="l"/>
              </a:tabLst>
            </a:pPr>
            <a:r>
              <a:rPr lang="en-AU" sz="1800" i="0" dirty="0">
                <a:solidFill>
                  <a:srgbClr val="A6A6A6"/>
                </a:solidFill>
                <a:effectLst/>
                <a:latin typeface="Open Sans" pitchFamily="2" charset="0"/>
                <a:ea typeface="Times New Roman" panose="02020603050405020304" pitchFamily="18" charset="0"/>
                <a:cs typeface="Times New Roman" panose="02020603050405020304" pitchFamily="18" charset="0"/>
              </a:rPr>
              <a:t>Effective incident management also helps us to continuously improve our delivery of care and services.</a:t>
            </a:r>
            <a:endParaRPr lang="en-AU" sz="1800" i="1" dirty="0">
              <a:solidFill>
                <a:srgbClr val="A6A6A6"/>
              </a:solidFill>
              <a:effectLst/>
              <a:latin typeface="Open Sans" pitchFamily="2" charset="0"/>
              <a:ea typeface="Times New Roman" panose="02020603050405020304" pitchFamily="18" charset="0"/>
              <a:cs typeface="Times New Roman" panose="02020603050405020304" pitchFamily="18" charset="0"/>
            </a:endParaRPr>
          </a:p>
          <a:p>
            <a:pPr marL="228600">
              <a:buNone/>
            </a:pPr>
            <a:r>
              <a:rPr lang="en-AU" sz="1800" i="0" dirty="0">
                <a:solidFill>
                  <a:srgbClr val="A6A6A6"/>
                </a:solidFill>
                <a:effectLst/>
                <a:latin typeface="Open Sans" pitchFamily="2" charset="0"/>
                <a:ea typeface="Times New Roman" panose="02020603050405020304" pitchFamily="18" charset="0"/>
              </a:rPr>
              <a:t> </a:t>
            </a:r>
            <a:endParaRPr lang="en-AU" sz="1800" i="1" dirty="0">
              <a:solidFill>
                <a:srgbClr val="A6A6A6"/>
              </a:solidFill>
              <a:effectLst/>
              <a:latin typeface="Open Sans" pitchFamily="2" charset="0"/>
              <a:ea typeface="Times New Roman" panose="02020603050405020304" pitchFamily="18" charset="0"/>
            </a:endParaRPr>
          </a:p>
          <a:p>
            <a:pPr>
              <a:buNone/>
            </a:pPr>
            <a:r>
              <a:rPr lang="en-AU" sz="1800" b="1" i="0" dirty="0">
                <a:solidFill>
                  <a:srgbClr val="A6A6A6"/>
                </a:solidFill>
                <a:effectLst/>
                <a:latin typeface="Open Sans" pitchFamily="2" charset="0"/>
                <a:ea typeface="Times New Roman" panose="02020603050405020304" pitchFamily="18" charset="0"/>
              </a:rPr>
              <a:t>Helps us to understand and identify risks to older people and others so we can put appropriate strategies in place to meet their needs and preferences </a:t>
            </a:r>
            <a:endParaRPr lang="en-AU" sz="1800" i="1" dirty="0">
              <a:solidFill>
                <a:srgbClr val="A6A6A6"/>
              </a:solidFill>
              <a:effectLst/>
              <a:latin typeface="Open Sans" pitchFamily="2" charset="0"/>
              <a:ea typeface="Times New Roman" panose="02020603050405020304" pitchFamily="18" charset="0"/>
            </a:endParaRPr>
          </a:p>
          <a:p>
            <a:pPr marL="342900" lvl="0" indent="-342900">
              <a:buFont typeface="Arial" panose="020B0604020202020204" pitchFamily="34" charset="0"/>
              <a:buChar char="•"/>
              <a:tabLst>
                <a:tab pos="228600" algn="l"/>
              </a:tabLst>
            </a:pPr>
            <a:r>
              <a:rPr lang="en-AU" sz="1800" i="0" dirty="0">
                <a:solidFill>
                  <a:srgbClr val="A6A6A6"/>
                </a:solidFill>
                <a:effectLst/>
                <a:latin typeface="Open Sans" pitchFamily="2" charset="0"/>
                <a:ea typeface="Times New Roman" panose="02020603050405020304" pitchFamily="18" charset="0"/>
                <a:cs typeface="Times New Roman" panose="02020603050405020304" pitchFamily="18" charset="0"/>
              </a:rPr>
              <a:t>Incident management is not about eliminating risk but supporting us to understand the risk, it’s impact and to make appropriate changes in consultation with older people and/or their family/representatives. </a:t>
            </a:r>
            <a:endParaRPr lang="en-AU" sz="1800" i="1" dirty="0">
              <a:solidFill>
                <a:srgbClr val="A6A6A6"/>
              </a:solidFill>
              <a:effectLst/>
              <a:latin typeface="Open Sans" pitchFamily="2" charset="0"/>
              <a:ea typeface="Times New Roman" panose="02020603050405020304" pitchFamily="18" charset="0"/>
              <a:cs typeface="Times New Roman" panose="02020603050405020304" pitchFamily="18" charset="0"/>
            </a:endParaRPr>
          </a:p>
          <a:p>
            <a:pPr>
              <a:buNone/>
            </a:pPr>
            <a:r>
              <a:rPr lang="en-AU" sz="1800" i="0" dirty="0">
                <a:solidFill>
                  <a:srgbClr val="A6A6A6"/>
                </a:solidFill>
                <a:effectLst/>
                <a:latin typeface="Open Sans" pitchFamily="2" charset="0"/>
                <a:ea typeface="Times New Roman" panose="02020603050405020304" pitchFamily="18" charset="0"/>
              </a:rPr>
              <a:t> </a:t>
            </a:r>
            <a:endParaRPr lang="en-AU" sz="1800" i="1" dirty="0">
              <a:solidFill>
                <a:srgbClr val="A6A6A6"/>
              </a:solidFill>
              <a:effectLst/>
              <a:latin typeface="Open Sans" pitchFamily="2" charset="0"/>
              <a:ea typeface="Times New Roman" panose="02020603050405020304" pitchFamily="18" charset="0"/>
            </a:endParaRPr>
          </a:p>
          <a:p>
            <a:pPr>
              <a:buNone/>
            </a:pPr>
            <a:r>
              <a:rPr lang="en-AU" sz="1800" b="1" i="0" dirty="0">
                <a:solidFill>
                  <a:srgbClr val="A6A6A6"/>
                </a:solidFill>
                <a:effectLst/>
                <a:latin typeface="Open Sans" pitchFamily="2" charset="0"/>
                <a:ea typeface="Times New Roman" panose="02020603050405020304" pitchFamily="18" charset="0"/>
              </a:rPr>
              <a:t>Empowers older people (and their supporters/representatives) and gives them confidence in the care and services we provide</a:t>
            </a:r>
            <a:endParaRPr lang="en-AU" sz="1800" i="1" dirty="0">
              <a:solidFill>
                <a:srgbClr val="A6A6A6"/>
              </a:solidFill>
              <a:effectLst/>
              <a:latin typeface="Open Sans" pitchFamily="2" charset="0"/>
              <a:ea typeface="Times New Roman" panose="02020603050405020304" pitchFamily="18" charset="0"/>
            </a:endParaRPr>
          </a:p>
          <a:p>
            <a:pPr marL="342900" lvl="0" indent="-342900">
              <a:buFont typeface="Arial" panose="020B0604020202020204" pitchFamily="34" charset="0"/>
              <a:buChar char="•"/>
            </a:pPr>
            <a:r>
              <a:rPr lang="en-AU" sz="1800" i="0" dirty="0">
                <a:solidFill>
                  <a:srgbClr val="A6A6A6"/>
                </a:solidFill>
                <a:effectLst/>
                <a:latin typeface="Open Sans" pitchFamily="2" charset="0"/>
                <a:ea typeface="Times New Roman" panose="02020603050405020304" pitchFamily="18" charset="0"/>
                <a:cs typeface="Times New Roman" panose="02020603050405020304" pitchFamily="18" charset="0"/>
              </a:rPr>
              <a:t>Older people receiving aged care know that sometimes incidents can happen despite good systems and processes being in place. However, if incidents and near misses are hidden, not acknowledged, or actions are not taken to understand risk and implement strategies to reduce recurrence of incidents, older people’s confidence in the care and services we provide will be lowered. </a:t>
            </a:r>
            <a:endParaRPr lang="en-AU" sz="1800" i="1" dirty="0">
              <a:solidFill>
                <a:srgbClr val="A6A6A6"/>
              </a:solidFill>
              <a:effectLst/>
              <a:latin typeface="Open Sans" pitchFamily="2"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en-AU" sz="1800" i="0" dirty="0">
                <a:solidFill>
                  <a:srgbClr val="A6A6A6"/>
                </a:solidFill>
                <a:effectLst/>
                <a:latin typeface="Open Sans" pitchFamily="2" charset="0"/>
                <a:ea typeface="Times New Roman" panose="02020603050405020304" pitchFamily="18" charset="0"/>
              </a:rPr>
              <a:t>Having a proactive and comprehensive approach to incident prevention and management and using open communication channels with older people and their representatives will help to foster trust and build confidence in our ability to provide the care and services that they need. </a:t>
            </a:r>
            <a:endParaRPr lang="en-AU" sz="1800" i="1" dirty="0">
              <a:solidFill>
                <a:srgbClr val="A6A6A6"/>
              </a:solidFill>
              <a:effectLst/>
              <a:latin typeface="Open Sans" pitchFamily="2" charset="0"/>
              <a:ea typeface="Times New Roman" panose="02020603050405020304" pitchFamily="18" charset="0"/>
            </a:endParaRPr>
          </a:p>
          <a:p>
            <a:pPr>
              <a:buNone/>
            </a:pPr>
            <a:r>
              <a:rPr lang="en-AU" sz="1800" b="1" i="1" dirty="0">
                <a:solidFill>
                  <a:srgbClr val="A6A6A6"/>
                </a:solidFill>
                <a:effectLst/>
                <a:latin typeface="Open Sans" pitchFamily="2" charset="0"/>
                <a:ea typeface="Times New Roman" panose="02020603050405020304" pitchFamily="18" charset="0"/>
              </a:rPr>
              <a:t> </a:t>
            </a:r>
            <a:endParaRPr lang="en-AU" sz="1800" i="1" dirty="0">
              <a:solidFill>
                <a:srgbClr val="A6A6A6"/>
              </a:solidFill>
              <a:effectLst/>
              <a:latin typeface="Open Sans" pitchFamily="2" charset="0"/>
              <a:ea typeface="Times New Roman" panose="02020603050405020304" pitchFamily="18" charset="0"/>
            </a:endParaRPr>
          </a:p>
          <a:p>
            <a:pPr>
              <a:buNone/>
            </a:pPr>
            <a:r>
              <a:rPr lang="en-AU" sz="1800" b="1" i="0" dirty="0">
                <a:solidFill>
                  <a:srgbClr val="A6A6A6"/>
                </a:solidFill>
                <a:effectLst/>
                <a:latin typeface="Open Sans" pitchFamily="2" charset="0"/>
                <a:ea typeface="Times New Roman" panose="02020603050405020304" pitchFamily="18" charset="0"/>
              </a:rPr>
              <a:t>Supports a ‘blame free’ culture, with a focus on understanding, learning and improvement </a:t>
            </a:r>
            <a:endParaRPr lang="en-AU" sz="1800" i="1" dirty="0">
              <a:solidFill>
                <a:srgbClr val="A6A6A6"/>
              </a:solidFill>
              <a:effectLst/>
              <a:latin typeface="Open Sans" pitchFamily="2" charset="0"/>
              <a:ea typeface="Times New Roman" panose="02020603050405020304" pitchFamily="18" charset="0"/>
            </a:endParaRPr>
          </a:p>
          <a:p>
            <a:pPr>
              <a:buNone/>
            </a:pPr>
            <a:r>
              <a:rPr lang="en-AU" sz="1800" i="0" dirty="0">
                <a:solidFill>
                  <a:srgbClr val="A6A6A6"/>
                </a:solidFill>
                <a:effectLst/>
                <a:latin typeface="Open Sans" pitchFamily="2" charset="0"/>
                <a:ea typeface="Times New Roman" panose="02020603050405020304" pitchFamily="18" charset="0"/>
              </a:rPr>
              <a:t>It encourages staff to report incidents and to learn from them. It also supports staff, older people and their families or representatives to collaborate and build solutions when things go wrong. </a:t>
            </a:r>
            <a:endParaRPr lang="en-AU" sz="1800" i="1" dirty="0">
              <a:solidFill>
                <a:srgbClr val="A6A6A6"/>
              </a:solidFill>
              <a:effectLst/>
              <a:latin typeface="Open Sans" pitchFamily="2" charset="0"/>
              <a:ea typeface="Times New Roman" panose="02020603050405020304" pitchFamily="18" charset="0"/>
            </a:endParaRPr>
          </a:p>
          <a:p>
            <a:pPr>
              <a:buNone/>
            </a:pPr>
            <a:r>
              <a:rPr lang="en-AU" sz="1800" b="1" i="1" dirty="0">
                <a:solidFill>
                  <a:srgbClr val="A6A6A6"/>
                </a:solidFill>
                <a:effectLst/>
                <a:latin typeface="Open Sans" pitchFamily="2" charset="0"/>
                <a:ea typeface="Times New Roman" panose="02020603050405020304" pitchFamily="18" charset="0"/>
              </a:rPr>
              <a:t> </a:t>
            </a:r>
            <a:endParaRPr lang="en-AU" sz="1800" i="1" dirty="0">
              <a:solidFill>
                <a:srgbClr val="A6A6A6"/>
              </a:solidFill>
              <a:effectLst/>
              <a:latin typeface="Open Sans" pitchFamily="2" charset="0"/>
              <a:ea typeface="Times New Roman" panose="02020603050405020304" pitchFamily="18" charset="0"/>
            </a:endParaRPr>
          </a:p>
          <a:p>
            <a:pPr>
              <a:buNone/>
            </a:pPr>
            <a:r>
              <a:rPr lang="en-AU" sz="1800" b="1" i="0" dirty="0">
                <a:solidFill>
                  <a:srgbClr val="A6A6A6"/>
                </a:solidFill>
                <a:effectLst/>
                <a:latin typeface="Open Sans" pitchFamily="2" charset="0"/>
                <a:ea typeface="Times New Roman" panose="02020603050405020304" pitchFamily="18" charset="0"/>
              </a:rPr>
              <a:t>Informs care assessment and planning</a:t>
            </a:r>
            <a:endParaRPr lang="en-AU" sz="1800" i="1" dirty="0">
              <a:solidFill>
                <a:srgbClr val="A6A6A6"/>
              </a:solidFill>
              <a:effectLst/>
              <a:latin typeface="Open Sans" pitchFamily="2" charset="0"/>
              <a:ea typeface="Times New Roman" panose="02020603050405020304" pitchFamily="18" charset="0"/>
            </a:endParaRPr>
          </a:p>
          <a:p>
            <a:pPr marL="0" lvl="0" indent="0">
              <a:buFont typeface="Arial" panose="020B0604020202020204" pitchFamily="34" charset="0"/>
              <a:buNone/>
              <a:tabLst>
                <a:tab pos="457200" algn="l"/>
              </a:tabLst>
            </a:pPr>
            <a:r>
              <a:rPr lang="en-AU" sz="1800" i="0" dirty="0">
                <a:solidFill>
                  <a:srgbClr val="A6A6A6"/>
                </a:solidFill>
                <a:effectLst/>
                <a:latin typeface="Open Sans" pitchFamily="2" charset="0"/>
                <a:ea typeface="Times New Roman" panose="02020603050405020304" pitchFamily="18" charset="0"/>
                <a:cs typeface="Times New Roman" panose="02020603050405020304" pitchFamily="18" charset="0"/>
              </a:rPr>
              <a:t>It helps inform strategies needed to manage risks to the health, safety or well-being of individuals and equip us to more easily identify deterioration or change in an older person’s mental health, cognitive or physical function or capacity. </a:t>
            </a:r>
            <a:endParaRPr lang="en-AU" sz="1800" i="1" dirty="0">
              <a:solidFill>
                <a:srgbClr val="A6A6A6"/>
              </a:solidFill>
              <a:effectLst/>
              <a:latin typeface="Open Sans" pitchFamily="2" charset="0"/>
              <a:ea typeface="Times New Roman" panose="02020603050405020304" pitchFamily="18" charset="0"/>
              <a:cs typeface="Times New Roman" panose="02020603050405020304" pitchFamily="18" charset="0"/>
            </a:endParaRPr>
          </a:p>
          <a:p>
            <a:pPr>
              <a:buNone/>
            </a:pPr>
            <a:r>
              <a:rPr lang="en-AU" sz="1800" b="1" i="1" dirty="0">
                <a:solidFill>
                  <a:srgbClr val="A6A6A6"/>
                </a:solidFill>
                <a:effectLst/>
                <a:latin typeface="Open Sans" pitchFamily="2" charset="0"/>
                <a:ea typeface="Times New Roman" panose="02020603050405020304" pitchFamily="18" charset="0"/>
              </a:rPr>
              <a:t> </a:t>
            </a:r>
            <a:endParaRPr lang="en-AU" sz="1800" i="1" dirty="0">
              <a:solidFill>
                <a:srgbClr val="A6A6A6"/>
              </a:solidFill>
              <a:effectLst/>
              <a:latin typeface="Open Sans" pitchFamily="2" charset="0"/>
              <a:ea typeface="Times New Roman" panose="02020603050405020304" pitchFamily="18" charset="0"/>
            </a:endParaRPr>
          </a:p>
          <a:p>
            <a:pPr>
              <a:buNone/>
            </a:pPr>
            <a:r>
              <a:rPr lang="en-AU" sz="1800" b="1" i="0" dirty="0">
                <a:solidFill>
                  <a:srgbClr val="A6A6A6"/>
                </a:solidFill>
                <a:effectLst/>
                <a:latin typeface="Open Sans" pitchFamily="2" charset="0"/>
                <a:ea typeface="Times New Roman" panose="02020603050405020304" pitchFamily="18" charset="0"/>
              </a:rPr>
              <a:t>Helps us to keep and develop staff</a:t>
            </a:r>
            <a:endParaRPr lang="en-AU" sz="1800" i="1" dirty="0">
              <a:solidFill>
                <a:srgbClr val="A6A6A6"/>
              </a:solidFill>
              <a:effectLst/>
              <a:latin typeface="Open Sans" pitchFamily="2" charset="0"/>
              <a:ea typeface="Times New Roman" panose="02020603050405020304" pitchFamily="18" charset="0"/>
            </a:endParaRPr>
          </a:p>
          <a:p>
            <a:pPr>
              <a:buNone/>
            </a:pPr>
            <a:r>
              <a:rPr lang="en-AU" sz="1800" i="0" dirty="0">
                <a:solidFill>
                  <a:srgbClr val="A6A6A6"/>
                </a:solidFill>
                <a:effectLst/>
                <a:latin typeface="Open Sans" pitchFamily="2" charset="0"/>
                <a:ea typeface="Times New Roman" panose="02020603050405020304" pitchFamily="18" charset="0"/>
              </a:rPr>
              <a:t>Effective incident management enables you as staff to feel confident in your practice, knowing that when you make mistakes, have near misses or incidents occur you will </a:t>
            </a:r>
            <a:r>
              <a:rPr lang="en-AU" sz="1800" i="0" dirty="0">
                <a:solidFill>
                  <a:srgbClr val="A6A6A6"/>
                </a:solidFill>
                <a:effectLst/>
                <a:latin typeface="Open Sans" pitchFamily="2" charset="0"/>
                <a:ea typeface="Times New Roman" panose="02020603050405020304" pitchFamily="18" charset="0"/>
                <a:cs typeface="Times New Roman" panose="02020603050405020304" pitchFamily="18" charset="0"/>
              </a:rPr>
              <a:t>be supported by us to understand and learn from those incidents and near misses, to improve care delivery. </a:t>
            </a:r>
            <a:endParaRPr lang="en-AU" sz="1800" i="1" dirty="0">
              <a:solidFill>
                <a:srgbClr val="A6A6A6"/>
              </a:solidFill>
              <a:effectLst/>
              <a:latin typeface="Open Sans" pitchFamily="2" charset="0"/>
              <a:ea typeface="Times New Roman" panose="02020603050405020304" pitchFamily="18" charset="0"/>
              <a:cs typeface="Times New Roman" panose="02020603050405020304" pitchFamily="18" charset="0"/>
            </a:endParaRPr>
          </a:p>
          <a:p>
            <a:pPr>
              <a:buNone/>
            </a:pPr>
            <a:r>
              <a:rPr lang="en-AU" sz="1800" b="1" i="1" dirty="0">
                <a:solidFill>
                  <a:srgbClr val="A6A6A6"/>
                </a:solidFill>
                <a:effectLst/>
                <a:latin typeface="Open Sans" pitchFamily="2" charset="0"/>
                <a:ea typeface="Times New Roman" panose="02020603050405020304" pitchFamily="18" charset="0"/>
              </a:rPr>
              <a:t> </a:t>
            </a:r>
            <a:endParaRPr lang="en-AU" sz="1800" i="1" dirty="0">
              <a:solidFill>
                <a:srgbClr val="A6A6A6"/>
              </a:solidFill>
              <a:effectLst/>
              <a:latin typeface="Open Sans" pitchFamily="2" charset="0"/>
              <a:ea typeface="Times New Roman" panose="02020603050405020304" pitchFamily="18" charset="0"/>
            </a:endParaRPr>
          </a:p>
          <a:p>
            <a:pPr>
              <a:buNone/>
            </a:pPr>
            <a:r>
              <a:rPr lang="en-AU" sz="1800" b="1" i="0" dirty="0">
                <a:solidFill>
                  <a:srgbClr val="A6A6A6"/>
                </a:solidFill>
                <a:effectLst/>
                <a:latin typeface="Open Sans" pitchFamily="2" charset="0"/>
                <a:ea typeface="Times New Roman" panose="02020603050405020304" pitchFamily="18" charset="0"/>
              </a:rPr>
              <a:t>Helps us to identify ways to prevent or reduce future incidents</a:t>
            </a:r>
            <a:endParaRPr lang="en-AU" sz="1800" i="1" dirty="0">
              <a:solidFill>
                <a:srgbClr val="A6A6A6"/>
              </a:solidFill>
              <a:effectLst/>
              <a:latin typeface="Open Sans" pitchFamily="2" charset="0"/>
              <a:ea typeface="Times New Roman" panose="02020603050405020304" pitchFamily="18" charset="0"/>
            </a:endParaRPr>
          </a:p>
          <a:p>
            <a:pPr>
              <a:buNone/>
            </a:pPr>
            <a:r>
              <a:rPr lang="en-AU" sz="1800" i="0" dirty="0">
                <a:solidFill>
                  <a:srgbClr val="A6A6A6"/>
                </a:solidFill>
                <a:effectLst/>
                <a:latin typeface="Open Sans" pitchFamily="2" charset="0"/>
                <a:ea typeface="Times New Roman" panose="02020603050405020304" pitchFamily="18" charset="0"/>
              </a:rPr>
              <a:t>Incident management is not only about immediately responding to each incident but also about taking the time to understand the underlying issues. These may be: </a:t>
            </a:r>
            <a:endParaRPr lang="en-AU" sz="1800" i="1" dirty="0">
              <a:solidFill>
                <a:srgbClr val="A6A6A6"/>
              </a:solidFill>
              <a:effectLst/>
              <a:latin typeface="Open Sans" pitchFamily="2" charset="0"/>
              <a:ea typeface="Times New Roman" panose="02020603050405020304" pitchFamily="18" charset="0"/>
            </a:endParaRPr>
          </a:p>
          <a:p>
            <a:pPr marL="342900" lvl="0" indent="-342900">
              <a:buFont typeface="Arial" panose="020B0604020202020204" pitchFamily="34" charset="0"/>
              <a:buChar char="•"/>
              <a:tabLst>
                <a:tab pos="457200" algn="l"/>
              </a:tabLst>
            </a:pPr>
            <a:r>
              <a:rPr lang="en-AU" sz="1800" i="0" dirty="0">
                <a:solidFill>
                  <a:srgbClr val="A6A6A6"/>
                </a:solidFill>
                <a:effectLst/>
                <a:latin typeface="Open Sans" pitchFamily="2" charset="0"/>
                <a:ea typeface="Times New Roman" panose="02020603050405020304" pitchFamily="18" charset="0"/>
                <a:cs typeface="Times New Roman" panose="02020603050405020304" pitchFamily="18" charset="0"/>
              </a:rPr>
              <a:t>issues in our organisational governance</a:t>
            </a:r>
            <a:endParaRPr lang="en-AU" sz="1800" i="1" dirty="0">
              <a:solidFill>
                <a:srgbClr val="A6A6A6"/>
              </a:solidFill>
              <a:effectLst/>
              <a:latin typeface="Open Sans" pitchFamily="2"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tabLst>
                <a:tab pos="457200" algn="l"/>
              </a:tabLst>
            </a:pPr>
            <a:r>
              <a:rPr lang="en-AU" sz="1800" i="0" dirty="0">
                <a:solidFill>
                  <a:srgbClr val="A6A6A6"/>
                </a:solidFill>
                <a:effectLst/>
                <a:latin typeface="Open Sans" pitchFamily="2" charset="0"/>
                <a:ea typeface="Times New Roman" panose="02020603050405020304" pitchFamily="18" charset="0"/>
                <a:cs typeface="Times New Roman" panose="02020603050405020304" pitchFamily="18" charset="0"/>
              </a:rPr>
              <a:t>staff knowledge or skill gaps</a:t>
            </a:r>
            <a:endParaRPr lang="en-AU" sz="1800" i="1" dirty="0">
              <a:solidFill>
                <a:srgbClr val="A6A6A6"/>
              </a:solidFill>
              <a:effectLst/>
              <a:latin typeface="Open Sans" pitchFamily="2"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tabLst>
                <a:tab pos="457200" algn="l"/>
              </a:tabLst>
            </a:pPr>
            <a:r>
              <a:rPr lang="en-AU" sz="1800" i="0" dirty="0">
                <a:solidFill>
                  <a:srgbClr val="A6A6A6"/>
                </a:solidFill>
                <a:effectLst/>
                <a:latin typeface="Open Sans" pitchFamily="2" charset="0"/>
                <a:ea typeface="Times New Roman" panose="02020603050405020304" pitchFamily="18" charset="0"/>
                <a:cs typeface="Times New Roman" panose="02020603050405020304" pitchFamily="18" charset="0"/>
              </a:rPr>
              <a:t>deficiencies in policies and practices</a:t>
            </a:r>
            <a:endParaRPr lang="en-AU" sz="1800" i="1" dirty="0">
              <a:solidFill>
                <a:srgbClr val="A6A6A6"/>
              </a:solidFill>
              <a:effectLst/>
              <a:latin typeface="Open Sans" pitchFamily="2"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tabLst>
                <a:tab pos="457200" algn="l"/>
              </a:tabLst>
            </a:pPr>
            <a:r>
              <a:rPr lang="en-AU" sz="1800" i="0" dirty="0">
                <a:solidFill>
                  <a:srgbClr val="A6A6A6"/>
                </a:solidFill>
                <a:effectLst/>
                <a:latin typeface="Open Sans" pitchFamily="2" charset="0"/>
                <a:ea typeface="Times New Roman" panose="02020603050405020304" pitchFamily="18" charset="0"/>
                <a:cs typeface="Times New Roman" panose="02020603050405020304" pitchFamily="18" charset="0"/>
              </a:rPr>
              <a:t>limitations in care planning and assessment</a:t>
            </a:r>
            <a:endParaRPr lang="en-AU" sz="1800" i="1" dirty="0">
              <a:solidFill>
                <a:srgbClr val="A6A6A6"/>
              </a:solidFill>
              <a:effectLst/>
              <a:latin typeface="Open Sans" pitchFamily="2"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tabLst>
                <a:tab pos="457200" algn="l"/>
              </a:tabLst>
            </a:pPr>
            <a:r>
              <a:rPr lang="en-AU" sz="1800" i="0" dirty="0">
                <a:solidFill>
                  <a:srgbClr val="A6A6A6"/>
                </a:solidFill>
                <a:effectLst/>
                <a:latin typeface="Open Sans" pitchFamily="2" charset="0"/>
                <a:ea typeface="Times New Roman" panose="02020603050405020304" pitchFamily="18" charset="0"/>
                <a:cs typeface="Times New Roman" panose="02020603050405020304" pitchFamily="18" charset="0"/>
              </a:rPr>
              <a:t>problems with the service environment or equipment. </a:t>
            </a:r>
            <a:endParaRPr lang="en-AU" sz="1800" i="1" dirty="0">
              <a:solidFill>
                <a:srgbClr val="A6A6A6"/>
              </a:solidFill>
              <a:effectLst/>
              <a:latin typeface="Open Sans" pitchFamily="2" charset="0"/>
              <a:ea typeface="Times New Roman" panose="02020603050405020304" pitchFamily="18" charset="0"/>
              <a:cs typeface="Times New Roman" panose="02020603050405020304" pitchFamily="18" charset="0"/>
            </a:endParaRPr>
          </a:p>
          <a:p>
            <a:pPr>
              <a:buNone/>
            </a:pPr>
            <a:r>
              <a:rPr lang="en-AU" sz="1800" i="0" dirty="0">
                <a:solidFill>
                  <a:srgbClr val="A6A6A6"/>
                </a:solidFill>
                <a:effectLst/>
                <a:latin typeface="Open Sans" pitchFamily="2" charset="0"/>
                <a:ea typeface="Times New Roman" panose="02020603050405020304" pitchFamily="18" charset="0"/>
              </a:rPr>
              <a:t> </a:t>
            </a:r>
            <a:endParaRPr lang="en-AU" sz="1800" i="1" dirty="0">
              <a:solidFill>
                <a:srgbClr val="A6A6A6"/>
              </a:solidFill>
              <a:effectLst/>
              <a:latin typeface="Open Sans" pitchFamily="2" charset="0"/>
              <a:ea typeface="Times New Roman" panose="02020603050405020304" pitchFamily="18" charset="0"/>
            </a:endParaRPr>
          </a:p>
          <a:p>
            <a:pPr>
              <a:buNone/>
            </a:pPr>
            <a:r>
              <a:rPr lang="en-AU" sz="1800" b="1" i="0" dirty="0">
                <a:solidFill>
                  <a:srgbClr val="A6A6A6"/>
                </a:solidFill>
                <a:effectLst/>
                <a:latin typeface="Open Sans" pitchFamily="2" charset="0"/>
                <a:ea typeface="Times New Roman" panose="02020603050405020304" pitchFamily="18" charset="0"/>
              </a:rPr>
              <a:t>Supports us to meet our broader responsibilities as an aged care provider</a:t>
            </a:r>
          </a:p>
          <a:p>
            <a:pPr>
              <a:buNone/>
            </a:pPr>
            <a:r>
              <a:rPr lang="en-AU" sz="1800" dirty="0">
                <a:effectLst/>
                <a:latin typeface="Open Sans" pitchFamily="2" charset="0"/>
                <a:ea typeface="Times New Roman" panose="02020603050405020304" pitchFamily="18" charset="0"/>
              </a:rPr>
              <a:t>All these benefits relate to each other. An effective IMS helps us meet a range of responsibilities under the current aged care Quality Standards and the upcoming strengthened Quality Standards. For example, a blame free culture encourages you to report incidents, which then helps us identify where there are things which need to change and to develop you (our staff), through targeted education. Both things then prevent future incidents, and all this helps us meet our broader responsibilities. </a:t>
            </a:r>
            <a:endParaRPr lang="en-AU" sz="1800" i="1" dirty="0">
              <a:solidFill>
                <a:srgbClr val="A6A6A6"/>
              </a:solidFill>
              <a:effectLst/>
              <a:latin typeface="Open Sans" pitchFamily="2"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05CBB5EE-BA4B-9F3B-56D2-1CB428A4FA91}"/>
              </a:ext>
            </a:extLst>
          </p:cNvPr>
          <p:cNvSpPr>
            <a:spLocks noGrp="1"/>
          </p:cNvSpPr>
          <p:nvPr>
            <p:ph type="sldNum" sz="quarter" idx="5"/>
          </p:nvPr>
        </p:nvSpPr>
        <p:spPr/>
        <p:txBody>
          <a:bodyPr/>
          <a:lstStyle/>
          <a:p>
            <a:fld id="{485676A5-1DC8-4201-97D2-09D6F1539183}" type="slidenum">
              <a:rPr lang="en-AU" smtClean="0"/>
              <a:t>22</a:t>
            </a:fld>
            <a:endParaRPr lang="en-AU"/>
          </a:p>
        </p:txBody>
      </p:sp>
    </p:spTree>
    <p:extLst>
      <p:ext uri="{BB962C8B-B14F-4D97-AF65-F5344CB8AC3E}">
        <p14:creationId xmlns:p14="http://schemas.microsoft.com/office/powerpoint/2010/main" val="5904897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379A1-8740-DD75-1102-09C9128847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4B9BC6-AC95-9115-7D8A-1D5FD864CC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660D51-FE64-4540-3B5F-DE647FF41033}"/>
              </a:ext>
            </a:extLst>
          </p:cNvPr>
          <p:cNvSpPr>
            <a:spLocks noGrp="1"/>
          </p:cNvSpPr>
          <p:nvPr>
            <p:ph type="body" idx="1"/>
          </p:nvPr>
        </p:nvSpPr>
        <p:spPr/>
        <p:txBody>
          <a:bodyPr/>
          <a:lstStyle/>
          <a:p>
            <a:r>
              <a:rPr lang="en-AU" sz="1100"/>
              <a:t>We’ve explored what an IMS is. An effective IMS consists of 6 key elements. We will now look at each of those elements and talk about the role we all play in managing incidents. </a:t>
            </a:r>
          </a:p>
          <a:p>
            <a:pPr>
              <a:buNone/>
            </a:pPr>
            <a:endParaRPr lang="en-AU" sz="1800" i="1">
              <a:solidFill>
                <a:srgbClr val="A6A6A6"/>
              </a:solidFill>
              <a:effectLst/>
              <a:latin typeface="Open Sans" pitchFamily="2"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70056160-A888-A0F8-5551-35F259158D99}"/>
              </a:ext>
            </a:extLst>
          </p:cNvPr>
          <p:cNvSpPr>
            <a:spLocks noGrp="1"/>
          </p:cNvSpPr>
          <p:nvPr>
            <p:ph type="sldNum" sz="quarter" idx="5"/>
          </p:nvPr>
        </p:nvSpPr>
        <p:spPr/>
        <p:txBody>
          <a:bodyPr/>
          <a:lstStyle/>
          <a:p>
            <a:fld id="{485676A5-1DC8-4201-97D2-09D6F1539183}" type="slidenum">
              <a:rPr lang="en-AU" smtClean="0"/>
              <a:t>23</a:t>
            </a:fld>
            <a:endParaRPr lang="en-AU"/>
          </a:p>
        </p:txBody>
      </p:sp>
    </p:spTree>
    <p:extLst>
      <p:ext uri="{BB962C8B-B14F-4D97-AF65-F5344CB8AC3E}">
        <p14:creationId xmlns:p14="http://schemas.microsoft.com/office/powerpoint/2010/main" val="18542212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E2692-B97A-4B0E-435F-895CBF2F0C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53BB53-81FF-A240-4558-B77062670D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76745A-45ED-9355-77D8-32C667A1C9D7}"/>
              </a:ext>
            </a:extLst>
          </p:cNvPr>
          <p:cNvSpPr>
            <a:spLocks noGrp="1"/>
          </p:cNvSpPr>
          <p:nvPr>
            <p:ph type="body" idx="1"/>
          </p:nvPr>
        </p:nvSpPr>
        <p:spPr/>
        <p:txBody>
          <a:bodyPr/>
          <a:lstStyle/>
          <a:p>
            <a:pPr>
              <a:buNone/>
            </a:pPr>
            <a:r>
              <a:rPr lang="en-AU" sz="1100" b="1" i="0" dirty="0">
                <a:solidFill>
                  <a:srgbClr val="A6A6A6"/>
                </a:solidFill>
                <a:effectLst/>
                <a:latin typeface="Open Sans" pitchFamily="2" charset="0"/>
                <a:ea typeface="Times New Roman" panose="02020603050405020304" pitchFamily="18" charset="0"/>
              </a:rPr>
              <a:t>Key Elements of an effective IMS</a:t>
            </a:r>
            <a:endParaRPr lang="en-AU" sz="1100" i="1" dirty="0">
              <a:solidFill>
                <a:srgbClr val="A6A6A6"/>
              </a:solidFill>
              <a:effectLst/>
              <a:latin typeface="Open Sans" pitchFamily="2" charset="0"/>
              <a:ea typeface="Times New Roman" panose="02020603050405020304" pitchFamily="18" charset="0"/>
            </a:endParaRPr>
          </a:p>
          <a:p>
            <a:pPr>
              <a:buNone/>
            </a:pPr>
            <a:r>
              <a:rPr lang="en-AU" sz="1100" i="0" dirty="0">
                <a:solidFill>
                  <a:srgbClr val="A6A6A6"/>
                </a:solidFill>
                <a:effectLst/>
                <a:latin typeface="Open Sans" pitchFamily="2" charset="0"/>
                <a:ea typeface="Times New Roman" panose="02020603050405020304" pitchFamily="18" charset="0"/>
              </a:rPr>
              <a:t> </a:t>
            </a:r>
            <a:endParaRPr lang="en-AU" sz="1100" i="1" dirty="0">
              <a:solidFill>
                <a:srgbClr val="A6A6A6"/>
              </a:solidFill>
              <a:effectLst/>
              <a:latin typeface="Open Sans" pitchFamily="2" charset="0"/>
              <a:ea typeface="Times New Roman" panose="02020603050405020304" pitchFamily="18" charset="0"/>
            </a:endParaRPr>
          </a:p>
          <a:p>
            <a:pPr>
              <a:buNone/>
            </a:pPr>
            <a:r>
              <a:rPr lang="en-AU" sz="1100" i="0" dirty="0">
                <a:solidFill>
                  <a:srgbClr val="A6A6A6"/>
                </a:solidFill>
                <a:effectLst/>
                <a:latin typeface="Open Sans" pitchFamily="2" charset="0"/>
                <a:ea typeface="Times New Roman" panose="02020603050405020304" pitchFamily="18" charset="0"/>
              </a:rPr>
              <a:t>An IMS is not just a spreadsheet or system to record incidents. It is a comprehensive approach to preventing, managing and learning from incidents.</a:t>
            </a:r>
            <a:endParaRPr lang="en-AU" sz="1100" i="1" dirty="0">
              <a:solidFill>
                <a:srgbClr val="A6A6A6"/>
              </a:solidFill>
              <a:effectLst/>
              <a:latin typeface="Open Sans" pitchFamily="2" charset="0"/>
              <a:ea typeface="Times New Roman" panose="02020603050405020304" pitchFamily="18" charset="0"/>
            </a:endParaRPr>
          </a:p>
          <a:p>
            <a:pPr>
              <a:buNone/>
            </a:pPr>
            <a:r>
              <a:rPr lang="en-AU" sz="1100" i="0" dirty="0">
                <a:solidFill>
                  <a:srgbClr val="A6A6A6"/>
                </a:solidFill>
                <a:effectLst/>
                <a:latin typeface="Open Sans" pitchFamily="2" charset="0"/>
                <a:ea typeface="Times New Roman" panose="02020603050405020304" pitchFamily="18" charset="0"/>
              </a:rPr>
              <a:t> </a:t>
            </a:r>
            <a:endParaRPr lang="en-AU" sz="1100" i="1" dirty="0">
              <a:solidFill>
                <a:srgbClr val="A6A6A6"/>
              </a:solidFill>
              <a:effectLst/>
              <a:latin typeface="Open Sans" pitchFamily="2" charset="0"/>
              <a:ea typeface="Times New Roman" panose="02020603050405020304" pitchFamily="18" charset="0"/>
            </a:endParaRPr>
          </a:p>
          <a:p>
            <a:pPr>
              <a:buNone/>
            </a:pPr>
            <a:r>
              <a:rPr lang="en-AU" sz="1100" i="0" dirty="0">
                <a:solidFill>
                  <a:srgbClr val="A6A6A6"/>
                </a:solidFill>
                <a:effectLst/>
                <a:latin typeface="Open Sans" pitchFamily="2" charset="0"/>
                <a:ea typeface="Times New Roman" panose="02020603050405020304" pitchFamily="18" charset="0"/>
              </a:rPr>
              <a:t>An effective IMS can be broken down into 6 key elements: </a:t>
            </a:r>
            <a:endParaRPr lang="en-AU" sz="1100" i="1" dirty="0">
              <a:solidFill>
                <a:srgbClr val="A6A6A6"/>
              </a:solidFill>
              <a:effectLst/>
              <a:latin typeface="Open Sans" pitchFamily="2" charset="0"/>
              <a:ea typeface="Times New Roman" panose="02020603050405020304" pitchFamily="18" charset="0"/>
            </a:endParaRPr>
          </a:p>
          <a:p>
            <a:pPr>
              <a:buNone/>
            </a:pPr>
            <a:r>
              <a:rPr lang="en-AU" sz="1100" i="0" dirty="0">
                <a:solidFill>
                  <a:srgbClr val="A6A6A6"/>
                </a:solidFill>
                <a:effectLst/>
                <a:latin typeface="Open Sans" pitchFamily="2" charset="0"/>
                <a:ea typeface="Times New Roman" panose="02020603050405020304" pitchFamily="18" charset="0"/>
              </a:rPr>
              <a:t> </a:t>
            </a:r>
            <a:endParaRPr lang="en-AU" sz="1100" i="1" dirty="0">
              <a:solidFill>
                <a:srgbClr val="A6A6A6"/>
              </a:solidFill>
              <a:effectLst/>
              <a:latin typeface="Open Sans" pitchFamily="2" charset="0"/>
              <a:ea typeface="Times New Roman" panose="02020603050405020304" pitchFamily="18" charset="0"/>
            </a:endParaRPr>
          </a:p>
          <a:p>
            <a:pPr marL="342900" lvl="0" indent="-342900">
              <a:buFont typeface="+mj-lt"/>
              <a:buAutoNum type="arabicPeriod"/>
            </a:pPr>
            <a:r>
              <a:rPr lang="en-AU" sz="1100" i="0" dirty="0">
                <a:solidFill>
                  <a:srgbClr val="A6A6A6"/>
                </a:solidFill>
                <a:effectLst/>
                <a:latin typeface="Open Sans" pitchFamily="2" charset="0"/>
                <a:ea typeface="Times New Roman" panose="02020603050405020304" pitchFamily="18" charset="0"/>
              </a:rPr>
              <a:t>Leadership and a safety culture</a:t>
            </a:r>
            <a:endParaRPr lang="en-AU" sz="1100" i="1" dirty="0">
              <a:solidFill>
                <a:srgbClr val="A6A6A6"/>
              </a:solidFill>
              <a:effectLst/>
              <a:latin typeface="Open Sans" pitchFamily="2" charset="0"/>
              <a:ea typeface="Times New Roman" panose="02020603050405020304" pitchFamily="18" charset="0"/>
            </a:endParaRPr>
          </a:p>
          <a:p>
            <a:pPr marL="342900" lvl="0" indent="-342900">
              <a:buFont typeface="+mj-lt"/>
              <a:buAutoNum type="arabicPeriod"/>
            </a:pPr>
            <a:r>
              <a:rPr lang="en-AU" sz="1100" i="0" dirty="0">
                <a:solidFill>
                  <a:srgbClr val="A6A6A6"/>
                </a:solidFill>
                <a:effectLst/>
                <a:latin typeface="Open Sans" pitchFamily="2" charset="0"/>
                <a:ea typeface="Times New Roman" panose="02020603050405020304" pitchFamily="18" charset="0"/>
              </a:rPr>
              <a:t>Responding to an incident</a:t>
            </a:r>
            <a:endParaRPr lang="en-AU" sz="1100" i="1" dirty="0">
              <a:solidFill>
                <a:srgbClr val="A6A6A6"/>
              </a:solidFill>
              <a:effectLst/>
              <a:latin typeface="Open Sans" pitchFamily="2" charset="0"/>
              <a:ea typeface="Times New Roman" panose="02020603050405020304" pitchFamily="18" charset="0"/>
            </a:endParaRPr>
          </a:p>
          <a:p>
            <a:pPr marL="342900" lvl="0" indent="-342900">
              <a:buFont typeface="+mj-lt"/>
              <a:buAutoNum type="arabicPeriod"/>
            </a:pPr>
            <a:r>
              <a:rPr lang="en-AU" sz="1100" i="0" dirty="0">
                <a:solidFill>
                  <a:srgbClr val="A6A6A6"/>
                </a:solidFill>
                <a:effectLst/>
                <a:latin typeface="Open Sans" pitchFamily="2" charset="0"/>
                <a:ea typeface="Times New Roman" panose="02020603050405020304" pitchFamily="18" charset="0"/>
              </a:rPr>
              <a:t>Recording and reporting the incident</a:t>
            </a:r>
            <a:endParaRPr lang="en-AU" sz="1100" i="1" dirty="0">
              <a:solidFill>
                <a:srgbClr val="A6A6A6"/>
              </a:solidFill>
              <a:effectLst/>
              <a:latin typeface="Open Sans" pitchFamily="2" charset="0"/>
              <a:ea typeface="Times New Roman" panose="02020603050405020304" pitchFamily="18" charset="0"/>
            </a:endParaRPr>
          </a:p>
          <a:p>
            <a:pPr marL="342900" lvl="0" indent="-342900">
              <a:buFont typeface="+mj-lt"/>
              <a:buAutoNum type="arabicPeriod"/>
            </a:pPr>
            <a:r>
              <a:rPr lang="en-AU" sz="1100" i="0" dirty="0">
                <a:solidFill>
                  <a:srgbClr val="A6A6A6"/>
                </a:solidFill>
                <a:effectLst/>
                <a:latin typeface="Open Sans" pitchFamily="2" charset="0"/>
                <a:ea typeface="Times New Roman" panose="02020603050405020304" pitchFamily="18" charset="0"/>
              </a:rPr>
              <a:t>Analysing the incident</a:t>
            </a:r>
            <a:endParaRPr lang="en-AU" sz="1100" i="1" dirty="0">
              <a:solidFill>
                <a:srgbClr val="A6A6A6"/>
              </a:solidFill>
              <a:effectLst/>
              <a:latin typeface="Open Sans" pitchFamily="2" charset="0"/>
              <a:ea typeface="Times New Roman" panose="02020603050405020304" pitchFamily="18" charset="0"/>
            </a:endParaRPr>
          </a:p>
          <a:p>
            <a:pPr marL="342900" lvl="0" indent="-342900">
              <a:buFont typeface="+mj-lt"/>
              <a:buAutoNum type="arabicPeriod"/>
            </a:pPr>
            <a:r>
              <a:rPr lang="en-AU" sz="1100" i="0" dirty="0">
                <a:solidFill>
                  <a:srgbClr val="A6A6A6"/>
                </a:solidFill>
                <a:effectLst/>
                <a:latin typeface="Open Sans" pitchFamily="2" charset="0"/>
                <a:ea typeface="Times New Roman" panose="02020603050405020304" pitchFamily="18" charset="0"/>
              </a:rPr>
              <a:t>Implementing actions</a:t>
            </a:r>
            <a:endParaRPr lang="en-AU" sz="1100" i="1" dirty="0">
              <a:solidFill>
                <a:srgbClr val="A6A6A6"/>
              </a:solidFill>
              <a:effectLst/>
              <a:latin typeface="Open Sans" pitchFamily="2" charset="0"/>
              <a:ea typeface="Times New Roman" panose="02020603050405020304" pitchFamily="18" charset="0"/>
            </a:endParaRPr>
          </a:p>
          <a:p>
            <a:pPr marL="342900" lvl="0" indent="-342900">
              <a:buFont typeface="+mj-lt"/>
              <a:buAutoNum type="arabicPeriod"/>
            </a:pPr>
            <a:r>
              <a:rPr lang="en-AU" sz="1100" i="0" dirty="0">
                <a:solidFill>
                  <a:srgbClr val="A6A6A6"/>
                </a:solidFill>
                <a:effectLst/>
                <a:latin typeface="Open Sans" pitchFamily="2" charset="0"/>
                <a:ea typeface="Times New Roman" panose="02020603050405020304" pitchFamily="18" charset="0"/>
              </a:rPr>
              <a:t>Closing the loop</a:t>
            </a:r>
          </a:p>
          <a:p>
            <a:pPr marL="342900" lvl="0" indent="-342900">
              <a:buFont typeface="+mj-lt"/>
              <a:buAutoNum type="arabicPeriod"/>
            </a:pPr>
            <a:endParaRPr lang="en-AU" sz="1100" i="0" dirty="0">
              <a:solidFill>
                <a:srgbClr val="A6A6A6"/>
              </a:solidFill>
              <a:effectLst/>
              <a:latin typeface="Open Sans" pitchFamily="2" charset="0"/>
              <a:ea typeface="Times New Roman" panose="02020603050405020304" pitchFamily="18" charset="0"/>
            </a:endParaRPr>
          </a:p>
          <a:p>
            <a:pPr marL="0" lvl="0" indent="0">
              <a:buFont typeface="+mj-lt"/>
              <a:buNone/>
            </a:pPr>
            <a:r>
              <a:rPr lang="en-AU" sz="1600" b="0" i="0" dirty="0">
                <a:solidFill>
                  <a:srgbClr val="001D35"/>
                </a:solidFill>
                <a:effectLst/>
                <a:latin typeface="Google Sans"/>
              </a:rPr>
              <a:t>By implementing these elements, we can create a robust IMS that enhances the safety of older people, promotes a culture of learning, and contributes to the overall quality of care. </a:t>
            </a:r>
            <a:endParaRPr lang="en-AU" sz="1100" i="1" dirty="0">
              <a:solidFill>
                <a:srgbClr val="A6A6A6"/>
              </a:solidFill>
              <a:effectLst/>
              <a:latin typeface="Open Sans" pitchFamily="2" charset="0"/>
              <a:ea typeface="Times New Roman" panose="02020603050405020304" pitchFamily="18" charset="0"/>
            </a:endParaRPr>
          </a:p>
          <a:p>
            <a:pPr>
              <a:buNone/>
            </a:pPr>
            <a:r>
              <a:rPr lang="en-AU" sz="1100" i="0" dirty="0">
                <a:solidFill>
                  <a:srgbClr val="A6A6A6"/>
                </a:solidFill>
                <a:effectLst/>
                <a:latin typeface="Open Sans" pitchFamily="2" charset="0"/>
                <a:ea typeface="Times New Roman" panose="02020603050405020304" pitchFamily="18" charset="0"/>
              </a:rPr>
              <a:t> </a:t>
            </a:r>
            <a:endParaRPr lang="en-AU" sz="1100" i="1" dirty="0">
              <a:solidFill>
                <a:srgbClr val="A6A6A6"/>
              </a:solidFill>
              <a:effectLst/>
              <a:latin typeface="Open Sans" pitchFamily="2" charset="0"/>
              <a:ea typeface="Times New Roman" panose="02020603050405020304" pitchFamily="18" charset="0"/>
            </a:endParaRPr>
          </a:p>
          <a:p>
            <a:pPr>
              <a:buNone/>
            </a:pPr>
            <a:r>
              <a:rPr lang="en-AU" sz="1100" i="0" dirty="0">
                <a:solidFill>
                  <a:srgbClr val="A6A6A6"/>
                </a:solidFill>
                <a:effectLst/>
                <a:latin typeface="Open Sans" pitchFamily="2" charset="0"/>
                <a:ea typeface="Times New Roman" panose="02020603050405020304" pitchFamily="18" charset="0"/>
              </a:rPr>
              <a:t>These are some guiding concepts that will assist us to ensure we have an effective IMS.</a:t>
            </a:r>
            <a:endParaRPr lang="en-AU" sz="1100" i="1" dirty="0">
              <a:solidFill>
                <a:srgbClr val="A6A6A6"/>
              </a:solidFill>
              <a:effectLst/>
              <a:latin typeface="Open Sans" pitchFamily="2" charset="0"/>
              <a:ea typeface="Times New Roman" panose="02020603050405020304" pitchFamily="18" charset="0"/>
            </a:endParaRPr>
          </a:p>
          <a:p>
            <a:pPr>
              <a:buNone/>
            </a:pPr>
            <a:endParaRPr lang="en-AU" sz="1100" i="1" dirty="0">
              <a:solidFill>
                <a:srgbClr val="A6A6A6"/>
              </a:solidFill>
              <a:effectLst/>
              <a:latin typeface="Open Sans" pitchFamily="2" charset="0"/>
              <a:ea typeface="Times New Roman" panose="02020603050405020304" pitchFamily="18" charset="0"/>
            </a:endParaRPr>
          </a:p>
          <a:p>
            <a:pPr>
              <a:buNone/>
            </a:pPr>
            <a:r>
              <a:rPr lang="en-AU" sz="1100" i="0" dirty="0">
                <a:solidFill>
                  <a:srgbClr val="A6A6A6"/>
                </a:solidFill>
                <a:effectLst/>
                <a:latin typeface="Open Sans" pitchFamily="2" charset="0"/>
                <a:ea typeface="Times New Roman" panose="02020603050405020304" pitchFamily="18" charset="0"/>
              </a:rPr>
              <a:t>Each of the elements helps to us understand:</a:t>
            </a:r>
          </a:p>
          <a:p>
            <a:pPr marL="342900" lvl="0" indent="-342900">
              <a:buFont typeface="Arial" panose="020B0604020202020204" pitchFamily="34" charset="0"/>
              <a:buChar char="•"/>
            </a:pPr>
            <a:r>
              <a:rPr lang="en-AU" sz="1100" b="0" i="0" dirty="0">
                <a:solidFill>
                  <a:schemeClr val="tx1"/>
                </a:solidFill>
                <a:effectLst/>
                <a:latin typeface="Open Sans" pitchFamily="2" charset="0"/>
                <a:ea typeface="Times New Roman" panose="02020603050405020304" pitchFamily="18" charset="0"/>
                <a:cs typeface="Times New Roman" panose="02020603050405020304" pitchFamily="18" charset="0"/>
              </a:rPr>
              <a:t>What happened</a:t>
            </a:r>
            <a:endParaRPr lang="en-AU" sz="1100" b="0" i="1" dirty="0">
              <a:solidFill>
                <a:schemeClr val="tx1"/>
              </a:solidFill>
              <a:effectLst/>
              <a:latin typeface="Open Sans" pitchFamily="2"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en-AU" sz="1100" b="0" i="0" dirty="0">
                <a:solidFill>
                  <a:schemeClr val="tx1"/>
                </a:solidFill>
                <a:effectLst/>
                <a:latin typeface="Open Sans" pitchFamily="2" charset="0"/>
                <a:ea typeface="Times New Roman" panose="02020603050405020304" pitchFamily="18" charset="0"/>
                <a:cs typeface="Times New Roman" panose="02020603050405020304" pitchFamily="18" charset="0"/>
              </a:rPr>
              <a:t>How and why, it happened</a:t>
            </a:r>
            <a:endParaRPr lang="en-AU" sz="1100" b="0" i="1" dirty="0">
              <a:solidFill>
                <a:schemeClr val="tx1"/>
              </a:solidFill>
              <a:effectLst/>
              <a:latin typeface="Open Sans" pitchFamily="2"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en-AU" sz="1100" b="0" i="0" dirty="0">
                <a:solidFill>
                  <a:schemeClr val="tx1"/>
                </a:solidFill>
                <a:effectLst/>
                <a:latin typeface="Open Sans" pitchFamily="2" charset="0"/>
                <a:ea typeface="Times New Roman" panose="02020603050405020304" pitchFamily="18" charset="0"/>
                <a:cs typeface="Times New Roman" panose="02020603050405020304" pitchFamily="18" charset="0"/>
              </a:rPr>
              <a:t>What can be done to prevent the risk of recurrence and support safer care</a:t>
            </a:r>
            <a:endParaRPr lang="en-AU" sz="1100" b="0" i="1" dirty="0">
              <a:solidFill>
                <a:schemeClr val="tx1"/>
              </a:solidFill>
              <a:effectLst/>
              <a:latin typeface="Open Sans" pitchFamily="2"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en-AU" sz="1100" b="0" i="0" dirty="0">
                <a:solidFill>
                  <a:schemeClr val="tx1"/>
                </a:solidFill>
                <a:effectLst/>
                <a:latin typeface="Open Sans" pitchFamily="2" charset="0"/>
                <a:ea typeface="Times New Roman" panose="02020603050405020304" pitchFamily="18" charset="0"/>
                <a:cs typeface="Times New Roman" panose="02020603050405020304" pitchFamily="18" charset="0"/>
              </a:rPr>
              <a:t>What lessons were learned</a:t>
            </a:r>
          </a:p>
          <a:p>
            <a:pPr marL="342900" lvl="0" indent="-342900">
              <a:buFont typeface="Arial" panose="020B0604020202020204" pitchFamily="34" charset="0"/>
              <a:buChar char="•"/>
            </a:pPr>
            <a:r>
              <a:rPr lang="en-AU" sz="1100" b="0" dirty="0">
                <a:solidFill>
                  <a:schemeClr val="tx1"/>
                </a:solidFill>
                <a:effectLst/>
                <a:latin typeface="Open Sans" pitchFamily="2" charset="0"/>
                <a:ea typeface="Calibri" panose="020F0502020204030204" pitchFamily="34" charset="0"/>
              </a:rPr>
              <a:t>How the learning can be shared</a:t>
            </a:r>
            <a:endParaRPr lang="en-AU" sz="1100" b="0" dirty="0">
              <a:solidFill>
                <a:schemeClr val="tx1"/>
              </a:solidFill>
            </a:endParaRPr>
          </a:p>
          <a:p>
            <a:pPr>
              <a:buNone/>
            </a:pPr>
            <a:r>
              <a:rPr lang="en-AU" sz="1100" i="0" dirty="0">
                <a:solidFill>
                  <a:srgbClr val="A6A6A6"/>
                </a:solidFill>
                <a:effectLst/>
                <a:latin typeface="Open Sans" pitchFamily="2" charset="0"/>
                <a:ea typeface="Times New Roman" panose="02020603050405020304" pitchFamily="18" charset="0"/>
              </a:rPr>
              <a:t> </a:t>
            </a:r>
            <a:endParaRPr lang="en-AU" sz="1100" i="1" dirty="0">
              <a:solidFill>
                <a:srgbClr val="A6A6A6"/>
              </a:solidFill>
              <a:effectLst/>
              <a:latin typeface="Open Sans" pitchFamily="2" charset="0"/>
              <a:ea typeface="Times New Roman" panose="02020603050405020304" pitchFamily="18" charset="0"/>
            </a:endParaRPr>
          </a:p>
          <a:p>
            <a:pPr fontAlgn="base">
              <a:lnSpc>
                <a:spcPct val="115000"/>
              </a:lnSpc>
              <a:spcAft>
                <a:spcPts val="600"/>
              </a:spcAft>
              <a:buNone/>
            </a:pPr>
            <a:r>
              <a:rPr lang="en-AU" sz="1800" b="1" dirty="0">
                <a:effectLst/>
                <a:latin typeface="Open Sans" pitchFamily="2" charset="0"/>
                <a:ea typeface="Times New Roman" panose="02020603050405020304" pitchFamily="18" charset="0"/>
              </a:rPr>
              <a:t>Facilitator note: </a:t>
            </a:r>
            <a:endParaRPr lang="en-AU" sz="1800" dirty="0">
              <a:effectLst/>
              <a:latin typeface="Open Sans" pitchFamily="2" charset="0"/>
              <a:ea typeface="Calibri" panose="020F0502020204030204" pitchFamily="34" charset="0"/>
            </a:endParaRPr>
          </a:p>
          <a:p>
            <a:pPr fontAlgn="base">
              <a:lnSpc>
                <a:spcPct val="115000"/>
              </a:lnSpc>
              <a:spcAft>
                <a:spcPts val="600"/>
              </a:spcAft>
            </a:pPr>
            <a:r>
              <a:rPr lang="en-AU" sz="1800" dirty="0">
                <a:effectLst/>
                <a:latin typeface="Open Sans" pitchFamily="2" charset="0"/>
                <a:ea typeface="Times New Roman" panose="02020603050405020304" pitchFamily="18" charset="0"/>
              </a:rPr>
              <a:t>The 6 elements are covered in the following slides. Not all staff will be involved or responsible for what happens at each element, but information is included so you can adjust and tailor it to your audience. </a:t>
            </a:r>
            <a:endParaRPr lang="en-AU" sz="1800" dirty="0">
              <a:effectLst/>
              <a:latin typeface="Open Sans" pitchFamily="2" charset="0"/>
              <a:ea typeface="Calibri" panose="020F0502020204030204" pitchFamily="34" charset="0"/>
            </a:endParaRPr>
          </a:p>
          <a:p>
            <a:pPr>
              <a:buNone/>
            </a:pPr>
            <a:endParaRPr lang="en-AU" sz="1100" i="0" dirty="0">
              <a:solidFill>
                <a:srgbClr val="A6A6A6"/>
              </a:solidFill>
              <a:effectLst/>
              <a:latin typeface="Open Sans" pitchFamily="2" charset="0"/>
              <a:ea typeface="Times New Roman" panose="02020603050405020304" pitchFamily="18" charset="0"/>
            </a:endParaRPr>
          </a:p>
          <a:p>
            <a:pPr>
              <a:buNone/>
            </a:pPr>
            <a:r>
              <a:rPr lang="en-AU" sz="1100" i="0" dirty="0">
                <a:solidFill>
                  <a:srgbClr val="A6A6A6"/>
                </a:solidFill>
                <a:effectLst/>
                <a:latin typeface="Open Sans" pitchFamily="2" charset="0"/>
                <a:ea typeface="Times New Roman" panose="02020603050405020304" pitchFamily="18" charset="0"/>
              </a:rPr>
              <a:t>If you do not intend to go through some or each of the 6 elements, here is a brief overview of the key elements (note, if you are going to discuss the elements in detail, you do not need to read through the below information): </a:t>
            </a:r>
            <a:endParaRPr lang="en-AU" sz="1100" i="1" dirty="0">
              <a:solidFill>
                <a:srgbClr val="A6A6A6"/>
              </a:solidFill>
              <a:effectLst/>
              <a:latin typeface="Open Sans" pitchFamily="2" charset="0"/>
              <a:ea typeface="Times New Roman" panose="02020603050405020304" pitchFamily="18" charset="0"/>
            </a:endParaRPr>
          </a:p>
          <a:p>
            <a:pPr>
              <a:buNone/>
            </a:pPr>
            <a:r>
              <a:rPr lang="en-AU" sz="1100" i="0" dirty="0">
                <a:solidFill>
                  <a:srgbClr val="A6A6A6"/>
                </a:solidFill>
                <a:effectLst/>
                <a:latin typeface="Open Sans" pitchFamily="2" charset="0"/>
                <a:ea typeface="Times New Roman" panose="02020603050405020304" pitchFamily="18" charset="0"/>
              </a:rPr>
              <a:t> </a:t>
            </a:r>
            <a:endParaRPr lang="en-AU" sz="1100" i="1" dirty="0">
              <a:solidFill>
                <a:srgbClr val="A6A6A6"/>
              </a:solidFill>
              <a:effectLst/>
              <a:latin typeface="Open Sans" pitchFamily="2" charset="0"/>
              <a:ea typeface="Times New Roman" panose="02020603050405020304" pitchFamily="18" charset="0"/>
            </a:endParaRPr>
          </a:p>
          <a:p>
            <a:pPr>
              <a:buNone/>
            </a:pPr>
            <a:r>
              <a:rPr lang="en-AU" sz="1100" i="0" dirty="0">
                <a:solidFill>
                  <a:srgbClr val="A6A6A6"/>
                </a:solidFill>
                <a:effectLst/>
                <a:latin typeface="Open Sans" pitchFamily="2" charset="0"/>
                <a:ea typeface="Times New Roman" panose="02020603050405020304" pitchFamily="18" charset="0"/>
              </a:rPr>
              <a:t>To be effective, an IMS: </a:t>
            </a:r>
            <a:endParaRPr lang="en-AU" sz="1100" i="1" dirty="0">
              <a:solidFill>
                <a:srgbClr val="A6A6A6"/>
              </a:solidFill>
              <a:effectLst/>
              <a:latin typeface="Open Sans" pitchFamily="2" charset="0"/>
              <a:ea typeface="Times New Roman" panose="02020603050405020304" pitchFamily="18" charset="0"/>
            </a:endParaRPr>
          </a:p>
          <a:p>
            <a:pPr marL="342900" lvl="0" indent="-342900">
              <a:buFont typeface="Arial" panose="020B0604020202020204" pitchFamily="34" charset="0"/>
              <a:buChar char="•"/>
            </a:pPr>
            <a:r>
              <a:rPr lang="en-AU" sz="1100" i="0" dirty="0">
                <a:solidFill>
                  <a:srgbClr val="A6A6A6"/>
                </a:solidFill>
                <a:effectLst/>
                <a:latin typeface="Open Sans" pitchFamily="2" charset="0"/>
                <a:ea typeface="Times New Roman" panose="02020603050405020304" pitchFamily="18" charset="0"/>
                <a:cs typeface="Times New Roman" panose="02020603050405020304" pitchFamily="18" charset="0"/>
              </a:rPr>
              <a:t>requires a leadership commitment and an organisational culture that values openness, accountability and continuous improvement in quality and safety </a:t>
            </a:r>
            <a:endParaRPr lang="en-AU" sz="1100" i="1" dirty="0">
              <a:solidFill>
                <a:srgbClr val="A6A6A6"/>
              </a:solidFill>
              <a:effectLst/>
              <a:latin typeface="Open Sans" pitchFamily="2"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en-AU" sz="1100" i="0" dirty="0">
                <a:solidFill>
                  <a:srgbClr val="A6A6A6"/>
                </a:solidFill>
                <a:effectLst/>
                <a:latin typeface="Open Sans" pitchFamily="2" charset="0"/>
                <a:ea typeface="Times New Roman" panose="02020603050405020304" pitchFamily="18" charset="0"/>
                <a:cs typeface="Times New Roman" panose="02020603050405020304" pitchFamily="18" charset="0"/>
              </a:rPr>
              <a:t>exists within a clear governance framework</a:t>
            </a:r>
            <a:endParaRPr lang="en-AU" sz="1100" i="1" dirty="0">
              <a:solidFill>
                <a:srgbClr val="A6A6A6"/>
              </a:solidFill>
              <a:effectLst/>
              <a:latin typeface="Open Sans" pitchFamily="2"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en-AU" sz="1100" i="0" dirty="0">
                <a:solidFill>
                  <a:srgbClr val="A6A6A6"/>
                </a:solidFill>
                <a:effectLst/>
                <a:latin typeface="Open Sans" pitchFamily="2" charset="0"/>
                <a:ea typeface="Times New Roman" panose="02020603050405020304" pitchFamily="18" charset="0"/>
                <a:cs typeface="Times New Roman" panose="02020603050405020304" pitchFamily="18" charset="0"/>
              </a:rPr>
              <a:t>should include comprehensive policies and procedures relating to incidents and near misses, and their management </a:t>
            </a:r>
            <a:endParaRPr lang="en-AU" sz="1100" i="1" dirty="0">
              <a:solidFill>
                <a:srgbClr val="A6A6A6"/>
              </a:solidFill>
              <a:effectLst/>
              <a:latin typeface="Open Sans" pitchFamily="2"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en-AU" sz="1100" i="0" dirty="0">
                <a:solidFill>
                  <a:srgbClr val="A6A6A6"/>
                </a:solidFill>
                <a:effectLst/>
                <a:latin typeface="Open Sans" pitchFamily="2" charset="0"/>
                <a:ea typeface="Times New Roman" panose="02020603050405020304" pitchFamily="18" charset="0"/>
                <a:cs typeface="Times New Roman" panose="02020603050405020304" pitchFamily="18" charset="0"/>
              </a:rPr>
              <a:t>should include a mechanism that enables incidents to be easily recorded, safely and securely stored, and easily accessed </a:t>
            </a:r>
            <a:endParaRPr lang="en-AU" sz="1100" i="1" dirty="0">
              <a:solidFill>
                <a:srgbClr val="A6A6A6"/>
              </a:solidFill>
              <a:effectLst/>
              <a:latin typeface="Open Sans" pitchFamily="2"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en-AU" sz="1100" i="0" dirty="0">
                <a:solidFill>
                  <a:srgbClr val="A6A6A6"/>
                </a:solidFill>
                <a:effectLst/>
                <a:latin typeface="Open Sans" pitchFamily="2" charset="0"/>
                <a:ea typeface="Times New Roman" panose="02020603050405020304" pitchFamily="18" charset="0"/>
                <a:cs typeface="Times New Roman" panose="02020603050405020304" pitchFamily="18" charset="0"/>
              </a:rPr>
              <a:t>must be well understood and used by staff, as well as older people, and their families and representatives </a:t>
            </a:r>
            <a:endParaRPr lang="en-AU" sz="1100" i="1" dirty="0">
              <a:solidFill>
                <a:srgbClr val="A6A6A6"/>
              </a:solidFill>
              <a:effectLst/>
              <a:latin typeface="Open Sans" pitchFamily="2"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en-AU" sz="1100" i="0" dirty="0">
                <a:solidFill>
                  <a:srgbClr val="A6A6A6"/>
                </a:solidFill>
                <a:effectLst/>
                <a:latin typeface="Open Sans" pitchFamily="2" charset="0"/>
                <a:ea typeface="Times New Roman" panose="02020603050405020304" pitchFamily="18" charset="0"/>
                <a:cs typeface="Times New Roman" panose="02020603050405020304" pitchFamily="18" charset="0"/>
              </a:rPr>
              <a:t>must enable us to respond to incidents including to: </a:t>
            </a:r>
            <a:endParaRPr lang="en-AU" sz="1100" i="1" dirty="0">
              <a:solidFill>
                <a:srgbClr val="A6A6A6"/>
              </a:solidFill>
              <a:effectLst/>
              <a:latin typeface="Open Sans" pitchFamily="2" charset="0"/>
              <a:ea typeface="Times New Roman" panose="02020603050405020304" pitchFamily="18" charset="0"/>
              <a:cs typeface="Times New Roman" panose="02020603050405020304" pitchFamily="18" charset="0"/>
            </a:endParaRPr>
          </a:p>
          <a:p>
            <a:pPr marL="742950" lvl="1" indent="-285750">
              <a:buFont typeface="Courier New" panose="02070309020205020404" pitchFamily="49" charset="0"/>
              <a:buChar char="o"/>
            </a:pPr>
            <a:r>
              <a:rPr lang="en-AU" sz="1100" i="0" dirty="0">
                <a:solidFill>
                  <a:srgbClr val="A6A6A6"/>
                </a:solidFill>
                <a:effectLst/>
                <a:latin typeface="Open Sans" pitchFamily="2" charset="0"/>
                <a:ea typeface="Times New Roman" panose="02020603050405020304" pitchFamily="18" charset="0"/>
              </a:rPr>
              <a:t>identify and respond to an incident including immediately supporting those affected </a:t>
            </a:r>
            <a:endParaRPr lang="en-AU" sz="1100" i="1" dirty="0">
              <a:solidFill>
                <a:srgbClr val="A6A6A6"/>
              </a:solidFill>
              <a:effectLst/>
              <a:latin typeface="Open Sans" pitchFamily="2" charset="0"/>
              <a:ea typeface="Times New Roman" panose="02020603050405020304" pitchFamily="18" charset="0"/>
            </a:endParaRPr>
          </a:p>
          <a:p>
            <a:pPr marL="742950" lvl="1" indent="-285750">
              <a:buFont typeface="Courier New" panose="02070309020205020404" pitchFamily="49" charset="0"/>
              <a:buChar char="o"/>
            </a:pPr>
            <a:r>
              <a:rPr lang="en-AU" sz="1100" i="0" dirty="0">
                <a:solidFill>
                  <a:srgbClr val="A6A6A6"/>
                </a:solidFill>
                <a:effectLst/>
                <a:latin typeface="Open Sans" pitchFamily="2" charset="0"/>
                <a:ea typeface="Times New Roman" panose="02020603050405020304" pitchFamily="18" charset="0"/>
              </a:rPr>
              <a:t>report the incident, make necessary notifications and record the incident appropriately  </a:t>
            </a:r>
            <a:endParaRPr lang="en-AU" sz="1100" i="1" dirty="0">
              <a:solidFill>
                <a:srgbClr val="A6A6A6"/>
              </a:solidFill>
              <a:effectLst/>
              <a:latin typeface="Open Sans" pitchFamily="2" charset="0"/>
              <a:ea typeface="Times New Roman" panose="02020603050405020304" pitchFamily="18" charset="0"/>
            </a:endParaRPr>
          </a:p>
          <a:p>
            <a:pPr marL="742950" lvl="1" indent="-285750">
              <a:buFont typeface="Courier New" panose="02070309020205020404" pitchFamily="49" charset="0"/>
              <a:buChar char="o"/>
            </a:pPr>
            <a:r>
              <a:rPr lang="en-AU" sz="1100" i="0" dirty="0">
                <a:solidFill>
                  <a:srgbClr val="A6A6A6"/>
                </a:solidFill>
                <a:effectLst/>
                <a:latin typeface="Open Sans" pitchFamily="2" charset="0"/>
                <a:ea typeface="Times New Roman" panose="02020603050405020304" pitchFamily="18" charset="0"/>
              </a:rPr>
              <a:t>review, analyse and, if necessary, investigate how and why it happened </a:t>
            </a:r>
            <a:endParaRPr lang="en-AU" sz="1100" i="1" dirty="0">
              <a:solidFill>
                <a:srgbClr val="A6A6A6"/>
              </a:solidFill>
              <a:effectLst/>
              <a:latin typeface="Open Sans" pitchFamily="2" charset="0"/>
              <a:ea typeface="Times New Roman" panose="02020603050405020304" pitchFamily="18" charset="0"/>
            </a:endParaRPr>
          </a:p>
          <a:p>
            <a:pPr marL="742950" lvl="1" indent="-285750">
              <a:buFont typeface="Courier New" panose="02070309020205020404" pitchFamily="49" charset="0"/>
              <a:buChar char="o"/>
            </a:pPr>
            <a:r>
              <a:rPr lang="en-AU" sz="1100" i="0" dirty="0">
                <a:solidFill>
                  <a:srgbClr val="A6A6A6"/>
                </a:solidFill>
                <a:effectLst/>
                <a:latin typeface="Open Sans" pitchFamily="2" charset="0"/>
                <a:ea typeface="Times New Roman" panose="02020603050405020304" pitchFamily="18" charset="0"/>
              </a:rPr>
              <a:t>implement changes to reduce the risk of recurrence and to make aged care safer </a:t>
            </a:r>
            <a:endParaRPr lang="en-AU" sz="1100" i="1" dirty="0">
              <a:solidFill>
                <a:srgbClr val="A6A6A6"/>
              </a:solidFill>
              <a:effectLst/>
              <a:latin typeface="Open Sans" pitchFamily="2" charset="0"/>
              <a:ea typeface="Times New Roman" panose="02020603050405020304" pitchFamily="18" charset="0"/>
            </a:endParaRPr>
          </a:p>
          <a:p>
            <a:pPr marL="742950" lvl="1" indent="-285750">
              <a:buFont typeface="Courier New" panose="02070309020205020404" pitchFamily="49" charset="0"/>
              <a:buChar char="o"/>
            </a:pPr>
            <a:r>
              <a:rPr lang="en-AU" sz="1100" i="0" dirty="0">
                <a:solidFill>
                  <a:srgbClr val="A6A6A6"/>
                </a:solidFill>
                <a:effectLst/>
                <a:latin typeface="Open Sans" pitchFamily="2" charset="0"/>
                <a:ea typeface="Times New Roman" panose="02020603050405020304" pitchFamily="18" charset="0"/>
              </a:rPr>
              <a:t>support us to continuously improve, share learnings and analyse trends </a:t>
            </a:r>
            <a:endParaRPr lang="en-AU" sz="1100" i="1" dirty="0">
              <a:solidFill>
                <a:srgbClr val="A6A6A6"/>
              </a:solidFill>
              <a:effectLst/>
              <a:latin typeface="Open Sans" pitchFamily="2" charset="0"/>
              <a:ea typeface="Times New Roman" panose="02020603050405020304" pitchFamily="18" charset="0"/>
            </a:endParaRPr>
          </a:p>
          <a:p>
            <a:pPr marL="742950" lvl="1" indent="-285750">
              <a:buFont typeface="Courier New" panose="02070309020205020404" pitchFamily="49" charset="0"/>
              <a:buChar char="o"/>
            </a:pPr>
            <a:r>
              <a:rPr lang="en-AU" sz="1100" i="0" dirty="0">
                <a:solidFill>
                  <a:srgbClr val="A6A6A6"/>
                </a:solidFill>
                <a:effectLst/>
                <a:latin typeface="Open Sans" pitchFamily="2" charset="0"/>
                <a:ea typeface="Times New Roman" panose="02020603050405020304" pitchFamily="18" charset="0"/>
              </a:rPr>
              <a:t>should regularly be reviewed</a:t>
            </a:r>
            <a:endParaRPr lang="en-AU" sz="1100" i="1" dirty="0">
              <a:solidFill>
                <a:srgbClr val="A6A6A6"/>
              </a:solidFill>
              <a:effectLst/>
              <a:latin typeface="Open Sans" pitchFamily="2" charset="0"/>
              <a:ea typeface="Times New Roman" panose="02020603050405020304" pitchFamily="18" charset="0"/>
            </a:endParaRPr>
          </a:p>
          <a:p>
            <a:pPr>
              <a:buNone/>
            </a:pPr>
            <a:r>
              <a:rPr lang="en-AU" sz="1100" i="0" dirty="0">
                <a:solidFill>
                  <a:srgbClr val="A6A6A6"/>
                </a:solidFill>
                <a:effectLst/>
                <a:latin typeface="Open Sans" pitchFamily="2" charset="0"/>
                <a:ea typeface="Times New Roman" panose="02020603050405020304" pitchFamily="18" charset="0"/>
              </a:rPr>
              <a:t> </a:t>
            </a:r>
            <a:endParaRPr lang="en-AU" sz="1100" i="1" dirty="0">
              <a:solidFill>
                <a:srgbClr val="A6A6A6"/>
              </a:solidFill>
              <a:effectLst/>
              <a:latin typeface="Open Sans" pitchFamily="2" charset="0"/>
              <a:ea typeface="Times New Roman" panose="02020603050405020304" pitchFamily="18" charset="0"/>
            </a:endParaRPr>
          </a:p>
          <a:p>
            <a:r>
              <a:rPr lang="en-AU" sz="1100" b="1" i="0" dirty="0">
                <a:solidFill>
                  <a:srgbClr val="A6A6A6"/>
                </a:solidFill>
                <a:effectLst/>
                <a:latin typeface="Open Sans" pitchFamily="2" charset="0"/>
                <a:ea typeface="Times New Roman" panose="02020603050405020304" pitchFamily="18" charset="0"/>
              </a:rPr>
              <a:t>Key resource:</a:t>
            </a:r>
            <a:r>
              <a:rPr lang="en-AU" sz="1100" i="0" dirty="0">
                <a:solidFill>
                  <a:srgbClr val="A6A6A6"/>
                </a:solidFill>
                <a:effectLst/>
                <a:latin typeface="Open Sans" pitchFamily="2" charset="0"/>
                <a:ea typeface="Times New Roman" panose="02020603050405020304" pitchFamily="18" charset="0"/>
              </a:rPr>
              <a:t> The </a:t>
            </a:r>
            <a:r>
              <a:rPr lang="en-AU" sz="1100" i="0" u="sng" dirty="0">
                <a:solidFill>
                  <a:srgbClr val="A6A6A6"/>
                </a:solidFill>
                <a:effectLst/>
                <a:latin typeface="Open Sans" pitchFamily="2" charset="0"/>
                <a:ea typeface="Times New Roman" panose="02020603050405020304" pitchFamily="18" charset="0"/>
                <a:hlinkClick r:id="rId3"/>
              </a:rPr>
              <a:t>Effective incident management systems: Best practice guidance</a:t>
            </a:r>
            <a:r>
              <a:rPr lang="en-AU" sz="1100" i="0" dirty="0">
                <a:solidFill>
                  <a:srgbClr val="A6A6A6"/>
                </a:solidFill>
                <a:effectLst/>
                <a:latin typeface="Open Sans" pitchFamily="2" charset="0"/>
                <a:ea typeface="Times New Roman" panose="02020603050405020304" pitchFamily="18" charset="0"/>
              </a:rPr>
              <a:t> provides more details about the key elements on an IMS.</a:t>
            </a:r>
            <a:endParaRPr lang="en-AU" sz="1100" i="1" dirty="0">
              <a:solidFill>
                <a:srgbClr val="A6A6A6"/>
              </a:solidFill>
              <a:effectLst/>
              <a:latin typeface="Open Sans" pitchFamily="2" charset="0"/>
              <a:ea typeface="Times New Roman" panose="02020603050405020304" pitchFamily="18" charset="0"/>
            </a:endParaRPr>
          </a:p>
          <a:p>
            <a:pPr>
              <a:buNone/>
            </a:pPr>
            <a:endParaRPr lang="en-AU" dirty="0"/>
          </a:p>
        </p:txBody>
      </p:sp>
      <p:sp>
        <p:nvSpPr>
          <p:cNvPr id="4" name="Slide Number Placeholder 3">
            <a:extLst>
              <a:ext uri="{FF2B5EF4-FFF2-40B4-BE49-F238E27FC236}">
                <a16:creationId xmlns:a16="http://schemas.microsoft.com/office/drawing/2014/main" id="{34114EBD-42E4-95D3-6C49-551143809F8A}"/>
              </a:ext>
            </a:extLst>
          </p:cNvPr>
          <p:cNvSpPr>
            <a:spLocks noGrp="1"/>
          </p:cNvSpPr>
          <p:nvPr>
            <p:ph type="sldNum" sz="quarter" idx="5"/>
          </p:nvPr>
        </p:nvSpPr>
        <p:spPr/>
        <p:txBody>
          <a:bodyPr/>
          <a:lstStyle/>
          <a:p>
            <a:fld id="{485676A5-1DC8-4201-97D2-09D6F1539183}" type="slidenum">
              <a:rPr lang="en-AU" smtClean="0"/>
              <a:t>24</a:t>
            </a:fld>
            <a:endParaRPr lang="en-AU"/>
          </a:p>
        </p:txBody>
      </p:sp>
    </p:spTree>
    <p:extLst>
      <p:ext uri="{BB962C8B-B14F-4D97-AF65-F5344CB8AC3E}">
        <p14:creationId xmlns:p14="http://schemas.microsoft.com/office/powerpoint/2010/main" val="17715340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lnSpc>
                <a:spcPct val="115000"/>
              </a:lnSpc>
              <a:spcAft>
                <a:spcPts val="600"/>
              </a:spcAft>
              <a:buNone/>
            </a:pPr>
            <a:r>
              <a:rPr lang="en-AU" sz="1200" b="1">
                <a:effectLst/>
                <a:latin typeface="Open Sans" pitchFamily="2" charset="0"/>
                <a:ea typeface="Calibri" panose="020F0502020204030204" pitchFamily="34" charset="0"/>
              </a:rPr>
              <a:t>Element 1: Good leadership and a safety culture</a:t>
            </a:r>
            <a:endParaRPr lang="en-AU" sz="1200">
              <a:effectLst/>
              <a:latin typeface="Open Sans" pitchFamily="2" charset="0"/>
              <a:ea typeface="Calibri" panose="020F0502020204030204" pitchFamily="34" charset="0"/>
            </a:endParaRPr>
          </a:p>
          <a:p>
            <a:pPr>
              <a:buNone/>
            </a:pPr>
            <a:endParaRPr lang="en-AU" sz="1200" b="1" i="0">
              <a:solidFill>
                <a:srgbClr val="A6A6A6"/>
              </a:solidFill>
              <a:effectLst/>
              <a:latin typeface="Open Sans" pitchFamily="2" charset="0"/>
              <a:ea typeface="Times New Roman" panose="02020603050405020304" pitchFamily="18" charset="0"/>
            </a:endParaRPr>
          </a:p>
          <a:p>
            <a:pPr>
              <a:lnSpc>
                <a:spcPct val="115000"/>
              </a:lnSpc>
              <a:spcAft>
                <a:spcPts val="600"/>
              </a:spcAft>
              <a:buNone/>
            </a:pPr>
            <a:r>
              <a:rPr lang="en-AU" sz="1800">
                <a:effectLst/>
                <a:latin typeface="Open Sans" pitchFamily="2" charset="0"/>
                <a:ea typeface="Calibri" panose="020F0502020204030204" pitchFamily="34" charset="0"/>
              </a:rPr>
              <a:t>For a service that is doing this element well, it would look like this:</a:t>
            </a:r>
          </a:p>
          <a:p>
            <a:pPr marL="342900" lvl="0" indent="-342900">
              <a:lnSpc>
                <a:spcPct val="115000"/>
              </a:lnSpc>
              <a:spcAft>
                <a:spcPts val="600"/>
              </a:spcAft>
              <a:buFont typeface="Arial" panose="020B0604020202020204" pitchFamily="34" charset="0"/>
              <a:buChar char="•"/>
              <a:tabLst>
                <a:tab pos="457200" algn="l"/>
              </a:tabLst>
            </a:pPr>
            <a:r>
              <a:rPr lang="en-AU" sz="1800">
                <a:effectLst/>
                <a:latin typeface="Open Sans" pitchFamily="2" charset="0"/>
                <a:ea typeface="Calibri" panose="020F0502020204030204" pitchFamily="34" charset="0"/>
                <a:cs typeface="Times New Roman" panose="02020603050405020304" pitchFamily="18" charset="0"/>
              </a:rPr>
              <a:t>they have the right culture to ensure their IMS works</a:t>
            </a:r>
          </a:p>
          <a:p>
            <a:pPr marL="342900" lvl="0" indent="-342900">
              <a:lnSpc>
                <a:spcPct val="115000"/>
              </a:lnSpc>
              <a:spcAft>
                <a:spcPts val="600"/>
              </a:spcAft>
              <a:buFont typeface="Arial" panose="020B0604020202020204" pitchFamily="34" charset="0"/>
              <a:buChar char="•"/>
              <a:tabLst>
                <a:tab pos="457200" algn="l"/>
              </a:tabLst>
            </a:pPr>
            <a:r>
              <a:rPr lang="en-AU" sz="1800">
                <a:effectLst/>
                <a:latin typeface="Open Sans" pitchFamily="2" charset="0"/>
                <a:ea typeface="Calibri" panose="020F0502020204030204" pitchFamily="34" charset="0"/>
                <a:cs typeface="Times New Roman" panose="02020603050405020304" pitchFamily="18" charset="0"/>
              </a:rPr>
              <a:t>everyone is open and transparent and comfortable to speak up when things go wrong, starting with the board or governing body and flowing down to all staff, older people and visitors to the service</a:t>
            </a:r>
          </a:p>
          <a:p>
            <a:pPr marL="342900" lvl="0" indent="-342900">
              <a:lnSpc>
                <a:spcPct val="115000"/>
              </a:lnSpc>
              <a:spcAft>
                <a:spcPts val="600"/>
              </a:spcAft>
              <a:buFont typeface="Arial" panose="020B0604020202020204" pitchFamily="34" charset="0"/>
              <a:buChar char="•"/>
              <a:tabLst>
                <a:tab pos="457200" algn="l"/>
              </a:tabLst>
            </a:pPr>
            <a:r>
              <a:rPr lang="en-AU" sz="1800">
                <a:effectLst/>
                <a:latin typeface="Open Sans" pitchFamily="2" charset="0"/>
                <a:ea typeface="Calibri" panose="020F0502020204030204" pitchFamily="34" charset="0"/>
                <a:cs typeface="Times New Roman" panose="02020603050405020304" pitchFamily="18" charset="0"/>
              </a:rPr>
              <a:t>they have good governance, including rules, responsibilities, role or position descriptions, policies and procedures, that are written down and followed</a:t>
            </a:r>
          </a:p>
          <a:p>
            <a:pPr marL="342900" lvl="0" indent="-342900">
              <a:lnSpc>
                <a:spcPct val="115000"/>
              </a:lnSpc>
              <a:spcAft>
                <a:spcPts val="600"/>
              </a:spcAft>
              <a:buFont typeface="Arial" panose="020B0604020202020204" pitchFamily="34" charset="0"/>
              <a:buChar char="•"/>
              <a:tabLst>
                <a:tab pos="457200" algn="l"/>
              </a:tabLst>
            </a:pPr>
            <a:r>
              <a:rPr lang="en-AU" sz="1800">
                <a:effectLst/>
                <a:latin typeface="Open Sans" pitchFamily="2" charset="0"/>
                <a:ea typeface="Calibri" panose="020F0502020204030204" pitchFamily="34" charset="0"/>
                <a:cs typeface="Times New Roman" panose="02020603050405020304" pitchFamily="18" charset="0"/>
              </a:rPr>
              <a:t>everyone is trained to understand the incident management system, knows how to follow it and is supported to follow it by their leaders</a:t>
            </a:r>
          </a:p>
          <a:p>
            <a:pPr marL="342900" lvl="0" indent="-342900">
              <a:lnSpc>
                <a:spcPct val="115000"/>
              </a:lnSpc>
              <a:spcAft>
                <a:spcPts val="600"/>
              </a:spcAft>
              <a:buFont typeface="Arial" panose="020B0604020202020204" pitchFamily="34" charset="0"/>
              <a:buChar char="•"/>
              <a:tabLst>
                <a:tab pos="457200" algn="l"/>
              </a:tabLst>
            </a:pPr>
            <a:r>
              <a:rPr lang="en-AU" sz="1800">
                <a:effectLst/>
                <a:latin typeface="Open Sans" pitchFamily="2" charset="0"/>
                <a:ea typeface="Calibri" panose="020F0502020204030204" pitchFamily="34" charset="0"/>
                <a:cs typeface="Times New Roman" panose="02020603050405020304" pitchFamily="18" charset="0"/>
              </a:rPr>
              <a:t>all staff and older people feel safe to speak up and learn from incidents because the leaders create an environment where staff are encouraged to raise any issues or concerns</a:t>
            </a:r>
          </a:p>
          <a:p>
            <a:pPr marL="342900" lvl="0" indent="-342900">
              <a:lnSpc>
                <a:spcPct val="115000"/>
              </a:lnSpc>
              <a:spcAft>
                <a:spcPts val="600"/>
              </a:spcAft>
              <a:buFont typeface="Arial" panose="020B0604020202020204" pitchFamily="34" charset="0"/>
              <a:buChar char="•"/>
              <a:tabLst>
                <a:tab pos="457200" algn="l"/>
              </a:tabLst>
            </a:pPr>
            <a:r>
              <a:rPr lang="en-AU" sz="1800">
                <a:effectLst/>
                <a:latin typeface="Open Sans" pitchFamily="2" charset="0"/>
                <a:ea typeface="Calibri" panose="020F0502020204030204" pitchFamily="34" charset="0"/>
                <a:cs typeface="Times New Roman" panose="02020603050405020304" pitchFamily="18" charset="0"/>
              </a:rPr>
              <a:t>there is a focus on fixing issues rather than placing blame</a:t>
            </a:r>
          </a:p>
          <a:p>
            <a:pPr marL="342900" lvl="0" indent="-342900">
              <a:lnSpc>
                <a:spcPct val="115000"/>
              </a:lnSpc>
              <a:spcAft>
                <a:spcPts val="600"/>
              </a:spcAft>
              <a:buFont typeface="Arial" panose="020B0604020202020204" pitchFamily="34" charset="0"/>
              <a:buChar char="•"/>
              <a:tabLst>
                <a:tab pos="457200" algn="l"/>
              </a:tabLst>
            </a:pPr>
            <a:r>
              <a:rPr lang="en-AU" sz="1800">
                <a:effectLst/>
                <a:latin typeface="Open Sans" pitchFamily="2" charset="0"/>
                <a:ea typeface="Calibri" panose="020F0502020204030204" pitchFamily="34" charset="0"/>
              </a:rPr>
              <a:t>because of their strong safety culture, they are more likely to prevent or reduce the risk of serious incidents.</a:t>
            </a:r>
            <a:endParaRPr lang="en-AU"/>
          </a:p>
        </p:txBody>
      </p:sp>
      <p:sp>
        <p:nvSpPr>
          <p:cNvPr id="4" name="Slide Number Placeholder 3"/>
          <p:cNvSpPr>
            <a:spLocks noGrp="1"/>
          </p:cNvSpPr>
          <p:nvPr>
            <p:ph type="sldNum" sz="quarter" idx="5"/>
          </p:nvPr>
        </p:nvSpPr>
        <p:spPr/>
        <p:txBody>
          <a:bodyPr/>
          <a:lstStyle/>
          <a:p>
            <a:fld id="{485676A5-1DC8-4201-97D2-09D6F1539183}" type="slidenum">
              <a:rPr lang="en-AU" smtClean="0"/>
              <a:t>25</a:t>
            </a:fld>
            <a:endParaRPr lang="en-AU"/>
          </a:p>
        </p:txBody>
      </p:sp>
    </p:spTree>
    <p:extLst>
      <p:ext uri="{BB962C8B-B14F-4D97-AF65-F5344CB8AC3E}">
        <p14:creationId xmlns:p14="http://schemas.microsoft.com/office/powerpoint/2010/main" val="20776240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05013-FB18-7070-1042-5AE60C1FF6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523393-F093-CC9A-417F-3EE127E6A2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0E4524-BB45-FA40-27B3-A3286BBF80F4}"/>
              </a:ext>
            </a:extLst>
          </p:cNvPr>
          <p:cNvSpPr>
            <a:spLocks noGrp="1"/>
          </p:cNvSpPr>
          <p:nvPr>
            <p:ph type="body" idx="1"/>
          </p:nvPr>
        </p:nvSpPr>
        <p:spPr/>
        <p:txBody>
          <a:bodyPr/>
          <a:lstStyle/>
          <a:p>
            <a:pPr fontAlgn="base">
              <a:lnSpc>
                <a:spcPct val="115000"/>
              </a:lnSpc>
              <a:spcAft>
                <a:spcPts val="600"/>
              </a:spcAft>
              <a:buNone/>
            </a:pPr>
            <a:r>
              <a:rPr lang="en-AU" sz="1800" b="1" dirty="0">
                <a:effectLst/>
                <a:latin typeface="Open Sans" pitchFamily="2" charset="0"/>
                <a:ea typeface="Calibri" panose="020F0502020204030204" pitchFamily="34" charset="0"/>
              </a:rPr>
              <a:t>Ask the group: </a:t>
            </a:r>
          </a:p>
          <a:p>
            <a:pPr fontAlgn="base">
              <a:lnSpc>
                <a:spcPct val="115000"/>
              </a:lnSpc>
              <a:spcAft>
                <a:spcPts val="600"/>
              </a:spcAft>
              <a:buNone/>
            </a:pPr>
            <a:r>
              <a:rPr lang="en-AU" sz="1800" dirty="0">
                <a:effectLst/>
                <a:latin typeface="Open Sans" pitchFamily="2" charset="0"/>
                <a:ea typeface="Calibri" panose="020F0502020204030204" pitchFamily="34" charset="0"/>
              </a:rPr>
              <a:t> </a:t>
            </a:r>
          </a:p>
          <a:p>
            <a:pPr marL="342900" lvl="0" indent="-342900" fontAlgn="base">
              <a:lnSpc>
                <a:spcPct val="115000"/>
              </a:lnSpc>
              <a:buFont typeface="Arial" panose="020B0604020202020204" pitchFamily="34" charset="0"/>
              <a:buChar char="•"/>
              <a:tabLst>
                <a:tab pos="457200" algn="l"/>
              </a:tabLst>
            </a:pPr>
            <a:r>
              <a:rPr lang="en-AU" sz="1800" dirty="0">
                <a:effectLst/>
                <a:latin typeface="Open Sans" pitchFamily="2" charset="0"/>
                <a:ea typeface="Calibri" panose="020F0502020204030204" pitchFamily="34" charset="0"/>
                <a:cs typeface="Times New Roman" panose="02020603050405020304" pitchFamily="18" charset="0"/>
              </a:rPr>
              <a:t>Thinking about what we have just discussed about a safety culture, what do you know about the safety culture at our service?</a:t>
            </a:r>
          </a:p>
          <a:p>
            <a:pPr marL="342900" lvl="0" indent="-342900" fontAlgn="base">
              <a:lnSpc>
                <a:spcPct val="115000"/>
              </a:lnSpc>
              <a:buFont typeface="Arial" panose="020B0604020202020204" pitchFamily="34" charset="0"/>
              <a:buChar char="•"/>
              <a:tabLst>
                <a:tab pos="457200" algn="l"/>
              </a:tabLst>
            </a:pPr>
            <a:r>
              <a:rPr lang="en-AU" sz="1800" dirty="0">
                <a:effectLst/>
                <a:latin typeface="Open Sans" pitchFamily="2" charset="0"/>
                <a:ea typeface="Calibri" panose="020F0502020204030204" pitchFamily="34" charset="0"/>
                <a:cs typeface="Times New Roman" panose="02020603050405020304" pitchFamily="18" charset="0"/>
              </a:rPr>
              <a:t>How does your role support our culture?</a:t>
            </a:r>
          </a:p>
          <a:p>
            <a:pPr marL="342900" lvl="0" indent="-342900" fontAlgn="base">
              <a:lnSpc>
                <a:spcPct val="115000"/>
              </a:lnSpc>
              <a:buFont typeface="Arial" panose="020B0604020202020204" pitchFamily="34" charset="0"/>
              <a:buChar char="•"/>
              <a:tabLst>
                <a:tab pos="457200" algn="l"/>
              </a:tabLst>
            </a:pPr>
            <a:r>
              <a:rPr lang="en-AU" sz="1800" dirty="0">
                <a:latin typeface="Open Sans" pitchFamily="2" charset="0"/>
                <a:ea typeface="Open Sans" pitchFamily="2" charset="0"/>
                <a:cs typeface="Open Sans" pitchFamily="2" charset="0"/>
              </a:rPr>
              <a:t>What improvements have been made because of our safety culture?</a:t>
            </a:r>
          </a:p>
          <a:p>
            <a:pPr marL="0" lvl="0" indent="0" fontAlgn="base">
              <a:lnSpc>
                <a:spcPct val="115000"/>
              </a:lnSpc>
              <a:buFont typeface="Arial" panose="020B0604020202020204" pitchFamily="34" charset="0"/>
              <a:buNone/>
              <a:tabLst>
                <a:tab pos="457200" algn="l"/>
              </a:tabLst>
            </a:pPr>
            <a:endParaRPr lang="en-AU" sz="1800" dirty="0">
              <a:effectLst/>
              <a:latin typeface="Open Sans" pitchFamily="2" charset="0"/>
              <a:ea typeface="Calibri" panose="020F0502020204030204" pitchFamily="34" charset="0"/>
              <a:cs typeface="Times New Roman" panose="02020603050405020304" pitchFamily="18" charset="0"/>
            </a:endParaRPr>
          </a:p>
          <a:p>
            <a:pPr fontAlgn="base">
              <a:lnSpc>
                <a:spcPct val="115000"/>
              </a:lnSpc>
              <a:spcAft>
                <a:spcPts val="600"/>
              </a:spcAft>
              <a:buNone/>
            </a:pPr>
            <a:r>
              <a:rPr lang="en-AU" sz="1800" dirty="0">
                <a:effectLst/>
                <a:latin typeface="Open Sans" pitchFamily="2" charset="0"/>
                <a:ea typeface="Calibri" panose="020F0502020204030204" pitchFamily="34" charset="0"/>
              </a:rPr>
              <a:t>For an IMS to operate effectively, our leadership team must create a safety culture where:</a:t>
            </a:r>
          </a:p>
          <a:p>
            <a:pPr marL="342900" lvl="0" indent="-342900" fontAlgn="base">
              <a:lnSpc>
                <a:spcPct val="115000"/>
              </a:lnSpc>
              <a:spcAft>
                <a:spcPts val="600"/>
              </a:spcAft>
              <a:buFont typeface="Arial" panose="020B0604020202020204" pitchFamily="34" charset="0"/>
              <a:buChar char="•"/>
              <a:tabLst>
                <a:tab pos="457200" algn="l"/>
              </a:tabLst>
            </a:pPr>
            <a:r>
              <a:rPr lang="en-AU" sz="1800" dirty="0">
                <a:effectLst/>
                <a:latin typeface="Open Sans" pitchFamily="2" charset="0"/>
                <a:ea typeface="Calibri" panose="020F0502020204030204" pitchFamily="34" charset="0"/>
                <a:cs typeface="Times New Roman" panose="02020603050405020304" pitchFamily="18" charset="0"/>
              </a:rPr>
              <a:t>we are informed about the factors that underpin our IMS</a:t>
            </a:r>
          </a:p>
          <a:p>
            <a:pPr marL="342900" lvl="0" indent="-342900" fontAlgn="base">
              <a:lnSpc>
                <a:spcPct val="115000"/>
              </a:lnSpc>
              <a:spcAft>
                <a:spcPts val="600"/>
              </a:spcAft>
              <a:buFont typeface="Arial" panose="020B0604020202020204" pitchFamily="34" charset="0"/>
              <a:buChar char="•"/>
              <a:tabLst>
                <a:tab pos="457200" algn="l"/>
              </a:tabLst>
            </a:pPr>
            <a:r>
              <a:rPr lang="en-AU" sz="1800" dirty="0">
                <a:effectLst/>
                <a:latin typeface="Open Sans" pitchFamily="2" charset="0"/>
                <a:ea typeface="Calibri" panose="020F0502020204030204" pitchFamily="34" charset="0"/>
                <a:cs typeface="Times New Roman" panose="02020603050405020304" pitchFamily="18" charset="0"/>
              </a:rPr>
              <a:t>there is fairness and a sense of just practice for everyone</a:t>
            </a:r>
          </a:p>
          <a:p>
            <a:pPr marL="342900" lvl="0" indent="-342900" fontAlgn="base">
              <a:lnSpc>
                <a:spcPct val="115000"/>
              </a:lnSpc>
              <a:spcAft>
                <a:spcPts val="600"/>
              </a:spcAft>
              <a:buFont typeface="Arial" panose="020B0604020202020204" pitchFamily="34" charset="0"/>
              <a:buChar char="•"/>
              <a:tabLst>
                <a:tab pos="457200" algn="l"/>
              </a:tabLst>
            </a:pPr>
            <a:r>
              <a:rPr lang="en-AU" sz="1800" dirty="0">
                <a:effectLst/>
                <a:latin typeface="Open Sans" pitchFamily="2" charset="0"/>
                <a:ea typeface="Calibri" panose="020F0502020204030204" pitchFamily="34" charset="0"/>
                <a:cs typeface="Times New Roman" panose="02020603050405020304" pitchFamily="18" charset="0"/>
              </a:rPr>
              <a:t>there is a clear line between acceptable and unacceptable behaviour</a:t>
            </a:r>
          </a:p>
          <a:p>
            <a:pPr marL="342900" lvl="0" indent="-342900" fontAlgn="base">
              <a:lnSpc>
                <a:spcPct val="115000"/>
              </a:lnSpc>
              <a:spcAft>
                <a:spcPts val="600"/>
              </a:spcAft>
              <a:buFont typeface="Arial" panose="020B0604020202020204" pitchFamily="34" charset="0"/>
              <a:buChar char="•"/>
              <a:tabLst>
                <a:tab pos="457200" algn="l"/>
              </a:tabLst>
            </a:pPr>
            <a:r>
              <a:rPr lang="en-AU" sz="1800" dirty="0">
                <a:effectLst/>
                <a:latin typeface="Open Sans" pitchFamily="2" charset="0"/>
                <a:ea typeface="Calibri" panose="020F0502020204030204" pitchFamily="34" charset="0"/>
                <a:cs typeface="Times New Roman" panose="02020603050405020304" pitchFamily="18" charset="0"/>
              </a:rPr>
              <a:t>everyone is willing to report errors and near misses</a:t>
            </a:r>
          </a:p>
          <a:p>
            <a:pPr marL="342900" lvl="0" indent="-342900" fontAlgn="base">
              <a:lnSpc>
                <a:spcPct val="115000"/>
              </a:lnSpc>
              <a:spcAft>
                <a:spcPts val="600"/>
              </a:spcAft>
              <a:buFont typeface="Arial" panose="020B0604020202020204" pitchFamily="34" charset="0"/>
              <a:buChar char="•"/>
              <a:tabLst>
                <a:tab pos="457200" algn="l"/>
              </a:tabLst>
            </a:pPr>
            <a:r>
              <a:rPr lang="en-AU" sz="1800" dirty="0">
                <a:effectLst/>
                <a:latin typeface="Open Sans" pitchFamily="2" charset="0"/>
                <a:ea typeface="Calibri" panose="020F0502020204030204" pitchFamily="34" charset="0"/>
                <a:cs typeface="Times New Roman" panose="02020603050405020304" pitchFamily="18" charset="0"/>
              </a:rPr>
              <a:t>we are willing and can learn from incidents </a:t>
            </a:r>
          </a:p>
          <a:p>
            <a:pPr marL="342900" lvl="0" indent="-342900" fontAlgn="base">
              <a:lnSpc>
                <a:spcPct val="115000"/>
              </a:lnSpc>
              <a:spcAft>
                <a:spcPts val="600"/>
              </a:spcAft>
              <a:buFont typeface="Arial" panose="020B0604020202020204" pitchFamily="34" charset="0"/>
              <a:buChar char="•"/>
              <a:tabLst>
                <a:tab pos="457200" algn="l"/>
              </a:tabLst>
            </a:pPr>
            <a:r>
              <a:rPr lang="en-AU" sz="1800" dirty="0">
                <a:effectLst/>
                <a:latin typeface="Open Sans" pitchFamily="2" charset="0"/>
                <a:ea typeface="Calibri" panose="020F0502020204030204" pitchFamily="34" charset="0"/>
              </a:rPr>
              <a:t>we have the flexibility to adapt and change, to improve where necessary. </a:t>
            </a:r>
            <a:endParaRPr lang="en-AU" sz="1800" b="1" i="0" dirty="0">
              <a:solidFill>
                <a:srgbClr val="A6A6A6"/>
              </a:solidFill>
              <a:effectLst/>
              <a:latin typeface="Open Sans" pitchFamily="2" charset="0"/>
              <a:ea typeface="Times New Roman" panose="02020603050405020304" pitchFamily="18" charset="0"/>
            </a:endParaRPr>
          </a:p>
          <a:p>
            <a:endParaRPr lang="en-AU" dirty="0"/>
          </a:p>
        </p:txBody>
      </p:sp>
      <p:sp>
        <p:nvSpPr>
          <p:cNvPr id="4" name="Slide Number Placeholder 3">
            <a:extLst>
              <a:ext uri="{FF2B5EF4-FFF2-40B4-BE49-F238E27FC236}">
                <a16:creationId xmlns:a16="http://schemas.microsoft.com/office/drawing/2014/main" id="{02024D20-920A-3A51-6BBB-E4DF8B81C36E}"/>
              </a:ext>
            </a:extLst>
          </p:cNvPr>
          <p:cNvSpPr>
            <a:spLocks noGrp="1"/>
          </p:cNvSpPr>
          <p:nvPr>
            <p:ph type="sldNum" sz="quarter" idx="5"/>
          </p:nvPr>
        </p:nvSpPr>
        <p:spPr/>
        <p:txBody>
          <a:bodyPr/>
          <a:lstStyle/>
          <a:p>
            <a:fld id="{485676A5-1DC8-4201-97D2-09D6F1539183}" type="slidenum">
              <a:rPr lang="en-AU" smtClean="0"/>
              <a:t>26</a:t>
            </a:fld>
            <a:endParaRPr lang="en-AU"/>
          </a:p>
        </p:txBody>
      </p:sp>
    </p:spTree>
    <p:extLst>
      <p:ext uri="{BB962C8B-B14F-4D97-AF65-F5344CB8AC3E}">
        <p14:creationId xmlns:p14="http://schemas.microsoft.com/office/powerpoint/2010/main" val="23781251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23F633-6FA7-F126-F329-EF91AE6643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381DD8-39AA-0C8C-AF9B-7A31972F83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0779F3-BB8D-5EC2-2DE5-E2D39C9363BE}"/>
              </a:ext>
            </a:extLst>
          </p:cNvPr>
          <p:cNvSpPr>
            <a:spLocks noGrp="1"/>
          </p:cNvSpPr>
          <p:nvPr>
            <p:ph type="body" idx="1"/>
          </p:nvPr>
        </p:nvSpPr>
        <p:spPr/>
        <p:txBody>
          <a:bodyPr/>
          <a:lstStyle/>
          <a:p>
            <a:r>
              <a:rPr lang="en-AU" b="1"/>
              <a:t>Facilitator note: </a:t>
            </a:r>
            <a:r>
              <a:rPr lang="en-AU"/>
              <a:t>this slide can be used to add in details of what happens at your service. </a:t>
            </a:r>
          </a:p>
          <a:p>
            <a:endParaRPr lang="en-AU"/>
          </a:p>
          <a:p>
            <a:r>
              <a:rPr lang="en-AU"/>
              <a:t>Some things you may wish to consider:</a:t>
            </a:r>
          </a:p>
          <a:p>
            <a:pPr marL="171450" indent="-171450">
              <a:buFont typeface="Arial" panose="020B0604020202020204" pitchFamily="34" charset="0"/>
              <a:buChar char="•"/>
            </a:pPr>
            <a:r>
              <a:rPr lang="en-AU"/>
              <a:t>Where are we at now?</a:t>
            </a:r>
          </a:p>
          <a:p>
            <a:pPr marL="171450" indent="-171450">
              <a:buFont typeface="Arial" panose="020B0604020202020204" pitchFamily="34" charset="0"/>
              <a:buChar char="•"/>
            </a:pPr>
            <a:r>
              <a:rPr lang="en-AU"/>
              <a:t>Some examples of what you do to support a safety culture (e.g. what are your policies and procedures and where would staff find them, staff training, communication).</a:t>
            </a:r>
          </a:p>
          <a:p>
            <a:pPr marL="171450" indent="-171450">
              <a:buFont typeface="Arial" panose="020B0604020202020204" pitchFamily="34" charset="0"/>
              <a:buChar char="•"/>
            </a:pPr>
            <a:r>
              <a:rPr lang="en-AU" sz="1800">
                <a:effectLst/>
                <a:latin typeface="Open Sans" pitchFamily="2" charset="0"/>
                <a:ea typeface="Calibri" panose="020F0502020204030204" pitchFamily="34" charset="0"/>
              </a:rPr>
              <a:t>You could also use this as an opportunity to get some feedback or ideas from your team about what could be done to improve the safety culture and management of incidents.</a:t>
            </a:r>
            <a:endParaRPr lang="en-AU" b="1" i="1"/>
          </a:p>
        </p:txBody>
      </p:sp>
      <p:sp>
        <p:nvSpPr>
          <p:cNvPr id="4" name="Slide Number Placeholder 3">
            <a:extLst>
              <a:ext uri="{FF2B5EF4-FFF2-40B4-BE49-F238E27FC236}">
                <a16:creationId xmlns:a16="http://schemas.microsoft.com/office/drawing/2014/main" id="{901F2A5A-8627-8B14-BDB3-F1066FADE578}"/>
              </a:ext>
            </a:extLst>
          </p:cNvPr>
          <p:cNvSpPr>
            <a:spLocks noGrp="1"/>
          </p:cNvSpPr>
          <p:nvPr>
            <p:ph type="sldNum" sz="quarter" idx="5"/>
          </p:nvPr>
        </p:nvSpPr>
        <p:spPr/>
        <p:txBody>
          <a:bodyPr/>
          <a:lstStyle/>
          <a:p>
            <a:fld id="{485676A5-1DC8-4201-97D2-09D6F1539183}" type="slidenum">
              <a:rPr lang="en-AU" smtClean="0"/>
              <a:t>27</a:t>
            </a:fld>
            <a:endParaRPr lang="en-AU"/>
          </a:p>
        </p:txBody>
      </p:sp>
    </p:spTree>
    <p:extLst>
      <p:ext uri="{BB962C8B-B14F-4D97-AF65-F5344CB8AC3E}">
        <p14:creationId xmlns:p14="http://schemas.microsoft.com/office/powerpoint/2010/main" val="11462673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sz="1800" b="1" i="0" dirty="0">
                <a:solidFill>
                  <a:srgbClr val="A6A6A6"/>
                </a:solidFill>
                <a:effectLst/>
                <a:latin typeface="Open Sans" pitchFamily="2" charset="0"/>
                <a:ea typeface="Times New Roman" panose="02020603050405020304" pitchFamily="18" charset="0"/>
              </a:rPr>
              <a:t>Element 2: Responding to an incident</a:t>
            </a:r>
            <a:endParaRPr lang="en-AU" sz="1800" i="1" dirty="0">
              <a:solidFill>
                <a:srgbClr val="A6A6A6"/>
              </a:solidFill>
              <a:effectLst/>
              <a:latin typeface="Open Sans" pitchFamily="2" charset="0"/>
              <a:ea typeface="Times New Roman" panose="02020603050405020304" pitchFamily="18" charset="0"/>
            </a:endParaRPr>
          </a:p>
          <a:p>
            <a:pPr>
              <a:buNone/>
            </a:pPr>
            <a:r>
              <a:rPr lang="en-AU" sz="1800" i="0" dirty="0">
                <a:solidFill>
                  <a:srgbClr val="A6A6A6"/>
                </a:solidFill>
                <a:effectLst/>
                <a:latin typeface="Open Sans" pitchFamily="2" charset="0"/>
                <a:ea typeface="Times New Roman" panose="02020603050405020304" pitchFamily="18" charset="0"/>
              </a:rPr>
              <a:t> </a:t>
            </a:r>
            <a:endParaRPr lang="en-AU" sz="1800" i="1" dirty="0">
              <a:solidFill>
                <a:srgbClr val="A6A6A6"/>
              </a:solidFill>
              <a:effectLst/>
              <a:latin typeface="Open Sans" pitchFamily="2" charset="0"/>
              <a:ea typeface="Times New Roman" panose="02020603050405020304" pitchFamily="18" charset="0"/>
            </a:endParaRPr>
          </a:p>
          <a:p>
            <a:pPr>
              <a:buNone/>
            </a:pPr>
            <a:r>
              <a:rPr lang="en-AU" sz="1800" b="1" i="0" dirty="0">
                <a:solidFill>
                  <a:srgbClr val="A6A6A6"/>
                </a:solidFill>
                <a:effectLst/>
                <a:latin typeface="Open Sans" pitchFamily="2" charset="0"/>
                <a:ea typeface="Times New Roman" panose="02020603050405020304" pitchFamily="18" charset="0"/>
              </a:rPr>
              <a:t>Before exploring this element, ask the group:</a:t>
            </a:r>
            <a:endParaRPr lang="en-AU" sz="1800" b="1" i="1" dirty="0">
              <a:solidFill>
                <a:srgbClr val="A6A6A6"/>
              </a:solidFill>
              <a:effectLst/>
              <a:latin typeface="Open Sans" pitchFamily="2" charset="0"/>
              <a:ea typeface="Times New Roman" panose="02020603050405020304" pitchFamily="18" charset="0"/>
            </a:endParaRPr>
          </a:p>
          <a:p>
            <a:pPr>
              <a:buNone/>
            </a:pPr>
            <a:r>
              <a:rPr lang="en-AU" sz="1800" i="0" dirty="0">
                <a:solidFill>
                  <a:srgbClr val="A6A6A6"/>
                </a:solidFill>
                <a:effectLst/>
                <a:latin typeface="Open Sans" pitchFamily="2" charset="0"/>
                <a:ea typeface="Times New Roman" panose="02020603050405020304" pitchFamily="18" charset="0"/>
              </a:rPr>
              <a:t> </a:t>
            </a:r>
            <a:endParaRPr lang="en-AU" sz="1800" i="1" dirty="0">
              <a:solidFill>
                <a:srgbClr val="A6A6A6"/>
              </a:solidFill>
              <a:effectLst/>
              <a:latin typeface="Open Sans" pitchFamily="2" charset="0"/>
              <a:ea typeface="Times New Roman" panose="02020603050405020304" pitchFamily="18" charset="0"/>
            </a:endParaRPr>
          </a:p>
          <a:p>
            <a:pPr>
              <a:buNone/>
            </a:pPr>
            <a:r>
              <a:rPr lang="en-AU" sz="1800" i="0" dirty="0">
                <a:solidFill>
                  <a:srgbClr val="A6A6A6"/>
                </a:solidFill>
                <a:effectLst/>
                <a:latin typeface="Open Sans" pitchFamily="2" charset="0"/>
                <a:ea typeface="Times New Roman" panose="02020603050405020304" pitchFamily="18" charset="0"/>
              </a:rPr>
              <a:t>What is the very first thing you need to do when you respond to an incident? Which answer do you think is correct?</a:t>
            </a:r>
            <a:endParaRPr lang="en-AU" sz="1800" i="1" dirty="0">
              <a:solidFill>
                <a:srgbClr val="A6A6A6"/>
              </a:solidFill>
              <a:effectLst/>
              <a:latin typeface="Open Sans" pitchFamily="2" charset="0"/>
              <a:ea typeface="Times New Roman" panose="02020603050405020304" pitchFamily="18" charset="0"/>
            </a:endParaRPr>
          </a:p>
          <a:p>
            <a:pPr marL="342900" lvl="0" indent="-342900">
              <a:buFont typeface="Arial" panose="020B0604020202020204" pitchFamily="34" charset="0"/>
              <a:buChar char="•"/>
              <a:tabLst>
                <a:tab pos="457200" algn="l"/>
              </a:tabLst>
            </a:pPr>
            <a:r>
              <a:rPr lang="en-AU" sz="1800" i="0" dirty="0">
                <a:solidFill>
                  <a:srgbClr val="A6A6A6"/>
                </a:solidFill>
                <a:effectLst/>
                <a:latin typeface="Open Sans" pitchFamily="2" charset="0"/>
                <a:ea typeface="Times New Roman" panose="02020603050405020304" pitchFamily="18" charset="0"/>
                <a:cs typeface="Times New Roman" panose="02020603050405020304" pitchFamily="18" charset="0"/>
              </a:rPr>
              <a:t>Assess the incident</a:t>
            </a:r>
            <a:endParaRPr lang="en-AU" sz="1800" i="1" dirty="0">
              <a:solidFill>
                <a:srgbClr val="A6A6A6"/>
              </a:solidFill>
              <a:effectLst/>
              <a:latin typeface="Open Sans" pitchFamily="2"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tabLst>
                <a:tab pos="457200" algn="l"/>
              </a:tabLst>
            </a:pPr>
            <a:r>
              <a:rPr lang="en-AU" sz="1800" i="0" dirty="0">
                <a:solidFill>
                  <a:srgbClr val="A6A6A6"/>
                </a:solidFill>
                <a:effectLst/>
                <a:latin typeface="Open Sans" pitchFamily="2" charset="0"/>
                <a:ea typeface="Times New Roman" panose="02020603050405020304" pitchFamily="18" charset="0"/>
                <a:cs typeface="Times New Roman" panose="02020603050405020304" pitchFamily="18" charset="0"/>
              </a:rPr>
              <a:t>Ensure wellbeing of all involved </a:t>
            </a:r>
            <a:endParaRPr lang="en-AU" sz="1800" i="1" dirty="0">
              <a:solidFill>
                <a:srgbClr val="A6A6A6"/>
              </a:solidFill>
              <a:effectLst/>
              <a:latin typeface="Open Sans" pitchFamily="2"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tabLst>
                <a:tab pos="457200" algn="l"/>
              </a:tabLst>
            </a:pPr>
            <a:r>
              <a:rPr lang="en-AU" sz="1800" i="0" dirty="0">
                <a:solidFill>
                  <a:srgbClr val="A6A6A6"/>
                </a:solidFill>
                <a:effectLst/>
                <a:latin typeface="Open Sans" pitchFamily="2" charset="0"/>
                <a:ea typeface="Times New Roman" panose="02020603050405020304" pitchFamily="18" charset="0"/>
                <a:cs typeface="Times New Roman" panose="02020603050405020304" pitchFamily="18" charset="0"/>
              </a:rPr>
              <a:t>Provide support to the older person/s involved in the incident</a:t>
            </a:r>
            <a:endParaRPr lang="en-AU" sz="1800" i="1" dirty="0">
              <a:solidFill>
                <a:srgbClr val="A6A6A6"/>
              </a:solidFill>
              <a:effectLst/>
              <a:latin typeface="Open Sans" pitchFamily="2"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tabLst>
                <a:tab pos="457200" algn="l"/>
              </a:tabLst>
            </a:pPr>
            <a:r>
              <a:rPr lang="en-AU" sz="1800" i="0" dirty="0">
                <a:solidFill>
                  <a:srgbClr val="A6A6A6"/>
                </a:solidFill>
                <a:effectLst/>
                <a:latin typeface="Open Sans" pitchFamily="2" charset="0"/>
                <a:ea typeface="Times New Roman" panose="02020603050405020304" pitchFamily="18" charset="0"/>
                <a:cs typeface="Times New Roman" panose="02020603050405020304" pitchFamily="18" charset="0"/>
              </a:rPr>
              <a:t>Involve the older person and/or their representatives in the incident management process</a:t>
            </a:r>
            <a:endParaRPr lang="en-AU" sz="1800" i="1" dirty="0">
              <a:solidFill>
                <a:srgbClr val="A6A6A6"/>
              </a:solidFill>
              <a:effectLst/>
              <a:latin typeface="Open Sans" pitchFamily="2"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tabLst>
                <a:tab pos="457200" algn="l"/>
              </a:tabLst>
            </a:pPr>
            <a:r>
              <a:rPr lang="en-AU" sz="1800" i="0" dirty="0">
                <a:solidFill>
                  <a:srgbClr val="A6A6A6"/>
                </a:solidFill>
                <a:effectLst/>
                <a:latin typeface="Open Sans" pitchFamily="2" charset="0"/>
                <a:ea typeface="Times New Roman" panose="02020603050405020304" pitchFamily="18" charset="0"/>
                <a:cs typeface="Times New Roman" panose="02020603050405020304" pitchFamily="18" charset="0"/>
              </a:rPr>
              <a:t>Communicate with older people and staff about the incident </a:t>
            </a:r>
            <a:endParaRPr lang="en-AU" sz="1800" i="1" dirty="0">
              <a:solidFill>
                <a:srgbClr val="A6A6A6"/>
              </a:solidFill>
              <a:effectLst/>
              <a:latin typeface="Open Sans" pitchFamily="2" charset="0"/>
              <a:ea typeface="Times New Roman" panose="02020603050405020304" pitchFamily="18" charset="0"/>
              <a:cs typeface="Times New Roman" panose="02020603050405020304" pitchFamily="18" charset="0"/>
            </a:endParaRPr>
          </a:p>
          <a:p>
            <a:pPr marL="457200">
              <a:buNone/>
            </a:pPr>
            <a:r>
              <a:rPr lang="en-AU" sz="1800" i="0" dirty="0">
                <a:solidFill>
                  <a:srgbClr val="A6A6A6"/>
                </a:solidFill>
                <a:effectLst/>
                <a:latin typeface="Open Sans" pitchFamily="2" charset="0"/>
                <a:ea typeface="Times New Roman" panose="02020603050405020304" pitchFamily="18" charset="0"/>
              </a:rPr>
              <a:t> </a:t>
            </a:r>
            <a:endParaRPr lang="en-AU" sz="1800" i="1" dirty="0">
              <a:solidFill>
                <a:srgbClr val="A6A6A6"/>
              </a:solidFill>
              <a:effectLst/>
              <a:latin typeface="Open Sans" pitchFamily="2" charset="0"/>
              <a:ea typeface="Times New Roman" panose="02020603050405020304" pitchFamily="18" charset="0"/>
            </a:endParaRPr>
          </a:p>
          <a:p>
            <a:pPr>
              <a:buNone/>
            </a:pPr>
            <a:r>
              <a:rPr lang="en-AU" sz="1800" dirty="0">
                <a:effectLst/>
                <a:latin typeface="Open Sans" pitchFamily="2" charset="0"/>
                <a:ea typeface="Calibri" panose="020F0502020204030204" pitchFamily="34" charset="0"/>
              </a:rPr>
              <a:t>Correct answer is </a:t>
            </a:r>
            <a:r>
              <a:rPr lang="en-AU" sz="1800" b="1" dirty="0">
                <a:effectLst/>
                <a:latin typeface="Open Sans" pitchFamily="2" charset="0"/>
                <a:ea typeface="Calibri" panose="020F0502020204030204" pitchFamily="34" charset="0"/>
              </a:rPr>
              <a:t>b) to ensure wellbeing of all involved. </a:t>
            </a:r>
            <a:r>
              <a:rPr lang="en-AU" sz="1800" dirty="0">
                <a:effectLst/>
                <a:latin typeface="Open Sans" pitchFamily="2" charset="0"/>
                <a:ea typeface="Calibri" panose="020F0502020204030204" pitchFamily="34" charset="0"/>
              </a:rPr>
              <a:t>The response to the immediate needs of those affected by an incident is critical.  </a:t>
            </a:r>
          </a:p>
          <a:p>
            <a:pPr>
              <a:buNone/>
            </a:pPr>
            <a:r>
              <a:rPr lang="en-AU" sz="1800" dirty="0">
                <a:effectLst/>
                <a:latin typeface="Open Sans" pitchFamily="2" charset="0"/>
                <a:ea typeface="Calibri" panose="020F0502020204030204" pitchFamily="34" charset="0"/>
              </a:rPr>
              <a:t>This is an opportunity to remind your team about the importance of their response to the immediate needs of those affected by an incident, and how it is critical to ensuring the best possible outcome.  </a:t>
            </a:r>
          </a:p>
          <a:p>
            <a:pPr>
              <a:buNone/>
            </a:pPr>
            <a:endParaRPr lang="en-AU" sz="1800" dirty="0">
              <a:effectLst/>
              <a:latin typeface="Open Sans" pitchFamily="2" charset="0"/>
            </a:endParaRPr>
          </a:p>
          <a:p>
            <a:pPr>
              <a:buNone/>
            </a:pPr>
            <a:r>
              <a:rPr lang="en-AU" sz="1800" dirty="0">
                <a:effectLst/>
                <a:latin typeface="Open Sans" pitchFamily="2" charset="0"/>
              </a:rPr>
              <a:t>Let’s look at this element – Responding to an incident in more detail.</a:t>
            </a:r>
            <a:endParaRPr lang="en-AU" dirty="0"/>
          </a:p>
        </p:txBody>
      </p:sp>
    </p:spTree>
    <p:extLst>
      <p:ext uri="{BB962C8B-B14F-4D97-AF65-F5344CB8AC3E}">
        <p14:creationId xmlns:p14="http://schemas.microsoft.com/office/powerpoint/2010/main" val="35311711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18176-8488-C350-4776-FB7C4B9333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6839DE-8D5F-8469-A8A3-D15A798F82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7DBE2A-6166-FDDC-5837-20C8D722452A}"/>
              </a:ext>
            </a:extLst>
          </p:cNvPr>
          <p:cNvSpPr>
            <a:spLocks noGrp="1"/>
          </p:cNvSpPr>
          <p:nvPr>
            <p:ph type="body" idx="1"/>
          </p:nvPr>
        </p:nvSpPr>
        <p:spPr/>
        <p:txBody>
          <a:bodyPr/>
          <a:lstStyle/>
          <a:p>
            <a:pPr>
              <a:buNone/>
            </a:pPr>
            <a:r>
              <a:rPr lang="en-AU" sz="1200" b="1" i="0">
                <a:solidFill>
                  <a:srgbClr val="A6A6A6"/>
                </a:solidFill>
                <a:effectLst/>
                <a:latin typeface="Open Sans" pitchFamily="2" charset="0"/>
                <a:ea typeface="Times New Roman" panose="02020603050405020304" pitchFamily="18" charset="0"/>
              </a:rPr>
              <a:t>Element 2: Responding to an incident</a:t>
            </a:r>
            <a:endParaRPr lang="en-AU" sz="1200" i="1">
              <a:solidFill>
                <a:srgbClr val="A6A6A6"/>
              </a:solidFill>
              <a:effectLst/>
              <a:latin typeface="Open Sans" pitchFamily="2" charset="0"/>
              <a:ea typeface="Times New Roman" panose="02020603050405020304" pitchFamily="18" charset="0"/>
            </a:endParaRPr>
          </a:p>
          <a:p>
            <a:pPr>
              <a:buNone/>
            </a:pPr>
            <a:r>
              <a:rPr lang="en-AU" sz="1200" i="0">
                <a:solidFill>
                  <a:srgbClr val="A6A6A6"/>
                </a:solidFill>
                <a:effectLst/>
                <a:latin typeface="Open Sans" pitchFamily="2" charset="0"/>
                <a:ea typeface="Times New Roman" panose="02020603050405020304" pitchFamily="18" charset="0"/>
              </a:rPr>
              <a:t>There are many ways you could be involved in an incident:  </a:t>
            </a:r>
          </a:p>
          <a:p>
            <a:pPr marL="171450" indent="-171450">
              <a:buFont typeface="Arial" panose="020B0604020202020204" pitchFamily="34" charset="0"/>
              <a:buChar char="•"/>
            </a:pPr>
            <a:r>
              <a:rPr lang="en-AU" sz="1200" i="0">
                <a:solidFill>
                  <a:srgbClr val="A6A6A6"/>
                </a:solidFill>
                <a:effectLst/>
                <a:latin typeface="Open Sans" pitchFamily="2" charset="0"/>
                <a:ea typeface="Times New Roman" panose="02020603050405020304" pitchFamily="18" charset="0"/>
              </a:rPr>
              <a:t>you might directly experience one</a:t>
            </a:r>
          </a:p>
          <a:p>
            <a:pPr marL="171450" indent="-171450">
              <a:buFont typeface="Arial" panose="020B0604020202020204" pitchFamily="34" charset="0"/>
              <a:buChar char="•"/>
            </a:pPr>
            <a:r>
              <a:rPr lang="en-AU" sz="1200" i="0">
                <a:solidFill>
                  <a:srgbClr val="A6A6A6"/>
                </a:solidFill>
                <a:effectLst/>
                <a:latin typeface="Open Sans" pitchFamily="2" charset="0"/>
                <a:ea typeface="Times New Roman" panose="02020603050405020304" pitchFamily="18" charset="0"/>
              </a:rPr>
              <a:t>you might also be a witness</a:t>
            </a:r>
          </a:p>
          <a:p>
            <a:pPr marL="171450" indent="-171450">
              <a:buFont typeface="Arial" panose="020B0604020202020204" pitchFamily="34" charset="0"/>
              <a:buChar char="•"/>
            </a:pPr>
            <a:r>
              <a:rPr lang="en-AU" sz="1200" i="0">
                <a:solidFill>
                  <a:srgbClr val="A6A6A6"/>
                </a:solidFill>
                <a:effectLst/>
                <a:latin typeface="Open Sans" pitchFamily="2" charset="0"/>
                <a:ea typeface="Times New Roman" panose="02020603050405020304" pitchFamily="18" charset="0"/>
              </a:rPr>
              <a:t>someone may tell you about an incident that happened to them, or they were involved in, but you didn’t witness. </a:t>
            </a:r>
          </a:p>
          <a:p>
            <a:pPr>
              <a:buNone/>
            </a:pPr>
            <a:endParaRPr lang="en-AU" sz="1200" i="0">
              <a:solidFill>
                <a:srgbClr val="A6A6A6"/>
              </a:solidFill>
              <a:effectLst/>
              <a:latin typeface="Open Sans" pitchFamily="2" charset="0"/>
              <a:ea typeface="Times New Roman" panose="02020603050405020304" pitchFamily="18" charset="0"/>
            </a:endParaRPr>
          </a:p>
          <a:p>
            <a:pPr>
              <a:buNone/>
            </a:pPr>
            <a:r>
              <a:rPr lang="en-AU" sz="1200" i="0">
                <a:solidFill>
                  <a:srgbClr val="A6A6A6"/>
                </a:solidFill>
                <a:effectLst/>
                <a:latin typeface="Open Sans" pitchFamily="2" charset="0"/>
                <a:ea typeface="Times New Roman" panose="02020603050405020304" pitchFamily="18" charset="0"/>
              </a:rPr>
              <a:t>These are all incidents, and they all need a response from you.</a:t>
            </a:r>
          </a:p>
          <a:p>
            <a:pPr>
              <a:buNone/>
            </a:pPr>
            <a:endParaRPr lang="en-AU" sz="1200" i="0">
              <a:solidFill>
                <a:srgbClr val="A6A6A6"/>
              </a:solidFill>
              <a:effectLst/>
              <a:latin typeface="Open Sans" pitchFamily="2" charset="0"/>
              <a:ea typeface="Times New Roman" panose="02020603050405020304" pitchFamily="18" charset="0"/>
            </a:endParaRPr>
          </a:p>
          <a:p>
            <a:pPr>
              <a:buNone/>
            </a:pPr>
            <a:r>
              <a:rPr lang="en-AU" sz="1200" i="0">
                <a:solidFill>
                  <a:srgbClr val="A6A6A6"/>
                </a:solidFill>
                <a:effectLst/>
                <a:latin typeface="Open Sans" pitchFamily="2" charset="0"/>
                <a:ea typeface="Times New Roman" panose="02020603050405020304" pitchFamily="18" charset="0"/>
              </a:rPr>
              <a:t>A service that is doing this well will:</a:t>
            </a:r>
          </a:p>
          <a:p>
            <a:pPr marL="285750" indent="-285750">
              <a:buFont typeface="Arial" panose="020B0604020202020204" pitchFamily="34" charset="0"/>
              <a:buChar char="•"/>
            </a:pPr>
            <a:r>
              <a:rPr lang="en-AU" sz="1200" i="0">
                <a:solidFill>
                  <a:srgbClr val="A6A6A6"/>
                </a:solidFill>
                <a:effectLst/>
                <a:latin typeface="Open Sans" pitchFamily="2" charset="0"/>
                <a:ea typeface="Times New Roman" panose="02020603050405020304" pitchFamily="18" charset="0"/>
              </a:rPr>
              <a:t>take immediate action to ensure the health, safety and wellbeing of everyone involved</a:t>
            </a:r>
          </a:p>
          <a:p>
            <a:pPr marL="285750" indent="-285750">
              <a:buFont typeface="Arial" panose="020B0604020202020204" pitchFamily="34" charset="0"/>
              <a:buChar char="•"/>
            </a:pPr>
            <a:r>
              <a:rPr lang="en-AU" sz="1200" i="0">
                <a:solidFill>
                  <a:srgbClr val="A6A6A6"/>
                </a:solidFill>
                <a:effectLst/>
                <a:latin typeface="Open Sans" pitchFamily="2" charset="0"/>
                <a:ea typeface="Times New Roman" panose="02020603050405020304" pitchFamily="18" charset="0"/>
              </a:rPr>
              <a:t>assess the support and assistance needed for those affected by the incident</a:t>
            </a:r>
          </a:p>
          <a:p>
            <a:pPr marL="285750" indent="-285750">
              <a:buFont typeface="Arial" panose="020B0604020202020204" pitchFamily="34" charset="0"/>
              <a:buChar char="•"/>
            </a:pPr>
            <a:r>
              <a:rPr lang="en-AU" sz="1200" i="0">
                <a:solidFill>
                  <a:srgbClr val="A6A6A6"/>
                </a:solidFill>
                <a:effectLst/>
                <a:latin typeface="Open Sans" pitchFamily="2" charset="0"/>
                <a:ea typeface="Times New Roman" panose="02020603050405020304" pitchFamily="18" charset="0"/>
              </a:rPr>
              <a:t>have a response plan on how to deal with incidents when they occur</a:t>
            </a:r>
            <a:endParaRPr lang="en-AU" sz="1200" i="1">
              <a:solidFill>
                <a:srgbClr val="A6A6A6"/>
              </a:solidFill>
              <a:effectLst/>
              <a:latin typeface="Open Sans" pitchFamily="2" charset="0"/>
              <a:ea typeface="Times New Roman" panose="02020603050405020304" pitchFamily="18" charset="0"/>
            </a:endParaRPr>
          </a:p>
          <a:p>
            <a:pPr>
              <a:buNone/>
            </a:pPr>
            <a:endParaRPr lang="en-AU" sz="1200" i="0">
              <a:solidFill>
                <a:srgbClr val="A6A6A6"/>
              </a:solidFill>
              <a:effectLst/>
              <a:latin typeface="Open Sans" pitchFamily="2" charset="0"/>
              <a:ea typeface="Times New Roman" panose="02020603050405020304" pitchFamily="18" charset="0"/>
            </a:endParaRPr>
          </a:p>
          <a:p>
            <a:pPr>
              <a:buNone/>
            </a:pPr>
            <a:r>
              <a:rPr lang="en-AU" sz="1200" i="0">
                <a:solidFill>
                  <a:srgbClr val="A6A6A6"/>
                </a:solidFill>
                <a:effectLst/>
                <a:latin typeface="Open Sans" pitchFamily="2" charset="0"/>
                <a:ea typeface="Times New Roman" panose="02020603050405020304" pitchFamily="18" charset="0"/>
              </a:rPr>
              <a:t>Everyone must be trained in how to identify an incident so they can respond appropriately.</a:t>
            </a:r>
            <a:endParaRPr lang="en-AU" sz="1200" i="1">
              <a:solidFill>
                <a:srgbClr val="A6A6A6"/>
              </a:solidFill>
              <a:effectLst/>
              <a:latin typeface="Open Sans" pitchFamily="2" charset="0"/>
              <a:ea typeface="Times New Roman" panose="02020603050405020304" pitchFamily="18" charset="0"/>
            </a:endParaRPr>
          </a:p>
          <a:p>
            <a:pPr>
              <a:buNone/>
            </a:pPr>
            <a:r>
              <a:rPr lang="en-AU" sz="1200" i="0">
                <a:solidFill>
                  <a:srgbClr val="A6A6A6"/>
                </a:solidFill>
                <a:effectLst/>
                <a:latin typeface="Open Sans" pitchFamily="2" charset="0"/>
                <a:ea typeface="Times New Roman" panose="02020603050405020304" pitchFamily="18" charset="0"/>
              </a:rPr>
              <a:t>Responding appropriately means taking action to ensure the health, safety and wellbeing of everyone involved.</a:t>
            </a:r>
          </a:p>
          <a:p>
            <a:pPr>
              <a:buNone/>
            </a:pPr>
            <a:r>
              <a:rPr lang="en-AU" sz="1200" i="0">
                <a:solidFill>
                  <a:srgbClr val="A6A6A6"/>
                </a:solidFill>
                <a:effectLst/>
                <a:latin typeface="Open Sans" pitchFamily="2" charset="0"/>
                <a:ea typeface="Times New Roman" panose="02020603050405020304" pitchFamily="18" charset="0"/>
              </a:rPr>
              <a:t> </a:t>
            </a:r>
            <a:endParaRPr lang="en-AU" sz="1200" i="1">
              <a:solidFill>
                <a:srgbClr val="A6A6A6"/>
              </a:solidFill>
              <a:effectLst/>
              <a:latin typeface="Open Sans" pitchFamily="2" charset="0"/>
              <a:ea typeface="Times New Roman" panose="02020603050405020304" pitchFamily="18" charset="0"/>
            </a:endParaRPr>
          </a:p>
          <a:p>
            <a:pPr>
              <a:buNone/>
            </a:pPr>
            <a:r>
              <a:rPr lang="en-AU" sz="1200" i="0">
                <a:solidFill>
                  <a:srgbClr val="A6A6A6"/>
                </a:solidFill>
                <a:effectLst/>
                <a:latin typeface="Open Sans" pitchFamily="2" charset="0"/>
                <a:ea typeface="Times New Roman" panose="02020603050405020304" pitchFamily="18" charset="0"/>
              </a:rPr>
              <a:t>It is not only incidents that need to be responded to. Near misses are also important as discussed earlier. </a:t>
            </a:r>
            <a:endParaRPr lang="en-AU" sz="1200" i="1">
              <a:solidFill>
                <a:srgbClr val="A6A6A6"/>
              </a:solidFill>
              <a:effectLst/>
              <a:latin typeface="Open Sans" pitchFamily="2" charset="0"/>
              <a:ea typeface="Times New Roman" panose="02020603050405020304" pitchFamily="18" charset="0"/>
            </a:endParaRPr>
          </a:p>
          <a:p>
            <a:pPr>
              <a:buNone/>
            </a:pPr>
            <a:r>
              <a:rPr lang="en-AU" sz="1200" i="0">
                <a:solidFill>
                  <a:srgbClr val="A6A6A6"/>
                </a:solidFill>
                <a:effectLst/>
                <a:latin typeface="Open Sans" pitchFamily="2" charset="0"/>
                <a:ea typeface="Times New Roman" panose="02020603050405020304" pitchFamily="18" charset="0"/>
              </a:rPr>
              <a:t> </a:t>
            </a:r>
            <a:endParaRPr lang="en-AU" sz="1200" i="1">
              <a:solidFill>
                <a:srgbClr val="A6A6A6"/>
              </a:solidFill>
              <a:effectLst/>
              <a:latin typeface="Open Sans" pitchFamily="2" charset="0"/>
              <a:ea typeface="Times New Roman" panose="02020603050405020304" pitchFamily="18" charset="0"/>
            </a:endParaRPr>
          </a:p>
          <a:p>
            <a:pPr>
              <a:buNone/>
            </a:pPr>
            <a:r>
              <a:rPr lang="en-AU" sz="1200" i="0">
                <a:solidFill>
                  <a:srgbClr val="A6A6A6"/>
                </a:solidFill>
                <a:effectLst/>
                <a:latin typeface="Open Sans" pitchFamily="2" charset="0"/>
                <a:ea typeface="Times New Roman" panose="02020603050405020304" pitchFamily="18" charset="0"/>
              </a:rPr>
              <a:t> </a:t>
            </a:r>
            <a:endParaRPr lang="en-AU" sz="1200" i="1">
              <a:solidFill>
                <a:srgbClr val="A6A6A6"/>
              </a:solidFill>
              <a:effectLst/>
              <a:latin typeface="Open Sans" pitchFamily="2" charset="0"/>
              <a:ea typeface="Times New Roman" panose="02020603050405020304" pitchFamily="18" charset="0"/>
            </a:endParaRPr>
          </a:p>
          <a:p>
            <a:endParaRPr lang="en-AU"/>
          </a:p>
        </p:txBody>
      </p:sp>
      <p:sp>
        <p:nvSpPr>
          <p:cNvPr id="4" name="Slide Number Placeholder 3">
            <a:extLst>
              <a:ext uri="{FF2B5EF4-FFF2-40B4-BE49-F238E27FC236}">
                <a16:creationId xmlns:a16="http://schemas.microsoft.com/office/drawing/2014/main" id="{961A8A8F-DDD2-C354-DC5E-438C9B686CC0}"/>
              </a:ext>
            </a:extLst>
          </p:cNvPr>
          <p:cNvSpPr>
            <a:spLocks noGrp="1"/>
          </p:cNvSpPr>
          <p:nvPr>
            <p:ph type="sldNum" sz="quarter" idx="5"/>
          </p:nvPr>
        </p:nvSpPr>
        <p:spPr/>
        <p:txBody>
          <a:bodyPr/>
          <a:lstStyle/>
          <a:p>
            <a:fld id="{485676A5-1DC8-4201-97D2-09D6F1539183}" type="slidenum">
              <a:rPr lang="en-AU" smtClean="0"/>
              <a:t>29</a:t>
            </a:fld>
            <a:endParaRPr lang="en-AU"/>
          </a:p>
        </p:txBody>
      </p:sp>
    </p:spTree>
    <p:extLst>
      <p:ext uri="{BB962C8B-B14F-4D97-AF65-F5344CB8AC3E}">
        <p14:creationId xmlns:p14="http://schemas.microsoft.com/office/powerpoint/2010/main" val="140852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85676A5-1DC8-4201-97D2-09D6F1539183}" type="slidenum">
              <a:rPr lang="en-AU" smtClean="0"/>
              <a:t>3</a:t>
            </a:fld>
            <a:endParaRPr lang="en-AU"/>
          </a:p>
        </p:txBody>
      </p:sp>
    </p:spTree>
    <p:extLst>
      <p:ext uri="{BB962C8B-B14F-4D97-AF65-F5344CB8AC3E}">
        <p14:creationId xmlns:p14="http://schemas.microsoft.com/office/powerpoint/2010/main" val="9260698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C861BD-347E-B906-7BB6-E2D4401266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CE4E2C-CC5D-B5CD-70CE-E7A56D55CF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DC3381-4078-20EC-A401-0E638A6B737D}"/>
              </a:ext>
            </a:extLst>
          </p:cNvPr>
          <p:cNvSpPr>
            <a:spLocks noGrp="1"/>
          </p:cNvSpPr>
          <p:nvPr>
            <p:ph type="body" idx="1"/>
          </p:nvPr>
        </p:nvSpPr>
        <p:spPr/>
        <p:txBody>
          <a:bodyPr/>
          <a:lstStyle/>
          <a:p>
            <a:pPr>
              <a:buNone/>
            </a:pPr>
            <a:r>
              <a:rPr lang="en-AU" sz="2800" b="1" i="0">
                <a:solidFill>
                  <a:srgbClr val="A6A6A6"/>
                </a:solidFill>
                <a:effectLst/>
                <a:latin typeface="Open Sans" pitchFamily="2" charset="0"/>
                <a:ea typeface="Times New Roman" panose="02020603050405020304" pitchFamily="18" charset="0"/>
              </a:rPr>
              <a:t>Element 2: Responding to an incident</a:t>
            </a:r>
            <a:endParaRPr lang="en-AU" sz="2800" i="1">
              <a:solidFill>
                <a:srgbClr val="A6A6A6"/>
              </a:solidFill>
              <a:effectLst/>
              <a:latin typeface="Open Sans" pitchFamily="2" charset="0"/>
              <a:ea typeface="Times New Roman" panose="02020603050405020304" pitchFamily="18" charset="0"/>
            </a:endParaRPr>
          </a:p>
          <a:p>
            <a:endParaRPr lang="en-AU" sz="1800"/>
          </a:p>
          <a:p>
            <a:pPr>
              <a:spcAft>
                <a:spcPts val="600"/>
              </a:spcAft>
            </a:pPr>
            <a:r>
              <a:rPr lang="en-AU" sz="1800" b="1"/>
              <a:t>Ask: </a:t>
            </a:r>
            <a:r>
              <a:rPr lang="en-AU" sz="1800">
                <a:effectLst/>
                <a:latin typeface="Open Sans" pitchFamily="2" charset="0"/>
                <a:ea typeface="Calibri" panose="020F0502020204030204" pitchFamily="34" charset="0"/>
              </a:rPr>
              <a:t>What do you need to do if you directly experience, witness, or are told about an incident by someone else? </a:t>
            </a:r>
            <a:r>
              <a:rPr lang="en-AU" sz="2800">
                <a:effectLst/>
              </a:rPr>
              <a:t> </a:t>
            </a:r>
            <a:r>
              <a:rPr lang="en-AU" sz="1800">
                <a:effectLst/>
                <a:latin typeface="Open Sans" pitchFamily="2" charset="0"/>
                <a:ea typeface="Calibri" panose="020F0502020204030204" pitchFamily="34" charset="0"/>
              </a:rPr>
              <a:t> </a:t>
            </a:r>
            <a:endParaRPr lang="en-AU"/>
          </a:p>
        </p:txBody>
      </p:sp>
      <p:sp>
        <p:nvSpPr>
          <p:cNvPr id="4" name="Slide Number Placeholder 3">
            <a:extLst>
              <a:ext uri="{FF2B5EF4-FFF2-40B4-BE49-F238E27FC236}">
                <a16:creationId xmlns:a16="http://schemas.microsoft.com/office/drawing/2014/main" id="{715D8EF3-B5C9-B941-BB99-47F27B174B59}"/>
              </a:ext>
            </a:extLst>
          </p:cNvPr>
          <p:cNvSpPr>
            <a:spLocks noGrp="1"/>
          </p:cNvSpPr>
          <p:nvPr>
            <p:ph type="sldNum" sz="quarter" idx="5"/>
          </p:nvPr>
        </p:nvSpPr>
        <p:spPr/>
        <p:txBody>
          <a:bodyPr/>
          <a:lstStyle/>
          <a:p>
            <a:fld id="{485676A5-1DC8-4201-97D2-09D6F1539183}" type="slidenum">
              <a:rPr lang="en-AU" smtClean="0"/>
              <a:t>30</a:t>
            </a:fld>
            <a:endParaRPr lang="en-AU"/>
          </a:p>
        </p:txBody>
      </p:sp>
    </p:spTree>
    <p:extLst>
      <p:ext uri="{BB962C8B-B14F-4D97-AF65-F5344CB8AC3E}">
        <p14:creationId xmlns:p14="http://schemas.microsoft.com/office/powerpoint/2010/main" val="42582420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AB70B-C800-B827-2BE6-39D020367C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C435DF-0552-0CD7-2469-77C1629DF6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73D298-1639-2412-F8E7-EFD9EC8EE453}"/>
              </a:ext>
            </a:extLst>
          </p:cNvPr>
          <p:cNvSpPr>
            <a:spLocks noGrp="1"/>
          </p:cNvSpPr>
          <p:nvPr>
            <p:ph type="body" idx="1"/>
          </p:nvPr>
        </p:nvSpPr>
        <p:spPr/>
        <p:txBody>
          <a:bodyPr/>
          <a:lstStyle/>
          <a:p>
            <a:r>
              <a:rPr lang="en-AU" sz="1200" b="1"/>
              <a:t>Facilitator note: </a:t>
            </a:r>
            <a:r>
              <a:rPr lang="en-AU" sz="1200"/>
              <a:t>this slide can be used to add in details of what happens at your service. </a:t>
            </a:r>
          </a:p>
          <a:p>
            <a:endParaRPr lang="en-AU" sz="1200"/>
          </a:p>
          <a:p>
            <a:r>
              <a:rPr lang="en-AU" sz="1200"/>
              <a:t>Some things you may wish to consider:</a:t>
            </a:r>
          </a:p>
          <a:p>
            <a:pPr marL="171450" indent="-171450">
              <a:buFont typeface="Arial" panose="020B0604020202020204" pitchFamily="34" charset="0"/>
              <a:buChar char="•"/>
            </a:pPr>
            <a:r>
              <a:rPr lang="en-AU" sz="1200" i="0">
                <a:solidFill>
                  <a:schemeClr val="tx1"/>
                </a:solidFill>
              </a:rPr>
              <a:t>What is the expectation for responding to incidents at your service (e.g. what are your policies and procedures, staff training)?</a:t>
            </a:r>
          </a:p>
          <a:p>
            <a:pPr marL="171450" indent="-171450">
              <a:buFont typeface="Arial" panose="020B0604020202020204" pitchFamily="34" charset="0"/>
              <a:buChar char="•"/>
            </a:pPr>
            <a:r>
              <a:rPr lang="en-AU" sz="1200" i="0">
                <a:solidFill>
                  <a:schemeClr val="tx1"/>
                </a:solidFill>
              </a:rPr>
              <a:t>Who is responsible for responding to an incident?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i="0">
                <a:solidFill>
                  <a:schemeClr val="tx1"/>
                </a:solidFill>
              </a:rPr>
              <a:t>Do we have a response plan for incidents and what does it include?</a:t>
            </a:r>
          </a:p>
          <a:p>
            <a:pPr marL="171450" indent="-171450">
              <a:buFont typeface="Arial" panose="020B0604020202020204" pitchFamily="34" charset="0"/>
              <a:buChar char="•"/>
            </a:pPr>
            <a:r>
              <a:rPr lang="en-AU" sz="1200" i="0">
                <a:solidFill>
                  <a:schemeClr val="tx1"/>
                </a:solidFill>
              </a:rPr>
              <a:t>What do you do to ensure all staff are trained and equipped to identify, respond to and report incidents and near misses when they occur?</a:t>
            </a:r>
          </a:p>
          <a:p>
            <a:pPr marL="171450" indent="-171450">
              <a:buFont typeface="Arial" panose="020B0604020202020204" pitchFamily="34" charset="0"/>
              <a:buChar char="•"/>
            </a:pPr>
            <a:r>
              <a:rPr lang="en-AU" sz="1200" i="0">
                <a:solidFill>
                  <a:schemeClr val="tx1"/>
                </a:solidFill>
              </a:rPr>
              <a:t>What could you improve?</a:t>
            </a:r>
            <a:endParaRPr lang="en-AU" b="1" i="0">
              <a:solidFill>
                <a:schemeClr val="tx1"/>
              </a:solidFill>
            </a:endParaRPr>
          </a:p>
        </p:txBody>
      </p:sp>
      <p:sp>
        <p:nvSpPr>
          <p:cNvPr id="4" name="Slide Number Placeholder 3">
            <a:extLst>
              <a:ext uri="{FF2B5EF4-FFF2-40B4-BE49-F238E27FC236}">
                <a16:creationId xmlns:a16="http://schemas.microsoft.com/office/drawing/2014/main" id="{BF0D055A-835C-E733-3F91-B5856118E12E}"/>
              </a:ext>
            </a:extLst>
          </p:cNvPr>
          <p:cNvSpPr>
            <a:spLocks noGrp="1"/>
          </p:cNvSpPr>
          <p:nvPr>
            <p:ph type="sldNum" sz="quarter" idx="5"/>
          </p:nvPr>
        </p:nvSpPr>
        <p:spPr/>
        <p:txBody>
          <a:bodyPr/>
          <a:lstStyle/>
          <a:p>
            <a:fld id="{485676A5-1DC8-4201-97D2-09D6F1539183}" type="slidenum">
              <a:rPr lang="en-AU" smtClean="0"/>
              <a:t>31</a:t>
            </a:fld>
            <a:endParaRPr lang="en-AU"/>
          </a:p>
        </p:txBody>
      </p:sp>
    </p:spTree>
    <p:extLst>
      <p:ext uri="{BB962C8B-B14F-4D97-AF65-F5344CB8AC3E}">
        <p14:creationId xmlns:p14="http://schemas.microsoft.com/office/powerpoint/2010/main" val="5752941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629AD-716C-3E9B-AE5F-5E44A4F275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657058-25BE-C8FB-CEC5-24D8E588B2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048C5B-7535-4AF9-69C7-F95824F3B777}"/>
              </a:ext>
            </a:extLst>
          </p:cNvPr>
          <p:cNvSpPr>
            <a:spLocks noGrp="1"/>
          </p:cNvSpPr>
          <p:nvPr>
            <p:ph type="body" idx="1"/>
          </p:nvPr>
        </p:nvSpPr>
        <p:spPr/>
        <p:txBody>
          <a:bodyPr/>
          <a:lstStyle/>
          <a:p>
            <a:pPr>
              <a:buNone/>
            </a:pPr>
            <a:r>
              <a:rPr lang="en-AU" sz="1200" b="1" i="0">
                <a:solidFill>
                  <a:srgbClr val="A6A6A6"/>
                </a:solidFill>
                <a:effectLst/>
                <a:latin typeface="Open Sans" pitchFamily="2" charset="0"/>
                <a:ea typeface="Times New Roman" panose="02020603050405020304" pitchFamily="18" charset="0"/>
              </a:rPr>
              <a:t>Element 3: Reporting and recording incidents</a:t>
            </a:r>
            <a:endParaRPr lang="en-AU" sz="1200" i="1">
              <a:solidFill>
                <a:srgbClr val="A6A6A6"/>
              </a:solidFill>
              <a:effectLst/>
              <a:latin typeface="Open Sans" pitchFamily="2" charset="0"/>
              <a:ea typeface="Times New Roman" panose="02020603050405020304" pitchFamily="18" charset="0"/>
            </a:endParaRPr>
          </a:p>
          <a:p>
            <a:pPr>
              <a:buNone/>
            </a:pPr>
            <a:endParaRPr lang="en-AU" sz="1200" i="0">
              <a:solidFill>
                <a:srgbClr val="A6A6A6"/>
              </a:solidFill>
              <a:effectLst/>
              <a:latin typeface="Open Sans" pitchFamily="2"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i="0">
                <a:solidFill>
                  <a:srgbClr val="A6A6A6"/>
                </a:solidFill>
                <a:effectLst/>
                <a:latin typeface="Open Sans" pitchFamily="2" charset="0"/>
                <a:ea typeface="Times New Roman" panose="02020603050405020304" pitchFamily="18" charset="0"/>
              </a:rPr>
              <a:t>For a service that does this well - reports and records incidents – it would look like this: </a:t>
            </a:r>
            <a:endParaRPr lang="en-AU" sz="1200" b="1" i="0">
              <a:solidFill>
                <a:srgbClr val="A6A6A6"/>
              </a:solidFill>
              <a:effectLst/>
              <a:latin typeface="Open Sans" pitchFamily="2" charset="0"/>
              <a:ea typeface="Times New Roman" panose="02020603050405020304" pitchFamily="18" charset="0"/>
            </a:endParaRPr>
          </a:p>
          <a:p>
            <a:pPr>
              <a:buNone/>
            </a:pPr>
            <a:endParaRPr lang="en-AU" sz="1200" i="0">
              <a:solidFill>
                <a:srgbClr val="A6A6A6"/>
              </a:solidFill>
              <a:effectLst/>
              <a:latin typeface="Open Sans" pitchFamily="2" charset="0"/>
              <a:ea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a:effectLst/>
                <a:latin typeface="Open Sans" pitchFamily="2" charset="0"/>
                <a:ea typeface="Calibri" panose="020F0502020204030204" pitchFamily="34" charset="0"/>
                <a:cs typeface="Times New Roman" panose="02020603050405020304" pitchFamily="18" charset="0"/>
              </a:rPr>
              <a:t>They have processes to allow anyone to report incidents. This includes staff, older people, their supporters and representatives. It also includes reporting incidents people were told about by someone else.</a:t>
            </a:r>
          </a:p>
          <a:p>
            <a:pPr marL="285750" indent="-285750">
              <a:buFont typeface="Arial" panose="020B0604020202020204" pitchFamily="34" charset="0"/>
              <a:buChar char="•"/>
            </a:pPr>
            <a:r>
              <a:rPr lang="en-AU" sz="1200" i="0">
                <a:solidFill>
                  <a:srgbClr val="A6A6A6"/>
                </a:solidFill>
                <a:effectLst/>
                <a:latin typeface="Open Sans" pitchFamily="2" charset="0"/>
                <a:ea typeface="Times New Roman" panose="02020603050405020304" pitchFamily="18" charset="0"/>
              </a:rPr>
              <a:t>Enable verbal reporting, either in person or via phone, and written reporting, via paper forms, online or both.</a:t>
            </a:r>
          </a:p>
          <a:p>
            <a:pPr marL="285750" indent="-285750">
              <a:buFont typeface="Arial" panose="020B0604020202020204" pitchFamily="34" charset="0"/>
              <a:buChar char="•"/>
            </a:pPr>
            <a:r>
              <a:rPr lang="en-AU" sz="1200" i="0">
                <a:solidFill>
                  <a:srgbClr val="A6A6A6"/>
                </a:solidFill>
                <a:effectLst/>
                <a:latin typeface="Open Sans" pitchFamily="2" charset="0"/>
                <a:ea typeface="Times New Roman" panose="02020603050405020304" pitchFamily="18" charset="0"/>
              </a:rPr>
              <a:t>Everyone is trained in how to report incidents and knows what the next steps are after an incident has been reported. </a:t>
            </a:r>
          </a:p>
          <a:p>
            <a:pPr marL="285750" indent="-285750">
              <a:buFont typeface="Arial" panose="020B0604020202020204" pitchFamily="34" charset="0"/>
              <a:buChar char="•"/>
            </a:pPr>
            <a:r>
              <a:rPr lang="en-AU" sz="1200" i="0">
                <a:solidFill>
                  <a:srgbClr val="A6A6A6"/>
                </a:solidFill>
                <a:effectLst/>
                <a:latin typeface="Open Sans" pitchFamily="2" charset="0"/>
                <a:ea typeface="Times New Roman" panose="02020603050405020304" pitchFamily="18" charset="0"/>
              </a:rPr>
              <a:t>Staff understand their role and responsibilities in relation to incidents and reportable incidents under the serious incident response scheme.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i="0">
                <a:solidFill>
                  <a:srgbClr val="A6A6A6"/>
                </a:solidFill>
                <a:effectLst/>
                <a:latin typeface="Open Sans" pitchFamily="2" charset="0"/>
                <a:ea typeface="Times New Roman" panose="02020603050405020304" pitchFamily="18" charset="0"/>
              </a:rPr>
              <a:t>The reporting system properly records incident details, like what the incident was, who was involved, what the immediate actions were and what additional steps were taken later.</a:t>
            </a:r>
            <a:endParaRPr lang="en-AU" sz="1200" i="1">
              <a:solidFill>
                <a:srgbClr val="A6A6A6"/>
              </a:solidFill>
              <a:effectLst/>
              <a:latin typeface="Open Sans" pitchFamily="2" charset="0"/>
              <a:ea typeface="Times New Roman" panose="02020603050405020304" pitchFamily="18" charset="0"/>
            </a:endParaRPr>
          </a:p>
          <a:p>
            <a:pPr marL="285750" indent="-285750">
              <a:buFont typeface="Arial" panose="020B0604020202020204" pitchFamily="34" charset="0"/>
              <a:buChar char="•"/>
            </a:pPr>
            <a:endParaRPr lang="en-AU" sz="1200" i="1">
              <a:solidFill>
                <a:srgbClr val="A6A6A6"/>
              </a:solidFill>
              <a:effectLst/>
              <a:latin typeface="Open Sans" pitchFamily="2" charset="0"/>
              <a:ea typeface="Times New Roman" panose="02020603050405020304" pitchFamily="18" charset="0"/>
            </a:endParaRPr>
          </a:p>
          <a:p>
            <a:pPr>
              <a:buNone/>
            </a:pPr>
            <a:r>
              <a:rPr lang="en-AU" sz="1200" i="0">
                <a:solidFill>
                  <a:srgbClr val="A6A6A6"/>
                </a:solidFill>
                <a:effectLst/>
                <a:latin typeface="Open Sans" pitchFamily="2" charset="0"/>
                <a:ea typeface="Times New Roman" panose="02020603050405020304" pitchFamily="18" charset="0"/>
              </a:rPr>
              <a:t>The next steps can vary depending on the seriousness of the incident, but might include further investigation, further action and mandatory reporting to the Commission or other bodies.</a:t>
            </a:r>
            <a:endParaRPr lang="en-AU" sz="1200" i="1">
              <a:solidFill>
                <a:srgbClr val="A6A6A6"/>
              </a:solidFill>
              <a:effectLst/>
              <a:latin typeface="Open Sans" pitchFamily="2" charset="0"/>
              <a:ea typeface="Times New Roman" panose="02020603050405020304" pitchFamily="18" charset="0"/>
            </a:endParaRPr>
          </a:p>
          <a:p>
            <a:pPr>
              <a:buNone/>
            </a:pPr>
            <a:r>
              <a:rPr lang="en-AU" sz="1200" i="0">
                <a:solidFill>
                  <a:srgbClr val="A6A6A6"/>
                </a:solidFill>
                <a:effectLst/>
                <a:latin typeface="Open Sans" pitchFamily="2" charset="0"/>
                <a:ea typeface="Times New Roman" panose="02020603050405020304" pitchFamily="18" charset="0"/>
              </a:rPr>
              <a:t> </a:t>
            </a:r>
            <a:endParaRPr lang="en-AU" sz="1200" i="1">
              <a:solidFill>
                <a:srgbClr val="A6A6A6"/>
              </a:solidFill>
              <a:effectLst/>
              <a:latin typeface="Open Sans" pitchFamily="2" charset="0"/>
              <a:ea typeface="Times New Roman" panose="02020603050405020304" pitchFamily="18" charset="0"/>
            </a:endParaRPr>
          </a:p>
          <a:p>
            <a:endParaRPr lang="en-AU"/>
          </a:p>
        </p:txBody>
      </p:sp>
      <p:sp>
        <p:nvSpPr>
          <p:cNvPr id="4" name="Slide Number Placeholder 3">
            <a:extLst>
              <a:ext uri="{FF2B5EF4-FFF2-40B4-BE49-F238E27FC236}">
                <a16:creationId xmlns:a16="http://schemas.microsoft.com/office/drawing/2014/main" id="{7E1898BA-B63A-0492-EDDD-56D49BC1C2DD}"/>
              </a:ext>
            </a:extLst>
          </p:cNvPr>
          <p:cNvSpPr>
            <a:spLocks noGrp="1"/>
          </p:cNvSpPr>
          <p:nvPr>
            <p:ph type="sldNum" sz="quarter" idx="5"/>
          </p:nvPr>
        </p:nvSpPr>
        <p:spPr/>
        <p:txBody>
          <a:bodyPr/>
          <a:lstStyle/>
          <a:p>
            <a:fld id="{485676A5-1DC8-4201-97D2-09D6F1539183}" type="slidenum">
              <a:rPr lang="en-AU" smtClean="0"/>
              <a:t>32</a:t>
            </a:fld>
            <a:endParaRPr lang="en-AU"/>
          </a:p>
        </p:txBody>
      </p:sp>
    </p:spTree>
    <p:extLst>
      <p:ext uri="{BB962C8B-B14F-4D97-AF65-F5344CB8AC3E}">
        <p14:creationId xmlns:p14="http://schemas.microsoft.com/office/powerpoint/2010/main" val="5590268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7A5AA7-393D-6E6C-8EEF-54D6CE7765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430A2A-6CFD-0FA6-1DD3-1D2F061D82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A85C95-BCC1-0172-052D-965E13ACADF5}"/>
              </a:ext>
            </a:extLst>
          </p:cNvPr>
          <p:cNvSpPr>
            <a:spLocks noGrp="1"/>
          </p:cNvSpPr>
          <p:nvPr>
            <p:ph type="body" idx="1"/>
          </p:nvPr>
        </p:nvSpPr>
        <p:spPr/>
        <p:txBody>
          <a:bodyPr/>
          <a:lstStyle/>
          <a:p>
            <a:pPr>
              <a:buNone/>
            </a:pPr>
            <a:r>
              <a:rPr lang="en-AU" sz="2800" b="1" i="0">
                <a:solidFill>
                  <a:srgbClr val="A6A6A6"/>
                </a:solidFill>
                <a:effectLst/>
                <a:latin typeface="Open Sans" pitchFamily="2" charset="0"/>
                <a:ea typeface="Times New Roman" panose="02020603050405020304" pitchFamily="18" charset="0"/>
              </a:rPr>
              <a:t>Ask the group:</a:t>
            </a:r>
          </a:p>
          <a:p>
            <a:pPr marL="514350" lvl="0" indent="-514350">
              <a:buFont typeface="Arial" panose="020B0604020202020204" pitchFamily="34" charset="0"/>
              <a:buAutoNum type="arabicPeriod"/>
            </a:pPr>
            <a:r>
              <a:rPr lang="en-AU" sz="2800" b="0" i="0">
                <a:solidFill>
                  <a:schemeClr val="tx1"/>
                </a:solidFill>
                <a:effectLst/>
                <a:latin typeface="Open Sans" pitchFamily="2" charset="0"/>
                <a:ea typeface="Times New Roman" panose="02020603050405020304" pitchFamily="18" charset="0"/>
                <a:cs typeface="Times New Roman" panose="02020603050405020304" pitchFamily="18" charset="0"/>
              </a:rPr>
              <a:t>Who would you report an incident to? </a:t>
            </a:r>
          </a:p>
          <a:p>
            <a:pPr marL="514350" lvl="0" indent="-514350">
              <a:buFont typeface="Arial" panose="020B0604020202020204" pitchFamily="34" charset="0"/>
              <a:buAutoNum type="arabicPeriod"/>
            </a:pPr>
            <a:r>
              <a:rPr lang="en-AU" sz="2800" b="0" i="0">
                <a:solidFill>
                  <a:schemeClr val="tx1"/>
                </a:solidFill>
                <a:effectLst/>
                <a:latin typeface="Open Sans" pitchFamily="2" charset="0"/>
                <a:ea typeface="Times New Roman" panose="02020603050405020304" pitchFamily="18" charset="0"/>
                <a:cs typeface="Times New Roman" panose="02020603050405020304" pitchFamily="18" charset="0"/>
              </a:rPr>
              <a:t>Where/ how would you record an incident? </a:t>
            </a:r>
          </a:p>
          <a:p>
            <a:pPr marL="514350" lvl="0" indent="-514350">
              <a:buFont typeface="Arial" panose="020B0604020202020204" pitchFamily="34" charset="0"/>
              <a:buAutoNum type="arabicPeriod"/>
            </a:pPr>
            <a:r>
              <a:rPr lang="en-AU" sz="2800" b="0" i="0">
                <a:solidFill>
                  <a:schemeClr val="tx1"/>
                </a:solidFill>
                <a:effectLst/>
                <a:latin typeface="Open Sans" pitchFamily="2" charset="0"/>
                <a:ea typeface="Times New Roman" panose="02020603050405020304" pitchFamily="18" charset="0"/>
                <a:cs typeface="Times New Roman" panose="02020603050405020304" pitchFamily="18" charset="0"/>
              </a:rPr>
              <a:t>What details would need to be captured? (Some possible responses include details of the incident of allegation, people involved, response to the incident, investigation and analysis that has happened so far)</a:t>
            </a:r>
          </a:p>
          <a:p>
            <a:pPr marL="514350" lvl="0" indent="-514350">
              <a:buFont typeface="Arial" panose="020B0604020202020204" pitchFamily="34" charset="0"/>
              <a:buAutoNum type="arabicPeriod"/>
            </a:pPr>
            <a:r>
              <a:rPr lang="en-AU" sz="2800" b="0" i="0">
                <a:solidFill>
                  <a:schemeClr val="tx1"/>
                </a:solidFill>
                <a:effectLst/>
                <a:latin typeface="Open Sans" pitchFamily="2" charset="0"/>
                <a:ea typeface="Times New Roman" panose="02020603050405020304" pitchFamily="18" charset="0"/>
                <a:cs typeface="Times New Roman" panose="02020603050405020304" pitchFamily="18" charset="0"/>
              </a:rPr>
              <a:t>What are our service’s expectations for timeframes with recording and reporting incidents? </a:t>
            </a:r>
            <a:endParaRPr lang="en-AU" sz="2800" b="0" i="1">
              <a:solidFill>
                <a:schemeClr val="tx1"/>
              </a:solidFill>
              <a:ea typeface="Times New Roman" panose="02020603050405020304" pitchFamily="18" charset="0"/>
              <a:cs typeface="Times New Roman" panose="02020603050405020304" pitchFamily="18" charset="0"/>
            </a:endParaRPr>
          </a:p>
          <a:p>
            <a:pPr>
              <a:buNone/>
            </a:pPr>
            <a:endParaRPr lang="en-AU" sz="2800" b="1" i="0">
              <a:solidFill>
                <a:srgbClr val="A6A6A6"/>
              </a:solidFill>
              <a:effectLst/>
              <a:latin typeface="Open Sans" pitchFamily="2" charset="0"/>
              <a:ea typeface="Times New Roman" panose="02020603050405020304" pitchFamily="18" charset="0"/>
            </a:endParaRPr>
          </a:p>
          <a:p>
            <a:endParaRPr lang="en-AU"/>
          </a:p>
        </p:txBody>
      </p:sp>
      <p:sp>
        <p:nvSpPr>
          <p:cNvPr id="4" name="Slide Number Placeholder 3">
            <a:extLst>
              <a:ext uri="{FF2B5EF4-FFF2-40B4-BE49-F238E27FC236}">
                <a16:creationId xmlns:a16="http://schemas.microsoft.com/office/drawing/2014/main" id="{0EA588B6-841A-C560-61A3-4F9C7E9837A5}"/>
              </a:ext>
            </a:extLst>
          </p:cNvPr>
          <p:cNvSpPr>
            <a:spLocks noGrp="1"/>
          </p:cNvSpPr>
          <p:nvPr>
            <p:ph type="sldNum" sz="quarter" idx="5"/>
          </p:nvPr>
        </p:nvSpPr>
        <p:spPr/>
        <p:txBody>
          <a:bodyPr/>
          <a:lstStyle/>
          <a:p>
            <a:fld id="{485676A5-1DC8-4201-97D2-09D6F1539183}" type="slidenum">
              <a:rPr lang="en-AU" smtClean="0"/>
              <a:t>33</a:t>
            </a:fld>
            <a:endParaRPr lang="en-AU"/>
          </a:p>
        </p:txBody>
      </p:sp>
    </p:spTree>
    <p:extLst>
      <p:ext uri="{BB962C8B-B14F-4D97-AF65-F5344CB8AC3E}">
        <p14:creationId xmlns:p14="http://schemas.microsoft.com/office/powerpoint/2010/main" val="578752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4DCB3-6999-3D88-ACD4-72A3ACDD53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B78CB6-8DF6-11D1-D495-D5DB3AB6CD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CBB291-A311-99DF-3DE5-B268A512CC3F}"/>
              </a:ext>
            </a:extLst>
          </p:cNvPr>
          <p:cNvSpPr>
            <a:spLocks noGrp="1"/>
          </p:cNvSpPr>
          <p:nvPr>
            <p:ph type="body" idx="1"/>
          </p:nvPr>
        </p:nvSpPr>
        <p:spPr/>
        <p:txBody>
          <a:bodyPr/>
          <a:lstStyle/>
          <a:p>
            <a:r>
              <a:rPr lang="en-AU" sz="1200" b="1"/>
              <a:t>Facilitator note: </a:t>
            </a:r>
            <a:r>
              <a:rPr lang="en-AU" sz="1200"/>
              <a:t>this slide can be used to add in details of what happens at your service. </a:t>
            </a:r>
          </a:p>
          <a:p>
            <a:endParaRPr lang="en-AU" sz="1200"/>
          </a:p>
          <a:p>
            <a:r>
              <a:rPr lang="en-AU" sz="1200"/>
              <a:t>Some things you may wish to consider:</a:t>
            </a:r>
          </a:p>
          <a:p>
            <a:pPr marL="171450" indent="-171450">
              <a:buFont typeface="Arial" panose="020B0604020202020204" pitchFamily="34" charset="0"/>
              <a:buChar char="•"/>
            </a:pPr>
            <a:r>
              <a:rPr lang="en-AU" sz="1200"/>
              <a:t>What is the expectation for reporting and recording incidents at your service (e.g. what are your policies and procedures, staff training)?</a:t>
            </a:r>
          </a:p>
          <a:p>
            <a:pPr marL="171450" indent="-171450">
              <a:buFont typeface="Arial" panose="020B0604020202020204" pitchFamily="34" charset="0"/>
              <a:buChar char="•"/>
            </a:pPr>
            <a:r>
              <a:rPr lang="en-AU" sz="1200"/>
              <a:t>Who is responsible for reporting and responding to an incident (is this different depending on the type of incident e.g. SIRS reportable incident)?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a:solidFill>
                  <a:schemeClr val="tx1"/>
                </a:solidFill>
                <a:effectLst/>
                <a:latin typeface="Open Sans" pitchFamily="2" charset="0"/>
                <a:ea typeface="Times New Roman" panose="02020603050405020304" pitchFamily="18" charset="0"/>
                <a:cs typeface="Times New Roman" panose="02020603050405020304" pitchFamily="18" charset="0"/>
              </a:rPr>
              <a:t>What are your service’s expectations for timeframes with recording and reporting incidents, including any SIRS reportable incidents? </a:t>
            </a:r>
            <a:endParaRPr lang="en-AU" sz="1200"/>
          </a:p>
          <a:p>
            <a:pPr marL="171450" indent="-171450">
              <a:buFont typeface="Arial" panose="020B0604020202020204" pitchFamily="34" charset="0"/>
              <a:buChar char="•"/>
            </a:pPr>
            <a:r>
              <a:rPr lang="en-AU" sz="1200"/>
              <a:t>What do you do to ensure all staff are trained and equipped to report and record incidents?</a:t>
            </a:r>
          </a:p>
          <a:p>
            <a:pPr marL="171450" indent="-171450">
              <a:buFont typeface="Arial" panose="020B0604020202020204" pitchFamily="34" charset="0"/>
              <a:buChar char="•"/>
            </a:pPr>
            <a:r>
              <a:rPr lang="en-AU" sz="1200"/>
              <a:t>What could you do to improve?</a:t>
            </a:r>
          </a:p>
          <a:p>
            <a:pPr>
              <a:buNone/>
            </a:pPr>
            <a:r>
              <a:rPr lang="en-AU" sz="1200" i="0">
                <a:solidFill>
                  <a:srgbClr val="A6A6A6"/>
                </a:solidFill>
                <a:effectLst/>
                <a:latin typeface="Open Sans" pitchFamily="2" charset="0"/>
                <a:ea typeface="Times New Roman" panose="02020603050405020304" pitchFamily="18" charset="0"/>
              </a:rPr>
              <a:t> </a:t>
            </a:r>
            <a:endParaRPr lang="en-AU" sz="1200" i="1">
              <a:solidFill>
                <a:srgbClr val="A6A6A6"/>
              </a:solidFill>
              <a:effectLst/>
              <a:latin typeface="Open Sans" pitchFamily="2"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BEC5EF82-A73C-F03F-101B-DFE3954C33D3}"/>
              </a:ext>
            </a:extLst>
          </p:cNvPr>
          <p:cNvSpPr>
            <a:spLocks noGrp="1"/>
          </p:cNvSpPr>
          <p:nvPr>
            <p:ph type="sldNum" sz="quarter" idx="5"/>
          </p:nvPr>
        </p:nvSpPr>
        <p:spPr/>
        <p:txBody>
          <a:bodyPr/>
          <a:lstStyle/>
          <a:p>
            <a:fld id="{485676A5-1DC8-4201-97D2-09D6F1539183}" type="slidenum">
              <a:rPr lang="en-AU" smtClean="0"/>
              <a:t>34</a:t>
            </a:fld>
            <a:endParaRPr lang="en-AU"/>
          </a:p>
        </p:txBody>
      </p:sp>
    </p:spTree>
    <p:extLst>
      <p:ext uri="{BB962C8B-B14F-4D97-AF65-F5344CB8AC3E}">
        <p14:creationId xmlns:p14="http://schemas.microsoft.com/office/powerpoint/2010/main" val="36030346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B951C7-6021-0E3B-C657-E4083AD0FC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1232C5-621A-2C49-394E-046247D52E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BA64B6-1F2F-CF1E-7D29-4A0022D916BB}"/>
              </a:ext>
            </a:extLst>
          </p:cNvPr>
          <p:cNvSpPr>
            <a:spLocks noGrp="1"/>
          </p:cNvSpPr>
          <p:nvPr>
            <p:ph type="body" idx="1"/>
          </p:nvPr>
        </p:nvSpPr>
        <p:spPr/>
        <p:txBody>
          <a:bodyPr/>
          <a:lstStyle/>
          <a:p>
            <a:pPr>
              <a:spcAft>
                <a:spcPts val="600"/>
              </a:spcAft>
              <a:buNone/>
            </a:pPr>
            <a:r>
              <a:rPr lang="en-AU" sz="1200" b="1" i="0">
                <a:solidFill>
                  <a:srgbClr val="A6A6A6"/>
                </a:solidFill>
                <a:effectLst/>
                <a:latin typeface="Open Sans" pitchFamily="2" charset="0"/>
                <a:ea typeface="Times New Roman" panose="02020603050405020304" pitchFamily="18" charset="0"/>
              </a:rPr>
              <a:t>Elements 4: Analyse the incident</a:t>
            </a:r>
            <a:endParaRPr lang="en-AU" sz="1200" i="1">
              <a:solidFill>
                <a:srgbClr val="A6A6A6"/>
              </a:solidFill>
              <a:effectLst/>
              <a:latin typeface="Open Sans" pitchFamily="2"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1" i="0">
              <a:solidFill>
                <a:srgbClr val="A6A6A6"/>
              </a:solidFill>
              <a:effectLst/>
              <a:latin typeface="Open Sans" pitchFamily="2"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a:solidFill>
                  <a:srgbClr val="A6A6A6"/>
                </a:solidFill>
                <a:effectLst/>
                <a:latin typeface="Open Sans" pitchFamily="2" charset="0"/>
                <a:ea typeface="Times New Roman" panose="02020603050405020304" pitchFamily="18" charset="0"/>
              </a:rPr>
              <a:t>A service that does this element well:</a:t>
            </a:r>
          </a:p>
          <a:p>
            <a:pPr marL="342900" lvl="0" indent="-342900">
              <a:buFont typeface="Arial" panose="020B0604020202020204" pitchFamily="34" charset="0"/>
              <a:buChar char="•"/>
            </a:pPr>
            <a:r>
              <a:rPr lang="en-AU" sz="1200" b="0" i="0">
                <a:solidFill>
                  <a:schemeClr val="tx1"/>
                </a:solidFill>
                <a:effectLst/>
                <a:latin typeface="Open Sans" pitchFamily="2" charset="0"/>
                <a:ea typeface="Times New Roman" panose="02020603050405020304" pitchFamily="18" charset="0"/>
                <a:cs typeface="Times New Roman" panose="02020603050405020304" pitchFamily="18" charset="0"/>
              </a:rPr>
              <a:t>identifies causes of an incident and how to change practices so the same type of incident is prevented or less likely to happen again</a:t>
            </a:r>
          </a:p>
          <a:p>
            <a:pPr marL="342900" lvl="0" indent="-342900">
              <a:buFont typeface="Arial" panose="020B0604020202020204" pitchFamily="34" charset="0"/>
              <a:buChar char="•"/>
            </a:pPr>
            <a:r>
              <a:rPr lang="en-AU" sz="1200" b="0" i="0">
                <a:solidFill>
                  <a:schemeClr val="tx1"/>
                </a:solidFill>
                <a:effectLst/>
                <a:latin typeface="Open Sans" pitchFamily="2" charset="0"/>
                <a:ea typeface="Times New Roman" panose="02020603050405020304" pitchFamily="18" charset="0"/>
                <a:cs typeface="Times New Roman" panose="02020603050405020304" pitchFamily="18" charset="0"/>
              </a:rPr>
              <a:t>identifies trends to help improve systems or care and services and not just prevent a specific incident</a:t>
            </a:r>
            <a:endParaRPr lang="en-AU" sz="1200" b="0" i="1">
              <a:solidFill>
                <a:schemeClr val="tx1"/>
              </a:solidFill>
              <a:effectLst/>
              <a:latin typeface="Open Sans" pitchFamily="2"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en-AU" sz="1200" b="0" i="0">
                <a:solidFill>
                  <a:schemeClr val="tx1"/>
                </a:solidFill>
                <a:effectLst/>
                <a:latin typeface="Open Sans" pitchFamily="2" charset="0"/>
                <a:ea typeface="Times New Roman" panose="02020603050405020304" pitchFamily="18" charset="0"/>
                <a:cs typeface="Times New Roman" panose="02020603050405020304" pitchFamily="18" charset="0"/>
              </a:rPr>
              <a:t>collects information that supports them to link related incidents and identify patterns</a:t>
            </a:r>
            <a:endParaRPr lang="en-AU" sz="1200" b="0" i="1">
              <a:solidFill>
                <a:schemeClr val="tx1"/>
              </a:solidFill>
              <a:effectLst/>
              <a:latin typeface="Open Sans" pitchFamily="2"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en-AU" sz="1200" b="0" i="0">
                <a:solidFill>
                  <a:schemeClr val="tx1"/>
                </a:solidFill>
                <a:effectLst/>
                <a:latin typeface="Open Sans" pitchFamily="2" charset="0"/>
                <a:ea typeface="Times New Roman" panose="02020603050405020304" pitchFamily="18" charset="0"/>
                <a:cs typeface="Times New Roman" panose="02020603050405020304" pitchFamily="18" charset="0"/>
              </a:rPr>
              <a:t>recognises repeated minor instances of behaviours or incidents and records these in their IMS</a:t>
            </a:r>
            <a:endParaRPr lang="en-AU" sz="1200" b="0" i="1">
              <a:solidFill>
                <a:schemeClr val="tx1"/>
              </a:solidFill>
              <a:effectLst/>
              <a:latin typeface="Open Sans" pitchFamily="2"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en-AU" sz="1200" b="0" i="0">
                <a:solidFill>
                  <a:schemeClr val="tx1"/>
                </a:solidFill>
                <a:effectLst/>
                <a:latin typeface="Open Sans" pitchFamily="2" charset="0"/>
                <a:ea typeface="Times New Roman" panose="02020603050405020304" pitchFamily="18" charset="0"/>
                <a:cs typeface="Times New Roman" panose="02020603050405020304" pitchFamily="18" charset="0"/>
              </a:rPr>
              <a:t>analyses incidents to help decide what further action should be taken to prevent incident reoccurrence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0">
              <a:solidFill>
                <a:srgbClr val="A6A6A6"/>
              </a:solidFill>
              <a:effectLst/>
              <a:latin typeface="Open Sans" pitchFamily="2"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a:t>Sometimes actions to reduce the risk of harm and potential for recurrence may need to be taken immediately, before extensive analysis has been undertaken. A thorough analysis would then be undertaken to determine any additional actions that would need to be taken.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a:t> </a:t>
            </a:r>
            <a:endParaRPr lang="en-AU" sz="1200" b="0" i="0">
              <a:solidFill>
                <a:srgbClr val="A6A6A6"/>
              </a:solidFill>
              <a:effectLst/>
              <a:latin typeface="Open Sans" pitchFamily="2" charset="0"/>
              <a:ea typeface="Times New Roman" panose="02020603050405020304" pitchFamily="18" charset="0"/>
            </a:endParaRPr>
          </a:p>
          <a:p>
            <a:pPr>
              <a:buNone/>
            </a:pPr>
            <a:r>
              <a:rPr lang="en-AU" sz="1000" i="0">
                <a:solidFill>
                  <a:srgbClr val="A6A6A6"/>
                </a:solidFill>
                <a:effectLst/>
                <a:latin typeface="Open Sans" pitchFamily="2" charset="0"/>
                <a:ea typeface="Times New Roman" panose="02020603050405020304" pitchFamily="18" charset="0"/>
              </a:rPr>
              <a:t>How deep an investigation and analysis go, depends on how severe the incident was, what its impacts were and how likely it is to happen again. </a:t>
            </a:r>
            <a:endParaRPr lang="en-AU" sz="1000" i="1">
              <a:solidFill>
                <a:srgbClr val="A6A6A6"/>
              </a:solidFill>
              <a:effectLst/>
              <a:latin typeface="Open Sans" pitchFamily="2" charset="0"/>
              <a:ea typeface="Times New Roman" panose="02020603050405020304" pitchFamily="18" charset="0"/>
            </a:endParaRPr>
          </a:p>
          <a:p>
            <a:pPr>
              <a:lnSpc>
                <a:spcPct val="100000"/>
              </a:lnSpc>
              <a:spcBef>
                <a:spcPts val="600"/>
              </a:spcBef>
              <a:spcAft>
                <a:spcPts val="600"/>
              </a:spcAft>
              <a:buNone/>
            </a:pPr>
            <a:r>
              <a:rPr lang="en-AU" sz="1000" i="0">
                <a:solidFill>
                  <a:srgbClr val="A6A6A6"/>
                </a:solidFill>
                <a:effectLst/>
                <a:latin typeface="Open Sans" pitchFamily="2" charset="0"/>
                <a:ea typeface="Times New Roman" panose="02020603050405020304" pitchFamily="18" charset="0"/>
              </a:rPr>
              <a:t>With some incidents, a service may decide to involve outside investigators. For example, where the facts are disputed, or the family has requested it. </a:t>
            </a:r>
            <a:endParaRPr lang="en-AU" sz="1000" i="1">
              <a:solidFill>
                <a:srgbClr val="A6A6A6"/>
              </a:solidFill>
              <a:effectLst/>
              <a:latin typeface="Open Sans" pitchFamily="2" charset="0"/>
              <a:ea typeface="Times New Roman" panose="02020603050405020304" pitchFamily="18" charset="0"/>
            </a:endParaRPr>
          </a:p>
          <a:p>
            <a:pPr>
              <a:lnSpc>
                <a:spcPct val="100000"/>
              </a:lnSpc>
              <a:spcBef>
                <a:spcPts val="600"/>
              </a:spcBef>
              <a:spcAft>
                <a:spcPts val="600"/>
              </a:spcAft>
              <a:buNone/>
            </a:pPr>
            <a:endParaRPr lang="en-AU" sz="1000" i="1">
              <a:solidFill>
                <a:srgbClr val="A6A6A6"/>
              </a:solidFill>
              <a:effectLst/>
              <a:latin typeface="Open Sans" pitchFamily="2" charset="0"/>
              <a:ea typeface="Times New Roman" panose="02020603050405020304" pitchFamily="18" charset="0"/>
            </a:endParaRPr>
          </a:p>
          <a:p>
            <a:pPr>
              <a:lnSpc>
                <a:spcPct val="100000"/>
              </a:lnSpc>
              <a:spcBef>
                <a:spcPts val="600"/>
              </a:spcBef>
              <a:spcAft>
                <a:spcPts val="600"/>
              </a:spcAft>
              <a:buNone/>
            </a:pPr>
            <a:r>
              <a:rPr lang="en-AU" sz="1200" i="0">
                <a:solidFill>
                  <a:srgbClr val="A6A6A6"/>
                </a:solidFill>
                <a:effectLst/>
                <a:latin typeface="Open Sans" pitchFamily="2" charset="0"/>
                <a:ea typeface="Times New Roman" panose="02020603050405020304" pitchFamily="18" charset="0"/>
              </a:rPr>
              <a:t>Most staff won’t be directly involved with the investigation and analysis, but it’s useful for everyone to understand what’s involved.</a:t>
            </a:r>
            <a:endParaRPr lang="en-AU" sz="1200" i="1">
              <a:solidFill>
                <a:srgbClr val="A6A6A6"/>
              </a:solidFill>
              <a:effectLst/>
              <a:latin typeface="Open Sans" pitchFamily="2" charset="0"/>
              <a:ea typeface="Times New Roman" panose="02020603050405020304" pitchFamily="18" charset="0"/>
            </a:endParaRPr>
          </a:p>
          <a:p>
            <a:pPr>
              <a:lnSpc>
                <a:spcPct val="100000"/>
              </a:lnSpc>
              <a:spcBef>
                <a:spcPts val="600"/>
              </a:spcBef>
              <a:spcAft>
                <a:spcPts val="600"/>
              </a:spcAft>
              <a:buNone/>
            </a:pPr>
            <a:endParaRPr lang="en-AU" sz="1200" i="1">
              <a:solidFill>
                <a:srgbClr val="A6A6A6"/>
              </a:solidFill>
              <a:effectLst/>
              <a:latin typeface="Open Sans" pitchFamily="2" charset="0"/>
              <a:ea typeface="Times New Roman" panose="02020603050405020304" pitchFamily="18" charset="0"/>
            </a:endParaRPr>
          </a:p>
          <a:p>
            <a:pPr>
              <a:lnSpc>
                <a:spcPct val="100000"/>
              </a:lnSpc>
              <a:spcBef>
                <a:spcPts val="600"/>
              </a:spcBef>
              <a:spcAft>
                <a:spcPts val="600"/>
              </a:spcAft>
              <a:buNone/>
            </a:pPr>
            <a:r>
              <a:rPr lang="en-AU" sz="1200" i="0">
                <a:solidFill>
                  <a:srgbClr val="A6A6A6"/>
                </a:solidFill>
                <a:effectLst/>
                <a:latin typeface="Open Sans" pitchFamily="2" charset="0"/>
                <a:ea typeface="Times New Roman" panose="02020603050405020304" pitchFamily="18" charset="0"/>
              </a:rPr>
              <a:t>Our IMS must enable us to collect information in a way that supports us to link related incidents and identify patterns (for example, abuse). We want staff to recognise repeated minor instances of behaviours or incidents and to record these in our IMS</a:t>
            </a:r>
            <a:r>
              <a:rPr lang="en-AU" sz="1200" i="1">
                <a:solidFill>
                  <a:srgbClr val="A6A6A6"/>
                </a:solidFill>
                <a:effectLst/>
                <a:latin typeface="Open Sans" pitchFamily="2" charset="0"/>
                <a:ea typeface="Times New Roman" panose="02020603050405020304" pitchFamily="18" charset="0"/>
              </a:rPr>
              <a:t>. </a:t>
            </a:r>
            <a:r>
              <a:rPr lang="en-AU" sz="1200" i="0">
                <a:solidFill>
                  <a:srgbClr val="A6A6A6"/>
                </a:solidFill>
                <a:effectLst/>
                <a:latin typeface="Open Sans" pitchFamily="2" charset="0"/>
                <a:ea typeface="Times New Roman" panose="02020603050405020304" pitchFamily="18" charset="0"/>
              </a:rPr>
              <a:t>While these types of incidents may not cause significant harm or suffering in each instance, the repetitive nature of the behaviour (over time) may have a cumulative effect which intensifies the level of harm to the person(s). </a:t>
            </a:r>
            <a:endParaRPr lang="en-AU" sz="1200" i="1">
              <a:solidFill>
                <a:srgbClr val="A6A6A6"/>
              </a:solidFill>
              <a:effectLst/>
              <a:latin typeface="Open Sans" pitchFamily="2" charset="0"/>
              <a:ea typeface="Times New Roman" panose="02020603050405020304" pitchFamily="18" charset="0"/>
            </a:endParaRPr>
          </a:p>
          <a:p>
            <a:endParaRPr lang="en-AU"/>
          </a:p>
        </p:txBody>
      </p:sp>
      <p:sp>
        <p:nvSpPr>
          <p:cNvPr id="4" name="Slide Number Placeholder 3">
            <a:extLst>
              <a:ext uri="{FF2B5EF4-FFF2-40B4-BE49-F238E27FC236}">
                <a16:creationId xmlns:a16="http://schemas.microsoft.com/office/drawing/2014/main" id="{25022E2B-DC10-3E7F-654C-ACCBFFE5A709}"/>
              </a:ext>
            </a:extLst>
          </p:cNvPr>
          <p:cNvSpPr>
            <a:spLocks noGrp="1"/>
          </p:cNvSpPr>
          <p:nvPr>
            <p:ph type="sldNum" sz="quarter" idx="5"/>
          </p:nvPr>
        </p:nvSpPr>
        <p:spPr/>
        <p:txBody>
          <a:bodyPr/>
          <a:lstStyle/>
          <a:p>
            <a:fld id="{485676A5-1DC8-4201-97D2-09D6F1539183}" type="slidenum">
              <a:rPr lang="en-AU" smtClean="0"/>
              <a:t>35</a:t>
            </a:fld>
            <a:endParaRPr lang="en-AU"/>
          </a:p>
        </p:txBody>
      </p:sp>
    </p:spTree>
    <p:extLst>
      <p:ext uri="{BB962C8B-B14F-4D97-AF65-F5344CB8AC3E}">
        <p14:creationId xmlns:p14="http://schemas.microsoft.com/office/powerpoint/2010/main" val="25627817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56E037-F9FD-F160-1E6D-DB10E1F3C582}"/>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D86FDEE9-01E8-2EBB-EDB7-B343F1059D45}"/>
              </a:ext>
            </a:extLst>
          </p:cNvPr>
          <p:cNvSpPr>
            <a:spLocks noGrp="1"/>
          </p:cNvSpPr>
          <p:nvPr>
            <p:ph type="body" idx="1"/>
          </p:nvPr>
        </p:nvSpPr>
        <p:spPr/>
        <p:txBody>
          <a:bodyPr/>
          <a:lstStyle/>
          <a:p>
            <a:r>
              <a:rPr lang="en-AU" sz="1800" dirty="0"/>
              <a:t>The analysis of an incident helps to determine if an incident is a one off or a systemic issue so we can determine the best solution or action to take. </a:t>
            </a:r>
          </a:p>
          <a:p>
            <a:pPr>
              <a:lnSpc>
                <a:spcPct val="107000"/>
              </a:lnSpc>
              <a:spcAft>
                <a:spcPts val="800"/>
              </a:spcAft>
            </a:pPr>
            <a:endParaRPr lang="en-AU" sz="1800" dirty="0">
              <a:effectLst/>
              <a:latin typeface="Calibri"/>
              <a:ea typeface="Calibri" panose="020F0502020204030204" pitchFamily="34" charset="0"/>
              <a:cs typeface="Calibri"/>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One-off issues</a:t>
            </a:r>
          </a:p>
          <a:p>
            <a:pPr marL="342900" lvl="0" indent="-342900">
              <a:lnSpc>
                <a:spcPct val="115000"/>
              </a:lnSpc>
              <a:spcAft>
                <a:spcPts val="600"/>
              </a:spcAft>
              <a:buFont typeface="Arial" panose="020B0604020202020204" pitchFamily="34" charset="0"/>
              <a:buChar char="•"/>
              <a:tabLst>
                <a:tab pos="457200" algn="l"/>
              </a:tabLst>
            </a:pPr>
            <a:r>
              <a:rPr lang="en-AU" sz="1800" dirty="0">
                <a:effectLst/>
                <a:latin typeface="Open Sans" pitchFamily="2" charset="0"/>
                <a:ea typeface="Calibri" panose="020F0502020204030204" pitchFamily="34" charset="0"/>
                <a:cs typeface="Times New Roman" panose="02020603050405020304" pitchFamily="18" charset="0"/>
              </a:rPr>
              <a:t>Can be resolved by addressing the specific incident</a:t>
            </a:r>
          </a:p>
          <a:p>
            <a:pPr marL="342900" lvl="0" indent="-342900">
              <a:lnSpc>
                <a:spcPct val="115000"/>
              </a:lnSpc>
              <a:spcAft>
                <a:spcPts val="600"/>
              </a:spcAft>
              <a:buFont typeface="Arial" panose="020B0604020202020204" pitchFamily="34" charset="0"/>
              <a:buChar char="•"/>
              <a:tabLst>
                <a:tab pos="457200" algn="l"/>
              </a:tabLst>
            </a:pPr>
            <a:r>
              <a:rPr lang="en-AU" sz="1800" dirty="0">
                <a:effectLst/>
                <a:latin typeface="Open Sans" pitchFamily="2" charset="0"/>
                <a:ea typeface="Calibri" panose="020F0502020204030204" pitchFamily="34" charset="0"/>
                <a:cs typeface="Times New Roman" panose="02020603050405020304" pitchFamily="18" charset="0"/>
              </a:rPr>
              <a:t>Are isolated incidents and usually not a broader problem</a:t>
            </a:r>
          </a:p>
          <a:p>
            <a:pPr marL="342900" lvl="0" indent="-342900">
              <a:lnSpc>
                <a:spcPct val="115000"/>
              </a:lnSpc>
              <a:spcAft>
                <a:spcPts val="600"/>
              </a:spcAft>
              <a:buFont typeface="Arial" panose="020B0604020202020204" pitchFamily="34" charset="0"/>
              <a:buChar char="•"/>
              <a:tabLst>
                <a:tab pos="457200" algn="l"/>
              </a:tabLst>
            </a:pPr>
            <a:r>
              <a:rPr lang="en-AU" sz="1800" dirty="0">
                <a:effectLst/>
                <a:latin typeface="Open Sans" pitchFamily="2" charset="0"/>
                <a:ea typeface="Calibri" panose="020F0502020204030204" pitchFamily="34" charset="0"/>
                <a:cs typeface="Times New Roman" panose="02020603050405020304" pitchFamily="18" charset="0"/>
              </a:rPr>
              <a:t>A one-off incident can still be serious depending on the harm caused or impact on people’s health, safety, well-being or quality of life.</a:t>
            </a:r>
          </a:p>
          <a:p>
            <a:pPr marL="342900" lvl="0" indent="-342900">
              <a:lnSpc>
                <a:spcPct val="115000"/>
              </a:lnSpc>
              <a:spcAft>
                <a:spcPts val="600"/>
              </a:spcAft>
              <a:buFont typeface="Arial" panose="020B0604020202020204" pitchFamily="34" charset="0"/>
              <a:buChar char="•"/>
              <a:tabLst>
                <a:tab pos="457200" algn="l"/>
              </a:tabLst>
            </a:pPr>
            <a:r>
              <a:rPr lang="en-AU" sz="1800" dirty="0">
                <a:effectLst/>
                <a:latin typeface="Open Sans" pitchFamily="2" charset="0"/>
                <a:ea typeface="Calibri" panose="020F0502020204030204" pitchFamily="34" charset="0"/>
                <a:cs typeface="Times New Roman" panose="02020603050405020304" pitchFamily="18" charset="0"/>
              </a:rPr>
              <a:t>For example, a person knocks a hot drink over and sustains a minor burn to their finger; a staff member arrives late to an older person’s home due to a car accident; but these are not recurring issues. </a:t>
            </a:r>
          </a:p>
          <a:p>
            <a:pPr>
              <a:spcAft>
                <a:spcPts val="600"/>
              </a:spcAft>
            </a:pPr>
            <a:r>
              <a:rPr lang="en-AU" sz="1800" dirty="0">
                <a:effectLst/>
                <a:latin typeface="Open Sans" pitchFamily="2" charset="0"/>
                <a:ea typeface="Calibri" panose="020F0502020204030204" pitchFamily="34" charset="0"/>
              </a:rPr>
              <a:t> </a:t>
            </a:r>
          </a:p>
          <a:p>
            <a:pPr>
              <a:spcAft>
                <a:spcPts val="6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Systemic issues</a:t>
            </a:r>
          </a:p>
          <a:p>
            <a:pPr marL="342900" lvl="0" indent="-342900">
              <a:lnSpc>
                <a:spcPct val="115000"/>
              </a:lnSpc>
              <a:spcAft>
                <a:spcPts val="600"/>
              </a:spcAft>
              <a:buFont typeface="Arial" panose="020B0604020202020204" pitchFamily="34" charset="0"/>
              <a:buChar char="•"/>
              <a:tabLst>
                <a:tab pos="457200" algn="l"/>
              </a:tabLst>
            </a:pPr>
            <a:r>
              <a:rPr lang="en-AU" sz="1800" dirty="0">
                <a:effectLst/>
                <a:latin typeface="Open Sans" pitchFamily="2" charset="0"/>
                <a:ea typeface="Calibri" panose="020F0502020204030204" pitchFamily="34" charset="0"/>
                <a:cs typeface="Times New Roman" panose="02020603050405020304" pitchFamily="18" charset="0"/>
              </a:rPr>
              <a:t>Require you to understand and address the root or underlying cause. Specifically, analysis of other similar types of incidents may show there is a trend or pattern of behaviour as the underlying cause has not been addressed</a:t>
            </a:r>
          </a:p>
          <a:p>
            <a:pPr marL="342900" lvl="0" indent="-342900">
              <a:lnSpc>
                <a:spcPct val="115000"/>
              </a:lnSpc>
              <a:spcAft>
                <a:spcPts val="600"/>
              </a:spcAft>
              <a:buFont typeface="Arial" panose="020B0604020202020204" pitchFamily="34" charset="0"/>
              <a:buChar char="•"/>
              <a:tabLst>
                <a:tab pos="457200" algn="l"/>
              </a:tabLst>
            </a:pPr>
            <a:r>
              <a:rPr lang="en-AU" sz="1800" dirty="0">
                <a:effectLst/>
                <a:latin typeface="Open Sans" pitchFamily="2" charset="0"/>
                <a:ea typeface="Calibri" panose="020F0502020204030204" pitchFamily="34" charset="0"/>
                <a:cs typeface="Times New Roman" panose="02020603050405020304" pitchFamily="18" charset="0"/>
              </a:rPr>
              <a:t>Are often the result of embedded problems within a system, process or culture</a:t>
            </a:r>
          </a:p>
          <a:p>
            <a:pPr marL="342900" lvl="0" indent="-342900">
              <a:lnSpc>
                <a:spcPct val="115000"/>
              </a:lnSpc>
              <a:spcAft>
                <a:spcPts val="600"/>
              </a:spcAft>
              <a:buFont typeface="Arial" panose="020B0604020202020204" pitchFamily="34" charset="0"/>
              <a:buChar char="•"/>
              <a:tabLst>
                <a:tab pos="457200" algn="l"/>
              </a:tabLst>
            </a:pPr>
            <a:r>
              <a:rPr lang="en-AU" sz="1800" dirty="0">
                <a:effectLst/>
                <a:latin typeface="Open Sans" pitchFamily="2" charset="0"/>
                <a:ea typeface="Calibri" panose="020F0502020204030204" pitchFamily="34" charset="0"/>
                <a:cs typeface="Times New Roman" panose="02020603050405020304" pitchFamily="18" charset="0"/>
              </a:rPr>
              <a:t>Often require changes to a system or process itself</a:t>
            </a:r>
          </a:p>
          <a:p>
            <a:pPr marL="342900" lvl="0" indent="-342900">
              <a:lnSpc>
                <a:spcPct val="115000"/>
              </a:lnSpc>
              <a:spcAft>
                <a:spcPts val="600"/>
              </a:spcAft>
              <a:buFont typeface="Arial" panose="020B0604020202020204" pitchFamily="34" charset="0"/>
              <a:buChar char="•"/>
              <a:tabLst>
                <a:tab pos="457200" algn="l"/>
              </a:tabLst>
            </a:pPr>
            <a:r>
              <a:rPr lang="en-AU" sz="1800" dirty="0">
                <a:effectLst/>
                <a:latin typeface="Open Sans" pitchFamily="2" charset="0"/>
                <a:ea typeface="Calibri" panose="020F0502020204030204" pitchFamily="34" charset="0"/>
                <a:cs typeface="Times New Roman" panose="02020603050405020304" pitchFamily="18" charset="0"/>
              </a:rPr>
              <a:t>Can affect the same person over and over or may affect a larger number of people</a:t>
            </a:r>
          </a:p>
          <a:p>
            <a:pPr marL="342900" lvl="0" indent="-342900">
              <a:lnSpc>
                <a:spcPct val="115000"/>
              </a:lnSpc>
              <a:spcAft>
                <a:spcPts val="600"/>
              </a:spcAft>
              <a:buFont typeface="Arial" panose="020B0604020202020204" pitchFamily="34" charset="0"/>
              <a:buChar char="•"/>
              <a:tabLst>
                <a:tab pos="457200" algn="l"/>
              </a:tabLst>
            </a:pPr>
            <a:r>
              <a:rPr lang="en-AU" sz="1800" dirty="0">
                <a:effectLst/>
                <a:latin typeface="Open Sans" pitchFamily="2" charset="0"/>
                <a:ea typeface="Calibri" panose="020F0502020204030204" pitchFamily="34" charset="0"/>
              </a:rPr>
              <a:t>For example, you might receive many complaints related to medication dispensing. You investigate all the cases and identify that there is no clear process for updating documentation when there has been a change in someone’s medication on return from hospital, resulting in people receiving either the wrong medication, wrong dose or not receiving all required medications. In this case, a solution would be to review and amend the process to prevent future occurrences.</a:t>
            </a:r>
            <a:endParaRPr lang="en-AU" sz="1800" dirty="0">
              <a:effectLst/>
              <a:latin typeface="Calibri"/>
              <a:ea typeface="Calibri" panose="020F0502020204030204" pitchFamily="34" charset="0"/>
              <a:cs typeface="Calibri"/>
            </a:endParaRPr>
          </a:p>
          <a:p>
            <a:pPr>
              <a:spcAft>
                <a:spcPts val="800"/>
              </a:spcAft>
            </a:pPr>
            <a:r>
              <a:rPr lang="en-AU" sz="1800" dirty="0">
                <a:effectLst/>
                <a:latin typeface="Calibri"/>
                <a:ea typeface="Calibri" panose="020F0502020204030204" pitchFamily="34" charset="0"/>
                <a:cs typeface="Calibri"/>
              </a:rPr>
              <a:t> </a:t>
            </a:r>
            <a:endParaRPr lang="en-AU" dirty="0">
              <a:latin typeface="Calibri"/>
              <a:cs typeface="Calibri"/>
            </a:endParaRPr>
          </a:p>
        </p:txBody>
      </p:sp>
    </p:spTree>
    <p:extLst>
      <p:ext uri="{BB962C8B-B14F-4D97-AF65-F5344CB8AC3E}">
        <p14:creationId xmlns:p14="http://schemas.microsoft.com/office/powerpoint/2010/main" val="24227160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592C5-FFF2-C791-56A6-811B3021C1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773E9D-C135-CE24-D76B-6934F899D8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C15B56-52CB-F68E-6166-C5D97664B43D}"/>
              </a:ext>
            </a:extLst>
          </p:cNvPr>
          <p:cNvSpPr>
            <a:spLocks noGrp="1"/>
          </p:cNvSpPr>
          <p:nvPr>
            <p:ph type="body" idx="1"/>
          </p:nvPr>
        </p:nvSpPr>
        <p:spPr/>
        <p:txBody>
          <a:bodyPr/>
          <a:lstStyle/>
          <a:p>
            <a:pPr>
              <a:buNone/>
            </a:pPr>
            <a:r>
              <a:rPr lang="en-AU" sz="2800" b="1" i="0">
                <a:solidFill>
                  <a:srgbClr val="A6A6A6"/>
                </a:solidFill>
                <a:effectLst/>
                <a:latin typeface="Open Sans" pitchFamily="2" charset="0"/>
                <a:ea typeface="Times New Roman" panose="02020603050405020304" pitchFamily="18" charset="0"/>
              </a:rPr>
              <a:t>Ask the group:</a:t>
            </a:r>
          </a:p>
          <a:p>
            <a:pPr marL="0" lvl="0" indent="0">
              <a:lnSpc>
                <a:spcPct val="114000"/>
              </a:lnSpc>
              <a:buNone/>
            </a:pPr>
            <a:r>
              <a:rPr lang="en-AU" sz="2800" b="0">
                <a:solidFill>
                  <a:schemeClr val="tx1"/>
                </a:solidFill>
                <a:ea typeface="Times New Roman" panose="02020603050405020304" pitchFamily="18" charset="0"/>
                <a:cs typeface="Times New Roman" panose="02020603050405020304" pitchFamily="18" charset="0"/>
              </a:rPr>
              <a:t>1. Who is responsible</a:t>
            </a:r>
            <a:r>
              <a:rPr lang="en-AU" sz="2800" b="0">
                <a:solidFill>
                  <a:schemeClr val="tx1"/>
                </a:solidFill>
                <a:effectLst/>
                <a:latin typeface="Open Sans" pitchFamily="2" charset="0"/>
                <a:ea typeface="Calibri" panose="020F0502020204030204" pitchFamily="34" charset="0"/>
              </a:rPr>
              <a:t> for the investigation and analysis of incidents?</a:t>
            </a:r>
          </a:p>
          <a:p>
            <a:pPr marL="0" lvl="0" indent="0">
              <a:lnSpc>
                <a:spcPct val="114000"/>
              </a:lnSpc>
              <a:buNone/>
            </a:pPr>
            <a:r>
              <a:rPr lang="en-AU" sz="2800" b="0">
                <a:solidFill>
                  <a:schemeClr val="tx1"/>
                </a:solidFill>
                <a:effectLst/>
                <a:latin typeface="Open Sans" pitchFamily="2" charset="0"/>
                <a:ea typeface="Calibri" panose="020F0502020204030204" pitchFamily="34" charset="0"/>
              </a:rPr>
              <a:t>2. What are some examples of ways you have been involved in the analysis of incidents?</a:t>
            </a:r>
          </a:p>
        </p:txBody>
      </p:sp>
      <p:sp>
        <p:nvSpPr>
          <p:cNvPr id="4" name="Slide Number Placeholder 3">
            <a:extLst>
              <a:ext uri="{FF2B5EF4-FFF2-40B4-BE49-F238E27FC236}">
                <a16:creationId xmlns:a16="http://schemas.microsoft.com/office/drawing/2014/main" id="{F381E93A-2403-B70C-6A1F-74DFC7F96427}"/>
              </a:ext>
            </a:extLst>
          </p:cNvPr>
          <p:cNvSpPr>
            <a:spLocks noGrp="1"/>
          </p:cNvSpPr>
          <p:nvPr>
            <p:ph type="sldNum" sz="quarter" idx="5"/>
          </p:nvPr>
        </p:nvSpPr>
        <p:spPr/>
        <p:txBody>
          <a:bodyPr/>
          <a:lstStyle/>
          <a:p>
            <a:fld id="{485676A5-1DC8-4201-97D2-09D6F1539183}" type="slidenum">
              <a:rPr lang="en-AU" smtClean="0"/>
              <a:t>37</a:t>
            </a:fld>
            <a:endParaRPr lang="en-AU"/>
          </a:p>
        </p:txBody>
      </p:sp>
    </p:spTree>
    <p:extLst>
      <p:ext uri="{BB962C8B-B14F-4D97-AF65-F5344CB8AC3E}">
        <p14:creationId xmlns:p14="http://schemas.microsoft.com/office/powerpoint/2010/main" val="23934697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387B1-F375-2338-FD3B-7517625A03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457B42-935D-6CDF-E4E4-6BB27E57D6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695714-F0A8-63B0-11CF-1C963834301B}"/>
              </a:ext>
            </a:extLst>
          </p:cNvPr>
          <p:cNvSpPr>
            <a:spLocks noGrp="1"/>
          </p:cNvSpPr>
          <p:nvPr>
            <p:ph type="body" idx="1"/>
          </p:nvPr>
        </p:nvSpPr>
        <p:spPr/>
        <p:txBody>
          <a:bodyPr/>
          <a:lstStyle/>
          <a:p>
            <a:r>
              <a:rPr lang="en-AU" sz="1200" b="1"/>
              <a:t>Facilitator note: </a:t>
            </a:r>
            <a:r>
              <a:rPr lang="en-AU" sz="1200"/>
              <a:t>this slide can be used to add in details of what happens at your service. </a:t>
            </a:r>
          </a:p>
          <a:p>
            <a:endParaRPr lang="en-AU" sz="1200"/>
          </a:p>
          <a:p>
            <a:r>
              <a:rPr lang="en-AU" sz="1200"/>
              <a:t>Some things you may wish to consider: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a:t>Who is responsible for analysing incidents?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a:t>What are the roles and responsibilities for different staff? What do each of the staff need to know? How are staff involved?</a:t>
            </a:r>
          </a:p>
          <a:p>
            <a:pPr marL="171450" indent="-171450">
              <a:buFont typeface="Arial" panose="020B0604020202020204" pitchFamily="34" charset="0"/>
              <a:buChar char="•"/>
            </a:pPr>
            <a:r>
              <a:rPr lang="en-AU" sz="1200"/>
              <a:t>What is the expectation for analysing incidents at your service (e.g. what are your policies and procedures, staff training, communication of actions)?</a:t>
            </a:r>
          </a:p>
          <a:p>
            <a:pPr marL="171450" indent="-171450">
              <a:buFont typeface="Arial" panose="020B0604020202020204" pitchFamily="34" charset="0"/>
              <a:buChar char="•"/>
            </a:pPr>
            <a:r>
              <a:rPr lang="en-AU" sz="1200"/>
              <a:t>What are some examples of where analysis of incidents has led to improvement in the care and services you provide?</a:t>
            </a:r>
          </a:p>
          <a:p>
            <a:pPr marL="171450" indent="-171450">
              <a:buFont typeface="Arial" panose="020B0604020202020204" pitchFamily="34" charset="0"/>
              <a:buChar char="•"/>
            </a:pPr>
            <a:r>
              <a:rPr lang="en-AU" sz="1200"/>
              <a:t>What could you do to improve?</a:t>
            </a:r>
          </a:p>
          <a:p>
            <a:pPr>
              <a:buNone/>
            </a:pPr>
            <a:endParaRPr lang="en-AU" sz="1200" i="1">
              <a:solidFill>
                <a:srgbClr val="A6A6A6"/>
              </a:solidFill>
              <a:effectLst/>
              <a:latin typeface="Open Sans" pitchFamily="2"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D4044437-5C39-BDD6-C2D8-6E3AB697FBB1}"/>
              </a:ext>
            </a:extLst>
          </p:cNvPr>
          <p:cNvSpPr>
            <a:spLocks noGrp="1"/>
          </p:cNvSpPr>
          <p:nvPr>
            <p:ph type="sldNum" sz="quarter" idx="5"/>
          </p:nvPr>
        </p:nvSpPr>
        <p:spPr/>
        <p:txBody>
          <a:bodyPr/>
          <a:lstStyle/>
          <a:p>
            <a:fld id="{485676A5-1DC8-4201-97D2-09D6F1539183}" type="slidenum">
              <a:rPr lang="en-AU" smtClean="0"/>
              <a:t>38</a:t>
            </a:fld>
            <a:endParaRPr lang="en-AU"/>
          </a:p>
        </p:txBody>
      </p:sp>
    </p:spTree>
    <p:extLst>
      <p:ext uri="{BB962C8B-B14F-4D97-AF65-F5344CB8AC3E}">
        <p14:creationId xmlns:p14="http://schemas.microsoft.com/office/powerpoint/2010/main" val="27604756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5FE606-435B-62B7-6180-D7977D030D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19A87D-8A85-E6C0-93C4-1A3D2B0807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01F344-9776-A731-D4BF-F53ADA45BBE5}"/>
              </a:ext>
            </a:extLst>
          </p:cNvPr>
          <p:cNvSpPr>
            <a:spLocks noGrp="1"/>
          </p:cNvSpPr>
          <p:nvPr>
            <p:ph type="body" idx="1"/>
          </p:nvPr>
        </p:nvSpPr>
        <p:spPr/>
        <p:txBody>
          <a:bodyPr/>
          <a:lstStyle/>
          <a:p>
            <a:pPr>
              <a:lnSpc>
                <a:spcPct val="115000"/>
              </a:lnSpc>
              <a:spcAft>
                <a:spcPts val="600"/>
              </a:spcAft>
              <a:buNone/>
            </a:pPr>
            <a:r>
              <a:rPr lang="en-AU" sz="1800" b="1">
                <a:effectLst/>
                <a:latin typeface="Open Sans" pitchFamily="2" charset="0"/>
                <a:ea typeface="Calibri" panose="020F0502020204030204" pitchFamily="34" charset="0"/>
              </a:rPr>
              <a:t>Elements 5: Implement actions</a:t>
            </a:r>
            <a:endParaRPr lang="en-AU" sz="1800">
              <a:effectLst/>
              <a:latin typeface="Open Sans" pitchFamily="2" charset="0"/>
              <a:ea typeface="Calibri" panose="020F0502020204030204" pitchFamily="34" charset="0"/>
            </a:endParaRPr>
          </a:p>
          <a:p>
            <a:pPr>
              <a:lnSpc>
                <a:spcPct val="115000"/>
              </a:lnSpc>
              <a:spcAft>
                <a:spcPts val="600"/>
              </a:spcAft>
              <a:buNone/>
            </a:pPr>
            <a:r>
              <a:rPr lang="en-AU" sz="1800">
                <a:effectLst/>
                <a:latin typeface="Open Sans" pitchFamily="2" charset="0"/>
                <a:ea typeface="Calibri" panose="020F0502020204030204" pitchFamily="34" charset="0"/>
              </a:rPr>
              <a:t>A service that does this element well selects, prepares, plans and implements a solution, considering what will be effective.</a:t>
            </a:r>
          </a:p>
          <a:p>
            <a:pPr>
              <a:lnSpc>
                <a:spcPct val="115000"/>
              </a:lnSpc>
              <a:spcAft>
                <a:spcPts val="600"/>
              </a:spcAft>
              <a:buNone/>
            </a:pPr>
            <a:endParaRPr lang="en-AU" sz="1800">
              <a:effectLst/>
              <a:latin typeface="Open Sans" pitchFamily="2" charset="0"/>
              <a:ea typeface="Calibri" panose="020F0502020204030204" pitchFamily="34" charset="0"/>
            </a:endParaRPr>
          </a:p>
          <a:p>
            <a:pPr>
              <a:lnSpc>
                <a:spcPct val="115000"/>
              </a:lnSpc>
              <a:spcAft>
                <a:spcPts val="600"/>
              </a:spcAft>
              <a:buNone/>
            </a:pPr>
            <a:r>
              <a:rPr lang="en-AU" sz="1800">
                <a:effectLst/>
                <a:latin typeface="Open Sans" pitchFamily="2" charset="0"/>
                <a:ea typeface="Calibri" panose="020F0502020204030204" pitchFamily="34" charset="0"/>
              </a:rPr>
              <a:t>They consider 2 types of actions - immediate and remedial. </a:t>
            </a:r>
          </a:p>
          <a:p>
            <a:pPr>
              <a:lnSpc>
                <a:spcPct val="115000"/>
              </a:lnSpc>
              <a:spcAft>
                <a:spcPts val="600"/>
              </a:spcAft>
              <a:buNone/>
            </a:pPr>
            <a:endParaRPr lang="en-AU" sz="1800">
              <a:effectLst/>
              <a:latin typeface="Open Sans" pitchFamily="2" charset="0"/>
              <a:ea typeface="Calibri" panose="020F0502020204030204" pitchFamily="34" charset="0"/>
            </a:endParaRPr>
          </a:p>
          <a:p>
            <a:pPr>
              <a:lnSpc>
                <a:spcPct val="115000"/>
              </a:lnSpc>
              <a:spcAft>
                <a:spcPts val="600"/>
              </a:spcAft>
              <a:buNone/>
            </a:pPr>
            <a:r>
              <a:rPr lang="en-AU" sz="1800">
                <a:effectLst/>
                <a:latin typeface="Open Sans" pitchFamily="2" charset="0"/>
                <a:ea typeface="Calibri" panose="020F0502020204030204" pitchFamily="34" charset="0"/>
              </a:rPr>
              <a:t>Immediate action is quick, to address a problem or incident rapidly. As mentioned in the previous element, sometimes immediate action will be taken before the analysis has been completed. This is to reduce the risk of harm and potential for recurrence. </a:t>
            </a:r>
          </a:p>
          <a:p>
            <a:pPr>
              <a:lnSpc>
                <a:spcPct val="115000"/>
              </a:lnSpc>
              <a:spcAft>
                <a:spcPts val="600"/>
              </a:spcAft>
              <a:buNone/>
            </a:pPr>
            <a:endParaRPr lang="en-AU" sz="1800">
              <a:effectLst/>
              <a:latin typeface="Open Sans" pitchFamily="2" charset="0"/>
              <a:ea typeface="Calibri" panose="020F0502020204030204" pitchFamily="34" charset="0"/>
            </a:endParaRPr>
          </a:p>
          <a:p>
            <a:pPr>
              <a:lnSpc>
                <a:spcPct val="115000"/>
              </a:lnSpc>
              <a:spcAft>
                <a:spcPts val="600"/>
              </a:spcAft>
              <a:buNone/>
            </a:pPr>
            <a:r>
              <a:rPr lang="en-AU" sz="1800">
                <a:effectLst/>
                <a:latin typeface="Open Sans" pitchFamily="2" charset="0"/>
                <a:ea typeface="Calibri" panose="020F0502020204030204" pitchFamily="34" charset="0"/>
              </a:rPr>
              <a:t>Remedial action is a long-term solution to address the root cause of a problem and prevent similar incidents from recurring in the future, minimising the risk to older people and others. </a:t>
            </a:r>
          </a:p>
          <a:p>
            <a:pPr>
              <a:lnSpc>
                <a:spcPct val="115000"/>
              </a:lnSpc>
              <a:spcAft>
                <a:spcPts val="600"/>
              </a:spcAft>
              <a:buNone/>
            </a:pPr>
            <a:endParaRPr lang="en-AU" sz="1800">
              <a:effectLst/>
              <a:latin typeface="Open Sans" pitchFamily="2" charset="0"/>
              <a:ea typeface="Calibri" panose="020F0502020204030204" pitchFamily="34" charset="0"/>
            </a:endParaRPr>
          </a:p>
          <a:p>
            <a:pPr>
              <a:lnSpc>
                <a:spcPct val="115000"/>
              </a:lnSpc>
              <a:spcAft>
                <a:spcPts val="600"/>
              </a:spcAft>
              <a:buNone/>
            </a:pPr>
            <a:r>
              <a:rPr lang="en-AU" sz="1800">
                <a:effectLst/>
                <a:latin typeface="Open Sans" pitchFamily="2" charset="0"/>
                <a:ea typeface="Calibri" panose="020F0502020204030204" pitchFamily="34" charset="0"/>
              </a:rPr>
              <a:t>In considering what remedial actions are appropriate, we can think about asking these 3 key questions: </a:t>
            </a:r>
          </a:p>
          <a:p>
            <a:pPr marL="342900" lvl="0" indent="-342900">
              <a:lnSpc>
                <a:spcPct val="115000"/>
              </a:lnSpc>
              <a:buFont typeface="Symbol" panose="05050102010706020507" pitchFamily="18" charset="2"/>
              <a:buChar char=""/>
            </a:pPr>
            <a:r>
              <a:rPr lang="en-AU" sz="1800">
                <a:effectLst/>
                <a:latin typeface="Open Sans" pitchFamily="2" charset="0"/>
                <a:ea typeface="Calibri" panose="020F0502020204030204" pitchFamily="34" charset="0"/>
              </a:rPr>
              <a:t>What are we trying to accomplish? </a:t>
            </a:r>
          </a:p>
          <a:p>
            <a:pPr marL="342900" lvl="0" indent="-342900">
              <a:lnSpc>
                <a:spcPct val="115000"/>
              </a:lnSpc>
              <a:spcAft>
                <a:spcPts val="600"/>
              </a:spcAft>
              <a:buFont typeface="Symbol" panose="05050102010706020507" pitchFamily="18" charset="2"/>
              <a:buChar char=""/>
            </a:pPr>
            <a:r>
              <a:rPr lang="en-AU" sz="1800">
                <a:effectLst/>
                <a:latin typeface="Open Sans" pitchFamily="2" charset="0"/>
                <a:ea typeface="Calibri" panose="020F0502020204030204" pitchFamily="34" charset="0"/>
              </a:rPr>
              <a:t>How will we know that a change is an improvement? </a:t>
            </a:r>
          </a:p>
          <a:p>
            <a:pPr marL="342900" lvl="0" indent="-342900">
              <a:lnSpc>
                <a:spcPct val="115000"/>
              </a:lnSpc>
              <a:spcAft>
                <a:spcPts val="600"/>
              </a:spcAft>
              <a:buFont typeface="Arial" panose="020B0604020202020204" pitchFamily="34" charset="0"/>
              <a:buChar char="•"/>
              <a:tabLst>
                <a:tab pos="457200" algn="l"/>
              </a:tabLst>
            </a:pPr>
            <a:r>
              <a:rPr lang="en-AU" sz="1800">
                <a:effectLst/>
                <a:latin typeface="Open Sans" pitchFamily="2" charset="0"/>
                <a:ea typeface="Calibri" panose="020F0502020204030204" pitchFamily="34" charset="0"/>
                <a:cs typeface="Times New Roman" panose="02020603050405020304" pitchFamily="18" charset="0"/>
              </a:rPr>
              <a:t>What changes can we make that will result in sustained improvement? </a:t>
            </a:r>
          </a:p>
          <a:p>
            <a:pPr>
              <a:spcAft>
                <a:spcPts val="600"/>
              </a:spcAft>
            </a:pPr>
            <a:endParaRPr lang="en-AU" sz="1800">
              <a:effectLst/>
              <a:latin typeface="Open Sans" pitchFamily="2" charset="0"/>
              <a:ea typeface="Calibri" panose="020F0502020204030204" pitchFamily="34" charset="0"/>
            </a:endParaRPr>
          </a:p>
          <a:p>
            <a:pPr>
              <a:spcAft>
                <a:spcPts val="600"/>
              </a:spcAft>
            </a:pPr>
            <a:r>
              <a:rPr lang="en-AU" sz="1800">
                <a:effectLst/>
                <a:latin typeface="Open Sans" pitchFamily="2" charset="0"/>
                <a:ea typeface="Calibri" panose="020F0502020204030204" pitchFamily="34" charset="0"/>
              </a:rPr>
              <a:t>A service that does this element well also updates those affected by an incident on the outcomes or progress of any remedial actions undertaken (as part of their open disclosure process).</a:t>
            </a:r>
            <a:r>
              <a:rPr lang="en-AU">
                <a:effectLst/>
              </a:rPr>
              <a:t> </a:t>
            </a:r>
            <a:r>
              <a:rPr lang="en-AU" sz="1800">
                <a:effectLst/>
                <a:latin typeface="Open Sans" pitchFamily="2" charset="0"/>
                <a:ea typeface="Calibri" panose="020F0502020204030204" pitchFamily="34" charset="0"/>
              </a:rPr>
              <a:t> </a:t>
            </a:r>
            <a:endParaRPr lang="en-AU"/>
          </a:p>
        </p:txBody>
      </p:sp>
      <p:sp>
        <p:nvSpPr>
          <p:cNvPr id="4" name="Slide Number Placeholder 3">
            <a:extLst>
              <a:ext uri="{FF2B5EF4-FFF2-40B4-BE49-F238E27FC236}">
                <a16:creationId xmlns:a16="http://schemas.microsoft.com/office/drawing/2014/main" id="{12F8E417-34B4-ED6B-D559-F01AB0F6489E}"/>
              </a:ext>
            </a:extLst>
          </p:cNvPr>
          <p:cNvSpPr>
            <a:spLocks noGrp="1"/>
          </p:cNvSpPr>
          <p:nvPr>
            <p:ph type="sldNum" sz="quarter" idx="5"/>
          </p:nvPr>
        </p:nvSpPr>
        <p:spPr/>
        <p:txBody>
          <a:bodyPr/>
          <a:lstStyle/>
          <a:p>
            <a:fld id="{485676A5-1DC8-4201-97D2-09D6F1539183}" type="slidenum">
              <a:rPr lang="en-AU" smtClean="0"/>
              <a:t>39</a:t>
            </a:fld>
            <a:endParaRPr lang="en-AU"/>
          </a:p>
        </p:txBody>
      </p:sp>
    </p:spTree>
    <p:extLst>
      <p:ext uri="{BB962C8B-B14F-4D97-AF65-F5344CB8AC3E}">
        <p14:creationId xmlns:p14="http://schemas.microsoft.com/office/powerpoint/2010/main" val="1915350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005839D-7008-4B77-A4D5-53251158A1D4}"/>
              </a:ext>
            </a:extLst>
          </p:cNvPr>
          <p:cNvSpPr>
            <a:spLocks noGrp="1"/>
          </p:cNvSpPr>
          <p:nvPr>
            <p:ph type="body" idx="1"/>
          </p:nvPr>
        </p:nvSpPr>
        <p:spPr/>
        <p:txBody>
          <a:bodyPr/>
          <a:lstStyle/>
          <a:p>
            <a:pPr>
              <a:lnSpc>
                <a:spcPct val="115000"/>
              </a:lnSpc>
              <a:spcAft>
                <a:spcPts val="600"/>
              </a:spcAft>
              <a:buNone/>
            </a:pPr>
            <a:r>
              <a:rPr lang="en-AU" sz="1800" dirty="0">
                <a:effectLst/>
                <a:latin typeface="Open Sans" pitchFamily="2" charset="0"/>
                <a:ea typeface="Calibri" panose="020F0502020204030204" pitchFamily="34" charset="0"/>
              </a:rPr>
              <a:t>This presentation helps develop an understanding of what an IMS is and the key elements of an IMS. It supports an understanding of how incidents should be managed in general, and specifics which apply within each aged care service. Participants are supported to understand the role they play in effectively managing incidents.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AU" sz="1800" dirty="0">
              <a:latin typeface="Open Sans"/>
              <a:ea typeface="Open Sans"/>
              <a:cs typeface="Open Sans"/>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AU" sz="1800" b="1" dirty="0"/>
              <a:t>Note to facilitator:</a:t>
            </a:r>
            <a:r>
              <a:rPr lang="en-AU" sz="1800" dirty="0"/>
              <a:t> a key </a:t>
            </a:r>
            <a:r>
              <a:rPr lang="en-AU" sz="1800" i="0" dirty="0">
                <a:solidFill>
                  <a:srgbClr val="A6A6A6"/>
                </a:solidFill>
                <a:effectLst/>
                <a:latin typeface="Open Sans" pitchFamily="2" charset="0"/>
                <a:ea typeface="Times New Roman" panose="02020603050405020304" pitchFamily="18" charset="0"/>
              </a:rPr>
              <a:t>resource that provides more information on what is covered in this presentation is the </a:t>
            </a:r>
            <a:r>
              <a:rPr lang="en-AU" sz="1800" i="0" u="sng" dirty="0">
                <a:solidFill>
                  <a:srgbClr val="A6A6A6"/>
                </a:solidFill>
                <a:effectLst/>
                <a:latin typeface="Open Sans" pitchFamily="2" charset="0"/>
                <a:ea typeface="Times New Roman" panose="02020603050405020304" pitchFamily="18" charset="0"/>
                <a:hlinkClick r:id="rId3"/>
              </a:rPr>
              <a:t>Effective incident management systems: best practice guidance</a:t>
            </a:r>
            <a:r>
              <a:rPr lang="en-AU" sz="1800" i="0" u="sng" dirty="0">
                <a:solidFill>
                  <a:srgbClr val="A6A6A6"/>
                </a:solidFill>
                <a:effectLst/>
                <a:latin typeface="Open Sans" pitchFamily="2" charset="0"/>
                <a:ea typeface="Times New Roman" panose="02020603050405020304" pitchFamily="18" charset="0"/>
              </a:rPr>
              <a:t>.</a:t>
            </a:r>
            <a:endParaRPr lang="en-AU" sz="1800" i="1" dirty="0">
              <a:solidFill>
                <a:srgbClr val="A6A6A6"/>
              </a:solidFill>
              <a:effectLst/>
              <a:latin typeface="Open Sans" pitchFamily="2" charset="0"/>
              <a:ea typeface="Times New Roman" panose="02020603050405020304" pitchFamily="18" charset="0"/>
            </a:endParaRPr>
          </a:p>
          <a:p>
            <a:pPr>
              <a:lnSpc>
                <a:spcPct val="107000"/>
              </a:lnSpc>
              <a:spcAft>
                <a:spcPts val="800"/>
              </a:spcAft>
            </a:pPr>
            <a:endParaRPr lang="en-AU" sz="1800" dirty="0">
              <a:effectLst/>
              <a:latin typeface="Calibri"/>
              <a:ea typeface="Calibri" panose="020F0502020204030204" pitchFamily="34" charset="0"/>
              <a:cs typeface="Calibri"/>
            </a:endParaRPr>
          </a:p>
          <a:p>
            <a:pPr>
              <a:lnSpc>
                <a:spcPct val="107000"/>
              </a:lnSpc>
              <a:spcAft>
                <a:spcPts val="800"/>
              </a:spcAft>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kern="1200" dirty="0">
                <a:effectLst/>
                <a:latin typeface="Calibri"/>
                <a:ea typeface="Calibri" panose="020F0502020204030204" pitchFamily="34" charset="0"/>
                <a:cs typeface="Calibri"/>
              </a:rPr>
              <a:t> </a:t>
            </a:r>
            <a:endParaRPr lang="en-AU" sz="1800" dirty="0">
              <a:effectLst/>
              <a:latin typeface="Calibri"/>
              <a:ea typeface="Calibri" panose="020F0502020204030204" pitchFamily="34" charset="0"/>
              <a:cs typeface="Calibri"/>
            </a:endParaRPr>
          </a:p>
          <a:p>
            <a:pPr>
              <a:spcAft>
                <a:spcPts val="800"/>
              </a:spcAft>
            </a:pPr>
            <a:r>
              <a:rPr lang="en-AU" sz="1800" dirty="0">
                <a:effectLst/>
                <a:latin typeface="Calibri"/>
                <a:ea typeface="Calibri" panose="020F0502020204030204" pitchFamily="34" charset="0"/>
                <a:cs typeface="Calibri"/>
              </a:rPr>
              <a:t> </a:t>
            </a:r>
            <a:endParaRPr lang="en-AU" dirty="0">
              <a:latin typeface="Calibri"/>
              <a:cs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9C0D4-C0DC-9507-C6A7-03759CEC57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59B779-FF8A-3761-4A87-E2E3C8E1AA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F43B9C-B3DF-3863-23EC-F49D6BB357CF}"/>
              </a:ext>
            </a:extLst>
          </p:cNvPr>
          <p:cNvSpPr>
            <a:spLocks noGrp="1"/>
          </p:cNvSpPr>
          <p:nvPr>
            <p:ph type="body" idx="1"/>
          </p:nvPr>
        </p:nvSpPr>
        <p:spPr/>
        <p:txBody>
          <a:bodyPr/>
          <a:lstStyle/>
          <a:p>
            <a:pPr>
              <a:buNone/>
            </a:pPr>
            <a:r>
              <a:rPr lang="en-AU" sz="2800" b="1" i="0">
                <a:solidFill>
                  <a:srgbClr val="A6A6A6"/>
                </a:solidFill>
                <a:effectLst/>
                <a:latin typeface="Open Sans" pitchFamily="2" charset="0"/>
                <a:ea typeface="Times New Roman" panose="02020603050405020304" pitchFamily="18" charset="0"/>
              </a:rPr>
              <a:t>Ask the group:</a:t>
            </a:r>
          </a:p>
          <a:p>
            <a:pPr>
              <a:buNone/>
            </a:pPr>
            <a:endParaRPr lang="en-AU" sz="2800" b="1" i="0">
              <a:solidFill>
                <a:srgbClr val="A6A6A6"/>
              </a:solidFill>
              <a:effectLst/>
              <a:latin typeface="Open Sans" pitchFamily="2" charset="0"/>
              <a:ea typeface="Times New Roman" panose="02020603050405020304" pitchFamily="18" charset="0"/>
            </a:endParaRPr>
          </a:p>
          <a:p>
            <a:pPr>
              <a:buNone/>
            </a:pPr>
            <a:r>
              <a:rPr lang="en-AU" sz="2800" b="1" i="0">
                <a:solidFill>
                  <a:srgbClr val="A6A6A6"/>
                </a:solidFill>
                <a:effectLst/>
                <a:latin typeface="Open Sans" pitchFamily="2" charset="0"/>
                <a:ea typeface="Times New Roman" panose="02020603050405020304" pitchFamily="18" charset="0"/>
              </a:rPr>
              <a:t>1. What are some examples of immediate or remedial action you’ve seen at our service?</a:t>
            </a:r>
            <a:endParaRPr lang="en-AU" sz="2800" i="1">
              <a:solidFill>
                <a:srgbClr val="A6A6A6"/>
              </a:solidFill>
              <a:effectLst/>
              <a:latin typeface="Open Sans" pitchFamily="2" charset="0"/>
              <a:ea typeface="Times New Roman" panose="02020603050405020304" pitchFamily="18" charset="0"/>
            </a:endParaRPr>
          </a:p>
          <a:p>
            <a:pPr>
              <a:buNone/>
            </a:pPr>
            <a:r>
              <a:rPr lang="en-AU" sz="2800" i="0">
                <a:solidFill>
                  <a:srgbClr val="A6A6A6"/>
                </a:solidFill>
                <a:effectLst/>
                <a:latin typeface="Open Sans" pitchFamily="2" charset="0"/>
                <a:ea typeface="Times New Roman" panose="02020603050405020304" pitchFamily="18" charset="0"/>
              </a:rPr>
              <a:t> </a:t>
            </a:r>
            <a:endParaRPr lang="en-AU" sz="2800" i="1">
              <a:solidFill>
                <a:srgbClr val="A6A6A6"/>
              </a:solidFill>
              <a:effectLst/>
              <a:latin typeface="Open Sans" pitchFamily="2" charset="0"/>
              <a:ea typeface="Times New Roman" panose="02020603050405020304" pitchFamily="18" charset="0"/>
            </a:endParaRPr>
          </a:p>
          <a:p>
            <a:pPr>
              <a:lnSpc>
                <a:spcPct val="115000"/>
              </a:lnSpc>
              <a:spcAft>
                <a:spcPts val="600"/>
              </a:spcAft>
              <a:buNone/>
            </a:pPr>
            <a:r>
              <a:rPr lang="en-AU" sz="1800">
                <a:effectLst/>
                <a:latin typeface="Open Sans" pitchFamily="2" charset="0"/>
                <a:ea typeface="Calibri" panose="020F0502020204030204" pitchFamily="34" charset="0"/>
              </a:rPr>
              <a:t>Immediate and remedial  action can cover all kinds of things. </a:t>
            </a:r>
          </a:p>
          <a:p>
            <a:pPr>
              <a:lnSpc>
                <a:spcPct val="115000"/>
              </a:lnSpc>
              <a:spcAft>
                <a:spcPts val="600"/>
              </a:spcAft>
              <a:buNone/>
            </a:pPr>
            <a:endParaRPr lang="en-AU" sz="1800">
              <a:effectLst/>
              <a:latin typeface="Open Sans" pitchFamily="2" charset="0"/>
              <a:ea typeface="Calibri" panose="020F0502020204030204" pitchFamily="34" charset="0"/>
            </a:endParaRPr>
          </a:p>
          <a:p>
            <a:pPr>
              <a:lnSpc>
                <a:spcPct val="115000"/>
              </a:lnSpc>
              <a:spcAft>
                <a:spcPts val="600"/>
              </a:spcAft>
              <a:buNone/>
            </a:pPr>
            <a:r>
              <a:rPr lang="en-AU" sz="1800">
                <a:effectLst/>
                <a:latin typeface="Open Sans" pitchFamily="2" charset="0"/>
                <a:ea typeface="Calibri" panose="020F0502020204030204" pitchFamily="34" charset="0"/>
              </a:rPr>
              <a:t>Examples of immediate action - first aid treatment or emotional support, warning signage, securing an area to prevent access, or removal of equipment. </a:t>
            </a:r>
          </a:p>
          <a:p>
            <a:pPr>
              <a:lnSpc>
                <a:spcPct val="115000"/>
              </a:lnSpc>
              <a:spcAft>
                <a:spcPts val="600"/>
              </a:spcAft>
              <a:buNone/>
            </a:pPr>
            <a:endParaRPr lang="en-AU" sz="1800">
              <a:effectLst/>
              <a:latin typeface="Open Sans" pitchFamily="2" charset="0"/>
              <a:ea typeface="Calibri" panose="020F0502020204030204" pitchFamily="34" charset="0"/>
            </a:endParaRPr>
          </a:p>
          <a:p>
            <a:pPr>
              <a:lnSpc>
                <a:spcPct val="115000"/>
              </a:lnSpc>
              <a:spcAft>
                <a:spcPts val="600"/>
              </a:spcAft>
              <a:buNone/>
            </a:pPr>
            <a:r>
              <a:rPr lang="en-AU" sz="1800">
                <a:effectLst/>
                <a:latin typeface="Open Sans" pitchFamily="2" charset="0"/>
                <a:ea typeface="Calibri" panose="020F0502020204030204" pitchFamily="34" charset="0"/>
              </a:rPr>
              <a:t>Examples of remedial action - staff training, changing work practices</a:t>
            </a:r>
            <a:r>
              <a:rPr lang="en-AU" sz="1800" u="sng">
                <a:solidFill>
                  <a:srgbClr val="008080"/>
                </a:solidFill>
                <a:effectLst/>
                <a:latin typeface="Open Sans" pitchFamily="2" charset="0"/>
                <a:ea typeface="Calibri" panose="020F0502020204030204" pitchFamily="34" charset="0"/>
              </a:rPr>
              <a:t>,</a:t>
            </a:r>
            <a:r>
              <a:rPr lang="en-AU" sz="1800">
                <a:effectLst/>
                <a:latin typeface="Open Sans" pitchFamily="2" charset="0"/>
                <a:ea typeface="Calibri" panose="020F0502020204030204" pitchFamily="34" charset="0"/>
              </a:rPr>
              <a:t> changing rosters and equipment, actions that address culture issues, additional staff to assist older people with certain activities, or specialist assistance.</a:t>
            </a:r>
          </a:p>
          <a:p>
            <a:pPr>
              <a:buNone/>
            </a:pPr>
            <a:r>
              <a:rPr lang="en-AU" sz="2800" i="1">
                <a:solidFill>
                  <a:srgbClr val="A6A6A6"/>
                </a:solidFill>
                <a:effectLst/>
                <a:latin typeface="Open Sans" pitchFamily="2" charset="0"/>
                <a:ea typeface="Times New Roman" panose="02020603050405020304" pitchFamily="18" charset="0"/>
              </a:rPr>
              <a:t> </a:t>
            </a:r>
          </a:p>
          <a:p>
            <a:pPr>
              <a:buNone/>
            </a:pPr>
            <a:r>
              <a:rPr lang="en-AU" sz="1200" i="0">
                <a:solidFill>
                  <a:srgbClr val="A6A6A6"/>
                </a:solidFill>
                <a:effectLst/>
                <a:latin typeface="Open Sans" pitchFamily="2" charset="0"/>
                <a:ea typeface="Times New Roman" panose="02020603050405020304" pitchFamily="18" charset="0"/>
              </a:rPr>
              <a:t>Analysis assists us to take further action to prevent incidents from reoccurring. If a person is in a chair and the chair breaks, an example of an initial/immediate response would be to remove the chair. However, incidents usually require more than the initial response. There may be additional actions so something like this does not occur in the future (e.g. auditing of furniture and fittings, reviewing maintenance programs). </a:t>
            </a:r>
          </a:p>
          <a:p>
            <a:pPr>
              <a:buNone/>
            </a:pPr>
            <a:endParaRPr lang="en-AU" sz="1200" i="1">
              <a:solidFill>
                <a:srgbClr val="A6A6A6"/>
              </a:solidFill>
              <a:effectLst/>
              <a:latin typeface="Open Sans" pitchFamily="2" charset="0"/>
              <a:ea typeface="Times New Roman" panose="02020603050405020304" pitchFamily="18" charset="0"/>
            </a:endParaRPr>
          </a:p>
          <a:p>
            <a:pPr>
              <a:lnSpc>
                <a:spcPct val="115000"/>
              </a:lnSpc>
              <a:spcAft>
                <a:spcPts val="600"/>
              </a:spcAft>
            </a:pPr>
            <a:r>
              <a:rPr lang="en-AU" sz="1800">
                <a:effectLst/>
                <a:latin typeface="Open Sans" pitchFamily="2" charset="0"/>
                <a:ea typeface="Calibri" panose="020F0502020204030204" pitchFamily="34" charset="0"/>
              </a:rPr>
              <a:t>Some actions can also involve monitoring, to make sure the remedial actions are taking place and are effective.</a:t>
            </a:r>
          </a:p>
          <a:p>
            <a:endParaRPr lang="en-AU"/>
          </a:p>
          <a:p>
            <a:r>
              <a:rPr lang="en-AU" b="1"/>
              <a:t>2. How do we plan and prepare for implementation of our solution/s?</a:t>
            </a:r>
          </a:p>
          <a:p>
            <a:endParaRPr lang="en-AU" b="1"/>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b="1">
                <a:effectLst/>
                <a:latin typeface="Open Sans" pitchFamily="2" charset="0"/>
                <a:ea typeface="Calibri" panose="020F0502020204030204" pitchFamily="34" charset="0"/>
              </a:rPr>
              <a:t>Facilitator note: </a:t>
            </a:r>
            <a:r>
              <a:rPr lang="en-AU" sz="1800">
                <a:effectLst/>
                <a:latin typeface="Open Sans" pitchFamily="2" charset="0"/>
                <a:ea typeface="Calibri" panose="020F0502020204030204" pitchFamily="34" charset="0"/>
              </a:rPr>
              <a:t>You could use this as an opportunity to discuss general approaches for planning and preparing for change – like communication with people across the service, conducting a review of policies, etc.  </a:t>
            </a:r>
            <a:endParaRPr lang="en-AU"/>
          </a:p>
        </p:txBody>
      </p:sp>
      <p:sp>
        <p:nvSpPr>
          <p:cNvPr id="4" name="Slide Number Placeholder 3">
            <a:extLst>
              <a:ext uri="{FF2B5EF4-FFF2-40B4-BE49-F238E27FC236}">
                <a16:creationId xmlns:a16="http://schemas.microsoft.com/office/drawing/2014/main" id="{2F39B991-C956-7AD0-1160-F8481688228F}"/>
              </a:ext>
            </a:extLst>
          </p:cNvPr>
          <p:cNvSpPr>
            <a:spLocks noGrp="1"/>
          </p:cNvSpPr>
          <p:nvPr>
            <p:ph type="sldNum" sz="quarter" idx="5"/>
          </p:nvPr>
        </p:nvSpPr>
        <p:spPr/>
        <p:txBody>
          <a:bodyPr/>
          <a:lstStyle/>
          <a:p>
            <a:fld id="{485676A5-1DC8-4201-97D2-09D6F1539183}" type="slidenum">
              <a:rPr lang="en-AU" smtClean="0"/>
              <a:t>40</a:t>
            </a:fld>
            <a:endParaRPr lang="en-AU"/>
          </a:p>
        </p:txBody>
      </p:sp>
    </p:spTree>
    <p:extLst>
      <p:ext uri="{BB962C8B-B14F-4D97-AF65-F5344CB8AC3E}">
        <p14:creationId xmlns:p14="http://schemas.microsoft.com/office/powerpoint/2010/main" val="32798459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24959C-E30F-13F3-0B0F-C2C42C266E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B159C1-2F44-3D07-25CE-2781AE5662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EE61F1-E6A9-158E-EFC9-910775325821}"/>
              </a:ext>
            </a:extLst>
          </p:cNvPr>
          <p:cNvSpPr>
            <a:spLocks noGrp="1"/>
          </p:cNvSpPr>
          <p:nvPr>
            <p:ph type="body" idx="1"/>
          </p:nvPr>
        </p:nvSpPr>
        <p:spPr/>
        <p:txBody>
          <a:bodyPr/>
          <a:lstStyle/>
          <a:p>
            <a:r>
              <a:rPr lang="en-AU" sz="1200" b="1"/>
              <a:t>Facilitator note: </a:t>
            </a:r>
            <a:r>
              <a:rPr lang="en-AU" sz="1200"/>
              <a:t>this slide can be used to add in details of what happens at your service. </a:t>
            </a:r>
          </a:p>
          <a:p>
            <a:endParaRPr lang="en-AU" sz="1200"/>
          </a:p>
          <a:p>
            <a:r>
              <a:rPr lang="en-AU" sz="1200"/>
              <a:t>Some things you may wish to consider: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a:t>Who is responsible for implementing actions?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a:t>What are the roles and responsibilities for different staff? What do each of the staff need to know? How are staff involved?</a:t>
            </a:r>
          </a:p>
          <a:p>
            <a:pPr marL="171450" indent="-171450">
              <a:buFont typeface="Arial" panose="020B0604020202020204" pitchFamily="34" charset="0"/>
              <a:buChar char="•"/>
            </a:pPr>
            <a:r>
              <a:rPr lang="en-AU" sz="1200"/>
              <a:t>What is the expectation for implementing actions at your service (e.g. what are your policies and procedures, staff training, communication of actions, including those affected by the incident)?</a:t>
            </a:r>
          </a:p>
          <a:p>
            <a:pPr marL="171450" indent="-171450">
              <a:buFont typeface="Arial" panose="020B0604020202020204" pitchFamily="34" charset="0"/>
              <a:buChar char="•"/>
            </a:pPr>
            <a:r>
              <a:rPr lang="en-AU" sz="1200"/>
              <a:t>How does it feed into continuous improvement processes?</a:t>
            </a:r>
          </a:p>
          <a:p>
            <a:pPr marL="171450" indent="-171450">
              <a:buFont typeface="Arial" panose="020B0604020202020204" pitchFamily="34" charset="0"/>
              <a:buChar char="•"/>
            </a:pPr>
            <a:r>
              <a:rPr lang="en-AU" sz="1200"/>
              <a:t>What could you do to improve?</a:t>
            </a:r>
          </a:p>
          <a:p>
            <a:pPr>
              <a:buNone/>
            </a:pPr>
            <a:endParaRPr lang="en-AU" sz="1200" i="1">
              <a:solidFill>
                <a:srgbClr val="A6A6A6"/>
              </a:solidFill>
              <a:effectLst/>
              <a:latin typeface="Open Sans" pitchFamily="2"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282C3CB6-96AE-BF95-A64C-EBC36A56FE5A}"/>
              </a:ext>
            </a:extLst>
          </p:cNvPr>
          <p:cNvSpPr>
            <a:spLocks noGrp="1"/>
          </p:cNvSpPr>
          <p:nvPr>
            <p:ph type="sldNum" sz="quarter" idx="5"/>
          </p:nvPr>
        </p:nvSpPr>
        <p:spPr/>
        <p:txBody>
          <a:bodyPr/>
          <a:lstStyle/>
          <a:p>
            <a:fld id="{485676A5-1DC8-4201-97D2-09D6F1539183}" type="slidenum">
              <a:rPr lang="en-AU" smtClean="0"/>
              <a:t>41</a:t>
            </a:fld>
            <a:endParaRPr lang="en-AU"/>
          </a:p>
        </p:txBody>
      </p:sp>
    </p:spTree>
    <p:extLst>
      <p:ext uri="{BB962C8B-B14F-4D97-AF65-F5344CB8AC3E}">
        <p14:creationId xmlns:p14="http://schemas.microsoft.com/office/powerpoint/2010/main" val="37951435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C215CD-57DB-99AE-21FE-B28636A21D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78B8BA-CA86-1360-D311-4EAEB98D09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CDB06C-A5C2-37E9-ED99-35EDFF4D2B1E}"/>
              </a:ext>
            </a:extLst>
          </p:cNvPr>
          <p:cNvSpPr>
            <a:spLocks noGrp="1"/>
          </p:cNvSpPr>
          <p:nvPr>
            <p:ph type="body" idx="1"/>
          </p:nvPr>
        </p:nvSpPr>
        <p:spPr/>
        <p:txBody>
          <a:bodyPr/>
          <a:lstStyle/>
          <a:p>
            <a:r>
              <a:rPr lang="en-AU" sz="1800" b="1" i="0" dirty="0">
                <a:latin typeface="Open Sans" pitchFamily="2" charset="0"/>
                <a:ea typeface="Open Sans" pitchFamily="2" charset="0"/>
                <a:cs typeface="Open Sans" pitchFamily="2" charset="0"/>
              </a:rPr>
              <a:t>Element 6: Close the loop</a:t>
            </a:r>
          </a:p>
          <a:p>
            <a:endParaRPr lang="en-AU" sz="1800" i="1" dirty="0">
              <a:latin typeface="Open Sans" pitchFamily="2" charset="0"/>
              <a:ea typeface="Open Sans" pitchFamily="2" charset="0"/>
              <a:cs typeface="Open Sans" pitchFamily="2" charset="0"/>
            </a:endParaRPr>
          </a:p>
          <a:p>
            <a:r>
              <a:rPr lang="en-AU" sz="1800" i="0" dirty="0">
                <a:latin typeface="Open Sans" pitchFamily="2" charset="0"/>
                <a:ea typeface="Open Sans" pitchFamily="2" charset="0"/>
                <a:cs typeface="Open Sans" pitchFamily="2" charset="0"/>
              </a:rPr>
              <a:t>Incident management is a system, not a process. This means that its elements all work together continuously.</a:t>
            </a:r>
          </a:p>
          <a:p>
            <a:r>
              <a:rPr lang="en-AU" sz="1800" i="0" dirty="0">
                <a:latin typeface="Open Sans" pitchFamily="2" charset="0"/>
                <a:ea typeface="Open Sans" pitchFamily="2" charset="0"/>
                <a:cs typeface="Open Sans" pitchFamily="2" charset="0"/>
              </a:rPr>
              <a:t>So not only does each element improve safety and quality by itself, but all the elements also work together, to deliver even greater benefits.</a:t>
            </a:r>
          </a:p>
          <a:p>
            <a:endParaRPr lang="en-AU" sz="1800" i="0" dirty="0">
              <a:latin typeface="Open Sans" pitchFamily="2" charset="0"/>
              <a:ea typeface="Open Sans" pitchFamily="2" charset="0"/>
              <a:cs typeface="Open Sans" pitchFamily="2" charset="0"/>
            </a:endParaRPr>
          </a:p>
          <a:p>
            <a:r>
              <a:rPr lang="en-AU" sz="1800" i="0" dirty="0">
                <a:latin typeface="Open Sans" pitchFamily="2" charset="0"/>
                <a:ea typeface="Open Sans" pitchFamily="2" charset="0"/>
                <a:cs typeface="Open Sans" pitchFamily="2" charset="0"/>
              </a:rPr>
              <a:t>For a service that does this well, they: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i="0" dirty="0">
                <a:latin typeface="Open Sans" pitchFamily="2" charset="0"/>
                <a:ea typeface="Open Sans" pitchFamily="2" charset="0"/>
                <a:cs typeface="Open Sans" pitchFamily="2" charset="0"/>
              </a:rPr>
              <a:t>see how better reporting and analysis leads to better systems, which leads to more incidents being prevented, before they even occur</a:t>
            </a:r>
          </a:p>
          <a:p>
            <a:pPr marL="171450" indent="-171450">
              <a:buFont typeface="Arial" panose="020B0604020202020204" pitchFamily="34" charset="0"/>
              <a:buChar char="•"/>
            </a:pPr>
            <a:r>
              <a:rPr lang="en-AU" sz="1800" i="0" dirty="0">
                <a:latin typeface="Open Sans" pitchFamily="2" charset="0"/>
                <a:ea typeface="Open Sans" pitchFamily="2" charset="0"/>
                <a:cs typeface="Open Sans" pitchFamily="2" charset="0"/>
              </a:rPr>
              <a:t>have a culture of safety and quality which supports and develops staff in the way they do their work, who in turn make the culture and systems even better and further lower the rate of incidents</a:t>
            </a:r>
          </a:p>
          <a:p>
            <a:pPr marL="171450" indent="-171450">
              <a:buFont typeface="Arial" panose="020B0604020202020204" pitchFamily="34" charset="0"/>
              <a:buChar char="•"/>
            </a:pPr>
            <a:r>
              <a:rPr lang="en-AU" sz="1800" i="0" dirty="0">
                <a:latin typeface="Open Sans" pitchFamily="2" charset="0"/>
                <a:ea typeface="Open Sans" pitchFamily="2" charset="0"/>
                <a:cs typeface="Open Sans" pitchFamily="2" charset="0"/>
              </a:rPr>
              <a:t>e</a:t>
            </a:r>
            <a:r>
              <a:rPr lang="en-AU" sz="1800" dirty="0">
                <a:latin typeface="Open Sans" pitchFamily="2" charset="0"/>
                <a:ea typeface="Open Sans" pitchFamily="2" charset="0"/>
                <a:cs typeface="Open Sans" pitchFamily="2" charset="0"/>
              </a:rPr>
              <a:t>valuate the outcome – what is different, is the solution effective and sustained, what lessons were learned and how can learning be shared and further support staff</a:t>
            </a:r>
            <a:endParaRPr lang="en-AU" sz="1800" i="0" dirty="0">
              <a:latin typeface="Open Sans" pitchFamily="2" charset="0"/>
              <a:ea typeface="Open Sans" pitchFamily="2" charset="0"/>
              <a:cs typeface="Open Sans"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i="0" dirty="0">
                <a:latin typeface="Open Sans" pitchFamily="2" charset="0"/>
                <a:ea typeface="Open Sans" pitchFamily="2" charset="0"/>
                <a:cs typeface="Open Sans" pitchFamily="2" charset="0"/>
              </a:rPr>
              <a:t>encourage reporting of incidents, share their lessons learned and strive to do better, build older people’s confidence and trust and provide higher quality care and services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dirty="0">
                <a:effectLst/>
                <a:latin typeface="Open Sans" pitchFamily="2" charset="0"/>
                <a:ea typeface="Calibri" panose="020F0502020204030204" pitchFamily="34" charset="0"/>
                <a:cs typeface="Times New Roman" panose="02020603050405020304" pitchFamily="18" charset="0"/>
              </a:rPr>
              <a:t>practice open disclosure – there is follow up communication with the person/s involved in the incident to share the outcomes, provide an opportunity for them to give feedback throughout the process, to confirm if they are satisfied with the actions taken, all concerns have been addressed and to see if further support is needed. </a:t>
            </a:r>
          </a:p>
          <a:p>
            <a:endParaRPr lang="en-AU" sz="1800" i="0" dirty="0">
              <a:latin typeface="Open Sans" pitchFamily="2" charset="0"/>
              <a:ea typeface="Open Sans" pitchFamily="2" charset="0"/>
              <a:cs typeface="Open Sans" pitchFamily="2" charset="0"/>
            </a:endParaRPr>
          </a:p>
          <a:p>
            <a:r>
              <a:rPr lang="en-AU" sz="1800" i="0" dirty="0">
                <a:latin typeface="Open Sans" pitchFamily="2" charset="0"/>
                <a:ea typeface="Open Sans" pitchFamily="2" charset="0"/>
                <a:cs typeface="Open Sans" pitchFamily="2" charset="0"/>
              </a:rPr>
              <a:t>Our IMS must enable us to collect data and other information relating to incidents so we can: </a:t>
            </a:r>
          </a:p>
          <a:p>
            <a:r>
              <a:rPr lang="en-AU" sz="1800" i="0" dirty="0">
                <a:latin typeface="Open Sans" pitchFamily="2" charset="0"/>
                <a:ea typeface="Open Sans" pitchFamily="2" charset="0"/>
                <a:cs typeface="Open Sans" pitchFamily="2" charset="0"/>
              </a:rPr>
              <a:t>• identify and address systemic issues (including repeat or similar occurrences) related to the quality of care provided</a:t>
            </a:r>
          </a:p>
          <a:p>
            <a:r>
              <a:rPr lang="en-AU" sz="1800" i="0" dirty="0">
                <a:latin typeface="Open Sans" pitchFamily="2" charset="0"/>
                <a:ea typeface="Open Sans" pitchFamily="2" charset="0"/>
                <a:cs typeface="Open Sans" pitchFamily="2" charset="0"/>
              </a:rPr>
              <a:t>• analyse trends and identify patterns of incidents (e.g. behaviours) </a:t>
            </a:r>
          </a:p>
          <a:p>
            <a:r>
              <a:rPr lang="en-AU" sz="1800" i="0" dirty="0">
                <a:latin typeface="Open Sans" pitchFamily="2" charset="0"/>
                <a:ea typeface="Open Sans" pitchFamily="2" charset="0"/>
                <a:cs typeface="Open Sans" pitchFamily="2" charset="0"/>
              </a:rPr>
              <a:t>• provide feedback and training to our staff about preventing and managing incidents </a:t>
            </a:r>
          </a:p>
          <a:p>
            <a:r>
              <a:rPr lang="en-AU" sz="1800" i="0" dirty="0">
                <a:latin typeface="Open Sans" pitchFamily="2" charset="0"/>
                <a:ea typeface="Open Sans" pitchFamily="2" charset="0"/>
                <a:cs typeface="Open Sans" pitchFamily="2" charset="0"/>
              </a:rPr>
              <a:t>• provide information to the Commission as required. </a:t>
            </a:r>
          </a:p>
          <a:p>
            <a:endParaRPr lang="en-AU" dirty="0"/>
          </a:p>
        </p:txBody>
      </p:sp>
      <p:sp>
        <p:nvSpPr>
          <p:cNvPr id="4" name="Slide Number Placeholder 3">
            <a:extLst>
              <a:ext uri="{FF2B5EF4-FFF2-40B4-BE49-F238E27FC236}">
                <a16:creationId xmlns:a16="http://schemas.microsoft.com/office/drawing/2014/main" id="{DBF543F0-33BE-E023-5020-53853E461747}"/>
              </a:ext>
            </a:extLst>
          </p:cNvPr>
          <p:cNvSpPr>
            <a:spLocks noGrp="1"/>
          </p:cNvSpPr>
          <p:nvPr>
            <p:ph type="sldNum" sz="quarter" idx="5"/>
          </p:nvPr>
        </p:nvSpPr>
        <p:spPr/>
        <p:txBody>
          <a:bodyPr/>
          <a:lstStyle/>
          <a:p>
            <a:fld id="{485676A5-1DC8-4201-97D2-09D6F1539183}" type="slidenum">
              <a:rPr lang="en-AU" smtClean="0"/>
              <a:t>42</a:t>
            </a:fld>
            <a:endParaRPr lang="en-AU"/>
          </a:p>
        </p:txBody>
      </p:sp>
    </p:spTree>
    <p:extLst>
      <p:ext uri="{BB962C8B-B14F-4D97-AF65-F5344CB8AC3E}">
        <p14:creationId xmlns:p14="http://schemas.microsoft.com/office/powerpoint/2010/main" val="40564239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78BA7-0FA3-1DD7-ED9B-3F4B4C0D90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85B801-356D-1641-685F-D5A606E5F3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CD76D7-8BC3-9A86-B6DB-0BF3FDD1DBC7}"/>
              </a:ext>
            </a:extLst>
          </p:cNvPr>
          <p:cNvSpPr>
            <a:spLocks noGrp="1"/>
          </p:cNvSpPr>
          <p:nvPr>
            <p:ph type="body" idx="1"/>
          </p:nvPr>
        </p:nvSpPr>
        <p:spPr/>
        <p:txBody>
          <a:bodyPr/>
          <a:lstStyle/>
          <a:p>
            <a:pPr>
              <a:buNone/>
            </a:pPr>
            <a:r>
              <a:rPr lang="en-AU" sz="2800" b="1" i="0">
                <a:solidFill>
                  <a:srgbClr val="A6A6A6"/>
                </a:solidFill>
                <a:effectLst/>
                <a:latin typeface="Open Sans" pitchFamily="2" charset="0"/>
                <a:ea typeface="Times New Roman" panose="02020603050405020304" pitchFamily="18" charset="0"/>
              </a:rPr>
              <a:t>Ask the group:</a:t>
            </a:r>
          </a:p>
          <a:p>
            <a:pPr>
              <a:buNone/>
            </a:pPr>
            <a:endParaRPr lang="en-AU" sz="2800" b="1" i="0">
              <a:solidFill>
                <a:srgbClr val="A6A6A6"/>
              </a:solidFill>
              <a:effectLst/>
              <a:latin typeface="Open Sans" pitchFamily="2" charset="0"/>
              <a:ea typeface="Times New Roman" panose="02020603050405020304" pitchFamily="18" charset="0"/>
            </a:endParaRPr>
          </a:p>
          <a:p>
            <a:pPr marL="0" indent="0">
              <a:buFont typeface="Arial" panose="020B0604020202020204" pitchFamily="34" charset="0"/>
              <a:buNone/>
            </a:pPr>
            <a:r>
              <a:rPr lang="en-AU" b="0">
                <a:latin typeface="Open Sans" pitchFamily="2" charset="0"/>
                <a:ea typeface="Open Sans" pitchFamily="2" charset="0"/>
                <a:cs typeface="Open Sans" pitchFamily="2" charset="0"/>
              </a:rPr>
              <a:t>1. Can anyone think of any examples where we have recently reviewed the data in our IMS and identified any patterns or incident trends? </a:t>
            </a:r>
          </a:p>
          <a:p>
            <a:pPr marL="0" indent="0">
              <a:buFont typeface="Arial" panose="020B0604020202020204" pitchFamily="34" charset="0"/>
              <a:buNone/>
            </a:pPr>
            <a:r>
              <a:rPr lang="en-AU" sz="1200" b="0">
                <a:latin typeface="Open Sans" pitchFamily="2" charset="0"/>
                <a:ea typeface="Open Sans" pitchFamily="2" charset="0"/>
                <a:cs typeface="Open Sans" pitchFamily="2" charset="0"/>
              </a:rPr>
              <a:t>2. </a:t>
            </a:r>
            <a:r>
              <a:rPr lang="en-AU" sz="1200">
                <a:latin typeface="Open Sans" pitchFamily="2" charset="0"/>
                <a:ea typeface="Open Sans" pitchFamily="2" charset="0"/>
                <a:cs typeface="Open Sans" pitchFamily="2" charset="0"/>
              </a:rPr>
              <a:t>Can you think of any actions we have taken to reduce a risk to older people once we have identified the cause (this would be based on the analysis)?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200">
              <a:latin typeface="Open Sans" pitchFamily="2" charset="0"/>
              <a:ea typeface="Open Sans" pitchFamily="2" charset="0"/>
              <a:cs typeface="Open Sans" pitchFamily="2" charset="0"/>
            </a:endParaRPr>
          </a:p>
          <a:p>
            <a:endParaRPr lang="en-AU"/>
          </a:p>
        </p:txBody>
      </p:sp>
      <p:sp>
        <p:nvSpPr>
          <p:cNvPr id="4" name="Slide Number Placeholder 3">
            <a:extLst>
              <a:ext uri="{FF2B5EF4-FFF2-40B4-BE49-F238E27FC236}">
                <a16:creationId xmlns:a16="http://schemas.microsoft.com/office/drawing/2014/main" id="{6818468B-923B-B9E0-11E3-DE193E49395B}"/>
              </a:ext>
            </a:extLst>
          </p:cNvPr>
          <p:cNvSpPr>
            <a:spLocks noGrp="1"/>
          </p:cNvSpPr>
          <p:nvPr>
            <p:ph type="sldNum" sz="quarter" idx="5"/>
          </p:nvPr>
        </p:nvSpPr>
        <p:spPr/>
        <p:txBody>
          <a:bodyPr/>
          <a:lstStyle/>
          <a:p>
            <a:fld id="{485676A5-1DC8-4201-97D2-09D6F1539183}" type="slidenum">
              <a:rPr lang="en-AU" smtClean="0"/>
              <a:t>43</a:t>
            </a:fld>
            <a:endParaRPr lang="en-AU"/>
          </a:p>
        </p:txBody>
      </p:sp>
    </p:spTree>
    <p:extLst>
      <p:ext uri="{BB962C8B-B14F-4D97-AF65-F5344CB8AC3E}">
        <p14:creationId xmlns:p14="http://schemas.microsoft.com/office/powerpoint/2010/main" val="15244765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B8BE9-DB18-8A6B-0AE0-D7691071B1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D42B1D-F893-1435-4CBF-F1008E56B9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288A24-D403-292F-7A95-38C861E2DA0D}"/>
              </a:ext>
            </a:extLst>
          </p:cNvPr>
          <p:cNvSpPr>
            <a:spLocks noGrp="1"/>
          </p:cNvSpPr>
          <p:nvPr>
            <p:ph type="body" idx="1"/>
          </p:nvPr>
        </p:nvSpPr>
        <p:spPr/>
        <p:txBody>
          <a:bodyPr/>
          <a:lstStyle/>
          <a:p>
            <a:r>
              <a:rPr lang="en-AU" sz="1200" b="1"/>
              <a:t>Facilitator note: </a:t>
            </a:r>
            <a:r>
              <a:rPr lang="en-AU" sz="1200"/>
              <a:t>this slide can be used to add in details of what happens at your service. </a:t>
            </a:r>
          </a:p>
          <a:p>
            <a:endParaRPr lang="en-AU" sz="1200"/>
          </a:p>
          <a:p>
            <a:r>
              <a:rPr lang="en-AU" sz="1200"/>
              <a:t>Some things you may wish to consider: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i="0">
                <a:solidFill>
                  <a:schemeClr val="tx1"/>
                </a:solidFill>
              </a:rPr>
              <a:t>Who is responsible for ensuring you close the loop at your service?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i="0">
                <a:solidFill>
                  <a:schemeClr val="tx1"/>
                </a:solidFill>
              </a:rPr>
              <a:t>What are the roles and responsibilities for different staff? What do each of the staff need to know? How are staff involved?</a:t>
            </a:r>
          </a:p>
          <a:p>
            <a:pPr marL="171450" indent="-171450">
              <a:buFont typeface="Arial" panose="020B0604020202020204" pitchFamily="34" charset="0"/>
              <a:buChar char="•"/>
            </a:pPr>
            <a:r>
              <a:rPr lang="en-AU" sz="1200" i="0">
                <a:solidFill>
                  <a:schemeClr val="tx1"/>
                </a:solidFill>
              </a:rPr>
              <a:t>What is the expectation for closing the loop at your service (e.g. what are your policies and procedures, staff training, communication of actions, open disclosure)?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i="0">
                <a:solidFill>
                  <a:schemeClr val="tx1"/>
                </a:solidFill>
              </a:rPr>
              <a:t>How do you evaluate the effectiveness of our actions?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i="0">
                <a:solidFill>
                  <a:schemeClr val="tx1"/>
                </a:solidFill>
              </a:rPr>
              <a:t>What could you do to improve?</a:t>
            </a:r>
          </a:p>
          <a:p>
            <a:pPr>
              <a:buNone/>
            </a:pPr>
            <a:endParaRPr lang="en-AU" sz="1200" i="1">
              <a:solidFill>
                <a:srgbClr val="A6A6A6"/>
              </a:solidFill>
              <a:effectLst/>
              <a:latin typeface="Open Sans" pitchFamily="2"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6D337F21-947C-2138-3054-FBA52B1EAB66}"/>
              </a:ext>
            </a:extLst>
          </p:cNvPr>
          <p:cNvSpPr>
            <a:spLocks noGrp="1"/>
          </p:cNvSpPr>
          <p:nvPr>
            <p:ph type="sldNum" sz="quarter" idx="5"/>
          </p:nvPr>
        </p:nvSpPr>
        <p:spPr/>
        <p:txBody>
          <a:bodyPr/>
          <a:lstStyle/>
          <a:p>
            <a:fld id="{485676A5-1DC8-4201-97D2-09D6F1539183}" type="slidenum">
              <a:rPr lang="en-AU" smtClean="0"/>
              <a:t>44</a:t>
            </a:fld>
            <a:endParaRPr lang="en-AU"/>
          </a:p>
        </p:txBody>
      </p:sp>
    </p:spTree>
    <p:extLst>
      <p:ext uri="{BB962C8B-B14F-4D97-AF65-F5344CB8AC3E}">
        <p14:creationId xmlns:p14="http://schemas.microsoft.com/office/powerpoint/2010/main" val="8656132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F2D77-DA89-9559-5CE8-E2AF1BB589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BA1992-A4FF-E628-DB3C-65FD773EA1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A33937-0BFF-255B-A118-B9CBC1F6217B}"/>
              </a:ext>
            </a:extLst>
          </p:cNvPr>
          <p:cNvSpPr>
            <a:spLocks noGrp="1"/>
          </p:cNvSpPr>
          <p:nvPr>
            <p:ph type="body" idx="1"/>
          </p:nvPr>
        </p:nvSpPr>
        <p:spPr/>
        <p:txBody>
          <a:bodyPr/>
          <a:lstStyle/>
          <a:p>
            <a:pPr>
              <a:buNone/>
            </a:pPr>
            <a:r>
              <a:rPr lang="en-AU" sz="1100" b="1" i="0">
                <a:solidFill>
                  <a:srgbClr val="A6A6A6"/>
                </a:solidFill>
                <a:effectLst/>
                <a:latin typeface="Open Sans" pitchFamily="2" charset="0"/>
                <a:ea typeface="Times New Roman" panose="02020603050405020304" pitchFamily="18" charset="0"/>
              </a:rPr>
              <a:t>Facilitator notes: </a:t>
            </a:r>
          </a:p>
          <a:p>
            <a:pPr>
              <a:buNone/>
            </a:pPr>
            <a:endParaRPr lang="en-AU" sz="1100" b="0" i="0">
              <a:solidFill>
                <a:srgbClr val="A6A6A6"/>
              </a:solidFill>
              <a:effectLst/>
              <a:latin typeface="Open Sans" pitchFamily="2" charset="0"/>
              <a:ea typeface="Times New Roman" panose="02020603050405020304" pitchFamily="18" charset="0"/>
            </a:endParaRPr>
          </a:p>
          <a:p>
            <a:pPr>
              <a:buNone/>
            </a:pPr>
            <a:r>
              <a:rPr lang="en-AU" sz="1100" b="0" i="0">
                <a:solidFill>
                  <a:srgbClr val="A6A6A6"/>
                </a:solidFill>
                <a:effectLst/>
                <a:latin typeface="Open Sans" pitchFamily="2" charset="0"/>
                <a:ea typeface="Times New Roman" panose="02020603050405020304" pitchFamily="18" charset="0"/>
              </a:rPr>
              <a:t>This section provides an opportunity to work through a scenario of an incident. </a:t>
            </a:r>
          </a:p>
          <a:p>
            <a:pPr>
              <a:buNone/>
            </a:pPr>
            <a:endParaRPr lang="en-AU" sz="1100" b="0" i="0">
              <a:solidFill>
                <a:srgbClr val="A6A6A6"/>
              </a:solidFill>
              <a:effectLst/>
              <a:latin typeface="Open Sans" pitchFamily="2" charset="0"/>
              <a:ea typeface="Times New Roman" panose="02020603050405020304" pitchFamily="18" charset="0"/>
            </a:endParaRPr>
          </a:p>
          <a:p>
            <a:pPr>
              <a:buNone/>
            </a:pPr>
            <a:r>
              <a:rPr lang="en-AU" sz="1100" b="1" i="0">
                <a:solidFill>
                  <a:srgbClr val="A6A6A6"/>
                </a:solidFill>
                <a:effectLst/>
                <a:latin typeface="Open Sans" pitchFamily="2" charset="0"/>
                <a:ea typeface="Times New Roman" panose="02020603050405020304" pitchFamily="18" charset="0"/>
              </a:rPr>
              <a:t>Instructions for activity:</a:t>
            </a:r>
          </a:p>
          <a:p>
            <a:pPr>
              <a:buNone/>
            </a:pPr>
            <a:endParaRPr lang="en-AU" sz="1100" b="0" i="0">
              <a:solidFill>
                <a:srgbClr val="A6A6A6"/>
              </a:solidFill>
              <a:effectLst/>
              <a:latin typeface="Open Sans" pitchFamily="2" charset="0"/>
              <a:ea typeface="Times New Roman" panose="02020603050405020304" pitchFamily="18" charset="0"/>
            </a:endParaRPr>
          </a:p>
          <a:p>
            <a:pPr marL="171450" lvl="0" indent="-171450">
              <a:buFont typeface="Arial" panose="020B0604020202020204" pitchFamily="34" charset="0"/>
              <a:buChar char="•"/>
            </a:pPr>
            <a:r>
              <a:rPr lang="en-AU" sz="1100" i="0">
                <a:solidFill>
                  <a:srgbClr val="A6A6A6"/>
                </a:solidFill>
                <a:effectLst/>
                <a:latin typeface="Open Sans" pitchFamily="2" charset="0"/>
                <a:ea typeface="Times New Roman" panose="02020603050405020304" pitchFamily="18" charset="0"/>
              </a:rPr>
              <a:t>Option 1: think of an incident that has occurred at your service and use that as a case study. </a:t>
            </a:r>
            <a:endParaRPr lang="en-AU" sz="1100" i="1">
              <a:solidFill>
                <a:srgbClr val="A6A6A6"/>
              </a:solidFill>
              <a:effectLst/>
              <a:latin typeface="Open Sans" pitchFamily="2" charset="0"/>
              <a:ea typeface="Times New Roman" panose="02020603050405020304" pitchFamily="18" charset="0"/>
            </a:endParaRPr>
          </a:p>
          <a:p>
            <a:pPr marL="171450" lvl="0" indent="-171450">
              <a:buFont typeface="Arial" panose="020B0604020202020204" pitchFamily="34" charset="0"/>
              <a:buChar char="•"/>
            </a:pPr>
            <a:r>
              <a:rPr lang="en-AU" sz="1100" i="0">
                <a:solidFill>
                  <a:srgbClr val="A6A6A6"/>
                </a:solidFill>
                <a:effectLst/>
                <a:latin typeface="Open Sans" pitchFamily="2" charset="0"/>
                <a:ea typeface="Times New Roman" panose="02020603050405020304" pitchFamily="18" charset="0"/>
              </a:rPr>
              <a:t>Option 2: if you can’t think of a scenario, use one of the scenarios from the following slides (there are 2 for home services and 2 for residential aged care services).</a:t>
            </a:r>
            <a:endParaRPr lang="en-AU" sz="1100" i="1">
              <a:solidFill>
                <a:srgbClr val="A6A6A6"/>
              </a:solidFill>
              <a:effectLst/>
              <a:latin typeface="Open Sans" pitchFamily="2" charset="0"/>
              <a:ea typeface="Times New Roman" panose="02020603050405020304" pitchFamily="18" charset="0"/>
              <a:cs typeface="+mn-cs"/>
            </a:endParaRPr>
          </a:p>
          <a:p>
            <a:pPr marL="171450" lvl="0" indent="-171450">
              <a:buFont typeface="Arial" panose="020B0604020202020204" pitchFamily="34" charset="0"/>
              <a:buChar char="•"/>
            </a:pPr>
            <a:r>
              <a:rPr lang="en-AU" sz="1100" i="0">
                <a:solidFill>
                  <a:srgbClr val="A6A6A6"/>
                </a:solidFill>
                <a:effectLst/>
                <a:latin typeface="Open Sans" pitchFamily="2" charset="0"/>
                <a:ea typeface="Times New Roman" panose="02020603050405020304" pitchFamily="18" charset="0"/>
                <a:cs typeface="Times New Roman" panose="02020603050405020304" pitchFamily="18" charset="0"/>
              </a:rPr>
              <a:t>Read through your selected scenario and have a group discussion on the prompt questions provided for each element on the following slides. </a:t>
            </a:r>
          </a:p>
          <a:p>
            <a:pPr marL="171450" lvl="0" indent="-171450">
              <a:buFont typeface="Arial" panose="020B0604020202020204" pitchFamily="34" charset="0"/>
              <a:buChar char="•"/>
            </a:pPr>
            <a:r>
              <a:rPr lang="en-AU" sz="1100" i="0">
                <a:solidFill>
                  <a:srgbClr val="A6A6A6"/>
                </a:solidFill>
                <a:effectLst/>
                <a:latin typeface="Open Sans" pitchFamily="2" charset="0"/>
                <a:ea typeface="Times New Roman" panose="02020603050405020304" pitchFamily="18" charset="0"/>
                <a:cs typeface="Times New Roman" panose="02020603050405020304" pitchFamily="18" charset="0"/>
              </a:rPr>
              <a:t>You can choose to discuss all the prompt questions or only some of them. You can also tailor the questions to suit your service if there are different questions you’d like to discuss with your staff. </a:t>
            </a:r>
            <a:endParaRPr lang="en-AU" sz="1100" i="1">
              <a:solidFill>
                <a:srgbClr val="A6A6A6"/>
              </a:solidFill>
              <a:effectLst/>
              <a:latin typeface="Open Sans" pitchFamily="2" charset="0"/>
              <a:ea typeface="Times New Roman" panose="02020603050405020304" pitchFamily="18" charset="0"/>
              <a:cs typeface="Times New Roman" panose="02020603050405020304" pitchFamily="18" charset="0"/>
            </a:endParaRPr>
          </a:p>
          <a:p>
            <a:pPr>
              <a:buNone/>
            </a:pPr>
            <a:endParaRPr lang="en-AU" sz="1800" i="1">
              <a:solidFill>
                <a:srgbClr val="A6A6A6"/>
              </a:solidFill>
              <a:effectLst/>
              <a:latin typeface="Open Sans" pitchFamily="2"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88412D17-9450-FE0C-C8FC-072814E841C5}"/>
              </a:ext>
            </a:extLst>
          </p:cNvPr>
          <p:cNvSpPr>
            <a:spLocks noGrp="1"/>
          </p:cNvSpPr>
          <p:nvPr>
            <p:ph type="sldNum" sz="quarter" idx="5"/>
          </p:nvPr>
        </p:nvSpPr>
        <p:spPr/>
        <p:txBody>
          <a:bodyPr/>
          <a:lstStyle/>
          <a:p>
            <a:fld id="{485676A5-1DC8-4201-97D2-09D6F1539183}" type="slidenum">
              <a:rPr lang="en-AU" smtClean="0"/>
              <a:t>45</a:t>
            </a:fld>
            <a:endParaRPr lang="en-AU"/>
          </a:p>
        </p:txBody>
      </p:sp>
    </p:spTree>
    <p:extLst>
      <p:ext uri="{BB962C8B-B14F-4D97-AF65-F5344CB8AC3E}">
        <p14:creationId xmlns:p14="http://schemas.microsoft.com/office/powerpoint/2010/main" val="33458357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076E63-C8E6-2CE8-9C4F-B286ABF29D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AFFB06-21E8-6747-54B1-1AF0C91A6D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6E706A-0FFF-9485-22C8-4D3A9154B6BE}"/>
              </a:ext>
            </a:extLst>
          </p:cNvPr>
          <p:cNvSpPr>
            <a:spLocks noGrp="1"/>
          </p:cNvSpPr>
          <p:nvPr>
            <p:ph type="body" idx="1"/>
          </p:nvPr>
        </p:nvSpPr>
        <p:spPr/>
        <p:txBody>
          <a:bodyPr/>
          <a:lstStyle/>
          <a:p>
            <a:pPr fontAlgn="base">
              <a:lnSpc>
                <a:spcPct val="115000"/>
              </a:lnSpc>
              <a:spcAft>
                <a:spcPts val="600"/>
              </a:spcAft>
            </a:pPr>
            <a:r>
              <a:rPr lang="en-AU" sz="1800">
                <a:effectLst/>
                <a:latin typeface="Open Sans" pitchFamily="2" charset="0"/>
                <a:ea typeface="Times New Roman" panose="02020603050405020304" pitchFamily="18" charset="0"/>
              </a:rPr>
              <a:t>As a recap, this diagram shows the six key elements of an effective IMS. Take a look at the previous section for detailed information on each.  </a:t>
            </a:r>
            <a:endParaRPr lang="en-AU" sz="1800">
              <a:effectLst/>
              <a:latin typeface="Open Sans" pitchFamily="2"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latin typeface="Open Sans" pitchFamily="2" charset="0"/>
              <a:ea typeface="Open Sans" pitchFamily="2" charset="0"/>
              <a:cs typeface="Open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Open Sans" pitchFamily="2" charset="0"/>
                <a:ea typeface="Open Sans" pitchFamily="2" charset="0"/>
                <a:cs typeface="Open Sans" pitchFamily="2" charset="0"/>
              </a:rPr>
              <a:t>Now that we have talked about the 6 elements of an effective IMS, we will talk about how we would manage an incident using a scenario and what we need to consider at each of those stages – putting it into practice! </a:t>
            </a:r>
            <a:r>
              <a:rPr lang="en-AU" sz="1200" b="0" u="none">
                <a:solidFill>
                  <a:srgbClr val="00080C"/>
                </a:solidFill>
                <a:latin typeface="Open Sans" pitchFamily="2" charset="0"/>
                <a:ea typeface="Open Sans" pitchFamily="2" charset="0"/>
                <a:cs typeface="Open Sans" pitchFamily="2" charset="0"/>
              </a:rPr>
              <a:t>We will focus on 5 of the 6 elements (elements 2 to 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u="none">
              <a:solidFill>
                <a:srgbClr val="00080C"/>
              </a:solidFill>
              <a:latin typeface="Open Sans" pitchFamily="2" charset="0"/>
              <a:ea typeface="Open Sans" pitchFamily="2" charset="0"/>
              <a:cs typeface="Open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a:effectLst/>
                <a:latin typeface="Open Sans" pitchFamily="2" charset="0"/>
                <a:ea typeface="Times New Roman" panose="02020603050405020304" pitchFamily="18" charset="0"/>
              </a:rPr>
              <a:t>Element 1 – Ensure leadership and a safety culture, happens before an incident even occurs, and is something we need to focus on continually. Promoting a culture where staff and older people feel safe to speak up is critical for this to take place. For example: opportunities for regular input, seeking information from people, open disclosure practices and encouraging older people to raise issues/incidents/concerns.</a:t>
            </a:r>
            <a:endParaRPr lang="en-AU"/>
          </a:p>
        </p:txBody>
      </p:sp>
      <p:sp>
        <p:nvSpPr>
          <p:cNvPr id="4" name="Slide Number Placeholder 3">
            <a:extLst>
              <a:ext uri="{FF2B5EF4-FFF2-40B4-BE49-F238E27FC236}">
                <a16:creationId xmlns:a16="http://schemas.microsoft.com/office/drawing/2014/main" id="{1286B228-E460-50A8-C2CB-9AA04F12C339}"/>
              </a:ext>
            </a:extLst>
          </p:cNvPr>
          <p:cNvSpPr>
            <a:spLocks noGrp="1"/>
          </p:cNvSpPr>
          <p:nvPr>
            <p:ph type="sldNum" sz="quarter" idx="5"/>
          </p:nvPr>
        </p:nvSpPr>
        <p:spPr/>
        <p:txBody>
          <a:bodyPr/>
          <a:lstStyle/>
          <a:p>
            <a:fld id="{485676A5-1DC8-4201-97D2-09D6F1539183}" type="slidenum">
              <a:rPr lang="en-AU" smtClean="0"/>
              <a:t>46</a:t>
            </a:fld>
            <a:endParaRPr lang="en-AU"/>
          </a:p>
        </p:txBody>
      </p:sp>
    </p:spTree>
    <p:extLst>
      <p:ext uri="{BB962C8B-B14F-4D97-AF65-F5344CB8AC3E}">
        <p14:creationId xmlns:p14="http://schemas.microsoft.com/office/powerpoint/2010/main" val="18157149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2BB4A-5D02-9C9B-FDE1-85428D1CB2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625C1E-1D34-7814-0110-935EEC9A6B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31079D-2093-1CFF-BEAF-0704DDB45262}"/>
              </a:ext>
            </a:extLst>
          </p:cNvPr>
          <p:cNvSpPr>
            <a:spLocks noGrp="1"/>
          </p:cNvSpPr>
          <p:nvPr>
            <p:ph type="body" idx="1"/>
          </p:nvPr>
        </p:nvSpPr>
        <p:spPr/>
        <p:txBody>
          <a:bodyPr/>
          <a:lstStyle/>
          <a:p>
            <a:r>
              <a:rPr lang="en-AU" dirty="0"/>
              <a:t>Working through the elements of an effective IMS will help us understand:</a:t>
            </a:r>
          </a:p>
          <a:p>
            <a:pPr marL="285750" indent="-285750">
              <a:buFont typeface="Arial" panose="020B0604020202020204" pitchFamily="34" charset="0"/>
              <a:buChar char="•"/>
            </a:pPr>
            <a:r>
              <a:rPr lang="en-AU" dirty="0"/>
              <a:t>What happened</a:t>
            </a:r>
          </a:p>
          <a:p>
            <a:pPr marL="285750" indent="-285750">
              <a:buFont typeface="Arial" panose="020B0604020202020204" pitchFamily="34" charset="0"/>
              <a:buChar char="•"/>
            </a:pPr>
            <a:r>
              <a:rPr lang="en-AU" dirty="0"/>
              <a:t>How and why, it happened</a:t>
            </a:r>
          </a:p>
          <a:p>
            <a:pPr marL="285750" indent="-285750">
              <a:buFont typeface="Arial" panose="020B0604020202020204" pitchFamily="34" charset="0"/>
              <a:buChar char="•"/>
            </a:pPr>
            <a:r>
              <a:rPr lang="en-AU" dirty="0"/>
              <a:t>What can be done to prevent the risk of recurrence and support safer care</a:t>
            </a:r>
          </a:p>
          <a:p>
            <a:pPr marL="285750" indent="-285750">
              <a:buFont typeface="Arial" panose="020B0604020202020204" pitchFamily="34" charset="0"/>
              <a:buChar char="•"/>
            </a:pPr>
            <a:r>
              <a:rPr lang="en-AU" dirty="0"/>
              <a:t>What lessons were learned</a:t>
            </a:r>
          </a:p>
          <a:p>
            <a:pPr marL="285750" indent="-285750">
              <a:buFont typeface="Arial" panose="020B0604020202020204" pitchFamily="34" charset="0"/>
              <a:buChar char="•"/>
            </a:pPr>
            <a:r>
              <a:rPr lang="en-AU" dirty="0"/>
              <a:t>How the learning can be shared</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itchFamily="2" charset="0"/>
                <a:ea typeface="Open Sans" pitchFamily="2" charset="0"/>
                <a:cs typeface="Open Sans" pitchFamily="2" charset="0"/>
              </a:rPr>
              <a:t>Facilitator note: </a:t>
            </a:r>
            <a:r>
              <a:rPr kumimoji="0" lang="en-US" sz="1200" b="0" i="0" u="none" strike="noStrike" kern="1200" cap="none" spc="0" normalizeH="0" baseline="0" noProof="0" dirty="0">
                <a:ln>
                  <a:noFill/>
                </a:ln>
                <a:solidFill>
                  <a:prstClr val="black"/>
                </a:solidFill>
                <a:effectLst/>
                <a:uLnTx/>
                <a:uFillTx/>
                <a:latin typeface="Open Sans" pitchFamily="2" charset="0"/>
                <a:ea typeface="Open Sans" pitchFamily="2" charset="0"/>
                <a:cs typeface="Open Sans" pitchFamily="2" charset="0"/>
              </a:rPr>
              <a:t>choose a scenario from the following slides, or use a scenario based on an incident at your service and insert details on the next slide. </a:t>
            </a:r>
          </a:p>
          <a:p>
            <a:endParaRPr lang="en-AU" dirty="0"/>
          </a:p>
        </p:txBody>
      </p:sp>
      <p:sp>
        <p:nvSpPr>
          <p:cNvPr id="4" name="Slide Number Placeholder 3">
            <a:extLst>
              <a:ext uri="{FF2B5EF4-FFF2-40B4-BE49-F238E27FC236}">
                <a16:creationId xmlns:a16="http://schemas.microsoft.com/office/drawing/2014/main" id="{C1E4EC9C-A71D-8AC4-72FB-F8013E770FDC}"/>
              </a:ext>
            </a:extLst>
          </p:cNvPr>
          <p:cNvSpPr>
            <a:spLocks noGrp="1"/>
          </p:cNvSpPr>
          <p:nvPr>
            <p:ph type="sldNum" sz="quarter" idx="5"/>
          </p:nvPr>
        </p:nvSpPr>
        <p:spPr/>
        <p:txBody>
          <a:bodyPr/>
          <a:lstStyle/>
          <a:p>
            <a:fld id="{485676A5-1DC8-4201-97D2-09D6F1539183}" type="slidenum">
              <a:rPr lang="en-AU" smtClean="0"/>
              <a:t>47</a:t>
            </a:fld>
            <a:endParaRPr lang="en-AU"/>
          </a:p>
        </p:txBody>
      </p:sp>
    </p:spTree>
    <p:extLst>
      <p:ext uri="{BB962C8B-B14F-4D97-AF65-F5344CB8AC3E}">
        <p14:creationId xmlns:p14="http://schemas.microsoft.com/office/powerpoint/2010/main" val="26753888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0AA2BF-B56E-8358-5C5F-545FB7A73A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DA0FDA-6291-D17A-8154-359ED2C21D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2F033A-9E27-9543-D65F-60EB7DFE34A0}"/>
              </a:ext>
            </a:extLst>
          </p:cNvPr>
          <p:cNvSpPr>
            <a:spLocks noGrp="1"/>
          </p:cNvSpPr>
          <p:nvPr>
            <p:ph type="body" idx="1"/>
          </p:nvPr>
        </p:nvSpPr>
        <p:spPr/>
        <p:txBody>
          <a:bodyPr/>
          <a:lstStyle/>
          <a:p>
            <a:r>
              <a:rPr lang="en-AU" sz="1200" b="1"/>
              <a:t>Facilitator note: i</a:t>
            </a:r>
            <a:r>
              <a:rPr lang="en-AU"/>
              <a:t>f you are using a scenario from your service, add the scenario to the slide. </a:t>
            </a:r>
          </a:p>
          <a:p>
            <a:pPr>
              <a:buNone/>
            </a:pPr>
            <a:endParaRPr lang="en-AU" sz="1200" i="1">
              <a:solidFill>
                <a:srgbClr val="A6A6A6"/>
              </a:solidFill>
              <a:effectLst/>
              <a:latin typeface="Open Sans" pitchFamily="2"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2DF953F9-AFD2-F0D7-1822-E9C1FE79C010}"/>
              </a:ext>
            </a:extLst>
          </p:cNvPr>
          <p:cNvSpPr>
            <a:spLocks noGrp="1"/>
          </p:cNvSpPr>
          <p:nvPr>
            <p:ph type="sldNum" sz="quarter" idx="5"/>
          </p:nvPr>
        </p:nvSpPr>
        <p:spPr/>
        <p:txBody>
          <a:bodyPr/>
          <a:lstStyle/>
          <a:p>
            <a:fld id="{485676A5-1DC8-4201-97D2-09D6F1539183}" type="slidenum">
              <a:rPr lang="en-AU" smtClean="0"/>
              <a:t>48</a:t>
            </a:fld>
            <a:endParaRPr lang="en-AU"/>
          </a:p>
        </p:txBody>
      </p:sp>
    </p:spTree>
    <p:extLst>
      <p:ext uri="{BB962C8B-B14F-4D97-AF65-F5344CB8AC3E}">
        <p14:creationId xmlns:p14="http://schemas.microsoft.com/office/powerpoint/2010/main" val="7922891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BFAD4-71AD-C46B-202E-BA73C43E41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FC4C4C-A51B-FE0D-9598-6F1F337179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B9E862-C536-F8C1-4F37-9173711545E8}"/>
              </a:ext>
            </a:extLst>
          </p:cNvPr>
          <p:cNvSpPr>
            <a:spLocks noGrp="1"/>
          </p:cNvSpPr>
          <p:nvPr>
            <p:ph type="body" idx="1"/>
          </p:nvPr>
        </p:nvSpPr>
        <p:spPr/>
        <p:txBody>
          <a:bodyPr/>
          <a:lstStyle/>
          <a:p>
            <a:pPr fontAlgn="base">
              <a:buNone/>
            </a:pPr>
            <a:r>
              <a:rPr lang="en-AU" sz="1200" b="1" dirty="0">
                <a:solidFill>
                  <a:srgbClr val="00080C"/>
                </a:solidFill>
                <a:effectLst/>
                <a:latin typeface="Open Sans" pitchFamily="2" charset="0"/>
                <a:ea typeface="Times New Roman" panose="02020603050405020304" pitchFamily="18" charset="0"/>
              </a:rPr>
              <a:t>Optional home services scenario</a:t>
            </a:r>
            <a:endParaRPr lang="en-AU" sz="1200" dirty="0">
              <a:effectLst/>
              <a:latin typeface="Times New Roman" panose="02020603050405020304" pitchFamily="18" charset="0"/>
              <a:ea typeface="Times New Roman" panose="02020603050405020304" pitchFamily="18" charset="0"/>
            </a:endParaRPr>
          </a:p>
          <a:p>
            <a:pPr fontAlgn="base">
              <a:buNone/>
            </a:pPr>
            <a:r>
              <a:rPr lang="en-AU" sz="1200" b="1" dirty="0">
                <a:solidFill>
                  <a:srgbClr val="00080C"/>
                </a:solidFill>
                <a:effectLst/>
                <a:latin typeface="Open Sans" pitchFamily="2" charset="0"/>
                <a:ea typeface="Times New Roman" panose="02020603050405020304" pitchFamily="18" charset="0"/>
              </a:rPr>
              <a:t> </a:t>
            </a:r>
            <a:endParaRPr lang="en-AU" sz="1200" dirty="0">
              <a:effectLst/>
              <a:latin typeface="Times New Roman" panose="02020603050405020304" pitchFamily="18" charset="0"/>
              <a:ea typeface="Times New Roman" panose="02020603050405020304" pitchFamily="18" charset="0"/>
            </a:endParaRPr>
          </a:p>
          <a:p>
            <a:pPr fontAlgn="base">
              <a:buNone/>
            </a:pPr>
            <a:r>
              <a:rPr lang="en-AU" sz="1200" b="1" dirty="0">
                <a:solidFill>
                  <a:srgbClr val="00080C"/>
                </a:solidFill>
                <a:effectLst/>
                <a:latin typeface="Open Sans" pitchFamily="2" charset="0"/>
                <a:ea typeface="Times New Roman" panose="02020603050405020304" pitchFamily="18" charset="0"/>
              </a:rPr>
              <a:t>Scenario 1 (note: this would be a SIRS reportable incident).</a:t>
            </a:r>
            <a:endParaRPr lang="en-AU" sz="1200" dirty="0">
              <a:effectLst/>
              <a:latin typeface="Times New Roman" panose="02020603050405020304" pitchFamily="18" charset="0"/>
              <a:ea typeface="Times New Roman" panose="02020603050405020304" pitchFamily="18" charset="0"/>
            </a:endParaRPr>
          </a:p>
          <a:p>
            <a:pPr>
              <a:buNone/>
            </a:pPr>
            <a:endParaRPr lang="en-AU" sz="1200" i="1" dirty="0">
              <a:solidFill>
                <a:srgbClr val="A6A6A6"/>
              </a:solidFill>
              <a:effectLst/>
              <a:latin typeface="Open Sans" pitchFamily="2" charset="0"/>
              <a:ea typeface="Times New Roman" panose="02020603050405020304" pitchFamily="18" charset="0"/>
            </a:endParaRPr>
          </a:p>
          <a:p>
            <a:pPr lvl="0" fontAlgn="base"/>
            <a:r>
              <a:rPr lang="en-AU" sz="1200" b="0" dirty="0">
                <a:solidFill>
                  <a:srgbClr val="00080C"/>
                </a:solidFill>
                <a:effectLst/>
                <a:latin typeface="Open Sans" pitchFamily="2" charset="0"/>
                <a:ea typeface="Times New Roman" panose="02020603050405020304" pitchFamily="18" charset="0"/>
                <a:cs typeface="Times New Roman" panose="02020603050405020304" pitchFamily="18" charset="0"/>
              </a:rPr>
              <a:t>You provide in-home care and services to Molly. She has decorated her lounge room with the rainbow flag and photos of her and her partner </a:t>
            </a:r>
            <a:r>
              <a:rPr lang="en-AU" sz="1200" dirty="0">
                <a:solidFill>
                  <a:srgbClr val="00080C"/>
                </a:solidFill>
                <a:latin typeface="Open Sans" pitchFamily="2" charset="0"/>
                <a:ea typeface="Times New Roman" panose="02020603050405020304" pitchFamily="18" charset="0"/>
                <a:cs typeface="Times New Roman" panose="02020603050405020304" pitchFamily="18" charset="0"/>
              </a:rPr>
              <a:t>Sarah</a:t>
            </a:r>
            <a:r>
              <a:rPr lang="en-AU" sz="1200" b="0" dirty="0">
                <a:solidFill>
                  <a:srgbClr val="00080C"/>
                </a:solidFill>
                <a:effectLst/>
                <a:latin typeface="Open Sans" pitchFamily="2" charset="0"/>
                <a:ea typeface="Times New Roman" panose="02020603050405020304" pitchFamily="18" charset="0"/>
                <a:cs typeface="Times New Roman" panose="02020603050405020304" pitchFamily="18" charset="0"/>
              </a:rPr>
              <a:t>.</a:t>
            </a:r>
            <a:r>
              <a:rPr lang="en-US" sz="1200" b="0" dirty="0">
                <a:effectLst/>
                <a:latin typeface="Open Sans" pitchFamily="2" charset="0"/>
                <a:ea typeface="Times New Roman" panose="02020603050405020304" pitchFamily="18" charset="0"/>
                <a:cs typeface="Times New Roman" panose="02020603050405020304" pitchFamily="18" charset="0"/>
              </a:rPr>
              <a:t>​</a:t>
            </a:r>
            <a:endParaRPr lang="en-AU" sz="1200" b="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fontAlgn="base">
              <a:buFont typeface="Arial" panose="020B0604020202020204" pitchFamily="34" charset="0"/>
              <a:buChar char="•"/>
            </a:pPr>
            <a:endParaRPr lang="en-AU" sz="1200" b="0" dirty="0">
              <a:solidFill>
                <a:srgbClr val="00080C"/>
              </a:solidFill>
              <a:effectLst/>
              <a:latin typeface="Open Sans" pitchFamily="2" charset="0"/>
              <a:ea typeface="Times New Roman" panose="02020603050405020304" pitchFamily="18" charset="0"/>
              <a:cs typeface="Times New Roman" panose="02020603050405020304" pitchFamily="18" charset="0"/>
            </a:endParaRPr>
          </a:p>
          <a:p>
            <a:pPr lvl="0" fontAlgn="base"/>
            <a:r>
              <a:rPr lang="en-AU" sz="1200" b="0" dirty="0">
                <a:solidFill>
                  <a:srgbClr val="00080C"/>
                </a:solidFill>
                <a:effectLst/>
                <a:latin typeface="Open Sans" pitchFamily="2" charset="0"/>
                <a:ea typeface="Times New Roman" panose="02020603050405020304" pitchFamily="18" charset="0"/>
                <a:cs typeface="Times New Roman" panose="02020603050405020304" pitchFamily="18" charset="0"/>
              </a:rPr>
              <a:t>Molly overhears the cleaner on the phone calling her disparaging names and saying her 'lifestyle' could be upsetting to other workers and volunteers visiting her home. Molly is annoyed and mentions it to </a:t>
            </a:r>
            <a:r>
              <a:rPr lang="en-AU" sz="1200" dirty="0">
                <a:solidFill>
                  <a:srgbClr val="00080C"/>
                </a:solidFill>
                <a:latin typeface="Open Sans" pitchFamily="2" charset="0"/>
                <a:ea typeface="Times New Roman" panose="02020603050405020304" pitchFamily="18" charset="0"/>
                <a:cs typeface="Times New Roman" panose="02020603050405020304" pitchFamily="18" charset="0"/>
              </a:rPr>
              <a:t>the carer when she visits the following day to provide personal care. </a:t>
            </a:r>
            <a:endParaRPr lang="en-AU" sz="1200" b="0" i="1" dirty="0">
              <a:solidFill>
                <a:schemeClr val="bg2">
                  <a:lumMod val="50000"/>
                </a:schemeClr>
              </a:solidFill>
            </a:endParaRPr>
          </a:p>
          <a:p>
            <a:pPr>
              <a:buNone/>
            </a:pPr>
            <a:endParaRPr lang="en-AU" sz="1200" i="1" dirty="0">
              <a:solidFill>
                <a:srgbClr val="A6A6A6"/>
              </a:solidFill>
              <a:effectLst/>
              <a:latin typeface="Open Sans" pitchFamily="2"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753DA7EE-4E3B-3C39-B645-DD9753A39349}"/>
              </a:ext>
            </a:extLst>
          </p:cNvPr>
          <p:cNvSpPr>
            <a:spLocks noGrp="1"/>
          </p:cNvSpPr>
          <p:nvPr>
            <p:ph type="sldNum" sz="quarter" idx="5"/>
          </p:nvPr>
        </p:nvSpPr>
        <p:spPr/>
        <p:txBody>
          <a:bodyPr/>
          <a:lstStyle/>
          <a:p>
            <a:fld id="{485676A5-1DC8-4201-97D2-09D6F1539183}" type="slidenum">
              <a:rPr lang="en-AU" smtClean="0"/>
              <a:t>49</a:t>
            </a:fld>
            <a:endParaRPr lang="en-AU"/>
          </a:p>
        </p:txBody>
      </p:sp>
    </p:spTree>
    <p:extLst>
      <p:ext uri="{BB962C8B-B14F-4D97-AF65-F5344CB8AC3E}">
        <p14:creationId xmlns:p14="http://schemas.microsoft.com/office/powerpoint/2010/main" val="36758682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6F888-B99E-2584-3D3F-006231694366}"/>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103D07CC-5542-000C-A7AC-75076D8F40EB}"/>
              </a:ext>
            </a:extLst>
          </p:cNvPr>
          <p:cNvSpPr>
            <a:spLocks noGrp="1"/>
          </p:cNvSpPr>
          <p:nvPr>
            <p:ph type="body" idx="1"/>
          </p:nvPr>
        </p:nvSpPr>
        <p:spPr/>
        <p:txBody>
          <a:bodyPr/>
          <a:lstStyle/>
          <a:p>
            <a:pPr fontAlgn="base">
              <a:lnSpc>
                <a:spcPct val="115000"/>
              </a:lnSpc>
              <a:spcAft>
                <a:spcPts val="600"/>
              </a:spcAft>
            </a:pPr>
            <a:r>
              <a:rPr lang="en-AU" sz="1800" dirty="0">
                <a:solidFill>
                  <a:srgbClr val="282828"/>
                </a:solidFill>
                <a:effectLst/>
                <a:latin typeface="Open Sans" pitchFamily="2" charset="0"/>
                <a:ea typeface="Times New Roman" panose="02020603050405020304" pitchFamily="18" charset="0"/>
              </a:rPr>
              <a:t>This presentation is broken into 6 sections. If you wish to only cover certain sections, this slide indicates what slide each section will start on. Alternatively, you can click on each section title, and it will take you directly to that section. </a:t>
            </a:r>
          </a:p>
          <a:p>
            <a:pPr fontAlgn="base">
              <a:lnSpc>
                <a:spcPct val="115000"/>
              </a:lnSpc>
              <a:spcAft>
                <a:spcPts val="600"/>
              </a:spcAft>
            </a:pPr>
            <a:endParaRPr lang="en-AU" sz="1800" dirty="0">
              <a:solidFill>
                <a:srgbClr val="282828"/>
              </a:solidFill>
              <a:effectLst/>
              <a:latin typeface="Open Sans" pitchFamily="2" charset="0"/>
              <a:ea typeface="Calibri" panose="020F0502020204030204" pitchFamily="34" charset="0"/>
            </a:endParaRPr>
          </a:p>
          <a:p>
            <a:r>
              <a:rPr lang="en-AU" sz="1800" dirty="0">
                <a:ea typeface="Calibri" panose="020F0502020204030204"/>
                <a:cs typeface="Calibri" panose="020F0502020204030204"/>
              </a:rPr>
              <a:t>Section 1: Slides 6 to 11 introduces what an incident is, and incident management</a:t>
            </a:r>
          </a:p>
          <a:p>
            <a:r>
              <a:rPr lang="en-AU" sz="1800" dirty="0">
                <a:ea typeface="Calibri" panose="020F0502020204030204"/>
                <a:cs typeface="Calibri" panose="020F0502020204030204"/>
              </a:rPr>
              <a:t>Section 2: Slides 12 to 18 provides an overview of open disclosure</a:t>
            </a:r>
          </a:p>
          <a:p>
            <a:r>
              <a:rPr lang="en-AU" sz="1800" dirty="0">
                <a:ea typeface="Calibri" panose="020F0502020204030204"/>
                <a:cs typeface="Calibri" panose="020F0502020204030204"/>
              </a:rPr>
              <a:t>Section 3: Slides 19 to 22 introduces what an incident management system is</a:t>
            </a:r>
          </a:p>
          <a:p>
            <a:r>
              <a:rPr lang="en-AU" sz="1800" dirty="0">
                <a:ea typeface="Calibri" panose="020F0502020204030204"/>
                <a:cs typeface="Calibri" panose="020F0502020204030204"/>
              </a:rPr>
              <a:t>Section 4: Slides 23 to 44 outlines the 6 elements of an effective incident management system (IMS) including discussions on what happens at your service</a:t>
            </a:r>
          </a:p>
          <a:p>
            <a:r>
              <a:rPr lang="en-AU" sz="1800" dirty="0">
                <a:ea typeface="Calibri" panose="020F0502020204030204"/>
                <a:cs typeface="Calibri" panose="020F0502020204030204"/>
              </a:rPr>
              <a:t>Section 5: Slides 45 to 57 contains information to unpack an incident scenario with consideration of the elements of an effective IMS</a:t>
            </a:r>
          </a:p>
          <a:p>
            <a:r>
              <a:rPr lang="en-AU" sz="1800" dirty="0">
                <a:ea typeface="Calibri" panose="020F0502020204030204"/>
                <a:cs typeface="Calibri" panose="020F0502020204030204"/>
              </a:rPr>
              <a:t>Section 6: Slides 58 to 63 provides an overview of incident management in the context of the Serious incident response scheme (SIRS) </a:t>
            </a:r>
          </a:p>
          <a:p>
            <a:r>
              <a:rPr lang="en-AU" sz="1800" dirty="0">
                <a:ea typeface="Calibri" panose="020F0502020204030204"/>
                <a:cs typeface="Calibri" panose="020F0502020204030204"/>
              </a:rPr>
              <a:t> </a:t>
            </a:r>
            <a:endParaRPr lang="en-AU" sz="1800" dirty="0">
              <a:effectLst/>
              <a:latin typeface="Open Sans" pitchFamily="2" charset="0"/>
              <a:ea typeface="Calibri" panose="020F0502020204030204" pitchFamily="34" charset="0"/>
            </a:endParaRPr>
          </a:p>
        </p:txBody>
      </p:sp>
    </p:spTree>
    <p:extLst>
      <p:ext uri="{BB962C8B-B14F-4D97-AF65-F5344CB8AC3E}">
        <p14:creationId xmlns:p14="http://schemas.microsoft.com/office/powerpoint/2010/main" val="35314066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0911B-59E1-C4AB-19D5-63A9F61637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D9F0D9-4261-89CB-2D7B-E2C52C8452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8C8FD0-4CE8-80A2-82DA-0DCD595FB670}"/>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AU" sz="1200" b="1" dirty="0">
                <a:solidFill>
                  <a:srgbClr val="00080C"/>
                </a:solidFill>
                <a:effectLst/>
                <a:latin typeface="Open Sans" pitchFamily="2" charset="0"/>
                <a:ea typeface="Times New Roman" panose="02020603050405020304" pitchFamily="18" charset="0"/>
              </a:rPr>
              <a:t>Optional home services scenario</a:t>
            </a:r>
            <a:endParaRPr lang="en-AU" sz="1200" dirty="0">
              <a:effectLst/>
              <a:latin typeface="Times New Roman" panose="02020603050405020304" pitchFamily="18" charset="0"/>
              <a:ea typeface="Times New Roman" panose="02020603050405020304" pitchFamily="18" charset="0"/>
            </a:endParaRPr>
          </a:p>
          <a:p>
            <a:pPr fontAlgn="base">
              <a:buNone/>
            </a:pPr>
            <a:endParaRPr lang="en-AU" sz="1200" b="1" dirty="0">
              <a:solidFill>
                <a:srgbClr val="00080C"/>
              </a:solidFill>
              <a:effectLst/>
              <a:latin typeface="Open Sans" pitchFamily="2" charset="0"/>
              <a:ea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AU" sz="1200" b="1" dirty="0">
                <a:solidFill>
                  <a:srgbClr val="00080C"/>
                </a:solidFill>
                <a:effectLst/>
                <a:latin typeface="Open Sans" pitchFamily="2" charset="0"/>
                <a:ea typeface="Times New Roman" panose="02020603050405020304" pitchFamily="18" charset="0"/>
              </a:rPr>
              <a:t>Scenario 2 (note: this would be not be a SIRS reportable incident).</a:t>
            </a:r>
            <a:endParaRPr lang="en-AU" sz="1200" dirty="0">
              <a:effectLst/>
              <a:latin typeface="Times New Roman" panose="02020603050405020304" pitchFamily="18" charset="0"/>
              <a:ea typeface="Times New Roman" panose="02020603050405020304" pitchFamily="18" charset="0"/>
            </a:endParaRPr>
          </a:p>
          <a:p>
            <a:pPr fontAlgn="base">
              <a:buNone/>
            </a:pPr>
            <a:endParaRPr lang="en-AU" sz="1200" dirty="0">
              <a:effectLst/>
              <a:latin typeface="Times New Roman" panose="02020603050405020304" pitchFamily="18" charset="0"/>
              <a:ea typeface="Times New Roman" panose="02020603050405020304" pitchFamily="18" charset="0"/>
            </a:endParaRPr>
          </a:p>
          <a:p>
            <a:pPr marL="0" lvl="0" indent="0" fontAlgn="base">
              <a:buFont typeface="Arial" panose="020B0604020202020204" pitchFamily="34" charset="0"/>
              <a:buNone/>
            </a:pPr>
            <a:r>
              <a:rPr lang="en-AU" sz="1200" dirty="0">
                <a:solidFill>
                  <a:srgbClr val="00080C"/>
                </a:solidFill>
                <a:effectLst/>
                <a:latin typeface="Open Sans" pitchFamily="2" charset="0"/>
                <a:ea typeface="Times New Roman" panose="02020603050405020304" pitchFamily="18" charset="0"/>
                <a:cs typeface="Times New Roman" panose="02020603050405020304" pitchFamily="18" charset="0"/>
              </a:rPr>
              <a:t>A home care worker returns to the office and tells you they tripped over the vacuum cord when they were cleaning an older person’s house yesterday. They fell on their shoulder, and it is still feeling sore. </a:t>
            </a:r>
            <a:endParaRPr lang="en-A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buNone/>
            </a:pPr>
            <a:endParaRPr lang="en-AU" sz="1200" i="1" dirty="0">
              <a:solidFill>
                <a:srgbClr val="A6A6A6"/>
              </a:solidFill>
              <a:effectLst/>
              <a:latin typeface="Open Sans" pitchFamily="2" charset="0"/>
              <a:ea typeface="Times New Roman" panose="02020603050405020304" pitchFamily="18" charset="0"/>
            </a:endParaRPr>
          </a:p>
          <a:p>
            <a:pPr>
              <a:buNone/>
            </a:pPr>
            <a:endParaRPr lang="en-AU" sz="1200" i="1" dirty="0">
              <a:solidFill>
                <a:srgbClr val="A6A6A6"/>
              </a:solidFill>
              <a:effectLst/>
              <a:latin typeface="Open Sans" pitchFamily="2"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0009F764-B80E-E009-D4B7-9B0020422D84}"/>
              </a:ext>
            </a:extLst>
          </p:cNvPr>
          <p:cNvSpPr>
            <a:spLocks noGrp="1"/>
          </p:cNvSpPr>
          <p:nvPr>
            <p:ph type="sldNum" sz="quarter" idx="5"/>
          </p:nvPr>
        </p:nvSpPr>
        <p:spPr/>
        <p:txBody>
          <a:bodyPr/>
          <a:lstStyle/>
          <a:p>
            <a:fld id="{485676A5-1DC8-4201-97D2-09D6F1539183}" type="slidenum">
              <a:rPr lang="en-AU" smtClean="0"/>
              <a:t>50</a:t>
            </a:fld>
            <a:endParaRPr lang="en-AU"/>
          </a:p>
        </p:txBody>
      </p:sp>
    </p:spTree>
    <p:extLst>
      <p:ext uri="{BB962C8B-B14F-4D97-AF65-F5344CB8AC3E}">
        <p14:creationId xmlns:p14="http://schemas.microsoft.com/office/powerpoint/2010/main" val="17993836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CAAE3-60A7-DF82-E44A-39294FCD2E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369394-BD94-4536-F283-33713DCB8F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8A73A0-D3BB-2659-F48B-0DF498D6281C}"/>
              </a:ext>
            </a:extLst>
          </p:cNvPr>
          <p:cNvSpPr>
            <a:spLocks noGrp="1"/>
          </p:cNvSpPr>
          <p:nvPr>
            <p:ph type="body" idx="1"/>
          </p:nvPr>
        </p:nvSpPr>
        <p:spPr/>
        <p:txBody>
          <a:bodyPr/>
          <a:lstStyle/>
          <a:p>
            <a:pPr fontAlgn="base">
              <a:buNone/>
            </a:pPr>
            <a:r>
              <a:rPr lang="en-US" sz="1200" b="1" dirty="0">
                <a:effectLst/>
                <a:latin typeface="Open Sans" pitchFamily="2" charset="0"/>
                <a:ea typeface="Times New Roman" panose="02020603050405020304" pitchFamily="18" charset="0"/>
              </a:rPr>
              <a:t>Optional residential aged care scenario</a:t>
            </a:r>
            <a:endParaRPr lang="en-AU" sz="1200" dirty="0">
              <a:effectLst/>
              <a:latin typeface="Times New Roman" panose="02020603050405020304" pitchFamily="18" charset="0"/>
              <a:ea typeface="Times New Roman" panose="02020603050405020304" pitchFamily="18" charset="0"/>
            </a:endParaRPr>
          </a:p>
          <a:p>
            <a:pPr fontAlgn="base">
              <a:buNone/>
            </a:pPr>
            <a:r>
              <a:rPr lang="en-US" sz="1200" dirty="0">
                <a:effectLst/>
                <a:latin typeface="Times New Roman" panose="02020603050405020304" pitchFamily="18" charset="0"/>
                <a:ea typeface="Times New Roman" panose="02020603050405020304" pitchFamily="18" charset="0"/>
              </a:rPr>
              <a:t> </a:t>
            </a:r>
            <a:endParaRPr lang="en-AU" sz="1200" dirty="0">
              <a:effectLst/>
              <a:latin typeface="Times New Roman" panose="02020603050405020304" pitchFamily="18" charset="0"/>
              <a:ea typeface="Times New Roman" panose="02020603050405020304" pitchFamily="18" charset="0"/>
            </a:endParaRPr>
          </a:p>
          <a:p>
            <a:pPr fontAlgn="base">
              <a:buNone/>
            </a:pPr>
            <a:r>
              <a:rPr lang="en-US" sz="1200" b="1" dirty="0">
                <a:effectLst/>
                <a:latin typeface="Open Sans" pitchFamily="2" charset="0"/>
                <a:ea typeface="Times New Roman" panose="02020603050405020304" pitchFamily="18" charset="0"/>
              </a:rPr>
              <a:t>Scenario 1: </a:t>
            </a:r>
            <a:r>
              <a:rPr lang="en-AU" sz="1200" b="1" dirty="0">
                <a:solidFill>
                  <a:srgbClr val="00080C"/>
                </a:solidFill>
                <a:effectLst/>
                <a:latin typeface="Open Sans" pitchFamily="2" charset="0"/>
                <a:ea typeface="Times New Roman" panose="02020603050405020304" pitchFamily="18" charset="0"/>
              </a:rPr>
              <a:t>(note: this would be a SIRS reportable incident under Unexplained absence).</a:t>
            </a:r>
            <a:endParaRPr lang="en-AU" sz="1200" dirty="0">
              <a:effectLst/>
              <a:latin typeface="Times New Roman" panose="02020603050405020304" pitchFamily="18" charset="0"/>
              <a:ea typeface="Times New Roman" panose="02020603050405020304" pitchFamily="18" charset="0"/>
            </a:endParaRPr>
          </a:p>
          <a:p>
            <a:pPr>
              <a:buNone/>
            </a:pPr>
            <a:endParaRPr lang="en-AU" sz="1200" dirty="0"/>
          </a:p>
          <a:p>
            <a:pPr>
              <a:buNone/>
            </a:pPr>
            <a:r>
              <a:rPr lang="en-AU" sz="1200" dirty="0"/>
              <a:t>Artie has mild cognitive impairment and lives in the secure wing at your service.</a:t>
            </a:r>
          </a:p>
          <a:p>
            <a:pPr>
              <a:buNone/>
            </a:pPr>
            <a:endParaRPr lang="en-AU" sz="1200" dirty="0"/>
          </a:p>
          <a:p>
            <a:pPr>
              <a:buNone/>
            </a:pPr>
            <a:r>
              <a:rPr lang="en-AU" sz="1200" dirty="0"/>
              <a:t>Artie is not in his room when you go to remind him it is time for lunch. You look for Artie within the secure wing and outside in the garden and cannot find him.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t>None of the other staff can recall seeing him since morning tea. </a:t>
            </a:r>
          </a:p>
          <a:p>
            <a:pPr>
              <a:buNone/>
            </a:pPr>
            <a:endParaRPr lang="en-AU"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t>He has not been signed out by any family members. You don’t know where he is.</a:t>
            </a:r>
          </a:p>
        </p:txBody>
      </p:sp>
      <p:sp>
        <p:nvSpPr>
          <p:cNvPr id="4" name="Slide Number Placeholder 3">
            <a:extLst>
              <a:ext uri="{FF2B5EF4-FFF2-40B4-BE49-F238E27FC236}">
                <a16:creationId xmlns:a16="http://schemas.microsoft.com/office/drawing/2014/main" id="{104CE800-830D-2856-BE8D-EE72E964796B}"/>
              </a:ext>
            </a:extLst>
          </p:cNvPr>
          <p:cNvSpPr>
            <a:spLocks noGrp="1"/>
          </p:cNvSpPr>
          <p:nvPr>
            <p:ph type="sldNum" sz="quarter" idx="5"/>
          </p:nvPr>
        </p:nvSpPr>
        <p:spPr/>
        <p:txBody>
          <a:bodyPr/>
          <a:lstStyle/>
          <a:p>
            <a:fld id="{485676A5-1DC8-4201-97D2-09D6F1539183}" type="slidenum">
              <a:rPr lang="en-AU" smtClean="0"/>
              <a:t>51</a:t>
            </a:fld>
            <a:endParaRPr lang="en-AU"/>
          </a:p>
        </p:txBody>
      </p:sp>
    </p:spTree>
    <p:extLst>
      <p:ext uri="{BB962C8B-B14F-4D97-AF65-F5344CB8AC3E}">
        <p14:creationId xmlns:p14="http://schemas.microsoft.com/office/powerpoint/2010/main" val="25107901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2EFA3-36B8-C038-A883-734DC2D2EB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F8C388-EC0A-F885-289B-5DC08EA240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8A9A07-2B21-5F0F-291D-E129F9E825CB}"/>
              </a:ext>
            </a:extLst>
          </p:cNvPr>
          <p:cNvSpPr>
            <a:spLocks noGrp="1"/>
          </p:cNvSpPr>
          <p:nvPr>
            <p:ph type="body" idx="1"/>
          </p:nvPr>
        </p:nvSpPr>
        <p:spPr/>
        <p:txBody>
          <a:bodyPr/>
          <a:lstStyle/>
          <a:p>
            <a:pPr fontAlgn="base">
              <a:buNone/>
            </a:pPr>
            <a:r>
              <a:rPr lang="en-US" sz="1200" b="1" dirty="0">
                <a:effectLst/>
                <a:latin typeface="Open Sans" pitchFamily="2" charset="0"/>
                <a:ea typeface="Times New Roman" panose="02020603050405020304" pitchFamily="18" charset="0"/>
              </a:rPr>
              <a:t>Optional residential aged care scenario</a:t>
            </a:r>
          </a:p>
          <a:p>
            <a:pPr fontAlgn="base">
              <a:buNone/>
            </a:pPr>
            <a:endParaRPr lang="en-US" sz="1200" dirty="0">
              <a:effectLst/>
              <a:latin typeface="Times New Roman" panose="02020603050405020304" pitchFamily="18" charset="0"/>
              <a:ea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1" dirty="0">
                <a:effectLst/>
                <a:latin typeface="Times New Roman" panose="02020603050405020304" pitchFamily="18" charset="0"/>
                <a:ea typeface="Times New Roman" panose="02020603050405020304" pitchFamily="18" charset="0"/>
              </a:rPr>
              <a:t>Scenario 2 </a:t>
            </a:r>
            <a:r>
              <a:rPr lang="en-AU" sz="1200" b="1" dirty="0">
                <a:solidFill>
                  <a:srgbClr val="00080C"/>
                </a:solidFill>
                <a:effectLst/>
                <a:latin typeface="Open Sans" pitchFamily="2" charset="0"/>
                <a:ea typeface="Times New Roman" panose="02020603050405020304" pitchFamily="18" charset="0"/>
              </a:rPr>
              <a:t>(note: this would be not be a SIRS reportable incident).</a:t>
            </a:r>
            <a:endParaRPr lang="en-AU" sz="1200" dirty="0">
              <a:effectLst/>
              <a:latin typeface="Times New Roman" panose="02020603050405020304" pitchFamily="18" charset="0"/>
              <a:ea typeface="Times New Roman" panose="02020603050405020304" pitchFamily="18" charset="0"/>
            </a:endParaRPr>
          </a:p>
          <a:p>
            <a:pPr fontAlgn="base">
              <a:buNone/>
            </a:pPr>
            <a:endParaRPr lang="en-AU" sz="1200" dirty="0">
              <a:effectLst/>
              <a:latin typeface="Times New Roman" panose="02020603050405020304" pitchFamily="18" charset="0"/>
              <a:ea typeface="Times New Roman" panose="02020603050405020304" pitchFamily="18" charset="0"/>
            </a:endParaRPr>
          </a:p>
          <a:p>
            <a:pPr marL="171450" lvl="0" indent="-171450">
              <a:buFont typeface="Arial" panose="020B0604020202020204" pitchFamily="34" charset="0"/>
              <a:buChar char="•"/>
            </a:pPr>
            <a:r>
              <a:rPr lang="en-US" sz="1200" i="0" dirty="0">
                <a:solidFill>
                  <a:srgbClr val="A6A6A6"/>
                </a:solidFill>
                <a:effectLst/>
                <a:latin typeface="Open Sans" pitchFamily="2" charset="0"/>
                <a:ea typeface="Times New Roman" panose="02020603050405020304" pitchFamily="18" charset="0"/>
                <a:cs typeface="Times New Roman" panose="02020603050405020304" pitchFamily="18" charset="0"/>
              </a:rPr>
              <a:t>Richard visited his mother who lives at your residential aged care service. It was 10am when he arrived and the service was very busy. </a:t>
            </a:r>
            <a:endParaRPr lang="en-AU" sz="1200" i="1" dirty="0">
              <a:solidFill>
                <a:srgbClr val="A6A6A6"/>
              </a:solidFill>
              <a:effectLst/>
              <a:latin typeface="Open Sans" pitchFamily="2" charset="0"/>
              <a:ea typeface="Times New Roman" panose="02020603050405020304" pitchFamily="18" charset="0"/>
              <a:cs typeface="Times New Roman" panose="02020603050405020304" pitchFamily="18" charset="0"/>
            </a:endParaRPr>
          </a:p>
          <a:p>
            <a:pPr marL="171450" lvl="0" indent="-171450">
              <a:buSzPts val="1000"/>
              <a:buFont typeface="Arial" panose="020B0604020202020204" pitchFamily="34" charset="0"/>
              <a:buChar char="•"/>
              <a:tabLst>
                <a:tab pos="228600" algn="l"/>
              </a:tabLst>
            </a:pPr>
            <a:r>
              <a:rPr lang="en-US" sz="1200" i="0" dirty="0">
                <a:solidFill>
                  <a:srgbClr val="A6A6A6"/>
                </a:solidFill>
                <a:effectLst/>
                <a:latin typeface="Open Sans" pitchFamily="2" charset="0"/>
                <a:ea typeface="Times New Roman" panose="02020603050405020304" pitchFamily="18" charset="0"/>
                <a:cs typeface="Times New Roman" panose="02020603050405020304" pitchFamily="18" charset="0"/>
              </a:rPr>
              <a:t>A cleaner had been mopping the front entrance of the service earlier that morning and had put up a single ‘Caution – wet floor’ sign about 3 meters from the front entrance. </a:t>
            </a:r>
            <a:endParaRPr lang="en-AU" sz="1200" i="1" dirty="0">
              <a:solidFill>
                <a:srgbClr val="A6A6A6"/>
              </a:solidFill>
              <a:effectLst/>
              <a:latin typeface="Open Sans" pitchFamily="2" charset="0"/>
              <a:ea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200" dirty="0">
                <a:effectLst/>
                <a:latin typeface="Open Sans" pitchFamily="2" charset="0"/>
                <a:ea typeface="Calibri" panose="020F0502020204030204" pitchFamily="34" charset="0"/>
              </a:rPr>
              <a:t>When Richard entered the front entrance, the floor was still wet and he slipped and fell on the floor, hurting his hand.  </a:t>
            </a:r>
            <a:endParaRPr lang="en-AU" dirty="0"/>
          </a:p>
          <a:p>
            <a:pPr>
              <a:buNone/>
            </a:pPr>
            <a:endParaRPr lang="en-AU" sz="1200" i="1" dirty="0">
              <a:solidFill>
                <a:srgbClr val="A6A6A6"/>
              </a:solidFill>
              <a:effectLst/>
              <a:latin typeface="Open Sans" pitchFamily="2"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D8BE745C-CED6-F5E2-807D-B4C88D5A5799}"/>
              </a:ext>
            </a:extLst>
          </p:cNvPr>
          <p:cNvSpPr>
            <a:spLocks noGrp="1"/>
          </p:cNvSpPr>
          <p:nvPr>
            <p:ph type="sldNum" sz="quarter" idx="5"/>
          </p:nvPr>
        </p:nvSpPr>
        <p:spPr/>
        <p:txBody>
          <a:bodyPr/>
          <a:lstStyle/>
          <a:p>
            <a:fld id="{485676A5-1DC8-4201-97D2-09D6F1539183}" type="slidenum">
              <a:rPr lang="en-AU" smtClean="0"/>
              <a:t>52</a:t>
            </a:fld>
            <a:endParaRPr lang="en-AU"/>
          </a:p>
        </p:txBody>
      </p:sp>
    </p:spTree>
    <p:extLst>
      <p:ext uri="{BB962C8B-B14F-4D97-AF65-F5344CB8AC3E}">
        <p14:creationId xmlns:p14="http://schemas.microsoft.com/office/powerpoint/2010/main" val="40066967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A20D8-747E-FF0A-7381-27421FB320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CD2B51-21B3-0CBB-D9A5-2CFA645580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48F3B6-8B5E-842C-AFA6-58A33AE69DA8}"/>
              </a:ext>
            </a:extLst>
          </p:cNvPr>
          <p:cNvSpPr>
            <a:spLocks noGrp="1"/>
          </p:cNvSpPr>
          <p:nvPr>
            <p:ph type="body" idx="1"/>
          </p:nvPr>
        </p:nvSpPr>
        <p:spPr/>
        <p:txBody>
          <a:bodyPr/>
          <a:lstStyle/>
          <a:p>
            <a:pPr>
              <a:buNone/>
            </a:pPr>
            <a:r>
              <a:rPr lang="en-AU" sz="1100" b="1" i="0">
                <a:solidFill>
                  <a:srgbClr val="A6A6A6"/>
                </a:solidFill>
                <a:effectLst/>
                <a:latin typeface="Open Sans" pitchFamily="2" charset="0"/>
                <a:ea typeface="Times New Roman" panose="02020603050405020304" pitchFamily="18" charset="0"/>
              </a:rPr>
              <a:t>Facilitator note: </a:t>
            </a:r>
            <a:r>
              <a:rPr lang="en-AU" sz="1100" i="0">
                <a:solidFill>
                  <a:srgbClr val="A6A6A6"/>
                </a:solidFill>
                <a:effectLst/>
                <a:latin typeface="Open Sans" pitchFamily="2" charset="0"/>
                <a:ea typeface="Times New Roman" panose="02020603050405020304" pitchFamily="18" charset="0"/>
              </a:rPr>
              <a:t>Think about the scenario. Focus on the key components of Element 2: Respond to an incident using the questions below and what should happen at your service at this stage. Below are some possible responses/prompts to some of the questions if needed.</a:t>
            </a:r>
          </a:p>
          <a:p>
            <a:pPr>
              <a:buNone/>
            </a:pPr>
            <a:endParaRPr lang="en-AU" sz="1100" i="1">
              <a:solidFill>
                <a:srgbClr val="A6A6A6"/>
              </a:solidFill>
              <a:effectLst/>
              <a:latin typeface="Open Sans" pitchFamily="2" charset="0"/>
              <a:ea typeface="Times New Roman" panose="02020603050405020304" pitchFamily="18" charset="0"/>
            </a:endParaRPr>
          </a:p>
          <a:p>
            <a:pPr>
              <a:buNone/>
            </a:pPr>
            <a:r>
              <a:rPr lang="en-AU" sz="1100" b="1" i="0">
                <a:solidFill>
                  <a:srgbClr val="A6A6A6"/>
                </a:solidFill>
                <a:effectLst/>
                <a:latin typeface="Open Sans" pitchFamily="2" charset="0"/>
                <a:ea typeface="Times New Roman" panose="02020603050405020304" pitchFamily="18" charset="0"/>
              </a:rPr>
              <a:t>1. What would your immediate response be to this situation? </a:t>
            </a:r>
            <a:endParaRPr lang="en-AU" sz="1100" b="1" i="1">
              <a:solidFill>
                <a:srgbClr val="A6A6A6"/>
              </a:solidFill>
              <a:effectLst/>
              <a:latin typeface="Open Sans" pitchFamily="2" charset="0"/>
              <a:ea typeface="Times New Roman" panose="02020603050405020304" pitchFamily="18" charset="0"/>
            </a:endParaRPr>
          </a:p>
          <a:p>
            <a:pPr marL="342900" lvl="0" indent="-342900">
              <a:buFont typeface="Arial" panose="020B0604020202020204" pitchFamily="34" charset="0"/>
              <a:buChar char="•"/>
              <a:tabLst>
                <a:tab pos="457200" algn="l"/>
              </a:tabLst>
            </a:pPr>
            <a:r>
              <a:rPr lang="en-AU" sz="1100" i="0">
                <a:solidFill>
                  <a:srgbClr val="A6A6A6"/>
                </a:solidFill>
                <a:effectLst/>
                <a:latin typeface="Open Sans" pitchFamily="2" charset="0"/>
                <a:ea typeface="Times New Roman" panose="02020603050405020304" pitchFamily="18" charset="0"/>
                <a:cs typeface="Times New Roman" panose="02020603050405020304" pitchFamily="18" charset="0"/>
              </a:rPr>
              <a:t>Provide care to all involved, ensure the situation is stable (not escalating). </a:t>
            </a:r>
            <a:endParaRPr lang="en-AU" sz="1100" i="1">
              <a:solidFill>
                <a:srgbClr val="A6A6A6"/>
              </a:solidFill>
              <a:effectLst/>
              <a:latin typeface="Open Sans" pitchFamily="2" charset="0"/>
              <a:ea typeface="Times New Roman" panose="02020603050405020304" pitchFamily="18" charset="0"/>
              <a:cs typeface="Times New Roman" panose="02020603050405020304" pitchFamily="18" charset="0"/>
            </a:endParaRPr>
          </a:p>
          <a:p>
            <a:pPr>
              <a:buNone/>
            </a:pPr>
            <a:endParaRPr lang="en-AU" sz="1100" i="0">
              <a:solidFill>
                <a:srgbClr val="A6A6A6"/>
              </a:solidFill>
              <a:effectLst/>
              <a:latin typeface="Open Sans" pitchFamily="2" charset="0"/>
              <a:ea typeface="Times New Roman" panose="02020603050405020304" pitchFamily="18" charset="0"/>
            </a:endParaRPr>
          </a:p>
          <a:p>
            <a:pPr>
              <a:buNone/>
            </a:pPr>
            <a:r>
              <a:rPr lang="en-AU" sz="1100" b="1" i="0">
                <a:solidFill>
                  <a:srgbClr val="A6A6A6"/>
                </a:solidFill>
                <a:effectLst/>
                <a:latin typeface="Open Sans" pitchFamily="2" charset="0"/>
                <a:ea typeface="Times New Roman" panose="02020603050405020304" pitchFamily="18" charset="0"/>
              </a:rPr>
              <a:t>2. What assessment would you expect to occur?</a:t>
            </a:r>
            <a:endParaRPr lang="en-AU" sz="1100" b="1" i="1">
              <a:solidFill>
                <a:srgbClr val="A6A6A6"/>
              </a:solidFill>
              <a:effectLst/>
              <a:latin typeface="Open Sans" pitchFamily="2" charset="0"/>
              <a:ea typeface="Times New Roman" panose="02020603050405020304" pitchFamily="18" charset="0"/>
            </a:endParaRPr>
          </a:p>
          <a:p>
            <a:pPr>
              <a:buNone/>
            </a:pPr>
            <a:endParaRPr lang="en-AU" sz="1100" i="0">
              <a:solidFill>
                <a:srgbClr val="A6A6A6"/>
              </a:solidFill>
              <a:effectLst/>
              <a:latin typeface="Open Sans" pitchFamily="2" charset="0"/>
              <a:ea typeface="Times New Roman" panose="02020603050405020304" pitchFamily="18" charset="0"/>
            </a:endParaRPr>
          </a:p>
          <a:p>
            <a:pPr>
              <a:buNone/>
            </a:pPr>
            <a:r>
              <a:rPr lang="en-AU" sz="1100" b="1" i="0">
                <a:solidFill>
                  <a:srgbClr val="A6A6A6"/>
                </a:solidFill>
                <a:effectLst/>
                <a:latin typeface="Open Sans" pitchFamily="2" charset="0"/>
                <a:ea typeface="Times New Roman" panose="02020603050405020304" pitchFamily="18" charset="0"/>
              </a:rPr>
              <a:t>3. How would the views of the person/s affected be considered?  </a:t>
            </a:r>
            <a:endParaRPr lang="en-AU" sz="1100" b="1" i="1">
              <a:solidFill>
                <a:srgbClr val="A6A6A6"/>
              </a:solidFill>
              <a:effectLst/>
              <a:latin typeface="Open Sans" pitchFamily="2" charset="0"/>
              <a:ea typeface="Times New Roman" panose="02020603050405020304" pitchFamily="18" charset="0"/>
            </a:endParaRPr>
          </a:p>
          <a:p>
            <a:pPr marL="342900" lvl="0" indent="-342900">
              <a:buFont typeface="Arial" panose="020B0604020202020204" pitchFamily="34" charset="0"/>
              <a:buChar char="•"/>
              <a:tabLst>
                <a:tab pos="457200" algn="l"/>
              </a:tabLst>
            </a:pPr>
            <a:r>
              <a:rPr lang="en-AU" sz="1100" i="0">
                <a:solidFill>
                  <a:srgbClr val="A6A6A6"/>
                </a:solidFill>
                <a:effectLst/>
                <a:latin typeface="Open Sans" pitchFamily="2" charset="0"/>
                <a:ea typeface="Times New Roman" panose="02020603050405020304" pitchFamily="18" charset="0"/>
                <a:cs typeface="Times New Roman" panose="02020603050405020304" pitchFamily="18" charset="0"/>
              </a:rPr>
              <a:t>Determine level of injury (psychological/physical), contact emergency services as required, alert management, follow our IMS</a:t>
            </a:r>
            <a:endParaRPr lang="en-AU" sz="1100" i="1">
              <a:solidFill>
                <a:srgbClr val="A6A6A6"/>
              </a:solidFill>
              <a:effectLst/>
              <a:latin typeface="Open Sans" pitchFamily="2"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tabLst>
                <a:tab pos="457200" algn="l"/>
              </a:tabLst>
            </a:pPr>
            <a:r>
              <a:rPr lang="en-AU" sz="1100" i="0">
                <a:solidFill>
                  <a:srgbClr val="A6A6A6"/>
                </a:solidFill>
                <a:effectLst/>
                <a:latin typeface="Open Sans" pitchFamily="2" charset="0"/>
                <a:ea typeface="Times New Roman" panose="02020603050405020304" pitchFamily="18" charset="0"/>
                <a:cs typeface="Times New Roman" panose="02020603050405020304" pitchFamily="18" charset="0"/>
              </a:rPr>
              <a:t>The views of the person affected should be considered by asking:</a:t>
            </a:r>
            <a:endParaRPr lang="en-AU" sz="1100" i="1">
              <a:solidFill>
                <a:srgbClr val="A6A6A6"/>
              </a:solidFill>
              <a:effectLst/>
              <a:latin typeface="Open Sans" pitchFamily="2" charset="0"/>
              <a:ea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tabLst>
                <a:tab pos="914400" algn="l"/>
              </a:tabLst>
            </a:pPr>
            <a:r>
              <a:rPr lang="en-AU" sz="1100" i="0">
                <a:solidFill>
                  <a:srgbClr val="A6A6A6"/>
                </a:solidFill>
                <a:effectLst/>
                <a:latin typeface="Open Sans" pitchFamily="2" charset="0"/>
                <a:ea typeface="Times New Roman" panose="02020603050405020304" pitchFamily="18" charset="0"/>
                <a:cs typeface="Times New Roman" panose="02020603050405020304" pitchFamily="18" charset="0"/>
              </a:rPr>
              <a:t>what they would like/need in terms of support, seek understanding of an appropriate outcome for them. </a:t>
            </a:r>
            <a:endParaRPr lang="en-AU" sz="1100" i="1">
              <a:solidFill>
                <a:srgbClr val="A6A6A6"/>
              </a:solidFill>
              <a:effectLst/>
              <a:latin typeface="Open Sans" pitchFamily="2" charset="0"/>
              <a:ea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tabLst>
                <a:tab pos="914400" algn="l"/>
              </a:tabLst>
            </a:pPr>
            <a:r>
              <a:rPr lang="en-AU" sz="1100" i="0">
                <a:solidFill>
                  <a:srgbClr val="A6A6A6"/>
                </a:solidFill>
                <a:effectLst/>
                <a:latin typeface="Open Sans" pitchFamily="2" charset="0"/>
                <a:ea typeface="Times New Roman" panose="02020603050405020304" pitchFamily="18" charset="0"/>
                <a:cs typeface="Times New Roman" panose="02020603050405020304" pitchFamily="18" charset="0"/>
              </a:rPr>
              <a:t>what they would like to have happen, understand if they would like their representatives involved and how they are feeling about the incident.</a:t>
            </a:r>
            <a:endParaRPr lang="en-AU" sz="1100" i="1">
              <a:solidFill>
                <a:srgbClr val="A6A6A6"/>
              </a:solidFill>
              <a:effectLst/>
              <a:latin typeface="Open Sans" pitchFamily="2" charset="0"/>
              <a:ea typeface="Times New Roman" panose="02020603050405020304" pitchFamily="18" charset="0"/>
              <a:cs typeface="Times New Roman" panose="02020603050405020304" pitchFamily="18" charset="0"/>
            </a:endParaRPr>
          </a:p>
          <a:p>
            <a:pPr>
              <a:buNone/>
            </a:pPr>
            <a:endParaRPr lang="en-AU" sz="1100" i="0">
              <a:solidFill>
                <a:srgbClr val="A6A6A6"/>
              </a:solidFill>
              <a:effectLst/>
              <a:latin typeface="Open Sans" pitchFamily="2" charset="0"/>
              <a:ea typeface="Times New Roman" panose="02020603050405020304" pitchFamily="18" charset="0"/>
            </a:endParaRPr>
          </a:p>
          <a:p>
            <a:pPr>
              <a:buNone/>
            </a:pPr>
            <a:r>
              <a:rPr lang="en-AU" sz="1100" b="1" i="0">
                <a:solidFill>
                  <a:srgbClr val="A6A6A6"/>
                </a:solidFill>
                <a:effectLst/>
                <a:latin typeface="Open Sans" pitchFamily="2" charset="0"/>
                <a:ea typeface="Times New Roman" panose="02020603050405020304" pitchFamily="18" charset="0"/>
              </a:rPr>
              <a:t>4. What assistance and support would be provided to the persons involved? </a:t>
            </a:r>
            <a:endParaRPr lang="en-AU" sz="1100" b="1" i="1">
              <a:solidFill>
                <a:srgbClr val="A6A6A6"/>
              </a:solidFill>
              <a:effectLst/>
              <a:latin typeface="Open Sans" pitchFamily="2" charset="0"/>
              <a:ea typeface="Times New Roman" panose="02020603050405020304" pitchFamily="18" charset="0"/>
            </a:endParaRPr>
          </a:p>
          <a:p>
            <a:pPr marL="342900" lvl="0" indent="-342900">
              <a:buFont typeface="Arial" panose="020B0604020202020204" pitchFamily="34" charset="0"/>
              <a:buChar char="•"/>
              <a:tabLst>
                <a:tab pos="457200" algn="l"/>
              </a:tabLst>
            </a:pPr>
            <a:r>
              <a:rPr lang="en-AU" sz="1100" i="0">
                <a:solidFill>
                  <a:srgbClr val="A6A6A6"/>
                </a:solidFill>
                <a:effectLst/>
                <a:latin typeface="Open Sans" pitchFamily="2" charset="0"/>
                <a:ea typeface="Times New Roman" panose="02020603050405020304" pitchFamily="18" charset="0"/>
                <a:cs typeface="Times New Roman" panose="02020603050405020304" pitchFamily="18" charset="0"/>
              </a:rPr>
              <a:t>Consider medical, emotional psychological support, such as counselling referrals, hospitalisation or medical treatment</a:t>
            </a:r>
            <a:endParaRPr lang="en-AU" sz="1100" i="1">
              <a:solidFill>
                <a:srgbClr val="A6A6A6"/>
              </a:solidFill>
              <a:effectLst/>
              <a:latin typeface="Open Sans" pitchFamily="2"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tabLst>
                <a:tab pos="457200" algn="l"/>
              </a:tabLst>
            </a:pPr>
            <a:r>
              <a:rPr lang="en-AU" sz="1100" i="0">
                <a:solidFill>
                  <a:srgbClr val="A6A6A6"/>
                </a:solidFill>
                <a:effectLst/>
                <a:latin typeface="Open Sans" pitchFamily="2" charset="0"/>
                <a:ea typeface="Times New Roman" panose="02020603050405020304" pitchFamily="18" charset="0"/>
                <a:cs typeface="Times New Roman" panose="02020603050405020304" pitchFamily="18" charset="0"/>
              </a:rPr>
              <a:t>Provide help in understanding the next steps/process from here</a:t>
            </a:r>
            <a:endParaRPr lang="en-AU" sz="1100" i="1">
              <a:solidFill>
                <a:srgbClr val="A6A6A6"/>
              </a:solidFill>
              <a:effectLst/>
              <a:latin typeface="Open Sans" pitchFamily="2" charset="0"/>
              <a:ea typeface="Times New Roman" panose="02020603050405020304" pitchFamily="18" charset="0"/>
              <a:cs typeface="Times New Roman" panose="02020603050405020304" pitchFamily="18" charset="0"/>
            </a:endParaRPr>
          </a:p>
          <a:p>
            <a:pPr>
              <a:buNone/>
            </a:pPr>
            <a:endParaRPr lang="en-AU" sz="1100" i="0">
              <a:solidFill>
                <a:srgbClr val="A6A6A6"/>
              </a:solidFill>
              <a:effectLst/>
              <a:latin typeface="Open Sans" pitchFamily="2" charset="0"/>
              <a:ea typeface="Times New Roman" panose="02020603050405020304" pitchFamily="18" charset="0"/>
            </a:endParaRPr>
          </a:p>
          <a:p>
            <a:pPr>
              <a:buNone/>
            </a:pPr>
            <a:r>
              <a:rPr lang="en-AU" sz="1100" b="1" i="0">
                <a:solidFill>
                  <a:srgbClr val="A6A6A6"/>
                </a:solidFill>
                <a:effectLst/>
                <a:latin typeface="Open Sans" pitchFamily="2" charset="0"/>
                <a:ea typeface="Times New Roman" panose="02020603050405020304" pitchFamily="18" charset="0"/>
              </a:rPr>
              <a:t>5. What would you expect to happen as part of an open disclosure process? </a:t>
            </a:r>
            <a:endParaRPr lang="en-AU" sz="1100" b="1" i="1">
              <a:solidFill>
                <a:srgbClr val="A6A6A6"/>
              </a:solidFill>
              <a:effectLst/>
              <a:latin typeface="Open Sans" pitchFamily="2" charset="0"/>
              <a:ea typeface="Times New Roman" panose="02020603050405020304" pitchFamily="18" charset="0"/>
            </a:endParaRPr>
          </a:p>
          <a:p>
            <a:pPr marL="342900" lvl="0" indent="-342900">
              <a:buFont typeface="Arial" panose="020B0604020202020204" pitchFamily="34" charset="0"/>
              <a:buChar char="•"/>
              <a:tabLst>
                <a:tab pos="457200" algn="l"/>
              </a:tabLst>
            </a:pPr>
            <a:r>
              <a:rPr lang="en-AU" sz="1100" i="0">
                <a:solidFill>
                  <a:srgbClr val="A6A6A6"/>
                </a:solidFill>
                <a:effectLst/>
                <a:latin typeface="Open Sans" pitchFamily="2" charset="0"/>
                <a:ea typeface="Times New Roman" panose="02020603050405020304" pitchFamily="18" charset="0"/>
                <a:cs typeface="Times New Roman" panose="02020603050405020304" pitchFamily="18" charset="0"/>
              </a:rPr>
              <a:t>An apology to the person and representatives (where applicable). </a:t>
            </a:r>
            <a:endParaRPr lang="en-AU" sz="1100" i="1">
              <a:solidFill>
                <a:srgbClr val="A6A6A6"/>
              </a:solidFill>
              <a:effectLst/>
              <a:latin typeface="Open Sans" pitchFamily="2"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tabLst>
                <a:tab pos="457200" algn="l"/>
              </a:tabLst>
            </a:pPr>
            <a:r>
              <a:rPr lang="en-AU" sz="1100" i="0">
                <a:solidFill>
                  <a:srgbClr val="A6A6A6"/>
                </a:solidFill>
                <a:effectLst/>
                <a:latin typeface="Open Sans" pitchFamily="2" charset="0"/>
                <a:ea typeface="Times New Roman" panose="02020603050405020304" pitchFamily="18" charset="0"/>
                <a:cs typeface="Times New Roman" panose="02020603050405020304" pitchFamily="18" charset="0"/>
              </a:rPr>
              <a:t>Explanation of the incident/situation, to explain what happened and why.</a:t>
            </a:r>
            <a:endParaRPr lang="en-AU" sz="1100" i="1">
              <a:solidFill>
                <a:srgbClr val="A6A6A6"/>
              </a:solidFill>
              <a:effectLst/>
              <a:latin typeface="Open Sans" pitchFamily="2" charset="0"/>
              <a:ea typeface="Times New Roman" panose="02020603050405020304" pitchFamily="18" charset="0"/>
              <a:cs typeface="Times New Roman" panose="02020603050405020304" pitchFamily="18" charset="0"/>
            </a:endParaRPr>
          </a:p>
          <a:p>
            <a:endParaRPr lang="en-AU" sz="1100" i="1">
              <a:solidFill>
                <a:srgbClr val="A6A6A6"/>
              </a:solidFill>
              <a:effectLst/>
              <a:latin typeface="Open Sans" pitchFamily="2" charset="0"/>
              <a:ea typeface="Times New Roman" panose="02020603050405020304" pitchFamily="18" charset="0"/>
            </a:endParaRPr>
          </a:p>
          <a:p>
            <a:endParaRPr lang="en-AU"/>
          </a:p>
        </p:txBody>
      </p:sp>
      <p:sp>
        <p:nvSpPr>
          <p:cNvPr id="4" name="Slide Number Placeholder 3">
            <a:extLst>
              <a:ext uri="{FF2B5EF4-FFF2-40B4-BE49-F238E27FC236}">
                <a16:creationId xmlns:a16="http://schemas.microsoft.com/office/drawing/2014/main" id="{496CE2F8-55EF-D9A0-ACAA-9A22F457CECF}"/>
              </a:ext>
            </a:extLst>
          </p:cNvPr>
          <p:cNvSpPr>
            <a:spLocks noGrp="1"/>
          </p:cNvSpPr>
          <p:nvPr>
            <p:ph type="sldNum" sz="quarter" idx="5"/>
          </p:nvPr>
        </p:nvSpPr>
        <p:spPr/>
        <p:txBody>
          <a:bodyPr/>
          <a:lstStyle/>
          <a:p>
            <a:fld id="{485676A5-1DC8-4201-97D2-09D6F1539183}" type="slidenum">
              <a:rPr lang="en-AU" smtClean="0"/>
              <a:t>53</a:t>
            </a:fld>
            <a:endParaRPr lang="en-AU"/>
          </a:p>
        </p:txBody>
      </p:sp>
    </p:spTree>
    <p:extLst>
      <p:ext uri="{BB962C8B-B14F-4D97-AF65-F5344CB8AC3E}">
        <p14:creationId xmlns:p14="http://schemas.microsoft.com/office/powerpoint/2010/main" val="25133837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92082-FE20-37A9-43FE-1DCBE9A6A0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089617-C531-3353-1BA7-AB9A49799E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79B0D6-54F4-281D-62DB-5B476B4A14D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1" i="0" dirty="0">
                <a:solidFill>
                  <a:srgbClr val="A6A6A6"/>
                </a:solidFill>
                <a:effectLst/>
                <a:latin typeface="Open Sans" pitchFamily="2" charset="0"/>
                <a:ea typeface="Times New Roman" panose="02020603050405020304" pitchFamily="18" charset="0"/>
              </a:rPr>
              <a:t>Facilitator note: </a:t>
            </a:r>
            <a:r>
              <a:rPr lang="en-AU" sz="1800" i="0" dirty="0">
                <a:solidFill>
                  <a:srgbClr val="A6A6A6"/>
                </a:solidFill>
                <a:effectLst/>
                <a:latin typeface="Open Sans" pitchFamily="2" charset="0"/>
                <a:ea typeface="Times New Roman" panose="02020603050405020304" pitchFamily="18" charset="0"/>
              </a:rPr>
              <a:t>Think about the scenario. Focus on the key components of Element 3: Reporting and recording incidents using the questions below and what should happen at your service at this stage. Below are some possible responses/prompts to some of the questions if needed.</a:t>
            </a:r>
          </a:p>
          <a:p>
            <a:endParaRPr lang="en-AU" sz="1800" b="1" dirty="0">
              <a:solidFill>
                <a:srgbClr val="00080C"/>
              </a:solidFill>
              <a:latin typeface="Open Sans" pitchFamily="2" charset="0"/>
              <a:ea typeface="Open Sans" pitchFamily="2" charset="0"/>
              <a:cs typeface="Open Sans" pitchFamily="2" charset="0"/>
            </a:endParaRPr>
          </a:p>
          <a:p>
            <a:r>
              <a:rPr lang="en-AU" sz="1800" b="1" dirty="0">
                <a:solidFill>
                  <a:srgbClr val="00080C"/>
                </a:solidFill>
                <a:latin typeface="Open Sans" pitchFamily="2" charset="0"/>
                <a:ea typeface="Open Sans" pitchFamily="2" charset="0"/>
                <a:cs typeface="Open Sans" pitchFamily="2" charset="0"/>
              </a:rPr>
              <a:t>1. Who would you report the incident to? </a:t>
            </a:r>
          </a:p>
          <a:p>
            <a:pPr marL="0" indent="0">
              <a:buFont typeface="Arial" panose="020B0604020202020204" pitchFamily="34" charset="0"/>
              <a:buNone/>
            </a:pPr>
            <a:r>
              <a:rPr lang="en-AU" sz="1800" b="0" i="0" dirty="0">
                <a:solidFill>
                  <a:srgbClr val="00080C"/>
                </a:solidFill>
                <a:latin typeface="Open Sans" pitchFamily="2" charset="0"/>
                <a:ea typeface="Open Sans" pitchFamily="2" charset="0"/>
                <a:cs typeface="Open Sans" pitchFamily="2" charset="0"/>
              </a:rPr>
              <a:t>Think about our reporting requirements – if it was a reportable incident (SIRS) it would need to be reported to the Commission, or we may need to report an incident to the police and/or other external bodies</a:t>
            </a:r>
          </a:p>
          <a:p>
            <a:pPr marL="177165" indent="-177165">
              <a:buFont typeface="Arial" panose="020B0604020202020204" pitchFamily="34" charset="0"/>
              <a:buChar char="•"/>
            </a:pPr>
            <a:endParaRPr lang="en-AU" sz="1800" b="1" dirty="0">
              <a:solidFill>
                <a:srgbClr val="00080C"/>
              </a:solidFill>
              <a:latin typeface="Open Sans" pitchFamily="2" charset="0"/>
              <a:ea typeface="Open Sans" pitchFamily="2" charset="0"/>
              <a:cs typeface="Open Sans" pitchFamily="2" charset="0"/>
            </a:endParaRPr>
          </a:p>
          <a:p>
            <a:r>
              <a:rPr lang="en-AU" sz="1800" b="1" dirty="0">
                <a:solidFill>
                  <a:srgbClr val="00080C"/>
                </a:solidFill>
                <a:latin typeface="Open Sans" pitchFamily="2" charset="0"/>
                <a:ea typeface="Open Sans" pitchFamily="2" charset="0"/>
                <a:cs typeface="Open Sans" pitchFamily="2" charset="0"/>
              </a:rPr>
              <a:t>2. Where/how would this incident be recorded/documented?</a:t>
            </a:r>
            <a:r>
              <a:rPr lang="en-AU" sz="1800" dirty="0">
                <a:solidFill>
                  <a:srgbClr val="00080C"/>
                </a:solidFill>
                <a:latin typeface="Open Sans" pitchFamily="2" charset="0"/>
                <a:ea typeface="Open Sans" pitchFamily="2" charset="0"/>
                <a:cs typeface="Open Sans" pitchFamily="2" charset="0"/>
              </a:rPr>
              <a:t> </a:t>
            </a:r>
            <a:endParaRPr lang="en-AU" sz="1800" b="0" dirty="0">
              <a:solidFill>
                <a:srgbClr val="00080C"/>
              </a:solidFill>
              <a:latin typeface="Open Sans" pitchFamily="2" charset="0"/>
              <a:ea typeface="Open Sans" pitchFamily="2" charset="0"/>
              <a:cs typeface="Open Sans" pitchFamily="2" charset="0"/>
            </a:endParaRPr>
          </a:p>
          <a:p>
            <a:endParaRPr lang="en-AU" sz="1800" b="1" dirty="0">
              <a:solidFill>
                <a:srgbClr val="00080C"/>
              </a:solidFill>
              <a:latin typeface="Open Sans" pitchFamily="2" charset="0"/>
              <a:ea typeface="Open Sans" pitchFamily="2" charset="0"/>
              <a:cs typeface="Open Sans" pitchFamily="2" charset="0"/>
            </a:endParaRPr>
          </a:p>
          <a:p>
            <a:r>
              <a:rPr lang="en-AU" sz="1800" b="1" dirty="0">
                <a:solidFill>
                  <a:srgbClr val="00080C"/>
                </a:solidFill>
                <a:latin typeface="Open Sans" pitchFamily="2" charset="0"/>
                <a:ea typeface="Open Sans" pitchFamily="2" charset="0"/>
                <a:cs typeface="Open Sans" pitchFamily="2" charset="0"/>
              </a:rPr>
              <a:t>3. What details would need to be captured and by who? </a:t>
            </a:r>
          </a:p>
          <a:p>
            <a:pPr marL="0" indent="0">
              <a:buFont typeface="Arial" panose="020B0604020202020204" pitchFamily="34" charset="0"/>
              <a:buNone/>
            </a:pPr>
            <a:r>
              <a:rPr lang="en-AU" sz="1800" b="0" i="0" dirty="0">
                <a:solidFill>
                  <a:srgbClr val="00080C"/>
                </a:solidFill>
                <a:latin typeface="Open Sans" pitchFamily="2" charset="0"/>
                <a:ea typeface="Open Sans" pitchFamily="2" charset="0"/>
                <a:cs typeface="Open Sans" pitchFamily="2" charset="0"/>
              </a:rPr>
              <a:t>For example, details of the incident, people involved, response to the incident, investigation and initial analysis.</a:t>
            </a:r>
          </a:p>
          <a:p>
            <a:pPr marL="177165" indent="-177165">
              <a:buFont typeface="Arial" panose="020B0604020202020204" pitchFamily="34" charset="0"/>
              <a:buChar char="•"/>
            </a:pPr>
            <a:endParaRPr lang="en-AU" sz="1800" b="0" i="1" dirty="0">
              <a:solidFill>
                <a:srgbClr val="00080C"/>
              </a:solidFill>
              <a:latin typeface="Open Sans" pitchFamily="2" charset="0"/>
              <a:ea typeface="Open Sans" pitchFamily="2" charset="0"/>
              <a:cs typeface="Open Sans" pitchFamily="2" charset="0"/>
            </a:endParaRPr>
          </a:p>
          <a:p>
            <a:r>
              <a:rPr lang="en-AU" sz="1800" b="1" dirty="0">
                <a:solidFill>
                  <a:srgbClr val="00080C"/>
                </a:solidFill>
                <a:latin typeface="Open Sans" pitchFamily="2" charset="0"/>
                <a:ea typeface="Open Sans" pitchFamily="2" charset="0"/>
                <a:cs typeface="Open Sans" pitchFamily="2" charset="0"/>
              </a:rPr>
              <a:t>4. Are there any expectations for timeframes with recording and reporting this incident? </a:t>
            </a:r>
          </a:p>
          <a:p>
            <a:pPr>
              <a:lnSpc>
                <a:spcPct val="115000"/>
              </a:lnSpc>
              <a:spcAft>
                <a:spcPts val="600"/>
              </a:spcAft>
            </a:pPr>
            <a:r>
              <a:rPr lang="en-AU" sz="1800" dirty="0">
                <a:effectLst/>
                <a:latin typeface="Open Sans" pitchFamily="2" charset="0"/>
                <a:ea typeface="Calibri" panose="020F0502020204030204" pitchFamily="34" charset="0"/>
              </a:rPr>
              <a:t>Consider your service’s policy and procedure for non-reportable incidents. </a:t>
            </a:r>
          </a:p>
          <a:p>
            <a:pPr>
              <a:lnSpc>
                <a:spcPct val="115000"/>
              </a:lnSpc>
              <a:spcAft>
                <a:spcPts val="600"/>
              </a:spcAft>
            </a:pPr>
            <a:r>
              <a:rPr lang="en-AU" sz="1800" dirty="0">
                <a:effectLst/>
                <a:latin typeface="Open Sans" pitchFamily="2" charset="0"/>
                <a:ea typeface="Calibri" panose="020F0502020204030204" pitchFamily="34" charset="0"/>
              </a:rPr>
              <a:t>If it is a SIRS reportable incident, there are legislative timeframes that must be followed where Priority 1 is 24hrs and Priority 2 is 30 days from becoming aware of the incident. </a:t>
            </a:r>
          </a:p>
          <a:p>
            <a:pPr defTabSz="947958">
              <a:defRPr/>
            </a:pPr>
            <a:endParaRPr lang="en-AU" sz="1800" b="1" dirty="0">
              <a:solidFill>
                <a:srgbClr val="00080C"/>
              </a:solidFill>
              <a:latin typeface="Open Sans" pitchFamily="2" charset="0"/>
              <a:ea typeface="Open Sans" pitchFamily="2" charset="0"/>
              <a:cs typeface="Open Sans" pitchFamily="2" charset="0"/>
            </a:endParaRPr>
          </a:p>
          <a:p>
            <a:pPr defTabSz="947958">
              <a:defRPr/>
            </a:pPr>
            <a:r>
              <a:rPr lang="en-AU" sz="1800" b="1" dirty="0">
                <a:solidFill>
                  <a:srgbClr val="00080C"/>
                </a:solidFill>
                <a:latin typeface="Open Sans" pitchFamily="2" charset="0"/>
                <a:ea typeface="Open Sans" pitchFamily="2" charset="0"/>
                <a:cs typeface="Open Sans" pitchFamily="2" charset="0"/>
              </a:rPr>
              <a:t>5. Where the incident is (or may be) a reportable incident, is any further action required? </a:t>
            </a:r>
          </a:p>
          <a:p>
            <a:pPr marL="0" indent="0" defTabSz="947958">
              <a:buFont typeface="Arial" panose="020B0604020202020204" pitchFamily="34" charset="0"/>
              <a:buNone/>
              <a:defRPr/>
            </a:pPr>
            <a:r>
              <a:rPr lang="en-AU" sz="1800" i="0" dirty="0">
                <a:solidFill>
                  <a:srgbClr val="00080C"/>
                </a:solidFill>
                <a:latin typeface="Open Sans" pitchFamily="2" charset="0"/>
                <a:ea typeface="Open Sans" pitchFamily="2" charset="0"/>
                <a:cs typeface="Open Sans" pitchFamily="2" charset="0"/>
              </a:rPr>
              <a:t>Notify relevant authorities, such as the Commission, (if it is a SIRS reportable incident), Safe Work Australia, police or the coroner, APHRA.</a:t>
            </a:r>
            <a:endParaRPr lang="en-AU" sz="1800" b="0" i="0" dirty="0">
              <a:solidFill>
                <a:srgbClr val="00080C"/>
              </a:solidFill>
              <a:latin typeface="Open Sans" pitchFamily="2" charset="0"/>
              <a:ea typeface="Open Sans" pitchFamily="2" charset="0"/>
              <a:cs typeface="Open Sans" pitchFamily="2" charset="0"/>
            </a:endParaRPr>
          </a:p>
          <a:p>
            <a:endParaRPr lang="en-AU" sz="1800" b="0" i="0" dirty="0">
              <a:solidFill>
                <a:srgbClr val="00080C"/>
              </a:solidFill>
              <a:latin typeface="Open Sans" pitchFamily="2" charset="0"/>
              <a:ea typeface="Open Sans" pitchFamily="2" charset="0"/>
              <a:cs typeface="Open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i="1" dirty="0">
              <a:solidFill>
                <a:srgbClr val="A6A6A6"/>
              </a:solidFill>
              <a:effectLst/>
              <a:latin typeface="Open Sans" pitchFamily="2" charset="0"/>
              <a:ea typeface="Times New Roman" panose="02020603050405020304" pitchFamily="18" charset="0"/>
            </a:endParaRPr>
          </a:p>
          <a:p>
            <a:endParaRPr lang="en-AU" dirty="0"/>
          </a:p>
          <a:p>
            <a:endParaRPr lang="en-AU" dirty="0"/>
          </a:p>
        </p:txBody>
      </p:sp>
      <p:sp>
        <p:nvSpPr>
          <p:cNvPr id="4" name="Slide Number Placeholder 3">
            <a:extLst>
              <a:ext uri="{FF2B5EF4-FFF2-40B4-BE49-F238E27FC236}">
                <a16:creationId xmlns:a16="http://schemas.microsoft.com/office/drawing/2014/main" id="{46959D9A-AFA6-19B1-EA09-9B7F8F409901}"/>
              </a:ext>
            </a:extLst>
          </p:cNvPr>
          <p:cNvSpPr>
            <a:spLocks noGrp="1"/>
          </p:cNvSpPr>
          <p:nvPr>
            <p:ph type="sldNum" sz="quarter" idx="5"/>
          </p:nvPr>
        </p:nvSpPr>
        <p:spPr/>
        <p:txBody>
          <a:bodyPr/>
          <a:lstStyle/>
          <a:p>
            <a:fld id="{485676A5-1DC8-4201-97D2-09D6F1539183}" type="slidenum">
              <a:rPr lang="en-AU" smtClean="0"/>
              <a:t>54</a:t>
            </a:fld>
            <a:endParaRPr lang="en-AU"/>
          </a:p>
        </p:txBody>
      </p:sp>
    </p:spTree>
    <p:extLst>
      <p:ext uri="{BB962C8B-B14F-4D97-AF65-F5344CB8AC3E}">
        <p14:creationId xmlns:p14="http://schemas.microsoft.com/office/powerpoint/2010/main" val="99233159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1BDB2-B876-5192-F277-478777C1DD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527C19-D3FA-35DE-40CE-2F01478CA2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267B28-81E3-AABD-2259-044BAADC019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i="0">
                <a:solidFill>
                  <a:srgbClr val="A6A6A6"/>
                </a:solidFill>
                <a:effectLst/>
                <a:latin typeface="Open Sans" pitchFamily="2" charset="0"/>
                <a:ea typeface="Times New Roman" panose="02020603050405020304" pitchFamily="18" charset="0"/>
              </a:rPr>
              <a:t>Facilitator note: </a:t>
            </a:r>
            <a:r>
              <a:rPr lang="en-AU" sz="1200" i="0">
                <a:solidFill>
                  <a:srgbClr val="A6A6A6"/>
                </a:solidFill>
                <a:effectLst/>
                <a:latin typeface="Open Sans" pitchFamily="2" charset="0"/>
                <a:ea typeface="Times New Roman" panose="02020603050405020304" pitchFamily="18" charset="0"/>
              </a:rPr>
              <a:t>Think about the scenario. Focus on the key components of Element 4: Analyse the incident using the questions below and what should happen at your service at this stage. Below are some possible responses/prompts to some of the questions if needed.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i="1">
              <a:solidFill>
                <a:srgbClr val="A6A6A6"/>
              </a:solidFill>
              <a:effectLst/>
              <a:latin typeface="Open Sans" pitchFamily="2" charset="0"/>
              <a:ea typeface="Times New Roman" panose="02020603050405020304" pitchFamily="18" charset="0"/>
            </a:endParaRPr>
          </a:p>
          <a:p>
            <a:r>
              <a:rPr lang="en-AU" b="1">
                <a:solidFill>
                  <a:srgbClr val="00080C"/>
                </a:solidFill>
                <a:latin typeface="Open Sans" pitchFamily="2" charset="0"/>
                <a:ea typeface="Open Sans" pitchFamily="2" charset="0"/>
                <a:cs typeface="Open Sans" pitchFamily="2" charset="0"/>
              </a:rPr>
              <a:t>1. Who would be involved in analysing the incident? </a:t>
            </a:r>
          </a:p>
          <a:p>
            <a:pPr marL="177742" indent="-177742">
              <a:buFont typeface="Arial" panose="020B0604020202020204" pitchFamily="34" charset="0"/>
              <a:buChar char="•"/>
            </a:pPr>
            <a:r>
              <a:rPr lang="en-AU" b="0" i="0">
                <a:solidFill>
                  <a:srgbClr val="00080C"/>
                </a:solidFill>
                <a:latin typeface="Open Sans" pitchFamily="2" charset="0"/>
                <a:ea typeface="Open Sans" pitchFamily="2" charset="0"/>
                <a:cs typeface="Open Sans" pitchFamily="2" charset="0"/>
              </a:rPr>
              <a:t>An internal investigation processes – this could include human resources, management, supervisory staff, board/governing body </a:t>
            </a:r>
          </a:p>
          <a:p>
            <a:pPr marL="177742" indent="-177742">
              <a:buFont typeface="Arial" panose="020B0604020202020204" pitchFamily="34" charset="0"/>
              <a:buChar char="•"/>
            </a:pPr>
            <a:r>
              <a:rPr lang="en-AU" b="0" i="0">
                <a:solidFill>
                  <a:srgbClr val="00080C"/>
                </a:solidFill>
                <a:latin typeface="Open Sans" pitchFamily="2" charset="0"/>
                <a:ea typeface="Open Sans" pitchFamily="2" charset="0"/>
                <a:cs typeface="Open Sans" pitchFamily="2" charset="0"/>
              </a:rPr>
              <a:t>People responsible for review of our IMS to identify if there are previous incidents that are similar</a:t>
            </a:r>
          </a:p>
          <a:p>
            <a:pPr marL="177742" indent="-177742">
              <a:buFont typeface="Arial" panose="020B0604020202020204" pitchFamily="34" charset="0"/>
              <a:buChar char="•"/>
            </a:pPr>
            <a:r>
              <a:rPr lang="en-AU" b="0" i="0">
                <a:solidFill>
                  <a:srgbClr val="00080C"/>
                </a:solidFill>
                <a:latin typeface="Open Sans" pitchFamily="2" charset="0"/>
                <a:ea typeface="Open Sans" pitchFamily="2" charset="0"/>
                <a:cs typeface="Open Sans" pitchFamily="2" charset="0"/>
              </a:rPr>
              <a:t>Staff would be involved in assisting with the investigation, providing information, but would probably not help with the analysis</a:t>
            </a:r>
          </a:p>
          <a:p>
            <a:pPr defTabSz="947958">
              <a:defRPr/>
            </a:pPr>
            <a:endParaRPr lang="en-AU">
              <a:solidFill>
                <a:srgbClr val="00080C"/>
              </a:solidFill>
              <a:latin typeface="Open Sans" pitchFamily="2" charset="0"/>
              <a:ea typeface="Open Sans" pitchFamily="2" charset="0"/>
              <a:cs typeface="Open Sans" pitchFamily="2" charset="0"/>
            </a:endParaRPr>
          </a:p>
          <a:p>
            <a:pPr defTabSz="947958">
              <a:defRPr/>
            </a:pPr>
            <a:r>
              <a:rPr lang="en-AU" b="1">
                <a:solidFill>
                  <a:srgbClr val="00080C"/>
                </a:solidFill>
                <a:latin typeface="Open Sans" pitchFamily="2" charset="0"/>
                <a:ea typeface="Open Sans" pitchFamily="2" charset="0"/>
                <a:cs typeface="Open Sans" pitchFamily="2" charset="0"/>
              </a:rPr>
              <a:t>2. What might be the underlying causes or what would you need to consider to find out what is happening and why? </a:t>
            </a:r>
          </a:p>
          <a:p>
            <a:pPr marL="171450" indent="-171450" defTabSz="947958">
              <a:buFont typeface="Arial" panose="020B0604020202020204" pitchFamily="34" charset="0"/>
              <a:buChar char="•"/>
              <a:defRPr/>
            </a:pPr>
            <a:r>
              <a:rPr lang="en-AU" b="0" i="0">
                <a:solidFill>
                  <a:srgbClr val="00080C"/>
                </a:solidFill>
                <a:latin typeface="Open Sans" pitchFamily="2" charset="0"/>
                <a:ea typeface="Open Sans" pitchFamily="2" charset="0"/>
                <a:cs typeface="Open Sans" pitchFamily="2" charset="0"/>
              </a:rPr>
              <a:t>What is happening here? Why is it happening? What is missing? Your </a:t>
            </a:r>
            <a:r>
              <a:rPr lang="en-AU" i="0">
                <a:solidFill>
                  <a:srgbClr val="00080C"/>
                </a:solidFill>
                <a:latin typeface="Open Sans" pitchFamily="2" charset="0"/>
                <a:ea typeface="Open Sans" pitchFamily="2" charset="0"/>
                <a:cs typeface="Open Sans" pitchFamily="2" charset="0"/>
              </a:rPr>
              <a:t>analysis should assist with identifying any underlying causes. There could be more than one underlying cause.</a:t>
            </a:r>
          </a:p>
          <a:p>
            <a:pPr marL="177165" indent="-177165" defTabSz="947958">
              <a:buFont typeface="Arial" panose="020B0604020202020204" pitchFamily="34" charset="0"/>
              <a:buChar char="•"/>
              <a:defRPr/>
            </a:pPr>
            <a:r>
              <a:rPr lang="en-AU" i="0">
                <a:solidFill>
                  <a:srgbClr val="00080C"/>
                </a:solidFill>
                <a:latin typeface="Open Sans" pitchFamily="2" charset="0"/>
                <a:ea typeface="Open Sans" pitchFamily="2" charset="0"/>
                <a:cs typeface="Open Sans" pitchFamily="2" charset="0"/>
              </a:rPr>
              <a:t>Consider similar incidents and patterns of behaviour</a:t>
            </a:r>
          </a:p>
          <a:p>
            <a:pPr marL="171450" indent="-171450" fontAlgn="base">
              <a:buFont typeface="Arial" panose="020B0604020202020204" pitchFamily="34" charset="0"/>
              <a:buChar char="•"/>
            </a:pPr>
            <a:r>
              <a:rPr lang="en-AU" i="0">
                <a:solidFill>
                  <a:srgbClr val="00080C"/>
                </a:solidFill>
                <a:latin typeface="Open Sans" pitchFamily="2" charset="0"/>
                <a:ea typeface="Open Sans" pitchFamily="2" charset="0"/>
                <a:cs typeface="Open Sans" pitchFamily="2" charset="0"/>
              </a:rPr>
              <a:t>Are there staff issues/</a:t>
            </a:r>
            <a:r>
              <a:rPr lang="en-AU" b="0" i="0">
                <a:solidFill>
                  <a:srgbClr val="00080C"/>
                </a:solidFill>
                <a:latin typeface="Open Sans" pitchFamily="2" charset="0"/>
                <a:ea typeface="Open Sans" pitchFamily="2" charset="0"/>
                <a:cs typeface="Open Sans" pitchFamily="2" charset="0"/>
              </a:rPr>
              <a:t>challenges? (e.g. staff do not know what to do when someone has a fall). </a:t>
            </a:r>
          </a:p>
          <a:p>
            <a:pPr marL="171450" indent="-171450" fontAlgn="base">
              <a:buFont typeface="Arial" panose="020B0604020202020204" pitchFamily="34" charset="0"/>
              <a:buChar char="•"/>
            </a:pPr>
            <a:r>
              <a:rPr lang="en-AU" b="0" i="0">
                <a:solidFill>
                  <a:srgbClr val="00080C"/>
                </a:solidFill>
                <a:latin typeface="Open Sans" pitchFamily="2" charset="0"/>
                <a:ea typeface="Open Sans" pitchFamily="2" charset="0"/>
                <a:cs typeface="Open Sans" pitchFamily="2" charset="0"/>
              </a:rPr>
              <a:t>Is it a staff training or knowledge issue?</a:t>
            </a:r>
          </a:p>
          <a:p>
            <a:pPr marL="171450" indent="-171450" fontAlgn="base">
              <a:buFont typeface="Arial" panose="020B0604020202020204" pitchFamily="34" charset="0"/>
              <a:buChar char="•"/>
            </a:pPr>
            <a:r>
              <a:rPr lang="en-AU" b="0" i="0">
                <a:solidFill>
                  <a:srgbClr val="00080C"/>
                </a:solidFill>
                <a:latin typeface="Open Sans" pitchFamily="2" charset="0"/>
                <a:ea typeface="Open Sans" pitchFamily="2" charset="0"/>
                <a:cs typeface="Open Sans" pitchFamily="2" charset="0"/>
              </a:rPr>
              <a:t>Are our policies and procedures clear?</a:t>
            </a:r>
          </a:p>
          <a:p>
            <a:pPr marL="171450" indent="-171450" fontAlgn="base">
              <a:buFont typeface="Arial" panose="020B0604020202020204" pitchFamily="34" charset="0"/>
              <a:buChar char="•"/>
            </a:pPr>
            <a:r>
              <a:rPr lang="en-AU" b="0" i="0">
                <a:solidFill>
                  <a:srgbClr val="00080C"/>
                </a:solidFill>
                <a:latin typeface="Open Sans" pitchFamily="2" charset="0"/>
                <a:ea typeface="Open Sans" pitchFamily="2" charset="0"/>
                <a:cs typeface="Open Sans" pitchFamily="2" charset="0"/>
              </a:rPr>
              <a:t>Is it a resourcing issue?</a:t>
            </a:r>
          </a:p>
          <a:p>
            <a:pPr marL="171450" indent="-171450" fontAlgn="base">
              <a:buFont typeface="Arial" panose="020B0604020202020204" pitchFamily="34" charset="0"/>
              <a:buChar char="•"/>
            </a:pPr>
            <a:endParaRPr lang="en-AU" b="0" i="0">
              <a:solidFill>
                <a:srgbClr val="00080C"/>
              </a:solidFill>
              <a:latin typeface="Open Sans" pitchFamily="2" charset="0"/>
              <a:ea typeface="Open Sans" pitchFamily="2" charset="0"/>
              <a:cs typeface="Open Sans" pitchFamily="2" charset="0"/>
            </a:endParaRPr>
          </a:p>
          <a:p>
            <a:pPr defTabSz="947958">
              <a:defRPr/>
            </a:pPr>
            <a:r>
              <a:rPr lang="en-AU" b="1">
                <a:solidFill>
                  <a:srgbClr val="00080C"/>
                </a:solidFill>
                <a:latin typeface="Open Sans" pitchFamily="2" charset="0"/>
                <a:ea typeface="Open Sans" pitchFamily="2" charset="0"/>
                <a:cs typeface="Open Sans" pitchFamily="2" charset="0"/>
              </a:rPr>
              <a:t>3. What systems and practices could be improved to reduce the risk of similar incidents happening in the future?</a:t>
            </a:r>
          </a:p>
          <a:p>
            <a:pPr marL="177742" indent="-177742" defTabSz="947958">
              <a:buFont typeface="Arial" panose="020B0604020202020204" pitchFamily="34" charset="0"/>
              <a:buChar char="•"/>
              <a:defRPr/>
            </a:pPr>
            <a:r>
              <a:rPr lang="en-AU" i="0">
                <a:solidFill>
                  <a:srgbClr val="00080C"/>
                </a:solidFill>
                <a:latin typeface="Open Sans" pitchFamily="2" charset="0"/>
                <a:ea typeface="Open Sans" pitchFamily="2" charset="0"/>
                <a:cs typeface="Open Sans" pitchFamily="2" charset="0"/>
              </a:rPr>
              <a:t>Have there been similar incidents to draw on and suggest where improvements might be required?</a:t>
            </a:r>
          </a:p>
          <a:p>
            <a:pPr marL="177742" indent="-177742" defTabSz="947958">
              <a:buFont typeface="Arial" panose="020B0604020202020204" pitchFamily="34" charset="0"/>
              <a:buChar char="•"/>
              <a:defRPr/>
            </a:pPr>
            <a:r>
              <a:rPr lang="en-AU" i="0">
                <a:solidFill>
                  <a:srgbClr val="00080C"/>
                </a:solidFill>
                <a:latin typeface="Open Sans" pitchFamily="2" charset="0"/>
                <a:ea typeface="Open Sans" pitchFamily="2" charset="0"/>
                <a:cs typeface="Open Sans" pitchFamily="2" charset="0"/>
              </a:rPr>
              <a:t>Are there processes or systems that are failing (e.g. training on response to incidents)?</a:t>
            </a:r>
          </a:p>
          <a:p>
            <a:pPr marL="177742" indent="-177742" defTabSz="947958">
              <a:buFont typeface="Arial" panose="020B0604020202020204" pitchFamily="34" charset="0"/>
              <a:buChar char="•"/>
              <a:defRPr/>
            </a:pPr>
            <a:r>
              <a:rPr lang="en-AU" i="0">
                <a:solidFill>
                  <a:srgbClr val="00080C"/>
                </a:solidFill>
                <a:latin typeface="Open Sans" pitchFamily="2" charset="0"/>
                <a:ea typeface="Open Sans" pitchFamily="2" charset="0"/>
                <a:cs typeface="Open Sans" pitchFamily="2" charset="0"/>
              </a:rPr>
              <a:t>Are additional checks required?</a:t>
            </a:r>
          </a:p>
          <a:p>
            <a:pPr marL="177742" indent="-177742" defTabSz="947958">
              <a:buFont typeface="Arial" panose="020B0604020202020204" pitchFamily="34" charset="0"/>
              <a:buChar char="•"/>
              <a:defRPr/>
            </a:pPr>
            <a:r>
              <a:rPr lang="en-AU" i="0">
                <a:solidFill>
                  <a:srgbClr val="00080C"/>
                </a:solidFill>
                <a:latin typeface="Open Sans" pitchFamily="2" charset="0"/>
                <a:ea typeface="Open Sans" pitchFamily="2" charset="0"/>
                <a:cs typeface="Open Sans" pitchFamily="2" charset="0"/>
              </a:rPr>
              <a:t>What, if any, remedial action needs to be undertaken to prevent further similar incidents from occurring, or to minimise their harm?</a:t>
            </a:r>
          </a:p>
          <a:p>
            <a:pPr marL="0" indent="0" defTabSz="947958">
              <a:buFont typeface="Arial" panose="020B0604020202020204" pitchFamily="34" charset="0"/>
              <a:buNone/>
              <a:defRPr/>
            </a:pPr>
            <a:endParaRPr lang="en-AU">
              <a:solidFill>
                <a:srgbClr val="00080C"/>
              </a:solidFill>
              <a:latin typeface="Open Sans" pitchFamily="2" charset="0"/>
              <a:ea typeface="Open Sans" pitchFamily="2" charset="0"/>
              <a:cs typeface="Open Sans" pitchFamily="2" charset="0"/>
            </a:endParaRPr>
          </a:p>
          <a:p>
            <a:pPr marL="0" marR="0" lvl="0" indent="0" algn="l" defTabSz="947958" rtl="0" eaLnBrk="1" fontAlgn="auto" latinLnBrk="0" hangingPunct="1">
              <a:lnSpc>
                <a:spcPct val="100000"/>
              </a:lnSpc>
              <a:spcBef>
                <a:spcPts val="0"/>
              </a:spcBef>
              <a:spcAft>
                <a:spcPts val="0"/>
              </a:spcAft>
              <a:buClrTx/>
              <a:buSzTx/>
              <a:buFont typeface="Arial" panose="020B0604020202020204" pitchFamily="34" charset="0"/>
              <a:buNone/>
              <a:tabLst/>
              <a:defRPr/>
            </a:pPr>
            <a:r>
              <a:rPr lang="en-AU" b="1">
                <a:solidFill>
                  <a:srgbClr val="00080C"/>
                </a:solidFill>
                <a:latin typeface="Open Sans" pitchFamily="2" charset="0"/>
                <a:ea typeface="Open Sans" pitchFamily="2" charset="0"/>
                <a:cs typeface="Open Sans" pitchFamily="2" charset="0"/>
              </a:rPr>
              <a:t>4. Could the incident have been prevented from occurring at all?</a:t>
            </a:r>
          </a:p>
          <a:p>
            <a:pPr marL="0" indent="0" defTabSz="947958">
              <a:buFont typeface="Arial" panose="020B0604020202020204" pitchFamily="34" charset="0"/>
              <a:buNone/>
              <a:defRPr/>
            </a:pPr>
            <a:endParaRPr lang="en-AU" i="1">
              <a:solidFill>
                <a:srgbClr val="00080C"/>
              </a:solidFill>
              <a:latin typeface="Open Sans" pitchFamily="2" charset="0"/>
              <a:ea typeface="Open Sans" pitchFamily="2" charset="0"/>
              <a:cs typeface="Open Sans" pitchFamily="2" charset="0"/>
            </a:endParaRPr>
          </a:p>
          <a:p>
            <a:pPr marL="171450" indent="-171450" defTabSz="947958">
              <a:buFont typeface="Arial" panose="020B0604020202020204" pitchFamily="34" charset="0"/>
              <a:buChar char="•"/>
              <a:defRPr/>
            </a:pPr>
            <a:endParaRPr lang="en-AU" sz="1200" b="0" i="0" u="none" strike="noStrike" kern="1200">
              <a:solidFill>
                <a:srgbClr val="00080C"/>
              </a:solidFill>
              <a:effectLst/>
              <a:latin typeface="Open Sans" pitchFamily="2" charset="0"/>
              <a:ea typeface="Open Sans" pitchFamily="2" charset="0"/>
              <a:cs typeface="Open Sans" pitchFamily="2" charset="0"/>
            </a:endParaRPr>
          </a:p>
          <a:p>
            <a:endParaRPr lang="en-AU"/>
          </a:p>
        </p:txBody>
      </p:sp>
      <p:sp>
        <p:nvSpPr>
          <p:cNvPr id="4" name="Slide Number Placeholder 3">
            <a:extLst>
              <a:ext uri="{FF2B5EF4-FFF2-40B4-BE49-F238E27FC236}">
                <a16:creationId xmlns:a16="http://schemas.microsoft.com/office/drawing/2014/main" id="{59CE4AD4-307B-290A-7FFE-11B763E83F8E}"/>
              </a:ext>
            </a:extLst>
          </p:cNvPr>
          <p:cNvSpPr>
            <a:spLocks noGrp="1"/>
          </p:cNvSpPr>
          <p:nvPr>
            <p:ph type="sldNum" sz="quarter" idx="5"/>
          </p:nvPr>
        </p:nvSpPr>
        <p:spPr/>
        <p:txBody>
          <a:bodyPr/>
          <a:lstStyle/>
          <a:p>
            <a:fld id="{485676A5-1DC8-4201-97D2-09D6F1539183}" type="slidenum">
              <a:rPr lang="en-AU" smtClean="0"/>
              <a:t>55</a:t>
            </a:fld>
            <a:endParaRPr lang="en-AU"/>
          </a:p>
        </p:txBody>
      </p:sp>
    </p:spTree>
    <p:extLst>
      <p:ext uri="{BB962C8B-B14F-4D97-AF65-F5344CB8AC3E}">
        <p14:creationId xmlns:p14="http://schemas.microsoft.com/office/powerpoint/2010/main" val="40090344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E2A7C5-B72E-40B3-7EF5-87EF59C946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EF5E0C-0E93-FA36-428A-299DFC58EB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2D67CD-93EA-A655-95B8-DAAC78F7942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i="0">
                <a:solidFill>
                  <a:srgbClr val="A6A6A6"/>
                </a:solidFill>
                <a:effectLst/>
                <a:latin typeface="Open Sans" pitchFamily="2" charset="0"/>
                <a:ea typeface="Times New Roman" panose="02020603050405020304" pitchFamily="18" charset="0"/>
              </a:rPr>
              <a:t>Facilitator note: </a:t>
            </a:r>
            <a:r>
              <a:rPr lang="en-AU" sz="1200" i="0">
                <a:solidFill>
                  <a:srgbClr val="A6A6A6"/>
                </a:solidFill>
                <a:effectLst/>
                <a:latin typeface="Open Sans" pitchFamily="2" charset="0"/>
                <a:ea typeface="Times New Roman" panose="02020603050405020304" pitchFamily="18" charset="0"/>
              </a:rPr>
              <a:t>Think about the scenario. Focus on the key components of Element 5: Implement actions by using the questions below and what should happen at your service at this stage. Below are some possible responses/prompts to some of the questions if needed.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i="1">
              <a:solidFill>
                <a:srgbClr val="A6A6A6"/>
              </a:solidFill>
              <a:effectLst/>
              <a:latin typeface="Open Sans" pitchFamily="2" charset="0"/>
              <a:ea typeface="Times New Roman" panose="02020603050405020304" pitchFamily="18" charset="0"/>
            </a:endParaRPr>
          </a:p>
          <a:p>
            <a:pPr defTabSz="947958">
              <a:defRPr/>
            </a:pPr>
            <a:r>
              <a:rPr lang="en-AU" b="1">
                <a:solidFill>
                  <a:srgbClr val="00080C"/>
                </a:solidFill>
                <a:latin typeface="Open Sans" pitchFamily="2" charset="0"/>
                <a:ea typeface="Open Sans" pitchFamily="2" charset="0"/>
                <a:cs typeface="Open Sans" pitchFamily="2" charset="0"/>
              </a:rPr>
              <a:t>1. What are some possible solutions?</a:t>
            </a:r>
          </a:p>
          <a:p>
            <a:pPr marL="0" indent="0" defTabSz="947958">
              <a:buFont typeface="Arial" panose="020B0604020202020204" pitchFamily="34" charset="0"/>
              <a:buNone/>
              <a:defRPr/>
            </a:pPr>
            <a:r>
              <a:rPr lang="en-AU" b="0">
                <a:solidFill>
                  <a:srgbClr val="00080C"/>
                </a:solidFill>
                <a:latin typeface="Open Sans" pitchFamily="2" charset="0"/>
                <a:ea typeface="Open Sans" pitchFamily="2" charset="0"/>
                <a:cs typeface="Open Sans" pitchFamily="2" charset="0"/>
              </a:rPr>
              <a:t>For example:</a:t>
            </a:r>
          </a:p>
          <a:p>
            <a:pPr marL="171450" indent="-171450" defTabSz="947958">
              <a:buFont typeface="Arial" panose="020B0604020202020204" pitchFamily="34" charset="0"/>
              <a:buChar char="•"/>
              <a:defRPr/>
            </a:pPr>
            <a:r>
              <a:rPr lang="en-AU" b="0">
                <a:solidFill>
                  <a:srgbClr val="00080C"/>
                </a:solidFill>
                <a:latin typeface="Open Sans" pitchFamily="2" charset="0"/>
                <a:ea typeface="Open Sans" pitchFamily="2" charset="0"/>
                <a:cs typeface="Open Sans" pitchFamily="2" charset="0"/>
              </a:rPr>
              <a:t>staff training</a:t>
            </a:r>
          </a:p>
          <a:p>
            <a:pPr marL="171450" indent="-171450" defTabSz="947958">
              <a:buFont typeface="Arial" panose="020B0604020202020204" pitchFamily="34" charset="0"/>
              <a:buChar char="•"/>
              <a:defRPr/>
            </a:pPr>
            <a:r>
              <a:rPr lang="en-AU" b="0">
                <a:solidFill>
                  <a:srgbClr val="00080C"/>
                </a:solidFill>
                <a:latin typeface="Open Sans" pitchFamily="2" charset="0"/>
                <a:ea typeface="Open Sans" pitchFamily="2" charset="0"/>
                <a:cs typeface="Open Sans" pitchFamily="2" charset="0"/>
              </a:rPr>
              <a:t>making changes to organisational or clinical governance frameworks</a:t>
            </a:r>
          </a:p>
          <a:p>
            <a:pPr marL="171450" indent="-171450" defTabSz="947958">
              <a:buFont typeface="Arial" panose="020B0604020202020204" pitchFamily="34" charset="0"/>
              <a:buChar char="•"/>
              <a:defRPr/>
            </a:pPr>
            <a:r>
              <a:rPr lang="en-AU" b="0">
                <a:solidFill>
                  <a:srgbClr val="00080C"/>
                </a:solidFill>
                <a:latin typeface="Open Sans" pitchFamily="2" charset="0"/>
                <a:ea typeface="Open Sans" pitchFamily="2" charset="0"/>
                <a:cs typeface="Open Sans" pitchFamily="2" charset="0"/>
              </a:rPr>
              <a:t>reviewing and updating practices and procedures or developing new procedures to support staff</a:t>
            </a:r>
          </a:p>
          <a:p>
            <a:pPr marL="171450" indent="-171450" defTabSz="947958">
              <a:buFont typeface="Arial" panose="020B0604020202020204" pitchFamily="34" charset="0"/>
              <a:buChar char="•"/>
              <a:defRPr/>
            </a:pPr>
            <a:r>
              <a:rPr lang="en-AU" b="0">
                <a:solidFill>
                  <a:srgbClr val="00080C"/>
                </a:solidFill>
                <a:latin typeface="Open Sans" pitchFamily="2" charset="0"/>
                <a:ea typeface="Open Sans" pitchFamily="2" charset="0"/>
                <a:cs typeface="Open Sans" pitchFamily="2" charset="0"/>
              </a:rPr>
              <a:t>making changes to the environment or equipment</a:t>
            </a:r>
          </a:p>
          <a:p>
            <a:pPr marL="171450" indent="-171450" defTabSz="947958">
              <a:buFont typeface="Arial" panose="020B0604020202020204" pitchFamily="34" charset="0"/>
              <a:buChar char="•"/>
              <a:defRPr/>
            </a:pPr>
            <a:r>
              <a:rPr lang="en-AU" b="0">
                <a:solidFill>
                  <a:srgbClr val="00080C"/>
                </a:solidFill>
                <a:latin typeface="Open Sans" pitchFamily="2" charset="0"/>
                <a:ea typeface="Open Sans" pitchFamily="2" charset="0"/>
                <a:cs typeface="Open Sans" pitchFamily="2" charset="0"/>
              </a:rPr>
              <a:t>taking actions to promote a culture focused on safety and high-quality care, such as making incident management a key focus when inducting new staff</a:t>
            </a:r>
          </a:p>
          <a:p>
            <a:pPr marL="171450" indent="-171450" defTabSz="947958">
              <a:buFont typeface="Arial" panose="020B0604020202020204" pitchFamily="34" charset="0"/>
              <a:buChar char="•"/>
              <a:defRPr/>
            </a:pPr>
            <a:r>
              <a:rPr lang="en-AU" b="0">
                <a:solidFill>
                  <a:srgbClr val="00080C"/>
                </a:solidFill>
                <a:latin typeface="Open Sans" pitchFamily="2" charset="0"/>
                <a:ea typeface="Open Sans" pitchFamily="2" charset="0"/>
                <a:cs typeface="Open Sans" pitchFamily="2" charset="0"/>
              </a:rPr>
              <a:t>seeking specialist assistance</a:t>
            </a:r>
          </a:p>
          <a:p>
            <a:pPr marL="171450" indent="-171450" defTabSz="947958">
              <a:buFont typeface="Arial" panose="020B0604020202020204" pitchFamily="34" charset="0"/>
              <a:buChar char="•"/>
              <a:defRPr/>
            </a:pPr>
            <a:r>
              <a:rPr lang="en-AU" b="0">
                <a:solidFill>
                  <a:srgbClr val="00080C"/>
                </a:solidFill>
                <a:latin typeface="Open Sans" pitchFamily="2" charset="0"/>
                <a:ea typeface="Open Sans" pitchFamily="2" charset="0"/>
                <a:cs typeface="Open Sans" pitchFamily="2" charset="0"/>
              </a:rPr>
              <a:t>updating care plans to address the cause or impacts of an incident.</a:t>
            </a:r>
          </a:p>
          <a:p>
            <a:pPr marL="171450" indent="-171450" defTabSz="947958">
              <a:buFont typeface="Arial" panose="020B0604020202020204" pitchFamily="34" charset="0"/>
              <a:buChar char="•"/>
              <a:defRPr/>
            </a:pPr>
            <a:endParaRPr lang="en-AU" b="1">
              <a:solidFill>
                <a:srgbClr val="00080C"/>
              </a:solidFill>
              <a:latin typeface="Open Sans" pitchFamily="2" charset="0"/>
              <a:ea typeface="Open Sans" pitchFamily="2" charset="0"/>
              <a:cs typeface="Open Sans" pitchFamily="2" charset="0"/>
            </a:endParaRPr>
          </a:p>
          <a:p>
            <a:pPr defTabSz="947958">
              <a:defRPr/>
            </a:pPr>
            <a:r>
              <a:rPr lang="en-AU" b="1">
                <a:solidFill>
                  <a:srgbClr val="00080C"/>
                </a:solidFill>
                <a:latin typeface="Open Sans" pitchFamily="2" charset="0"/>
                <a:ea typeface="Open Sans" pitchFamily="2" charset="0"/>
                <a:cs typeface="Open Sans" pitchFamily="2" charset="0"/>
              </a:rPr>
              <a:t>2. What solutions do you think might be most appropriate at this stage given the information you have?</a:t>
            </a:r>
            <a:endParaRPr lang="en-AU">
              <a:solidFill>
                <a:srgbClr val="00080C"/>
              </a:solidFill>
              <a:latin typeface="Open Sans" pitchFamily="2" charset="0"/>
              <a:ea typeface="Open Sans" pitchFamily="2" charset="0"/>
              <a:cs typeface="Open Sans" pitchFamily="2" charset="0"/>
            </a:endParaRPr>
          </a:p>
          <a:p>
            <a:pPr defTabSz="947958">
              <a:defRPr/>
            </a:pPr>
            <a:endParaRPr lang="en-AU" b="1">
              <a:solidFill>
                <a:srgbClr val="00080C"/>
              </a:solidFill>
              <a:latin typeface="Open Sans" pitchFamily="2" charset="0"/>
              <a:ea typeface="Open Sans" pitchFamily="2" charset="0"/>
              <a:cs typeface="Open Sans" pitchFamily="2" charset="0"/>
            </a:endParaRPr>
          </a:p>
        </p:txBody>
      </p:sp>
      <p:sp>
        <p:nvSpPr>
          <p:cNvPr id="4" name="Slide Number Placeholder 3">
            <a:extLst>
              <a:ext uri="{FF2B5EF4-FFF2-40B4-BE49-F238E27FC236}">
                <a16:creationId xmlns:a16="http://schemas.microsoft.com/office/drawing/2014/main" id="{6ED9BE0C-364D-4694-A23E-15A0324D3EEB}"/>
              </a:ext>
            </a:extLst>
          </p:cNvPr>
          <p:cNvSpPr>
            <a:spLocks noGrp="1"/>
          </p:cNvSpPr>
          <p:nvPr>
            <p:ph type="sldNum" sz="quarter" idx="5"/>
          </p:nvPr>
        </p:nvSpPr>
        <p:spPr/>
        <p:txBody>
          <a:bodyPr/>
          <a:lstStyle/>
          <a:p>
            <a:fld id="{485676A5-1DC8-4201-97D2-09D6F1539183}" type="slidenum">
              <a:rPr lang="en-AU" smtClean="0"/>
              <a:t>56</a:t>
            </a:fld>
            <a:endParaRPr lang="en-AU"/>
          </a:p>
        </p:txBody>
      </p:sp>
    </p:spTree>
    <p:extLst>
      <p:ext uri="{BB962C8B-B14F-4D97-AF65-F5344CB8AC3E}">
        <p14:creationId xmlns:p14="http://schemas.microsoft.com/office/powerpoint/2010/main" val="4041325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01C5D0-F2C7-475E-1B80-9889B8DF3D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5D7EC0-8610-E022-F359-12A3115F82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848FC2-3047-D87F-0241-104CB50E812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i="0">
                <a:solidFill>
                  <a:srgbClr val="A6A6A6"/>
                </a:solidFill>
                <a:effectLst/>
                <a:latin typeface="Open Sans" pitchFamily="2" charset="0"/>
                <a:ea typeface="Times New Roman" panose="02020603050405020304" pitchFamily="18" charset="0"/>
              </a:rPr>
              <a:t>Facilitator note: </a:t>
            </a:r>
            <a:r>
              <a:rPr lang="en-AU" sz="1200" i="0">
                <a:solidFill>
                  <a:srgbClr val="A6A6A6"/>
                </a:solidFill>
                <a:effectLst/>
                <a:latin typeface="Open Sans" pitchFamily="2" charset="0"/>
                <a:ea typeface="Times New Roman" panose="02020603050405020304" pitchFamily="18" charset="0"/>
              </a:rPr>
              <a:t>Think about the scenario. Focus on the key components of Element 6: Close the loop by using the questions below and considering what should happen at your service at this stage. Below are some possible responses/prompts to some of the questions if needed.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1" i="0">
              <a:solidFill>
                <a:srgbClr val="A6A6A6"/>
              </a:solidFill>
              <a:effectLst/>
              <a:latin typeface="Open Sans" pitchFamily="2" charset="0"/>
              <a:ea typeface="Open Sans" pitchFamily="2" charset="0"/>
              <a:cs typeface="Open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b="1">
                <a:solidFill>
                  <a:srgbClr val="00080C"/>
                </a:solidFill>
                <a:latin typeface="Open Sans" pitchFamily="2" charset="0"/>
                <a:ea typeface="Open Sans" pitchFamily="2" charset="0"/>
                <a:cs typeface="Open Sans" pitchFamily="2" charset="0"/>
              </a:rPr>
              <a:t>1. While we may not be able to evaluate the action taken to see if the outcome is effective (as we need further information), what might be some ways that you could evaluate the outcome? </a:t>
            </a:r>
          </a:p>
          <a:p>
            <a:pPr marL="0" indent="0" defTabSz="947958">
              <a:buFont typeface="Arial" panose="020B0604020202020204" pitchFamily="34" charset="0"/>
              <a:buNone/>
              <a:defRPr/>
            </a:pPr>
            <a:r>
              <a:rPr lang="en-AU" i="0">
                <a:solidFill>
                  <a:srgbClr val="00080C"/>
                </a:solidFill>
                <a:latin typeface="Open Sans" pitchFamily="2" charset="0"/>
                <a:ea typeface="Open Sans" pitchFamily="2" charset="0"/>
                <a:cs typeface="Open Sans" pitchFamily="2" charset="0"/>
              </a:rPr>
              <a:t>For example:</a:t>
            </a:r>
          </a:p>
          <a:p>
            <a:pPr marL="177742" indent="-177742" defTabSz="947958">
              <a:buFont typeface="Arial" panose="020B0604020202020204" pitchFamily="34" charset="0"/>
              <a:buChar char="•"/>
              <a:defRPr/>
            </a:pPr>
            <a:r>
              <a:rPr lang="en-AU" i="0">
                <a:solidFill>
                  <a:srgbClr val="00080C"/>
                </a:solidFill>
                <a:latin typeface="Open Sans" pitchFamily="2" charset="0"/>
                <a:ea typeface="Open Sans" pitchFamily="2" charset="0"/>
                <a:cs typeface="Open Sans" pitchFamily="2" charset="0"/>
              </a:rPr>
              <a:t>Analysing data to see if there is a change in trends or number of incidents </a:t>
            </a:r>
          </a:p>
          <a:p>
            <a:pPr marL="177742" indent="-177742" defTabSz="947958">
              <a:buFont typeface="Arial" panose="020B0604020202020204" pitchFamily="34" charset="0"/>
              <a:buChar char="•"/>
              <a:defRPr/>
            </a:pPr>
            <a:r>
              <a:rPr lang="en-AU" i="0">
                <a:solidFill>
                  <a:srgbClr val="00080C"/>
                </a:solidFill>
                <a:latin typeface="Open Sans" pitchFamily="2" charset="0"/>
                <a:ea typeface="Open Sans" pitchFamily="2" charset="0"/>
                <a:cs typeface="Open Sans" pitchFamily="2" charset="0"/>
              </a:rPr>
              <a:t>Through open disclosure practices</a:t>
            </a:r>
          </a:p>
          <a:p>
            <a:pPr marL="177742" indent="-177742" defTabSz="947958">
              <a:buFont typeface="Arial" panose="020B0604020202020204" pitchFamily="34" charset="0"/>
              <a:buChar char="•"/>
              <a:defRPr/>
            </a:pPr>
            <a:r>
              <a:rPr lang="en-AU" i="0">
                <a:solidFill>
                  <a:srgbClr val="00080C"/>
                </a:solidFill>
                <a:latin typeface="Open Sans" pitchFamily="2" charset="0"/>
                <a:ea typeface="Open Sans" pitchFamily="2" charset="0"/>
                <a:cs typeface="Open Sans" pitchFamily="2" charset="0"/>
              </a:rPr>
              <a:t>Changes/rectification of issues that are occurring frequently (are they occurring less often following your changes)</a:t>
            </a:r>
          </a:p>
          <a:p>
            <a:pPr marL="177742" indent="-177742" defTabSz="947958">
              <a:buFont typeface="Arial" panose="020B0604020202020204" pitchFamily="34" charset="0"/>
              <a:buChar char="•"/>
              <a:defRPr/>
            </a:pPr>
            <a:r>
              <a:rPr lang="en-AU" i="0">
                <a:solidFill>
                  <a:srgbClr val="00080C"/>
                </a:solidFill>
                <a:latin typeface="Open Sans" pitchFamily="2" charset="0"/>
                <a:ea typeface="Open Sans" pitchFamily="2" charset="0"/>
                <a:cs typeface="Open Sans" pitchFamily="2" charset="0"/>
              </a:rPr>
              <a:t>Monitor staff practice - check policies and procedures are being followed (this could include audits, observing staff practice).</a:t>
            </a:r>
          </a:p>
          <a:p>
            <a:pPr defTabSz="947958">
              <a:defRPr/>
            </a:pPr>
            <a:endParaRPr lang="en-AU">
              <a:solidFill>
                <a:srgbClr val="00080C"/>
              </a:solidFill>
              <a:latin typeface="Open Sans" pitchFamily="2" charset="0"/>
              <a:ea typeface="Open Sans" pitchFamily="2" charset="0"/>
              <a:cs typeface="Open Sans" pitchFamily="2" charset="0"/>
            </a:endParaRPr>
          </a:p>
          <a:p>
            <a:pPr defTabSz="947958">
              <a:defRPr/>
            </a:pPr>
            <a:r>
              <a:rPr lang="en-AU" b="1">
                <a:solidFill>
                  <a:srgbClr val="00080C"/>
                </a:solidFill>
                <a:latin typeface="Open Sans" pitchFamily="2" charset="0"/>
                <a:ea typeface="Open Sans" pitchFamily="2" charset="0"/>
                <a:cs typeface="Open Sans" pitchFamily="2" charset="0"/>
              </a:rPr>
              <a:t>2. Who would be involved in the evaluation? </a:t>
            </a:r>
          </a:p>
          <a:p>
            <a:pPr marL="177742" indent="-177742" defTabSz="947958">
              <a:buFont typeface="Arial" panose="020B0604020202020204" pitchFamily="34" charset="0"/>
              <a:buChar char="•"/>
              <a:defRPr/>
            </a:pPr>
            <a:r>
              <a:rPr lang="en-AU" i="0">
                <a:solidFill>
                  <a:srgbClr val="00080C"/>
                </a:solidFill>
                <a:latin typeface="Open Sans" pitchFamily="2" charset="0"/>
                <a:ea typeface="Open Sans" pitchFamily="2" charset="0"/>
                <a:cs typeface="Open Sans" pitchFamily="2" charset="0"/>
              </a:rPr>
              <a:t>For example, staff, management, the board, the person/s involved in the incident (think about open disclosure), other people you provide care and services to, representatives – it depends on the incident</a:t>
            </a:r>
          </a:p>
          <a:p>
            <a:pPr marL="0" marR="0" lvl="0" indent="0" algn="l" defTabSz="947958"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b="1">
              <a:solidFill>
                <a:srgbClr val="00080C"/>
              </a:solidFill>
              <a:latin typeface="Open Sans" pitchFamily="2" charset="0"/>
              <a:ea typeface="Open Sans" pitchFamily="2" charset="0"/>
              <a:cs typeface="Open Sans" pitchFamily="2" charset="0"/>
            </a:endParaRPr>
          </a:p>
          <a:p>
            <a:pPr marL="0" marR="0" lvl="0" indent="0" algn="l" defTabSz="947958" rtl="0" eaLnBrk="1" fontAlgn="auto" latinLnBrk="0" hangingPunct="1">
              <a:lnSpc>
                <a:spcPct val="100000"/>
              </a:lnSpc>
              <a:spcBef>
                <a:spcPts val="0"/>
              </a:spcBef>
              <a:spcAft>
                <a:spcPts val="0"/>
              </a:spcAft>
              <a:buClrTx/>
              <a:buSzTx/>
              <a:buFontTx/>
              <a:buNone/>
              <a:tabLst/>
              <a:defRPr/>
            </a:pPr>
            <a:r>
              <a:rPr lang="en-AU" b="1">
                <a:latin typeface="Open Sans" pitchFamily="2" charset="0"/>
                <a:ea typeface="Open Sans" pitchFamily="2" charset="0"/>
                <a:cs typeface="Open Sans" pitchFamily="2" charset="0"/>
              </a:rPr>
              <a:t>3. If you have already evaluated your actions, what is different, is the solution effective and sustained, what lessons were learned? </a:t>
            </a:r>
          </a:p>
          <a:p>
            <a:pPr defTabSz="947958">
              <a:defRPr/>
            </a:pPr>
            <a:endParaRPr lang="en-AU" b="1">
              <a:solidFill>
                <a:srgbClr val="00080C"/>
              </a:solidFill>
              <a:latin typeface="Open Sans" pitchFamily="2" charset="0"/>
              <a:ea typeface="Open Sans" pitchFamily="2" charset="0"/>
              <a:cs typeface="Open Sans" pitchFamily="2" charset="0"/>
            </a:endParaRPr>
          </a:p>
          <a:p>
            <a:pPr defTabSz="947958">
              <a:defRPr/>
            </a:pPr>
            <a:r>
              <a:rPr lang="en-AU" b="1">
                <a:solidFill>
                  <a:srgbClr val="00080C"/>
                </a:solidFill>
                <a:latin typeface="Open Sans" pitchFamily="2" charset="0"/>
                <a:ea typeface="Open Sans" pitchFamily="2" charset="0"/>
                <a:cs typeface="Open Sans" pitchFamily="2" charset="0"/>
              </a:rPr>
              <a:t>4. How could we share our learnings? What are some methods?  </a:t>
            </a:r>
          </a:p>
          <a:p>
            <a:pPr marL="171450" indent="-171450" defTabSz="947958">
              <a:buFont typeface="Arial" panose="020B0604020202020204" pitchFamily="34" charset="0"/>
              <a:buChar char="•"/>
              <a:defRPr/>
            </a:pPr>
            <a:r>
              <a:rPr lang="en-AU" i="0">
                <a:solidFill>
                  <a:srgbClr val="00080C"/>
                </a:solidFill>
                <a:latin typeface="Open Sans" pitchFamily="2" charset="0"/>
                <a:ea typeface="Open Sans" pitchFamily="2" charset="0"/>
                <a:cs typeface="Open Sans" pitchFamily="2" charset="0"/>
              </a:rPr>
              <a:t>For example, meetings, newsletters, memos, annual reporting</a:t>
            </a:r>
          </a:p>
          <a:p>
            <a:pPr marL="0" indent="0" defTabSz="947958">
              <a:buFont typeface="Arial" panose="020B0604020202020204" pitchFamily="34" charset="0"/>
              <a:buNone/>
              <a:defRPr/>
            </a:pPr>
            <a:endParaRPr lang="en-AU">
              <a:solidFill>
                <a:srgbClr val="00080C"/>
              </a:solidFill>
              <a:latin typeface="Open Sans" pitchFamily="2" charset="0"/>
              <a:ea typeface="Open Sans" pitchFamily="2" charset="0"/>
              <a:cs typeface="Open Sans" pitchFamily="2" charset="0"/>
            </a:endParaRPr>
          </a:p>
          <a:p>
            <a:pPr marL="0" indent="0" defTabSz="947958">
              <a:buFont typeface="Arial" panose="020B0604020202020204" pitchFamily="34" charset="0"/>
              <a:buNone/>
              <a:defRPr/>
            </a:pPr>
            <a:r>
              <a:rPr lang="en-AU" b="1">
                <a:solidFill>
                  <a:srgbClr val="00080C"/>
                </a:solidFill>
                <a:latin typeface="Open Sans" pitchFamily="2" charset="0"/>
                <a:ea typeface="Open Sans" pitchFamily="2" charset="0"/>
                <a:cs typeface="Open Sans" pitchFamily="2" charset="0"/>
              </a:rPr>
              <a:t>5. What would you expect to happen as part of an open disclosure process?</a:t>
            </a:r>
          </a:p>
          <a:p>
            <a:pPr marL="171450" indent="-171450" defTabSz="947958">
              <a:buFont typeface="Arial" panose="020B0604020202020204" pitchFamily="34" charset="0"/>
              <a:buChar char="•"/>
              <a:defRPr/>
            </a:pPr>
            <a:r>
              <a:rPr lang="en-AU"/>
              <a:t>Open disclosure is an important part of quality improvement. </a:t>
            </a:r>
          </a:p>
          <a:p>
            <a:pPr marL="171450" indent="-171450" defTabSz="947958">
              <a:buFont typeface="Arial" panose="020B0604020202020204" pitchFamily="34" charset="0"/>
              <a:buChar char="•"/>
              <a:defRPr/>
            </a:pPr>
            <a:r>
              <a:rPr lang="en-AU" sz="1800">
                <a:effectLst/>
                <a:latin typeface="Open Sans" pitchFamily="2" charset="0"/>
                <a:ea typeface="Calibri" panose="020F0502020204030204" pitchFamily="34" charset="0"/>
                <a:cs typeface="Times New Roman" panose="02020603050405020304" pitchFamily="18" charset="0"/>
              </a:rPr>
              <a:t>One of the key components is a follow-up meeting/conversation with the person/s involved in the incident - check to see if they are satisfied with the action taken and have no further concerns. Is there any other support required?</a:t>
            </a:r>
          </a:p>
          <a:p>
            <a:pPr marL="171450" indent="-171450" defTabSz="947958">
              <a:buFont typeface="Arial" panose="020B0604020202020204" pitchFamily="34" charset="0"/>
              <a:buChar char="•"/>
              <a:defRPr/>
            </a:pPr>
            <a:endParaRPr lang="en-AU" sz="1800">
              <a:effectLst/>
              <a:latin typeface="Open Sans" pitchFamily="2" charset="0"/>
              <a:ea typeface="Calibri" panose="020F0502020204030204" pitchFamily="34" charset="0"/>
              <a:cs typeface="Times New Roman" panose="02020603050405020304" pitchFamily="18" charset="0"/>
            </a:endParaRPr>
          </a:p>
          <a:p>
            <a:pPr>
              <a:buNone/>
            </a:pPr>
            <a:r>
              <a:rPr lang="en-AU" sz="1800">
                <a:effectLst/>
                <a:latin typeface="Open Sans" pitchFamily="2" charset="0"/>
                <a:ea typeface="Calibri" panose="020F0502020204030204" pitchFamily="34" charset="0"/>
              </a:rPr>
              <a:t>While the scenario may not have included all the information you needed, the purpose of the activity was to get you thinking about the elements of an effective IMS, the role you play and what you should consider at each of the stages. </a:t>
            </a:r>
            <a:endParaRPr lang="en-AU">
              <a:solidFill>
                <a:srgbClr val="00080C"/>
              </a:solidFill>
              <a:latin typeface="Open Sans" pitchFamily="2" charset="0"/>
              <a:ea typeface="Open Sans" pitchFamily="2" charset="0"/>
              <a:cs typeface="Open Sans" pitchFamily="2" charset="0"/>
            </a:endParaRPr>
          </a:p>
          <a:p>
            <a:pPr marL="0" indent="0" defTabSz="947958">
              <a:buFont typeface="Arial" panose="020B0604020202020204" pitchFamily="34" charset="0"/>
              <a:buNone/>
              <a:defRPr/>
            </a:pPr>
            <a:endParaRPr lang="en-AU">
              <a:solidFill>
                <a:srgbClr val="00080C"/>
              </a:solidFill>
              <a:latin typeface="Open Sans" pitchFamily="2" charset="0"/>
              <a:ea typeface="Open Sans" pitchFamily="2" charset="0"/>
              <a:cs typeface="Open Sans" pitchFamily="2" charset="0"/>
            </a:endParaRPr>
          </a:p>
          <a:p>
            <a:pPr marL="0" indent="0" defTabSz="947958">
              <a:buFont typeface="Arial" panose="020B0604020202020204" pitchFamily="34" charset="0"/>
              <a:buNone/>
              <a:defRPr/>
            </a:pPr>
            <a:endParaRPr lang="en-AU">
              <a:solidFill>
                <a:srgbClr val="00080C"/>
              </a:solidFill>
              <a:latin typeface="Open Sans" pitchFamily="2" charset="0"/>
              <a:ea typeface="Open Sans" pitchFamily="2" charset="0"/>
              <a:cs typeface="Open Sans" pitchFamily="2" charset="0"/>
            </a:endParaRPr>
          </a:p>
          <a:p>
            <a:endParaRPr lang="en-AU"/>
          </a:p>
        </p:txBody>
      </p:sp>
      <p:sp>
        <p:nvSpPr>
          <p:cNvPr id="4" name="Slide Number Placeholder 3">
            <a:extLst>
              <a:ext uri="{FF2B5EF4-FFF2-40B4-BE49-F238E27FC236}">
                <a16:creationId xmlns:a16="http://schemas.microsoft.com/office/drawing/2014/main" id="{7C4E8955-AE58-1D99-80EF-585D2364B3AF}"/>
              </a:ext>
            </a:extLst>
          </p:cNvPr>
          <p:cNvSpPr>
            <a:spLocks noGrp="1"/>
          </p:cNvSpPr>
          <p:nvPr>
            <p:ph type="sldNum" sz="quarter" idx="5"/>
          </p:nvPr>
        </p:nvSpPr>
        <p:spPr/>
        <p:txBody>
          <a:bodyPr/>
          <a:lstStyle/>
          <a:p>
            <a:fld id="{485676A5-1DC8-4201-97D2-09D6F1539183}" type="slidenum">
              <a:rPr lang="en-AU" smtClean="0"/>
              <a:t>57</a:t>
            </a:fld>
            <a:endParaRPr lang="en-AU"/>
          </a:p>
        </p:txBody>
      </p:sp>
    </p:spTree>
    <p:extLst>
      <p:ext uri="{BB962C8B-B14F-4D97-AF65-F5344CB8AC3E}">
        <p14:creationId xmlns:p14="http://schemas.microsoft.com/office/powerpoint/2010/main" val="161161667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AE3D3-3483-E618-847C-00223C91C9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82A51E-2369-81DC-2560-EC2BA759C5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2D4C82-711B-4D56-914B-A8ECFFAD00C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i="0" dirty="0">
                <a:solidFill>
                  <a:srgbClr val="A6A6A6"/>
                </a:solidFill>
                <a:effectLst/>
                <a:latin typeface="Open Sans" pitchFamily="2" charset="0"/>
                <a:ea typeface="Times New Roman" panose="02020603050405020304" pitchFamily="18" charset="0"/>
              </a:rPr>
              <a:t>This section explores how incident management is a part of SIRS.</a:t>
            </a:r>
            <a:endParaRPr lang="en-AU" sz="1100" i="1" dirty="0">
              <a:solidFill>
                <a:srgbClr val="A6A6A6"/>
              </a:solidFill>
              <a:effectLst/>
              <a:latin typeface="Open Sans" pitchFamily="2" charset="0"/>
              <a:ea typeface="Times New Roman" panose="02020603050405020304" pitchFamily="18" charset="0"/>
            </a:endParaRPr>
          </a:p>
          <a:p>
            <a:endParaRPr lang="en-AU" sz="1100" dirty="0">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030D4C5A-D82F-3503-EB5D-A510A32BB7C8}"/>
              </a:ext>
            </a:extLst>
          </p:cNvPr>
          <p:cNvSpPr>
            <a:spLocks noGrp="1"/>
          </p:cNvSpPr>
          <p:nvPr>
            <p:ph type="sldNum" sz="quarter" idx="5"/>
          </p:nvPr>
        </p:nvSpPr>
        <p:spPr/>
        <p:txBody>
          <a:bodyPr/>
          <a:lstStyle/>
          <a:p>
            <a:fld id="{485676A5-1DC8-4201-97D2-09D6F1539183}" type="slidenum">
              <a:rPr lang="en-AU" smtClean="0"/>
              <a:t>58</a:t>
            </a:fld>
            <a:endParaRPr lang="en-AU"/>
          </a:p>
        </p:txBody>
      </p:sp>
    </p:spTree>
    <p:extLst>
      <p:ext uri="{BB962C8B-B14F-4D97-AF65-F5344CB8AC3E}">
        <p14:creationId xmlns:p14="http://schemas.microsoft.com/office/powerpoint/2010/main" val="30979215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75D9E-B0B8-80C6-F800-55F4970921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FFC412-99B4-094B-FC23-004EDF8FC0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9D9946-5BB1-EC44-BCCE-D6AFF6E39582}"/>
              </a:ext>
            </a:extLst>
          </p:cNvPr>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lang="en-AU" sz="1200" dirty="0"/>
              <a:t>A subset of the incidents that should be recorded in our incident management system are reportable to the Commission under the Serious incident response scheme. </a:t>
            </a:r>
            <a:endParaRPr lang="en-AU" sz="1000" dirty="0">
              <a:ea typeface="Calibri" panose="020F0502020204030204"/>
              <a:cs typeface="Calibri" panose="020F0502020204030204"/>
            </a:endParaRPr>
          </a:p>
          <a:p>
            <a:pPr marL="0" marR="0" lvl="0" indent="0" algn="l" defTabSz="914400" rtl="0" eaLnBrk="1" fontAlgn="auto" latinLnBrk="0" hangingPunct="1">
              <a:lnSpc>
                <a:spcPct val="150000"/>
              </a:lnSpc>
              <a:spcBef>
                <a:spcPts val="0"/>
              </a:spcBef>
              <a:spcAft>
                <a:spcPts val="800"/>
              </a:spcAft>
              <a:buClrTx/>
              <a:buSzTx/>
              <a:buFontTx/>
              <a:buNone/>
              <a:tabLst/>
              <a:defRPr/>
            </a:pPr>
            <a:endParaRPr lang="en-AU" sz="1200" i="1" kern="1200" dirty="0">
              <a:effectLst/>
              <a:latin typeface="Calibri" panose="020F0502020204030204" pitchFamily="34" charset="0"/>
              <a:ea typeface="Calibri" panose="020F0502020204030204" pitchFamily="34" charset="0"/>
              <a:cs typeface="Calibri" panose="020F0502020204030204" pitchFamily="34" charset="0"/>
            </a:endParaRPr>
          </a:p>
          <a:p>
            <a:pPr>
              <a:buNone/>
            </a:pPr>
            <a:r>
              <a:rPr lang="en-AU" sz="1800" i="0" dirty="0">
                <a:solidFill>
                  <a:srgbClr val="A6A6A6"/>
                </a:solidFill>
                <a:effectLst/>
                <a:latin typeface="Open Sans" pitchFamily="2" charset="0"/>
                <a:ea typeface="Times New Roman" panose="02020603050405020304" pitchFamily="18" charset="0"/>
              </a:rPr>
              <a:t>This next section talks about IMS in the context of the Serious Incident Response Scheme or SIRS.</a:t>
            </a:r>
            <a:endParaRPr lang="en-AU" sz="1800" i="1" dirty="0">
              <a:solidFill>
                <a:srgbClr val="A6A6A6"/>
              </a:solidFill>
              <a:effectLst/>
              <a:latin typeface="Open Sans" pitchFamily="2" charset="0"/>
              <a:ea typeface="Times New Roman" panose="02020603050405020304" pitchFamily="18" charset="0"/>
            </a:endParaRPr>
          </a:p>
          <a:p>
            <a:pPr>
              <a:buNone/>
            </a:pPr>
            <a:r>
              <a:rPr lang="en-AU" sz="1800" i="0" dirty="0">
                <a:solidFill>
                  <a:srgbClr val="A6A6A6"/>
                </a:solidFill>
                <a:effectLst/>
                <a:latin typeface="Open Sans" pitchFamily="2" charset="0"/>
                <a:ea typeface="Times New Roman" panose="02020603050405020304" pitchFamily="18" charset="0"/>
              </a:rPr>
              <a:t> </a:t>
            </a:r>
            <a:endParaRPr lang="en-AU" sz="1800" i="1" dirty="0">
              <a:solidFill>
                <a:srgbClr val="A6A6A6"/>
              </a:solidFill>
              <a:effectLst/>
              <a:latin typeface="Open Sans" pitchFamily="2" charset="0"/>
              <a:ea typeface="Times New Roman" panose="02020603050405020304" pitchFamily="18" charset="0"/>
            </a:endParaRPr>
          </a:p>
          <a:p>
            <a:pPr>
              <a:buNone/>
            </a:pPr>
            <a:r>
              <a:rPr lang="en-AU" sz="1800" i="0" dirty="0">
                <a:solidFill>
                  <a:srgbClr val="A6A6A6"/>
                </a:solidFill>
                <a:effectLst/>
                <a:latin typeface="Open Sans" pitchFamily="2" charset="0"/>
                <a:ea typeface="Times New Roman" panose="02020603050405020304" pitchFamily="18" charset="0"/>
              </a:rPr>
              <a:t>The SIRS is an initiative that aims to reduce abuse and neglect among people receiving aged care. </a:t>
            </a:r>
            <a:endParaRPr lang="en-AU" sz="1800" i="1" dirty="0">
              <a:solidFill>
                <a:srgbClr val="A6A6A6"/>
              </a:solidFill>
              <a:effectLst/>
              <a:latin typeface="Open Sans" pitchFamily="2" charset="0"/>
              <a:ea typeface="Times New Roman" panose="02020603050405020304" pitchFamily="18" charset="0"/>
            </a:endParaRPr>
          </a:p>
          <a:p>
            <a:r>
              <a:rPr lang="en-AU" sz="1800" i="0" dirty="0">
                <a:solidFill>
                  <a:srgbClr val="A6A6A6"/>
                </a:solidFill>
                <a:effectLst/>
                <a:latin typeface="Open Sans" pitchFamily="2" charset="0"/>
                <a:ea typeface="Times New Roman" panose="02020603050405020304" pitchFamily="18" charset="0"/>
              </a:rPr>
              <a:t> </a:t>
            </a:r>
            <a:endParaRPr lang="en-AU" sz="1800" i="1" dirty="0">
              <a:solidFill>
                <a:srgbClr val="A6A6A6"/>
              </a:solidFill>
              <a:effectLst/>
              <a:latin typeface="Open Sans" pitchFamily="2" charset="0"/>
              <a:ea typeface="Times New Roman" panose="02020603050405020304" pitchFamily="18" charset="0"/>
            </a:endParaRPr>
          </a:p>
          <a:p>
            <a:pPr>
              <a:buNone/>
            </a:pPr>
            <a:r>
              <a:rPr lang="en-AU" sz="1200" i="0" dirty="0">
                <a:solidFill>
                  <a:srgbClr val="A6A6A6"/>
                </a:solidFill>
                <a:effectLst/>
                <a:latin typeface="Open Sans" pitchFamily="2" charset="0"/>
                <a:ea typeface="Times New Roman" panose="02020603050405020304" pitchFamily="18" charset="0"/>
              </a:rPr>
              <a:t>It sets out our responsibilities to manage and take reasonable action to prevent incidents with a focus on the delivery of care which is safe, supports health and wellbeing, and enables a high quality of life. </a:t>
            </a:r>
            <a:endParaRPr lang="en-AU" sz="1200" i="1" dirty="0">
              <a:solidFill>
                <a:srgbClr val="A6A6A6"/>
              </a:solidFill>
              <a:effectLst/>
              <a:latin typeface="Open Sans" pitchFamily="2" charset="0"/>
              <a:ea typeface="Times New Roman" panose="02020603050405020304" pitchFamily="18" charset="0"/>
            </a:endParaRPr>
          </a:p>
          <a:p>
            <a:r>
              <a:rPr lang="en-AU" sz="1200" i="1" dirty="0">
                <a:solidFill>
                  <a:srgbClr val="A6A6A6"/>
                </a:solidFill>
                <a:effectLst/>
                <a:latin typeface="Open Sans" pitchFamily="2" charset="0"/>
                <a:ea typeface="Times New Roman" panose="02020603050405020304" pitchFamily="18" charset="0"/>
              </a:rPr>
              <a:t>​</a:t>
            </a:r>
            <a:r>
              <a:rPr lang="en-AU" sz="1200" i="0" dirty="0">
                <a:solidFill>
                  <a:srgbClr val="A6A6A6"/>
                </a:solidFill>
                <a:effectLst/>
                <a:latin typeface="Open Sans" pitchFamily="2" charset="0"/>
                <a:ea typeface="Times New Roman" panose="02020603050405020304" pitchFamily="18" charset="0"/>
              </a:rPr>
              <a:t>The scheme is not only about us identifying, recording, managing, resolving and reporting all serious incidents that occur, or are alleged or suspected to have occurred, but it’s a way of looking at incidents, managing them effectively, and learning from them to reduce and prevent them from occurring again. </a:t>
            </a:r>
            <a:endParaRPr lang="en-AU" sz="1200" i="1" dirty="0">
              <a:solidFill>
                <a:srgbClr val="A6A6A6"/>
              </a:solidFill>
              <a:effectLst/>
              <a:latin typeface="Open Sans" pitchFamily="2" charset="0"/>
              <a:ea typeface="Times New Roman" panose="02020603050405020304" pitchFamily="18" charset="0"/>
            </a:endParaRPr>
          </a:p>
          <a:p>
            <a:pPr marL="0" marR="0" lvl="0" indent="0" algn="l" defTabSz="914400" rtl="0" eaLnBrk="1" fontAlgn="auto" latinLnBrk="0" hangingPunct="1">
              <a:lnSpc>
                <a:spcPct val="150000"/>
              </a:lnSpc>
              <a:spcBef>
                <a:spcPts val="0"/>
              </a:spcBef>
              <a:spcAft>
                <a:spcPts val="800"/>
              </a:spcAft>
              <a:buClrTx/>
              <a:buSzTx/>
              <a:buFontTx/>
              <a:buNone/>
              <a:tabLst/>
              <a:defRPr/>
            </a:pPr>
            <a:endParaRPr lang="en-AU" sz="1200" kern="1200" dirty="0">
              <a:effectLst/>
              <a:latin typeface="Open Sans" pitchFamily="2" charset="0"/>
              <a:ea typeface="Open Sans" pitchFamily="2" charset="0"/>
              <a:cs typeface="Open Sans" pitchFamily="2" charset="0"/>
            </a:endParaRPr>
          </a:p>
          <a:p>
            <a:pPr>
              <a:buNone/>
            </a:pPr>
            <a:r>
              <a:rPr lang="en-AU" sz="1200" i="0" dirty="0">
                <a:solidFill>
                  <a:srgbClr val="A6A6A6"/>
                </a:solidFill>
                <a:effectLst/>
                <a:latin typeface="Open Sans" pitchFamily="2" charset="0"/>
                <a:ea typeface="Times New Roman" panose="02020603050405020304" pitchFamily="18" charset="0"/>
              </a:rPr>
              <a:t>The SIRS helps to:</a:t>
            </a:r>
            <a:endParaRPr lang="en-AU" sz="1200" i="1" dirty="0">
              <a:solidFill>
                <a:srgbClr val="A6A6A6"/>
              </a:solidFill>
              <a:effectLst/>
              <a:latin typeface="Open Sans" pitchFamily="2" charset="0"/>
              <a:ea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AU" sz="1200" i="0" dirty="0">
                <a:solidFill>
                  <a:srgbClr val="A6A6A6"/>
                </a:solidFill>
                <a:effectLst/>
                <a:latin typeface="Open Sans" pitchFamily="2" charset="0"/>
                <a:ea typeface="Times New Roman" panose="02020603050405020304" pitchFamily="18" charset="0"/>
              </a:rPr>
              <a:t>strengthen our systems to reduce the risk of abuse and neglect</a:t>
            </a:r>
            <a:endParaRPr lang="en-AU" sz="1200" i="1" dirty="0">
              <a:solidFill>
                <a:srgbClr val="A6A6A6"/>
              </a:solidFill>
              <a:effectLst/>
              <a:latin typeface="Open Sans" pitchFamily="2" charset="0"/>
              <a:ea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AU" sz="1200" i="0" dirty="0">
                <a:solidFill>
                  <a:srgbClr val="A6A6A6"/>
                </a:solidFill>
                <a:effectLst/>
                <a:latin typeface="Open Sans" pitchFamily="2" charset="0"/>
                <a:ea typeface="Times New Roman" panose="02020603050405020304" pitchFamily="18" charset="0"/>
              </a:rPr>
              <a:t>build our skills so we can better respond to serious incidents</a:t>
            </a:r>
            <a:endParaRPr lang="en-AU" sz="1200" i="1" dirty="0">
              <a:solidFill>
                <a:srgbClr val="A6A6A6"/>
              </a:solidFill>
              <a:effectLst/>
              <a:latin typeface="Open Sans" pitchFamily="2" charset="0"/>
              <a:ea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AU" sz="1200" i="0" dirty="0">
                <a:solidFill>
                  <a:srgbClr val="A6A6A6"/>
                </a:solidFill>
                <a:effectLst/>
                <a:latin typeface="Open Sans" pitchFamily="2" charset="0"/>
                <a:ea typeface="Times New Roman" panose="02020603050405020304" pitchFamily="18" charset="0"/>
              </a:rPr>
              <a:t>enable us to review incident information to drive improvements in quality and safety</a:t>
            </a:r>
            <a:endParaRPr lang="en-AU" sz="1200" i="1" dirty="0">
              <a:solidFill>
                <a:srgbClr val="A6A6A6"/>
              </a:solidFill>
              <a:effectLst/>
              <a:latin typeface="Open Sans" pitchFamily="2" charset="0"/>
              <a:ea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AU" sz="1200" i="0" dirty="0">
                <a:solidFill>
                  <a:srgbClr val="A6A6A6"/>
                </a:solidFill>
                <a:effectLst/>
                <a:latin typeface="Open Sans" pitchFamily="2" charset="0"/>
                <a:ea typeface="Times New Roman" panose="02020603050405020304" pitchFamily="18" charset="0"/>
              </a:rPr>
              <a:t>reduce the likelihood of preventable incidents reoccurring</a:t>
            </a:r>
            <a:endParaRPr lang="en-AU" sz="1200" i="1" dirty="0">
              <a:solidFill>
                <a:srgbClr val="A6A6A6"/>
              </a:solidFill>
              <a:effectLst/>
              <a:latin typeface="Open Sans" pitchFamily="2" charset="0"/>
              <a:ea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AU" sz="1200" i="0" dirty="0">
                <a:solidFill>
                  <a:srgbClr val="A6A6A6"/>
                </a:solidFill>
                <a:effectLst/>
                <a:latin typeface="Open Sans" pitchFamily="2" charset="0"/>
                <a:ea typeface="Times New Roman" panose="02020603050405020304" pitchFamily="18" charset="0"/>
              </a:rPr>
              <a:t>ensure people receiving aged care have the support they need.</a:t>
            </a:r>
            <a:endParaRPr lang="en-AU" sz="1200" i="1" dirty="0">
              <a:solidFill>
                <a:srgbClr val="A6A6A6"/>
              </a:solidFill>
              <a:effectLst/>
              <a:latin typeface="Open Sans" pitchFamily="2" charset="0"/>
              <a:ea typeface="Times New Roman" panose="02020603050405020304" pitchFamily="18" charset="0"/>
            </a:endParaRPr>
          </a:p>
          <a:p>
            <a:pPr>
              <a:buNone/>
            </a:pPr>
            <a:r>
              <a:rPr lang="en-AU" sz="1200" i="0" dirty="0">
                <a:solidFill>
                  <a:srgbClr val="A6A6A6"/>
                </a:solidFill>
                <a:effectLst/>
                <a:latin typeface="Open Sans" pitchFamily="2" charset="0"/>
                <a:ea typeface="Times New Roman" panose="02020603050405020304" pitchFamily="18" charset="0"/>
              </a:rPr>
              <a:t> </a:t>
            </a:r>
            <a:endParaRPr lang="en-AU" sz="1200" i="1" dirty="0">
              <a:solidFill>
                <a:srgbClr val="A6A6A6"/>
              </a:solidFill>
              <a:effectLst/>
              <a:latin typeface="Open Sans" pitchFamily="2" charset="0"/>
              <a:ea typeface="Times New Roman" panose="02020603050405020304" pitchFamily="18" charset="0"/>
            </a:endParaRPr>
          </a:p>
          <a:p>
            <a:pPr>
              <a:buNone/>
            </a:pPr>
            <a:r>
              <a:rPr lang="en-AU" sz="1200" dirty="0">
                <a:effectLst/>
                <a:latin typeface="Open Sans" pitchFamily="2" charset="0"/>
                <a:ea typeface="Calibri" panose="020F0502020204030204" pitchFamily="34" charset="0"/>
              </a:rPr>
              <a:t>When it comes to serious incident reporting and our response there are specific obligations we must meet.</a:t>
            </a:r>
            <a:endParaRPr lang="en-AU" sz="1200" kern="1200" dirty="0">
              <a:effectLst/>
              <a:latin typeface="Open Sans" pitchFamily="2" charset="0"/>
              <a:ea typeface="Open Sans" pitchFamily="2" charset="0"/>
              <a:cs typeface="Open Sans" pitchFamily="2" charset="0"/>
            </a:endParaRPr>
          </a:p>
          <a:p>
            <a:pPr>
              <a:lnSpc>
                <a:spcPct val="107000"/>
              </a:lnSpc>
              <a:spcAft>
                <a:spcPts val="800"/>
              </a:spcAft>
            </a:pPr>
            <a:r>
              <a:rPr lang="en-AU" sz="1200" kern="1200" dirty="0">
                <a:solidFill>
                  <a:srgbClr val="181717"/>
                </a:solidFill>
                <a:effectLst/>
                <a:latin typeface="Open Sans" pitchFamily="2" charset="0"/>
                <a:ea typeface="Open Sans" pitchFamily="2" charset="0"/>
                <a:cs typeface="Open Sans" pitchFamily="2" charset="0"/>
              </a:rPr>
              <a:t>​</a:t>
            </a:r>
            <a:endParaRPr lang="en-AU" sz="1200" kern="100" dirty="0">
              <a:effectLst/>
              <a:latin typeface="Open Sans" pitchFamily="2" charset="0"/>
              <a:ea typeface="Open Sans" pitchFamily="2" charset="0"/>
              <a:cs typeface="Open Sans" pitchFamily="2" charset="0"/>
            </a:endParaRPr>
          </a:p>
          <a:p>
            <a:pPr>
              <a:lnSpc>
                <a:spcPct val="107000"/>
              </a:lnSpc>
              <a:spcAft>
                <a:spcPts val="800"/>
              </a:spcAft>
            </a:pPr>
            <a:r>
              <a:rPr lang="en-AU" sz="1200" kern="1200" dirty="0">
                <a:solidFill>
                  <a:srgbClr val="181717"/>
                </a:solidFill>
                <a:effectLst/>
                <a:latin typeface="Open Sans" pitchFamily="2" charset="0"/>
                <a:ea typeface="Open Sans" pitchFamily="2" charset="0"/>
                <a:cs typeface="Open Sans" pitchFamily="2" charset="0"/>
              </a:rPr>
              <a:t>There are 3 major components of SIRS that must be implemented: ​</a:t>
            </a:r>
            <a:endParaRPr lang="en-AU" sz="12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200" b="0" kern="1200" dirty="0">
                <a:solidFill>
                  <a:srgbClr val="181717"/>
                </a:solidFill>
                <a:effectLst/>
                <a:latin typeface="Open Sans" pitchFamily="2" charset="0"/>
                <a:ea typeface="Open Sans" pitchFamily="2" charset="0"/>
                <a:cs typeface="Open Sans" pitchFamily="2" charset="0"/>
              </a:rPr>
              <a:t>having an effective IMS</a:t>
            </a:r>
          </a:p>
          <a:p>
            <a:pPr marL="285750" lvl="0" indent="-285750">
              <a:lnSpc>
                <a:spcPct val="107000"/>
              </a:lnSpc>
              <a:spcAft>
                <a:spcPts val="800"/>
              </a:spcAft>
              <a:buFont typeface="Arial" panose="020B0604020202020204" pitchFamily="34" charset="0"/>
              <a:buChar char="•"/>
            </a:pPr>
            <a:r>
              <a:rPr lang="en-AU" sz="1200" b="0" kern="1200" dirty="0">
                <a:solidFill>
                  <a:srgbClr val="181717"/>
                </a:solidFill>
                <a:effectLst/>
                <a:latin typeface="Open Sans" pitchFamily="2" charset="0"/>
                <a:ea typeface="Open Sans" pitchFamily="2" charset="0"/>
                <a:cs typeface="Open Sans" pitchFamily="2" charset="0"/>
              </a:rPr>
              <a:t>using data from our IMS to drive quality improvement within our service</a:t>
            </a:r>
            <a:endParaRPr lang="en-AU" sz="1200" b="1" kern="100" dirty="0">
              <a:solidFill>
                <a:schemeClr val="tx1"/>
              </a:solidFill>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200" b="0" kern="1200" dirty="0">
                <a:solidFill>
                  <a:srgbClr val="181717"/>
                </a:solidFill>
                <a:effectLst/>
                <a:latin typeface="Open Sans" pitchFamily="2" charset="0"/>
                <a:ea typeface="Open Sans" pitchFamily="2" charset="0"/>
                <a:cs typeface="Open Sans" pitchFamily="2" charset="0"/>
              </a:rPr>
              <a:t>reporting certain incidents to the Commission</a:t>
            </a:r>
            <a:endParaRPr lang="en-AU" sz="12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 Aged Care Legislation Amendment (Serious Incident Response Scheme) Instrument 2021 outlines arrangements relating to the Serious Incident Response Scheme (SIRS).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effectLst/>
                <a:latin typeface="Open Sans" pitchFamily="2" charset="0"/>
                <a:ea typeface="Calibri" panose="020F0502020204030204" pitchFamily="34" charset="0"/>
              </a:rPr>
              <a:t>With the transition to the Aged Care Act (2024), the SIRS is anticipated to be become part of the subordinate legislation or Rules. </a:t>
            </a:r>
            <a:endParaRPr lang="en-AU" dirty="0"/>
          </a:p>
          <a:p>
            <a:endParaRPr lang="en-AU" dirty="0"/>
          </a:p>
        </p:txBody>
      </p:sp>
      <p:sp>
        <p:nvSpPr>
          <p:cNvPr id="4" name="Slide Number Placeholder 3">
            <a:extLst>
              <a:ext uri="{FF2B5EF4-FFF2-40B4-BE49-F238E27FC236}">
                <a16:creationId xmlns:a16="http://schemas.microsoft.com/office/drawing/2014/main" id="{14DD284B-921B-B0A6-FAFF-0E340B93AF7C}"/>
              </a:ext>
            </a:extLst>
          </p:cNvPr>
          <p:cNvSpPr>
            <a:spLocks noGrp="1"/>
          </p:cNvSpPr>
          <p:nvPr>
            <p:ph type="sldNum" sz="quarter" idx="5"/>
          </p:nvPr>
        </p:nvSpPr>
        <p:spPr/>
        <p:txBody>
          <a:bodyPr/>
          <a:lstStyle/>
          <a:p>
            <a:fld id="{485676A5-1DC8-4201-97D2-09D6F1539183}" type="slidenum">
              <a:rPr lang="en-AU" smtClean="0"/>
              <a:t>59</a:t>
            </a:fld>
            <a:endParaRPr lang="en-AU"/>
          </a:p>
        </p:txBody>
      </p:sp>
    </p:spTree>
    <p:extLst>
      <p:ext uri="{BB962C8B-B14F-4D97-AF65-F5344CB8AC3E}">
        <p14:creationId xmlns:p14="http://schemas.microsoft.com/office/powerpoint/2010/main" val="3570997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AFB9B-53B4-ABEC-7BD6-C846AA9DD3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A9189A-7038-3574-E39B-AE906DBD39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56E8F8-6147-F9DA-439B-9635927CF427}"/>
              </a:ext>
            </a:extLst>
          </p:cNvPr>
          <p:cNvSpPr>
            <a:spLocks noGrp="1"/>
          </p:cNvSpPr>
          <p:nvPr>
            <p:ph type="body" idx="1"/>
          </p:nvPr>
        </p:nvSpPr>
        <p:spPr/>
        <p:txBody>
          <a:bodyPr/>
          <a:lstStyle/>
          <a:p>
            <a:pPr>
              <a:buNone/>
            </a:pPr>
            <a:r>
              <a:rPr lang="en-AU" sz="1800" b="1" i="0" dirty="0">
                <a:solidFill>
                  <a:schemeClr val="tx1"/>
                </a:solidFill>
                <a:effectLst/>
                <a:latin typeface="Open Sans" pitchFamily="2" charset="0"/>
                <a:ea typeface="Times New Roman" panose="02020603050405020304" pitchFamily="18" charset="0"/>
              </a:rPr>
              <a:t>Note to facilitator</a:t>
            </a:r>
            <a:r>
              <a:rPr lang="en-AU" sz="1800" i="0" dirty="0">
                <a:solidFill>
                  <a:schemeClr val="tx1"/>
                </a:solidFill>
                <a:effectLst/>
                <a:latin typeface="Open Sans" pitchFamily="2" charset="0"/>
                <a:ea typeface="Times New Roman" panose="02020603050405020304" pitchFamily="18" charset="0"/>
              </a:rPr>
              <a:t>: This section explores what an incident is, near misses, what is meant by incident management and what the strengthened Quality Standards require of you when it comes to incident management. </a:t>
            </a:r>
          </a:p>
        </p:txBody>
      </p:sp>
      <p:sp>
        <p:nvSpPr>
          <p:cNvPr id="4" name="Slide Number Placeholder 3">
            <a:extLst>
              <a:ext uri="{FF2B5EF4-FFF2-40B4-BE49-F238E27FC236}">
                <a16:creationId xmlns:a16="http://schemas.microsoft.com/office/drawing/2014/main" id="{2E6D7B32-6FD7-B312-D868-2C132D8A3890}"/>
              </a:ext>
            </a:extLst>
          </p:cNvPr>
          <p:cNvSpPr>
            <a:spLocks noGrp="1"/>
          </p:cNvSpPr>
          <p:nvPr>
            <p:ph type="sldNum" sz="quarter" idx="5"/>
          </p:nvPr>
        </p:nvSpPr>
        <p:spPr/>
        <p:txBody>
          <a:bodyPr/>
          <a:lstStyle/>
          <a:p>
            <a:fld id="{485676A5-1DC8-4201-97D2-09D6F1539183}" type="slidenum">
              <a:rPr lang="en-AU" smtClean="0"/>
              <a:t>6</a:t>
            </a:fld>
            <a:endParaRPr lang="en-AU"/>
          </a:p>
        </p:txBody>
      </p:sp>
    </p:spTree>
    <p:extLst>
      <p:ext uri="{BB962C8B-B14F-4D97-AF65-F5344CB8AC3E}">
        <p14:creationId xmlns:p14="http://schemas.microsoft.com/office/powerpoint/2010/main" val="87660226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i="0" dirty="0">
                <a:solidFill>
                  <a:srgbClr val="A6A6A6"/>
                </a:solidFill>
                <a:effectLst/>
                <a:latin typeface="Open Sans" pitchFamily="2" charset="0"/>
                <a:ea typeface="Times New Roman" panose="02020603050405020304" pitchFamily="18" charset="0"/>
              </a:rPr>
              <a:t>How is incident management a part of SIRS?</a:t>
            </a:r>
            <a:endParaRPr lang="en-AU" sz="1800" i="1" dirty="0">
              <a:solidFill>
                <a:srgbClr val="A6A6A6"/>
              </a:solidFill>
              <a:effectLst/>
              <a:latin typeface="Open Sans" pitchFamily="2" charset="0"/>
              <a:ea typeface="Times New Roman" panose="02020603050405020304" pitchFamily="18" charset="0"/>
            </a:endParaRPr>
          </a:p>
          <a:p>
            <a:pPr>
              <a:buNone/>
            </a:pPr>
            <a:r>
              <a:rPr lang="en-AU" sz="1800" i="0" dirty="0">
                <a:solidFill>
                  <a:srgbClr val="A6A6A6"/>
                </a:solidFill>
                <a:effectLst/>
                <a:latin typeface="Open Sans" pitchFamily="2" charset="0"/>
                <a:ea typeface="Times New Roman" panose="02020603050405020304" pitchFamily="18" charset="0"/>
              </a:rPr>
              <a:t> </a:t>
            </a:r>
            <a:endParaRPr lang="en-AU" sz="1800" i="1" dirty="0">
              <a:solidFill>
                <a:srgbClr val="A6A6A6"/>
              </a:solidFill>
              <a:effectLst/>
              <a:latin typeface="Open Sans" pitchFamily="2" charset="0"/>
              <a:ea typeface="Times New Roman" panose="02020603050405020304" pitchFamily="18" charset="0"/>
            </a:endParaRPr>
          </a:p>
          <a:p>
            <a:pPr>
              <a:buNone/>
            </a:pPr>
            <a:r>
              <a:rPr lang="en-AU" sz="1800" i="0" dirty="0">
                <a:solidFill>
                  <a:srgbClr val="A6A6A6"/>
                </a:solidFill>
                <a:effectLst/>
                <a:latin typeface="Open Sans" pitchFamily="2" charset="0"/>
                <a:ea typeface="Times New Roman" panose="02020603050405020304" pitchFamily="18" charset="0"/>
              </a:rPr>
              <a:t>All incidents and near misses must be identified and documented in our IMS so we can take action to mitigate the impact on the older person and reduce risk of recurrence, regardless of whether the incident is reportable or not under the SIRS.</a:t>
            </a:r>
            <a:endParaRPr lang="en-AU" sz="1800" i="1" dirty="0">
              <a:solidFill>
                <a:srgbClr val="A6A6A6"/>
              </a:solidFill>
              <a:effectLst/>
              <a:latin typeface="Open Sans" pitchFamily="2" charset="0"/>
              <a:ea typeface="Times New Roman" panose="02020603050405020304" pitchFamily="18" charset="0"/>
            </a:endParaRPr>
          </a:p>
          <a:p>
            <a:pPr>
              <a:buNone/>
            </a:pPr>
            <a:endParaRPr lang="en-AU" sz="1800" i="0" dirty="0">
              <a:solidFill>
                <a:srgbClr val="A6A6A6"/>
              </a:solidFill>
              <a:effectLst/>
              <a:latin typeface="Open Sans" pitchFamily="2" charset="0"/>
              <a:ea typeface="Times New Roman" panose="02020603050405020304" pitchFamily="18" charset="0"/>
            </a:endParaRPr>
          </a:p>
          <a:p>
            <a:pPr>
              <a:buNone/>
            </a:pPr>
            <a:r>
              <a:rPr lang="en-AU" sz="1800" i="0" dirty="0">
                <a:solidFill>
                  <a:srgbClr val="A6A6A6"/>
                </a:solidFill>
                <a:effectLst/>
                <a:latin typeface="Open Sans" pitchFamily="2" charset="0"/>
                <a:ea typeface="Times New Roman" panose="02020603050405020304" pitchFamily="18" charset="0"/>
              </a:rPr>
              <a:t>Of the incidents and near misses we encounter, a subset </a:t>
            </a:r>
            <a:r>
              <a:rPr lang="en-AU" sz="1800" b="1" i="0" dirty="0">
                <a:solidFill>
                  <a:srgbClr val="A6A6A6"/>
                </a:solidFill>
                <a:effectLst/>
                <a:latin typeface="Open Sans" pitchFamily="2" charset="0"/>
                <a:ea typeface="Times New Roman" panose="02020603050405020304" pitchFamily="18" charset="0"/>
              </a:rPr>
              <a:t>will be </a:t>
            </a:r>
            <a:r>
              <a:rPr lang="en-AU" sz="1800" i="0" dirty="0">
                <a:solidFill>
                  <a:srgbClr val="A6A6A6"/>
                </a:solidFill>
                <a:effectLst/>
                <a:latin typeface="Open Sans" pitchFamily="2" charset="0"/>
                <a:ea typeface="Times New Roman" panose="02020603050405020304" pitchFamily="18" charset="0"/>
              </a:rPr>
              <a:t>reportable incidents under the SIRS. </a:t>
            </a:r>
          </a:p>
          <a:p>
            <a:pPr>
              <a:buNone/>
            </a:pPr>
            <a:endParaRPr lang="en-AU" sz="1800" i="1" dirty="0">
              <a:solidFill>
                <a:srgbClr val="A6A6A6"/>
              </a:solidFill>
              <a:effectLst/>
              <a:latin typeface="Open Sans" pitchFamily="2" charset="0"/>
              <a:ea typeface="Times New Roman" panose="02020603050405020304" pitchFamily="18" charset="0"/>
            </a:endParaRPr>
          </a:p>
          <a:p>
            <a:pPr>
              <a:buNone/>
            </a:pPr>
            <a:r>
              <a:rPr lang="en-AU" sz="1800" i="0" dirty="0">
                <a:solidFill>
                  <a:srgbClr val="A6A6A6"/>
                </a:solidFill>
                <a:effectLst/>
                <a:latin typeface="Open Sans" pitchFamily="2" charset="0"/>
                <a:ea typeface="Times New Roman" panose="02020603050405020304" pitchFamily="18" charset="0"/>
              </a:rPr>
              <a:t>We have looked at the importance of having a robust IMS to effectively manage incidents that occur within our service. This is also a requirement under the SIRS.</a:t>
            </a:r>
            <a:endParaRPr lang="en-AU" sz="1800" i="1" dirty="0">
              <a:solidFill>
                <a:srgbClr val="A6A6A6"/>
              </a:solidFill>
              <a:effectLst/>
              <a:latin typeface="Open Sans" pitchFamily="2" charset="0"/>
              <a:ea typeface="Times New Roman" panose="02020603050405020304" pitchFamily="18" charset="0"/>
            </a:endParaRPr>
          </a:p>
          <a:p>
            <a:pPr>
              <a:buNone/>
            </a:pPr>
            <a:r>
              <a:rPr lang="en-AU" sz="1800" i="0" dirty="0">
                <a:solidFill>
                  <a:srgbClr val="A6A6A6"/>
                </a:solidFill>
                <a:effectLst/>
                <a:latin typeface="Open Sans" pitchFamily="2" charset="0"/>
                <a:ea typeface="Times New Roman" panose="02020603050405020304" pitchFamily="18" charset="0"/>
              </a:rPr>
              <a:t> </a:t>
            </a:r>
            <a:endParaRPr lang="en-AU" sz="1800" i="1" dirty="0">
              <a:solidFill>
                <a:srgbClr val="A6A6A6"/>
              </a:solidFill>
              <a:effectLst/>
              <a:latin typeface="Open Sans" pitchFamily="2" charset="0"/>
              <a:ea typeface="Times New Roman" panose="02020603050405020304" pitchFamily="18" charset="0"/>
            </a:endParaRPr>
          </a:p>
          <a:p>
            <a:pPr>
              <a:buNone/>
            </a:pPr>
            <a:r>
              <a:rPr lang="en-AU" sz="1800" i="0" dirty="0">
                <a:solidFill>
                  <a:srgbClr val="A6A6A6"/>
                </a:solidFill>
                <a:effectLst/>
                <a:latin typeface="Open Sans" pitchFamily="2" charset="0"/>
                <a:ea typeface="Times New Roman" panose="02020603050405020304" pitchFamily="18" charset="0"/>
              </a:rPr>
              <a:t>The steps on the slide are the basic steps that need to be followed when an incident occurs at a service. All staff must be:</a:t>
            </a:r>
            <a:endParaRPr lang="en-AU" sz="1800" i="1" dirty="0">
              <a:solidFill>
                <a:srgbClr val="A6A6A6"/>
              </a:solidFill>
              <a:effectLst/>
              <a:latin typeface="Open Sans" pitchFamily="2" charset="0"/>
              <a:ea typeface="Times New Roman" panose="02020603050405020304" pitchFamily="18" charset="0"/>
            </a:endParaRPr>
          </a:p>
          <a:p>
            <a:pPr marL="342900" lvl="0" indent="-342900">
              <a:buFont typeface="Arial" panose="020B0604020202020204" pitchFamily="34" charset="0"/>
              <a:buChar char="•"/>
              <a:tabLst>
                <a:tab pos="457200" algn="l"/>
              </a:tabLst>
            </a:pPr>
            <a:r>
              <a:rPr lang="en-AU" sz="1800" i="0" dirty="0">
                <a:solidFill>
                  <a:srgbClr val="A6A6A6"/>
                </a:solidFill>
                <a:effectLst/>
                <a:latin typeface="Open Sans" pitchFamily="2" charset="0"/>
                <a:ea typeface="Times New Roman" panose="02020603050405020304" pitchFamily="18" charset="0"/>
                <a:cs typeface="Times New Roman" panose="02020603050405020304" pitchFamily="18" charset="0"/>
              </a:rPr>
              <a:t>familiar with these steps because everyone has a role to play in managing and reporting incidents under the SIRS.</a:t>
            </a:r>
            <a:endParaRPr lang="en-AU" sz="1800" i="1" dirty="0">
              <a:solidFill>
                <a:srgbClr val="A6A6A6"/>
              </a:solidFill>
              <a:effectLst/>
              <a:latin typeface="Open Sans" pitchFamily="2"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tabLst>
                <a:tab pos="457200" algn="l"/>
              </a:tabLst>
            </a:pPr>
            <a:r>
              <a:rPr lang="en-AU" sz="1800" i="0" dirty="0">
                <a:solidFill>
                  <a:srgbClr val="A6A6A6"/>
                </a:solidFill>
                <a:effectLst/>
                <a:latin typeface="Open Sans" pitchFamily="2" charset="0"/>
                <a:ea typeface="Times New Roman" panose="02020603050405020304" pitchFamily="18" charset="0"/>
                <a:cs typeface="Times New Roman" panose="02020603050405020304" pitchFamily="18" charset="0"/>
              </a:rPr>
              <a:t>aware of the role you play and what your responsibilities are </a:t>
            </a:r>
            <a:endParaRPr lang="en-AU" sz="1800" i="1" dirty="0">
              <a:solidFill>
                <a:srgbClr val="A6A6A6"/>
              </a:solidFill>
              <a:effectLst/>
              <a:latin typeface="Open Sans" pitchFamily="2"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tabLst>
                <a:tab pos="457200" algn="l"/>
              </a:tabLst>
            </a:pPr>
            <a:r>
              <a:rPr lang="en-AU" sz="1800" i="0" dirty="0">
                <a:solidFill>
                  <a:srgbClr val="A6A6A6"/>
                </a:solidFill>
                <a:effectLst/>
                <a:latin typeface="Open Sans" pitchFamily="2" charset="0"/>
                <a:ea typeface="Times New Roman" panose="02020603050405020304" pitchFamily="18" charset="0"/>
                <a:cs typeface="Times New Roman" panose="02020603050405020304" pitchFamily="18" charset="0"/>
              </a:rPr>
              <a:t>able to follow our IMS policies and procedures. </a:t>
            </a:r>
            <a:endParaRPr lang="en-AU" sz="1800" i="1" dirty="0">
              <a:solidFill>
                <a:srgbClr val="A6A6A6"/>
              </a:solidFill>
              <a:effectLst/>
              <a:latin typeface="Open Sans" pitchFamily="2" charset="0"/>
              <a:ea typeface="Times New Roman" panose="02020603050405020304" pitchFamily="18" charset="0"/>
              <a:cs typeface="Times New Roman" panose="02020603050405020304" pitchFamily="18" charset="0"/>
            </a:endParaRPr>
          </a:p>
          <a:p>
            <a:pPr>
              <a:buNone/>
            </a:pPr>
            <a:endParaRPr lang="en-AU" sz="1800" i="1" dirty="0">
              <a:solidFill>
                <a:srgbClr val="A6A6A6"/>
              </a:solidFill>
              <a:effectLst/>
              <a:latin typeface="Open Sans" pitchFamily="2" charset="0"/>
              <a:ea typeface="Times New Roman" panose="02020603050405020304" pitchFamily="18" charset="0"/>
            </a:endParaRPr>
          </a:p>
          <a:p>
            <a:pPr>
              <a:buNone/>
            </a:pPr>
            <a:r>
              <a:rPr lang="en-AU" sz="1800" i="0" dirty="0">
                <a:solidFill>
                  <a:srgbClr val="A6A6A6"/>
                </a:solidFill>
                <a:effectLst/>
                <a:latin typeface="Open Sans" pitchFamily="2" charset="0"/>
                <a:ea typeface="Times New Roman" panose="02020603050405020304" pitchFamily="18" charset="0"/>
              </a:rPr>
              <a:t>As an example, frontline staff might be involved in identifying an incident or near miss and ensuring the wellbeing of all involved by taking appropriate actions. They might also be responsible for documenting and escalating the incident or near miss.</a:t>
            </a:r>
            <a:endParaRPr lang="en-AU" sz="1800" i="1" dirty="0">
              <a:solidFill>
                <a:srgbClr val="A6A6A6"/>
              </a:solidFill>
              <a:effectLst/>
              <a:latin typeface="Open Sans" pitchFamily="2" charset="0"/>
              <a:ea typeface="Times New Roman" panose="02020603050405020304" pitchFamily="18" charset="0"/>
            </a:endParaRPr>
          </a:p>
          <a:p>
            <a:pPr>
              <a:buNone/>
            </a:pPr>
            <a:r>
              <a:rPr lang="en-AU" sz="1800" i="0" dirty="0">
                <a:solidFill>
                  <a:srgbClr val="A6A6A6"/>
                </a:solidFill>
                <a:effectLst/>
                <a:latin typeface="Open Sans" pitchFamily="2" charset="0"/>
                <a:ea typeface="Times New Roman" panose="02020603050405020304" pitchFamily="18" charset="0"/>
              </a:rPr>
              <a:t> </a:t>
            </a:r>
            <a:endParaRPr lang="en-AU" sz="1800" i="1" dirty="0">
              <a:solidFill>
                <a:srgbClr val="A6A6A6"/>
              </a:solidFill>
              <a:effectLst/>
              <a:latin typeface="Open Sans" pitchFamily="2" charset="0"/>
              <a:ea typeface="Times New Roman" panose="02020603050405020304" pitchFamily="18" charset="0"/>
            </a:endParaRPr>
          </a:p>
          <a:p>
            <a:pPr>
              <a:buNone/>
            </a:pPr>
            <a:r>
              <a:rPr lang="en-AU" sz="1800" i="0" dirty="0">
                <a:solidFill>
                  <a:srgbClr val="A6A6A6"/>
                </a:solidFill>
                <a:effectLst/>
                <a:latin typeface="Open Sans" pitchFamily="2" charset="0"/>
                <a:ea typeface="Times New Roman" panose="02020603050405020304" pitchFamily="18" charset="0"/>
              </a:rPr>
              <a:t>Clinical staff or management might be the ones who investigate, direct, or implement appropriate actions. They will also need to determine if the incident is a SIRS reportable incident and the priority level, ensuring the Commission is notified within the appropriate time frames.</a:t>
            </a:r>
            <a:endParaRPr lang="en-AU" sz="1800" i="1" dirty="0">
              <a:solidFill>
                <a:srgbClr val="A6A6A6"/>
              </a:solidFill>
              <a:effectLst/>
              <a:latin typeface="Open Sans" pitchFamily="2" charset="0"/>
              <a:ea typeface="Times New Roman" panose="02020603050405020304" pitchFamily="18" charset="0"/>
            </a:endParaRPr>
          </a:p>
          <a:p>
            <a:pPr>
              <a:buNone/>
            </a:pPr>
            <a:r>
              <a:rPr lang="en-AU" sz="1800" i="0" dirty="0">
                <a:solidFill>
                  <a:srgbClr val="A6A6A6"/>
                </a:solidFill>
                <a:effectLst/>
                <a:latin typeface="Open Sans" pitchFamily="2" charset="0"/>
                <a:ea typeface="Times New Roman" panose="02020603050405020304" pitchFamily="18" charset="0"/>
              </a:rPr>
              <a:t> </a:t>
            </a:r>
            <a:endParaRPr lang="en-AU" sz="1800" i="1" dirty="0">
              <a:solidFill>
                <a:srgbClr val="A6A6A6"/>
              </a:solidFill>
              <a:effectLst/>
              <a:latin typeface="Open Sans" pitchFamily="2" charset="0"/>
              <a:ea typeface="Times New Roman" panose="02020603050405020304" pitchFamily="18" charset="0"/>
            </a:endParaRPr>
          </a:p>
          <a:p>
            <a:pPr>
              <a:buNone/>
            </a:pPr>
            <a:r>
              <a:rPr lang="en-AU" sz="1800" i="0" dirty="0">
                <a:solidFill>
                  <a:srgbClr val="A6A6A6"/>
                </a:solidFill>
                <a:effectLst/>
                <a:latin typeface="Open Sans" pitchFamily="2" charset="0"/>
                <a:ea typeface="Times New Roman" panose="02020603050405020304" pitchFamily="18" charset="0"/>
              </a:rPr>
              <a:t>We also need to be aware of other reporting obligations (e.g. police or AHPRA).</a:t>
            </a:r>
            <a:endParaRPr lang="en-AU" sz="1800" i="1" dirty="0">
              <a:solidFill>
                <a:srgbClr val="A6A6A6"/>
              </a:solidFill>
              <a:effectLst/>
              <a:latin typeface="Open Sans" pitchFamily="2" charset="0"/>
              <a:ea typeface="Times New Roman" panose="02020603050405020304" pitchFamily="18" charset="0"/>
            </a:endParaRPr>
          </a:p>
          <a:p>
            <a:pPr algn="l">
              <a:buNone/>
            </a:pPr>
            <a:endParaRPr lang="en-AU" sz="1800" b="0" i="0" dirty="0">
              <a:solidFill>
                <a:srgbClr val="313131"/>
              </a:solidFill>
              <a:effectLst/>
              <a:latin typeface="Open Sans" pitchFamily="2" charset="0"/>
            </a:endParaRPr>
          </a:p>
          <a:p>
            <a:pPr algn="l">
              <a:buNone/>
            </a:pPr>
            <a:r>
              <a:rPr lang="en-AU" sz="1800" b="0" i="0" dirty="0">
                <a:solidFill>
                  <a:srgbClr val="313131"/>
                </a:solidFill>
                <a:effectLst/>
                <a:latin typeface="Open Sans" pitchFamily="2" charset="0"/>
              </a:rPr>
              <a:t>It is easier for us to make a good quality notification to the Commission if we have the information we need at hand. If you report incidents correctly within our IMS it will make it easier for us to notify the Commission when a reportable incident happens.</a:t>
            </a:r>
          </a:p>
          <a:p>
            <a:pPr>
              <a:buNone/>
            </a:pPr>
            <a:endParaRPr lang="en-AU" sz="1800" b="1" i="0" dirty="0">
              <a:solidFill>
                <a:srgbClr val="A6A6A6"/>
              </a:solidFill>
              <a:effectLst/>
              <a:latin typeface="Open Sans" pitchFamily="2" charset="0"/>
              <a:ea typeface="Times New Roman" panose="02020603050405020304" pitchFamily="18" charset="0"/>
            </a:endParaRPr>
          </a:p>
          <a:p>
            <a:pPr>
              <a:buNone/>
            </a:pPr>
            <a:r>
              <a:rPr lang="en-AU" sz="1800" b="1" i="0" dirty="0">
                <a:solidFill>
                  <a:srgbClr val="A6A6A6"/>
                </a:solidFill>
                <a:effectLst/>
                <a:latin typeface="Open Sans" pitchFamily="2" charset="0"/>
                <a:ea typeface="Times New Roman" panose="02020603050405020304" pitchFamily="18" charset="0"/>
              </a:rPr>
              <a:t>We must do something about every incident, but not every incident is reportable to SIRS.</a:t>
            </a:r>
            <a:endParaRPr lang="en-AU" sz="1800" i="1" dirty="0">
              <a:solidFill>
                <a:srgbClr val="A6A6A6"/>
              </a:solidFill>
              <a:effectLst/>
              <a:latin typeface="Open Sans" pitchFamily="2" charset="0"/>
              <a:ea typeface="Times New Roman" panose="02020603050405020304" pitchFamily="18" charset="0"/>
            </a:endParaRPr>
          </a:p>
        </p:txBody>
      </p:sp>
    </p:spTree>
    <p:extLst>
      <p:ext uri="{BB962C8B-B14F-4D97-AF65-F5344CB8AC3E}">
        <p14:creationId xmlns:p14="http://schemas.microsoft.com/office/powerpoint/2010/main" val="199021124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A0D0C0-D231-1F87-21D7-78A253CDD9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25ACF8-D67C-9C99-BFCF-423E62EFDA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AE817A-A1A1-FE43-8E13-7EE6D8DC64D7}"/>
              </a:ext>
            </a:extLst>
          </p:cNvPr>
          <p:cNvSpPr>
            <a:spLocks noGrp="1"/>
          </p:cNvSpPr>
          <p:nvPr>
            <p:ph type="body" idx="1"/>
          </p:nvPr>
        </p:nvSpPr>
        <p:spPr/>
        <p:txBody>
          <a:bodyPr/>
          <a:lstStyle/>
          <a:p>
            <a:pPr>
              <a:buNone/>
            </a:pPr>
            <a:r>
              <a:rPr lang="en-AU" sz="1200" b="1" i="0">
                <a:solidFill>
                  <a:srgbClr val="A6A6A6"/>
                </a:solidFill>
                <a:effectLst/>
                <a:latin typeface="Open Sans" pitchFamily="2" charset="0"/>
                <a:ea typeface="Times New Roman" panose="02020603050405020304" pitchFamily="18" charset="0"/>
              </a:rPr>
              <a:t>Ask the following questions:</a:t>
            </a:r>
          </a:p>
          <a:p>
            <a:pPr>
              <a:buNone/>
            </a:pPr>
            <a:r>
              <a:rPr lang="en-AU" sz="1200" i="0">
                <a:solidFill>
                  <a:srgbClr val="A6A6A6"/>
                </a:solidFill>
                <a:effectLst/>
                <a:latin typeface="Open Sans" pitchFamily="2" charset="0"/>
                <a:ea typeface="Times New Roman" panose="02020603050405020304" pitchFamily="18" charset="0"/>
              </a:rPr>
              <a:t> </a:t>
            </a:r>
          </a:p>
          <a:p>
            <a:pPr marL="171450" indent="-171450">
              <a:buFont typeface="Arial" panose="020B0604020202020204" pitchFamily="34" charset="0"/>
              <a:buChar char="•"/>
            </a:pPr>
            <a:r>
              <a:rPr lang="en-AU" sz="1200" i="0">
                <a:solidFill>
                  <a:srgbClr val="A6A6A6"/>
                </a:solidFill>
                <a:effectLst/>
                <a:latin typeface="Open Sans" pitchFamily="2" charset="0"/>
                <a:ea typeface="Times New Roman" panose="02020603050405020304" pitchFamily="18" charset="0"/>
              </a:rPr>
              <a:t>What is our service’s process for reporting a SIRS incident? </a:t>
            </a:r>
            <a:endParaRPr lang="en-AU" sz="1200" i="1">
              <a:solidFill>
                <a:srgbClr val="A6A6A6"/>
              </a:solidFill>
              <a:effectLst/>
              <a:latin typeface="Open Sans" pitchFamily="2" charset="0"/>
              <a:ea typeface="Times New Roman" panose="02020603050405020304" pitchFamily="18" charset="0"/>
            </a:endParaRPr>
          </a:p>
          <a:p>
            <a:pPr marL="171450" indent="-171450">
              <a:buFont typeface="Arial" panose="020B0604020202020204" pitchFamily="34" charset="0"/>
              <a:buChar char="•"/>
            </a:pPr>
            <a:r>
              <a:rPr lang="en-AU" sz="1200" i="0">
                <a:solidFill>
                  <a:srgbClr val="A6A6A6"/>
                </a:solidFill>
                <a:effectLst/>
                <a:latin typeface="Open Sans" pitchFamily="2" charset="0"/>
                <a:ea typeface="Times New Roman" panose="02020603050405020304" pitchFamily="18" charset="0"/>
              </a:rPr>
              <a:t>Who is responsible for determining if an incident is a reportable incident in our service?</a:t>
            </a:r>
            <a:endParaRPr lang="en-AU" sz="1200" i="1">
              <a:solidFill>
                <a:srgbClr val="A6A6A6"/>
              </a:solidFill>
              <a:effectLst/>
              <a:latin typeface="Open Sans" pitchFamily="2" charset="0"/>
              <a:ea typeface="Times New Roman" panose="02020603050405020304" pitchFamily="18" charset="0"/>
            </a:endParaRPr>
          </a:p>
          <a:p>
            <a:pPr marL="171450" indent="-171450">
              <a:buFont typeface="Arial" panose="020B0604020202020204" pitchFamily="34" charset="0"/>
              <a:buChar char="•"/>
            </a:pPr>
            <a:r>
              <a:rPr lang="en-AU" sz="1200" i="0">
                <a:solidFill>
                  <a:srgbClr val="A6A6A6"/>
                </a:solidFill>
                <a:effectLst/>
                <a:latin typeface="Open Sans" pitchFamily="2" charset="0"/>
                <a:ea typeface="Times New Roman" panose="02020603050405020304" pitchFamily="18" charset="0"/>
              </a:rPr>
              <a:t>What do you think is the difference between a SIRS reportable incident and other incidents?</a:t>
            </a:r>
            <a:endParaRPr lang="en-AU" sz="1200" i="1">
              <a:solidFill>
                <a:srgbClr val="A6A6A6"/>
              </a:solidFill>
              <a:effectLst/>
              <a:latin typeface="Open Sans" pitchFamily="2" charset="0"/>
              <a:ea typeface="Times New Roman" panose="02020603050405020304" pitchFamily="18" charset="0"/>
            </a:endParaRPr>
          </a:p>
          <a:p>
            <a:pPr>
              <a:buNone/>
            </a:pPr>
            <a:r>
              <a:rPr lang="en-AU" sz="1200" i="0">
                <a:solidFill>
                  <a:srgbClr val="A6A6A6"/>
                </a:solidFill>
                <a:effectLst/>
                <a:latin typeface="Open Sans" pitchFamily="2" charset="0"/>
                <a:ea typeface="Times New Roman" panose="02020603050405020304" pitchFamily="18" charset="0"/>
              </a:rPr>
              <a:t> </a:t>
            </a:r>
          </a:p>
          <a:p>
            <a:pPr>
              <a:buNone/>
            </a:pPr>
            <a:r>
              <a:rPr lang="en-AU" sz="1200" b="1" i="0">
                <a:solidFill>
                  <a:srgbClr val="A6A6A6"/>
                </a:solidFill>
                <a:effectLst/>
                <a:latin typeface="Open Sans" pitchFamily="2" charset="0"/>
                <a:ea typeface="Times New Roman" panose="02020603050405020304" pitchFamily="18" charset="0"/>
              </a:rPr>
              <a:t>Note for facilitator</a:t>
            </a:r>
            <a:r>
              <a:rPr lang="en-AU" sz="1200" i="0">
                <a:solidFill>
                  <a:srgbClr val="A6A6A6"/>
                </a:solidFill>
                <a:effectLst/>
                <a:latin typeface="Open Sans" pitchFamily="2" charset="0"/>
                <a:ea typeface="Times New Roman" panose="02020603050405020304" pitchFamily="18" charset="0"/>
              </a:rPr>
              <a:t>: more information about SIRS can be found on the Commission’s website, including:</a:t>
            </a:r>
            <a:endParaRPr lang="en-AU" sz="1200" i="1">
              <a:solidFill>
                <a:srgbClr val="A6A6A6"/>
              </a:solidFill>
              <a:effectLst/>
              <a:latin typeface="Open Sans" pitchFamily="2" charset="0"/>
              <a:ea typeface="Times New Roman" panose="02020603050405020304" pitchFamily="18" charset="0"/>
            </a:endParaRPr>
          </a:p>
          <a:p>
            <a:pPr marL="342900" lvl="0" indent="-342900">
              <a:buFont typeface="Arial" panose="020B0604020202020204" pitchFamily="34" charset="0"/>
              <a:buChar char="•"/>
            </a:pPr>
            <a:r>
              <a:rPr lang="en-AU" sz="1200" i="0">
                <a:solidFill>
                  <a:srgbClr val="A6A6A6"/>
                </a:solidFill>
                <a:effectLst/>
                <a:latin typeface="Open Sans" pitchFamily="2" charset="0"/>
                <a:ea typeface="Times New Roman" panose="02020603050405020304" pitchFamily="18" charset="0"/>
                <a:cs typeface="Times New Roman" panose="02020603050405020304" pitchFamily="18" charset="0"/>
              </a:rPr>
              <a:t>a </a:t>
            </a:r>
            <a:r>
              <a:rPr lang="en-AU" sz="1200" i="0" u="sng">
                <a:solidFill>
                  <a:srgbClr val="A6A6A6"/>
                </a:solidFill>
                <a:effectLst/>
                <a:latin typeface="Open Sans" pitchFamily="2" charset="0"/>
                <a:ea typeface="Times New Roman" panose="02020603050405020304" pitchFamily="18" charset="0"/>
                <a:cs typeface="Times New Roman" panose="02020603050405020304" pitchFamily="18" charset="0"/>
                <a:hlinkClick r:id="rId3"/>
              </a:rPr>
              <a:t>self-service learning resource for educators</a:t>
            </a:r>
            <a:r>
              <a:rPr lang="en-AU" sz="1200" i="0">
                <a:solidFill>
                  <a:srgbClr val="A6A6A6"/>
                </a:solidFill>
                <a:effectLst/>
                <a:latin typeface="Open Sans" pitchFamily="2" charset="0"/>
                <a:ea typeface="Times New Roman" panose="02020603050405020304" pitchFamily="18" charset="0"/>
                <a:cs typeface="Times New Roman" panose="02020603050405020304" pitchFamily="18" charset="0"/>
              </a:rPr>
              <a:t> you can use to educate your staff </a:t>
            </a:r>
            <a:endParaRPr lang="en-AU" sz="1200" i="1">
              <a:solidFill>
                <a:srgbClr val="A6A6A6"/>
              </a:solidFill>
              <a:effectLst/>
              <a:latin typeface="Open Sans" pitchFamily="2"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en-AU" sz="1200" i="0" u="sng">
                <a:solidFill>
                  <a:srgbClr val="A6A6A6"/>
                </a:solidFill>
                <a:effectLst/>
                <a:latin typeface="Open Sans" pitchFamily="2" charset="0"/>
                <a:ea typeface="Times New Roman" panose="02020603050405020304" pitchFamily="18" charset="0"/>
                <a:cs typeface="Times New Roman" panose="02020603050405020304" pitchFamily="18" charset="0"/>
                <a:hlinkClick r:id="rId4"/>
              </a:rPr>
              <a:t>SIRS resources</a:t>
            </a:r>
            <a:r>
              <a:rPr lang="en-AU" sz="1200" i="0">
                <a:solidFill>
                  <a:srgbClr val="A6A6A6"/>
                </a:solidFill>
                <a:effectLst/>
                <a:latin typeface="Open Sans" pitchFamily="2" charset="0"/>
                <a:ea typeface="Times New Roman" panose="02020603050405020304" pitchFamily="18" charset="0"/>
                <a:cs typeface="Times New Roman" panose="02020603050405020304" pitchFamily="18" charset="0"/>
              </a:rPr>
              <a:t> (e.g. an introduction to SIRS, your role sin SIRS, reportable incidents and priority levels, guides and support tools) </a:t>
            </a:r>
            <a:endParaRPr lang="en-AU" sz="1200" i="1">
              <a:solidFill>
                <a:srgbClr val="A6A6A6"/>
              </a:solidFill>
              <a:effectLst/>
              <a:latin typeface="Open Sans" pitchFamily="2"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en-AU" sz="1200" i="0">
                <a:solidFill>
                  <a:srgbClr val="A6A6A6"/>
                </a:solidFill>
                <a:effectLst/>
                <a:latin typeface="Open Sans" pitchFamily="2" charset="0"/>
                <a:ea typeface="Times New Roman" panose="02020603050405020304" pitchFamily="18" charset="0"/>
                <a:cs typeface="Times New Roman" panose="02020603050405020304" pitchFamily="18" charset="0"/>
              </a:rPr>
              <a:t>learning modules and courses about SIRS and IMS on the Commission’s on-line learning platform </a:t>
            </a:r>
            <a:r>
              <a:rPr lang="en-AU" sz="1200" i="0" u="sng">
                <a:solidFill>
                  <a:srgbClr val="A6A6A6"/>
                </a:solidFill>
                <a:effectLst/>
                <a:latin typeface="Open Sans" pitchFamily="2" charset="0"/>
                <a:ea typeface="Times New Roman" panose="02020603050405020304" pitchFamily="18" charset="0"/>
                <a:cs typeface="Times New Roman" panose="02020603050405020304" pitchFamily="18" charset="0"/>
                <a:hlinkClick r:id="rId5"/>
              </a:rPr>
              <a:t>Alis</a:t>
            </a:r>
            <a:r>
              <a:rPr lang="en-AU" sz="1200" i="0" u="sng">
                <a:solidFill>
                  <a:srgbClr val="A6A6A6"/>
                </a:solidFill>
                <a:effectLst/>
                <a:latin typeface="Open Sans" pitchFamily="2" charset="0"/>
                <a:ea typeface="Times New Roman" panose="02020603050405020304" pitchFamily="18" charset="0"/>
                <a:cs typeface="Times New Roman" panose="02020603050405020304" pitchFamily="18" charset="0"/>
              </a:rPr>
              <a:t>.</a:t>
            </a:r>
            <a:endParaRPr lang="en-AU" sz="1200" i="1">
              <a:solidFill>
                <a:srgbClr val="A6A6A6"/>
              </a:solidFill>
              <a:effectLst/>
              <a:latin typeface="Open Sans" pitchFamily="2" charset="0"/>
              <a:ea typeface="Times New Roman" panose="02020603050405020304" pitchFamily="18" charset="0"/>
              <a:cs typeface="Times New Roman" panose="02020603050405020304" pitchFamily="18" charset="0"/>
            </a:endParaRPr>
          </a:p>
          <a:p>
            <a:endParaRPr lang="en-AU" b="1" i="1"/>
          </a:p>
        </p:txBody>
      </p:sp>
      <p:sp>
        <p:nvSpPr>
          <p:cNvPr id="4" name="Slide Number Placeholder 3">
            <a:extLst>
              <a:ext uri="{FF2B5EF4-FFF2-40B4-BE49-F238E27FC236}">
                <a16:creationId xmlns:a16="http://schemas.microsoft.com/office/drawing/2014/main" id="{D3725E9F-742F-9B0E-0547-BBD7389307DA}"/>
              </a:ext>
            </a:extLst>
          </p:cNvPr>
          <p:cNvSpPr>
            <a:spLocks noGrp="1"/>
          </p:cNvSpPr>
          <p:nvPr>
            <p:ph type="sldNum" sz="quarter" idx="5"/>
          </p:nvPr>
        </p:nvSpPr>
        <p:spPr/>
        <p:txBody>
          <a:bodyPr/>
          <a:lstStyle/>
          <a:p>
            <a:fld id="{485676A5-1DC8-4201-97D2-09D6F1539183}" type="slidenum">
              <a:rPr lang="en-AU" smtClean="0"/>
              <a:t>61</a:t>
            </a:fld>
            <a:endParaRPr lang="en-AU"/>
          </a:p>
        </p:txBody>
      </p:sp>
    </p:spTree>
    <p:extLst>
      <p:ext uri="{BB962C8B-B14F-4D97-AF65-F5344CB8AC3E}">
        <p14:creationId xmlns:p14="http://schemas.microsoft.com/office/powerpoint/2010/main" val="274100791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9685A-FD36-3F6B-A536-552E0452FD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E29FD1-6568-B4AA-9D9B-73B3658BA9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56A7FC-3D5E-0B11-4669-655F093CC36A}"/>
              </a:ext>
            </a:extLst>
          </p:cNvPr>
          <p:cNvSpPr>
            <a:spLocks noGrp="1"/>
          </p:cNvSpPr>
          <p:nvPr>
            <p:ph type="body" idx="1"/>
          </p:nvPr>
        </p:nvSpPr>
        <p:spPr/>
        <p:txBody>
          <a:bodyPr/>
          <a:lstStyle/>
          <a:p>
            <a:r>
              <a:rPr lang="en-AU" b="0" i="0">
                <a:solidFill>
                  <a:schemeClr val="bg2">
                    <a:lumMod val="50000"/>
                  </a:schemeClr>
                </a:solidFill>
              </a:rPr>
              <a:t>Insert information on the slide about SIRS at your service. </a:t>
            </a:r>
          </a:p>
          <a:p>
            <a:endParaRPr lang="en-AU" sz="1200"/>
          </a:p>
          <a:p>
            <a:r>
              <a:rPr lang="en-AU" sz="1200"/>
              <a:t>Some things you may wish to consider:</a:t>
            </a:r>
          </a:p>
          <a:p>
            <a:pPr marL="285750" indent="-285750">
              <a:buFont typeface="Arial" panose="020B0604020202020204" pitchFamily="34" charset="0"/>
              <a:buChar char="•"/>
            </a:pPr>
            <a:r>
              <a:rPr lang="en-AU" sz="1200" b="0" i="0">
                <a:solidFill>
                  <a:schemeClr val="tx1"/>
                </a:solidFill>
              </a:rPr>
              <a:t>What do staff need to know about SIRS?</a:t>
            </a:r>
          </a:p>
          <a:p>
            <a:pPr marL="285750" indent="-285750">
              <a:buFont typeface="Arial" panose="020B0604020202020204" pitchFamily="34" charset="0"/>
              <a:buChar char="•"/>
            </a:pPr>
            <a:r>
              <a:rPr lang="en-AU" sz="1200" b="0" i="0">
                <a:solidFill>
                  <a:schemeClr val="tx1"/>
                </a:solidFill>
              </a:rPr>
              <a:t>What are the roles and responsibilities for differen</a:t>
            </a:r>
            <a:r>
              <a:rPr lang="en-AU" sz="1200" i="0">
                <a:solidFill>
                  <a:schemeClr val="tx1"/>
                </a:solidFill>
              </a:rPr>
              <a:t>t staff?</a:t>
            </a:r>
          </a:p>
          <a:p>
            <a:pPr marL="285750" indent="-285750">
              <a:buFont typeface="Arial" panose="020B0604020202020204" pitchFamily="34" charset="0"/>
              <a:buChar char="•"/>
            </a:pPr>
            <a:r>
              <a:rPr lang="en-AU" sz="1200" b="0" i="0">
                <a:solidFill>
                  <a:schemeClr val="tx1"/>
                </a:solidFill>
              </a:rPr>
              <a:t>Where do staff </a:t>
            </a:r>
            <a:r>
              <a:rPr lang="en-AU" sz="1200" i="0">
                <a:solidFill>
                  <a:schemeClr val="tx1"/>
                </a:solidFill>
              </a:rPr>
              <a:t>find information?</a:t>
            </a:r>
          </a:p>
          <a:p>
            <a:pPr marL="285750" indent="-285750">
              <a:buFont typeface="Arial" panose="020B0604020202020204" pitchFamily="34" charset="0"/>
              <a:buChar char="•"/>
            </a:pPr>
            <a:r>
              <a:rPr lang="en-AU" sz="1200" b="0" i="0">
                <a:solidFill>
                  <a:schemeClr val="tx1"/>
                </a:solidFill>
              </a:rPr>
              <a:t>Has there been any improvement to care and services because of actions taken to address SIRS reportable incidents?</a:t>
            </a:r>
          </a:p>
          <a:p>
            <a:pPr marL="285750" indent="-285750">
              <a:buFont typeface="Arial" panose="020B0604020202020204" pitchFamily="34" charset="0"/>
              <a:buChar char="•"/>
            </a:pPr>
            <a:r>
              <a:rPr lang="en-AU" sz="1200" i="0">
                <a:solidFill>
                  <a:schemeClr val="tx1"/>
                </a:solidFill>
              </a:rPr>
              <a:t>What could you do to improve?</a:t>
            </a:r>
          </a:p>
          <a:p>
            <a:endParaRPr lang="en-AU" b="1" i="1"/>
          </a:p>
          <a:p>
            <a:pPr marL="0" marR="0" lvl="0" indent="0" algn="l" defTabSz="914400" rtl="0" eaLnBrk="1" fontAlgn="auto" latinLnBrk="0" hangingPunct="1">
              <a:lnSpc>
                <a:spcPct val="100000"/>
              </a:lnSpc>
              <a:spcBef>
                <a:spcPts val="0"/>
              </a:spcBef>
              <a:spcAft>
                <a:spcPts val="0"/>
              </a:spcAft>
              <a:buClrTx/>
              <a:buSzTx/>
              <a:buFontTx/>
              <a:buNone/>
              <a:tabLst/>
              <a:defRPr/>
            </a:pPr>
            <a:r>
              <a:rPr lang="en-AU" b="1" i="0"/>
              <a:t>Facilitator note: </a:t>
            </a:r>
            <a:r>
              <a:rPr lang="en-AU" b="0" i="0"/>
              <a:t>If the scenario you discussed earlier was a SIRS reportable incident, you may wish to use that to discuss what your process is if you haven’t already done so. </a:t>
            </a:r>
            <a:endParaRPr lang="en-AU" sz="1200" b="0" i="1">
              <a:solidFill>
                <a:srgbClr val="A6A6A6"/>
              </a:solidFill>
              <a:effectLst/>
              <a:latin typeface="Open Sans" pitchFamily="2" charset="0"/>
              <a:ea typeface="Times New Roman" panose="02020603050405020304" pitchFamily="18" charset="0"/>
            </a:endParaRPr>
          </a:p>
          <a:p>
            <a:endParaRPr lang="en-AU" b="1" i="1"/>
          </a:p>
        </p:txBody>
      </p:sp>
      <p:sp>
        <p:nvSpPr>
          <p:cNvPr id="4" name="Slide Number Placeholder 3">
            <a:extLst>
              <a:ext uri="{FF2B5EF4-FFF2-40B4-BE49-F238E27FC236}">
                <a16:creationId xmlns:a16="http://schemas.microsoft.com/office/drawing/2014/main" id="{993E9746-36AD-2737-15E9-2D0C48953BCA}"/>
              </a:ext>
            </a:extLst>
          </p:cNvPr>
          <p:cNvSpPr>
            <a:spLocks noGrp="1"/>
          </p:cNvSpPr>
          <p:nvPr>
            <p:ph type="sldNum" sz="quarter" idx="5"/>
          </p:nvPr>
        </p:nvSpPr>
        <p:spPr/>
        <p:txBody>
          <a:bodyPr/>
          <a:lstStyle/>
          <a:p>
            <a:fld id="{485676A5-1DC8-4201-97D2-09D6F1539183}" type="slidenum">
              <a:rPr lang="en-AU" smtClean="0"/>
              <a:t>62</a:t>
            </a:fld>
            <a:endParaRPr lang="en-AU"/>
          </a:p>
        </p:txBody>
      </p:sp>
    </p:spTree>
    <p:extLst>
      <p:ext uri="{BB962C8B-B14F-4D97-AF65-F5344CB8AC3E}">
        <p14:creationId xmlns:p14="http://schemas.microsoft.com/office/powerpoint/2010/main" val="405662848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E3767-5712-AA60-C15A-1B50CFDF5F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B877C3-8FC3-C303-3EF9-656E5EA560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C4A75E-B2BC-CDC7-71A4-42E773306167}"/>
              </a:ext>
            </a:extLst>
          </p:cNvPr>
          <p:cNvSpPr>
            <a:spLocks noGrp="1"/>
          </p:cNvSpPr>
          <p:nvPr>
            <p:ph type="body" idx="1"/>
          </p:nvPr>
        </p:nvSpPr>
        <p:spPr/>
        <p:txBody>
          <a:bodyPr/>
          <a:lstStyle/>
          <a:p>
            <a:pPr>
              <a:buNone/>
            </a:pPr>
            <a:endParaRPr lang="en-AU" sz="1800" i="0">
              <a:solidFill>
                <a:srgbClr val="A6A6A6"/>
              </a:solidFill>
              <a:effectLst/>
              <a:latin typeface="Open Sans" pitchFamily="2"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B47EC056-2DB4-3DE7-B057-DA9D2E800CCF}"/>
              </a:ext>
            </a:extLst>
          </p:cNvPr>
          <p:cNvSpPr>
            <a:spLocks noGrp="1"/>
          </p:cNvSpPr>
          <p:nvPr>
            <p:ph type="sldNum" sz="quarter" idx="5"/>
          </p:nvPr>
        </p:nvSpPr>
        <p:spPr/>
        <p:txBody>
          <a:bodyPr/>
          <a:lstStyle/>
          <a:p>
            <a:fld id="{485676A5-1DC8-4201-97D2-09D6F1539183}" type="slidenum">
              <a:rPr lang="en-AU" smtClean="0"/>
              <a:t>63</a:t>
            </a:fld>
            <a:endParaRPr lang="en-AU"/>
          </a:p>
        </p:txBody>
      </p:sp>
    </p:spTree>
    <p:extLst>
      <p:ext uri="{BB962C8B-B14F-4D97-AF65-F5344CB8AC3E}">
        <p14:creationId xmlns:p14="http://schemas.microsoft.com/office/powerpoint/2010/main" val="798830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AE5FC-2E18-FF84-4767-845597E028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22D301-D1CD-F393-1D77-C773F805DB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AA087A-5147-DC90-1BA9-A09F679F8800}"/>
              </a:ext>
            </a:extLst>
          </p:cNvPr>
          <p:cNvSpPr>
            <a:spLocks noGrp="1"/>
          </p:cNvSpPr>
          <p:nvPr>
            <p:ph type="body" idx="1"/>
          </p:nvPr>
        </p:nvSpPr>
        <p:spPr/>
        <p:txBody>
          <a:bodyPr/>
          <a:lstStyle/>
          <a:p>
            <a:r>
              <a:rPr lang="en-AU" dirty="0">
                <a:latin typeface="Open Sans" pitchFamily="2" charset="0"/>
                <a:ea typeface="Open Sans" pitchFamily="2" charset="0"/>
                <a:cs typeface="Open Sans" pitchFamily="2" charset="0"/>
              </a:rPr>
              <a:t>In our context, an incident is any act, omission, event or circumstance that occurs in connection with the provision of care or services that: </a:t>
            </a:r>
          </a:p>
          <a:p>
            <a:pPr marL="171450" indent="-171450">
              <a:buFont typeface="Arial" panose="020B0604020202020204" pitchFamily="34" charset="0"/>
              <a:buChar char="•"/>
            </a:pPr>
            <a:r>
              <a:rPr lang="en-AU" dirty="0">
                <a:latin typeface="Open Sans" pitchFamily="2" charset="0"/>
                <a:ea typeface="Open Sans" pitchFamily="2" charset="0"/>
                <a:cs typeface="Open Sans" pitchFamily="2" charset="0"/>
              </a:rPr>
              <a:t>has (or could reasonably be expected to have) caused harm to an older person or another person (such as a staff member or visitor), or</a:t>
            </a:r>
          </a:p>
          <a:p>
            <a:pPr marL="171450" indent="-171450">
              <a:buFont typeface="Arial" panose="020B0604020202020204" pitchFamily="34" charset="0"/>
              <a:buChar char="•"/>
            </a:pPr>
            <a:r>
              <a:rPr lang="en-AU" dirty="0">
                <a:latin typeface="Open Sans" pitchFamily="2" charset="0"/>
                <a:ea typeface="Open Sans" pitchFamily="2" charset="0"/>
                <a:cs typeface="Open Sans" pitchFamily="2" charset="0"/>
              </a:rPr>
              <a:t>is suspected or alleged to have (or could reasonably be expected to have) caused harm to an older person or another person, or</a:t>
            </a:r>
          </a:p>
          <a:p>
            <a:pPr marL="171450" indent="-171450">
              <a:buFont typeface="Arial" panose="020B0604020202020204" pitchFamily="34" charset="0"/>
              <a:buChar char="•"/>
            </a:pPr>
            <a:r>
              <a:rPr lang="en-AU" dirty="0">
                <a:latin typeface="Open Sans" pitchFamily="2" charset="0"/>
                <a:ea typeface="Open Sans" pitchFamily="2" charset="0"/>
                <a:cs typeface="Open Sans" pitchFamily="2" charset="0"/>
              </a:rPr>
              <a:t>we become aware of and that has caused harm to an older person. </a:t>
            </a:r>
          </a:p>
          <a:p>
            <a:pPr marL="0" indent="0">
              <a:buFont typeface="Arial" panose="020B0604020202020204" pitchFamily="34" charset="0"/>
              <a:buNone/>
            </a:pPr>
            <a:endParaRPr lang="en-AU" dirty="0">
              <a:latin typeface="Open Sans" pitchFamily="2" charset="0"/>
              <a:ea typeface="Open Sans" pitchFamily="2" charset="0"/>
              <a:cs typeface="Open Sans" pitchFamily="2" charset="0"/>
            </a:endParaRPr>
          </a:p>
          <a:p>
            <a:pPr fontAlgn="base">
              <a:lnSpc>
                <a:spcPct val="115000"/>
              </a:lnSpc>
              <a:spcAft>
                <a:spcPts val="600"/>
              </a:spcAft>
              <a:buNone/>
            </a:pPr>
            <a:r>
              <a:rPr lang="en-AU" sz="1800" dirty="0">
                <a:effectLst/>
                <a:latin typeface="Open Sans" pitchFamily="2" charset="0"/>
                <a:ea typeface="Times New Roman" panose="02020603050405020304" pitchFamily="18" charset="0"/>
              </a:rPr>
              <a:t>When we talk about incidents, it’s also important to consider:</a:t>
            </a:r>
            <a:endParaRPr lang="en-AU" sz="1800" dirty="0">
              <a:effectLst/>
              <a:latin typeface="Open Sans" pitchFamily="2" charset="0"/>
              <a:ea typeface="Calibri" panose="020F0502020204030204" pitchFamily="34" charset="0"/>
            </a:endParaRPr>
          </a:p>
          <a:p>
            <a:pPr marL="285750" lvl="0" indent="-285750" fontAlgn="base">
              <a:lnSpc>
                <a:spcPct val="115000"/>
              </a:lnSpc>
              <a:spcAft>
                <a:spcPts val="600"/>
              </a:spcAft>
              <a:buFont typeface="Arial" panose="020B0604020202020204" pitchFamily="34" charset="0"/>
              <a:buChar char="•"/>
            </a:pPr>
            <a:r>
              <a:rPr lang="en-AU" sz="1800" dirty="0">
                <a:effectLst/>
                <a:latin typeface="Open Sans" pitchFamily="2" charset="0"/>
                <a:ea typeface="Times New Roman" panose="02020603050405020304" pitchFamily="18" charset="0"/>
              </a:rPr>
              <a:t>if an incident is a SIRS reportable incident. SIRS reportable incidents are discussed later in the presentation (section 6)</a:t>
            </a:r>
            <a:endParaRPr lang="en-AU" sz="1800" dirty="0">
              <a:effectLst/>
              <a:latin typeface="Open Sans" pitchFamily="2" charset="0"/>
              <a:ea typeface="Calibri" panose="020F0502020204030204" pitchFamily="34" charset="0"/>
            </a:endParaRPr>
          </a:p>
          <a:p>
            <a:pPr marL="285750" indent="-285750">
              <a:spcAft>
                <a:spcPts val="600"/>
              </a:spcAft>
              <a:buFont typeface="Arial" panose="020B0604020202020204" pitchFamily="34" charset="0"/>
              <a:buChar char="•"/>
            </a:pPr>
            <a:r>
              <a:rPr lang="en-AU" sz="1800" dirty="0">
                <a:effectLst/>
                <a:latin typeface="Open Sans" pitchFamily="2" charset="0"/>
                <a:ea typeface="Times New Roman" panose="02020603050405020304" pitchFamily="18" charset="0"/>
              </a:rPr>
              <a:t>near misses which we will now look at in more detail now.</a:t>
            </a:r>
            <a:r>
              <a:rPr lang="en-AU" dirty="0">
                <a:effectLst/>
              </a:rPr>
              <a:t> </a:t>
            </a:r>
            <a:r>
              <a:rPr lang="en-AU" sz="1800" dirty="0">
                <a:effectLst/>
                <a:latin typeface="Open Sans" pitchFamily="2" charset="0"/>
                <a:ea typeface="Calibri" panose="020F0502020204030204" pitchFamily="34" charset="0"/>
              </a:rPr>
              <a:t> </a:t>
            </a:r>
          </a:p>
        </p:txBody>
      </p:sp>
      <p:sp>
        <p:nvSpPr>
          <p:cNvPr id="4" name="Slide Number Placeholder 3">
            <a:extLst>
              <a:ext uri="{FF2B5EF4-FFF2-40B4-BE49-F238E27FC236}">
                <a16:creationId xmlns:a16="http://schemas.microsoft.com/office/drawing/2014/main" id="{38708CEF-F865-47D6-41B5-30381CF76A5C}"/>
              </a:ext>
            </a:extLst>
          </p:cNvPr>
          <p:cNvSpPr>
            <a:spLocks noGrp="1"/>
          </p:cNvSpPr>
          <p:nvPr>
            <p:ph type="sldNum" sz="quarter" idx="5"/>
          </p:nvPr>
        </p:nvSpPr>
        <p:spPr/>
        <p:txBody>
          <a:bodyPr/>
          <a:lstStyle/>
          <a:p>
            <a:fld id="{485676A5-1DC8-4201-97D2-09D6F1539183}" type="slidenum">
              <a:rPr lang="en-AU" smtClean="0"/>
              <a:t>7</a:t>
            </a:fld>
            <a:endParaRPr lang="en-AU"/>
          </a:p>
        </p:txBody>
      </p:sp>
    </p:spTree>
    <p:extLst>
      <p:ext uri="{BB962C8B-B14F-4D97-AF65-F5344CB8AC3E}">
        <p14:creationId xmlns:p14="http://schemas.microsoft.com/office/powerpoint/2010/main" val="3285533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600"/>
              </a:spcAft>
              <a:buNone/>
            </a:pPr>
            <a:r>
              <a:rPr lang="en-AU" sz="1000" i="0" dirty="0">
                <a:solidFill>
                  <a:srgbClr val="A6A6A6"/>
                </a:solidFill>
                <a:effectLst/>
                <a:latin typeface="Open Sans" pitchFamily="2" charset="0"/>
                <a:ea typeface="Times New Roman" panose="02020603050405020304" pitchFamily="18" charset="0"/>
              </a:rPr>
              <a:t>Below are some questions to ask the group, including some information to top up knowledge if needed.</a:t>
            </a:r>
          </a:p>
          <a:p>
            <a:pPr>
              <a:lnSpc>
                <a:spcPct val="115000"/>
              </a:lnSpc>
              <a:spcAft>
                <a:spcPts val="600"/>
              </a:spcAft>
              <a:buNone/>
            </a:pPr>
            <a:endParaRPr lang="en-AU" sz="1000" i="0" dirty="0">
              <a:solidFill>
                <a:srgbClr val="A6A6A6"/>
              </a:solidFill>
              <a:effectLst/>
              <a:latin typeface="Open Sans" pitchFamily="2" charset="0"/>
              <a:ea typeface="Times New Roman" panose="02020603050405020304" pitchFamily="18" charset="0"/>
            </a:endParaRPr>
          </a:p>
          <a:p>
            <a:pPr>
              <a:lnSpc>
                <a:spcPct val="115000"/>
              </a:lnSpc>
              <a:spcAft>
                <a:spcPts val="600"/>
              </a:spcAft>
              <a:buNone/>
            </a:pPr>
            <a:r>
              <a:rPr lang="en-AU" sz="1000" b="1" i="0" dirty="0">
                <a:solidFill>
                  <a:srgbClr val="A6A6A6"/>
                </a:solidFill>
                <a:effectLst/>
                <a:latin typeface="Open Sans" pitchFamily="2" charset="0"/>
                <a:ea typeface="Times New Roman" panose="02020603050405020304" pitchFamily="18" charset="0"/>
              </a:rPr>
              <a:t>1. </a:t>
            </a:r>
            <a:r>
              <a:rPr lang="en-AU" sz="1000" b="1" dirty="0">
                <a:effectLst/>
                <a:latin typeface="Open Sans" pitchFamily="2" charset="0"/>
                <a:ea typeface="Calibri" panose="020F0502020204030204" pitchFamily="34" charset="0"/>
              </a:rPr>
              <a:t>What is a near miss?</a:t>
            </a:r>
          </a:p>
          <a:p>
            <a:pPr>
              <a:lnSpc>
                <a:spcPct val="115000"/>
              </a:lnSpc>
              <a:spcAft>
                <a:spcPts val="600"/>
              </a:spcAft>
              <a:buNone/>
            </a:pPr>
            <a:r>
              <a:rPr lang="en-AU" sz="1000" dirty="0">
                <a:effectLst/>
                <a:latin typeface="Open Sans" pitchFamily="2" charset="0"/>
                <a:ea typeface="Calibri" panose="020F0502020204030204" pitchFamily="34" charset="0"/>
              </a:rPr>
              <a:t>A near miss just means something happened, but nobody was harmed this time (e.g. no illness, injury or danger), but with a slight change to the circumstances it could have been a lot more serious. Near misses also need a response to prevent something worse happening next time.</a:t>
            </a:r>
          </a:p>
          <a:p>
            <a:pPr>
              <a:lnSpc>
                <a:spcPct val="115000"/>
              </a:lnSpc>
              <a:spcAft>
                <a:spcPts val="600"/>
              </a:spcAft>
              <a:buNone/>
            </a:pPr>
            <a:endParaRPr lang="en-AU" sz="1000" dirty="0">
              <a:effectLst/>
              <a:latin typeface="Open Sans" pitchFamily="2" charset="0"/>
              <a:ea typeface="Calibri" panose="020F0502020204030204" pitchFamily="34" charset="0"/>
            </a:endParaRPr>
          </a:p>
          <a:p>
            <a:pPr marL="0" marR="0" lvl="0" indent="0" algn="l" defTabSz="914400" rtl="0" eaLnBrk="1" fontAlgn="auto" latinLnBrk="0" hangingPunct="1">
              <a:lnSpc>
                <a:spcPct val="115000"/>
              </a:lnSpc>
              <a:spcBef>
                <a:spcPts val="0"/>
              </a:spcBef>
              <a:spcAft>
                <a:spcPts val="600"/>
              </a:spcAft>
              <a:buClrTx/>
              <a:buSzTx/>
              <a:buFontTx/>
              <a:buNone/>
              <a:tabLst/>
              <a:defRPr/>
            </a:pPr>
            <a:r>
              <a:rPr lang="en-AU" sz="1000" b="1" dirty="0">
                <a:effectLst/>
                <a:latin typeface="Open Sans" pitchFamily="2" charset="0"/>
                <a:ea typeface="Calibri" panose="020F0502020204030204" pitchFamily="34" charset="0"/>
              </a:rPr>
              <a:t>2. Do we report our near misses?</a:t>
            </a:r>
          </a:p>
          <a:p>
            <a:pPr>
              <a:lnSpc>
                <a:spcPct val="115000"/>
              </a:lnSpc>
              <a:spcAft>
                <a:spcPts val="600"/>
              </a:spcAft>
              <a:buNone/>
            </a:pPr>
            <a:r>
              <a:rPr lang="en-AU" sz="1000" dirty="0">
                <a:effectLst/>
                <a:latin typeface="Open Sans" pitchFamily="2" charset="0"/>
                <a:ea typeface="Calibri" panose="020F0502020204030204" pitchFamily="34" charset="0"/>
              </a:rPr>
              <a:t>Near misses should also be captured in our IMS. We should consider the effect the near miss could reasonably have been expected to have had on the person/s involved. </a:t>
            </a:r>
          </a:p>
          <a:p>
            <a:pPr>
              <a:lnSpc>
                <a:spcPct val="115000"/>
              </a:lnSpc>
              <a:spcAft>
                <a:spcPts val="600"/>
              </a:spcAft>
              <a:buNone/>
            </a:pPr>
            <a:endParaRPr lang="en-AU" sz="1000" dirty="0">
              <a:effectLst/>
              <a:latin typeface="Open Sans" pitchFamily="2" charset="0"/>
              <a:ea typeface="Calibri" panose="020F0502020204030204" pitchFamily="34" charset="0"/>
            </a:endParaRPr>
          </a:p>
          <a:p>
            <a:pPr>
              <a:lnSpc>
                <a:spcPct val="115000"/>
              </a:lnSpc>
              <a:spcAft>
                <a:spcPts val="600"/>
              </a:spcAft>
              <a:buNone/>
            </a:pPr>
            <a:r>
              <a:rPr lang="en-AU" sz="1000" dirty="0">
                <a:effectLst/>
                <a:latin typeface="Open Sans" pitchFamily="2" charset="0"/>
                <a:ea typeface="Calibri" panose="020F0502020204030204" pitchFamily="34" charset="0"/>
              </a:rPr>
              <a:t>This means we must assess the situation and then prioritise our response, based on risk and harm (e.g. someone swings to punch someone and misses but next time they could hurt someone).</a:t>
            </a:r>
          </a:p>
          <a:p>
            <a:pPr>
              <a:lnSpc>
                <a:spcPct val="115000"/>
              </a:lnSpc>
              <a:spcAft>
                <a:spcPts val="600"/>
              </a:spcAft>
              <a:buNone/>
            </a:pPr>
            <a:endParaRPr lang="en-AU" sz="1000" b="1" dirty="0">
              <a:effectLst/>
              <a:latin typeface="Open Sans" pitchFamily="2" charset="0"/>
              <a:ea typeface="Calibri" panose="020F0502020204030204" pitchFamily="34" charset="0"/>
            </a:endParaRPr>
          </a:p>
          <a:p>
            <a:pPr>
              <a:lnSpc>
                <a:spcPct val="115000"/>
              </a:lnSpc>
              <a:spcAft>
                <a:spcPts val="600"/>
              </a:spcAft>
              <a:buNone/>
            </a:pPr>
            <a:r>
              <a:rPr lang="en-AU" sz="1000" b="1" dirty="0">
                <a:effectLst/>
                <a:latin typeface="Open Sans" pitchFamily="2" charset="0"/>
                <a:ea typeface="Calibri" panose="020F0502020204030204" pitchFamily="34" charset="0"/>
              </a:rPr>
              <a:t>2. What are some examples of a near miss? </a:t>
            </a:r>
          </a:p>
          <a:p>
            <a:pPr>
              <a:lnSpc>
                <a:spcPct val="115000"/>
              </a:lnSpc>
              <a:spcAft>
                <a:spcPts val="600"/>
              </a:spcAft>
              <a:buNone/>
            </a:pPr>
            <a:r>
              <a:rPr lang="en-AU" sz="1000" dirty="0">
                <a:effectLst/>
                <a:latin typeface="Open Sans" pitchFamily="2" charset="0"/>
                <a:ea typeface="Calibri" panose="020F0502020204030204" pitchFamily="34" charset="0"/>
              </a:rPr>
              <a:t>Some examples of near misses (if needed):</a:t>
            </a:r>
          </a:p>
          <a:p>
            <a:pPr marL="342900" lvl="0" indent="-342900">
              <a:lnSpc>
                <a:spcPct val="115000"/>
              </a:lnSpc>
              <a:spcAft>
                <a:spcPts val="600"/>
              </a:spcAft>
              <a:buFont typeface="Arial" panose="020B0604020202020204" pitchFamily="34" charset="0"/>
              <a:buChar char="•"/>
              <a:tabLst>
                <a:tab pos="457200" algn="l"/>
              </a:tabLst>
            </a:pPr>
            <a:r>
              <a:rPr lang="en-AU" sz="1000" dirty="0">
                <a:effectLst/>
                <a:latin typeface="Open Sans" pitchFamily="2" charset="0"/>
                <a:ea typeface="Calibri" panose="020F0502020204030204" pitchFamily="34" charset="0"/>
                <a:cs typeface="Times New Roman" panose="02020603050405020304" pitchFamily="18" charset="0"/>
              </a:rPr>
              <a:t>there is poor lighting that results in a staff member tripping and almost falling over an undetected extension cord</a:t>
            </a:r>
          </a:p>
          <a:p>
            <a:pPr marL="342900" lvl="0" indent="-342900">
              <a:lnSpc>
                <a:spcPct val="115000"/>
              </a:lnSpc>
              <a:spcAft>
                <a:spcPts val="600"/>
              </a:spcAft>
              <a:buFont typeface="Arial" panose="020B0604020202020204" pitchFamily="34" charset="0"/>
              <a:buChar char="•"/>
              <a:tabLst>
                <a:tab pos="457200" algn="l"/>
              </a:tabLst>
            </a:pPr>
            <a:r>
              <a:rPr lang="en-AU" sz="1000" dirty="0">
                <a:effectLst/>
                <a:latin typeface="Open Sans" pitchFamily="2" charset="0"/>
                <a:ea typeface="Calibri" panose="020F0502020204030204" pitchFamily="34" charset="0"/>
                <a:cs typeface="Times New Roman" panose="02020603050405020304" pitchFamily="18" charset="0"/>
              </a:rPr>
              <a:t>equipment temporarily left at a blind spot in a corridor that could potentially have resulted in a collision involving staff members, older people or visitors. </a:t>
            </a:r>
          </a:p>
          <a:p>
            <a:pPr>
              <a:lnSpc>
                <a:spcPct val="115000"/>
              </a:lnSpc>
              <a:spcAft>
                <a:spcPts val="600"/>
              </a:spcAft>
            </a:pPr>
            <a:endParaRPr lang="en-AU" sz="1000" dirty="0">
              <a:effectLst/>
              <a:latin typeface="Open Sans" pitchFamily="2" charset="0"/>
              <a:ea typeface="Calibri" panose="020F0502020204030204" pitchFamily="34" charset="0"/>
            </a:endParaRPr>
          </a:p>
          <a:p>
            <a:pPr>
              <a:lnSpc>
                <a:spcPct val="115000"/>
              </a:lnSpc>
              <a:spcAft>
                <a:spcPts val="600"/>
              </a:spcAft>
            </a:pPr>
            <a:r>
              <a:rPr lang="en-AU" sz="1000" dirty="0">
                <a:effectLst/>
                <a:latin typeface="Open Sans" pitchFamily="2" charset="0"/>
                <a:ea typeface="Calibri" panose="020F0502020204030204" pitchFamily="34" charset="0"/>
              </a:rPr>
              <a:t>Being proactive about reporting near misses is an opportunity for us to build our safety culture and assess and learn from events so that we understand risks and prevent incidents from occurring. Part of that culture is supporting staff to:</a:t>
            </a:r>
          </a:p>
          <a:p>
            <a:pPr marL="171450" indent="-171450">
              <a:lnSpc>
                <a:spcPct val="115000"/>
              </a:lnSpc>
              <a:spcAft>
                <a:spcPts val="600"/>
              </a:spcAft>
              <a:buFont typeface="Arial" panose="020B0604020202020204" pitchFamily="34" charset="0"/>
              <a:buChar char="•"/>
            </a:pPr>
            <a:r>
              <a:rPr lang="en-AU" sz="1000" dirty="0">
                <a:effectLst/>
                <a:latin typeface="Open Sans" pitchFamily="2" charset="0"/>
                <a:ea typeface="Calibri" panose="020F0502020204030204" pitchFamily="34" charset="0"/>
              </a:rPr>
              <a:t>recognise and report near misses</a:t>
            </a:r>
          </a:p>
          <a:p>
            <a:pPr marL="171450" indent="-171450">
              <a:lnSpc>
                <a:spcPct val="115000"/>
              </a:lnSpc>
              <a:spcAft>
                <a:spcPts val="600"/>
              </a:spcAft>
              <a:buFont typeface="Arial" panose="020B0604020202020204" pitchFamily="34" charset="0"/>
              <a:buChar char="•"/>
            </a:pPr>
            <a:r>
              <a:rPr lang="en-AU" sz="1000" dirty="0">
                <a:effectLst/>
                <a:latin typeface="Open Sans" pitchFamily="2" charset="0"/>
                <a:ea typeface="Calibri" panose="020F0502020204030204" pitchFamily="34" charset="0"/>
              </a:rPr>
              <a:t>be part of the learning and quality improvements that happen because those near misses or close calls are reported.</a:t>
            </a:r>
          </a:p>
          <a:p>
            <a:pPr>
              <a:buNone/>
            </a:pPr>
            <a:endParaRPr lang="en-AU" sz="1000" i="1" dirty="0">
              <a:solidFill>
                <a:srgbClr val="A6A6A6"/>
              </a:solidFill>
              <a:effectLst/>
              <a:latin typeface="Open Sans" pitchFamily="2" charset="0"/>
              <a:ea typeface="Times New Roman" panose="02020603050405020304" pitchFamily="18" charset="0"/>
            </a:endParaRPr>
          </a:p>
          <a:p>
            <a:pPr>
              <a:lnSpc>
                <a:spcPts val="1500"/>
              </a:lnSpc>
              <a:buFont typeface="Arial" panose="020B0604020202020204" pitchFamily="34" charset="0"/>
            </a:pPr>
            <a:endParaRPr lang="en-AU" sz="1000" dirty="0">
              <a:solidFill>
                <a:srgbClr val="0070C0"/>
              </a:solidFill>
              <a:latin typeface="Open Sans"/>
              <a:ea typeface="Open Sans"/>
              <a:cs typeface="Open Sans"/>
            </a:endParaRPr>
          </a:p>
          <a:p>
            <a:endParaRPr lang="en-AU" b="1" i="1" dirty="0"/>
          </a:p>
        </p:txBody>
      </p:sp>
      <p:sp>
        <p:nvSpPr>
          <p:cNvPr id="4" name="Slide Number Placeholder 3"/>
          <p:cNvSpPr>
            <a:spLocks noGrp="1"/>
          </p:cNvSpPr>
          <p:nvPr>
            <p:ph type="sldNum" sz="quarter" idx="5"/>
          </p:nvPr>
        </p:nvSpPr>
        <p:spPr/>
        <p:txBody>
          <a:bodyPr/>
          <a:lstStyle/>
          <a:p>
            <a:fld id="{485676A5-1DC8-4201-97D2-09D6F1539183}" type="slidenum">
              <a:rPr lang="en-AU" smtClean="0"/>
              <a:t>8</a:t>
            </a:fld>
            <a:endParaRPr lang="en-AU"/>
          </a:p>
        </p:txBody>
      </p:sp>
    </p:spTree>
    <p:extLst>
      <p:ext uri="{BB962C8B-B14F-4D97-AF65-F5344CB8AC3E}">
        <p14:creationId xmlns:p14="http://schemas.microsoft.com/office/powerpoint/2010/main" val="383294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We’ve looked at what an incident is, now let’s look at incident management. </a:t>
            </a:r>
            <a:r>
              <a:rPr lang="en-AU" dirty="0">
                <a:solidFill>
                  <a:schemeClr val="tx1"/>
                </a:solidFill>
              </a:rPr>
              <a:t>Incident management refers to the systems and processes used to prevent, identify, manage and resolve incidents. </a:t>
            </a:r>
          </a:p>
          <a:p>
            <a:endParaRPr lang="en-AU" dirty="0">
              <a:solidFill>
                <a:schemeClr val="tx1"/>
              </a:solidFill>
            </a:endParaRPr>
          </a:p>
          <a:p>
            <a:r>
              <a:rPr lang="en-AU" dirty="0">
                <a:solidFill>
                  <a:schemeClr val="tx1"/>
                </a:solidFill>
              </a:rPr>
              <a:t>This includes incidents that are reportable under the Serious incident response scheme (SIRS), (more on that later), and any other incidents including near misses. </a:t>
            </a:r>
          </a:p>
          <a:p>
            <a:endParaRPr lang="en-AU" dirty="0">
              <a:solidFill>
                <a:schemeClr val="tx1"/>
              </a:solidFill>
            </a:endParaRPr>
          </a:p>
          <a:p>
            <a:r>
              <a:rPr lang="en-AU" dirty="0">
                <a:solidFill>
                  <a:schemeClr val="tx1"/>
                </a:solidFill>
              </a:rPr>
              <a:t>Managing incidents effectively ensures the safety, health, well-being and quality of life for older people. It also promotes a safe and positive environment for staff and others.</a:t>
            </a:r>
          </a:p>
          <a:p>
            <a:endParaRPr lang="en-AU" dirty="0">
              <a:solidFill>
                <a:schemeClr val="tx1"/>
              </a:solidFill>
            </a:endParaRPr>
          </a:p>
          <a:p>
            <a:r>
              <a:rPr lang="en-AU" dirty="0">
                <a:solidFill>
                  <a:schemeClr val="tx1"/>
                </a:solidFill>
              </a:rPr>
              <a:t>We have an obligation under law to manage incidents well. The strengthened Quality Standards outline some of these obligations. </a:t>
            </a:r>
          </a:p>
        </p:txBody>
      </p:sp>
      <p:sp>
        <p:nvSpPr>
          <p:cNvPr id="4" name="Slide Number Placeholder 3"/>
          <p:cNvSpPr>
            <a:spLocks noGrp="1"/>
          </p:cNvSpPr>
          <p:nvPr>
            <p:ph type="sldNum" sz="quarter" idx="5"/>
          </p:nvPr>
        </p:nvSpPr>
        <p:spPr/>
        <p:txBody>
          <a:bodyPr/>
          <a:lstStyle/>
          <a:p>
            <a:fld id="{485676A5-1DC8-4201-97D2-09D6F1539183}" type="slidenum">
              <a:rPr lang="en-AU" smtClean="0"/>
              <a:t>9</a:t>
            </a:fld>
            <a:endParaRPr lang="en-AU"/>
          </a:p>
        </p:txBody>
      </p:sp>
    </p:spTree>
    <p:extLst>
      <p:ext uri="{BB962C8B-B14F-4D97-AF65-F5344CB8AC3E}">
        <p14:creationId xmlns:p14="http://schemas.microsoft.com/office/powerpoint/2010/main" val="20685277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ditable 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327521C-74F9-4378-9856-260243229A03}"/>
              </a:ext>
            </a:extLst>
          </p:cNvPr>
          <p:cNvSpPr>
            <a:spLocks noGrp="1"/>
          </p:cNvSpPr>
          <p:nvPr>
            <p:ph type="pic" sz="quarter" idx="14" hasCustomPrompt="1"/>
          </p:nvPr>
        </p:nvSpPr>
        <p:spPr>
          <a:xfrm>
            <a:off x="4782054" y="0"/>
            <a:ext cx="7419975" cy="6858000"/>
          </a:xfrm>
          <a:solidFill>
            <a:schemeClr val="bg1">
              <a:lumMod val="85000"/>
            </a:schemeClr>
          </a:solidFill>
        </p:spPr>
        <p:txBody>
          <a:bodyPr anchor="ctr"/>
          <a:lstStyle>
            <a:lvl1pPr marL="0" marR="0" indent="0" algn="ctr" defTabSz="914400" rtl="0" eaLnBrk="1" fontAlgn="auto" latinLnBrk="0" hangingPunct="1">
              <a:lnSpc>
                <a:spcPct val="114000"/>
              </a:lnSpc>
              <a:spcBef>
                <a:spcPts val="0"/>
              </a:spcBef>
              <a:spcAft>
                <a:spcPts val="0"/>
              </a:spcAft>
              <a:buClrTx/>
              <a:buSzTx/>
              <a:buFontTx/>
              <a:buNone/>
              <a:tabLst/>
              <a:defRPr baseline="0"/>
            </a:lvl1pPr>
          </a:lstStyle>
          <a:p>
            <a:r>
              <a:rPr lang="en-AU"/>
              <a:t>Click to insert image</a:t>
            </a:r>
          </a:p>
        </p:txBody>
      </p:sp>
      <p:pic>
        <p:nvPicPr>
          <p:cNvPr id="10" name="Picture 9">
            <a:extLst>
              <a:ext uri="{FF2B5EF4-FFF2-40B4-BE49-F238E27FC236}">
                <a16:creationId xmlns:a16="http://schemas.microsoft.com/office/drawing/2014/main" id="{77CD455E-3118-4BE1-9C16-7C28B60FCA4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72" y="-10956"/>
            <a:ext cx="7005280" cy="6879913"/>
          </a:xfrm>
          <a:prstGeom prst="rect">
            <a:avLst/>
          </a:prstGeom>
        </p:spPr>
      </p:pic>
      <p:sp>
        <p:nvSpPr>
          <p:cNvPr id="4" name="Date Placeholder 3"/>
          <p:cNvSpPr>
            <a:spLocks noGrp="1"/>
          </p:cNvSpPr>
          <p:nvPr>
            <p:ph type="dt" sz="half" idx="10"/>
          </p:nvPr>
        </p:nvSpPr>
        <p:spPr>
          <a:xfrm>
            <a:off x="677333" y="4507711"/>
            <a:ext cx="2743200" cy="365125"/>
          </a:xfrm>
          <a:prstGeom prst="rect">
            <a:avLst/>
          </a:prstGeom>
        </p:spPr>
        <p:txBody>
          <a:bodyPr lIns="0" tIns="0" rIns="0" bIns="0"/>
          <a:lstStyle>
            <a:lvl1pPr>
              <a:defRPr sz="1400">
                <a:solidFill>
                  <a:schemeClr val="bg1"/>
                </a:solidFill>
                <a:latin typeface="+mn-lt"/>
                <a:ea typeface="Open Sans Light" pitchFamily="2" charset="0"/>
                <a:cs typeface="Open Sans Light" pitchFamily="2" charset="0"/>
              </a:defRPr>
            </a:lvl1pPr>
          </a:lstStyle>
          <a:p>
            <a:endParaRPr lang="en-AU"/>
          </a:p>
        </p:txBody>
      </p:sp>
      <p:sp>
        <p:nvSpPr>
          <p:cNvPr id="2" name="Title 1"/>
          <p:cNvSpPr>
            <a:spLocks noGrp="1"/>
          </p:cNvSpPr>
          <p:nvPr>
            <p:ph type="ctrTitle"/>
          </p:nvPr>
        </p:nvSpPr>
        <p:spPr>
          <a:xfrm>
            <a:off x="677336" y="2502705"/>
            <a:ext cx="4056590" cy="1052513"/>
          </a:xfrm>
          <a:prstGeom prst="rect">
            <a:avLst/>
          </a:prstGeom>
        </p:spPr>
        <p:txBody>
          <a:bodyPr lIns="0" tIns="0" rIns="0" bIns="0" anchor="t" anchorCtr="0"/>
          <a:lstStyle>
            <a:lvl1pPr algn="l">
              <a:defRPr sz="3300">
                <a:solidFill>
                  <a:schemeClr val="bg1"/>
                </a:solidFill>
                <a:latin typeface="+mj-lt"/>
              </a:defRPr>
            </a:lvl1pPr>
          </a:lstStyle>
          <a:p>
            <a:r>
              <a:rPr lang="en-US"/>
              <a:t>Click to edit Master title style</a:t>
            </a:r>
          </a:p>
        </p:txBody>
      </p: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570682"/>
            <a:ext cx="4094162" cy="649288"/>
          </a:xfrm>
        </p:spPr>
        <p:txBody>
          <a:bodyPr>
            <a:normAutofit/>
          </a:bodyPr>
          <a:lstStyle>
            <a:lvl1pPr>
              <a:buNone/>
              <a:defRPr sz="2000" b="0">
                <a:solidFill>
                  <a:schemeClr val="bg1"/>
                </a:solidFill>
                <a:latin typeface="+mn-lt"/>
                <a:ea typeface="Open Sans Light" pitchFamily="2" charset="0"/>
                <a:cs typeface="Open Sans Light" pitchFamily="2"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pic>
        <p:nvPicPr>
          <p:cNvPr id="12" name="Picture 11">
            <a:extLst>
              <a:ext uri="{FF2B5EF4-FFF2-40B4-BE49-F238E27FC236}">
                <a16:creationId xmlns:a16="http://schemas.microsoft.com/office/drawing/2014/main" id="{B1946200-0B08-4746-8B61-746F4FE5963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51411" y="368726"/>
            <a:ext cx="3718813" cy="622332"/>
          </a:xfrm>
          <a:prstGeom prst="rect">
            <a:avLst/>
          </a:prstGeom>
        </p:spPr>
      </p:pic>
      <p:sp>
        <p:nvSpPr>
          <p:cNvPr id="3" name="TextBox 2">
            <a:extLst>
              <a:ext uri="{FF2B5EF4-FFF2-40B4-BE49-F238E27FC236}">
                <a16:creationId xmlns:a16="http://schemas.microsoft.com/office/drawing/2014/main" id="{BBB24039-DA5C-B343-58CB-F5C75EA990B1}"/>
              </a:ext>
            </a:extLst>
          </p:cNvPr>
          <p:cNvSpPr txBox="1"/>
          <p:nvPr userDrawn="1"/>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pPr algn="r"/>
              <a:t>‹#›</a:t>
            </a:fld>
            <a:endParaRPr lang="en-AU" sz="1100"/>
          </a:p>
        </p:txBody>
      </p:sp>
    </p:spTree>
    <p:extLst>
      <p:ext uri="{BB962C8B-B14F-4D97-AF65-F5344CB8AC3E}">
        <p14:creationId xmlns:p14="http://schemas.microsoft.com/office/powerpoint/2010/main" val="3606888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A309BE47-B2FD-4701-9CEC-1F1D46E8AA20}"/>
              </a:ext>
            </a:extLst>
          </p:cNvPr>
          <p:cNvSpPr>
            <a:spLocks noGrp="1"/>
          </p:cNvSpPr>
          <p:nvPr>
            <p:ph type="pic" sz="quarter" idx="14" hasCustomPrompt="1"/>
          </p:nvPr>
        </p:nvSpPr>
        <p:spPr>
          <a:xfrm>
            <a:off x="3538846" y="0"/>
            <a:ext cx="8653153" cy="6858000"/>
          </a:xfrm>
          <a:solidFill>
            <a:schemeClr val="bg1">
              <a:lumMod val="85000"/>
            </a:schemeClr>
          </a:solidFill>
        </p:spPr>
        <p:txBody>
          <a:bodyPr anchor="ctr"/>
          <a:lstStyle>
            <a:lvl1pPr marL="0" marR="0" indent="0" algn="r" defTabSz="914400" rtl="0" eaLnBrk="1" fontAlgn="auto" latinLnBrk="0" hangingPunct="1">
              <a:lnSpc>
                <a:spcPct val="114000"/>
              </a:lnSpc>
              <a:spcBef>
                <a:spcPts val="0"/>
              </a:spcBef>
              <a:spcAft>
                <a:spcPts val="0"/>
              </a:spcAft>
              <a:buClrTx/>
              <a:buSzTx/>
              <a:buFontTx/>
              <a:buNone/>
              <a:tabLst/>
              <a:defRPr/>
            </a:lvl1pPr>
          </a:lstStyle>
          <a:p>
            <a:r>
              <a:rPr lang="en-AU"/>
              <a:t>Click to insert image	</a:t>
            </a:r>
          </a:p>
        </p:txBody>
      </p:sp>
      <p:pic>
        <p:nvPicPr>
          <p:cNvPr id="7" name="Picture 6">
            <a:extLst>
              <a:ext uri="{FF2B5EF4-FFF2-40B4-BE49-F238E27FC236}">
                <a16:creationId xmlns:a16="http://schemas.microsoft.com/office/drawing/2014/main" id="{84D1D208-5C25-4979-B2BD-E9BCC3BD4A0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128" y="0"/>
            <a:ext cx="6984999" cy="6858000"/>
          </a:xfrm>
          <a:prstGeom prst="rect">
            <a:avLst/>
          </a:prstGeom>
        </p:spPr>
      </p:pic>
      <p:sp>
        <p:nvSpPr>
          <p:cNvPr id="3" name="Content Placeholder 2"/>
          <p:cNvSpPr>
            <a:spLocks noGrp="1"/>
          </p:cNvSpPr>
          <p:nvPr>
            <p:ph idx="1"/>
          </p:nvPr>
        </p:nvSpPr>
        <p:spPr>
          <a:xfrm>
            <a:off x="611312" y="2930871"/>
            <a:ext cx="4500563" cy="2361057"/>
          </a:xfrm>
        </p:spPr>
        <p:txBody>
          <a:bodyPr/>
          <a:lstStyle>
            <a:lvl1pPr>
              <a:defRPr>
                <a:solidFill>
                  <a:srgbClr val="00577D"/>
                </a:solidFill>
              </a:defRPr>
            </a:lvl1pPr>
            <a:lvl3pPr marL="180000" indent="-180000">
              <a:buClr>
                <a:srgbClr val="00577D"/>
              </a:buClr>
              <a:buFont typeface="Arial" panose="020B0604020202020204" pitchFamily="34" charset="0"/>
              <a:buChar char="•"/>
              <a:defRPr/>
            </a:lvl3pPr>
            <a:lvl4pPr marL="360000" indent="-180000">
              <a:buClr>
                <a:srgbClr val="00577D"/>
              </a:buClr>
              <a:buFont typeface="Arial" panose="020B0604020202020204" pitchFamily="34" charset="0"/>
              <a:buChar char="•"/>
              <a:defRPr/>
            </a:lvl4pPr>
            <a:lvl5pPr marL="540000" indent="-180000">
              <a:buClr>
                <a:srgbClr val="00577D"/>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hasCustomPrompt="1"/>
          </p:nvPr>
        </p:nvSpPr>
        <p:spPr>
          <a:xfrm>
            <a:off x="611312" y="1548594"/>
            <a:ext cx="4305301" cy="1364561"/>
          </a:xfrm>
          <a:prstGeom prst="rect">
            <a:avLst/>
          </a:prstGeom>
        </p:spPr>
        <p:txBody>
          <a:bodyPr/>
          <a:lstStyle>
            <a:lvl1pPr>
              <a:defRPr sz="3300">
                <a:solidFill>
                  <a:srgbClr val="00577D"/>
                </a:solidFill>
                <a:latin typeface="+mj-lt"/>
              </a:defRPr>
            </a:lvl1pPr>
          </a:lstStyle>
          <a:p>
            <a:r>
              <a:rPr lang="en-US"/>
              <a:t>Click to edit heading here</a:t>
            </a:r>
            <a:endParaRPr lang="en-AU"/>
          </a:p>
        </p:txBody>
      </p:sp>
      <p:pic>
        <p:nvPicPr>
          <p:cNvPr id="5" name="Picture 4">
            <a:extLst>
              <a:ext uri="{FF2B5EF4-FFF2-40B4-BE49-F238E27FC236}">
                <a16:creationId xmlns:a16="http://schemas.microsoft.com/office/drawing/2014/main" id="{EE729356-DE50-3502-36EF-25ABC23B547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55" y="6681260"/>
            <a:ext cx="12190489" cy="176740"/>
          </a:xfrm>
          <a:prstGeom prst="rect">
            <a:avLst/>
          </a:prstGeom>
        </p:spPr>
      </p:pic>
      <p:pic>
        <p:nvPicPr>
          <p:cNvPr id="9" name="Picture 8" descr="A black background with a black square&#10;&#10;Description automatically generated with medium confidence">
            <a:extLst>
              <a:ext uri="{FF2B5EF4-FFF2-40B4-BE49-F238E27FC236}">
                <a16:creationId xmlns:a16="http://schemas.microsoft.com/office/drawing/2014/main" id="{C21E2E6E-859E-F458-776F-DC689F7AC6A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4597" y="239622"/>
            <a:ext cx="3245922" cy="543021"/>
          </a:xfrm>
          <a:prstGeom prst="rect">
            <a:avLst/>
          </a:prstGeom>
        </p:spPr>
      </p:pic>
      <p:sp>
        <p:nvSpPr>
          <p:cNvPr id="4" name="TextBox 3">
            <a:extLst>
              <a:ext uri="{FF2B5EF4-FFF2-40B4-BE49-F238E27FC236}">
                <a16:creationId xmlns:a16="http://schemas.microsoft.com/office/drawing/2014/main" id="{A13B3C64-BD06-E1BB-E49D-A45E13B5E37B}"/>
              </a:ext>
            </a:extLst>
          </p:cNvPr>
          <p:cNvSpPr txBox="1"/>
          <p:nvPr userDrawn="1"/>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pPr algn="r"/>
              <a:t>‹#›</a:t>
            </a:fld>
            <a:endParaRPr lang="en-AU" sz="1100"/>
          </a:p>
        </p:txBody>
      </p:sp>
    </p:spTree>
    <p:extLst>
      <p:ext uri="{BB962C8B-B14F-4D97-AF65-F5344CB8AC3E}">
        <p14:creationId xmlns:p14="http://schemas.microsoft.com/office/powerpoint/2010/main" val="275202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A309BE47-B2FD-4701-9CEC-1F1D46E8AA20}"/>
              </a:ext>
            </a:extLst>
          </p:cNvPr>
          <p:cNvSpPr>
            <a:spLocks noGrp="1"/>
          </p:cNvSpPr>
          <p:nvPr>
            <p:ph type="pic" sz="quarter" idx="14" hasCustomPrompt="1"/>
          </p:nvPr>
        </p:nvSpPr>
        <p:spPr>
          <a:xfrm>
            <a:off x="3538846" y="0"/>
            <a:ext cx="8653153" cy="6858000"/>
          </a:xfrm>
          <a:solidFill>
            <a:schemeClr val="bg1">
              <a:lumMod val="85000"/>
            </a:schemeClr>
          </a:solidFill>
        </p:spPr>
        <p:txBody>
          <a:bodyPr anchor="ctr"/>
          <a:lstStyle>
            <a:lvl1pPr marL="0" marR="0" indent="0" algn="r" defTabSz="914400" rtl="0" eaLnBrk="1" fontAlgn="auto" latinLnBrk="0" hangingPunct="1">
              <a:lnSpc>
                <a:spcPct val="114000"/>
              </a:lnSpc>
              <a:spcBef>
                <a:spcPts val="0"/>
              </a:spcBef>
              <a:spcAft>
                <a:spcPts val="0"/>
              </a:spcAft>
              <a:buClrTx/>
              <a:buSzTx/>
              <a:buFontTx/>
              <a:buNone/>
              <a:tabLst/>
              <a:defRPr/>
            </a:lvl1pPr>
          </a:lstStyle>
          <a:p>
            <a:r>
              <a:rPr lang="en-AU"/>
              <a:t>Click to insert image	</a:t>
            </a:r>
          </a:p>
        </p:txBody>
      </p:sp>
      <p:pic>
        <p:nvPicPr>
          <p:cNvPr id="7" name="Picture 6">
            <a:extLst>
              <a:ext uri="{FF2B5EF4-FFF2-40B4-BE49-F238E27FC236}">
                <a16:creationId xmlns:a16="http://schemas.microsoft.com/office/drawing/2014/main" id="{84D1D208-5C25-4979-B2BD-E9BCC3BD4A0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751" y="-9000"/>
            <a:ext cx="7001295" cy="6876000"/>
          </a:xfrm>
          <a:prstGeom prst="rect">
            <a:avLst/>
          </a:prstGeom>
        </p:spPr>
      </p:pic>
      <p:sp>
        <p:nvSpPr>
          <p:cNvPr id="3" name="Content Placeholder 2"/>
          <p:cNvSpPr>
            <a:spLocks noGrp="1"/>
          </p:cNvSpPr>
          <p:nvPr>
            <p:ph idx="1"/>
          </p:nvPr>
        </p:nvSpPr>
        <p:spPr>
          <a:xfrm>
            <a:off x="611312" y="2930871"/>
            <a:ext cx="4500563" cy="2361057"/>
          </a:xfrm>
        </p:spPr>
        <p:txBody>
          <a:bodyPr/>
          <a:lstStyle>
            <a:lvl1pPr>
              <a:defRPr>
                <a:solidFill>
                  <a:schemeClr val="bg1"/>
                </a:solidFill>
              </a:defRPr>
            </a:lvl1pPr>
            <a:lvl2pPr>
              <a:defRPr>
                <a:solidFill>
                  <a:schemeClr val="bg1"/>
                </a:solidFill>
              </a:defRPr>
            </a:lvl2pPr>
            <a:lvl3pPr marL="180000" indent="-180000">
              <a:buClr>
                <a:srgbClr val="00C2DF"/>
              </a:buClr>
              <a:buFont typeface="Arial" panose="020B0604020202020204" pitchFamily="34" charset="0"/>
              <a:buChar char="•"/>
              <a:defRPr>
                <a:solidFill>
                  <a:schemeClr val="bg1"/>
                </a:solidFill>
              </a:defRPr>
            </a:lvl3pPr>
            <a:lvl4pPr marL="360000" indent="-180000">
              <a:buClr>
                <a:srgbClr val="00C2DF"/>
              </a:buClr>
              <a:buFont typeface="Arial" panose="020B0604020202020204" pitchFamily="34" charset="0"/>
              <a:buChar char="•"/>
              <a:defRPr>
                <a:solidFill>
                  <a:schemeClr val="bg1"/>
                </a:solidFill>
              </a:defRPr>
            </a:lvl4pPr>
            <a:lvl5pPr marL="540000" indent="-180000">
              <a:buClr>
                <a:srgbClr val="00C2DF"/>
              </a:buClr>
              <a:buFont typeface="Arial" panose="020B0604020202020204" pitchFamily="34" charset="0"/>
              <a:buChar cha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hasCustomPrompt="1"/>
          </p:nvPr>
        </p:nvSpPr>
        <p:spPr>
          <a:xfrm>
            <a:off x="611312" y="1548594"/>
            <a:ext cx="4305301" cy="1364561"/>
          </a:xfrm>
          <a:prstGeom prst="rect">
            <a:avLst/>
          </a:prstGeom>
        </p:spPr>
        <p:txBody>
          <a:bodyPr/>
          <a:lstStyle>
            <a:lvl1pPr>
              <a:defRPr sz="3300">
                <a:solidFill>
                  <a:schemeClr val="bg1"/>
                </a:solidFill>
                <a:latin typeface="+mj-lt"/>
              </a:defRPr>
            </a:lvl1pPr>
          </a:lstStyle>
          <a:p>
            <a:r>
              <a:rPr lang="en-US"/>
              <a:t>Click to edit heading here</a:t>
            </a:r>
            <a:endParaRPr lang="en-AU"/>
          </a:p>
        </p:txBody>
      </p:sp>
      <p:pic>
        <p:nvPicPr>
          <p:cNvPr id="9" name="Picture 8">
            <a:extLst>
              <a:ext uri="{FF2B5EF4-FFF2-40B4-BE49-F238E27FC236}">
                <a16:creationId xmlns:a16="http://schemas.microsoft.com/office/drawing/2014/main" id="{C21E2E6E-859E-F458-776F-DC689F7AC6A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14597" y="239622"/>
            <a:ext cx="3245922" cy="543020"/>
          </a:xfrm>
          <a:prstGeom prst="rect">
            <a:avLst/>
          </a:prstGeom>
        </p:spPr>
      </p:pic>
      <p:sp>
        <p:nvSpPr>
          <p:cNvPr id="4" name="TextBox 3">
            <a:extLst>
              <a:ext uri="{FF2B5EF4-FFF2-40B4-BE49-F238E27FC236}">
                <a16:creationId xmlns:a16="http://schemas.microsoft.com/office/drawing/2014/main" id="{774C117C-5673-109E-D72A-34B69C37360C}"/>
              </a:ext>
            </a:extLst>
          </p:cNvPr>
          <p:cNvSpPr txBox="1"/>
          <p:nvPr userDrawn="1"/>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pPr algn="r"/>
              <a:t>‹#›</a:t>
            </a:fld>
            <a:endParaRPr lang="en-AU" sz="1100"/>
          </a:p>
        </p:txBody>
      </p:sp>
    </p:spTree>
    <p:extLst>
      <p:ext uri="{BB962C8B-B14F-4D97-AF65-F5344CB8AC3E}">
        <p14:creationId xmlns:p14="http://schemas.microsoft.com/office/powerpoint/2010/main" val="39556020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821B4B-BD08-025D-3951-8D307B86F80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165" y="-9000"/>
            <a:ext cx="7001295" cy="6876000"/>
          </a:xfrm>
          <a:prstGeom prst="rect">
            <a:avLst/>
          </a:prstGeom>
        </p:spPr>
      </p:pic>
      <p:pic>
        <p:nvPicPr>
          <p:cNvPr id="6" name="Picture 5">
            <a:extLst>
              <a:ext uri="{FF2B5EF4-FFF2-40B4-BE49-F238E27FC236}">
                <a16:creationId xmlns:a16="http://schemas.microsoft.com/office/drawing/2014/main" id="{48753A0B-6719-E0AE-CB4D-76E538BDC9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14597" y="239622"/>
            <a:ext cx="3245922" cy="543020"/>
          </a:xfrm>
          <a:prstGeom prst="rect">
            <a:avLst/>
          </a:prstGeom>
        </p:spPr>
      </p:pic>
      <p:sp>
        <p:nvSpPr>
          <p:cNvPr id="3" name="Content Placeholder 2"/>
          <p:cNvSpPr>
            <a:spLocks noGrp="1"/>
          </p:cNvSpPr>
          <p:nvPr>
            <p:ph idx="1"/>
          </p:nvPr>
        </p:nvSpPr>
        <p:spPr>
          <a:xfrm>
            <a:off x="7124700" y="1010654"/>
            <a:ext cx="4627194" cy="4969042"/>
          </a:xfrm>
        </p:spPr>
        <p:txBody>
          <a:bodyPr/>
          <a:lstStyle>
            <a:lvl1pPr>
              <a:defRPr>
                <a:solidFill>
                  <a:srgbClr val="00577D"/>
                </a:solidFill>
              </a:defRPr>
            </a:lvl1pPr>
            <a:lvl3pPr marL="180000" indent="-180000">
              <a:buClr>
                <a:srgbClr val="00577D"/>
              </a:buClr>
              <a:buFont typeface="Arial" panose="020B0604020202020204" pitchFamily="34" charset="0"/>
              <a:buChar char="•"/>
              <a:defRPr/>
            </a:lvl3pPr>
            <a:lvl4pPr marL="360000" indent="-180000">
              <a:buClr>
                <a:srgbClr val="00577D"/>
              </a:buClr>
              <a:buFont typeface="Arial" panose="020B0604020202020204" pitchFamily="34" charset="0"/>
              <a:buChar char="•"/>
              <a:defRPr/>
            </a:lvl4pPr>
            <a:lvl5pPr marL="540000" indent="-180000">
              <a:buClr>
                <a:srgbClr val="00577D"/>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hasCustomPrompt="1"/>
          </p:nvPr>
        </p:nvSpPr>
        <p:spPr>
          <a:xfrm>
            <a:off x="762000" y="2378773"/>
            <a:ext cx="4305301" cy="1364561"/>
          </a:xfrm>
          <a:prstGeom prst="rect">
            <a:avLst/>
          </a:prstGeom>
        </p:spPr>
        <p:txBody>
          <a:bodyPr/>
          <a:lstStyle>
            <a:lvl1pPr>
              <a:defRPr sz="3300">
                <a:solidFill>
                  <a:schemeClr val="bg1"/>
                </a:solidFill>
                <a:latin typeface="+mj-lt"/>
              </a:defRPr>
            </a:lvl1pPr>
          </a:lstStyle>
          <a:p>
            <a:r>
              <a:rPr lang="en-US"/>
              <a:t>Click to edit heading here</a:t>
            </a:r>
            <a:endParaRPr lang="en-AU"/>
          </a:p>
        </p:txBody>
      </p:sp>
      <p:sp>
        <p:nvSpPr>
          <p:cNvPr id="5" name="Text Placeholder 16">
            <a:extLst>
              <a:ext uri="{FF2B5EF4-FFF2-40B4-BE49-F238E27FC236}">
                <a16:creationId xmlns:a16="http://schemas.microsoft.com/office/drawing/2014/main" id="{3B6D4505-E09F-2E55-1F49-03BB7AF13880}"/>
              </a:ext>
            </a:extLst>
          </p:cNvPr>
          <p:cNvSpPr>
            <a:spLocks noGrp="1"/>
          </p:cNvSpPr>
          <p:nvPr>
            <p:ph type="body" sz="quarter" idx="13" hasCustomPrompt="1"/>
          </p:nvPr>
        </p:nvSpPr>
        <p:spPr>
          <a:xfrm>
            <a:off x="761999" y="3743334"/>
            <a:ext cx="4305301" cy="649288"/>
          </a:xfrm>
        </p:spPr>
        <p:txBody>
          <a:bodyPr>
            <a:normAutofit/>
          </a:bodyPr>
          <a:lstStyle>
            <a:lvl1pPr>
              <a:buNone/>
              <a:defRPr sz="2000" b="0">
                <a:solidFill>
                  <a:schemeClr val="bg1"/>
                </a:solidFill>
                <a:latin typeface="+mn-lt"/>
                <a:ea typeface="Open Sans Light" pitchFamily="2" charset="0"/>
                <a:cs typeface="Open Sans Light" pitchFamily="2"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
        <p:nvSpPr>
          <p:cNvPr id="7" name="TextBox 6">
            <a:extLst>
              <a:ext uri="{FF2B5EF4-FFF2-40B4-BE49-F238E27FC236}">
                <a16:creationId xmlns:a16="http://schemas.microsoft.com/office/drawing/2014/main" id="{59DBC4C8-1083-73FF-352B-3E388984B002}"/>
              </a:ext>
            </a:extLst>
          </p:cNvPr>
          <p:cNvSpPr txBox="1"/>
          <p:nvPr userDrawn="1"/>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pPr algn="r"/>
              <a:t>‹#›</a:t>
            </a:fld>
            <a:endParaRPr lang="en-AU" sz="1100"/>
          </a:p>
        </p:txBody>
      </p:sp>
    </p:spTree>
    <p:extLst>
      <p:ext uri="{BB962C8B-B14F-4D97-AF65-F5344CB8AC3E}">
        <p14:creationId xmlns:p14="http://schemas.microsoft.com/office/powerpoint/2010/main" val="23302568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821B4B-BD08-025D-3951-8D307B86F80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165" y="-9000"/>
            <a:ext cx="7001295" cy="6876000"/>
          </a:xfrm>
          <a:prstGeom prst="rect">
            <a:avLst/>
          </a:prstGeom>
        </p:spPr>
      </p:pic>
      <p:pic>
        <p:nvPicPr>
          <p:cNvPr id="6" name="Picture 5">
            <a:extLst>
              <a:ext uri="{FF2B5EF4-FFF2-40B4-BE49-F238E27FC236}">
                <a16:creationId xmlns:a16="http://schemas.microsoft.com/office/drawing/2014/main" id="{48753A0B-6719-E0AE-CB4D-76E538BDC9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14597" y="239622"/>
            <a:ext cx="3245922" cy="543020"/>
          </a:xfrm>
          <a:prstGeom prst="rect">
            <a:avLst/>
          </a:prstGeom>
        </p:spPr>
      </p:pic>
      <p:sp>
        <p:nvSpPr>
          <p:cNvPr id="2" name="Title 1">
            <a:extLst>
              <a:ext uri="{FF2B5EF4-FFF2-40B4-BE49-F238E27FC236}">
                <a16:creationId xmlns:a16="http://schemas.microsoft.com/office/drawing/2014/main" id="{1D2BDB8B-7279-4EDB-947D-6E77E1136A43}"/>
              </a:ext>
            </a:extLst>
          </p:cNvPr>
          <p:cNvSpPr>
            <a:spLocks noGrp="1"/>
          </p:cNvSpPr>
          <p:nvPr>
            <p:ph type="title" hasCustomPrompt="1"/>
          </p:nvPr>
        </p:nvSpPr>
        <p:spPr>
          <a:xfrm>
            <a:off x="762001" y="2378773"/>
            <a:ext cx="4100174" cy="1364561"/>
          </a:xfrm>
          <a:prstGeom prst="rect">
            <a:avLst/>
          </a:prstGeom>
        </p:spPr>
        <p:txBody>
          <a:bodyPr/>
          <a:lstStyle>
            <a:lvl1pPr>
              <a:defRPr sz="3300">
                <a:solidFill>
                  <a:schemeClr val="bg1"/>
                </a:solidFill>
                <a:latin typeface="+mj-lt"/>
              </a:defRPr>
            </a:lvl1pPr>
          </a:lstStyle>
          <a:p>
            <a:r>
              <a:rPr lang="en-US"/>
              <a:t>Click to edit heading here</a:t>
            </a:r>
            <a:endParaRPr lang="en-AU"/>
          </a:p>
        </p:txBody>
      </p:sp>
      <p:sp>
        <p:nvSpPr>
          <p:cNvPr id="5" name="Text Placeholder 16">
            <a:extLst>
              <a:ext uri="{FF2B5EF4-FFF2-40B4-BE49-F238E27FC236}">
                <a16:creationId xmlns:a16="http://schemas.microsoft.com/office/drawing/2014/main" id="{3B6D4505-E09F-2E55-1F49-03BB7AF13880}"/>
              </a:ext>
            </a:extLst>
          </p:cNvPr>
          <p:cNvSpPr>
            <a:spLocks noGrp="1"/>
          </p:cNvSpPr>
          <p:nvPr>
            <p:ph type="body" sz="quarter" idx="13" hasCustomPrompt="1"/>
          </p:nvPr>
        </p:nvSpPr>
        <p:spPr>
          <a:xfrm>
            <a:off x="762000" y="3743334"/>
            <a:ext cx="4100174" cy="649288"/>
          </a:xfrm>
        </p:spPr>
        <p:txBody>
          <a:bodyPr>
            <a:normAutofit/>
          </a:bodyPr>
          <a:lstStyle>
            <a:lvl1pPr>
              <a:buNone/>
              <a:defRPr sz="2000" b="0">
                <a:solidFill>
                  <a:schemeClr val="bg1"/>
                </a:solidFill>
                <a:latin typeface="+mn-lt"/>
                <a:ea typeface="Open Sans Light" pitchFamily="2" charset="0"/>
                <a:cs typeface="Open Sans Light" pitchFamily="2"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
        <p:nvSpPr>
          <p:cNvPr id="7" name="TextBox 6">
            <a:extLst>
              <a:ext uri="{FF2B5EF4-FFF2-40B4-BE49-F238E27FC236}">
                <a16:creationId xmlns:a16="http://schemas.microsoft.com/office/drawing/2014/main" id="{59DBC4C8-1083-73FF-352B-3E388984B002}"/>
              </a:ext>
            </a:extLst>
          </p:cNvPr>
          <p:cNvSpPr txBox="1"/>
          <p:nvPr userDrawn="1"/>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pPr algn="r"/>
              <a:t>‹#›</a:t>
            </a:fld>
            <a:endParaRPr lang="en-AU" sz="1100"/>
          </a:p>
        </p:txBody>
      </p:sp>
      <p:sp>
        <p:nvSpPr>
          <p:cNvPr id="9" name="Rectangle 8">
            <a:extLst>
              <a:ext uri="{FF2B5EF4-FFF2-40B4-BE49-F238E27FC236}">
                <a16:creationId xmlns:a16="http://schemas.microsoft.com/office/drawing/2014/main" id="{DED27932-7C4E-5CBC-42DD-C2D46F382BF9}"/>
              </a:ext>
            </a:extLst>
          </p:cNvPr>
          <p:cNvSpPr/>
          <p:nvPr userDrawn="1"/>
        </p:nvSpPr>
        <p:spPr>
          <a:xfrm>
            <a:off x="4990744" y="-9000"/>
            <a:ext cx="2005386" cy="6876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Content Placeholder 2"/>
          <p:cNvSpPr>
            <a:spLocks noGrp="1"/>
          </p:cNvSpPr>
          <p:nvPr>
            <p:ph idx="1"/>
          </p:nvPr>
        </p:nvSpPr>
        <p:spPr>
          <a:xfrm>
            <a:off x="6340979" y="1010654"/>
            <a:ext cx="5410915" cy="4969042"/>
          </a:xfrm>
        </p:spPr>
        <p:txBody>
          <a:bodyPr/>
          <a:lstStyle>
            <a:lvl1pPr>
              <a:defRPr>
                <a:solidFill>
                  <a:srgbClr val="00577D"/>
                </a:solidFill>
              </a:defRPr>
            </a:lvl1pPr>
            <a:lvl3pPr marL="180000" indent="-180000">
              <a:buClr>
                <a:srgbClr val="00577D"/>
              </a:buClr>
              <a:buFont typeface="Arial" panose="020B0604020202020204" pitchFamily="34" charset="0"/>
              <a:buChar char="•"/>
              <a:defRPr/>
            </a:lvl3pPr>
            <a:lvl4pPr marL="360000" indent="-180000">
              <a:buClr>
                <a:srgbClr val="00577D"/>
              </a:buClr>
              <a:buFont typeface="Arial" panose="020B0604020202020204" pitchFamily="34" charset="0"/>
              <a:buChar char="•"/>
              <a:defRPr/>
            </a:lvl4pPr>
            <a:lvl5pPr marL="540000" indent="-180000">
              <a:buClr>
                <a:srgbClr val="00577D"/>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877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B95725-D5D2-8EC4-07B8-E5E137BEC10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45" y="1784"/>
            <a:ext cx="12225527" cy="6876000"/>
          </a:xfrm>
          <a:prstGeom prst="rect">
            <a:avLst/>
          </a:prstGeom>
        </p:spPr>
      </p:pic>
      <p:sp>
        <p:nvSpPr>
          <p:cNvPr id="4" name="Date Placeholder 3"/>
          <p:cNvSpPr>
            <a:spLocks noGrp="1"/>
          </p:cNvSpPr>
          <p:nvPr>
            <p:ph type="dt" sz="half" idx="10"/>
          </p:nvPr>
        </p:nvSpPr>
        <p:spPr>
          <a:xfrm>
            <a:off x="677333" y="4507711"/>
            <a:ext cx="2743200" cy="365125"/>
          </a:xfrm>
          <a:prstGeom prst="rect">
            <a:avLst/>
          </a:prstGeom>
        </p:spPr>
        <p:txBody>
          <a:bodyPr lIns="0" tIns="0" rIns="0" bIns="0"/>
          <a:lstStyle>
            <a:lvl1pPr>
              <a:defRPr sz="1400">
                <a:solidFill>
                  <a:schemeClr val="bg1"/>
                </a:solidFill>
                <a:latin typeface="+mn-lt"/>
                <a:ea typeface="Open Sans Light" pitchFamily="2" charset="0"/>
                <a:cs typeface="Open Sans Light" pitchFamily="2" charset="0"/>
              </a:defRPr>
            </a:lvl1pPr>
          </a:lstStyle>
          <a:p>
            <a:endParaRPr lang="en-AU"/>
          </a:p>
        </p:txBody>
      </p:sp>
      <p:sp>
        <p:nvSpPr>
          <p:cNvPr id="2" name="Title 1"/>
          <p:cNvSpPr>
            <a:spLocks noGrp="1"/>
          </p:cNvSpPr>
          <p:nvPr>
            <p:ph type="ctrTitle"/>
          </p:nvPr>
        </p:nvSpPr>
        <p:spPr>
          <a:xfrm>
            <a:off x="677336" y="2502705"/>
            <a:ext cx="4056590" cy="1052513"/>
          </a:xfrm>
          <a:prstGeom prst="rect">
            <a:avLst/>
          </a:prstGeom>
        </p:spPr>
        <p:txBody>
          <a:bodyPr lIns="0" tIns="0" rIns="0" bIns="0" anchor="t" anchorCtr="0"/>
          <a:lstStyle>
            <a:lvl1pPr algn="l">
              <a:defRPr sz="3300">
                <a:solidFill>
                  <a:schemeClr val="bg1"/>
                </a:solidFill>
                <a:latin typeface="+mj-lt"/>
              </a:defRPr>
            </a:lvl1pPr>
          </a:lstStyle>
          <a:p>
            <a:r>
              <a:rPr lang="en-US"/>
              <a:t>Click to edit Master title style</a:t>
            </a:r>
          </a:p>
        </p:txBody>
      </p: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570682"/>
            <a:ext cx="4094162" cy="649288"/>
          </a:xfrm>
        </p:spPr>
        <p:txBody>
          <a:bodyPr>
            <a:normAutofit/>
          </a:bodyPr>
          <a:lstStyle>
            <a:lvl1pPr>
              <a:buNone/>
              <a:defRPr sz="2000" b="0">
                <a:solidFill>
                  <a:schemeClr val="bg1"/>
                </a:solidFill>
                <a:latin typeface="+mn-lt"/>
                <a:ea typeface="Open Sans Light" pitchFamily="2" charset="0"/>
                <a:cs typeface="Open Sans Light" pitchFamily="2"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
        <p:nvSpPr>
          <p:cNvPr id="3" name="TextBox 2">
            <a:extLst>
              <a:ext uri="{FF2B5EF4-FFF2-40B4-BE49-F238E27FC236}">
                <a16:creationId xmlns:a16="http://schemas.microsoft.com/office/drawing/2014/main" id="{937CFD9B-5408-7E65-CE74-4BBD8B6D383C}"/>
              </a:ext>
            </a:extLst>
          </p:cNvPr>
          <p:cNvSpPr txBox="1"/>
          <p:nvPr userDrawn="1"/>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pPr algn="r"/>
              <a:t>‹#›</a:t>
            </a:fld>
            <a:endParaRPr lang="en-AU" sz="1100"/>
          </a:p>
        </p:txBody>
      </p:sp>
    </p:spTree>
    <p:extLst>
      <p:ext uri="{BB962C8B-B14F-4D97-AF65-F5344CB8AC3E}">
        <p14:creationId xmlns:p14="http://schemas.microsoft.com/office/powerpoint/2010/main" val="78610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B95725-D5D2-8EC4-07B8-E5E137BEC10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3" y="1784"/>
            <a:ext cx="12222812" cy="6876000"/>
          </a:xfrm>
          <a:prstGeom prst="rect">
            <a:avLst/>
          </a:prstGeom>
        </p:spPr>
      </p:pic>
      <p:sp>
        <p:nvSpPr>
          <p:cNvPr id="4" name="Date Placeholder 3"/>
          <p:cNvSpPr>
            <a:spLocks noGrp="1"/>
          </p:cNvSpPr>
          <p:nvPr>
            <p:ph type="dt" sz="half" idx="10"/>
          </p:nvPr>
        </p:nvSpPr>
        <p:spPr>
          <a:xfrm>
            <a:off x="677333" y="4507711"/>
            <a:ext cx="2743200" cy="365125"/>
          </a:xfrm>
          <a:prstGeom prst="rect">
            <a:avLst/>
          </a:prstGeom>
        </p:spPr>
        <p:txBody>
          <a:bodyPr lIns="0" tIns="0" rIns="0" bIns="0"/>
          <a:lstStyle>
            <a:lvl1pPr>
              <a:defRPr sz="1400">
                <a:solidFill>
                  <a:schemeClr val="bg1"/>
                </a:solidFill>
                <a:latin typeface="+mn-lt"/>
                <a:ea typeface="Open Sans Light" pitchFamily="2" charset="0"/>
                <a:cs typeface="Open Sans Light" pitchFamily="2" charset="0"/>
              </a:defRPr>
            </a:lvl1pPr>
          </a:lstStyle>
          <a:p>
            <a:endParaRPr lang="en-AU"/>
          </a:p>
        </p:txBody>
      </p:sp>
      <p:sp>
        <p:nvSpPr>
          <p:cNvPr id="2" name="Title 1"/>
          <p:cNvSpPr>
            <a:spLocks noGrp="1"/>
          </p:cNvSpPr>
          <p:nvPr>
            <p:ph type="ctrTitle"/>
          </p:nvPr>
        </p:nvSpPr>
        <p:spPr>
          <a:xfrm>
            <a:off x="677336" y="2502705"/>
            <a:ext cx="4056590" cy="1052513"/>
          </a:xfrm>
          <a:prstGeom prst="rect">
            <a:avLst/>
          </a:prstGeom>
        </p:spPr>
        <p:txBody>
          <a:bodyPr lIns="0" tIns="0" rIns="0" bIns="0" anchor="t" anchorCtr="0"/>
          <a:lstStyle>
            <a:lvl1pPr algn="l">
              <a:defRPr sz="3300">
                <a:solidFill>
                  <a:schemeClr val="bg1"/>
                </a:solidFill>
                <a:latin typeface="+mj-lt"/>
              </a:defRPr>
            </a:lvl1pPr>
          </a:lstStyle>
          <a:p>
            <a:r>
              <a:rPr lang="en-US"/>
              <a:t>Click to edit Master title style</a:t>
            </a:r>
          </a:p>
        </p:txBody>
      </p: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570682"/>
            <a:ext cx="4094162" cy="649288"/>
          </a:xfrm>
        </p:spPr>
        <p:txBody>
          <a:bodyPr>
            <a:normAutofit/>
          </a:bodyPr>
          <a:lstStyle>
            <a:lvl1pPr>
              <a:buNone/>
              <a:defRPr sz="2000" b="0">
                <a:solidFill>
                  <a:schemeClr val="bg1"/>
                </a:solidFill>
                <a:latin typeface="+mn-lt"/>
                <a:ea typeface="Open Sans Light" pitchFamily="2" charset="0"/>
                <a:cs typeface="Open Sans Light" pitchFamily="2"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
        <p:nvSpPr>
          <p:cNvPr id="3" name="TextBox 2">
            <a:extLst>
              <a:ext uri="{FF2B5EF4-FFF2-40B4-BE49-F238E27FC236}">
                <a16:creationId xmlns:a16="http://schemas.microsoft.com/office/drawing/2014/main" id="{FD3800E4-E972-1A59-54D2-60B548479899}"/>
              </a:ext>
            </a:extLst>
          </p:cNvPr>
          <p:cNvSpPr txBox="1"/>
          <p:nvPr userDrawn="1"/>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pPr algn="r"/>
              <a:t>‹#›</a:t>
            </a:fld>
            <a:endParaRPr lang="en-AU" sz="1100"/>
          </a:p>
        </p:txBody>
      </p:sp>
    </p:spTree>
    <p:extLst>
      <p:ext uri="{BB962C8B-B14F-4D97-AF65-F5344CB8AC3E}">
        <p14:creationId xmlns:p14="http://schemas.microsoft.com/office/powerpoint/2010/main" val="2375170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B95725-D5D2-8EC4-07B8-E5E137BEC10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45" y="1784"/>
            <a:ext cx="12225527" cy="6876000"/>
          </a:xfrm>
          <a:prstGeom prst="rect">
            <a:avLst/>
          </a:prstGeom>
        </p:spPr>
      </p:pic>
      <p:sp>
        <p:nvSpPr>
          <p:cNvPr id="4" name="Date Placeholder 3"/>
          <p:cNvSpPr>
            <a:spLocks noGrp="1"/>
          </p:cNvSpPr>
          <p:nvPr>
            <p:ph type="dt" sz="half" idx="10"/>
          </p:nvPr>
        </p:nvSpPr>
        <p:spPr>
          <a:xfrm>
            <a:off x="677333" y="4507711"/>
            <a:ext cx="2743200" cy="365125"/>
          </a:xfrm>
          <a:prstGeom prst="rect">
            <a:avLst/>
          </a:prstGeom>
        </p:spPr>
        <p:txBody>
          <a:bodyPr lIns="0" tIns="0" rIns="0" bIns="0"/>
          <a:lstStyle>
            <a:lvl1pPr>
              <a:defRPr sz="1400">
                <a:solidFill>
                  <a:schemeClr val="bg1"/>
                </a:solidFill>
                <a:latin typeface="+mn-lt"/>
                <a:ea typeface="Open Sans Light" pitchFamily="2" charset="0"/>
                <a:cs typeface="Open Sans Light" pitchFamily="2" charset="0"/>
              </a:defRPr>
            </a:lvl1pPr>
          </a:lstStyle>
          <a:p>
            <a:endParaRPr lang="en-AU"/>
          </a:p>
        </p:txBody>
      </p:sp>
      <p:sp>
        <p:nvSpPr>
          <p:cNvPr id="2" name="Title 1"/>
          <p:cNvSpPr>
            <a:spLocks noGrp="1"/>
          </p:cNvSpPr>
          <p:nvPr>
            <p:ph type="ctrTitle"/>
          </p:nvPr>
        </p:nvSpPr>
        <p:spPr>
          <a:xfrm>
            <a:off x="677336" y="2502705"/>
            <a:ext cx="4056590" cy="1052513"/>
          </a:xfrm>
          <a:prstGeom prst="rect">
            <a:avLst/>
          </a:prstGeom>
        </p:spPr>
        <p:txBody>
          <a:bodyPr lIns="0" tIns="0" rIns="0" bIns="0" anchor="t" anchorCtr="0"/>
          <a:lstStyle>
            <a:lvl1pPr algn="l">
              <a:defRPr sz="3300">
                <a:solidFill>
                  <a:schemeClr val="bg1"/>
                </a:solidFill>
                <a:latin typeface="+mj-lt"/>
              </a:defRPr>
            </a:lvl1pPr>
          </a:lstStyle>
          <a:p>
            <a:r>
              <a:rPr lang="en-US"/>
              <a:t>Click to edit Master title style</a:t>
            </a:r>
          </a:p>
        </p:txBody>
      </p: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570682"/>
            <a:ext cx="4094162" cy="649288"/>
          </a:xfrm>
        </p:spPr>
        <p:txBody>
          <a:bodyPr>
            <a:normAutofit/>
          </a:bodyPr>
          <a:lstStyle>
            <a:lvl1pPr>
              <a:buNone/>
              <a:defRPr sz="2000" b="0">
                <a:solidFill>
                  <a:schemeClr val="bg1"/>
                </a:solidFill>
                <a:latin typeface="+mn-lt"/>
                <a:ea typeface="Open Sans Light" pitchFamily="2" charset="0"/>
                <a:cs typeface="Open Sans Light" pitchFamily="2"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
        <p:nvSpPr>
          <p:cNvPr id="3" name="TextBox 2">
            <a:extLst>
              <a:ext uri="{FF2B5EF4-FFF2-40B4-BE49-F238E27FC236}">
                <a16:creationId xmlns:a16="http://schemas.microsoft.com/office/drawing/2014/main" id="{7C6EF4C5-4214-F1F8-22EE-7F86AEC04AD0}"/>
              </a:ext>
            </a:extLst>
          </p:cNvPr>
          <p:cNvSpPr txBox="1"/>
          <p:nvPr userDrawn="1"/>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pPr algn="r"/>
              <a:t>‹#›</a:t>
            </a:fld>
            <a:endParaRPr lang="en-AU" sz="1100"/>
          </a:p>
        </p:txBody>
      </p:sp>
    </p:spTree>
    <p:extLst>
      <p:ext uri="{BB962C8B-B14F-4D97-AF65-F5344CB8AC3E}">
        <p14:creationId xmlns:p14="http://schemas.microsoft.com/office/powerpoint/2010/main" val="3539019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B95725-D5D2-8EC4-07B8-E5E137BEC10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3" y="1784"/>
            <a:ext cx="12222812" cy="6876000"/>
          </a:xfrm>
          <a:prstGeom prst="rect">
            <a:avLst/>
          </a:prstGeom>
        </p:spPr>
      </p:pic>
      <p:sp>
        <p:nvSpPr>
          <p:cNvPr id="4" name="Date Placeholder 3"/>
          <p:cNvSpPr>
            <a:spLocks noGrp="1"/>
          </p:cNvSpPr>
          <p:nvPr>
            <p:ph type="dt" sz="half" idx="10"/>
          </p:nvPr>
        </p:nvSpPr>
        <p:spPr>
          <a:xfrm>
            <a:off x="677333" y="4507711"/>
            <a:ext cx="2743200" cy="365125"/>
          </a:xfrm>
          <a:prstGeom prst="rect">
            <a:avLst/>
          </a:prstGeom>
        </p:spPr>
        <p:txBody>
          <a:bodyPr lIns="0" tIns="0" rIns="0" bIns="0"/>
          <a:lstStyle>
            <a:lvl1pPr>
              <a:defRPr sz="1400">
                <a:solidFill>
                  <a:schemeClr val="bg1"/>
                </a:solidFill>
                <a:latin typeface="+mn-lt"/>
                <a:ea typeface="Open Sans Light" pitchFamily="2" charset="0"/>
                <a:cs typeface="Open Sans Light" pitchFamily="2" charset="0"/>
              </a:defRPr>
            </a:lvl1pPr>
          </a:lstStyle>
          <a:p>
            <a:endParaRPr lang="en-AU"/>
          </a:p>
        </p:txBody>
      </p:sp>
      <p:sp>
        <p:nvSpPr>
          <p:cNvPr id="2" name="Title 1"/>
          <p:cNvSpPr>
            <a:spLocks noGrp="1"/>
          </p:cNvSpPr>
          <p:nvPr>
            <p:ph type="ctrTitle"/>
          </p:nvPr>
        </p:nvSpPr>
        <p:spPr>
          <a:xfrm>
            <a:off x="677336" y="2502705"/>
            <a:ext cx="4056590" cy="1052513"/>
          </a:xfrm>
          <a:prstGeom prst="rect">
            <a:avLst/>
          </a:prstGeom>
        </p:spPr>
        <p:txBody>
          <a:bodyPr lIns="0" tIns="0" rIns="0" bIns="0" anchor="t" anchorCtr="0"/>
          <a:lstStyle>
            <a:lvl1pPr algn="l">
              <a:defRPr sz="3300">
                <a:solidFill>
                  <a:schemeClr val="bg1"/>
                </a:solidFill>
                <a:latin typeface="+mj-lt"/>
              </a:defRPr>
            </a:lvl1pPr>
          </a:lstStyle>
          <a:p>
            <a:r>
              <a:rPr lang="en-US"/>
              <a:t>Click to edit Master title style</a:t>
            </a:r>
          </a:p>
        </p:txBody>
      </p: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570682"/>
            <a:ext cx="4094162" cy="649288"/>
          </a:xfrm>
        </p:spPr>
        <p:txBody>
          <a:bodyPr>
            <a:normAutofit/>
          </a:bodyPr>
          <a:lstStyle>
            <a:lvl1pPr>
              <a:buNone/>
              <a:defRPr sz="2000" b="0">
                <a:solidFill>
                  <a:schemeClr val="bg1"/>
                </a:solidFill>
                <a:latin typeface="+mn-lt"/>
                <a:ea typeface="Open Sans Light" pitchFamily="2" charset="0"/>
                <a:cs typeface="Open Sans Light" pitchFamily="2"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
        <p:nvSpPr>
          <p:cNvPr id="3" name="TextBox 2">
            <a:extLst>
              <a:ext uri="{FF2B5EF4-FFF2-40B4-BE49-F238E27FC236}">
                <a16:creationId xmlns:a16="http://schemas.microsoft.com/office/drawing/2014/main" id="{97338D7E-1CAE-C57E-FB83-8A090B47B07D}"/>
              </a:ext>
            </a:extLst>
          </p:cNvPr>
          <p:cNvSpPr txBox="1"/>
          <p:nvPr userDrawn="1"/>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solidFill>
                  <a:schemeClr val="bg1"/>
                </a:solidFill>
              </a:rPr>
              <a:pPr algn="r"/>
              <a:t>‹#›</a:t>
            </a:fld>
            <a:endParaRPr lang="en-AU" sz="1100">
              <a:solidFill>
                <a:schemeClr val="bg1"/>
              </a:solidFill>
            </a:endParaRPr>
          </a:p>
        </p:txBody>
      </p:sp>
    </p:spTree>
    <p:extLst>
      <p:ext uri="{BB962C8B-B14F-4D97-AF65-F5344CB8AC3E}">
        <p14:creationId xmlns:p14="http://schemas.microsoft.com/office/powerpoint/2010/main" val="3874354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B95725-D5D2-8EC4-07B8-E5E137BEC10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51" y="-2174"/>
            <a:ext cx="12222812" cy="6876000"/>
          </a:xfrm>
          <a:prstGeom prst="rect">
            <a:avLst/>
          </a:prstGeom>
        </p:spPr>
      </p:pic>
      <p:sp>
        <p:nvSpPr>
          <p:cNvPr id="4" name="Date Placeholder 3"/>
          <p:cNvSpPr>
            <a:spLocks noGrp="1"/>
          </p:cNvSpPr>
          <p:nvPr>
            <p:ph type="dt" sz="half" idx="10"/>
          </p:nvPr>
        </p:nvSpPr>
        <p:spPr>
          <a:xfrm>
            <a:off x="677333" y="4507711"/>
            <a:ext cx="2743200" cy="365125"/>
          </a:xfrm>
          <a:prstGeom prst="rect">
            <a:avLst/>
          </a:prstGeom>
        </p:spPr>
        <p:txBody>
          <a:bodyPr lIns="0" tIns="0" rIns="0" bIns="0"/>
          <a:lstStyle>
            <a:lvl1pPr>
              <a:defRPr sz="1400">
                <a:solidFill>
                  <a:schemeClr val="bg1"/>
                </a:solidFill>
                <a:latin typeface="+mn-lt"/>
                <a:ea typeface="Open Sans Light" pitchFamily="2" charset="0"/>
                <a:cs typeface="Open Sans Light" pitchFamily="2" charset="0"/>
              </a:defRPr>
            </a:lvl1pPr>
          </a:lstStyle>
          <a:p>
            <a:endParaRPr lang="en-AU"/>
          </a:p>
        </p:txBody>
      </p:sp>
      <p:sp>
        <p:nvSpPr>
          <p:cNvPr id="2" name="Title 1"/>
          <p:cNvSpPr>
            <a:spLocks noGrp="1"/>
          </p:cNvSpPr>
          <p:nvPr>
            <p:ph type="ctrTitle"/>
          </p:nvPr>
        </p:nvSpPr>
        <p:spPr>
          <a:xfrm>
            <a:off x="677336" y="2502705"/>
            <a:ext cx="4056590" cy="1052513"/>
          </a:xfrm>
          <a:prstGeom prst="rect">
            <a:avLst/>
          </a:prstGeom>
        </p:spPr>
        <p:txBody>
          <a:bodyPr lIns="0" tIns="0" rIns="0" bIns="0" anchor="t" anchorCtr="0"/>
          <a:lstStyle>
            <a:lvl1pPr algn="l">
              <a:defRPr sz="3300">
                <a:solidFill>
                  <a:schemeClr val="bg1"/>
                </a:solidFill>
                <a:latin typeface="+mj-lt"/>
              </a:defRPr>
            </a:lvl1pPr>
          </a:lstStyle>
          <a:p>
            <a:r>
              <a:rPr lang="en-US"/>
              <a:t>Click to edit Master title style</a:t>
            </a:r>
          </a:p>
        </p:txBody>
      </p: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570682"/>
            <a:ext cx="4094162" cy="649288"/>
          </a:xfrm>
        </p:spPr>
        <p:txBody>
          <a:bodyPr>
            <a:normAutofit/>
          </a:bodyPr>
          <a:lstStyle>
            <a:lvl1pPr>
              <a:buNone/>
              <a:defRPr sz="2000" b="0">
                <a:solidFill>
                  <a:schemeClr val="bg1"/>
                </a:solidFill>
                <a:latin typeface="+mn-lt"/>
                <a:ea typeface="Open Sans Light" pitchFamily="2" charset="0"/>
                <a:cs typeface="Open Sans Light" pitchFamily="2"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
        <p:nvSpPr>
          <p:cNvPr id="3" name="TextBox 2">
            <a:extLst>
              <a:ext uri="{FF2B5EF4-FFF2-40B4-BE49-F238E27FC236}">
                <a16:creationId xmlns:a16="http://schemas.microsoft.com/office/drawing/2014/main" id="{CB65BD80-A70E-2EBB-8E73-94209D5D148D}"/>
              </a:ext>
            </a:extLst>
          </p:cNvPr>
          <p:cNvSpPr txBox="1"/>
          <p:nvPr userDrawn="1"/>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pPr algn="r"/>
              <a:t>‹#›</a:t>
            </a:fld>
            <a:endParaRPr lang="en-AU" sz="1100"/>
          </a:p>
        </p:txBody>
      </p:sp>
    </p:spTree>
    <p:extLst>
      <p:ext uri="{BB962C8B-B14F-4D97-AF65-F5344CB8AC3E}">
        <p14:creationId xmlns:p14="http://schemas.microsoft.com/office/powerpoint/2010/main" val="1948962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B95725-D5D2-8EC4-07B8-E5E137BEC10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3" y="1784"/>
            <a:ext cx="12222812" cy="6876000"/>
          </a:xfrm>
          <a:prstGeom prst="rect">
            <a:avLst/>
          </a:prstGeom>
        </p:spPr>
      </p:pic>
      <p:sp>
        <p:nvSpPr>
          <p:cNvPr id="4" name="Date Placeholder 3"/>
          <p:cNvSpPr>
            <a:spLocks noGrp="1"/>
          </p:cNvSpPr>
          <p:nvPr>
            <p:ph type="dt" sz="half" idx="10"/>
          </p:nvPr>
        </p:nvSpPr>
        <p:spPr>
          <a:xfrm>
            <a:off x="677333" y="4507711"/>
            <a:ext cx="2743200" cy="365125"/>
          </a:xfrm>
          <a:prstGeom prst="rect">
            <a:avLst/>
          </a:prstGeom>
        </p:spPr>
        <p:txBody>
          <a:bodyPr lIns="0" tIns="0" rIns="0" bIns="0"/>
          <a:lstStyle>
            <a:lvl1pPr>
              <a:defRPr sz="1400">
                <a:solidFill>
                  <a:schemeClr val="bg1"/>
                </a:solidFill>
                <a:latin typeface="+mn-lt"/>
                <a:ea typeface="Open Sans Light" pitchFamily="2" charset="0"/>
                <a:cs typeface="Open Sans Light" pitchFamily="2" charset="0"/>
              </a:defRPr>
            </a:lvl1pPr>
          </a:lstStyle>
          <a:p>
            <a:endParaRPr lang="en-AU"/>
          </a:p>
        </p:txBody>
      </p:sp>
      <p:sp>
        <p:nvSpPr>
          <p:cNvPr id="2" name="Title 1"/>
          <p:cNvSpPr>
            <a:spLocks noGrp="1"/>
          </p:cNvSpPr>
          <p:nvPr>
            <p:ph type="ctrTitle"/>
          </p:nvPr>
        </p:nvSpPr>
        <p:spPr>
          <a:xfrm>
            <a:off x="677336" y="2502705"/>
            <a:ext cx="4056590" cy="1052513"/>
          </a:xfrm>
          <a:prstGeom prst="rect">
            <a:avLst/>
          </a:prstGeom>
        </p:spPr>
        <p:txBody>
          <a:bodyPr lIns="0" tIns="0" rIns="0" bIns="0" anchor="t" anchorCtr="0"/>
          <a:lstStyle>
            <a:lvl1pPr algn="l">
              <a:defRPr sz="3300">
                <a:solidFill>
                  <a:schemeClr val="bg1"/>
                </a:solidFill>
                <a:latin typeface="+mj-lt"/>
              </a:defRPr>
            </a:lvl1pPr>
          </a:lstStyle>
          <a:p>
            <a:r>
              <a:rPr lang="en-US"/>
              <a:t>Click to edit Master title style</a:t>
            </a:r>
          </a:p>
        </p:txBody>
      </p: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570682"/>
            <a:ext cx="4094162" cy="649288"/>
          </a:xfrm>
        </p:spPr>
        <p:txBody>
          <a:bodyPr>
            <a:normAutofit/>
          </a:bodyPr>
          <a:lstStyle>
            <a:lvl1pPr>
              <a:buNone/>
              <a:defRPr sz="2000" b="0">
                <a:solidFill>
                  <a:schemeClr val="bg1"/>
                </a:solidFill>
                <a:latin typeface="+mn-lt"/>
                <a:ea typeface="Open Sans Light" pitchFamily="2" charset="0"/>
                <a:cs typeface="Open Sans Light" pitchFamily="2"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
        <p:nvSpPr>
          <p:cNvPr id="3" name="TextBox 2">
            <a:extLst>
              <a:ext uri="{FF2B5EF4-FFF2-40B4-BE49-F238E27FC236}">
                <a16:creationId xmlns:a16="http://schemas.microsoft.com/office/drawing/2014/main" id="{07900378-B4D5-9926-6A35-473DD27DA93D}"/>
              </a:ext>
            </a:extLst>
          </p:cNvPr>
          <p:cNvSpPr txBox="1"/>
          <p:nvPr userDrawn="1"/>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solidFill>
                  <a:schemeClr val="bg1"/>
                </a:solidFill>
              </a:rPr>
              <a:pPr algn="r"/>
              <a:t>‹#›</a:t>
            </a:fld>
            <a:endParaRPr lang="en-AU" sz="1100">
              <a:solidFill>
                <a:schemeClr val="bg1"/>
              </a:solidFill>
            </a:endParaRPr>
          </a:p>
        </p:txBody>
      </p:sp>
    </p:spTree>
    <p:extLst>
      <p:ext uri="{BB962C8B-B14F-4D97-AF65-F5344CB8AC3E}">
        <p14:creationId xmlns:p14="http://schemas.microsoft.com/office/powerpoint/2010/main" val="904054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00577D"/>
                </a:solidFill>
              </a:defRPr>
            </a:lvl1pPr>
            <a:lvl3pPr marL="180000" indent="-180000">
              <a:buClr>
                <a:srgbClr val="00577D"/>
              </a:buClr>
              <a:buFont typeface="Arial" panose="020B0604020202020204" pitchFamily="34" charset="0"/>
              <a:buChar char="•"/>
              <a:defRPr/>
            </a:lvl3pPr>
            <a:lvl4pPr marL="360000" indent="-180000">
              <a:buClr>
                <a:srgbClr val="00577D"/>
              </a:buClr>
              <a:buFont typeface="Arial" panose="020B0604020202020204" pitchFamily="34" charset="0"/>
              <a:buChar char="•"/>
              <a:defRPr/>
            </a:lvl4pPr>
            <a:lvl5pPr marL="540000" indent="-180000">
              <a:buClr>
                <a:srgbClr val="00577D"/>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p:nvPr>
        </p:nvSpPr>
        <p:spPr>
          <a:xfrm>
            <a:off x="665744" y="827314"/>
            <a:ext cx="9682163" cy="537936"/>
          </a:xfrm>
          <a:prstGeom prst="rect">
            <a:avLst/>
          </a:prstGeom>
        </p:spPr>
        <p:txBody>
          <a:bodyPr/>
          <a:lstStyle>
            <a:lvl1pPr>
              <a:defRPr sz="3300">
                <a:solidFill>
                  <a:srgbClr val="00577D"/>
                </a:solidFill>
                <a:latin typeface="+mj-lt"/>
              </a:defRPr>
            </a:lvl1pPr>
          </a:lstStyle>
          <a:p>
            <a:r>
              <a:rPr lang="en-US"/>
              <a:t>Click to edit Master title style</a:t>
            </a:r>
            <a:endParaRPr lang="en-AU"/>
          </a:p>
        </p:txBody>
      </p:sp>
      <p:pic>
        <p:nvPicPr>
          <p:cNvPr id="5" name="Picture 4">
            <a:extLst>
              <a:ext uri="{FF2B5EF4-FFF2-40B4-BE49-F238E27FC236}">
                <a16:creationId xmlns:a16="http://schemas.microsoft.com/office/drawing/2014/main" id="{E9CFD88B-0705-2D55-99E5-054C596A82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000" y="6100196"/>
            <a:ext cx="12204000" cy="764180"/>
          </a:xfrm>
          <a:prstGeom prst="rect">
            <a:avLst/>
          </a:prstGeom>
        </p:spPr>
      </p:pic>
      <p:sp>
        <p:nvSpPr>
          <p:cNvPr id="6" name="TextBox 5">
            <a:extLst>
              <a:ext uri="{FF2B5EF4-FFF2-40B4-BE49-F238E27FC236}">
                <a16:creationId xmlns:a16="http://schemas.microsoft.com/office/drawing/2014/main" id="{B029AA93-3971-6E92-4633-355EE851D18D}"/>
              </a:ext>
            </a:extLst>
          </p:cNvPr>
          <p:cNvSpPr txBox="1"/>
          <p:nvPr userDrawn="1"/>
        </p:nvSpPr>
        <p:spPr>
          <a:xfrm>
            <a:off x="11222966" y="5726050"/>
            <a:ext cx="528928" cy="261610"/>
          </a:xfrm>
          <a:prstGeom prst="rect">
            <a:avLst/>
          </a:prstGeom>
          <a:noFill/>
        </p:spPr>
        <p:txBody>
          <a:bodyPr wrap="square" rtlCol="0">
            <a:spAutoFit/>
          </a:bodyPr>
          <a:lstStyle/>
          <a:p>
            <a:pPr algn="r"/>
            <a:fld id="{CC8BF592-9481-4C07-93E1-9EA75D558585}" type="slidenum">
              <a:rPr lang="en-AU" sz="1100" smtClean="0"/>
              <a:pPr algn="r"/>
              <a:t>‹#›</a:t>
            </a:fld>
            <a:endParaRPr lang="en-AU" sz="1100"/>
          </a:p>
        </p:txBody>
      </p:sp>
    </p:spTree>
    <p:extLst>
      <p:ext uri="{BB962C8B-B14F-4D97-AF65-F5344CB8AC3E}">
        <p14:creationId xmlns:p14="http://schemas.microsoft.com/office/powerpoint/2010/main" val="3222389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844512"/>
            <a:ext cx="10710333" cy="3980750"/>
          </a:xfrm>
        </p:spPr>
        <p:txBody>
          <a:bodyPr/>
          <a:lstStyle>
            <a:lvl1pPr>
              <a:defRPr>
                <a:solidFill>
                  <a:srgbClr val="00577D"/>
                </a:solidFill>
              </a:defRPr>
            </a:lvl1pPr>
            <a:lvl3pPr marL="180000" indent="-180000">
              <a:buClr>
                <a:srgbClr val="00577D"/>
              </a:buClr>
              <a:buFont typeface="Arial" panose="020B0604020202020204" pitchFamily="34" charset="0"/>
              <a:buChar char="•"/>
              <a:defRPr/>
            </a:lvl3pPr>
            <a:lvl4pPr marL="360000" indent="-180000">
              <a:buClr>
                <a:srgbClr val="00577D"/>
              </a:buClr>
              <a:buFont typeface="Arial" panose="020B0604020202020204" pitchFamily="34" charset="0"/>
              <a:buChar char="•"/>
              <a:defRPr/>
            </a:lvl4pPr>
            <a:lvl5pPr marL="540000" indent="-180000">
              <a:buClr>
                <a:srgbClr val="00577D"/>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p:nvPr>
        </p:nvSpPr>
        <p:spPr>
          <a:xfrm>
            <a:off x="665744" y="1159826"/>
            <a:ext cx="9682163" cy="537936"/>
          </a:xfrm>
          <a:prstGeom prst="rect">
            <a:avLst/>
          </a:prstGeom>
        </p:spPr>
        <p:txBody>
          <a:bodyPr/>
          <a:lstStyle>
            <a:lvl1pPr>
              <a:defRPr sz="3300">
                <a:solidFill>
                  <a:srgbClr val="00577D"/>
                </a:solidFill>
                <a:latin typeface="+mj-lt"/>
              </a:defRPr>
            </a:lvl1pPr>
          </a:lstStyle>
          <a:p>
            <a:r>
              <a:rPr lang="en-US"/>
              <a:t>Click to edit Master title style</a:t>
            </a:r>
            <a:endParaRPr lang="en-AU"/>
          </a:p>
        </p:txBody>
      </p:sp>
      <p:pic>
        <p:nvPicPr>
          <p:cNvPr id="6" name="Picture 5">
            <a:extLst>
              <a:ext uri="{FF2B5EF4-FFF2-40B4-BE49-F238E27FC236}">
                <a16:creationId xmlns:a16="http://schemas.microsoft.com/office/drawing/2014/main" id="{6094E317-1F02-9AD0-4442-0C2C50623D4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55" y="6681260"/>
            <a:ext cx="12190489" cy="176740"/>
          </a:xfrm>
          <a:prstGeom prst="rect">
            <a:avLst/>
          </a:prstGeom>
        </p:spPr>
      </p:pic>
      <p:pic>
        <p:nvPicPr>
          <p:cNvPr id="9" name="Picture 8">
            <a:extLst>
              <a:ext uri="{FF2B5EF4-FFF2-40B4-BE49-F238E27FC236}">
                <a16:creationId xmlns:a16="http://schemas.microsoft.com/office/drawing/2014/main" id="{AF5DD81F-0185-DF87-79CC-CF2C7B7E65C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6472" y="241395"/>
            <a:ext cx="11135097" cy="552957"/>
          </a:xfrm>
          <a:prstGeom prst="rect">
            <a:avLst/>
          </a:prstGeom>
        </p:spPr>
      </p:pic>
      <p:sp>
        <p:nvSpPr>
          <p:cNvPr id="5" name="TextBox 4">
            <a:extLst>
              <a:ext uri="{FF2B5EF4-FFF2-40B4-BE49-F238E27FC236}">
                <a16:creationId xmlns:a16="http://schemas.microsoft.com/office/drawing/2014/main" id="{55DBEEBB-A37C-A514-3420-14BA9CEC8E32}"/>
              </a:ext>
            </a:extLst>
          </p:cNvPr>
          <p:cNvSpPr txBox="1"/>
          <p:nvPr userDrawn="1"/>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pPr algn="r"/>
              <a:t>‹#›</a:t>
            </a:fld>
            <a:endParaRPr lang="en-AU" sz="1100"/>
          </a:p>
        </p:txBody>
      </p:sp>
    </p:spTree>
    <p:extLst>
      <p:ext uri="{BB962C8B-B14F-4D97-AF65-F5344CB8AC3E}">
        <p14:creationId xmlns:p14="http://schemas.microsoft.com/office/powerpoint/2010/main" val="2559950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2000" y="1512000"/>
            <a:ext cx="10710333" cy="3980750"/>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6131746"/>
      </p:ext>
    </p:extLst>
  </p:cSld>
  <p:clrMap bg1="lt1" tx1="dk1" bg2="lt2" tx2="dk2" accent1="accent1" accent2="accent2" accent3="accent3" accent4="accent4" accent5="accent5" accent6="accent6" hlink="hlink" folHlink="folHlink"/>
  <p:sldLayoutIdLst>
    <p:sldLayoutId id="2147483679" r:id="rId1"/>
    <p:sldLayoutId id="2147483732" r:id="rId2"/>
    <p:sldLayoutId id="2147483733" r:id="rId3"/>
    <p:sldLayoutId id="2147483734" r:id="rId4"/>
    <p:sldLayoutId id="2147483735" r:id="rId5"/>
    <p:sldLayoutId id="2147483736" r:id="rId6"/>
    <p:sldLayoutId id="2147483737" r:id="rId7"/>
    <p:sldLayoutId id="2147483707" r:id="rId8"/>
    <p:sldLayoutId id="2147483729" r:id="rId9"/>
    <p:sldLayoutId id="2147483708" r:id="rId10"/>
    <p:sldLayoutId id="2147483730" r:id="rId11"/>
    <p:sldLayoutId id="2147483728" r:id="rId12"/>
    <p:sldLayoutId id="2147483750"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114000"/>
        </a:lnSpc>
        <a:spcBef>
          <a:spcPts val="0"/>
        </a:spcBef>
        <a:buFont typeface="Fira Sans Light" panose="020B0403050000020004" pitchFamily="34" charset="0"/>
        <a:buChar char="﻿"/>
        <a:defRPr sz="1800" b="1" kern="1200">
          <a:solidFill>
            <a:srgbClr val="00577D"/>
          </a:solidFill>
          <a:latin typeface="Open Sans" pitchFamily="2" charset="0"/>
          <a:ea typeface="Open Sans" pitchFamily="2" charset="0"/>
          <a:cs typeface="Open Sans" pitchFamily="2" charset="0"/>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Open Sans" pitchFamily="2" charset="0"/>
          <a:ea typeface="Open Sans" pitchFamily="2" charset="0"/>
          <a:cs typeface="Open Sans" pitchFamily="2" charset="0"/>
        </a:defRPr>
      </a:lvl2pPr>
      <a:lvl3pPr marL="18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Open Sans" pitchFamily="2" charset="0"/>
          <a:ea typeface="Open Sans" pitchFamily="2" charset="0"/>
          <a:cs typeface="Open Sans" pitchFamily="2" charset="0"/>
        </a:defRPr>
      </a:lvl3pPr>
      <a:lvl4pPr marL="36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Open Sans" pitchFamily="2" charset="0"/>
          <a:ea typeface="Open Sans" pitchFamily="2" charset="0"/>
          <a:cs typeface="Open Sans" pitchFamily="2" charset="0"/>
        </a:defRPr>
      </a:lvl4pPr>
      <a:lvl5pPr marL="54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14.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35.sv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image" Target="../media/image35.sv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40.svg"/></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image" Target="../media/image35.sv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40.sv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11.xml"/><Relationship Id="rId5" Type="http://schemas.openxmlformats.org/officeDocument/2006/relationships/image" Target="../media/image14.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hyperlink" Target="mailto:education@agedcarequality.gov.au" TargetMode="External"/><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 Id="rId9" Type="http://schemas.openxmlformats.org/officeDocument/2006/relationships/image" Target="../media/image35.sv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40.svg"/></Relationships>
</file>

<file path=ppt/slides/_rels/slide22.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notesSlide" Target="../notesSlides/notesSlide22.xml"/><Relationship Id="rId7" Type="http://schemas.openxmlformats.org/officeDocument/2006/relationships/diagramColors" Target="../diagrams/colors10.xml"/><Relationship Id="rId2" Type="http://schemas.openxmlformats.org/officeDocument/2006/relationships/slideLayout" Target="../slideLayouts/slideLayout9.xml"/><Relationship Id="rId1" Type="http://schemas.openxmlformats.org/officeDocument/2006/relationships/tags" Target="../tags/tag4.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11.xml"/><Relationship Id="rId5" Type="http://schemas.openxmlformats.org/officeDocument/2006/relationships/image" Target="../media/image14.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8.xml"/><Relationship Id="rId1" Type="http://schemas.openxmlformats.org/officeDocument/2006/relationships/tags" Target="../tags/tag5.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10.xml"/><Relationship Id="rId6" Type="http://schemas.openxmlformats.org/officeDocument/2006/relationships/image" Target="../media/image13.png"/><Relationship Id="rId5" Type="http://schemas.openxmlformats.org/officeDocument/2006/relationships/image" Target="../media/image10.jpe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8.xml"/><Relationship Id="rId1" Type="http://schemas.openxmlformats.org/officeDocument/2006/relationships/tags" Target="../tags/tag6.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43.jpeg"/><Relationship Id="rId4" Type="http://schemas.openxmlformats.org/officeDocument/2006/relationships/image" Target="../media/image47.sv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2.xml"/><Relationship Id="rId1" Type="http://schemas.openxmlformats.org/officeDocument/2006/relationships/tags" Target="../tags/tag7.xml"/><Relationship Id="rId5" Type="http://schemas.openxmlformats.org/officeDocument/2006/relationships/image" Target="../media/image1.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10.xml"/><Relationship Id="rId6" Type="http://schemas.openxmlformats.org/officeDocument/2006/relationships/image" Target="../media/image13.png"/><Relationship Id="rId5" Type="http://schemas.openxmlformats.org/officeDocument/2006/relationships/image" Target="../media/image10.jpe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8.xml"/><Relationship Id="rId1" Type="http://schemas.openxmlformats.org/officeDocument/2006/relationships/tags" Target="../tags/tag8.xml"/><Relationship Id="rId6" Type="http://schemas.openxmlformats.org/officeDocument/2006/relationships/image" Target="../media/image49.png"/><Relationship Id="rId5" Type="http://schemas.openxmlformats.org/officeDocument/2006/relationships/image" Target="../media/image45.sv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49.png"/><Relationship Id="rId4" Type="http://schemas.openxmlformats.org/officeDocument/2006/relationships/image" Target="../media/image47.sv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10.xml"/><Relationship Id="rId6" Type="http://schemas.openxmlformats.org/officeDocument/2006/relationships/image" Target="../media/image13.png"/><Relationship Id="rId5" Type="http://schemas.openxmlformats.org/officeDocument/2006/relationships/image" Target="../media/image10.jpeg"/><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8.xml"/><Relationship Id="rId1" Type="http://schemas.openxmlformats.org/officeDocument/2006/relationships/tags" Target="../tags/tag9.xml"/><Relationship Id="rId6" Type="http://schemas.openxmlformats.org/officeDocument/2006/relationships/image" Target="../media/image50.png"/><Relationship Id="rId5" Type="http://schemas.openxmlformats.org/officeDocument/2006/relationships/image" Target="../media/image45.svg"/><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13.xml"/><Relationship Id="rId5" Type="http://schemas.openxmlformats.org/officeDocument/2006/relationships/image" Target="../media/image50.png"/><Relationship Id="rId4" Type="http://schemas.openxmlformats.org/officeDocument/2006/relationships/image" Target="../media/image47.svg"/></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10.xml"/><Relationship Id="rId6" Type="http://schemas.openxmlformats.org/officeDocument/2006/relationships/image" Target="../media/image13.png"/><Relationship Id="rId5" Type="http://schemas.openxmlformats.org/officeDocument/2006/relationships/image" Target="../media/image10.jpeg"/><Relationship Id="rId4" Type="http://schemas.openxmlformats.org/officeDocument/2006/relationships/image" Target="../media/image12.png"/></Relationships>
</file>

<file path=ppt/slides/_rels/slide36.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notesSlide" Target="../notesSlides/notesSlide36.xml"/><Relationship Id="rId7" Type="http://schemas.openxmlformats.org/officeDocument/2006/relationships/diagramColors" Target="../diagrams/colors11.xml"/><Relationship Id="rId2" Type="http://schemas.openxmlformats.org/officeDocument/2006/relationships/slideLayout" Target="../slideLayouts/slideLayout8.xml"/><Relationship Id="rId1" Type="http://schemas.openxmlformats.org/officeDocument/2006/relationships/tags" Target="../tags/tag10.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8.xml"/><Relationship Id="rId1" Type="http://schemas.openxmlformats.org/officeDocument/2006/relationships/tags" Target="../tags/tag11.xml"/><Relationship Id="rId6" Type="http://schemas.openxmlformats.org/officeDocument/2006/relationships/image" Target="../media/image51.png"/><Relationship Id="rId5" Type="http://schemas.openxmlformats.org/officeDocument/2006/relationships/image" Target="../media/image45.svg"/><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13.xml"/><Relationship Id="rId5" Type="http://schemas.openxmlformats.org/officeDocument/2006/relationships/image" Target="../media/image51.png"/><Relationship Id="rId4" Type="http://schemas.openxmlformats.org/officeDocument/2006/relationships/image" Target="../media/image47.svg"/></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10.xml"/><Relationship Id="rId6" Type="http://schemas.openxmlformats.org/officeDocument/2006/relationships/image" Target="../media/image13.png"/><Relationship Id="rId5" Type="http://schemas.openxmlformats.org/officeDocument/2006/relationships/image" Target="../media/image10.jpe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4.xml"/><Relationship Id="rId7" Type="http://schemas.openxmlformats.org/officeDocument/2006/relationships/diagramColors" Target="../diagrams/colors1.xml"/><Relationship Id="rId2" Type="http://schemas.openxmlformats.org/officeDocument/2006/relationships/slideLayout" Target="../slideLayouts/slideLayout8.xml"/><Relationship Id="rId1" Type="http://schemas.openxmlformats.org/officeDocument/2006/relationships/tags" Target="../tags/tag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8.xml"/><Relationship Id="rId1" Type="http://schemas.openxmlformats.org/officeDocument/2006/relationships/tags" Target="../tags/tag12.xml"/><Relationship Id="rId6" Type="http://schemas.openxmlformats.org/officeDocument/2006/relationships/image" Target="../media/image56.png"/><Relationship Id="rId5" Type="http://schemas.openxmlformats.org/officeDocument/2006/relationships/image" Target="../media/image45.svg"/><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13.xml"/><Relationship Id="rId5" Type="http://schemas.openxmlformats.org/officeDocument/2006/relationships/image" Target="../media/image56.png"/><Relationship Id="rId4" Type="http://schemas.openxmlformats.org/officeDocument/2006/relationships/image" Target="../media/image47.svg"/></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10.xml"/><Relationship Id="rId6" Type="http://schemas.openxmlformats.org/officeDocument/2006/relationships/image" Target="../media/image13.png"/><Relationship Id="rId5" Type="http://schemas.openxmlformats.org/officeDocument/2006/relationships/image" Target="../media/image10.jpeg"/><Relationship Id="rId4" Type="http://schemas.openxmlformats.org/officeDocument/2006/relationships/image" Target="../media/image12.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8.xml"/><Relationship Id="rId1" Type="http://schemas.openxmlformats.org/officeDocument/2006/relationships/tags" Target="../tags/tag13.xml"/><Relationship Id="rId6" Type="http://schemas.openxmlformats.org/officeDocument/2006/relationships/image" Target="../media/image57.png"/><Relationship Id="rId5" Type="http://schemas.openxmlformats.org/officeDocument/2006/relationships/image" Target="../media/image45.svg"/><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13.xml"/><Relationship Id="rId5" Type="http://schemas.openxmlformats.org/officeDocument/2006/relationships/image" Target="../media/image57.png"/><Relationship Id="rId4" Type="http://schemas.openxmlformats.org/officeDocument/2006/relationships/image" Target="../media/image47.svg"/></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5.xml"/><Relationship Id="rId1" Type="http://schemas.openxmlformats.org/officeDocument/2006/relationships/slideLayout" Target="../slideLayouts/slideLayout11.xml"/><Relationship Id="rId5" Type="http://schemas.openxmlformats.org/officeDocument/2006/relationships/image" Target="../media/image14.png"/><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8.xml"/><Relationship Id="rId1" Type="http://schemas.openxmlformats.org/officeDocument/2006/relationships/tags" Target="../tags/tag14.xml"/><Relationship Id="rId4" Type="http://schemas.openxmlformats.org/officeDocument/2006/relationships/image" Target="../media/image42.png"/></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8.xml"/><Relationship Id="rId1" Type="http://schemas.openxmlformats.org/officeDocument/2006/relationships/slideLayout" Target="../slideLayouts/slideLayout13.xml"/><Relationship Id="rId4" Type="http://schemas.openxmlformats.org/officeDocument/2006/relationships/image" Target="../media/image61.svg"/></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9.xml"/><Relationship Id="rId1" Type="http://schemas.openxmlformats.org/officeDocument/2006/relationships/slideLayout" Target="../slideLayouts/slideLayout13.xml"/><Relationship Id="rId4" Type="http://schemas.openxmlformats.org/officeDocument/2006/relationships/image" Target="../media/image61.svg"/></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5.xml"/><Relationship Id="rId7" Type="http://schemas.openxmlformats.org/officeDocument/2006/relationships/diagramColors" Target="../diagrams/colors2.xml"/><Relationship Id="rId2" Type="http://schemas.openxmlformats.org/officeDocument/2006/relationships/slideLayout" Target="../slideLayouts/slideLayout8.xml"/><Relationship Id="rId1" Type="http://schemas.openxmlformats.org/officeDocument/2006/relationships/tags" Target="../tags/tag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0.xml"/><Relationship Id="rId1" Type="http://schemas.openxmlformats.org/officeDocument/2006/relationships/slideLayout" Target="../slideLayouts/slideLayout13.xml"/><Relationship Id="rId4" Type="http://schemas.openxmlformats.org/officeDocument/2006/relationships/image" Target="../media/image61.svg"/></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openxmlformats.org/officeDocument/2006/relationships/image" Target="../media/image61.svg"/></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2.xml"/><Relationship Id="rId1" Type="http://schemas.openxmlformats.org/officeDocument/2006/relationships/slideLayout" Target="../slideLayouts/slideLayout13.xml"/><Relationship Id="rId4" Type="http://schemas.openxmlformats.org/officeDocument/2006/relationships/image" Target="../media/image61.sv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8.xml"/><Relationship Id="rId1" Type="http://schemas.openxmlformats.org/officeDocument/2006/relationships/tags" Target="../tags/tag15.xml"/><Relationship Id="rId4" Type="http://schemas.openxmlformats.org/officeDocument/2006/relationships/image" Target="../media/image49.png"/></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8.xml"/><Relationship Id="rId1" Type="http://schemas.openxmlformats.org/officeDocument/2006/relationships/slideLayout" Target="../slideLayouts/slideLayout11.xml"/><Relationship Id="rId5" Type="http://schemas.openxmlformats.org/officeDocument/2006/relationships/image" Target="../media/image14.png"/><Relationship Id="rId4" Type="http://schemas.openxmlformats.org/officeDocument/2006/relationships/image" Target="../media/image1.png"/></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9.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14.png"/><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notesSlide" Target="../notesSlides/notesSlide60.xml"/><Relationship Id="rId7" Type="http://schemas.openxmlformats.org/officeDocument/2006/relationships/diagramColors" Target="../diagrams/colors12.xml"/><Relationship Id="rId2" Type="http://schemas.openxmlformats.org/officeDocument/2006/relationships/slideLayout" Target="../slideLayouts/slideLayout9.xml"/><Relationship Id="rId1" Type="http://schemas.openxmlformats.org/officeDocument/2006/relationships/tags" Target="../tags/tag16.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6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61.xml"/><Relationship Id="rId1" Type="http://schemas.openxmlformats.org/officeDocument/2006/relationships/slideLayout" Target="../slideLayouts/slideLayout13.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 Id="rId9" Type="http://schemas.openxmlformats.org/officeDocument/2006/relationships/image" Target="../media/image35.svg"/></Relationships>
</file>

<file path=ppt/slides/_rels/slide6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2.xml"/><Relationship Id="rId1" Type="http://schemas.openxmlformats.org/officeDocument/2006/relationships/slideLayout" Target="../slideLayouts/slideLayout13.xml"/><Relationship Id="rId4" Type="http://schemas.openxmlformats.org/officeDocument/2006/relationships/image" Target="../media/image40.svg"/></Relationships>
</file>

<file path=ppt/slides/_rels/slide6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3.xml"/><Relationship Id="rId1" Type="http://schemas.openxmlformats.org/officeDocument/2006/relationships/slideLayout" Target="../slideLayouts/slideLayout11.xml"/><Relationship Id="rId5" Type="http://schemas.openxmlformats.org/officeDocument/2006/relationships/image" Target="../media/image14.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microsoft.com/office/2018/10/relationships/comments" Target="../comments/modernComment_83B_ABDAA11B.xml"/><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33.jpe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35.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242C2-02E7-FE36-A6CE-DA3E3DDB5F95}"/>
            </a:ext>
          </a:extLst>
        </p:cNvPr>
        <p:cNvGrpSpPr/>
        <p:nvPr/>
      </p:nvGrpSpPr>
      <p:grpSpPr>
        <a:xfrm>
          <a:off x="0" y="0"/>
          <a:ext cx="0" cy="0"/>
          <a:chOff x="0" y="0"/>
          <a:chExt cx="0" cy="0"/>
        </a:xfrm>
      </p:grpSpPr>
      <p:pic>
        <p:nvPicPr>
          <p:cNvPr id="3" name="Picture 2" descr="A person wearing a hat&#10;&#10;AI-generated content may be incorrect.">
            <a:extLst>
              <a:ext uri="{FF2B5EF4-FFF2-40B4-BE49-F238E27FC236}">
                <a16:creationId xmlns:a16="http://schemas.microsoft.com/office/drawing/2014/main" id="{61FE9E00-8A3B-E27A-E562-991A293FB7D6}"/>
              </a:ext>
            </a:extLst>
          </p:cNvPr>
          <p:cNvPicPr>
            <a:picLocks noChangeAspect="1"/>
          </p:cNvPicPr>
          <p:nvPr/>
        </p:nvPicPr>
        <p:blipFill>
          <a:blip r:embed="rId3">
            <a:extLst>
              <a:ext uri="{28A0092B-C50C-407E-A947-70E740481C1C}">
                <a14:useLocalDpi xmlns:a14="http://schemas.microsoft.com/office/drawing/2010/main" val="0"/>
              </a:ext>
            </a:extLst>
          </a:blip>
          <a:srcRect r="11818"/>
          <a:stretch/>
        </p:blipFill>
        <p:spPr>
          <a:xfrm>
            <a:off x="1440873" y="-4478"/>
            <a:ext cx="10751127" cy="6858000"/>
          </a:xfrm>
          <a:prstGeom prst="rect">
            <a:avLst/>
          </a:prstGeom>
        </p:spPr>
      </p:pic>
      <p:pic>
        <p:nvPicPr>
          <p:cNvPr id="8" name="Picture 7">
            <a:extLst>
              <a:ext uri="{FF2B5EF4-FFF2-40B4-BE49-F238E27FC236}">
                <a16:creationId xmlns:a16="http://schemas.microsoft.com/office/drawing/2014/main" id="{6389131D-B6B1-C68B-37B3-EACF0A923AB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493"/>
            <a:ext cx="6979928" cy="6855015"/>
          </a:xfrm>
          <a:prstGeom prst="rect">
            <a:avLst/>
          </a:prstGeom>
        </p:spPr>
      </p:pic>
      <p:pic>
        <p:nvPicPr>
          <p:cNvPr id="9" name="Picture 8">
            <a:extLst>
              <a:ext uri="{FF2B5EF4-FFF2-40B4-BE49-F238E27FC236}">
                <a16:creationId xmlns:a16="http://schemas.microsoft.com/office/drawing/2014/main" id="{2DEEA882-EDC5-8A76-6277-04630EC63F8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14597" y="239622"/>
            <a:ext cx="3245922" cy="543020"/>
          </a:xfrm>
          <a:prstGeom prst="rect">
            <a:avLst/>
          </a:prstGeom>
        </p:spPr>
      </p:pic>
      <p:sp>
        <p:nvSpPr>
          <p:cNvPr id="2" name="TextBox 1">
            <a:extLst>
              <a:ext uri="{FF2B5EF4-FFF2-40B4-BE49-F238E27FC236}">
                <a16:creationId xmlns:a16="http://schemas.microsoft.com/office/drawing/2014/main" id="{4DE8F682-A2A6-0794-1BC9-2EC5E9BB1208}"/>
              </a:ext>
            </a:extLst>
          </p:cNvPr>
          <p:cNvSpPr txBox="1"/>
          <p:nvPr/>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pPr algn="r"/>
              <a:t>1</a:t>
            </a:fld>
            <a:endParaRPr lang="en-AU" sz="1100"/>
          </a:p>
        </p:txBody>
      </p:sp>
      <p:sp>
        <p:nvSpPr>
          <p:cNvPr id="6" name="Title 1">
            <a:extLst>
              <a:ext uri="{FF2B5EF4-FFF2-40B4-BE49-F238E27FC236}">
                <a16:creationId xmlns:a16="http://schemas.microsoft.com/office/drawing/2014/main" id="{591E97D3-A15A-CAD8-5003-E01236716F37}"/>
              </a:ext>
            </a:extLst>
          </p:cNvPr>
          <p:cNvSpPr txBox="1">
            <a:spLocks/>
          </p:cNvSpPr>
          <p:nvPr/>
        </p:nvSpPr>
        <p:spPr>
          <a:xfrm>
            <a:off x="514597" y="2270472"/>
            <a:ext cx="5424476" cy="1547610"/>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3300" kern="1200">
                <a:solidFill>
                  <a:schemeClr val="bg1"/>
                </a:solidFill>
                <a:latin typeface="+mj-lt"/>
                <a:ea typeface="+mj-ea"/>
                <a:cs typeface="+mj-cs"/>
              </a:defRPr>
            </a:lvl1pPr>
          </a:lstStyle>
          <a:p>
            <a:r>
              <a:rPr lang="en-GB" sz="4400"/>
              <a:t>Effective incident management</a:t>
            </a:r>
          </a:p>
        </p:txBody>
      </p:sp>
      <p:sp>
        <p:nvSpPr>
          <p:cNvPr id="5" name="TextBox 4">
            <a:extLst>
              <a:ext uri="{FF2B5EF4-FFF2-40B4-BE49-F238E27FC236}">
                <a16:creationId xmlns:a16="http://schemas.microsoft.com/office/drawing/2014/main" id="{9E0A2D75-6084-7297-2455-40DC1E29834A}"/>
              </a:ext>
            </a:extLst>
          </p:cNvPr>
          <p:cNvSpPr txBox="1"/>
          <p:nvPr/>
        </p:nvSpPr>
        <p:spPr>
          <a:xfrm>
            <a:off x="514597" y="4124387"/>
            <a:ext cx="3427701" cy="1200329"/>
          </a:xfrm>
          <a:prstGeom prst="rect">
            <a:avLst/>
          </a:prstGeom>
          <a:noFill/>
        </p:spPr>
        <p:txBody>
          <a:bodyPr wrap="square">
            <a:spAutoFit/>
          </a:bodyPr>
          <a:lstStyle/>
          <a:p>
            <a:r>
              <a:rPr kumimoji="0" lang="en-AU" sz="1800" i="0" u="none" strike="noStrike" kern="1200" cap="none" spc="0" normalizeH="0" baseline="0" noProof="0" dirty="0">
                <a:ln>
                  <a:noFill/>
                </a:ln>
                <a:solidFill>
                  <a:prstClr val="white"/>
                </a:solidFill>
                <a:effectLst/>
                <a:uLnTx/>
                <a:uFillTx/>
                <a:latin typeface="Open Sans (body)"/>
                <a:ea typeface="+mj-ea"/>
                <a:cs typeface="+mj-cs"/>
              </a:rPr>
              <a:t>Self-service resource for educators</a:t>
            </a:r>
            <a:br>
              <a:rPr kumimoji="0" lang="en-AU" sz="1800" i="0" u="none" strike="noStrike" kern="1200" cap="none" spc="0" normalizeH="0" baseline="0" noProof="0" dirty="0">
                <a:ln>
                  <a:noFill/>
                </a:ln>
                <a:solidFill>
                  <a:prstClr val="white"/>
                </a:solidFill>
                <a:effectLst/>
                <a:uLnTx/>
                <a:uFillTx/>
                <a:latin typeface="Open Sans (body)"/>
                <a:ea typeface="+mj-ea"/>
                <a:cs typeface="+mj-cs"/>
              </a:rPr>
            </a:br>
            <a:br>
              <a:rPr kumimoji="0" lang="en-AU" sz="1800" i="0" u="none" strike="noStrike" kern="1200" cap="none" spc="0" normalizeH="0" baseline="0" noProof="0" dirty="0">
                <a:ln>
                  <a:noFill/>
                </a:ln>
                <a:solidFill>
                  <a:prstClr val="white"/>
                </a:solidFill>
                <a:effectLst/>
                <a:uLnTx/>
                <a:uFillTx/>
                <a:latin typeface="Open Sans (body)"/>
                <a:ea typeface="+mj-ea"/>
                <a:cs typeface="+mj-cs"/>
              </a:rPr>
            </a:br>
            <a:r>
              <a:rPr kumimoji="0" lang="en-AU" sz="1800" i="0" u="none" strike="noStrike" kern="1200" cap="none" spc="0" normalizeH="0" baseline="0" noProof="0" dirty="0">
                <a:ln>
                  <a:noFill/>
                </a:ln>
                <a:solidFill>
                  <a:prstClr val="white"/>
                </a:solidFill>
                <a:effectLst/>
                <a:uLnTx/>
                <a:uFillTx/>
                <a:latin typeface="Open Sans (body)"/>
                <a:ea typeface="+mj-ea"/>
                <a:cs typeface="+mj-cs"/>
              </a:rPr>
              <a:t>Release date: </a:t>
            </a:r>
            <a:r>
              <a:rPr lang="en-AU" sz="1800" dirty="0">
                <a:solidFill>
                  <a:prstClr val="white"/>
                </a:solidFill>
                <a:latin typeface="Open Sans (body)"/>
                <a:cs typeface="+mj-cs"/>
              </a:rPr>
              <a:t>August 2025</a:t>
            </a:r>
            <a:endParaRPr lang="en-AU" dirty="0">
              <a:latin typeface="Open Sans (body)"/>
            </a:endParaRPr>
          </a:p>
        </p:txBody>
      </p:sp>
    </p:spTree>
    <p:extLst>
      <p:ext uri="{BB962C8B-B14F-4D97-AF65-F5344CB8AC3E}">
        <p14:creationId xmlns:p14="http://schemas.microsoft.com/office/powerpoint/2010/main" val="35431235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C4AC6-1F8F-1C8B-E6C1-1BBA5516C1A8}"/>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A36B195-F6EF-8B34-FD10-3F66F6B47558}"/>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p:blipFill>
        <p:spPr>
          <a:xfrm>
            <a:off x="5063041" y="0"/>
            <a:ext cx="6858000" cy="6858000"/>
          </a:xfrm>
          <a:noFill/>
        </p:spPr>
      </p:pic>
      <p:sp>
        <p:nvSpPr>
          <p:cNvPr id="3" name="Title 2">
            <a:extLst>
              <a:ext uri="{FF2B5EF4-FFF2-40B4-BE49-F238E27FC236}">
                <a16:creationId xmlns:a16="http://schemas.microsoft.com/office/drawing/2014/main" id="{043389C0-209E-6AC3-3C66-7842EEB9B803}"/>
              </a:ext>
            </a:extLst>
          </p:cNvPr>
          <p:cNvSpPr>
            <a:spLocks noGrp="1"/>
          </p:cNvSpPr>
          <p:nvPr>
            <p:ph type="ctrTitle"/>
          </p:nvPr>
        </p:nvSpPr>
        <p:spPr>
          <a:xfrm>
            <a:off x="677336" y="2902743"/>
            <a:ext cx="4056590" cy="1052513"/>
          </a:xfrm>
        </p:spPr>
        <p:txBody>
          <a:bodyPr anchor="t">
            <a:normAutofit/>
          </a:bodyPr>
          <a:lstStyle/>
          <a:p>
            <a:r>
              <a:rPr lang="en-AU"/>
              <a:t>The strengthened Quality Standards</a:t>
            </a:r>
          </a:p>
        </p:txBody>
      </p:sp>
    </p:spTree>
    <p:extLst>
      <p:ext uri="{BB962C8B-B14F-4D97-AF65-F5344CB8AC3E}">
        <p14:creationId xmlns:p14="http://schemas.microsoft.com/office/powerpoint/2010/main" val="3421776164"/>
      </p:ext>
    </p:extLst>
  </p:cSld>
  <p:clrMapOvr>
    <a:masterClrMapping/>
  </p:clrMapOvr>
  <mc:AlternateContent xmlns:mc="http://schemas.openxmlformats.org/markup-compatibility/2006" xmlns:p14="http://schemas.microsoft.com/office/powerpoint/2010/main">
    <mc:Choice Requires="p14">
      <p:transition spd="slow" p14:dur="2000" advTm="40540"/>
    </mc:Choice>
    <mc:Fallback xmlns="">
      <p:transition spd="slow" advTm="4054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8CF559-FE10-2FFF-1670-09D443E716D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D7B5C48-66B9-616B-F262-D82D74527368}"/>
              </a:ext>
            </a:extLst>
          </p:cNvPr>
          <p:cNvSpPr>
            <a:spLocks noGrp="1"/>
          </p:cNvSpPr>
          <p:nvPr>
            <p:ph type="title"/>
          </p:nvPr>
        </p:nvSpPr>
        <p:spPr>
          <a:xfrm>
            <a:off x="369957" y="1432623"/>
            <a:ext cx="4100174" cy="821627"/>
          </a:xfrm>
        </p:spPr>
        <p:txBody>
          <a:bodyPr>
            <a:noAutofit/>
          </a:bodyPr>
          <a:lstStyle/>
          <a:p>
            <a:r>
              <a:rPr lang="en-AU"/>
              <a:t>Outcome 2.5 Incident management - Actions</a:t>
            </a:r>
          </a:p>
        </p:txBody>
      </p:sp>
      <p:graphicFrame>
        <p:nvGraphicFramePr>
          <p:cNvPr id="5" name="Content Placeholder 1">
            <a:extLst>
              <a:ext uri="{FF2B5EF4-FFF2-40B4-BE49-F238E27FC236}">
                <a16:creationId xmlns:a16="http://schemas.microsoft.com/office/drawing/2014/main" id="{8729E052-A179-FB1C-5AF1-C3D6F06F2904}"/>
              </a:ext>
            </a:extLst>
          </p:cNvPr>
          <p:cNvGraphicFramePr>
            <a:graphicFrameLocks noGrp="1"/>
          </p:cNvGraphicFramePr>
          <p:nvPr>
            <p:ph idx="1"/>
            <p:extLst>
              <p:ext uri="{D42A27DB-BD31-4B8C-83A1-F6EECF244321}">
                <p14:modId xmlns:p14="http://schemas.microsoft.com/office/powerpoint/2010/main" val="1452972713"/>
              </p:ext>
            </p:extLst>
          </p:nvPr>
        </p:nvGraphicFramePr>
        <p:xfrm>
          <a:off x="5207000" y="241300"/>
          <a:ext cx="6819900" cy="6248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Content Placeholder 4">
            <a:extLst>
              <a:ext uri="{FF2B5EF4-FFF2-40B4-BE49-F238E27FC236}">
                <a16:creationId xmlns:a16="http://schemas.microsoft.com/office/drawing/2014/main" id="{021702F5-405D-EE86-8435-75509FAD2931}"/>
              </a:ext>
            </a:extLst>
          </p:cNvPr>
          <p:cNvPicPr>
            <a:picLocks noChangeAspect="1"/>
          </p:cNvPicPr>
          <p:nvPr/>
        </p:nvPicPr>
        <p:blipFill>
          <a:blip r:embed="rId8">
            <a:extLst>
              <a:ext uri="{28A0092B-C50C-407E-A947-70E740481C1C}">
                <a14:useLocalDpi xmlns:a14="http://schemas.microsoft.com/office/drawing/2010/main" val="0"/>
              </a:ext>
            </a:extLst>
          </a:blip>
          <a:stretch/>
        </p:blipFill>
        <p:spPr>
          <a:xfrm>
            <a:off x="1175055" y="3948614"/>
            <a:ext cx="2541086" cy="2541086"/>
          </a:xfrm>
          <a:prstGeom prst="rect">
            <a:avLst/>
          </a:prstGeom>
          <a:noFill/>
        </p:spPr>
      </p:pic>
    </p:spTree>
    <p:extLst>
      <p:ext uri="{BB962C8B-B14F-4D97-AF65-F5344CB8AC3E}">
        <p14:creationId xmlns:p14="http://schemas.microsoft.com/office/powerpoint/2010/main" val="775583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2C97B-FEAB-7838-EDFC-E57BD9A25736}"/>
            </a:ext>
          </a:extLst>
        </p:cNvPr>
        <p:cNvGrpSpPr/>
        <p:nvPr/>
      </p:nvGrpSpPr>
      <p:grpSpPr>
        <a:xfrm>
          <a:off x="0" y="0"/>
          <a:ext cx="0" cy="0"/>
          <a:chOff x="0" y="0"/>
          <a:chExt cx="0" cy="0"/>
        </a:xfrm>
      </p:grpSpPr>
      <p:pic>
        <p:nvPicPr>
          <p:cNvPr id="14" name="Picture Placeholder 13" descr="A person smiling at the camera&#10;&#10;AI-generated content may be incorrect.">
            <a:extLst>
              <a:ext uri="{FF2B5EF4-FFF2-40B4-BE49-F238E27FC236}">
                <a16:creationId xmlns:a16="http://schemas.microsoft.com/office/drawing/2014/main" id="{A2AE9F0D-92C5-7484-6DD8-FA30CC796062}"/>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4512" r="14512"/>
          <a:stretch>
            <a:fillRect/>
          </a:stretch>
        </p:blipFill>
        <p:spPr>
          <a:xfrm>
            <a:off x="3538847" y="-7464"/>
            <a:ext cx="8653153" cy="6858000"/>
          </a:xfrm>
        </p:spPr>
      </p:pic>
      <p:pic>
        <p:nvPicPr>
          <p:cNvPr id="7" name="Content Placeholder 14" descr="Two people sitting on a bench&#10;&#10;AI-generated content may be incorrect.">
            <a:extLst>
              <a:ext uri="{FF2B5EF4-FFF2-40B4-BE49-F238E27FC236}">
                <a16:creationId xmlns:a16="http://schemas.microsoft.com/office/drawing/2014/main" id="{8242812F-D92D-A0F5-289C-DA1623EA581B}"/>
              </a:ext>
            </a:extLst>
          </p:cNvPr>
          <p:cNvPicPr>
            <a:picLocks noChangeAspect="1"/>
          </p:cNvPicPr>
          <p:nvPr/>
        </p:nvPicPr>
        <p:blipFill>
          <a:blip r:embed="rId4">
            <a:extLst>
              <a:ext uri="{28A0092B-C50C-407E-A947-70E740481C1C}">
                <a14:useLocalDpi xmlns:a14="http://schemas.microsoft.com/office/drawing/2010/main" val="0"/>
              </a:ext>
            </a:extLst>
          </a:blip>
          <a:srcRect r="25674" b="-1"/>
          <a:stretch>
            <a:fillRect/>
          </a:stretch>
        </p:blipFill>
        <p:spPr>
          <a:xfrm>
            <a:off x="3134210" y="-4478"/>
            <a:ext cx="9057790" cy="6855014"/>
          </a:xfrm>
          <a:prstGeom prst="rect">
            <a:avLst/>
          </a:prstGeom>
          <a:noFill/>
        </p:spPr>
      </p:pic>
      <p:pic>
        <p:nvPicPr>
          <p:cNvPr id="8" name="Picture 7">
            <a:extLst>
              <a:ext uri="{FF2B5EF4-FFF2-40B4-BE49-F238E27FC236}">
                <a16:creationId xmlns:a16="http://schemas.microsoft.com/office/drawing/2014/main" id="{67F9CFA3-E0C9-61BD-9565-F01282844C3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1493"/>
            <a:ext cx="6979928" cy="6855015"/>
          </a:xfrm>
          <a:prstGeom prst="rect">
            <a:avLst/>
          </a:prstGeom>
        </p:spPr>
      </p:pic>
      <p:pic>
        <p:nvPicPr>
          <p:cNvPr id="9" name="Picture 8">
            <a:extLst>
              <a:ext uri="{FF2B5EF4-FFF2-40B4-BE49-F238E27FC236}">
                <a16:creationId xmlns:a16="http://schemas.microsoft.com/office/drawing/2014/main" id="{391B130C-1D41-D433-1561-1AD30FF6CC6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14597" y="239622"/>
            <a:ext cx="3245922" cy="543020"/>
          </a:xfrm>
          <a:prstGeom prst="rect">
            <a:avLst/>
          </a:prstGeom>
        </p:spPr>
      </p:pic>
      <p:sp>
        <p:nvSpPr>
          <p:cNvPr id="2" name="TextBox 1">
            <a:extLst>
              <a:ext uri="{FF2B5EF4-FFF2-40B4-BE49-F238E27FC236}">
                <a16:creationId xmlns:a16="http://schemas.microsoft.com/office/drawing/2014/main" id="{108118BF-7397-7D1E-44FD-B958D3620E8E}"/>
              </a:ext>
            </a:extLst>
          </p:cNvPr>
          <p:cNvSpPr txBox="1"/>
          <p:nvPr/>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pPr algn="r"/>
              <a:t>12</a:t>
            </a:fld>
            <a:endParaRPr lang="en-AU" sz="1100"/>
          </a:p>
        </p:txBody>
      </p:sp>
      <p:sp>
        <p:nvSpPr>
          <p:cNvPr id="6" name="Title 1">
            <a:extLst>
              <a:ext uri="{FF2B5EF4-FFF2-40B4-BE49-F238E27FC236}">
                <a16:creationId xmlns:a16="http://schemas.microsoft.com/office/drawing/2014/main" id="{530ED9AD-0FD6-463D-33F8-DDF4A0CC40FA}"/>
              </a:ext>
            </a:extLst>
          </p:cNvPr>
          <p:cNvSpPr txBox="1">
            <a:spLocks/>
          </p:cNvSpPr>
          <p:nvPr/>
        </p:nvSpPr>
        <p:spPr>
          <a:xfrm>
            <a:off x="510334" y="2908643"/>
            <a:ext cx="4762706" cy="1547610"/>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3300" kern="1200">
                <a:solidFill>
                  <a:schemeClr val="bg1"/>
                </a:solidFill>
                <a:latin typeface="+mj-lt"/>
                <a:ea typeface="+mj-ea"/>
                <a:cs typeface="+mj-cs"/>
              </a:defRPr>
            </a:lvl1pPr>
          </a:lstStyle>
          <a:p>
            <a:r>
              <a:rPr lang="en-GB" sz="4400"/>
              <a:t>Open disclosure</a:t>
            </a:r>
          </a:p>
        </p:txBody>
      </p:sp>
    </p:spTree>
    <p:extLst>
      <p:ext uri="{BB962C8B-B14F-4D97-AF65-F5344CB8AC3E}">
        <p14:creationId xmlns:p14="http://schemas.microsoft.com/office/powerpoint/2010/main" val="18282555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A9C4AF-5C96-25C7-B89A-C1BF454E876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9C587D6-F674-BC36-C412-0CFEE7F99C96}"/>
              </a:ext>
            </a:extLst>
          </p:cNvPr>
          <p:cNvSpPr txBox="1"/>
          <p:nvPr/>
        </p:nvSpPr>
        <p:spPr>
          <a:xfrm>
            <a:off x="453118" y="1544215"/>
            <a:ext cx="4228609" cy="772904"/>
          </a:xfrm>
          <a:prstGeom prst="rect">
            <a:avLst/>
          </a:prstGeom>
          <a:noFill/>
        </p:spPr>
        <p:txBody>
          <a:bodyPr wrap="square" lIns="91440" tIns="45720" rIns="91440" bIns="45720" anchor="t">
            <a:spAutoFit/>
          </a:bodyPr>
          <a:lstStyle/>
          <a:p>
            <a:pPr algn="ctr">
              <a:lnSpc>
                <a:spcPct val="150000"/>
              </a:lnSpc>
            </a:pPr>
            <a:r>
              <a:rPr lang="en-AU" sz="3300" b="1" i="0">
                <a:solidFill>
                  <a:schemeClr val="bg1"/>
                </a:solidFill>
                <a:effectLst/>
                <a:latin typeface="Open Sans"/>
                <a:ea typeface="Open Sans"/>
                <a:cs typeface="Open Sans"/>
              </a:rPr>
              <a:t>Group discussion</a:t>
            </a:r>
          </a:p>
        </p:txBody>
      </p:sp>
      <p:graphicFrame>
        <p:nvGraphicFramePr>
          <p:cNvPr id="8" name="Diagram 7">
            <a:extLst>
              <a:ext uri="{FF2B5EF4-FFF2-40B4-BE49-F238E27FC236}">
                <a16:creationId xmlns:a16="http://schemas.microsoft.com/office/drawing/2014/main" id="{4B9BC273-FC10-DB62-092E-AA6FBB2BE076}"/>
              </a:ext>
            </a:extLst>
          </p:cNvPr>
          <p:cNvGraphicFramePr/>
          <p:nvPr>
            <p:extLst>
              <p:ext uri="{D42A27DB-BD31-4B8C-83A1-F6EECF244321}">
                <p14:modId xmlns:p14="http://schemas.microsoft.com/office/powerpoint/2010/main" val="4269726918"/>
              </p:ext>
            </p:extLst>
          </p:nvPr>
        </p:nvGraphicFramePr>
        <p:xfrm>
          <a:off x="5425746" y="1544215"/>
          <a:ext cx="6563361" cy="40756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Content Placeholder 4" descr="Lightbulb and gear outline">
            <a:extLst>
              <a:ext uri="{FF2B5EF4-FFF2-40B4-BE49-F238E27FC236}">
                <a16:creationId xmlns:a16="http://schemas.microsoft.com/office/drawing/2014/main" id="{5A5B76FF-3042-6AC1-9748-8906AA01BF1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14071" y="2810676"/>
            <a:ext cx="2370504" cy="2370504"/>
          </a:xfrm>
          <a:prstGeom prst="rect">
            <a:avLst/>
          </a:prstGeom>
        </p:spPr>
      </p:pic>
    </p:spTree>
    <p:extLst>
      <p:ext uri="{BB962C8B-B14F-4D97-AF65-F5344CB8AC3E}">
        <p14:creationId xmlns:p14="http://schemas.microsoft.com/office/powerpoint/2010/main" val="10608024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5B7CCC-6A5B-84FF-2C18-0DCC6F1B1406}"/>
              </a:ext>
            </a:extLst>
          </p:cNvPr>
          <p:cNvSpPr>
            <a:spLocks noGrp="1"/>
          </p:cNvSpPr>
          <p:nvPr>
            <p:ph type="title"/>
          </p:nvPr>
        </p:nvSpPr>
        <p:spPr>
          <a:xfrm>
            <a:off x="665744" y="827314"/>
            <a:ext cx="9682163" cy="537936"/>
          </a:xfrm>
        </p:spPr>
        <p:txBody>
          <a:bodyPr>
            <a:noAutofit/>
          </a:bodyPr>
          <a:lstStyle/>
          <a:p>
            <a:r>
              <a:rPr lang="en-AU" b="1"/>
              <a:t>Elements of open disclosure</a:t>
            </a:r>
            <a:br>
              <a:rPr lang="en-AU" i="1"/>
            </a:br>
            <a:endParaRPr lang="en-AU"/>
          </a:p>
        </p:txBody>
      </p:sp>
      <p:graphicFrame>
        <p:nvGraphicFramePr>
          <p:cNvPr id="7" name="Content Placeholder 4">
            <a:extLst>
              <a:ext uri="{FF2B5EF4-FFF2-40B4-BE49-F238E27FC236}">
                <a16:creationId xmlns:a16="http://schemas.microsoft.com/office/drawing/2014/main" id="{F0C14766-DA48-00B3-E684-D861B23DBDF7}"/>
              </a:ext>
            </a:extLst>
          </p:cNvPr>
          <p:cNvGraphicFramePr>
            <a:graphicFrameLocks noGrp="1"/>
          </p:cNvGraphicFramePr>
          <p:nvPr>
            <p:ph idx="1"/>
            <p:extLst>
              <p:ext uri="{D42A27DB-BD31-4B8C-83A1-F6EECF244321}">
                <p14:modId xmlns:p14="http://schemas.microsoft.com/office/powerpoint/2010/main" val="1782601516"/>
              </p:ext>
            </p:extLst>
          </p:nvPr>
        </p:nvGraphicFramePr>
        <p:xfrm>
          <a:off x="762000" y="1512000"/>
          <a:ext cx="10710333" cy="3980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69562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10C56-0644-70B0-6429-F899126A0A7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E95559D-CFB1-37BF-B114-3103B090B5BE}"/>
              </a:ext>
            </a:extLst>
          </p:cNvPr>
          <p:cNvSpPr txBox="1"/>
          <p:nvPr/>
        </p:nvSpPr>
        <p:spPr>
          <a:xfrm>
            <a:off x="453118" y="1544215"/>
            <a:ext cx="4228609" cy="772904"/>
          </a:xfrm>
          <a:prstGeom prst="rect">
            <a:avLst/>
          </a:prstGeom>
          <a:noFill/>
        </p:spPr>
        <p:txBody>
          <a:bodyPr wrap="square" lIns="91440" tIns="45720" rIns="91440" bIns="45720" anchor="t">
            <a:spAutoFit/>
          </a:bodyPr>
          <a:lstStyle/>
          <a:p>
            <a:pPr algn="ctr">
              <a:lnSpc>
                <a:spcPct val="150000"/>
              </a:lnSpc>
            </a:pPr>
            <a:r>
              <a:rPr lang="en-AU" sz="3300" b="1" i="0">
                <a:solidFill>
                  <a:schemeClr val="bg1"/>
                </a:solidFill>
                <a:effectLst/>
                <a:latin typeface="Open Sans"/>
                <a:ea typeface="Open Sans"/>
                <a:cs typeface="Open Sans"/>
              </a:rPr>
              <a:t>Group discussion</a:t>
            </a:r>
          </a:p>
        </p:txBody>
      </p:sp>
      <p:graphicFrame>
        <p:nvGraphicFramePr>
          <p:cNvPr id="8" name="Diagram 7">
            <a:extLst>
              <a:ext uri="{FF2B5EF4-FFF2-40B4-BE49-F238E27FC236}">
                <a16:creationId xmlns:a16="http://schemas.microsoft.com/office/drawing/2014/main" id="{5EF6EAD5-7A97-6C45-74A0-85E748A023EF}"/>
              </a:ext>
            </a:extLst>
          </p:cNvPr>
          <p:cNvGraphicFramePr/>
          <p:nvPr>
            <p:extLst>
              <p:ext uri="{D42A27DB-BD31-4B8C-83A1-F6EECF244321}">
                <p14:modId xmlns:p14="http://schemas.microsoft.com/office/powerpoint/2010/main" val="999623936"/>
              </p:ext>
            </p:extLst>
          </p:nvPr>
        </p:nvGraphicFramePr>
        <p:xfrm>
          <a:off x="5425746" y="1544215"/>
          <a:ext cx="6563361" cy="40756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Content Placeholder 4" descr="Lightbulb and gear outline">
            <a:extLst>
              <a:ext uri="{FF2B5EF4-FFF2-40B4-BE49-F238E27FC236}">
                <a16:creationId xmlns:a16="http://schemas.microsoft.com/office/drawing/2014/main" id="{FCE5DD90-30C9-7A3F-134F-010FC8FDAA7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14071" y="2810676"/>
            <a:ext cx="2370504" cy="2370504"/>
          </a:xfrm>
          <a:prstGeom prst="rect">
            <a:avLst/>
          </a:prstGeom>
        </p:spPr>
      </p:pic>
    </p:spTree>
    <p:extLst>
      <p:ext uri="{BB962C8B-B14F-4D97-AF65-F5344CB8AC3E}">
        <p14:creationId xmlns:p14="http://schemas.microsoft.com/office/powerpoint/2010/main" val="2983882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010E72-8BC1-8DA4-9EF6-0F2584D4AB3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3659A84-1160-91E2-4240-B92927D96B87}"/>
              </a:ext>
            </a:extLst>
          </p:cNvPr>
          <p:cNvSpPr txBox="1"/>
          <p:nvPr/>
        </p:nvSpPr>
        <p:spPr>
          <a:xfrm>
            <a:off x="453118" y="1544215"/>
            <a:ext cx="4228609" cy="2296398"/>
          </a:xfrm>
          <a:prstGeom prst="rect">
            <a:avLst/>
          </a:prstGeom>
          <a:noFill/>
        </p:spPr>
        <p:txBody>
          <a:bodyPr wrap="square" lIns="91440" tIns="45720" rIns="91440" bIns="45720" anchor="t">
            <a:spAutoFit/>
          </a:bodyPr>
          <a:lstStyle/>
          <a:p>
            <a:pPr algn="ctr">
              <a:lnSpc>
                <a:spcPct val="150000"/>
              </a:lnSpc>
            </a:pPr>
            <a:r>
              <a:rPr lang="en-AU" sz="3300" b="1" i="0">
                <a:solidFill>
                  <a:schemeClr val="bg1"/>
                </a:solidFill>
                <a:effectLst/>
                <a:latin typeface="Open Sans"/>
                <a:ea typeface="Open Sans"/>
                <a:cs typeface="Open Sans"/>
              </a:rPr>
              <a:t>Open disclosure examples at our service</a:t>
            </a:r>
          </a:p>
        </p:txBody>
      </p:sp>
      <p:pic>
        <p:nvPicPr>
          <p:cNvPr id="5" name="Content Placeholder 7" descr="Home outline">
            <a:extLst>
              <a:ext uri="{FF2B5EF4-FFF2-40B4-BE49-F238E27FC236}">
                <a16:creationId xmlns:a16="http://schemas.microsoft.com/office/drawing/2014/main" id="{2F3396B4-D219-08F8-6E64-D4252FAF4C74}"/>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1300364" y="4038600"/>
            <a:ext cx="2328661" cy="2328661"/>
          </a:xfrm>
        </p:spPr>
      </p:pic>
      <p:sp>
        <p:nvSpPr>
          <p:cNvPr id="7" name="TextBox 6">
            <a:extLst>
              <a:ext uri="{FF2B5EF4-FFF2-40B4-BE49-F238E27FC236}">
                <a16:creationId xmlns:a16="http://schemas.microsoft.com/office/drawing/2014/main" id="{20604997-1EA1-27A9-33CA-181B6D975A26}"/>
              </a:ext>
            </a:extLst>
          </p:cNvPr>
          <p:cNvSpPr txBox="1"/>
          <p:nvPr/>
        </p:nvSpPr>
        <p:spPr>
          <a:xfrm>
            <a:off x="5441156" y="1047541"/>
            <a:ext cx="6100762" cy="830997"/>
          </a:xfrm>
          <a:prstGeom prst="rect">
            <a:avLst/>
          </a:prstGeom>
          <a:noFill/>
        </p:spPr>
        <p:txBody>
          <a:bodyPr wrap="square">
            <a:spAutoFit/>
          </a:bodyPr>
          <a:lstStyle/>
          <a:p>
            <a:r>
              <a:rPr lang="en-AU" sz="2400" b="0" i="1">
                <a:solidFill>
                  <a:schemeClr val="bg2">
                    <a:lumMod val="50000"/>
                  </a:schemeClr>
                </a:solidFill>
              </a:rPr>
              <a:t>[Insert examples of where open disclosure has been used at your service] </a:t>
            </a:r>
          </a:p>
        </p:txBody>
      </p:sp>
    </p:spTree>
    <p:extLst>
      <p:ext uri="{BB962C8B-B14F-4D97-AF65-F5344CB8AC3E}">
        <p14:creationId xmlns:p14="http://schemas.microsoft.com/office/powerpoint/2010/main" val="38715098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259982-FC44-471E-65E8-7628A8CAA65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5A42697-6CB7-2B44-EDD6-E8F3B6DCD4B2}"/>
              </a:ext>
            </a:extLst>
          </p:cNvPr>
          <p:cNvSpPr txBox="1"/>
          <p:nvPr/>
        </p:nvSpPr>
        <p:spPr>
          <a:xfrm>
            <a:off x="453118" y="1544215"/>
            <a:ext cx="4228609" cy="772904"/>
          </a:xfrm>
          <a:prstGeom prst="rect">
            <a:avLst/>
          </a:prstGeom>
          <a:noFill/>
        </p:spPr>
        <p:txBody>
          <a:bodyPr wrap="square" lIns="91440" tIns="45720" rIns="91440" bIns="45720" anchor="t">
            <a:spAutoFit/>
          </a:bodyPr>
          <a:lstStyle/>
          <a:p>
            <a:pPr algn="ctr">
              <a:lnSpc>
                <a:spcPct val="150000"/>
              </a:lnSpc>
            </a:pPr>
            <a:r>
              <a:rPr lang="en-AU" sz="3300" b="1" i="0">
                <a:solidFill>
                  <a:schemeClr val="bg1"/>
                </a:solidFill>
                <a:effectLst/>
                <a:latin typeface="Open Sans"/>
                <a:ea typeface="Open Sans"/>
                <a:cs typeface="Open Sans"/>
              </a:rPr>
              <a:t>Group discussion</a:t>
            </a:r>
          </a:p>
        </p:txBody>
      </p:sp>
      <p:graphicFrame>
        <p:nvGraphicFramePr>
          <p:cNvPr id="8" name="Diagram 7">
            <a:extLst>
              <a:ext uri="{FF2B5EF4-FFF2-40B4-BE49-F238E27FC236}">
                <a16:creationId xmlns:a16="http://schemas.microsoft.com/office/drawing/2014/main" id="{B67B3B64-C82C-3A3E-B6F7-5817613E20DB}"/>
              </a:ext>
            </a:extLst>
          </p:cNvPr>
          <p:cNvGraphicFramePr/>
          <p:nvPr>
            <p:extLst>
              <p:ext uri="{D42A27DB-BD31-4B8C-83A1-F6EECF244321}">
                <p14:modId xmlns:p14="http://schemas.microsoft.com/office/powerpoint/2010/main" val="12591459"/>
              </p:ext>
            </p:extLst>
          </p:nvPr>
        </p:nvGraphicFramePr>
        <p:xfrm>
          <a:off x="5425746" y="1544215"/>
          <a:ext cx="6563361" cy="40756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Content Placeholder 4" descr="Lightbulb and gear outline">
            <a:extLst>
              <a:ext uri="{FF2B5EF4-FFF2-40B4-BE49-F238E27FC236}">
                <a16:creationId xmlns:a16="http://schemas.microsoft.com/office/drawing/2014/main" id="{4C0B90E8-F3F3-E58B-5EAF-0F98C1F7492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14071" y="2810676"/>
            <a:ext cx="2370504" cy="2370504"/>
          </a:xfrm>
          <a:prstGeom prst="rect">
            <a:avLst/>
          </a:prstGeom>
        </p:spPr>
      </p:pic>
    </p:spTree>
    <p:extLst>
      <p:ext uri="{BB962C8B-B14F-4D97-AF65-F5344CB8AC3E}">
        <p14:creationId xmlns:p14="http://schemas.microsoft.com/office/powerpoint/2010/main" val="17176158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6354AD-330A-16B1-DBF7-214BC40671A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BE11CF7-5556-0E7D-3102-C1340DA96547}"/>
              </a:ext>
            </a:extLst>
          </p:cNvPr>
          <p:cNvSpPr txBox="1"/>
          <p:nvPr/>
        </p:nvSpPr>
        <p:spPr>
          <a:xfrm>
            <a:off x="453118" y="1544215"/>
            <a:ext cx="4228609" cy="1534651"/>
          </a:xfrm>
          <a:prstGeom prst="rect">
            <a:avLst/>
          </a:prstGeom>
          <a:noFill/>
        </p:spPr>
        <p:txBody>
          <a:bodyPr wrap="square" lIns="91440" tIns="45720" rIns="91440" bIns="45720" anchor="t">
            <a:spAutoFit/>
          </a:bodyPr>
          <a:lstStyle/>
          <a:p>
            <a:pPr algn="ctr">
              <a:lnSpc>
                <a:spcPct val="150000"/>
              </a:lnSpc>
            </a:pPr>
            <a:r>
              <a:rPr lang="en-AU" sz="3300" b="1" i="0">
                <a:solidFill>
                  <a:schemeClr val="bg1"/>
                </a:solidFill>
                <a:effectLst/>
                <a:latin typeface="Open Sans"/>
                <a:ea typeface="Open Sans"/>
                <a:cs typeface="Open Sans"/>
              </a:rPr>
              <a:t>Open disclosure at our service</a:t>
            </a:r>
          </a:p>
        </p:txBody>
      </p:sp>
      <p:pic>
        <p:nvPicPr>
          <p:cNvPr id="5" name="Content Placeholder 7" descr="Home outline">
            <a:extLst>
              <a:ext uri="{FF2B5EF4-FFF2-40B4-BE49-F238E27FC236}">
                <a16:creationId xmlns:a16="http://schemas.microsoft.com/office/drawing/2014/main" id="{FDFEF3B7-2844-A52A-FCCE-D0F67466C816}"/>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1300364" y="3333750"/>
            <a:ext cx="2328661" cy="2328661"/>
          </a:xfrm>
        </p:spPr>
      </p:pic>
      <p:sp>
        <p:nvSpPr>
          <p:cNvPr id="7" name="TextBox 6">
            <a:extLst>
              <a:ext uri="{FF2B5EF4-FFF2-40B4-BE49-F238E27FC236}">
                <a16:creationId xmlns:a16="http://schemas.microsoft.com/office/drawing/2014/main" id="{E106D66B-6BDA-24ED-F32C-F196FBFE3564}"/>
              </a:ext>
            </a:extLst>
          </p:cNvPr>
          <p:cNvSpPr txBox="1"/>
          <p:nvPr/>
        </p:nvSpPr>
        <p:spPr>
          <a:xfrm>
            <a:off x="5441156" y="1047541"/>
            <a:ext cx="6100762" cy="3785652"/>
          </a:xfrm>
          <a:prstGeom prst="rect">
            <a:avLst/>
          </a:prstGeom>
          <a:noFill/>
        </p:spPr>
        <p:txBody>
          <a:bodyPr wrap="square">
            <a:spAutoFit/>
          </a:bodyPr>
          <a:lstStyle/>
          <a:p>
            <a:r>
              <a:rPr lang="en-AU" sz="2400" b="0" i="1">
                <a:solidFill>
                  <a:schemeClr val="bg2">
                    <a:lumMod val="50000"/>
                  </a:schemeClr>
                </a:solidFill>
              </a:rPr>
              <a:t>[Insert information about open disclosure at your service. Some things you may wish to consider include:</a:t>
            </a:r>
          </a:p>
          <a:p>
            <a:pPr marL="285750" indent="-285750">
              <a:buFont typeface="Arial" panose="020B0604020202020204" pitchFamily="34" charset="0"/>
              <a:buChar char="•"/>
            </a:pPr>
            <a:r>
              <a:rPr lang="en-AU" sz="2400" b="0" i="1">
                <a:solidFill>
                  <a:schemeClr val="bg2">
                    <a:lumMod val="50000"/>
                  </a:schemeClr>
                </a:solidFill>
              </a:rPr>
              <a:t>how open disclosure works at your service and when you use it</a:t>
            </a:r>
          </a:p>
          <a:p>
            <a:pPr marL="285750" indent="-285750">
              <a:buFont typeface="Arial" panose="020B0604020202020204" pitchFamily="34" charset="0"/>
              <a:buChar char="•"/>
            </a:pPr>
            <a:r>
              <a:rPr lang="en-AU" sz="2400" b="0" i="1">
                <a:solidFill>
                  <a:schemeClr val="bg2">
                    <a:lumMod val="50000"/>
                  </a:schemeClr>
                </a:solidFill>
              </a:rPr>
              <a:t>how staff are involved</a:t>
            </a:r>
          </a:p>
          <a:p>
            <a:pPr marL="285750" indent="-285750">
              <a:buFont typeface="Arial" panose="020B0604020202020204" pitchFamily="34" charset="0"/>
              <a:buChar char="•"/>
            </a:pPr>
            <a:r>
              <a:rPr lang="en-AU" sz="2400" b="0" i="1">
                <a:solidFill>
                  <a:schemeClr val="bg2">
                    <a:lumMod val="50000"/>
                  </a:schemeClr>
                </a:solidFill>
              </a:rPr>
              <a:t>what staff need to know about the open disclosure policy and process</a:t>
            </a:r>
          </a:p>
          <a:p>
            <a:pPr marL="285750" indent="-285750">
              <a:buFont typeface="Arial" panose="020B0604020202020204" pitchFamily="34" charset="0"/>
              <a:buChar char="•"/>
            </a:pPr>
            <a:r>
              <a:rPr lang="en-AU" sz="2400" b="0" i="1">
                <a:solidFill>
                  <a:schemeClr val="bg2">
                    <a:lumMod val="50000"/>
                  </a:schemeClr>
                </a:solidFill>
              </a:rPr>
              <a:t>where would staff find the policy </a:t>
            </a:r>
            <a:r>
              <a:rPr lang="en-AU" sz="2400" i="1">
                <a:solidFill>
                  <a:schemeClr val="bg2">
                    <a:lumMod val="50000"/>
                  </a:schemeClr>
                </a:solidFill>
              </a:rPr>
              <a:t>or more information </a:t>
            </a:r>
            <a:r>
              <a:rPr lang="en-AU" sz="2400" b="0" i="1">
                <a:solidFill>
                  <a:schemeClr val="bg2">
                    <a:lumMod val="50000"/>
                  </a:schemeClr>
                </a:solidFill>
              </a:rPr>
              <a:t>on open disclosure] </a:t>
            </a:r>
          </a:p>
        </p:txBody>
      </p:sp>
    </p:spTree>
    <p:extLst>
      <p:ext uri="{BB962C8B-B14F-4D97-AF65-F5344CB8AC3E}">
        <p14:creationId xmlns:p14="http://schemas.microsoft.com/office/powerpoint/2010/main" val="34565204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9D8AB-F484-3EBF-3218-CE4AC6DF645C}"/>
            </a:ext>
          </a:extLst>
        </p:cNvPr>
        <p:cNvGrpSpPr/>
        <p:nvPr/>
      </p:nvGrpSpPr>
      <p:grpSpPr>
        <a:xfrm>
          <a:off x="0" y="0"/>
          <a:ext cx="0" cy="0"/>
          <a:chOff x="0" y="0"/>
          <a:chExt cx="0" cy="0"/>
        </a:xfrm>
      </p:grpSpPr>
      <p:pic>
        <p:nvPicPr>
          <p:cNvPr id="4" name="Picture 3" descr="A person smiling at the camera&#10;&#10;AI-generated content may be incorrect.">
            <a:extLst>
              <a:ext uri="{FF2B5EF4-FFF2-40B4-BE49-F238E27FC236}">
                <a16:creationId xmlns:a16="http://schemas.microsoft.com/office/drawing/2014/main" id="{C36CAFAB-BC15-E4E6-6596-D2D136775AE0}"/>
              </a:ext>
            </a:extLst>
          </p:cNvPr>
          <p:cNvPicPr>
            <a:picLocks noChangeAspect="1"/>
          </p:cNvPicPr>
          <p:nvPr/>
        </p:nvPicPr>
        <p:blipFill>
          <a:blip r:embed="rId3">
            <a:extLst>
              <a:ext uri="{28A0092B-C50C-407E-A947-70E740481C1C}">
                <a14:useLocalDpi xmlns:a14="http://schemas.microsoft.com/office/drawing/2010/main" val="0"/>
              </a:ext>
            </a:extLst>
          </a:blip>
          <a:srcRect l="692" r="10838"/>
          <a:stretch/>
        </p:blipFill>
        <p:spPr>
          <a:xfrm>
            <a:off x="1228725" y="7463"/>
            <a:ext cx="10963275" cy="6858000"/>
          </a:xfrm>
          <a:prstGeom prst="rect">
            <a:avLst/>
          </a:prstGeom>
        </p:spPr>
      </p:pic>
      <p:pic>
        <p:nvPicPr>
          <p:cNvPr id="8" name="Picture 7">
            <a:extLst>
              <a:ext uri="{FF2B5EF4-FFF2-40B4-BE49-F238E27FC236}">
                <a16:creationId xmlns:a16="http://schemas.microsoft.com/office/drawing/2014/main" id="{F88F3DC4-5C25-D472-E326-2B2E23959EA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4300" y="-4478"/>
            <a:ext cx="6979928" cy="6855015"/>
          </a:xfrm>
          <a:prstGeom prst="rect">
            <a:avLst/>
          </a:prstGeom>
        </p:spPr>
      </p:pic>
      <p:pic>
        <p:nvPicPr>
          <p:cNvPr id="9" name="Picture 8">
            <a:extLst>
              <a:ext uri="{FF2B5EF4-FFF2-40B4-BE49-F238E27FC236}">
                <a16:creationId xmlns:a16="http://schemas.microsoft.com/office/drawing/2014/main" id="{E531282A-B34A-5470-F6B1-748C4BB0BC3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14597" y="239622"/>
            <a:ext cx="3245922" cy="543020"/>
          </a:xfrm>
          <a:prstGeom prst="rect">
            <a:avLst/>
          </a:prstGeom>
        </p:spPr>
      </p:pic>
      <p:sp>
        <p:nvSpPr>
          <p:cNvPr id="2" name="TextBox 1">
            <a:extLst>
              <a:ext uri="{FF2B5EF4-FFF2-40B4-BE49-F238E27FC236}">
                <a16:creationId xmlns:a16="http://schemas.microsoft.com/office/drawing/2014/main" id="{5C3C7EDB-2787-64AF-080B-66412DF423E0}"/>
              </a:ext>
            </a:extLst>
          </p:cNvPr>
          <p:cNvSpPr txBox="1"/>
          <p:nvPr/>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pPr algn="r"/>
              <a:t>19</a:t>
            </a:fld>
            <a:endParaRPr lang="en-AU" sz="1100"/>
          </a:p>
        </p:txBody>
      </p:sp>
      <p:sp>
        <p:nvSpPr>
          <p:cNvPr id="6" name="Title 1">
            <a:extLst>
              <a:ext uri="{FF2B5EF4-FFF2-40B4-BE49-F238E27FC236}">
                <a16:creationId xmlns:a16="http://schemas.microsoft.com/office/drawing/2014/main" id="{DC89BEFB-950C-F80C-529E-0DC958EC4D09}"/>
              </a:ext>
            </a:extLst>
          </p:cNvPr>
          <p:cNvSpPr txBox="1">
            <a:spLocks/>
          </p:cNvSpPr>
          <p:nvPr/>
        </p:nvSpPr>
        <p:spPr>
          <a:xfrm>
            <a:off x="514597" y="2270472"/>
            <a:ext cx="4762706" cy="1547610"/>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3300" kern="1200">
                <a:solidFill>
                  <a:schemeClr val="bg1"/>
                </a:solidFill>
                <a:latin typeface="+mj-lt"/>
                <a:ea typeface="+mj-ea"/>
                <a:cs typeface="+mj-cs"/>
              </a:defRPr>
            </a:lvl1pPr>
          </a:lstStyle>
          <a:p>
            <a:r>
              <a:rPr lang="en-GB" sz="4400"/>
              <a:t>Introduction to incident management systems</a:t>
            </a:r>
          </a:p>
        </p:txBody>
      </p:sp>
    </p:spTree>
    <p:extLst>
      <p:ext uri="{BB962C8B-B14F-4D97-AF65-F5344CB8AC3E}">
        <p14:creationId xmlns:p14="http://schemas.microsoft.com/office/powerpoint/2010/main" val="3968594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7F78B8-31C0-0070-C154-92703C2872F0}"/>
              </a:ext>
            </a:extLst>
          </p:cNvPr>
          <p:cNvSpPr>
            <a:spLocks noGrp="1"/>
          </p:cNvSpPr>
          <p:nvPr>
            <p:ph type="title"/>
          </p:nvPr>
        </p:nvSpPr>
        <p:spPr/>
        <p:txBody>
          <a:bodyPr/>
          <a:lstStyle/>
          <a:p>
            <a:r>
              <a:rPr lang="en-AU"/>
              <a:t>How to use this PowerPoint resource</a:t>
            </a:r>
          </a:p>
        </p:txBody>
      </p:sp>
      <p:sp>
        <p:nvSpPr>
          <p:cNvPr id="7" name="Content Placeholder 6">
            <a:extLst>
              <a:ext uri="{FF2B5EF4-FFF2-40B4-BE49-F238E27FC236}">
                <a16:creationId xmlns:a16="http://schemas.microsoft.com/office/drawing/2014/main" id="{0417D16C-805A-6B80-8C43-5779A745BE03}"/>
              </a:ext>
            </a:extLst>
          </p:cNvPr>
          <p:cNvSpPr>
            <a:spLocks noGrp="1"/>
          </p:cNvSpPr>
          <p:nvPr>
            <p:ph idx="1"/>
          </p:nvPr>
        </p:nvSpPr>
        <p:spPr>
          <a:xfrm>
            <a:off x="762000" y="1511999"/>
            <a:ext cx="10710333" cy="4322743"/>
          </a:xfrm>
        </p:spPr>
        <p:txBody>
          <a:bodyPr>
            <a:normAutofit lnSpcReduction="10000"/>
          </a:bodyPr>
          <a:lstStyle/>
          <a:p>
            <a:pPr>
              <a:lnSpc>
                <a:spcPct val="113999"/>
              </a:lnSpc>
              <a:buNone/>
            </a:pPr>
            <a:r>
              <a:rPr lang="en-AU" sz="2000" b="0" dirty="0">
                <a:solidFill>
                  <a:srgbClr val="000000"/>
                </a:solidFill>
                <a:latin typeface="Open Sans" pitchFamily="2" charset="0"/>
                <a:ea typeface="Open Sans" pitchFamily="2" charset="0"/>
                <a:cs typeface="Open Sans" pitchFamily="2" charset="0"/>
              </a:rPr>
              <a:t>This resource is designed for use within your aged care service and is available for non-commercial use only. This presentation will be updated, as new information is available or legislation changes – so please ensure you have the latest version before you deliver a session. </a:t>
            </a:r>
          </a:p>
          <a:p>
            <a:pPr>
              <a:lnSpc>
                <a:spcPct val="113999"/>
              </a:lnSpc>
              <a:buNone/>
            </a:pPr>
            <a:endParaRPr lang="en-AU" sz="2000" b="0" dirty="0">
              <a:solidFill>
                <a:srgbClr val="000000"/>
              </a:solidFill>
              <a:latin typeface="Open Sans" pitchFamily="2" charset="0"/>
              <a:ea typeface="Open Sans" pitchFamily="2" charset="0"/>
              <a:cs typeface="Open Sans" pitchFamily="2" charset="0"/>
            </a:endParaRPr>
          </a:p>
          <a:p>
            <a:pPr>
              <a:lnSpc>
                <a:spcPct val="113999"/>
              </a:lnSpc>
              <a:buNone/>
            </a:pPr>
            <a:r>
              <a:rPr lang="en-AU" sz="2000" b="0" dirty="0">
                <a:solidFill>
                  <a:srgbClr val="000000"/>
                </a:solidFill>
              </a:rPr>
              <a:t>This presentation is customisable. It is divided into sections, giving you the option to cover the information in its entirety or by selecting the sections you want to focus on. It includes some optional activities you may wish to use, and we encourage you to contextualise it to your service.</a:t>
            </a:r>
            <a:endParaRPr lang="en-AU" sz="2000" b="0" dirty="0">
              <a:solidFill>
                <a:srgbClr val="000000"/>
              </a:solidFill>
              <a:latin typeface="Open Sans" pitchFamily="2" charset="0"/>
              <a:ea typeface="Open Sans" pitchFamily="2" charset="0"/>
              <a:cs typeface="Open Sans" pitchFamily="2" charset="0"/>
            </a:endParaRPr>
          </a:p>
          <a:p>
            <a:pPr>
              <a:lnSpc>
                <a:spcPct val="113999"/>
              </a:lnSpc>
              <a:buNone/>
            </a:pPr>
            <a:endParaRPr lang="en-AU" sz="2000" b="0" dirty="0">
              <a:solidFill>
                <a:srgbClr val="000000"/>
              </a:solidFill>
              <a:latin typeface="Open Sans" pitchFamily="2" charset="0"/>
              <a:ea typeface="Open Sans" pitchFamily="2" charset="0"/>
              <a:cs typeface="Open Sans" pitchFamily="2" charset="0"/>
            </a:endParaRPr>
          </a:p>
          <a:p>
            <a:pPr>
              <a:lnSpc>
                <a:spcPct val="113999"/>
              </a:lnSpc>
              <a:buNone/>
            </a:pPr>
            <a:r>
              <a:rPr lang="en-AU" sz="2000" b="0" dirty="0">
                <a:solidFill>
                  <a:srgbClr val="000000"/>
                </a:solidFill>
                <a:latin typeface="Open Sans" pitchFamily="2" charset="0"/>
                <a:ea typeface="Open Sans" pitchFamily="2" charset="0"/>
                <a:cs typeface="Open Sans" pitchFamily="2" charset="0"/>
              </a:rPr>
              <a:t>If you need any support using this resource or if you have feedback or questions about any educational materials available from the Commission, please email us at </a:t>
            </a:r>
            <a:r>
              <a:rPr lang="en-AU" sz="2000" b="0" dirty="0">
                <a:solidFill>
                  <a:srgbClr val="000000"/>
                </a:solidFill>
                <a:latin typeface="Open Sans" pitchFamily="2" charset="0"/>
                <a:ea typeface="Open Sans" pitchFamily="2" charset="0"/>
                <a:cs typeface="Open Sans" pitchFamily="2" charset="0"/>
                <a:hlinkClick r:id="rId3"/>
              </a:rPr>
              <a:t>education@agedcarequality.gov.au</a:t>
            </a:r>
            <a:r>
              <a:rPr lang="en-AU" sz="2000" b="0" dirty="0">
                <a:solidFill>
                  <a:srgbClr val="000000"/>
                </a:solidFill>
                <a:latin typeface="Open Sans" pitchFamily="2" charset="0"/>
                <a:ea typeface="Open Sans" pitchFamily="2" charset="0"/>
                <a:cs typeface="Open Sans" pitchFamily="2" charset="0"/>
              </a:rPr>
              <a:t>.  </a:t>
            </a:r>
          </a:p>
          <a:p>
            <a:endParaRPr lang="en-AU" dirty="0"/>
          </a:p>
        </p:txBody>
      </p:sp>
    </p:spTree>
    <p:extLst>
      <p:ext uri="{BB962C8B-B14F-4D97-AF65-F5344CB8AC3E}">
        <p14:creationId xmlns:p14="http://schemas.microsoft.com/office/powerpoint/2010/main" val="10081023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5D429-2456-67E1-1D3B-5D8F8126D07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CC898C4-F87B-AA9D-62DC-797060F59ED7}"/>
              </a:ext>
            </a:extLst>
          </p:cNvPr>
          <p:cNvSpPr txBox="1"/>
          <p:nvPr/>
        </p:nvSpPr>
        <p:spPr>
          <a:xfrm>
            <a:off x="453118" y="1544215"/>
            <a:ext cx="4228609" cy="772904"/>
          </a:xfrm>
          <a:prstGeom prst="rect">
            <a:avLst/>
          </a:prstGeom>
          <a:noFill/>
        </p:spPr>
        <p:txBody>
          <a:bodyPr wrap="square" lIns="91440" tIns="45720" rIns="91440" bIns="45720" anchor="t">
            <a:spAutoFit/>
          </a:bodyPr>
          <a:lstStyle/>
          <a:p>
            <a:pPr algn="ctr">
              <a:lnSpc>
                <a:spcPct val="150000"/>
              </a:lnSpc>
            </a:pPr>
            <a:r>
              <a:rPr lang="en-AU" sz="3300" b="1" i="0">
                <a:solidFill>
                  <a:schemeClr val="bg1"/>
                </a:solidFill>
                <a:effectLst/>
                <a:latin typeface="Open Sans"/>
                <a:ea typeface="Open Sans"/>
                <a:cs typeface="Open Sans"/>
              </a:rPr>
              <a:t>Group discussion</a:t>
            </a:r>
          </a:p>
        </p:txBody>
      </p:sp>
      <p:graphicFrame>
        <p:nvGraphicFramePr>
          <p:cNvPr id="8" name="Diagram 7">
            <a:extLst>
              <a:ext uri="{FF2B5EF4-FFF2-40B4-BE49-F238E27FC236}">
                <a16:creationId xmlns:a16="http://schemas.microsoft.com/office/drawing/2014/main" id="{BAE0EB03-6C43-ED46-4BCC-B15744EB37E4}"/>
              </a:ext>
            </a:extLst>
          </p:cNvPr>
          <p:cNvGraphicFramePr/>
          <p:nvPr>
            <p:extLst>
              <p:ext uri="{D42A27DB-BD31-4B8C-83A1-F6EECF244321}">
                <p14:modId xmlns:p14="http://schemas.microsoft.com/office/powerpoint/2010/main" val="3128717255"/>
              </p:ext>
            </p:extLst>
          </p:nvPr>
        </p:nvGraphicFramePr>
        <p:xfrm>
          <a:off x="5425746" y="1544215"/>
          <a:ext cx="6563361" cy="40756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Content Placeholder 4" descr="Lightbulb and gear outline">
            <a:extLst>
              <a:ext uri="{FF2B5EF4-FFF2-40B4-BE49-F238E27FC236}">
                <a16:creationId xmlns:a16="http://schemas.microsoft.com/office/drawing/2014/main" id="{08E8BF8A-576A-C134-0040-9E8FE4DBEFD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14071" y="2810676"/>
            <a:ext cx="2370504" cy="2370504"/>
          </a:xfrm>
          <a:prstGeom prst="rect">
            <a:avLst/>
          </a:prstGeom>
        </p:spPr>
      </p:pic>
    </p:spTree>
    <p:extLst>
      <p:ext uri="{BB962C8B-B14F-4D97-AF65-F5344CB8AC3E}">
        <p14:creationId xmlns:p14="http://schemas.microsoft.com/office/powerpoint/2010/main" val="42074468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AC3C4-FCA4-5B48-F147-C55B33B196F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0DE8078-D97A-C0EE-0E78-A86422CFB16D}"/>
              </a:ext>
            </a:extLst>
          </p:cNvPr>
          <p:cNvSpPr txBox="1"/>
          <p:nvPr/>
        </p:nvSpPr>
        <p:spPr>
          <a:xfrm>
            <a:off x="453118" y="1544215"/>
            <a:ext cx="4228609" cy="1534651"/>
          </a:xfrm>
          <a:prstGeom prst="rect">
            <a:avLst/>
          </a:prstGeom>
          <a:noFill/>
        </p:spPr>
        <p:txBody>
          <a:bodyPr wrap="square" lIns="91440" tIns="45720" rIns="91440" bIns="45720" anchor="t">
            <a:spAutoFit/>
          </a:bodyPr>
          <a:lstStyle/>
          <a:p>
            <a:pPr algn="ctr">
              <a:lnSpc>
                <a:spcPct val="150000"/>
              </a:lnSpc>
            </a:pPr>
            <a:r>
              <a:rPr lang="en-AU" sz="3300" b="1" i="0">
                <a:solidFill>
                  <a:schemeClr val="bg1"/>
                </a:solidFill>
                <a:effectLst/>
                <a:latin typeface="Open Sans"/>
                <a:ea typeface="Open Sans"/>
                <a:cs typeface="Open Sans"/>
              </a:rPr>
              <a:t>Key features of the IMS at our service</a:t>
            </a:r>
          </a:p>
        </p:txBody>
      </p:sp>
      <p:pic>
        <p:nvPicPr>
          <p:cNvPr id="5" name="Content Placeholder 7" descr="Home outline">
            <a:extLst>
              <a:ext uri="{FF2B5EF4-FFF2-40B4-BE49-F238E27FC236}">
                <a16:creationId xmlns:a16="http://schemas.microsoft.com/office/drawing/2014/main" id="{998EB0A1-283F-0F33-6D18-3EF38F399F7D}"/>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1300364" y="3333750"/>
            <a:ext cx="2328661" cy="2328661"/>
          </a:xfrm>
        </p:spPr>
      </p:pic>
      <p:sp>
        <p:nvSpPr>
          <p:cNvPr id="7" name="TextBox 6">
            <a:extLst>
              <a:ext uri="{FF2B5EF4-FFF2-40B4-BE49-F238E27FC236}">
                <a16:creationId xmlns:a16="http://schemas.microsoft.com/office/drawing/2014/main" id="{C2623C28-30D1-1F2C-6187-6ED07A3E6A72}"/>
              </a:ext>
            </a:extLst>
          </p:cNvPr>
          <p:cNvSpPr txBox="1"/>
          <p:nvPr/>
        </p:nvSpPr>
        <p:spPr>
          <a:xfrm>
            <a:off x="5441156" y="1047541"/>
            <a:ext cx="6100762" cy="830997"/>
          </a:xfrm>
          <a:prstGeom prst="rect">
            <a:avLst/>
          </a:prstGeom>
          <a:noFill/>
        </p:spPr>
        <p:txBody>
          <a:bodyPr wrap="square">
            <a:spAutoFit/>
          </a:bodyPr>
          <a:lstStyle/>
          <a:p>
            <a:r>
              <a:rPr lang="en-AU" sz="2400" b="0" i="1">
                <a:solidFill>
                  <a:schemeClr val="bg2">
                    <a:lumMod val="50000"/>
                  </a:schemeClr>
                </a:solidFill>
              </a:rPr>
              <a:t>[Insert information or a visual prompt on the key features of your IMS]</a:t>
            </a:r>
          </a:p>
        </p:txBody>
      </p:sp>
    </p:spTree>
    <p:extLst>
      <p:ext uri="{BB962C8B-B14F-4D97-AF65-F5344CB8AC3E}">
        <p14:creationId xmlns:p14="http://schemas.microsoft.com/office/powerpoint/2010/main" val="32599794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4C5571-A396-3E79-9735-DE13CBA7B05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7E6A2CE-369E-6735-9325-B44E50A2AE44}"/>
              </a:ext>
            </a:extLst>
          </p:cNvPr>
          <p:cNvSpPr>
            <a:spLocks noGrp="1"/>
          </p:cNvSpPr>
          <p:nvPr>
            <p:ph type="title"/>
          </p:nvPr>
        </p:nvSpPr>
        <p:spPr>
          <a:xfrm>
            <a:off x="630575" y="1159826"/>
            <a:ext cx="9682163" cy="537936"/>
          </a:xfrm>
        </p:spPr>
        <p:txBody>
          <a:bodyPr>
            <a:noAutofit/>
          </a:bodyPr>
          <a:lstStyle/>
          <a:p>
            <a:r>
              <a:rPr lang="en-AU"/>
              <a:t>Benefits of an IMS</a:t>
            </a:r>
          </a:p>
        </p:txBody>
      </p:sp>
      <p:graphicFrame>
        <p:nvGraphicFramePr>
          <p:cNvPr id="6" name="Content Placeholder 2">
            <a:extLst>
              <a:ext uri="{FF2B5EF4-FFF2-40B4-BE49-F238E27FC236}">
                <a16:creationId xmlns:a16="http://schemas.microsoft.com/office/drawing/2014/main" id="{F200556C-CF4D-3538-B0B4-6C712F397CA1}"/>
              </a:ext>
            </a:extLst>
          </p:cNvPr>
          <p:cNvGraphicFramePr/>
          <p:nvPr>
            <p:extLst>
              <p:ext uri="{D42A27DB-BD31-4B8C-83A1-F6EECF244321}">
                <p14:modId xmlns:p14="http://schemas.microsoft.com/office/powerpoint/2010/main" val="1137795291"/>
              </p:ext>
            </p:extLst>
          </p:nvPr>
        </p:nvGraphicFramePr>
        <p:xfrm>
          <a:off x="762000" y="1844512"/>
          <a:ext cx="10710333" cy="39807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9652275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24B39-9DC8-51F0-2CE4-687AF1C190C0}"/>
            </a:ext>
          </a:extLst>
        </p:cNvPr>
        <p:cNvGrpSpPr/>
        <p:nvPr/>
      </p:nvGrpSpPr>
      <p:grpSpPr>
        <a:xfrm>
          <a:off x="0" y="0"/>
          <a:ext cx="0" cy="0"/>
          <a:chOff x="0" y="0"/>
          <a:chExt cx="0" cy="0"/>
        </a:xfrm>
      </p:grpSpPr>
      <p:pic>
        <p:nvPicPr>
          <p:cNvPr id="14" name="Picture Placeholder 13" descr="A person smiling at the camera&#10;&#10;AI-generated content may be incorrect.">
            <a:extLst>
              <a:ext uri="{FF2B5EF4-FFF2-40B4-BE49-F238E27FC236}">
                <a16:creationId xmlns:a16="http://schemas.microsoft.com/office/drawing/2014/main" id="{018D71B5-F8C9-9FBA-5210-0B79DA324C77}"/>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4512" r="14512"/>
          <a:stretch>
            <a:fillRect/>
          </a:stretch>
        </p:blipFill>
        <p:spPr/>
      </p:pic>
      <p:pic>
        <p:nvPicPr>
          <p:cNvPr id="8" name="Picture 7">
            <a:extLst>
              <a:ext uri="{FF2B5EF4-FFF2-40B4-BE49-F238E27FC236}">
                <a16:creationId xmlns:a16="http://schemas.microsoft.com/office/drawing/2014/main" id="{95744102-C303-3029-D7FF-494543F762F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493"/>
            <a:ext cx="6979928" cy="6855015"/>
          </a:xfrm>
          <a:prstGeom prst="rect">
            <a:avLst/>
          </a:prstGeom>
        </p:spPr>
      </p:pic>
      <p:pic>
        <p:nvPicPr>
          <p:cNvPr id="9" name="Picture 8">
            <a:extLst>
              <a:ext uri="{FF2B5EF4-FFF2-40B4-BE49-F238E27FC236}">
                <a16:creationId xmlns:a16="http://schemas.microsoft.com/office/drawing/2014/main" id="{20AB62AF-F6BC-CB6D-B2B2-BA4B6F815BC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14597" y="239622"/>
            <a:ext cx="3245922" cy="543020"/>
          </a:xfrm>
          <a:prstGeom prst="rect">
            <a:avLst/>
          </a:prstGeom>
        </p:spPr>
      </p:pic>
      <p:sp>
        <p:nvSpPr>
          <p:cNvPr id="2" name="TextBox 1">
            <a:extLst>
              <a:ext uri="{FF2B5EF4-FFF2-40B4-BE49-F238E27FC236}">
                <a16:creationId xmlns:a16="http://schemas.microsoft.com/office/drawing/2014/main" id="{E99CD038-1F89-3D97-24DD-4361B9239623}"/>
              </a:ext>
            </a:extLst>
          </p:cNvPr>
          <p:cNvSpPr txBox="1"/>
          <p:nvPr/>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pPr algn="r"/>
              <a:t>23</a:t>
            </a:fld>
            <a:endParaRPr lang="en-AU" sz="1100"/>
          </a:p>
        </p:txBody>
      </p:sp>
      <p:sp>
        <p:nvSpPr>
          <p:cNvPr id="6" name="Title 1">
            <a:extLst>
              <a:ext uri="{FF2B5EF4-FFF2-40B4-BE49-F238E27FC236}">
                <a16:creationId xmlns:a16="http://schemas.microsoft.com/office/drawing/2014/main" id="{5C1807C1-ED9B-C224-4797-8E61636B3105}"/>
              </a:ext>
            </a:extLst>
          </p:cNvPr>
          <p:cNvSpPr txBox="1">
            <a:spLocks/>
          </p:cNvSpPr>
          <p:nvPr/>
        </p:nvSpPr>
        <p:spPr>
          <a:xfrm>
            <a:off x="510334" y="2908643"/>
            <a:ext cx="4762706" cy="1547610"/>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3300" kern="1200">
                <a:solidFill>
                  <a:schemeClr val="bg1"/>
                </a:solidFill>
                <a:latin typeface="+mj-lt"/>
                <a:ea typeface="+mj-ea"/>
                <a:cs typeface="+mj-cs"/>
              </a:defRPr>
            </a:lvl1pPr>
          </a:lstStyle>
          <a:p>
            <a:r>
              <a:rPr lang="en-GB" sz="4400"/>
              <a:t>Elements of an effective IMS </a:t>
            </a:r>
          </a:p>
        </p:txBody>
      </p:sp>
    </p:spTree>
    <p:extLst>
      <p:ext uri="{BB962C8B-B14F-4D97-AF65-F5344CB8AC3E}">
        <p14:creationId xmlns:p14="http://schemas.microsoft.com/office/powerpoint/2010/main" val="11149842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7338B-9818-9EFE-1367-F62E13A144D4}"/>
            </a:ext>
          </a:extLst>
        </p:cNvPr>
        <p:cNvGrpSpPr/>
        <p:nvPr/>
      </p:nvGrpSpPr>
      <p:grpSpPr>
        <a:xfrm>
          <a:off x="0" y="0"/>
          <a:ext cx="0" cy="0"/>
          <a:chOff x="0" y="0"/>
          <a:chExt cx="0" cy="0"/>
        </a:xfrm>
      </p:grpSpPr>
      <p:pic>
        <p:nvPicPr>
          <p:cNvPr id="6" name="Content Placeholder 5" descr="A circular diagram with icons&#10;&#10;Description automatically generated with medium confidence">
            <a:extLst>
              <a:ext uri="{FF2B5EF4-FFF2-40B4-BE49-F238E27FC236}">
                <a16:creationId xmlns:a16="http://schemas.microsoft.com/office/drawing/2014/main" id="{6B803167-7646-6CB9-3EF9-9BEE543C77E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250309" y="1512000"/>
            <a:ext cx="7691382" cy="4518686"/>
          </a:xfrm>
          <a:noFill/>
        </p:spPr>
      </p:pic>
      <p:sp>
        <p:nvSpPr>
          <p:cNvPr id="3" name="Title 2">
            <a:extLst>
              <a:ext uri="{FF2B5EF4-FFF2-40B4-BE49-F238E27FC236}">
                <a16:creationId xmlns:a16="http://schemas.microsoft.com/office/drawing/2014/main" id="{C2E6F934-24FA-459D-D478-64C01C8203FD}"/>
              </a:ext>
            </a:extLst>
          </p:cNvPr>
          <p:cNvSpPr>
            <a:spLocks noGrp="1"/>
          </p:cNvSpPr>
          <p:nvPr>
            <p:ph type="title"/>
          </p:nvPr>
        </p:nvSpPr>
        <p:spPr>
          <a:xfrm>
            <a:off x="665744" y="827314"/>
            <a:ext cx="9682163" cy="537936"/>
          </a:xfrm>
        </p:spPr>
        <p:txBody>
          <a:bodyPr>
            <a:normAutofit/>
          </a:bodyPr>
          <a:lstStyle/>
          <a:p>
            <a:r>
              <a:rPr lang="en-AU" sz="3100"/>
              <a:t>Key elements of an effective IMS</a:t>
            </a:r>
          </a:p>
        </p:txBody>
      </p:sp>
    </p:spTree>
    <p:custDataLst>
      <p:tags r:id="rId1"/>
    </p:custDataLst>
    <p:extLst>
      <p:ext uri="{BB962C8B-B14F-4D97-AF65-F5344CB8AC3E}">
        <p14:creationId xmlns:p14="http://schemas.microsoft.com/office/powerpoint/2010/main" val="2454190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38BF4915-D304-F2B5-798F-A1E56259DC7E}"/>
              </a:ext>
            </a:extLst>
          </p:cNvPr>
          <p:cNvPicPr>
            <a:picLocks noChangeAspect="1"/>
          </p:cNvPicPr>
          <p:nvPr/>
        </p:nvPicPr>
        <p:blipFill>
          <a:blip r:embed="rId3"/>
          <a:srcRect t="3585" r="7602" b="4580"/>
          <a:stretch/>
        </p:blipFill>
        <p:spPr>
          <a:xfrm>
            <a:off x="263236" y="-18362"/>
            <a:ext cx="6117474" cy="6692492"/>
          </a:xfrm>
          <a:prstGeom prst="rect">
            <a:avLst/>
          </a:prstGeom>
          <a:noFill/>
        </p:spPr>
      </p:pic>
      <p:pic>
        <p:nvPicPr>
          <p:cNvPr id="3" name="Picture 3" descr="Icon&#10;&#10;Description automatically generated">
            <a:extLst>
              <a:ext uri="{FF2B5EF4-FFF2-40B4-BE49-F238E27FC236}">
                <a16:creationId xmlns:a16="http://schemas.microsoft.com/office/drawing/2014/main" id="{504B7311-60C4-9588-07EB-7EB4F9BAD1A1}"/>
              </a:ext>
            </a:extLst>
          </p:cNvPr>
          <p:cNvPicPr>
            <a:picLocks noChangeAspect="1"/>
          </p:cNvPicPr>
          <p:nvPr/>
        </p:nvPicPr>
        <p:blipFill>
          <a:blip r:embed="rId3"/>
          <a:srcRect t="3585" r="12442" b="4580"/>
          <a:stretch/>
        </p:blipFill>
        <p:spPr>
          <a:xfrm>
            <a:off x="5811288" y="0"/>
            <a:ext cx="6380712" cy="6692492"/>
          </a:xfrm>
          <a:prstGeom prst="rect">
            <a:avLst/>
          </a:prstGeom>
          <a:noFill/>
        </p:spPr>
      </p:pic>
      <p:pic>
        <p:nvPicPr>
          <p:cNvPr id="9" name="Picture 8">
            <a:extLst>
              <a:ext uri="{FF2B5EF4-FFF2-40B4-BE49-F238E27FC236}">
                <a16:creationId xmlns:a16="http://schemas.microsoft.com/office/drawing/2014/main" id="{894B98D9-B4B9-C354-0E50-DDAD3C22887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0"/>
            <a:ext cx="6984999" cy="6858000"/>
          </a:xfrm>
          <a:prstGeom prst="rect">
            <a:avLst/>
          </a:prstGeom>
          <a:noFill/>
        </p:spPr>
      </p:pic>
      <p:pic>
        <p:nvPicPr>
          <p:cNvPr id="10" name="Picture 9">
            <a:extLst>
              <a:ext uri="{FF2B5EF4-FFF2-40B4-BE49-F238E27FC236}">
                <a16:creationId xmlns:a16="http://schemas.microsoft.com/office/drawing/2014/main" id="{5601197C-DF0D-67A8-55D2-AA69B5B00B9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55" y="6681260"/>
            <a:ext cx="12190489" cy="176740"/>
          </a:xfrm>
          <a:prstGeom prst="rect">
            <a:avLst/>
          </a:prstGeom>
        </p:spPr>
      </p:pic>
      <p:pic>
        <p:nvPicPr>
          <p:cNvPr id="11" name="Picture 10" descr="A black background with a black square&#10;&#10;Description automatically generated with medium confidence">
            <a:extLst>
              <a:ext uri="{FF2B5EF4-FFF2-40B4-BE49-F238E27FC236}">
                <a16:creationId xmlns:a16="http://schemas.microsoft.com/office/drawing/2014/main" id="{F36E0B4A-5EFB-B27B-311A-F46B02AC5C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597" y="239622"/>
            <a:ext cx="3245922" cy="543021"/>
          </a:xfrm>
          <a:prstGeom prst="rect">
            <a:avLst/>
          </a:prstGeom>
        </p:spPr>
      </p:pic>
      <p:sp>
        <p:nvSpPr>
          <p:cNvPr id="2" name="TextBox 1">
            <a:extLst>
              <a:ext uri="{FF2B5EF4-FFF2-40B4-BE49-F238E27FC236}">
                <a16:creationId xmlns:a16="http://schemas.microsoft.com/office/drawing/2014/main" id="{8BAD1EBF-8C6C-E6BD-2A67-2AB9C0FF7636}"/>
              </a:ext>
            </a:extLst>
          </p:cNvPr>
          <p:cNvSpPr txBox="1"/>
          <p:nvPr/>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solidFill>
                  <a:schemeClr val="bg1"/>
                </a:solidFill>
              </a:rPr>
              <a:pPr algn="r"/>
              <a:t>25</a:t>
            </a:fld>
            <a:endParaRPr lang="en-AU" sz="1100">
              <a:solidFill>
                <a:schemeClr val="bg1"/>
              </a:solidFill>
            </a:endParaRPr>
          </a:p>
        </p:txBody>
      </p:sp>
      <p:sp>
        <p:nvSpPr>
          <p:cNvPr id="5" name="Title 4">
            <a:extLst>
              <a:ext uri="{FF2B5EF4-FFF2-40B4-BE49-F238E27FC236}">
                <a16:creationId xmlns:a16="http://schemas.microsoft.com/office/drawing/2014/main" id="{EE1D6E1E-AD2F-DB53-967D-77063E9E83A1}"/>
              </a:ext>
            </a:extLst>
          </p:cNvPr>
          <p:cNvSpPr>
            <a:spLocks noGrp="1"/>
          </p:cNvSpPr>
          <p:nvPr>
            <p:ph type="title"/>
          </p:nvPr>
        </p:nvSpPr>
        <p:spPr>
          <a:xfrm>
            <a:off x="256887" y="1069818"/>
            <a:ext cx="5540947" cy="869818"/>
          </a:xfrm>
        </p:spPr>
        <p:txBody>
          <a:bodyPr/>
          <a:lstStyle/>
          <a:p>
            <a:r>
              <a:rPr lang="en-AU" sz="3000"/>
              <a:t>Element 1: Leadership and a safety culture</a:t>
            </a:r>
          </a:p>
        </p:txBody>
      </p:sp>
      <p:sp>
        <p:nvSpPr>
          <p:cNvPr id="6" name="Content Placeholder 2">
            <a:extLst>
              <a:ext uri="{FF2B5EF4-FFF2-40B4-BE49-F238E27FC236}">
                <a16:creationId xmlns:a16="http://schemas.microsoft.com/office/drawing/2014/main" id="{95364B65-041A-A03E-F3DD-5FD3B00746B7}"/>
              </a:ext>
            </a:extLst>
          </p:cNvPr>
          <p:cNvSpPr>
            <a:spLocks noGrp="1"/>
          </p:cNvSpPr>
          <p:nvPr>
            <p:ph idx="1"/>
          </p:nvPr>
        </p:nvSpPr>
        <p:spPr>
          <a:xfrm>
            <a:off x="305354" y="2275931"/>
            <a:ext cx="5456712" cy="4061904"/>
          </a:xfrm>
        </p:spPr>
        <p:txBody>
          <a:bodyPr>
            <a:normAutofit/>
          </a:bodyPr>
          <a:lstStyle/>
          <a:p>
            <a:pPr marL="342900" indent="-342900" defTabSz="914400">
              <a:lnSpc>
                <a:spcPct val="104000"/>
              </a:lnSpc>
              <a:spcAft>
                <a:spcPts val="600"/>
              </a:spcAft>
              <a:buFont typeface="Arial" panose="020B0604020202020204" pitchFamily="34" charset="0"/>
              <a:buChar char="•"/>
            </a:pPr>
            <a:r>
              <a:rPr lang="en-US" sz="2400" b="0" i="0" dirty="0">
                <a:solidFill>
                  <a:schemeClr val="tx1"/>
                </a:solidFill>
                <a:effectLst/>
                <a:ea typeface="Open Sans Light" pitchFamily="2" charset="0"/>
                <a:cs typeface="Open Sans Light" pitchFamily="2" charset="0"/>
              </a:rPr>
              <a:t>Open and transparent</a:t>
            </a:r>
            <a:endParaRPr lang="en-US" sz="2400" b="0" i="1" dirty="0">
              <a:solidFill>
                <a:schemeClr val="tx1"/>
              </a:solidFill>
              <a:effectLst/>
              <a:ea typeface="Open Sans Light" pitchFamily="2" charset="0"/>
              <a:cs typeface="Open Sans Light" pitchFamily="2" charset="0"/>
            </a:endParaRPr>
          </a:p>
          <a:p>
            <a:pPr marL="342900" indent="-342900" defTabSz="914400">
              <a:lnSpc>
                <a:spcPct val="104000"/>
              </a:lnSpc>
              <a:spcAft>
                <a:spcPts val="600"/>
              </a:spcAft>
              <a:buFont typeface="Arial" panose="020B0604020202020204" pitchFamily="34" charset="0"/>
              <a:buChar char="•"/>
            </a:pPr>
            <a:r>
              <a:rPr lang="en-US" sz="2400" b="0" i="0" dirty="0">
                <a:solidFill>
                  <a:schemeClr val="tx1"/>
                </a:solidFill>
                <a:effectLst/>
                <a:ea typeface="Open Sans Light" pitchFamily="2" charset="0"/>
                <a:cs typeface="Open Sans Light" pitchFamily="2" charset="0"/>
              </a:rPr>
              <a:t>Good governance</a:t>
            </a:r>
            <a:endParaRPr lang="en-US" sz="2400" b="0" i="1" dirty="0">
              <a:solidFill>
                <a:schemeClr val="tx1"/>
              </a:solidFill>
              <a:effectLst/>
              <a:ea typeface="Open Sans Light" pitchFamily="2" charset="0"/>
              <a:cs typeface="Open Sans Light" pitchFamily="2" charset="0"/>
            </a:endParaRPr>
          </a:p>
          <a:p>
            <a:pPr marL="342900" indent="-342900" defTabSz="914400">
              <a:lnSpc>
                <a:spcPct val="104000"/>
              </a:lnSpc>
              <a:spcAft>
                <a:spcPts val="600"/>
              </a:spcAft>
              <a:buFont typeface="Arial" panose="020B0604020202020204" pitchFamily="34" charset="0"/>
              <a:buChar char="•"/>
            </a:pPr>
            <a:r>
              <a:rPr lang="en-US" sz="2400" b="0" i="0" dirty="0">
                <a:solidFill>
                  <a:schemeClr val="tx1"/>
                </a:solidFill>
                <a:effectLst/>
                <a:ea typeface="Open Sans Light" pitchFamily="2" charset="0"/>
                <a:cs typeface="Open Sans Light" pitchFamily="2" charset="0"/>
              </a:rPr>
              <a:t>All trained in IMS </a:t>
            </a:r>
            <a:endParaRPr lang="en-US" sz="2400" b="0" i="1" dirty="0">
              <a:solidFill>
                <a:schemeClr val="tx1"/>
              </a:solidFill>
              <a:effectLst/>
              <a:ea typeface="Open Sans Light" pitchFamily="2" charset="0"/>
              <a:cs typeface="Open Sans Light" pitchFamily="2" charset="0"/>
            </a:endParaRPr>
          </a:p>
          <a:p>
            <a:pPr marL="342900" indent="-342900" defTabSz="914400">
              <a:lnSpc>
                <a:spcPct val="104000"/>
              </a:lnSpc>
              <a:spcAft>
                <a:spcPts val="600"/>
              </a:spcAft>
              <a:buFont typeface="Arial" panose="020B0604020202020204" pitchFamily="34" charset="0"/>
              <a:buChar char="•"/>
            </a:pPr>
            <a:r>
              <a:rPr lang="en-US" sz="2400" b="0" i="0" dirty="0">
                <a:solidFill>
                  <a:schemeClr val="tx1"/>
                </a:solidFill>
                <a:effectLst/>
                <a:ea typeface="Open Sans Light" pitchFamily="2" charset="0"/>
                <a:cs typeface="Open Sans Light" pitchFamily="2" charset="0"/>
              </a:rPr>
              <a:t>People feel safe to speak up</a:t>
            </a:r>
            <a:endParaRPr lang="en-US" sz="2400" b="0" i="1" dirty="0">
              <a:solidFill>
                <a:schemeClr val="tx1"/>
              </a:solidFill>
              <a:effectLst/>
              <a:ea typeface="Open Sans Light" pitchFamily="2" charset="0"/>
              <a:cs typeface="Open Sans Light" pitchFamily="2" charset="0"/>
            </a:endParaRPr>
          </a:p>
          <a:p>
            <a:pPr marL="342900" indent="-342900" defTabSz="914400">
              <a:lnSpc>
                <a:spcPct val="104000"/>
              </a:lnSpc>
              <a:spcAft>
                <a:spcPts val="600"/>
              </a:spcAft>
              <a:buFont typeface="Arial" panose="020B0604020202020204" pitchFamily="34" charset="0"/>
              <a:buChar char="•"/>
            </a:pPr>
            <a:r>
              <a:rPr lang="en-US" sz="2400" b="0" i="0" dirty="0">
                <a:solidFill>
                  <a:schemeClr val="tx1"/>
                </a:solidFill>
                <a:effectLst/>
                <a:ea typeface="Open Sans Light" pitchFamily="2" charset="0"/>
                <a:cs typeface="Open Sans Light" pitchFamily="2" charset="0"/>
              </a:rPr>
              <a:t>Culture of no blame </a:t>
            </a:r>
            <a:endParaRPr lang="en-US" sz="2400" b="0" i="1" dirty="0">
              <a:solidFill>
                <a:schemeClr val="tx1"/>
              </a:solidFill>
              <a:effectLst/>
              <a:ea typeface="Open Sans Light" pitchFamily="2" charset="0"/>
              <a:cs typeface="Open Sans Light" pitchFamily="2" charset="0"/>
            </a:endParaRPr>
          </a:p>
          <a:p>
            <a:pPr marL="342900" indent="-342900" defTabSz="914400">
              <a:lnSpc>
                <a:spcPct val="104000"/>
              </a:lnSpc>
              <a:spcAft>
                <a:spcPts val="600"/>
              </a:spcAft>
              <a:buFont typeface="Arial" panose="020B0604020202020204" pitchFamily="34" charset="0"/>
              <a:buChar char="•"/>
            </a:pPr>
            <a:r>
              <a:rPr lang="en-US" sz="2400" b="0" i="0" dirty="0">
                <a:solidFill>
                  <a:schemeClr val="tx1"/>
                </a:solidFill>
                <a:effectLst/>
                <a:ea typeface="Open Sans Light" pitchFamily="2" charset="0"/>
                <a:cs typeface="Open Sans Light" pitchFamily="2" charset="0"/>
              </a:rPr>
              <a:t>Learn from incidents</a:t>
            </a:r>
            <a:endParaRPr lang="en-US" sz="2400" b="0" i="1" dirty="0">
              <a:solidFill>
                <a:schemeClr val="tx1"/>
              </a:solidFill>
              <a:effectLst/>
              <a:ea typeface="Open Sans Light" pitchFamily="2" charset="0"/>
              <a:cs typeface="Open Sans Light" pitchFamily="2" charset="0"/>
            </a:endParaRPr>
          </a:p>
          <a:p>
            <a:pPr marL="342900" indent="-342900" defTabSz="914400">
              <a:lnSpc>
                <a:spcPct val="104000"/>
              </a:lnSpc>
              <a:spcAft>
                <a:spcPts val="600"/>
              </a:spcAft>
              <a:buFont typeface="Arial" panose="020B0604020202020204" pitchFamily="34" charset="0"/>
              <a:buChar char="•"/>
            </a:pPr>
            <a:r>
              <a:rPr lang="en-US" sz="2400" b="0" i="0" dirty="0">
                <a:solidFill>
                  <a:schemeClr val="tx1"/>
                </a:solidFill>
                <a:effectLst/>
                <a:ea typeface="Open Sans Light" pitchFamily="2" charset="0"/>
                <a:cs typeface="Open Sans Light" pitchFamily="2" charset="0"/>
              </a:rPr>
              <a:t>Prevent and reduce risk of serious incidents</a:t>
            </a:r>
            <a:endParaRPr lang="en-US" sz="2400" b="0" i="1" dirty="0">
              <a:solidFill>
                <a:schemeClr val="tx1"/>
              </a:solidFill>
              <a:effectLst/>
              <a:ea typeface="Open Sans Light" pitchFamily="2" charset="0"/>
              <a:cs typeface="Open Sans Light" pitchFamily="2" charset="0"/>
            </a:endParaRPr>
          </a:p>
          <a:p>
            <a:pPr defTabSz="914400">
              <a:lnSpc>
                <a:spcPct val="104000"/>
              </a:lnSpc>
              <a:spcAft>
                <a:spcPts val="600"/>
              </a:spcAft>
            </a:pPr>
            <a:endParaRPr lang="en-US" sz="2400" i="0" dirty="0">
              <a:solidFill>
                <a:schemeClr val="bg1"/>
              </a:solidFill>
              <a:effectLst/>
              <a:ea typeface="Open Sans Light" pitchFamily="2" charset="0"/>
              <a:cs typeface="Open Sans Light" pitchFamily="2" charset="0"/>
            </a:endParaRPr>
          </a:p>
        </p:txBody>
      </p:sp>
    </p:spTree>
    <p:extLst>
      <p:ext uri="{BB962C8B-B14F-4D97-AF65-F5344CB8AC3E}">
        <p14:creationId xmlns:p14="http://schemas.microsoft.com/office/powerpoint/2010/main" val="3690577620"/>
      </p:ext>
    </p:extLst>
  </p:cSld>
  <p:clrMapOvr>
    <a:masterClrMapping/>
  </p:clrMapOvr>
  <mc:AlternateContent xmlns:mc="http://schemas.openxmlformats.org/markup-compatibility/2006" xmlns:p14="http://schemas.microsoft.com/office/powerpoint/2010/main">
    <mc:Choice Requires="p14">
      <p:transition spd="slow" p14:dur="2000" advTm="14851"/>
    </mc:Choice>
    <mc:Fallback xmlns="">
      <p:transition spd="slow" advTm="14851"/>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293E7-E89C-0C95-02EE-D5252272EFF5}"/>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DCBB858D-EAB5-A85F-7318-12D2407EB783}"/>
              </a:ext>
            </a:extLst>
          </p:cNvPr>
          <p:cNvSpPr>
            <a:spLocks noGrp="1"/>
          </p:cNvSpPr>
          <p:nvPr>
            <p:ph type="title"/>
          </p:nvPr>
        </p:nvSpPr>
        <p:spPr>
          <a:xfrm>
            <a:off x="670820" y="582909"/>
            <a:ext cx="9817426" cy="537936"/>
          </a:xfrm>
        </p:spPr>
        <p:txBody>
          <a:bodyPr>
            <a:noAutofit/>
          </a:bodyPr>
          <a:lstStyle/>
          <a:p>
            <a:r>
              <a:rPr lang="en-AU"/>
              <a:t>Element 1: Leadership and a safety culture</a:t>
            </a:r>
          </a:p>
        </p:txBody>
      </p:sp>
      <p:sp>
        <p:nvSpPr>
          <p:cNvPr id="3" name="TextBox 2">
            <a:extLst>
              <a:ext uri="{FF2B5EF4-FFF2-40B4-BE49-F238E27FC236}">
                <a16:creationId xmlns:a16="http://schemas.microsoft.com/office/drawing/2014/main" id="{7D450DE9-E73A-31D4-0C66-B23E3228A89E}"/>
              </a:ext>
            </a:extLst>
          </p:cNvPr>
          <p:cNvSpPr txBox="1"/>
          <p:nvPr/>
        </p:nvSpPr>
        <p:spPr>
          <a:xfrm>
            <a:off x="2370504" y="2064254"/>
            <a:ext cx="8275056" cy="2189254"/>
          </a:xfrm>
          <a:prstGeom prst="rect">
            <a:avLst/>
          </a:prstGeom>
          <a:noFill/>
        </p:spPr>
        <p:txBody>
          <a:bodyPr wrap="square">
            <a:spAutoFit/>
          </a:bodyPr>
          <a:lstStyle/>
          <a:p>
            <a:pPr marL="514350" lvl="0" indent="-514350" fontAlgn="base">
              <a:lnSpc>
                <a:spcPct val="115000"/>
              </a:lnSpc>
              <a:buAutoNum type="arabicPeriod"/>
              <a:tabLst>
                <a:tab pos="457200" algn="l"/>
              </a:tabLst>
            </a:pPr>
            <a:r>
              <a:rPr lang="en-AU" sz="2400" dirty="0">
                <a:effectLst/>
                <a:latin typeface="Open Sans" pitchFamily="2" charset="0"/>
                <a:ea typeface="Calibri" panose="020F0502020204030204" pitchFamily="34" charset="0"/>
                <a:cs typeface="Times New Roman" panose="02020603050405020304" pitchFamily="18" charset="0"/>
              </a:rPr>
              <a:t>What do you know about the safety culture in our service? </a:t>
            </a:r>
          </a:p>
          <a:p>
            <a:pPr marL="514350" lvl="0" indent="-514350" fontAlgn="base">
              <a:lnSpc>
                <a:spcPct val="115000"/>
              </a:lnSpc>
              <a:buAutoNum type="arabicPeriod"/>
              <a:tabLst>
                <a:tab pos="457200" algn="l"/>
              </a:tabLst>
            </a:pPr>
            <a:r>
              <a:rPr lang="en-AU" sz="2400" dirty="0">
                <a:latin typeface="Open Sans" pitchFamily="2" charset="0"/>
                <a:ea typeface="Calibri" panose="020F0502020204030204" pitchFamily="34" charset="0"/>
                <a:cs typeface="Times New Roman" panose="02020603050405020304" pitchFamily="18" charset="0"/>
              </a:rPr>
              <a:t>How does your role support our safety culture?</a:t>
            </a:r>
            <a:r>
              <a:rPr lang="en-AU" sz="2400" dirty="0">
                <a:effectLst/>
                <a:latin typeface="Open Sans" pitchFamily="2" charset="0"/>
                <a:ea typeface="Calibri" panose="020F0502020204030204" pitchFamily="34" charset="0"/>
                <a:cs typeface="Times New Roman" panose="02020603050405020304" pitchFamily="18" charset="0"/>
              </a:rPr>
              <a:t> </a:t>
            </a:r>
          </a:p>
          <a:p>
            <a:pPr marL="514350" lvl="0" indent="-514350" fontAlgn="base">
              <a:lnSpc>
                <a:spcPct val="115000"/>
              </a:lnSpc>
              <a:buAutoNum type="arabicPeriod"/>
              <a:tabLst>
                <a:tab pos="457200" algn="l"/>
              </a:tabLst>
            </a:pPr>
            <a:r>
              <a:rPr lang="en-AU" sz="2400" dirty="0">
                <a:latin typeface="Open Sans" pitchFamily="2" charset="0"/>
                <a:ea typeface="Open Sans" pitchFamily="2" charset="0"/>
                <a:cs typeface="Open Sans" pitchFamily="2" charset="0"/>
              </a:rPr>
              <a:t>What improvements have been made because of our safety culture?</a:t>
            </a:r>
            <a:endParaRPr lang="en-AU" sz="2400" dirty="0">
              <a:effectLst/>
              <a:latin typeface="Open Sans" pitchFamily="2" charset="0"/>
              <a:ea typeface="Calibri" panose="020F0502020204030204" pitchFamily="34" charset="0"/>
              <a:cs typeface="Times New Roman" panose="02020603050405020304" pitchFamily="18" charset="0"/>
            </a:endParaRPr>
          </a:p>
        </p:txBody>
      </p:sp>
      <p:pic>
        <p:nvPicPr>
          <p:cNvPr id="4" name="Picture 3" descr="Icon&#10;&#10;Description automatically generated">
            <a:extLst>
              <a:ext uri="{FF2B5EF4-FFF2-40B4-BE49-F238E27FC236}">
                <a16:creationId xmlns:a16="http://schemas.microsoft.com/office/drawing/2014/main" id="{69BE1EF1-A260-BCF9-68F5-B1CCE4B715C1}"/>
              </a:ext>
            </a:extLst>
          </p:cNvPr>
          <p:cNvPicPr>
            <a:picLocks noChangeAspect="1"/>
          </p:cNvPicPr>
          <p:nvPr/>
        </p:nvPicPr>
        <p:blipFill>
          <a:blip r:embed="rId4"/>
          <a:stretch>
            <a:fillRect/>
          </a:stretch>
        </p:blipFill>
        <p:spPr>
          <a:xfrm>
            <a:off x="10488246" y="0"/>
            <a:ext cx="1703754" cy="1703754"/>
          </a:xfrm>
          <a:prstGeom prst="rect">
            <a:avLst/>
          </a:prstGeom>
          <a:solidFill>
            <a:srgbClr val="FECC2B"/>
          </a:solidFill>
          <a:ln>
            <a:solidFill>
              <a:srgbClr val="FECC2B"/>
            </a:solidFill>
          </a:ln>
        </p:spPr>
      </p:pic>
      <p:pic>
        <p:nvPicPr>
          <p:cNvPr id="5" name="Content Placeholder 4" descr="Lightbulb and gear outline">
            <a:extLst>
              <a:ext uri="{FF2B5EF4-FFF2-40B4-BE49-F238E27FC236}">
                <a16:creationId xmlns:a16="http://schemas.microsoft.com/office/drawing/2014/main" id="{9D548A59-8DE8-C54C-77AF-5073A92524A3}"/>
              </a:ext>
            </a:extLst>
          </p:cNvPr>
          <p:cNvPicPr>
            <a:picLocks noGrp="1" noChangeAspect="1"/>
          </p:cNvPicPr>
          <p:nvPr>
            <p:ph idx="1"/>
          </p:nvPr>
        </p:nvPicPr>
        <p:blipFill>
          <a:blip r:embed="rId5">
            <a:extLst>
              <a:ext uri="{96DAC541-7B7A-43D3-8B79-37D633B846F1}">
                <asvg:svgBlip xmlns:asvg="http://schemas.microsoft.com/office/drawing/2016/SVG/main" r:embed="rId6"/>
              </a:ext>
            </a:extLst>
          </a:blip>
          <a:stretch>
            <a:fillRect/>
          </a:stretch>
        </p:blipFill>
        <p:spPr>
          <a:xfrm>
            <a:off x="0" y="2064254"/>
            <a:ext cx="2370504" cy="2370504"/>
          </a:xfrm>
        </p:spPr>
      </p:pic>
    </p:spTree>
    <p:custDataLst>
      <p:tags r:id="rId1"/>
    </p:custDataLst>
    <p:extLst>
      <p:ext uri="{BB962C8B-B14F-4D97-AF65-F5344CB8AC3E}">
        <p14:creationId xmlns:p14="http://schemas.microsoft.com/office/powerpoint/2010/main" val="16890768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alpha val="15000"/>
          </a:schemeClr>
        </a:solidFill>
        <a:effectLst/>
      </p:bgPr>
    </p:bg>
    <p:spTree>
      <p:nvGrpSpPr>
        <p:cNvPr id="1" name="">
          <a:extLst>
            <a:ext uri="{FF2B5EF4-FFF2-40B4-BE49-F238E27FC236}">
              <a16:creationId xmlns:a16="http://schemas.microsoft.com/office/drawing/2014/main" id="{1424BD97-6B86-9723-080E-0A601EF7542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91EC1C6-16F5-819D-9AF7-2560417E2E32}"/>
              </a:ext>
            </a:extLst>
          </p:cNvPr>
          <p:cNvSpPr txBox="1"/>
          <p:nvPr/>
        </p:nvSpPr>
        <p:spPr>
          <a:xfrm>
            <a:off x="453118" y="1544215"/>
            <a:ext cx="4228609" cy="2296398"/>
          </a:xfrm>
          <a:prstGeom prst="rect">
            <a:avLst/>
          </a:prstGeom>
          <a:noFill/>
        </p:spPr>
        <p:txBody>
          <a:bodyPr wrap="square" lIns="91440" tIns="45720" rIns="91440" bIns="45720" anchor="t">
            <a:spAutoFit/>
          </a:bodyPr>
          <a:lstStyle/>
          <a:p>
            <a:pPr algn="ctr">
              <a:lnSpc>
                <a:spcPct val="150000"/>
              </a:lnSpc>
            </a:pPr>
            <a:r>
              <a:rPr lang="en-AU" sz="3300" b="1" i="0">
                <a:solidFill>
                  <a:schemeClr val="bg1"/>
                </a:solidFill>
                <a:effectLst/>
                <a:latin typeface="Open Sans"/>
                <a:ea typeface="Open Sans"/>
                <a:cs typeface="Open Sans"/>
              </a:rPr>
              <a:t>Leadership and a safety culture at our service</a:t>
            </a:r>
          </a:p>
        </p:txBody>
      </p:sp>
      <p:pic>
        <p:nvPicPr>
          <p:cNvPr id="5" name="Content Placeholder 7" descr="Home outline">
            <a:extLst>
              <a:ext uri="{FF2B5EF4-FFF2-40B4-BE49-F238E27FC236}">
                <a16:creationId xmlns:a16="http://schemas.microsoft.com/office/drawing/2014/main" id="{2B074755-4D25-FEA1-F2CE-C0BDAD19A9DD}"/>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1403091" y="3840613"/>
            <a:ext cx="2328661" cy="2328661"/>
          </a:xfrm>
        </p:spPr>
      </p:pic>
      <p:sp>
        <p:nvSpPr>
          <p:cNvPr id="4" name="TextBox 3">
            <a:extLst>
              <a:ext uri="{FF2B5EF4-FFF2-40B4-BE49-F238E27FC236}">
                <a16:creationId xmlns:a16="http://schemas.microsoft.com/office/drawing/2014/main" id="{01339574-5BBA-3EF5-C2D2-41180646F4BA}"/>
              </a:ext>
            </a:extLst>
          </p:cNvPr>
          <p:cNvSpPr txBox="1"/>
          <p:nvPr/>
        </p:nvSpPr>
        <p:spPr>
          <a:xfrm>
            <a:off x="5634445" y="2756262"/>
            <a:ext cx="914400" cy="914400"/>
          </a:xfrm>
          <a:prstGeom prst="rect">
            <a:avLst/>
          </a:prstGeom>
          <a:noFill/>
        </p:spPr>
        <p:txBody>
          <a:bodyPr wrap="square" rtlCol="0">
            <a:spAutoFit/>
          </a:bodyPr>
          <a:lstStyle/>
          <a:p>
            <a:endParaRPr lang="en-AU"/>
          </a:p>
        </p:txBody>
      </p:sp>
      <p:sp>
        <p:nvSpPr>
          <p:cNvPr id="7" name="TextBox 6">
            <a:extLst>
              <a:ext uri="{FF2B5EF4-FFF2-40B4-BE49-F238E27FC236}">
                <a16:creationId xmlns:a16="http://schemas.microsoft.com/office/drawing/2014/main" id="{CF7862ED-A4C8-9694-45BD-2047B47456BE}"/>
              </a:ext>
            </a:extLst>
          </p:cNvPr>
          <p:cNvSpPr txBox="1"/>
          <p:nvPr/>
        </p:nvSpPr>
        <p:spPr>
          <a:xfrm>
            <a:off x="5410519" y="1991759"/>
            <a:ext cx="6099462" cy="2308324"/>
          </a:xfrm>
          <a:prstGeom prst="rect">
            <a:avLst/>
          </a:prstGeom>
          <a:noFill/>
        </p:spPr>
        <p:txBody>
          <a:bodyPr wrap="square">
            <a:spAutoFit/>
          </a:bodyPr>
          <a:lstStyle/>
          <a:p>
            <a:r>
              <a:rPr lang="en-AU" sz="2400" b="0" i="1" dirty="0">
                <a:solidFill>
                  <a:schemeClr val="bg2">
                    <a:lumMod val="50000"/>
                  </a:schemeClr>
                </a:solidFill>
              </a:rPr>
              <a:t>[Insert information about leadership and a safet</a:t>
            </a:r>
            <a:r>
              <a:rPr lang="en-AU" sz="2400" i="1" dirty="0">
                <a:solidFill>
                  <a:schemeClr val="bg2">
                    <a:lumMod val="50000"/>
                  </a:schemeClr>
                </a:solidFill>
              </a:rPr>
              <a:t>y culture at your service</a:t>
            </a:r>
            <a:r>
              <a:rPr lang="en-AU" sz="2400" b="0" i="1" dirty="0">
                <a:solidFill>
                  <a:schemeClr val="bg2">
                    <a:lumMod val="50000"/>
                  </a:schemeClr>
                </a:solidFill>
              </a:rPr>
              <a:t>. For example:</a:t>
            </a:r>
          </a:p>
          <a:p>
            <a:pPr marL="285750" indent="-285750">
              <a:buFont typeface="Arial" panose="020B0604020202020204" pitchFamily="34" charset="0"/>
              <a:buChar char="•"/>
            </a:pPr>
            <a:r>
              <a:rPr lang="en-AU" sz="2400" b="0" i="1" dirty="0">
                <a:solidFill>
                  <a:schemeClr val="bg2">
                    <a:lumMod val="50000"/>
                  </a:schemeClr>
                </a:solidFill>
              </a:rPr>
              <a:t>where are we at now</a:t>
            </a:r>
          </a:p>
          <a:p>
            <a:pPr marL="285750" indent="-285750">
              <a:buFont typeface="Arial" panose="020B0604020202020204" pitchFamily="34" charset="0"/>
              <a:buChar char="•"/>
            </a:pPr>
            <a:r>
              <a:rPr lang="en-AU" sz="2400" b="0" i="1" dirty="0">
                <a:solidFill>
                  <a:schemeClr val="bg2">
                    <a:lumMod val="50000"/>
                  </a:schemeClr>
                </a:solidFill>
              </a:rPr>
              <a:t>examples of what you do to support a safety culture</a:t>
            </a:r>
          </a:p>
          <a:p>
            <a:pPr marL="285750" indent="-285750">
              <a:buFont typeface="Arial" panose="020B0604020202020204" pitchFamily="34" charset="0"/>
              <a:buChar char="•"/>
            </a:pPr>
            <a:r>
              <a:rPr lang="en-AU" sz="2400" i="1" dirty="0">
                <a:solidFill>
                  <a:schemeClr val="tx1">
                    <a:lumMod val="50000"/>
                    <a:lumOff val="50000"/>
                  </a:schemeClr>
                </a:solidFill>
                <a:latin typeface="Open Sans" pitchFamily="2" charset="0"/>
                <a:ea typeface="Calibri" panose="020F0502020204030204" pitchFamily="34" charset="0"/>
              </a:rPr>
              <a:t>feedback and improvement ideas.]</a:t>
            </a:r>
          </a:p>
        </p:txBody>
      </p:sp>
      <p:pic>
        <p:nvPicPr>
          <p:cNvPr id="9" name="Picture 8" descr="Icon&#10;&#10;Description automatically generated">
            <a:extLst>
              <a:ext uri="{FF2B5EF4-FFF2-40B4-BE49-F238E27FC236}">
                <a16:creationId xmlns:a16="http://schemas.microsoft.com/office/drawing/2014/main" id="{486F0162-DF6E-6E80-F124-AB13EB2DE340}"/>
              </a:ext>
            </a:extLst>
          </p:cNvPr>
          <p:cNvPicPr>
            <a:picLocks noChangeAspect="1"/>
          </p:cNvPicPr>
          <p:nvPr/>
        </p:nvPicPr>
        <p:blipFill>
          <a:blip r:embed="rId5"/>
          <a:stretch>
            <a:fillRect/>
          </a:stretch>
        </p:blipFill>
        <p:spPr>
          <a:xfrm>
            <a:off x="10488246" y="0"/>
            <a:ext cx="1703754" cy="1703754"/>
          </a:xfrm>
          <a:prstGeom prst="rect">
            <a:avLst/>
          </a:prstGeom>
          <a:noFill/>
        </p:spPr>
      </p:pic>
    </p:spTree>
    <p:extLst>
      <p:ext uri="{BB962C8B-B14F-4D97-AF65-F5344CB8AC3E}">
        <p14:creationId xmlns:p14="http://schemas.microsoft.com/office/powerpoint/2010/main" val="2001923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le of blue question marks&#10;&#10;Description automatically generated">
            <a:extLst>
              <a:ext uri="{FF2B5EF4-FFF2-40B4-BE49-F238E27FC236}">
                <a16:creationId xmlns:a16="http://schemas.microsoft.com/office/drawing/2014/main" id="{1D257738-1CBC-78C0-9936-4AE39A91C9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51" y="0"/>
            <a:ext cx="12230958" cy="6879914"/>
          </a:xfrm>
          <a:prstGeom prst="rect">
            <a:avLst/>
          </a:prstGeom>
        </p:spPr>
      </p:pic>
      <p:sp>
        <p:nvSpPr>
          <p:cNvPr id="2" name="Title 1">
            <a:extLst>
              <a:ext uri="{FF2B5EF4-FFF2-40B4-BE49-F238E27FC236}">
                <a16:creationId xmlns:a16="http://schemas.microsoft.com/office/drawing/2014/main" id="{007A9603-47DF-46E0-9A08-B36A1FA88DAF}"/>
              </a:ext>
            </a:extLst>
          </p:cNvPr>
          <p:cNvSpPr>
            <a:spLocks noGrp="1"/>
          </p:cNvSpPr>
          <p:nvPr>
            <p:ph type="title"/>
          </p:nvPr>
        </p:nvSpPr>
        <p:spPr>
          <a:xfrm>
            <a:off x="185651" y="1237239"/>
            <a:ext cx="5039212" cy="4383522"/>
          </a:xfrm>
        </p:spPr>
        <p:txBody>
          <a:bodyPr vert="horz" lIns="91440" tIns="45720" rIns="91440" bIns="45720" rtlCol="0" anchor="ctr">
            <a:normAutofit/>
          </a:bodyPr>
          <a:lstStyle/>
          <a:p>
            <a:pPr defTabSz="914400"/>
            <a:r>
              <a:rPr lang="en-AU" sz="2300"/>
              <a:t>Poll question</a:t>
            </a:r>
            <a:br>
              <a:rPr lang="en-AU" sz="2300"/>
            </a:br>
            <a:br>
              <a:rPr lang="en-AU" sz="2300"/>
            </a:br>
            <a:r>
              <a:rPr lang="en-AU" sz="2300"/>
              <a:t>As providers, what is the very first thing you need to do when you respond to an incident? </a:t>
            </a:r>
            <a:endParaRPr lang="en-US" sz="2300"/>
          </a:p>
        </p:txBody>
      </p:sp>
      <p:sp>
        <p:nvSpPr>
          <p:cNvPr id="6" name="Rectangle 1">
            <a:extLst>
              <a:ext uri="{FF2B5EF4-FFF2-40B4-BE49-F238E27FC236}">
                <a16:creationId xmlns:a16="http://schemas.microsoft.com/office/drawing/2014/main" id="{91A074D9-3A55-6C31-233D-E2DE04BD04AD}"/>
              </a:ext>
            </a:extLst>
          </p:cNvPr>
          <p:cNvSpPr>
            <a:spLocks noChangeArrowheads="1"/>
          </p:cNvSpPr>
          <p:nvPr/>
        </p:nvSpPr>
        <p:spPr bwMode="auto">
          <a:xfrm>
            <a:off x="1795549"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7" name="Rectangle 2">
            <a:extLst>
              <a:ext uri="{FF2B5EF4-FFF2-40B4-BE49-F238E27FC236}">
                <a16:creationId xmlns:a16="http://schemas.microsoft.com/office/drawing/2014/main" id="{D6CC0DB2-1B70-5B81-BACF-64BE1696FB1A}"/>
              </a:ext>
            </a:extLst>
          </p:cNvPr>
          <p:cNvSpPr>
            <a:spLocks noChangeArrowheads="1"/>
          </p:cNvSpPr>
          <p:nvPr/>
        </p:nvSpPr>
        <p:spPr bwMode="auto">
          <a:xfrm>
            <a:off x="33251"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8" name="Rectangle 3">
            <a:extLst>
              <a:ext uri="{FF2B5EF4-FFF2-40B4-BE49-F238E27FC236}">
                <a16:creationId xmlns:a16="http://schemas.microsoft.com/office/drawing/2014/main" id="{6915EDC5-A0D4-C0FF-DE5F-36DFBB9F45A4}"/>
              </a:ext>
            </a:extLst>
          </p:cNvPr>
          <p:cNvSpPr>
            <a:spLocks noChangeArrowheads="1"/>
          </p:cNvSpPr>
          <p:nvPr/>
        </p:nvSpPr>
        <p:spPr bwMode="auto">
          <a:xfrm>
            <a:off x="185651"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pic>
        <p:nvPicPr>
          <p:cNvPr id="13" name="Picture 12">
            <a:extLst>
              <a:ext uri="{FF2B5EF4-FFF2-40B4-BE49-F238E27FC236}">
                <a16:creationId xmlns:a16="http://schemas.microsoft.com/office/drawing/2014/main" id="{C4266096-E68D-9429-92C2-7080AEAA12E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1"/>
            <a:ext cx="8031480" cy="6879913"/>
          </a:xfrm>
          <a:prstGeom prst="rect">
            <a:avLst/>
          </a:prstGeom>
        </p:spPr>
      </p:pic>
      <p:sp>
        <p:nvSpPr>
          <p:cNvPr id="16" name="Title 1">
            <a:extLst>
              <a:ext uri="{FF2B5EF4-FFF2-40B4-BE49-F238E27FC236}">
                <a16:creationId xmlns:a16="http://schemas.microsoft.com/office/drawing/2014/main" id="{B32D63F1-08F0-270A-51B1-B8362479D7E4}"/>
              </a:ext>
            </a:extLst>
          </p:cNvPr>
          <p:cNvSpPr txBox="1">
            <a:spLocks/>
          </p:cNvSpPr>
          <p:nvPr/>
        </p:nvSpPr>
        <p:spPr>
          <a:xfrm>
            <a:off x="185650" y="336010"/>
            <a:ext cx="6245629" cy="6055494"/>
          </a:xfrm>
          <a:prstGeom prst="rect">
            <a:avLst/>
          </a:prstGeom>
        </p:spPr>
        <p:txBody>
          <a:bodyPr/>
          <a:lstStyle>
            <a:lvl1pPr algn="l" defTabSz="914400" rtl="0" eaLnBrk="1" latinLnBrk="0" hangingPunct="1">
              <a:lnSpc>
                <a:spcPct val="90000"/>
              </a:lnSpc>
              <a:spcBef>
                <a:spcPct val="0"/>
              </a:spcBef>
              <a:buNone/>
              <a:defRPr sz="3300" kern="1200">
                <a:solidFill>
                  <a:schemeClr val="bg1"/>
                </a:solidFill>
                <a:latin typeface="+mj-lt"/>
                <a:ea typeface="+mj-ea"/>
                <a:cs typeface="+mj-cs"/>
              </a:defRPr>
            </a:lvl1pPr>
          </a:lstStyle>
          <a:p>
            <a:r>
              <a:rPr lang="en-AU"/>
              <a:t>What is the very first thing you need to do when you respond to an incident?</a:t>
            </a:r>
          </a:p>
          <a:p>
            <a:endParaRPr lang="en-AU">
              <a:latin typeface="+mn-lt"/>
            </a:endParaRPr>
          </a:p>
          <a:p>
            <a:pPr marL="514350" indent="-514350">
              <a:buFont typeface="+mj-lt"/>
              <a:buAutoNum type="alphaLcParenR"/>
            </a:pPr>
            <a:r>
              <a:rPr lang="en-AU" sz="2800">
                <a:latin typeface="+mn-lt"/>
              </a:rPr>
              <a:t>Assess the incident</a:t>
            </a:r>
            <a:endParaRPr lang="en-AU" sz="2800">
              <a:latin typeface="+mn-lt"/>
              <a:ea typeface="Calibri"/>
              <a:cs typeface="Calibri"/>
            </a:endParaRPr>
          </a:p>
          <a:p>
            <a:pPr marL="514350" indent="-514350">
              <a:buFont typeface="+mj-lt"/>
              <a:buAutoNum type="alphaLcParenR"/>
            </a:pPr>
            <a:r>
              <a:rPr lang="en-AU" sz="2800">
                <a:latin typeface="Open Sans"/>
                <a:ea typeface="Open Sans"/>
                <a:cs typeface="Open Sans"/>
              </a:rPr>
              <a:t>Ensure wellbeing of all involved </a:t>
            </a:r>
          </a:p>
          <a:p>
            <a:pPr marL="514350" indent="-514350">
              <a:buFont typeface="+mj-lt"/>
              <a:buAutoNum type="alphaLcParenR"/>
              <a:defRPr/>
            </a:pPr>
            <a:r>
              <a:rPr lang="en-AU" sz="2800">
                <a:latin typeface="Open Sans"/>
                <a:ea typeface="Open Sans"/>
                <a:cs typeface="Open Sans"/>
              </a:rPr>
              <a:t>Provide support to the older person/s involved in the incident</a:t>
            </a:r>
          </a:p>
          <a:p>
            <a:pPr marL="514350" indent="-514350">
              <a:buFont typeface="+mj-lt"/>
              <a:buAutoNum type="alphaLcParenR"/>
            </a:pPr>
            <a:r>
              <a:rPr lang="en-AU" sz="2800">
                <a:latin typeface="Open Sans"/>
                <a:ea typeface="Open Sans"/>
                <a:cs typeface="Open Sans"/>
              </a:rPr>
              <a:t>Involve the older person and/or their representatives in the incident management process</a:t>
            </a:r>
          </a:p>
          <a:p>
            <a:pPr marL="514350" indent="-514350">
              <a:buFont typeface="+mj-lt"/>
              <a:buAutoNum type="alphaLcParenR"/>
            </a:pPr>
            <a:r>
              <a:rPr lang="en-AU" sz="2800">
                <a:latin typeface="Open Sans"/>
                <a:ea typeface="Open Sans"/>
                <a:cs typeface="Open Sans"/>
              </a:rPr>
              <a:t>Communicate with older people and staff about the incident </a:t>
            </a:r>
          </a:p>
          <a:p>
            <a:endParaRPr lang="en-AU"/>
          </a:p>
        </p:txBody>
      </p:sp>
    </p:spTree>
    <p:custDataLst>
      <p:tags r:id="rId1"/>
    </p:custDataLst>
    <p:extLst>
      <p:ext uri="{BB962C8B-B14F-4D97-AF65-F5344CB8AC3E}">
        <p14:creationId xmlns:p14="http://schemas.microsoft.com/office/powerpoint/2010/main" val="37228275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2F8503-FF93-C4DB-8818-621D7C85A98A}"/>
            </a:ext>
          </a:extLst>
        </p:cNvPr>
        <p:cNvGrpSpPr/>
        <p:nvPr/>
      </p:nvGrpSpPr>
      <p:grpSpPr>
        <a:xfrm>
          <a:off x="0" y="0"/>
          <a:ext cx="0" cy="0"/>
          <a:chOff x="0" y="0"/>
          <a:chExt cx="0" cy="0"/>
        </a:xfrm>
      </p:grpSpPr>
      <p:pic>
        <p:nvPicPr>
          <p:cNvPr id="12" name="Picture 8" descr="Icon&#10;&#10;Description automatically generated">
            <a:extLst>
              <a:ext uri="{FF2B5EF4-FFF2-40B4-BE49-F238E27FC236}">
                <a16:creationId xmlns:a16="http://schemas.microsoft.com/office/drawing/2014/main" id="{216B5EE5-E074-2506-A125-53545F217071}"/>
              </a:ext>
            </a:extLst>
          </p:cNvPr>
          <p:cNvPicPr>
            <a:picLocks noChangeAspect="1"/>
          </p:cNvPicPr>
          <p:nvPr/>
        </p:nvPicPr>
        <p:blipFill>
          <a:blip r:embed="rId3"/>
          <a:srcRect l="7448" r="-4021"/>
          <a:stretch/>
        </p:blipFill>
        <p:spPr>
          <a:xfrm flipH="1">
            <a:off x="178735" y="0"/>
            <a:ext cx="6671982" cy="6681260"/>
          </a:xfrm>
          <a:prstGeom prst="rect">
            <a:avLst/>
          </a:prstGeom>
          <a:noFill/>
        </p:spPr>
      </p:pic>
      <p:pic>
        <p:nvPicPr>
          <p:cNvPr id="8" name="Picture 8" descr="Icon&#10;&#10;Description automatically generated">
            <a:extLst>
              <a:ext uri="{FF2B5EF4-FFF2-40B4-BE49-F238E27FC236}">
                <a16:creationId xmlns:a16="http://schemas.microsoft.com/office/drawing/2014/main" id="{DA925FF1-D99F-19A4-0E03-9D3F7A80062A}"/>
              </a:ext>
            </a:extLst>
          </p:cNvPr>
          <p:cNvPicPr>
            <a:picLocks noChangeAspect="1"/>
          </p:cNvPicPr>
          <p:nvPr/>
        </p:nvPicPr>
        <p:blipFill>
          <a:blip r:embed="rId3"/>
          <a:srcRect l="14517" r="-4021" b="7010"/>
          <a:stretch/>
        </p:blipFill>
        <p:spPr>
          <a:xfrm flipH="1">
            <a:off x="5520018" y="0"/>
            <a:ext cx="6649756" cy="6681260"/>
          </a:xfrm>
          <a:prstGeom prst="rect">
            <a:avLst/>
          </a:prstGeom>
          <a:noFill/>
        </p:spPr>
      </p:pic>
      <p:pic>
        <p:nvPicPr>
          <p:cNvPr id="9" name="Picture 8">
            <a:extLst>
              <a:ext uri="{FF2B5EF4-FFF2-40B4-BE49-F238E27FC236}">
                <a16:creationId xmlns:a16="http://schemas.microsoft.com/office/drawing/2014/main" id="{FAB28E79-369D-6061-8BB9-868B3AF53FA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226" y="0"/>
            <a:ext cx="6984999" cy="6858000"/>
          </a:xfrm>
          <a:prstGeom prst="rect">
            <a:avLst/>
          </a:prstGeom>
        </p:spPr>
      </p:pic>
      <p:pic>
        <p:nvPicPr>
          <p:cNvPr id="10" name="Picture 9">
            <a:extLst>
              <a:ext uri="{FF2B5EF4-FFF2-40B4-BE49-F238E27FC236}">
                <a16:creationId xmlns:a16="http://schemas.microsoft.com/office/drawing/2014/main" id="{156F431A-8F0D-CE51-6039-E9AFEAB5DE6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55" y="6681260"/>
            <a:ext cx="12190489" cy="176740"/>
          </a:xfrm>
          <a:prstGeom prst="rect">
            <a:avLst/>
          </a:prstGeom>
        </p:spPr>
      </p:pic>
      <p:pic>
        <p:nvPicPr>
          <p:cNvPr id="11" name="Picture 10" descr="A black background with a black square&#10;&#10;Description automatically generated with medium confidence">
            <a:extLst>
              <a:ext uri="{FF2B5EF4-FFF2-40B4-BE49-F238E27FC236}">
                <a16:creationId xmlns:a16="http://schemas.microsoft.com/office/drawing/2014/main" id="{D4433BE3-1A3E-2D20-9A92-144B4AEB6D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597" y="239622"/>
            <a:ext cx="3245922" cy="543021"/>
          </a:xfrm>
          <a:prstGeom prst="rect">
            <a:avLst/>
          </a:prstGeom>
        </p:spPr>
      </p:pic>
      <p:sp>
        <p:nvSpPr>
          <p:cNvPr id="2" name="TextBox 1">
            <a:extLst>
              <a:ext uri="{FF2B5EF4-FFF2-40B4-BE49-F238E27FC236}">
                <a16:creationId xmlns:a16="http://schemas.microsoft.com/office/drawing/2014/main" id="{C23D378C-C446-4FF9-A2E4-CB98677D0C7A}"/>
              </a:ext>
            </a:extLst>
          </p:cNvPr>
          <p:cNvSpPr txBox="1"/>
          <p:nvPr/>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solidFill>
                  <a:schemeClr val="bg1"/>
                </a:solidFill>
              </a:rPr>
              <a:pPr algn="r"/>
              <a:t>29</a:t>
            </a:fld>
            <a:endParaRPr lang="en-AU" sz="1100">
              <a:solidFill>
                <a:schemeClr val="bg1"/>
              </a:solidFill>
            </a:endParaRPr>
          </a:p>
        </p:txBody>
      </p:sp>
      <p:sp>
        <p:nvSpPr>
          <p:cNvPr id="5" name="Title 4">
            <a:extLst>
              <a:ext uri="{FF2B5EF4-FFF2-40B4-BE49-F238E27FC236}">
                <a16:creationId xmlns:a16="http://schemas.microsoft.com/office/drawing/2014/main" id="{94593DA7-931E-B180-47F6-55D0C6F26D7F}"/>
              </a:ext>
            </a:extLst>
          </p:cNvPr>
          <p:cNvSpPr>
            <a:spLocks noGrp="1"/>
          </p:cNvSpPr>
          <p:nvPr>
            <p:ph type="title"/>
          </p:nvPr>
        </p:nvSpPr>
        <p:spPr>
          <a:xfrm>
            <a:off x="256887" y="1069818"/>
            <a:ext cx="5540947" cy="869818"/>
          </a:xfrm>
        </p:spPr>
        <p:txBody>
          <a:bodyPr/>
          <a:lstStyle/>
          <a:p>
            <a:r>
              <a:rPr lang="en-AU" sz="3200"/>
              <a:t>Element 2: Responding </a:t>
            </a:r>
            <a:br>
              <a:rPr lang="en-AU" sz="3200"/>
            </a:br>
            <a:r>
              <a:rPr lang="en-AU" sz="3200"/>
              <a:t>to an incident</a:t>
            </a:r>
            <a:endParaRPr lang="en-AU" sz="3000"/>
          </a:p>
        </p:txBody>
      </p:sp>
      <p:sp>
        <p:nvSpPr>
          <p:cNvPr id="6" name="Content Placeholder 2">
            <a:extLst>
              <a:ext uri="{FF2B5EF4-FFF2-40B4-BE49-F238E27FC236}">
                <a16:creationId xmlns:a16="http://schemas.microsoft.com/office/drawing/2014/main" id="{DC06897E-1866-5D8F-9F85-1CBCADF9B611}"/>
              </a:ext>
            </a:extLst>
          </p:cNvPr>
          <p:cNvSpPr>
            <a:spLocks noGrp="1"/>
          </p:cNvSpPr>
          <p:nvPr>
            <p:ph idx="1"/>
          </p:nvPr>
        </p:nvSpPr>
        <p:spPr>
          <a:xfrm>
            <a:off x="305354" y="2275931"/>
            <a:ext cx="5456712" cy="4061904"/>
          </a:xfrm>
        </p:spPr>
        <p:txBody>
          <a:bodyPr>
            <a:normAutofit/>
          </a:bodyPr>
          <a:lstStyle/>
          <a:p>
            <a:pPr marL="285750" indent="-285750">
              <a:buFont typeface="Arial" panose="020B0604020202020204" pitchFamily="34" charset="0"/>
              <a:buChar char="•"/>
            </a:pPr>
            <a:r>
              <a:rPr lang="en-AU" sz="2400" b="0" i="0">
                <a:solidFill>
                  <a:schemeClr val="tx1"/>
                </a:solidFill>
                <a:effectLst/>
                <a:latin typeface="Open Sans" pitchFamily="2" charset="0"/>
                <a:ea typeface="Times New Roman" panose="02020603050405020304" pitchFamily="18" charset="0"/>
              </a:rPr>
              <a:t>Take immediate action - ensure the health, safety and wellbeing of all involved</a:t>
            </a:r>
          </a:p>
          <a:p>
            <a:pPr marL="285750" indent="-285750">
              <a:buFont typeface="Arial" panose="020B0604020202020204" pitchFamily="34" charset="0"/>
              <a:buChar char="•"/>
            </a:pPr>
            <a:r>
              <a:rPr lang="en-AU" sz="2400" b="0" i="0">
                <a:solidFill>
                  <a:schemeClr val="tx1"/>
                </a:solidFill>
                <a:effectLst/>
                <a:latin typeface="Open Sans" pitchFamily="2" charset="0"/>
                <a:ea typeface="Times New Roman" panose="02020603050405020304" pitchFamily="18" charset="0"/>
              </a:rPr>
              <a:t>Assess the support and assistance needed</a:t>
            </a:r>
          </a:p>
          <a:p>
            <a:pPr marL="285750" indent="-285750">
              <a:buFont typeface="Arial" panose="020B0604020202020204" pitchFamily="34" charset="0"/>
              <a:buChar char="•"/>
            </a:pPr>
            <a:r>
              <a:rPr lang="en-AU" sz="2400" b="0" i="0">
                <a:solidFill>
                  <a:schemeClr val="tx1"/>
                </a:solidFill>
                <a:effectLst/>
                <a:latin typeface="Open Sans" pitchFamily="2" charset="0"/>
                <a:ea typeface="Times New Roman" panose="02020603050405020304" pitchFamily="18" charset="0"/>
              </a:rPr>
              <a:t>Response plan on how to deal with incidents</a:t>
            </a:r>
            <a:endParaRPr lang="en-AU" sz="2400" b="0" i="1">
              <a:solidFill>
                <a:schemeClr val="tx1"/>
              </a:solidFill>
              <a:latin typeface="Open Sans" pitchFamily="2" charset="0"/>
              <a:ea typeface="Times New Roman" panose="02020603050405020304" pitchFamily="18" charset="0"/>
            </a:endParaRPr>
          </a:p>
          <a:p>
            <a:pPr marL="285750" indent="-285750">
              <a:buFont typeface="Arial" panose="020B0604020202020204" pitchFamily="34" charset="0"/>
              <a:buChar char="•"/>
            </a:pPr>
            <a:r>
              <a:rPr lang="en-AU" sz="2400" b="0">
                <a:solidFill>
                  <a:schemeClr val="tx1"/>
                </a:solidFill>
                <a:effectLst/>
                <a:latin typeface="Open Sans" pitchFamily="2" charset="0"/>
                <a:ea typeface="Calibri" panose="020F0502020204030204" pitchFamily="34" charset="0"/>
              </a:rPr>
              <a:t>Near misses are important</a:t>
            </a:r>
            <a:endParaRPr lang="en-AU" sz="2400" b="0">
              <a:solidFill>
                <a:schemeClr val="tx1"/>
              </a:solidFill>
            </a:endParaRPr>
          </a:p>
          <a:p>
            <a:pPr defTabSz="914400">
              <a:lnSpc>
                <a:spcPct val="104000"/>
              </a:lnSpc>
              <a:spcAft>
                <a:spcPts val="600"/>
              </a:spcAft>
            </a:pPr>
            <a:endParaRPr lang="en-US" sz="2400" i="0">
              <a:solidFill>
                <a:schemeClr val="bg1"/>
              </a:solidFill>
              <a:effectLst/>
              <a:ea typeface="Open Sans Light" pitchFamily="2" charset="0"/>
              <a:cs typeface="Open Sans Light" pitchFamily="2" charset="0"/>
            </a:endParaRPr>
          </a:p>
        </p:txBody>
      </p:sp>
    </p:spTree>
    <p:extLst>
      <p:ext uri="{BB962C8B-B14F-4D97-AF65-F5344CB8AC3E}">
        <p14:creationId xmlns:p14="http://schemas.microsoft.com/office/powerpoint/2010/main" val="1680862154"/>
      </p:ext>
    </p:extLst>
  </p:cSld>
  <p:clrMapOvr>
    <a:masterClrMapping/>
  </p:clrMapOvr>
  <mc:AlternateContent xmlns:mc="http://schemas.openxmlformats.org/markup-compatibility/2006" xmlns:p14="http://schemas.microsoft.com/office/powerpoint/2010/main">
    <mc:Choice Requires="p14">
      <p:transition spd="slow" p14:dur="2000" advTm="14851"/>
    </mc:Choice>
    <mc:Fallback xmlns="">
      <p:transition spd="slow" advTm="14851"/>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A45FD2-FCAE-42EF-BEEB-0D6AC65FA2D7}"/>
              </a:ext>
            </a:extLst>
          </p:cNvPr>
          <p:cNvSpPr>
            <a:spLocks noGrp="1"/>
          </p:cNvSpPr>
          <p:nvPr>
            <p:ph type="title"/>
          </p:nvPr>
        </p:nvSpPr>
        <p:spPr/>
        <p:txBody>
          <a:bodyPr/>
          <a:lstStyle/>
          <a:p>
            <a:r>
              <a:rPr lang="en-AU"/>
              <a:t>Release of information</a:t>
            </a:r>
          </a:p>
        </p:txBody>
      </p:sp>
      <p:sp>
        <p:nvSpPr>
          <p:cNvPr id="4" name="Content Placeholder 1">
            <a:extLst>
              <a:ext uri="{FF2B5EF4-FFF2-40B4-BE49-F238E27FC236}">
                <a16:creationId xmlns:a16="http://schemas.microsoft.com/office/drawing/2014/main" id="{F5FFB0D9-AF71-4D03-B03C-F4AB19A0FD9D}"/>
              </a:ext>
            </a:extLst>
          </p:cNvPr>
          <p:cNvSpPr>
            <a:spLocks noGrp="1"/>
          </p:cNvSpPr>
          <p:nvPr>
            <p:ph idx="1"/>
          </p:nvPr>
        </p:nvSpPr>
        <p:spPr>
          <a:xfrm>
            <a:off x="762000" y="1511300"/>
            <a:ext cx="10710863" cy="3981450"/>
          </a:xfrm>
        </p:spPr>
        <p:txBody>
          <a:bodyPr>
            <a:normAutofit/>
          </a:bodyPr>
          <a:lstStyle/>
          <a:p>
            <a:r>
              <a:rPr lang="en-AU" sz="2400" b="0">
                <a:solidFill>
                  <a:schemeClr val="tx1"/>
                </a:solidFill>
              </a:rPr>
              <a:t>The information contained in this presentation is current at the time of release. It is the responsibility of the provider to ensure any information added to this document prior to and during training delivery is accurate.  </a:t>
            </a:r>
          </a:p>
          <a:p>
            <a:endParaRPr lang="en-AU" sz="2400">
              <a:solidFill>
                <a:schemeClr val="tx1"/>
              </a:solidFill>
            </a:endParaRPr>
          </a:p>
          <a:p>
            <a:r>
              <a:rPr lang="en-AU" sz="2400" b="0">
                <a:solidFill>
                  <a:schemeClr val="tx1"/>
                </a:solidFill>
                <a:latin typeface="Open Sans"/>
                <a:ea typeface="Open Sans"/>
                <a:cs typeface="Open Sans"/>
              </a:rPr>
              <a:t>The Commission does not take responsibility for this document once released and recommends providers monitor the Aged Care Quality and Safety Commission’s website for updates and new information. </a:t>
            </a:r>
          </a:p>
          <a:p>
            <a:r>
              <a:rPr lang="en-AU" sz="2400" b="0">
                <a:solidFill>
                  <a:schemeClr val="tx2"/>
                </a:solidFill>
                <a:latin typeface="Open Sans"/>
                <a:ea typeface="Open Sans"/>
                <a:cs typeface="Open Sans"/>
              </a:rPr>
              <a:t> </a:t>
            </a:r>
            <a:endParaRPr lang="en-AU" sz="2400"/>
          </a:p>
          <a:p>
            <a:pPr algn="ctr"/>
            <a:r>
              <a:rPr lang="en-AU" sz="2400"/>
              <a:t>UNCONTROLLED ONCE RELEASED. </a:t>
            </a:r>
          </a:p>
        </p:txBody>
      </p:sp>
    </p:spTree>
    <p:extLst>
      <p:ext uri="{BB962C8B-B14F-4D97-AF65-F5344CB8AC3E}">
        <p14:creationId xmlns:p14="http://schemas.microsoft.com/office/powerpoint/2010/main" val="2914185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DF58D0-9AD0-E43D-D385-7210FC757788}"/>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21B6218C-22A0-A425-E5C2-AEF96BF0857A}"/>
              </a:ext>
            </a:extLst>
          </p:cNvPr>
          <p:cNvSpPr>
            <a:spLocks noGrp="1"/>
          </p:cNvSpPr>
          <p:nvPr>
            <p:ph type="title"/>
          </p:nvPr>
        </p:nvSpPr>
        <p:spPr>
          <a:xfrm>
            <a:off x="586154" y="582908"/>
            <a:ext cx="8564045" cy="537936"/>
          </a:xfrm>
        </p:spPr>
        <p:txBody>
          <a:bodyPr>
            <a:noAutofit/>
          </a:bodyPr>
          <a:lstStyle/>
          <a:p>
            <a:r>
              <a:rPr lang="en-AU"/>
              <a:t>Element 2: Responding to an incident</a:t>
            </a:r>
          </a:p>
        </p:txBody>
      </p:sp>
      <p:sp>
        <p:nvSpPr>
          <p:cNvPr id="3" name="TextBox 2">
            <a:extLst>
              <a:ext uri="{FF2B5EF4-FFF2-40B4-BE49-F238E27FC236}">
                <a16:creationId xmlns:a16="http://schemas.microsoft.com/office/drawing/2014/main" id="{E4BCDEB9-3A7A-A091-4D03-4DDAB7F5E2E9}"/>
              </a:ext>
            </a:extLst>
          </p:cNvPr>
          <p:cNvSpPr txBox="1"/>
          <p:nvPr/>
        </p:nvSpPr>
        <p:spPr>
          <a:xfrm>
            <a:off x="2370504" y="2064254"/>
            <a:ext cx="8275056" cy="1339790"/>
          </a:xfrm>
          <a:prstGeom prst="rect">
            <a:avLst/>
          </a:prstGeom>
          <a:noFill/>
        </p:spPr>
        <p:txBody>
          <a:bodyPr wrap="square">
            <a:spAutoFit/>
          </a:bodyPr>
          <a:lstStyle/>
          <a:p>
            <a:pPr marL="514350" indent="-514350" fontAlgn="base">
              <a:lnSpc>
                <a:spcPct val="115000"/>
              </a:lnSpc>
              <a:buFontTx/>
              <a:buAutoNum type="arabicPeriod"/>
              <a:tabLst>
                <a:tab pos="457200" algn="l"/>
              </a:tabLst>
            </a:pPr>
            <a:r>
              <a:rPr lang="en-AU" sz="2400">
                <a:effectLst/>
                <a:latin typeface="Open Sans" pitchFamily="2" charset="0"/>
                <a:ea typeface="Calibri" panose="020F0502020204030204" pitchFamily="34" charset="0"/>
              </a:rPr>
              <a:t>What do you need to do if you directly experience, witness, or are told about an incident by someone else? </a:t>
            </a:r>
            <a:endParaRPr lang="en-AU" sz="2400">
              <a:latin typeface="Open Sans" pitchFamily="2" charset="0"/>
              <a:ea typeface="Times New Roman" panose="02020603050405020304" pitchFamily="18" charset="0"/>
              <a:cs typeface="Times New Roman" panose="02020603050405020304" pitchFamily="18" charset="0"/>
            </a:endParaRPr>
          </a:p>
        </p:txBody>
      </p:sp>
      <p:pic>
        <p:nvPicPr>
          <p:cNvPr id="5" name="Content Placeholder 4" descr="Lightbulb and gear outline">
            <a:extLst>
              <a:ext uri="{FF2B5EF4-FFF2-40B4-BE49-F238E27FC236}">
                <a16:creationId xmlns:a16="http://schemas.microsoft.com/office/drawing/2014/main" id="{56D4391F-A8E9-C28A-40B7-D64542622701}"/>
              </a:ext>
            </a:extLst>
          </p:cNvPr>
          <p:cNvPicPr>
            <a:picLocks noGrp="1" noChangeAspect="1"/>
          </p:cNvPicPr>
          <p:nvPr>
            <p:ph idx="1"/>
          </p:nvPr>
        </p:nvPicPr>
        <p:blipFill>
          <a:blip r:embed="rId4">
            <a:extLst>
              <a:ext uri="{96DAC541-7B7A-43D3-8B79-37D633B846F1}">
                <asvg:svgBlip xmlns:asvg="http://schemas.microsoft.com/office/drawing/2016/SVG/main" r:embed="rId5"/>
              </a:ext>
            </a:extLst>
          </a:blip>
          <a:stretch>
            <a:fillRect/>
          </a:stretch>
        </p:blipFill>
        <p:spPr>
          <a:xfrm>
            <a:off x="0" y="2064254"/>
            <a:ext cx="2370504" cy="2370504"/>
          </a:xfrm>
        </p:spPr>
      </p:pic>
      <p:pic>
        <p:nvPicPr>
          <p:cNvPr id="2" name="Picture 8" descr="Icon&#10;&#10;Description automatically generated">
            <a:extLst>
              <a:ext uri="{FF2B5EF4-FFF2-40B4-BE49-F238E27FC236}">
                <a16:creationId xmlns:a16="http://schemas.microsoft.com/office/drawing/2014/main" id="{BF3C1817-2E52-70DE-31C3-356B5EC5B90A}"/>
              </a:ext>
            </a:extLst>
          </p:cNvPr>
          <p:cNvPicPr>
            <a:picLocks noChangeAspect="1"/>
          </p:cNvPicPr>
          <p:nvPr/>
        </p:nvPicPr>
        <p:blipFill>
          <a:blip r:embed="rId6"/>
          <a:stretch>
            <a:fillRect/>
          </a:stretch>
        </p:blipFill>
        <p:spPr>
          <a:xfrm flipH="1">
            <a:off x="10355070" y="0"/>
            <a:ext cx="1836930" cy="1703753"/>
          </a:xfrm>
          <a:prstGeom prst="rect">
            <a:avLst/>
          </a:prstGeom>
          <a:solidFill>
            <a:srgbClr val="9DDBEB"/>
          </a:solidFill>
        </p:spPr>
      </p:pic>
    </p:spTree>
    <p:custDataLst>
      <p:tags r:id="rId1"/>
    </p:custDataLst>
    <p:extLst>
      <p:ext uri="{BB962C8B-B14F-4D97-AF65-F5344CB8AC3E}">
        <p14:creationId xmlns:p14="http://schemas.microsoft.com/office/powerpoint/2010/main" val="8610543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0AFB3-EE62-4FA6-C60B-674932C98DB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E0BD101-2736-9FD8-BB8C-1E5A37F16759}"/>
              </a:ext>
            </a:extLst>
          </p:cNvPr>
          <p:cNvSpPr txBox="1"/>
          <p:nvPr/>
        </p:nvSpPr>
        <p:spPr>
          <a:xfrm>
            <a:off x="453118" y="1544215"/>
            <a:ext cx="4228609" cy="2296398"/>
          </a:xfrm>
          <a:prstGeom prst="rect">
            <a:avLst/>
          </a:prstGeom>
          <a:noFill/>
        </p:spPr>
        <p:txBody>
          <a:bodyPr wrap="square" lIns="91440" tIns="45720" rIns="91440" bIns="45720" anchor="t">
            <a:spAutoFit/>
          </a:bodyPr>
          <a:lstStyle/>
          <a:p>
            <a:pPr algn="ctr">
              <a:lnSpc>
                <a:spcPct val="150000"/>
              </a:lnSpc>
            </a:pPr>
            <a:r>
              <a:rPr lang="en-AU" sz="3300" b="1" i="0">
                <a:solidFill>
                  <a:schemeClr val="bg1"/>
                </a:solidFill>
                <a:effectLst/>
                <a:latin typeface="Open Sans"/>
                <a:ea typeface="Open Sans"/>
                <a:cs typeface="Open Sans"/>
              </a:rPr>
              <a:t>Responding to an incident at</a:t>
            </a:r>
            <a:r>
              <a:rPr lang="en-AU" sz="3300" b="1">
                <a:solidFill>
                  <a:schemeClr val="bg1"/>
                </a:solidFill>
                <a:latin typeface="Open Sans"/>
                <a:ea typeface="Open Sans"/>
                <a:cs typeface="Open Sans"/>
              </a:rPr>
              <a:t> our service</a:t>
            </a:r>
            <a:endParaRPr lang="en-AU" sz="3300" b="1" i="0">
              <a:solidFill>
                <a:schemeClr val="bg1"/>
              </a:solidFill>
              <a:effectLst/>
              <a:latin typeface="Open Sans"/>
              <a:ea typeface="Open Sans"/>
              <a:cs typeface="Open Sans"/>
            </a:endParaRPr>
          </a:p>
        </p:txBody>
      </p:sp>
      <p:pic>
        <p:nvPicPr>
          <p:cNvPr id="5" name="Content Placeholder 7" descr="Home outline">
            <a:extLst>
              <a:ext uri="{FF2B5EF4-FFF2-40B4-BE49-F238E27FC236}">
                <a16:creationId xmlns:a16="http://schemas.microsoft.com/office/drawing/2014/main" id="{E771CB51-0C02-6B16-27C3-BA0133ED1AA8}"/>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1403091" y="3840613"/>
            <a:ext cx="2328661" cy="2328661"/>
          </a:xfrm>
        </p:spPr>
      </p:pic>
      <p:sp>
        <p:nvSpPr>
          <p:cNvPr id="7" name="TextBox 6">
            <a:extLst>
              <a:ext uri="{FF2B5EF4-FFF2-40B4-BE49-F238E27FC236}">
                <a16:creationId xmlns:a16="http://schemas.microsoft.com/office/drawing/2014/main" id="{A1B5920A-6F50-D281-4C87-FF1B45DDEB11}"/>
              </a:ext>
            </a:extLst>
          </p:cNvPr>
          <p:cNvSpPr txBox="1"/>
          <p:nvPr/>
        </p:nvSpPr>
        <p:spPr>
          <a:xfrm>
            <a:off x="5409869" y="1782931"/>
            <a:ext cx="6100762" cy="3416320"/>
          </a:xfrm>
          <a:prstGeom prst="rect">
            <a:avLst/>
          </a:prstGeom>
          <a:noFill/>
        </p:spPr>
        <p:txBody>
          <a:bodyPr wrap="square">
            <a:spAutoFit/>
          </a:bodyPr>
          <a:lstStyle/>
          <a:p>
            <a:r>
              <a:rPr lang="en-AU" sz="2400" b="0" i="1" dirty="0">
                <a:solidFill>
                  <a:schemeClr val="bg2">
                    <a:lumMod val="50000"/>
                  </a:schemeClr>
                </a:solidFill>
              </a:rPr>
              <a:t>[Insert information about responding to an incident at your </a:t>
            </a:r>
            <a:r>
              <a:rPr lang="en-AU" sz="2400" i="1" dirty="0">
                <a:solidFill>
                  <a:schemeClr val="bg2">
                    <a:lumMod val="50000"/>
                  </a:schemeClr>
                </a:solidFill>
              </a:rPr>
              <a:t>service</a:t>
            </a:r>
            <a:r>
              <a:rPr lang="en-AU" sz="2400" b="0" i="1" dirty="0">
                <a:solidFill>
                  <a:schemeClr val="bg2">
                    <a:lumMod val="50000"/>
                  </a:schemeClr>
                </a:solidFill>
              </a:rPr>
              <a:t>. For example: </a:t>
            </a:r>
          </a:p>
          <a:p>
            <a:pPr marL="171450" indent="-171450">
              <a:buFont typeface="Arial" panose="020B0604020202020204" pitchFamily="34" charset="0"/>
              <a:buChar char="•"/>
            </a:pPr>
            <a:r>
              <a:rPr lang="en-AU" sz="2400" i="1" dirty="0">
                <a:solidFill>
                  <a:schemeClr val="tx1">
                    <a:lumMod val="50000"/>
                    <a:lumOff val="50000"/>
                  </a:schemeClr>
                </a:solidFill>
              </a:rPr>
              <a:t>expectation for responding to incidents</a:t>
            </a:r>
          </a:p>
          <a:p>
            <a:pPr marL="171450" indent="-171450">
              <a:buFont typeface="Arial" panose="020B0604020202020204" pitchFamily="34" charset="0"/>
              <a:buChar char="•"/>
            </a:pPr>
            <a:r>
              <a:rPr lang="en-AU" sz="2400" i="1" dirty="0">
                <a:solidFill>
                  <a:schemeClr val="tx1">
                    <a:lumMod val="50000"/>
                    <a:lumOff val="50000"/>
                  </a:schemeClr>
                </a:solidFill>
              </a:rPr>
              <a:t>who is responsible </a:t>
            </a:r>
          </a:p>
          <a:p>
            <a:pPr marL="171450" indent="-171450">
              <a:buFont typeface="Arial" panose="020B0604020202020204" pitchFamily="34" charset="0"/>
              <a:buChar char="•"/>
            </a:pPr>
            <a:r>
              <a:rPr lang="en-AU" sz="2400" i="1" dirty="0">
                <a:solidFill>
                  <a:schemeClr val="tx1">
                    <a:lumMod val="50000"/>
                    <a:lumOff val="50000"/>
                  </a:schemeClr>
                </a:solidFill>
              </a:rPr>
              <a:t>response plan for incidents </a:t>
            </a:r>
          </a:p>
          <a:p>
            <a:pPr marL="171450" indent="-171450">
              <a:buFont typeface="Arial" panose="020B0604020202020204" pitchFamily="34" charset="0"/>
              <a:buChar char="•"/>
            </a:pPr>
            <a:r>
              <a:rPr lang="en-AU" sz="2400" i="1" dirty="0">
                <a:solidFill>
                  <a:schemeClr val="tx1">
                    <a:lumMod val="50000"/>
                    <a:lumOff val="50000"/>
                  </a:schemeClr>
                </a:solidFill>
              </a:rPr>
              <a:t>how staff trained and equipped to identify, respond to incidents and near misses</a:t>
            </a:r>
          </a:p>
          <a:p>
            <a:pPr marL="171450" indent="-171450">
              <a:buFont typeface="Arial" panose="020B0604020202020204" pitchFamily="34" charset="0"/>
              <a:buChar char="•"/>
            </a:pPr>
            <a:r>
              <a:rPr lang="en-AU" sz="2400" i="1" dirty="0">
                <a:solidFill>
                  <a:schemeClr val="tx1">
                    <a:lumMod val="50000"/>
                    <a:lumOff val="50000"/>
                  </a:schemeClr>
                </a:solidFill>
              </a:rPr>
              <a:t>what could you improve.]</a:t>
            </a:r>
          </a:p>
          <a:p>
            <a:pPr>
              <a:buNone/>
            </a:pPr>
            <a:r>
              <a:rPr lang="en-AU" sz="2400" i="0" dirty="0">
                <a:solidFill>
                  <a:srgbClr val="A6A6A6"/>
                </a:solidFill>
                <a:effectLst/>
                <a:latin typeface="Open Sans" pitchFamily="2" charset="0"/>
                <a:ea typeface="Times New Roman" panose="02020603050405020304" pitchFamily="18" charset="0"/>
              </a:rPr>
              <a:t> </a:t>
            </a:r>
            <a:endParaRPr lang="en-AU" sz="2400" i="1" dirty="0">
              <a:solidFill>
                <a:srgbClr val="A6A6A6"/>
              </a:solidFill>
              <a:effectLst/>
              <a:latin typeface="Open Sans" pitchFamily="2" charset="0"/>
              <a:ea typeface="Times New Roman" panose="02020603050405020304" pitchFamily="18" charset="0"/>
            </a:endParaRPr>
          </a:p>
        </p:txBody>
      </p:sp>
      <p:pic>
        <p:nvPicPr>
          <p:cNvPr id="2" name="Picture 8" descr="Icon&#10;&#10;Description automatically generated">
            <a:extLst>
              <a:ext uri="{FF2B5EF4-FFF2-40B4-BE49-F238E27FC236}">
                <a16:creationId xmlns:a16="http://schemas.microsoft.com/office/drawing/2014/main" id="{E2E4705A-9609-51F5-A48E-3779B976E70B}"/>
              </a:ext>
            </a:extLst>
          </p:cNvPr>
          <p:cNvPicPr>
            <a:picLocks noChangeAspect="1"/>
          </p:cNvPicPr>
          <p:nvPr/>
        </p:nvPicPr>
        <p:blipFill>
          <a:blip r:embed="rId5"/>
          <a:stretch>
            <a:fillRect/>
          </a:stretch>
        </p:blipFill>
        <p:spPr>
          <a:xfrm flipH="1">
            <a:off x="10355070" y="0"/>
            <a:ext cx="1836930" cy="1703753"/>
          </a:xfrm>
          <a:prstGeom prst="rect">
            <a:avLst/>
          </a:prstGeom>
          <a:solidFill>
            <a:schemeClr val="accent1">
              <a:lumMod val="20000"/>
              <a:lumOff val="80000"/>
            </a:schemeClr>
          </a:solidFill>
        </p:spPr>
      </p:pic>
    </p:spTree>
    <p:extLst>
      <p:ext uri="{BB962C8B-B14F-4D97-AF65-F5344CB8AC3E}">
        <p14:creationId xmlns:p14="http://schemas.microsoft.com/office/powerpoint/2010/main" val="9737625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B44305-610D-DB98-856D-4E8CB7688AA3}"/>
            </a:ext>
          </a:extLst>
        </p:cNvPr>
        <p:cNvGrpSpPr/>
        <p:nvPr/>
      </p:nvGrpSpPr>
      <p:grpSpPr>
        <a:xfrm>
          <a:off x="0" y="0"/>
          <a:ext cx="0" cy="0"/>
          <a:chOff x="0" y="0"/>
          <a:chExt cx="0" cy="0"/>
        </a:xfrm>
      </p:grpSpPr>
      <p:pic>
        <p:nvPicPr>
          <p:cNvPr id="4" name="Picture 8" descr="Icon&#10;&#10;Description automatically generated">
            <a:extLst>
              <a:ext uri="{FF2B5EF4-FFF2-40B4-BE49-F238E27FC236}">
                <a16:creationId xmlns:a16="http://schemas.microsoft.com/office/drawing/2014/main" id="{0E133A36-67C4-FF2A-FCF6-BCAE2A532547}"/>
              </a:ext>
            </a:extLst>
          </p:cNvPr>
          <p:cNvPicPr>
            <a:picLocks noChangeAspect="1"/>
          </p:cNvPicPr>
          <p:nvPr/>
        </p:nvPicPr>
        <p:blipFill>
          <a:blip r:embed="rId3"/>
          <a:srcRect t="3800" r="11353" b="8535"/>
          <a:stretch/>
        </p:blipFill>
        <p:spPr>
          <a:xfrm>
            <a:off x="5503379" y="0"/>
            <a:ext cx="6688621" cy="6681260"/>
          </a:xfrm>
          <a:prstGeom prst="rect">
            <a:avLst/>
          </a:prstGeom>
          <a:noFill/>
        </p:spPr>
      </p:pic>
      <p:pic>
        <p:nvPicPr>
          <p:cNvPr id="3" name="Picture 8" descr="Icon&#10;&#10;Description automatically generated">
            <a:extLst>
              <a:ext uri="{FF2B5EF4-FFF2-40B4-BE49-F238E27FC236}">
                <a16:creationId xmlns:a16="http://schemas.microsoft.com/office/drawing/2014/main" id="{6565FA3A-3FC5-456E-BA12-740F17B0AD13}"/>
              </a:ext>
            </a:extLst>
          </p:cNvPr>
          <p:cNvPicPr>
            <a:picLocks noChangeAspect="1"/>
          </p:cNvPicPr>
          <p:nvPr/>
        </p:nvPicPr>
        <p:blipFill>
          <a:blip r:embed="rId3"/>
          <a:srcRect l="8103"/>
          <a:stretch/>
        </p:blipFill>
        <p:spPr>
          <a:xfrm>
            <a:off x="0" y="-1"/>
            <a:ext cx="6113334" cy="6719631"/>
          </a:xfrm>
          <a:prstGeom prst="rect">
            <a:avLst/>
          </a:prstGeom>
          <a:noFill/>
        </p:spPr>
      </p:pic>
      <p:pic>
        <p:nvPicPr>
          <p:cNvPr id="9" name="Picture 8">
            <a:extLst>
              <a:ext uri="{FF2B5EF4-FFF2-40B4-BE49-F238E27FC236}">
                <a16:creationId xmlns:a16="http://schemas.microsoft.com/office/drawing/2014/main" id="{5007878A-6367-325B-6E30-6A1087FF718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
            <a:ext cx="7033297" cy="6905420"/>
          </a:xfrm>
          <a:prstGeom prst="rect">
            <a:avLst/>
          </a:prstGeom>
        </p:spPr>
      </p:pic>
      <p:pic>
        <p:nvPicPr>
          <p:cNvPr id="10" name="Picture 9">
            <a:extLst>
              <a:ext uri="{FF2B5EF4-FFF2-40B4-BE49-F238E27FC236}">
                <a16:creationId xmlns:a16="http://schemas.microsoft.com/office/drawing/2014/main" id="{31336994-26AE-991A-DC67-C99A5FA894B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55" y="6681260"/>
            <a:ext cx="12190489" cy="176740"/>
          </a:xfrm>
          <a:prstGeom prst="rect">
            <a:avLst/>
          </a:prstGeom>
        </p:spPr>
      </p:pic>
      <p:pic>
        <p:nvPicPr>
          <p:cNvPr id="11" name="Picture 10" descr="A black background with a black square&#10;&#10;Description automatically generated with medium confidence">
            <a:extLst>
              <a:ext uri="{FF2B5EF4-FFF2-40B4-BE49-F238E27FC236}">
                <a16:creationId xmlns:a16="http://schemas.microsoft.com/office/drawing/2014/main" id="{D1FE2FB0-E7E3-94C4-9945-322BDE0334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597" y="239622"/>
            <a:ext cx="3245922" cy="543021"/>
          </a:xfrm>
          <a:prstGeom prst="rect">
            <a:avLst/>
          </a:prstGeom>
        </p:spPr>
      </p:pic>
      <p:sp>
        <p:nvSpPr>
          <p:cNvPr id="2" name="TextBox 1">
            <a:extLst>
              <a:ext uri="{FF2B5EF4-FFF2-40B4-BE49-F238E27FC236}">
                <a16:creationId xmlns:a16="http://schemas.microsoft.com/office/drawing/2014/main" id="{92FACF87-D424-DA57-3908-7969C8BD09E9}"/>
              </a:ext>
            </a:extLst>
          </p:cNvPr>
          <p:cNvSpPr txBox="1"/>
          <p:nvPr/>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solidFill>
                  <a:schemeClr val="bg1"/>
                </a:solidFill>
              </a:rPr>
              <a:pPr algn="r"/>
              <a:t>32</a:t>
            </a:fld>
            <a:endParaRPr lang="en-AU" sz="1100">
              <a:solidFill>
                <a:schemeClr val="bg1"/>
              </a:solidFill>
            </a:endParaRPr>
          </a:p>
        </p:txBody>
      </p:sp>
      <p:sp>
        <p:nvSpPr>
          <p:cNvPr id="5" name="Title 4">
            <a:extLst>
              <a:ext uri="{FF2B5EF4-FFF2-40B4-BE49-F238E27FC236}">
                <a16:creationId xmlns:a16="http://schemas.microsoft.com/office/drawing/2014/main" id="{9F1C41FC-E677-41BD-C319-1FE5BD4FC1D1}"/>
              </a:ext>
            </a:extLst>
          </p:cNvPr>
          <p:cNvSpPr>
            <a:spLocks noGrp="1"/>
          </p:cNvSpPr>
          <p:nvPr>
            <p:ph type="title"/>
          </p:nvPr>
        </p:nvSpPr>
        <p:spPr>
          <a:xfrm>
            <a:off x="256887" y="1069818"/>
            <a:ext cx="5540947" cy="869818"/>
          </a:xfrm>
        </p:spPr>
        <p:txBody>
          <a:bodyPr/>
          <a:lstStyle/>
          <a:p>
            <a:r>
              <a:rPr lang="en-AU" sz="3200"/>
              <a:t>Element 3: Reporting </a:t>
            </a:r>
            <a:br>
              <a:rPr lang="en-AU" sz="3200"/>
            </a:br>
            <a:r>
              <a:rPr lang="en-AU" sz="3200"/>
              <a:t>and recording incidents</a:t>
            </a:r>
            <a:endParaRPr lang="en-AU" sz="3000"/>
          </a:p>
        </p:txBody>
      </p:sp>
      <p:sp>
        <p:nvSpPr>
          <p:cNvPr id="6" name="Content Placeholder 2">
            <a:extLst>
              <a:ext uri="{FF2B5EF4-FFF2-40B4-BE49-F238E27FC236}">
                <a16:creationId xmlns:a16="http://schemas.microsoft.com/office/drawing/2014/main" id="{0D0138ED-8E32-9C53-CD43-349588730DF7}"/>
              </a:ext>
            </a:extLst>
          </p:cNvPr>
          <p:cNvSpPr>
            <a:spLocks noGrp="1"/>
          </p:cNvSpPr>
          <p:nvPr>
            <p:ph idx="1"/>
          </p:nvPr>
        </p:nvSpPr>
        <p:spPr>
          <a:xfrm>
            <a:off x="305354" y="2275931"/>
            <a:ext cx="5456712" cy="4061904"/>
          </a:xfrm>
        </p:spPr>
        <p:txBody>
          <a:bodyPr>
            <a:normAutofit/>
          </a:bodyPr>
          <a:lstStyle/>
          <a:p>
            <a:pPr marL="342900" lvl="0" indent="-342900">
              <a:buFont typeface="Arial" panose="020B0604020202020204" pitchFamily="34" charset="0"/>
              <a:buChar char="•"/>
            </a:pPr>
            <a:r>
              <a:rPr lang="en-AU" sz="2400" b="0" i="0">
                <a:solidFill>
                  <a:schemeClr val="tx1"/>
                </a:solidFill>
                <a:effectLst/>
                <a:latin typeface="Open Sans" pitchFamily="2" charset="0"/>
                <a:ea typeface="Times New Roman" panose="02020603050405020304" pitchFamily="18" charset="0"/>
                <a:cs typeface="Times New Roman" panose="02020603050405020304" pitchFamily="18" charset="0"/>
              </a:rPr>
              <a:t>Anyone can report an incident</a:t>
            </a:r>
            <a:endParaRPr lang="en-AU" sz="2400" b="0" i="1">
              <a:solidFill>
                <a:schemeClr val="tx1"/>
              </a:solidFill>
              <a:effectLst/>
              <a:latin typeface="Open Sans" pitchFamily="2"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en-AU" sz="2400" b="0" i="0">
                <a:solidFill>
                  <a:schemeClr val="tx1"/>
                </a:solidFill>
                <a:effectLst/>
                <a:latin typeface="Open Sans" pitchFamily="2" charset="0"/>
                <a:ea typeface="Times New Roman" panose="02020603050405020304" pitchFamily="18" charset="0"/>
                <a:cs typeface="Times New Roman" panose="02020603050405020304" pitchFamily="18" charset="0"/>
              </a:rPr>
              <a:t>Know how to report incidents they were told about by another person</a:t>
            </a:r>
            <a:endParaRPr lang="en-AU" sz="2400" b="0" i="1">
              <a:solidFill>
                <a:schemeClr val="tx1"/>
              </a:solidFill>
              <a:effectLst/>
              <a:latin typeface="Open Sans" pitchFamily="2"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en-AU" sz="2400" b="0" i="0">
                <a:solidFill>
                  <a:schemeClr val="tx1"/>
                </a:solidFill>
                <a:effectLst/>
                <a:latin typeface="Open Sans" pitchFamily="2" charset="0"/>
                <a:ea typeface="Times New Roman" panose="02020603050405020304" pitchFamily="18" charset="0"/>
                <a:cs typeface="Times New Roman" panose="02020603050405020304" pitchFamily="18" charset="0"/>
              </a:rPr>
              <a:t>Everyone is trained</a:t>
            </a:r>
          </a:p>
          <a:p>
            <a:pPr marL="342900" indent="-342900">
              <a:buFont typeface="Arial" panose="020B0604020202020204" pitchFamily="34" charset="0"/>
              <a:buChar char="•"/>
            </a:pPr>
            <a:r>
              <a:rPr lang="en-AU" sz="2400" b="0">
                <a:solidFill>
                  <a:schemeClr val="tx1"/>
                </a:solidFill>
                <a:ea typeface="Calibri" panose="020F0502020204030204" pitchFamily="34" charset="0"/>
              </a:rPr>
              <a:t>Your IMS properly records the incident</a:t>
            </a:r>
            <a:endParaRPr lang="en-AU" sz="2400" b="0">
              <a:solidFill>
                <a:schemeClr val="tx1"/>
              </a:solidFill>
            </a:endParaRPr>
          </a:p>
          <a:p>
            <a:pPr marL="342900" lvl="0" indent="-342900">
              <a:buFont typeface="Arial" panose="020B0604020202020204" pitchFamily="34" charset="0"/>
              <a:buChar char="•"/>
            </a:pPr>
            <a:r>
              <a:rPr lang="en-AU" sz="2400" b="0" i="0">
                <a:solidFill>
                  <a:schemeClr val="tx1"/>
                </a:solidFill>
                <a:effectLst/>
                <a:latin typeface="Open Sans" pitchFamily="2" charset="0"/>
                <a:ea typeface="Times New Roman" panose="02020603050405020304" pitchFamily="18" charset="0"/>
                <a:cs typeface="Times New Roman" panose="02020603050405020304" pitchFamily="18" charset="0"/>
              </a:rPr>
              <a:t>Next steps will depend on the seriousness of the incident</a:t>
            </a:r>
          </a:p>
          <a:p>
            <a:pPr defTabSz="914400">
              <a:lnSpc>
                <a:spcPct val="104000"/>
              </a:lnSpc>
              <a:spcAft>
                <a:spcPts val="600"/>
              </a:spcAft>
            </a:pPr>
            <a:endParaRPr lang="en-US" sz="2400" i="0">
              <a:solidFill>
                <a:schemeClr val="bg1"/>
              </a:solidFill>
              <a:effectLst/>
              <a:ea typeface="Open Sans Light" pitchFamily="2" charset="0"/>
              <a:cs typeface="Open Sans Light" pitchFamily="2" charset="0"/>
            </a:endParaRPr>
          </a:p>
        </p:txBody>
      </p:sp>
    </p:spTree>
    <p:extLst>
      <p:ext uri="{BB962C8B-B14F-4D97-AF65-F5344CB8AC3E}">
        <p14:creationId xmlns:p14="http://schemas.microsoft.com/office/powerpoint/2010/main" val="2132339538"/>
      </p:ext>
    </p:extLst>
  </p:cSld>
  <p:clrMapOvr>
    <a:masterClrMapping/>
  </p:clrMapOvr>
  <mc:AlternateContent xmlns:mc="http://schemas.openxmlformats.org/markup-compatibility/2006" xmlns:p14="http://schemas.microsoft.com/office/powerpoint/2010/main">
    <mc:Choice Requires="p14">
      <p:transition spd="slow" p14:dur="2000" advTm="14851"/>
    </mc:Choice>
    <mc:Fallback xmlns="">
      <p:transition spd="slow" advTm="14851"/>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76DB9-B138-E087-F5A9-EA1CDA371673}"/>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50C801AF-78AF-2F53-9B09-25A60F91C6FE}"/>
              </a:ext>
            </a:extLst>
          </p:cNvPr>
          <p:cNvSpPr>
            <a:spLocks noGrp="1"/>
          </p:cNvSpPr>
          <p:nvPr>
            <p:ph type="title"/>
          </p:nvPr>
        </p:nvSpPr>
        <p:spPr>
          <a:xfrm>
            <a:off x="586154" y="582908"/>
            <a:ext cx="9590779" cy="537936"/>
          </a:xfrm>
        </p:spPr>
        <p:txBody>
          <a:bodyPr>
            <a:noAutofit/>
          </a:bodyPr>
          <a:lstStyle/>
          <a:p>
            <a:r>
              <a:rPr lang="en-AU"/>
              <a:t>Element 3: Reporting and recording incidents</a:t>
            </a:r>
          </a:p>
        </p:txBody>
      </p:sp>
      <p:sp>
        <p:nvSpPr>
          <p:cNvPr id="3" name="TextBox 2">
            <a:extLst>
              <a:ext uri="{FF2B5EF4-FFF2-40B4-BE49-F238E27FC236}">
                <a16:creationId xmlns:a16="http://schemas.microsoft.com/office/drawing/2014/main" id="{092121BF-D409-E003-6806-500AD2337F56}"/>
              </a:ext>
            </a:extLst>
          </p:cNvPr>
          <p:cNvSpPr txBox="1"/>
          <p:nvPr/>
        </p:nvSpPr>
        <p:spPr>
          <a:xfrm>
            <a:off x="2370504" y="2064254"/>
            <a:ext cx="8275056" cy="2171620"/>
          </a:xfrm>
          <a:prstGeom prst="rect">
            <a:avLst/>
          </a:prstGeom>
          <a:noFill/>
        </p:spPr>
        <p:txBody>
          <a:bodyPr wrap="square">
            <a:spAutoFit/>
          </a:bodyPr>
          <a:lstStyle/>
          <a:p>
            <a:pPr marL="514350" lvl="0" indent="-514350">
              <a:lnSpc>
                <a:spcPct val="114000"/>
              </a:lnSpc>
              <a:buAutoNum type="arabicPeriod"/>
            </a:pPr>
            <a:r>
              <a:rPr lang="en-AU" sz="2400" b="0" i="0">
                <a:solidFill>
                  <a:schemeClr val="tx1"/>
                </a:solidFill>
                <a:effectLst/>
                <a:latin typeface="Open Sans" pitchFamily="2" charset="0"/>
                <a:ea typeface="Times New Roman" panose="02020603050405020304" pitchFamily="18" charset="0"/>
                <a:cs typeface="Times New Roman" panose="02020603050405020304" pitchFamily="18" charset="0"/>
              </a:rPr>
              <a:t>Who would you report an incident to?</a:t>
            </a:r>
          </a:p>
          <a:p>
            <a:pPr marL="514350" lvl="0" indent="-514350">
              <a:lnSpc>
                <a:spcPct val="114000"/>
              </a:lnSpc>
              <a:buAutoNum type="arabicPeriod"/>
            </a:pPr>
            <a:r>
              <a:rPr lang="en-AU" sz="2400" b="0" i="0">
                <a:solidFill>
                  <a:schemeClr val="tx1"/>
                </a:solidFill>
                <a:effectLst/>
                <a:latin typeface="Open Sans" pitchFamily="2" charset="0"/>
                <a:ea typeface="Times New Roman" panose="02020603050405020304" pitchFamily="18" charset="0"/>
                <a:cs typeface="Times New Roman" panose="02020603050405020304" pitchFamily="18" charset="0"/>
              </a:rPr>
              <a:t>Where/ how would you record an incident?</a:t>
            </a:r>
          </a:p>
          <a:p>
            <a:pPr marL="514350" lvl="0" indent="-514350">
              <a:lnSpc>
                <a:spcPct val="114000"/>
              </a:lnSpc>
              <a:buAutoNum type="arabicPeriod"/>
            </a:pPr>
            <a:r>
              <a:rPr lang="en-AU" sz="2400" b="0" i="0">
                <a:solidFill>
                  <a:schemeClr val="tx1"/>
                </a:solidFill>
                <a:effectLst/>
                <a:latin typeface="Open Sans" pitchFamily="2" charset="0"/>
                <a:ea typeface="Times New Roman" panose="02020603050405020304" pitchFamily="18" charset="0"/>
                <a:cs typeface="Times New Roman" panose="02020603050405020304" pitchFamily="18" charset="0"/>
              </a:rPr>
              <a:t>What details would need to be captured?</a:t>
            </a:r>
          </a:p>
          <a:p>
            <a:pPr marL="514350" lvl="0" indent="-514350">
              <a:lnSpc>
                <a:spcPct val="114000"/>
              </a:lnSpc>
              <a:buAutoNum type="arabicPeriod"/>
            </a:pPr>
            <a:r>
              <a:rPr lang="en-AU" sz="2400" b="0" i="0">
                <a:solidFill>
                  <a:schemeClr val="tx1"/>
                </a:solidFill>
                <a:effectLst/>
                <a:latin typeface="Open Sans" pitchFamily="2" charset="0"/>
                <a:ea typeface="Times New Roman" panose="02020603050405020304" pitchFamily="18" charset="0"/>
                <a:cs typeface="Times New Roman" panose="02020603050405020304" pitchFamily="18" charset="0"/>
              </a:rPr>
              <a:t>What are our service’s expectations for timeframes with recording and reporting incidents? </a:t>
            </a:r>
            <a:endParaRPr lang="en-AU" sz="2400">
              <a:latin typeface="Open Sans" pitchFamily="2" charset="0"/>
              <a:ea typeface="Times New Roman" panose="02020603050405020304" pitchFamily="18" charset="0"/>
              <a:cs typeface="Times New Roman" panose="02020603050405020304" pitchFamily="18" charset="0"/>
            </a:endParaRPr>
          </a:p>
        </p:txBody>
      </p:sp>
      <p:pic>
        <p:nvPicPr>
          <p:cNvPr id="5" name="Content Placeholder 4" descr="Lightbulb and gear outline">
            <a:extLst>
              <a:ext uri="{FF2B5EF4-FFF2-40B4-BE49-F238E27FC236}">
                <a16:creationId xmlns:a16="http://schemas.microsoft.com/office/drawing/2014/main" id="{387BC507-59A0-7B7F-9710-AE02B6E220F2}"/>
              </a:ext>
            </a:extLst>
          </p:cNvPr>
          <p:cNvPicPr>
            <a:picLocks noGrp="1" noChangeAspect="1"/>
          </p:cNvPicPr>
          <p:nvPr>
            <p:ph idx="1"/>
          </p:nvPr>
        </p:nvPicPr>
        <p:blipFill>
          <a:blip r:embed="rId4">
            <a:extLst>
              <a:ext uri="{96DAC541-7B7A-43D3-8B79-37D633B846F1}">
                <asvg:svgBlip xmlns:asvg="http://schemas.microsoft.com/office/drawing/2016/SVG/main" r:embed="rId5"/>
              </a:ext>
            </a:extLst>
          </a:blip>
          <a:stretch>
            <a:fillRect/>
          </a:stretch>
        </p:blipFill>
        <p:spPr>
          <a:xfrm>
            <a:off x="0" y="2064254"/>
            <a:ext cx="2370504" cy="2370504"/>
          </a:xfrm>
        </p:spPr>
      </p:pic>
      <p:pic>
        <p:nvPicPr>
          <p:cNvPr id="4" name="Picture 8" descr="Icon&#10;&#10;Description automatically generated">
            <a:extLst>
              <a:ext uri="{FF2B5EF4-FFF2-40B4-BE49-F238E27FC236}">
                <a16:creationId xmlns:a16="http://schemas.microsoft.com/office/drawing/2014/main" id="{1FD6376E-DDA0-9B51-52EC-7CB7BBAC5292}"/>
              </a:ext>
            </a:extLst>
          </p:cNvPr>
          <p:cNvPicPr>
            <a:picLocks noChangeAspect="1"/>
          </p:cNvPicPr>
          <p:nvPr/>
        </p:nvPicPr>
        <p:blipFill>
          <a:blip r:embed="rId6"/>
          <a:stretch>
            <a:fillRect/>
          </a:stretch>
        </p:blipFill>
        <p:spPr>
          <a:xfrm>
            <a:off x="10355069" y="0"/>
            <a:ext cx="1836931" cy="1855485"/>
          </a:xfrm>
          <a:prstGeom prst="rect">
            <a:avLst/>
          </a:prstGeom>
          <a:solidFill>
            <a:srgbClr val="0190B9"/>
          </a:solidFill>
        </p:spPr>
      </p:pic>
    </p:spTree>
    <p:custDataLst>
      <p:tags r:id="rId1"/>
    </p:custDataLst>
    <p:extLst>
      <p:ext uri="{BB962C8B-B14F-4D97-AF65-F5344CB8AC3E}">
        <p14:creationId xmlns:p14="http://schemas.microsoft.com/office/powerpoint/2010/main" val="19980828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37352-5949-B2DB-AE94-BECECC1B9D1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8E29515-4174-3B36-C090-6BBB5441BA6E}"/>
              </a:ext>
            </a:extLst>
          </p:cNvPr>
          <p:cNvSpPr txBox="1"/>
          <p:nvPr/>
        </p:nvSpPr>
        <p:spPr>
          <a:xfrm>
            <a:off x="453116" y="951549"/>
            <a:ext cx="4228609" cy="3058145"/>
          </a:xfrm>
          <a:prstGeom prst="rect">
            <a:avLst/>
          </a:prstGeom>
          <a:noFill/>
        </p:spPr>
        <p:txBody>
          <a:bodyPr wrap="square" lIns="91440" tIns="45720" rIns="91440" bIns="45720" anchor="t">
            <a:spAutoFit/>
          </a:bodyPr>
          <a:lstStyle/>
          <a:p>
            <a:pPr algn="ctr">
              <a:lnSpc>
                <a:spcPct val="150000"/>
              </a:lnSpc>
            </a:pPr>
            <a:r>
              <a:rPr lang="en-AU" sz="3300" b="1" i="0">
                <a:solidFill>
                  <a:schemeClr val="bg1"/>
                </a:solidFill>
                <a:effectLst/>
                <a:latin typeface="Open Sans"/>
                <a:ea typeface="Open Sans"/>
                <a:cs typeface="Open Sans"/>
              </a:rPr>
              <a:t>Reporting and recording incidents at</a:t>
            </a:r>
            <a:r>
              <a:rPr lang="en-AU" sz="3300" b="1">
                <a:solidFill>
                  <a:schemeClr val="bg1"/>
                </a:solidFill>
                <a:latin typeface="Open Sans"/>
                <a:ea typeface="Open Sans"/>
                <a:cs typeface="Open Sans"/>
              </a:rPr>
              <a:t> our service</a:t>
            </a:r>
            <a:endParaRPr lang="en-AU" sz="3300" b="1" i="0">
              <a:solidFill>
                <a:schemeClr val="bg1"/>
              </a:solidFill>
              <a:effectLst/>
              <a:latin typeface="Open Sans"/>
              <a:ea typeface="Open Sans"/>
              <a:cs typeface="Open Sans"/>
            </a:endParaRPr>
          </a:p>
        </p:txBody>
      </p:sp>
      <p:pic>
        <p:nvPicPr>
          <p:cNvPr id="5" name="Content Placeholder 7" descr="Home outline">
            <a:extLst>
              <a:ext uri="{FF2B5EF4-FFF2-40B4-BE49-F238E27FC236}">
                <a16:creationId xmlns:a16="http://schemas.microsoft.com/office/drawing/2014/main" id="{505A2C39-6226-C0F6-7ADF-5C1A5CE5F2AF}"/>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1403089" y="4128479"/>
            <a:ext cx="2328661" cy="2328661"/>
          </a:xfrm>
        </p:spPr>
      </p:pic>
      <p:sp>
        <p:nvSpPr>
          <p:cNvPr id="7" name="TextBox 6">
            <a:extLst>
              <a:ext uri="{FF2B5EF4-FFF2-40B4-BE49-F238E27FC236}">
                <a16:creationId xmlns:a16="http://schemas.microsoft.com/office/drawing/2014/main" id="{6871B17E-43EB-74E1-C7E2-2E7C99097D67}"/>
              </a:ext>
            </a:extLst>
          </p:cNvPr>
          <p:cNvSpPr txBox="1"/>
          <p:nvPr/>
        </p:nvSpPr>
        <p:spPr>
          <a:xfrm>
            <a:off x="5357916" y="1066815"/>
            <a:ext cx="4997153" cy="5078313"/>
          </a:xfrm>
          <a:prstGeom prst="rect">
            <a:avLst/>
          </a:prstGeom>
          <a:noFill/>
        </p:spPr>
        <p:txBody>
          <a:bodyPr wrap="square">
            <a:spAutoFit/>
          </a:bodyPr>
          <a:lstStyle/>
          <a:p>
            <a:r>
              <a:rPr lang="en-AU" sz="2400" b="0" i="1" dirty="0">
                <a:solidFill>
                  <a:schemeClr val="bg2">
                    <a:lumMod val="50000"/>
                  </a:schemeClr>
                </a:solidFill>
              </a:rPr>
              <a:t>[</a:t>
            </a:r>
            <a:r>
              <a:rPr lang="en-AU" sz="2300" b="0" i="1" dirty="0">
                <a:solidFill>
                  <a:schemeClr val="bg2">
                    <a:lumMod val="50000"/>
                  </a:schemeClr>
                </a:solidFill>
              </a:rPr>
              <a:t>Insert information about reporting and recording incidents at your </a:t>
            </a:r>
            <a:r>
              <a:rPr lang="en-AU" sz="2300" i="1" dirty="0">
                <a:solidFill>
                  <a:schemeClr val="bg2">
                    <a:lumMod val="50000"/>
                  </a:schemeClr>
                </a:solidFill>
              </a:rPr>
              <a:t>service</a:t>
            </a:r>
            <a:r>
              <a:rPr lang="en-AU" sz="2300" b="0" i="1" dirty="0">
                <a:solidFill>
                  <a:schemeClr val="bg2">
                    <a:lumMod val="50000"/>
                  </a:schemeClr>
                </a:solidFill>
              </a:rPr>
              <a:t>. For example:</a:t>
            </a:r>
          </a:p>
          <a:p>
            <a:pPr marL="171450" indent="-171450">
              <a:buFont typeface="Arial" panose="020B0604020202020204" pitchFamily="34" charset="0"/>
              <a:buChar char="•"/>
            </a:pPr>
            <a:r>
              <a:rPr lang="en-AU" sz="2300" i="1" dirty="0">
                <a:solidFill>
                  <a:schemeClr val="tx1">
                    <a:lumMod val="50000"/>
                    <a:lumOff val="50000"/>
                  </a:schemeClr>
                </a:solidFill>
              </a:rPr>
              <a:t>expectation for reporting and recording incidents </a:t>
            </a:r>
          </a:p>
          <a:p>
            <a:pPr marL="171450" indent="-171450">
              <a:buFont typeface="Arial" panose="020B0604020202020204" pitchFamily="34" charset="0"/>
              <a:buChar char="•"/>
            </a:pPr>
            <a:r>
              <a:rPr lang="en-AU" sz="2300" i="1" dirty="0">
                <a:solidFill>
                  <a:schemeClr val="tx1">
                    <a:lumMod val="50000"/>
                    <a:lumOff val="50000"/>
                  </a:schemeClr>
                </a:solidFill>
              </a:rPr>
              <a:t>who is responsible</a:t>
            </a:r>
          </a:p>
          <a:p>
            <a:pPr marL="171450" indent="-171450">
              <a:buFont typeface="Arial" panose="020B0604020202020204" pitchFamily="34" charset="0"/>
              <a:buChar char="•"/>
            </a:pPr>
            <a:r>
              <a:rPr lang="en-AU" sz="2300" b="0" i="1" dirty="0">
                <a:solidFill>
                  <a:schemeClr val="tx1">
                    <a:lumMod val="50000"/>
                    <a:lumOff val="50000"/>
                  </a:schemeClr>
                </a:solidFill>
                <a:effectLst/>
                <a:latin typeface="Open Sans" pitchFamily="2" charset="0"/>
                <a:ea typeface="Times New Roman" panose="02020603050405020304" pitchFamily="18" charset="0"/>
                <a:cs typeface="Times New Roman" panose="02020603050405020304" pitchFamily="18" charset="0"/>
              </a:rPr>
              <a:t>expectations for timeframes with recording and reporting incidents, including any SIRS reportable incidents </a:t>
            </a:r>
            <a:endParaRPr lang="en-AU" sz="2300" i="1" dirty="0">
              <a:solidFill>
                <a:schemeClr val="tx1">
                  <a:lumMod val="50000"/>
                  <a:lumOff val="50000"/>
                </a:schemeClr>
              </a:solidFill>
            </a:endParaRPr>
          </a:p>
          <a:p>
            <a:pPr marL="171450" indent="-171450">
              <a:buFont typeface="Arial" panose="020B0604020202020204" pitchFamily="34" charset="0"/>
              <a:buChar char="•"/>
            </a:pPr>
            <a:r>
              <a:rPr lang="en-AU" sz="2300" i="1" dirty="0">
                <a:solidFill>
                  <a:schemeClr val="tx1">
                    <a:lumMod val="50000"/>
                    <a:lumOff val="50000"/>
                  </a:schemeClr>
                </a:solidFill>
              </a:rPr>
              <a:t>how staff are trained and equipped to report and record incidents</a:t>
            </a:r>
          </a:p>
          <a:p>
            <a:pPr marL="171450" indent="-171450">
              <a:buFont typeface="Arial" panose="020B0604020202020204" pitchFamily="34" charset="0"/>
              <a:buChar char="•"/>
            </a:pPr>
            <a:r>
              <a:rPr lang="en-AU" sz="2300" i="1" dirty="0">
                <a:solidFill>
                  <a:schemeClr val="tx1">
                    <a:lumMod val="50000"/>
                    <a:lumOff val="50000"/>
                  </a:schemeClr>
                </a:solidFill>
              </a:rPr>
              <a:t>what could you improve.]</a:t>
            </a:r>
            <a:endParaRPr lang="en-AU" sz="2400" b="0" i="1" dirty="0">
              <a:solidFill>
                <a:schemeClr val="bg2">
                  <a:lumMod val="50000"/>
                </a:schemeClr>
              </a:solidFill>
            </a:endParaRPr>
          </a:p>
          <a:p>
            <a:pPr>
              <a:buNone/>
            </a:pPr>
            <a:r>
              <a:rPr lang="en-AU" sz="2400" i="0" dirty="0">
                <a:solidFill>
                  <a:srgbClr val="A6A6A6"/>
                </a:solidFill>
                <a:effectLst/>
                <a:latin typeface="Open Sans" pitchFamily="2" charset="0"/>
                <a:ea typeface="Times New Roman" panose="02020603050405020304" pitchFamily="18" charset="0"/>
              </a:rPr>
              <a:t> </a:t>
            </a:r>
            <a:endParaRPr lang="en-AU" sz="2400" i="1" dirty="0">
              <a:solidFill>
                <a:srgbClr val="A6A6A6"/>
              </a:solidFill>
              <a:effectLst/>
              <a:latin typeface="Open Sans" pitchFamily="2" charset="0"/>
              <a:ea typeface="Times New Roman" panose="02020603050405020304" pitchFamily="18" charset="0"/>
            </a:endParaRPr>
          </a:p>
        </p:txBody>
      </p:sp>
      <p:pic>
        <p:nvPicPr>
          <p:cNvPr id="2" name="Picture 8" descr="Icon&#10;&#10;Description automatically generated">
            <a:extLst>
              <a:ext uri="{FF2B5EF4-FFF2-40B4-BE49-F238E27FC236}">
                <a16:creationId xmlns:a16="http://schemas.microsoft.com/office/drawing/2014/main" id="{B0D92DE3-E918-3C44-52DD-7FAFC75A64D1}"/>
              </a:ext>
            </a:extLst>
          </p:cNvPr>
          <p:cNvPicPr>
            <a:picLocks noChangeAspect="1"/>
          </p:cNvPicPr>
          <p:nvPr/>
        </p:nvPicPr>
        <p:blipFill>
          <a:blip r:embed="rId5"/>
          <a:stretch>
            <a:fillRect/>
          </a:stretch>
        </p:blipFill>
        <p:spPr>
          <a:xfrm>
            <a:off x="10355069" y="0"/>
            <a:ext cx="1836931" cy="1855485"/>
          </a:xfrm>
          <a:prstGeom prst="rect">
            <a:avLst/>
          </a:prstGeom>
          <a:noFill/>
        </p:spPr>
      </p:pic>
    </p:spTree>
    <p:extLst>
      <p:ext uri="{BB962C8B-B14F-4D97-AF65-F5344CB8AC3E}">
        <p14:creationId xmlns:p14="http://schemas.microsoft.com/office/powerpoint/2010/main" val="16568745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A69E2-CA9E-2C10-50B8-93A2462E532C}"/>
            </a:ext>
          </a:extLst>
        </p:cNvPr>
        <p:cNvGrpSpPr/>
        <p:nvPr/>
      </p:nvGrpSpPr>
      <p:grpSpPr>
        <a:xfrm>
          <a:off x="0" y="0"/>
          <a:ext cx="0" cy="0"/>
          <a:chOff x="0" y="0"/>
          <a:chExt cx="0" cy="0"/>
        </a:xfrm>
      </p:grpSpPr>
      <p:pic>
        <p:nvPicPr>
          <p:cNvPr id="12" name="Picture 9" descr="Icon&#10;&#10;Description automatically generated">
            <a:extLst>
              <a:ext uri="{FF2B5EF4-FFF2-40B4-BE49-F238E27FC236}">
                <a16:creationId xmlns:a16="http://schemas.microsoft.com/office/drawing/2014/main" id="{9252E2A0-239C-6533-A38B-68B32011F74A}"/>
              </a:ext>
            </a:extLst>
          </p:cNvPr>
          <p:cNvPicPr>
            <a:picLocks noChangeAspect="1"/>
          </p:cNvPicPr>
          <p:nvPr/>
        </p:nvPicPr>
        <p:blipFill>
          <a:blip r:embed="rId3"/>
          <a:srcRect l="2482" t="2603" r="8267" b="-1238"/>
          <a:stretch/>
        </p:blipFill>
        <p:spPr>
          <a:xfrm>
            <a:off x="6753100" y="0"/>
            <a:ext cx="5438144" cy="6954830"/>
          </a:xfrm>
          <a:prstGeom prst="rect">
            <a:avLst/>
          </a:prstGeom>
        </p:spPr>
      </p:pic>
      <p:pic>
        <p:nvPicPr>
          <p:cNvPr id="9" name="Picture 8">
            <a:extLst>
              <a:ext uri="{FF2B5EF4-FFF2-40B4-BE49-F238E27FC236}">
                <a16:creationId xmlns:a16="http://schemas.microsoft.com/office/drawing/2014/main" id="{95F0D444-E2BA-BFEF-BE8F-E78EA7A410A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4228" y="0"/>
            <a:ext cx="6805505" cy="6681770"/>
          </a:xfrm>
          <a:prstGeom prst="rect">
            <a:avLst/>
          </a:prstGeom>
          <a:solidFill>
            <a:schemeClr val="tx2"/>
          </a:solidFill>
          <a:ln>
            <a:solidFill>
              <a:schemeClr val="tx2"/>
            </a:solidFill>
          </a:ln>
        </p:spPr>
      </p:pic>
      <p:pic>
        <p:nvPicPr>
          <p:cNvPr id="10" name="Picture 9">
            <a:extLst>
              <a:ext uri="{FF2B5EF4-FFF2-40B4-BE49-F238E27FC236}">
                <a16:creationId xmlns:a16="http://schemas.microsoft.com/office/drawing/2014/main" id="{8624C9B1-6DA1-7470-865A-9430A5287C8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55" y="6681260"/>
            <a:ext cx="12190489" cy="176740"/>
          </a:xfrm>
          <a:prstGeom prst="rect">
            <a:avLst/>
          </a:prstGeom>
        </p:spPr>
      </p:pic>
      <p:pic>
        <p:nvPicPr>
          <p:cNvPr id="11" name="Picture 10" descr="A black background with a black square&#10;&#10;Description automatically generated with medium confidence">
            <a:extLst>
              <a:ext uri="{FF2B5EF4-FFF2-40B4-BE49-F238E27FC236}">
                <a16:creationId xmlns:a16="http://schemas.microsoft.com/office/drawing/2014/main" id="{F4D6C13B-5539-5B64-1B1F-67D664DA62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597" y="239622"/>
            <a:ext cx="3245922" cy="543021"/>
          </a:xfrm>
          <a:prstGeom prst="rect">
            <a:avLst/>
          </a:prstGeom>
        </p:spPr>
      </p:pic>
      <p:sp>
        <p:nvSpPr>
          <p:cNvPr id="2" name="TextBox 1">
            <a:extLst>
              <a:ext uri="{FF2B5EF4-FFF2-40B4-BE49-F238E27FC236}">
                <a16:creationId xmlns:a16="http://schemas.microsoft.com/office/drawing/2014/main" id="{254EC3B7-8FAB-4AE8-6725-9845A2F03588}"/>
              </a:ext>
            </a:extLst>
          </p:cNvPr>
          <p:cNvSpPr txBox="1"/>
          <p:nvPr/>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solidFill>
                  <a:schemeClr val="bg1"/>
                </a:solidFill>
              </a:rPr>
              <a:pPr algn="r"/>
              <a:t>35</a:t>
            </a:fld>
            <a:endParaRPr lang="en-AU" sz="1100">
              <a:solidFill>
                <a:schemeClr val="bg1"/>
              </a:solidFill>
            </a:endParaRPr>
          </a:p>
        </p:txBody>
      </p:sp>
      <p:sp>
        <p:nvSpPr>
          <p:cNvPr id="5" name="Title 4">
            <a:extLst>
              <a:ext uri="{FF2B5EF4-FFF2-40B4-BE49-F238E27FC236}">
                <a16:creationId xmlns:a16="http://schemas.microsoft.com/office/drawing/2014/main" id="{D1791A0B-3A55-BDBF-A5FB-E2B1B9CA0839}"/>
              </a:ext>
            </a:extLst>
          </p:cNvPr>
          <p:cNvSpPr>
            <a:spLocks noGrp="1"/>
          </p:cNvSpPr>
          <p:nvPr>
            <p:ph type="title"/>
          </p:nvPr>
        </p:nvSpPr>
        <p:spPr>
          <a:xfrm>
            <a:off x="256887" y="1069818"/>
            <a:ext cx="5540947" cy="869818"/>
          </a:xfrm>
        </p:spPr>
        <p:txBody>
          <a:bodyPr/>
          <a:lstStyle/>
          <a:p>
            <a:r>
              <a:rPr lang="en-AU" sz="3200"/>
              <a:t>Element 4: Analyse the incident</a:t>
            </a:r>
            <a:endParaRPr lang="en-AU" sz="3000"/>
          </a:p>
        </p:txBody>
      </p:sp>
      <p:sp>
        <p:nvSpPr>
          <p:cNvPr id="6" name="Content Placeholder 2">
            <a:extLst>
              <a:ext uri="{FF2B5EF4-FFF2-40B4-BE49-F238E27FC236}">
                <a16:creationId xmlns:a16="http://schemas.microsoft.com/office/drawing/2014/main" id="{48DCE906-7B09-C122-AB0A-41C73F4A1671}"/>
              </a:ext>
            </a:extLst>
          </p:cNvPr>
          <p:cNvSpPr>
            <a:spLocks noGrp="1"/>
          </p:cNvSpPr>
          <p:nvPr>
            <p:ph idx="1"/>
          </p:nvPr>
        </p:nvSpPr>
        <p:spPr>
          <a:xfrm>
            <a:off x="305354" y="2275931"/>
            <a:ext cx="5456712" cy="4061904"/>
          </a:xfrm>
        </p:spPr>
        <p:txBody>
          <a:bodyPr>
            <a:normAutofit fontScale="92500"/>
          </a:bodyPr>
          <a:lstStyle/>
          <a:p>
            <a:pPr marL="342900" lvl="0" indent="-342900">
              <a:buFont typeface="Arial" panose="020B0604020202020204" pitchFamily="34" charset="0"/>
              <a:buChar char="•"/>
            </a:pPr>
            <a:r>
              <a:rPr lang="en-AU" sz="2400" b="0" i="0">
                <a:solidFill>
                  <a:schemeClr val="tx1"/>
                </a:solidFill>
                <a:effectLst/>
                <a:latin typeface="Open Sans" pitchFamily="2" charset="0"/>
                <a:ea typeface="Times New Roman" panose="02020603050405020304" pitchFamily="18" charset="0"/>
                <a:cs typeface="Times New Roman" panose="02020603050405020304" pitchFamily="18" charset="0"/>
              </a:rPr>
              <a:t>Identify causes and how to change practices</a:t>
            </a:r>
          </a:p>
          <a:p>
            <a:pPr marL="342900" lvl="0" indent="-342900">
              <a:buFont typeface="Arial" panose="020B0604020202020204" pitchFamily="34" charset="0"/>
              <a:buChar char="•"/>
            </a:pPr>
            <a:r>
              <a:rPr lang="en-AU" sz="2400" b="0" i="0">
                <a:solidFill>
                  <a:schemeClr val="tx1"/>
                </a:solidFill>
                <a:effectLst/>
                <a:latin typeface="Open Sans" pitchFamily="2" charset="0"/>
                <a:ea typeface="Times New Roman" panose="02020603050405020304" pitchFamily="18" charset="0"/>
                <a:cs typeface="Times New Roman" panose="02020603050405020304" pitchFamily="18" charset="0"/>
              </a:rPr>
              <a:t>Identify trends </a:t>
            </a:r>
          </a:p>
          <a:p>
            <a:pPr marL="342900" lvl="0" indent="-342900">
              <a:buFont typeface="Arial" panose="020B0604020202020204" pitchFamily="34" charset="0"/>
              <a:buChar char="•"/>
            </a:pPr>
            <a:r>
              <a:rPr lang="en-AU" sz="2400" b="0" i="0">
                <a:solidFill>
                  <a:schemeClr val="tx1"/>
                </a:solidFill>
                <a:effectLst/>
                <a:latin typeface="Open Sans" pitchFamily="2" charset="0"/>
                <a:ea typeface="Times New Roman" panose="02020603050405020304" pitchFamily="18" charset="0"/>
                <a:cs typeface="Times New Roman" panose="02020603050405020304" pitchFamily="18" charset="0"/>
              </a:rPr>
              <a:t>Collect information that helps link related incidents and identify patterns</a:t>
            </a:r>
            <a:endParaRPr lang="en-AU" sz="2400" b="0" i="1">
              <a:solidFill>
                <a:schemeClr val="tx1"/>
              </a:solidFill>
              <a:effectLst/>
              <a:latin typeface="Open Sans" pitchFamily="2"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en-AU" sz="2400" b="0" i="0">
                <a:solidFill>
                  <a:schemeClr val="tx1"/>
                </a:solidFill>
                <a:effectLst/>
                <a:latin typeface="Open Sans" pitchFamily="2" charset="0"/>
                <a:ea typeface="Times New Roman" panose="02020603050405020304" pitchFamily="18" charset="0"/>
                <a:cs typeface="Times New Roman" panose="02020603050405020304" pitchFamily="18" charset="0"/>
              </a:rPr>
              <a:t>Recognise repeated minor instances of behaviours or incidents</a:t>
            </a:r>
            <a:endParaRPr lang="en-AU" sz="2400" b="0" i="1">
              <a:solidFill>
                <a:schemeClr val="tx1"/>
              </a:solidFill>
              <a:effectLst/>
              <a:latin typeface="Open Sans" pitchFamily="2"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en-AU" sz="2400" b="0" i="0">
                <a:solidFill>
                  <a:schemeClr val="tx1"/>
                </a:solidFill>
                <a:effectLst/>
                <a:latin typeface="Open Sans" pitchFamily="2" charset="0"/>
                <a:ea typeface="Times New Roman" panose="02020603050405020304" pitchFamily="18" charset="0"/>
                <a:cs typeface="Times New Roman" panose="02020603050405020304" pitchFamily="18" charset="0"/>
              </a:rPr>
              <a:t>Analy</a:t>
            </a:r>
            <a:r>
              <a:rPr lang="en-AU" sz="2400" b="0">
                <a:solidFill>
                  <a:schemeClr val="tx1"/>
                </a:solidFill>
                <a:ea typeface="Times New Roman" panose="02020603050405020304" pitchFamily="18" charset="0"/>
                <a:cs typeface="Times New Roman" panose="02020603050405020304" pitchFamily="18" charset="0"/>
              </a:rPr>
              <a:t>se to h</a:t>
            </a:r>
            <a:r>
              <a:rPr lang="en-AU" sz="2400" b="0" i="0">
                <a:solidFill>
                  <a:schemeClr val="tx1"/>
                </a:solidFill>
                <a:effectLst/>
                <a:latin typeface="Open Sans" pitchFamily="2" charset="0"/>
                <a:ea typeface="Times New Roman" panose="02020603050405020304" pitchFamily="18" charset="0"/>
                <a:cs typeface="Times New Roman" panose="02020603050405020304" pitchFamily="18" charset="0"/>
              </a:rPr>
              <a:t>elp decide further actions to prevent incidents reoccurring.</a:t>
            </a:r>
            <a:endParaRPr lang="en-AU" sz="2400" b="0" i="1">
              <a:solidFill>
                <a:schemeClr val="tx1"/>
              </a:solidFill>
              <a:effectLst/>
              <a:latin typeface="Open Sans" pitchFamily="2" charset="0"/>
              <a:ea typeface="Times New Roman" panose="02020603050405020304" pitchFamily="18" charset="0"/>
              <a:cs typeface="Times New Roman" panose="02020603050405020304" pitchFamily="18" charset="0"/>
            </a:endParaRPr>
          </a:p>
          <a:p>
            <a:pPr algn="ctr" defTabSz="914400">
              <a:lnSpc>
                <a:spcPct val="104000"/>
              </a:lnSpc>
              <a:spcAft>
                <a:spcPts val="600"/>
              </a:spcAft>
            </a:pPr>
            <a:endParaRPr lang="en-US" sz="2400" i="0">
              <a:solidFill>
                <a:schemeClr val="bg1"/>
              </a:solidFill>
              <a:effectLst/>
              <a:ea typeface="Open Sans Light" pitchFamily="2" charset="0"/>
              <a:cs typeface="Open Sans Light" pitchFamily="2" charset="0"/>
            </a:endParaRPr>
          </a:p>
        </p:txBody>
      </p:sp>
    </p:spTree>
    <p:extLst>
      <p:ext uri="{BB962C8B-B14F-4D97-AF65-F5344CB8AC3E}">
        <p14:creationId xmlns:p14="http://schemas.microsoft.com/office/powerpoint/2010/main" val="3792842628"/>
      </p:ext>
    </p:extLst>
  </p:cSld>
  <p:clrMapOvr>
    <a:masterClrMapping/>
  </p:clrMapOvr>
  <mc:AlternateContent xmlns:mc="http://schemas.openxmlformats.org/markup-compatibility/2006" xmlns:p14="http://schemas.microsoft.com/office/powerpoint/2010/main">
    <mc:Choice Requires="p14">
      <p:transition spd="slow" p14:dur="2000" advTm="14851"/>
    </mc:Choice>
    <mc:Fallback xmlns="">
      <p:transition spd="slow" advTm="14851"/>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A2F9B-934D-A280-7D65-3B2AD33FF9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669EF1-622F-4635-ABEF-9B78022FA351}"/>
              </a:ext>
            </a:extLst>
          </p:cNvPr>
          <p:cNvSpPr>
            <a:spLocks noGrp="1"/>
          </p:cNvSpPr>
          <p:nvPr>
            <p:ph type="title"/>
          </p:nvPr>
        </p:nvSpPr>
        <p:spPr>
          <a:xfrm>
            <a:off x="665744" y="827314"/>
            <a:ext cx="9682163" cy="537936"/>
          </a:xfrm>
        </p:spPr>
        <p:txBody>
          <a:bodyPr>
            <a:normAutofit/>
          </a:bodyPr>
          <a:lstStyle/>
          <a:p>
            <a:r>
              <a:rPr lang="en-AU" sz="3100"/>
              <a:t>One-off vs systemic issues</a:t>
            </a:r>
          </a:p>
        </p:txBody>
      </p:sp>
      <p:graphicFrame>
        <p:nvGraphicFramePr>
          <p:cNvPr id="10" name="Content Placeholder 3">
            <a:extLst>
              <a:ext uri="{FF2B5EF4-FFF2-40B4-BE49-F238E27FC236}">
                <a16:creationId xmlns:a16="http://schemas.microsoft.com/office/drawing/2014/main" id="{35596A0E-80F4-4514-3D33-CD7F8DCE7426}"/>
              </a:ext>
            </a:extLst>
          </p:cNvPr>
          <p:cNvGraphicFramePr>
            <a:graphicFrameLocks noGrp="1"/>
          </p:cNvGraphicFramePr>
          <p:nvPr>
            <p:ph idx="1"/>
            <p:extLst>
              <p:ext uri="{D42A27DB-BD31-4B8C-83A1-F6EECF244321}">
                <p14:modId xmlns:p14="http://schemas.microsoft.com/office/powerpoint/2010/main" val="1141371677"/>
              </p:ext>
            </p:extLst>
          </p:nvPr>
        </p:nvGraphicFramePr>
        <p:xfrm>
          <a:off x="762000" y="1512000"/>
          <a:ext cx="10710333" cy="39807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945274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FAD11-CF57-A1C3-AC72-A207C46B8FCC}"/>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C0B8C2C3-7C9E-0428-7035-F47ED14EFC30}"/>
              </a:ext>
            </a:extLst>
          </p:cNvPr>
          <p:cNvSpPr>
            <a:spLocks noGrp="1"/>
          </p:cNvSpPr>
          <p:nvPr>
            <p:ph type="title"/>
          </p:nvPr>
        </p:nvSpPr>
        <p:spPr>
          <a:xfrm>
            <a:off x="586154" y="582908"/>
            <a:ext cx="9590779" cy="537936"/>
          </a:xfrm>
        </p:spPr>
        <p:txBody>
          <a:bodyPr>
            <a:noAutofit/>
          </a:bodyPr>
          <a:lstStyle/>
          <a:p>
            <a:r>
              <a:rPr lang="en-AU"/>
              <a:t>Element 4: Analyse the incident</a:t>
            </a:r>
          </a:p>
        </p:txBody>
      </p:sp>
      <p:sp>
        <p:nvSpPr>
          <p:cNvPr id="3" name="TextBox 2">
            <a:extLst>
              <a:ext uri="{FF2B5EF4-FFF2-40B4-BE49-F238E27FC236}">
                <a16:creationId xmlns:a16="http://schemas.microsoft.com/office/drawing/2014/main" id="{88A4DD39-89FA-579B-FC83-82628CF98619}"/>
              </a:ext>
            </a:extLst>
          </p:cNvPr>
          <p:cNvSpPr txBox="1"/>
          <p:nvPr/>
        </p:nvSpPr>
        <p:spPr>
          <a:xfrm>
            <a:off x="2370504" y="2064254"/>
            <a:ext cx="8275056" cy="1750607"/>
          </a:xfrm>
          <a:prstGeom prst="rect">
            <a:avLst/>
          </a:prstGeom>
          <a:noFill/>
        </p:spPr>
        <p:txBody>
          <a:bodyPr wrap="square">
            <a:spAutoFit/>
          </a:bodyPr>
          <a:lstStyle/>
          <a:p>
            <a:pPr marL="457200" lvl="0" indent="-457200">
              <a:lnSpc>
                <a:spcPct val="114000"/>
              </a:lnSpc>
              <a:buAutoNum type="arabicPeriod"/>
            </a:pPr>
            <a:r>
              <a:rPr lang="en-AU" sz="2400" b="0">
                <a:solidFill>
                  <a:schemeClr val="tx1"/>
                </a:solidFill>
                <a:ea typeface="Times New Roman" panose="02020603050405020304" pitchFamily="18" charset="0"/>
                <a:cs typeface="Times New Roman" panose="02020603050405020304" pitchFamily="18" charset="0"/>
              </a:rPr>
              <a:t>Who is responsible</a:t>
            </a:r>
            <a:r>
              <a:rPr lang="en-AU" sz="2400" b="0">
                <a:solidFill>
                  <a:schemeClr val="tx1"/>
                </a:solidFill>
                <a:effectLst/>
                <a:latin typeface="Open Sans" pitchFamily="2" charset="0"/>
                <a:ea typeface="Calibri" panose="020F0502020204030204" pitchFamily="34" charset="0"/>
              </a:rPr>
              <a:t> for the investigation and analysis of incidents?</a:t>
            </a:r>
          </a:p>
          <a:p>
            <a:pPr marL="457200" lvl="0" indent="-457200">
              <a:lnSpc>
                <a:spcPct val="114000"/>
              </a:lnSpc>
              <a:buAutoNum type="arabicPeriod"/>
            </a:pPr>
            <a:r>
              <a:rPr lang="en-AU" sz="2400">
                <a:latin typeface="Open Sans" pitchFamily="2" charset="0"/>
                <a:ea typeface="Calibri" panose="020F0502020204030204" pitchFamily="34" charset="0"/>
              </a:rPr>
              <a:t>What are some examples of ways you have been involved in the analysis of incidents?</a:t>
            </a:r>
            <a:endParaRPr lang="en-AU" sz="2400" b="0">
              <a:solidFill>
                <a:schemeClr val="tx1"/>
              </a:solidFill>
              <a:effectLst/>
              <a:latin typeface="Open Sans" pitchFamily="2" charset="0"/>
              <a:ea typeface="Calibri" panose="020F0502020204030204" pitchFamily="34" charset="0"/>
            </a:endParaRPr>
          </a:p>
        </p:txBody>
      </p:sp>
      <p:pic>
        <p:nvPicPr>
          <p:cNvPr id="5" name="Content Placeholder 4" descr="Lightbulb and gear outline">
            <a:extLst>
              <a:ext uri="{FF2B5EF4-FFF2-40B4-BE49-F238E27FC236}">
                <a16:creationId xmlns:a16="http://schemas.microsoft.com/office/drawing/2014/main" id="{3A1CF0FD-4257-6AEB-B453-E85007BA2D98}"/>
              </a:ext>
            </a:extLst>
          </p:cNvPr>
          <p:cNvPicPr>
            <a:picLocks noGrp="1" noChangeAspect="1"/>
          </p:cNvPicPr>
          <p:nvPr>
            <p:ph idx="1"/>
          </p:nvPr>
        </p:nvPicPr>
        <p:blipFill>
          <a:blip r:embed="rId4">
            <a:extLst>
              <a:ext uri="{96DAC541-7B7A-43D3-8B79-37D633B846F1}">
                <asvg:svgBlip xmlns:asvg="http://schemas.microsoft.com/office/drawing/2016/SVG/main" r:embed="rId5"/>
              </a:ext>
            </a:extLst>
          </a:blip>
          <a:stretch>
            <a:fillRect/>
          </a:stretch>
        </p:blipFill>
        <p:spPr>
          <a:xfrm>
            <a:off x="0" y="2064254"/>
            <a:ext cx="2370504" cy="2370504"/>
          </a:xfrm>
        </p:spPr>
      </p:pic>
      <p:pic>
        <p:nvPicPr>
          <p:cNvPr id="2" name="Picture 9" descr="Icon&#10;&#10;Description automatically generated">
            <a:extLst>
              <a:ext uri="{FF2B5EF4-FFF2-40B4-BE49-F238E27FC236}">
                <a16:creationId xmlns:a16="http://schemas.microsoft.com/office/drawing/2014/main" id="{75E2FD48-BA7D-5B8A-CF7A-D0671D9EE17B}"/>
              </a:ext>
            </a:extLst>
          </p:cNvPr>
          <p:cNvPicPr>
            <a:picLocks noChangeAspect="1"/>
          </p:cNvPicPr>
          <p:nvPr/>
        </p:nvPicPr>
        <p:blipFill>
          <a:blip r:embed="rId6"/>
          <a:stretch>
            <a:fillRect/>
          </a:stretch>
        </p:blipFill>
        <p:spPr>
          <a:xfrm>
            <a:off x="10355069" y="0"/>
            <a:ext cx="1836931" cy="1993543"/>
          </a:xfrm>
          <a:prstGeom prst="rect">
            <a:avLst/>
          </a:prstGeom>
          <a:solidFill>
            <a:srgbClr val="00597A"/>
          </a:solidFill>
        </p:spPr>
      </p:pic>
    </p:spTree>
    <p:custDataLst>
      <p:tags r:id="rId1"/>
    </p:custDataLst>
    <p:extLst>
      <p:ext uri="{BB962C8B-B14F-4D97-AF65-F5344CB8AC3E}">
        <p14:creationId xmlns:p14="http://schemas.microsoft.com/office/powerpoint/2010/main" val="27137918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37463-3AE2-1332-69B3-5BCFAF9ED5F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BD83A81-B882-8873-A4D8-35DA37653B47}"/>
              </a:ext>
            </a:extLst>
          </p:cNvPr>
          <p:cNvSpPr txBox="1"/>
          <p:nvPr/>
        </p:nvSpPr>
        <p:spPr>
          <a:xfrm>
            <a:off x="453117" y="1256349"/>
            <a:ext cx="4228609" cy="2296398"/>
          </a:xfrm>
          <a:prstGeom prst="rect">
            <a:avLst/>
          </a:prstGeom>
          <a:noFill/>
        </p:spPr>
        <p:txBody>
          <a:bodyPr wrap="square" lIns="91440" tIns="45720" rIns="91440" bIns="45720" anchor="t">
            <a:spAutoFit/>
          </a:bodyPr>
          <a:lstStyle/>
          <a:p>
            <a:pPr algn="ctr">
              <a:lnSpc>
                <a:spcPct val="150000"/>
              </a:lnSpc>
            </a:pPr>
            <a:r>
              <a:rPr lang="en-AU" sz="3300" b="1" i="0">
                <a:solidFill>
                  <a:schemeClr val="bg1"/>
                </a:solidFill>
                <a:effectLst/>
                <a:latin typeface="Open Sans"/>
                <a:ea typeface="Open Sans"/>
                <a:cs typeface="Open Sans"/>
              </a:rPr>
              <a:t>Analysing incidents </a:t>
            </a:r>
            <a:r>
              <a:rPr lang="en-AU" sz="3300" b="1">
                <a:solidFill>
                  <a:schemeClr val="bg1"/>
                </a:solidFill>
                <a:latin typeface="Open Sans"/>
                <a:ea typeface="Open Sans"/>
                <a:cs typeface="Open Sans"/>
              </a:rPr>
              <a:t>at our service</a:t>
            </a:r>
            <a:endParaRPr lang="en-AU" sz="3300" b="1" i="0">
              <a:solidFill>
                <a:schemeClr val="bg1"/>
              </a:solidFill>
              <a:effectLst/>
              <a:latin typeface="Open Sans"/>
              <a:ea typeface="Open Sans"/>
              <a:cs typeface="Open Sans"/>
            </a:endParaRPr>
          </a:p>
        </p:txBody>
      </p:sp>
      <p:pic>
        <p:nvPicPr>
          <p:cNvPr id="5" name="Content Placeholder 7" descr="Home outline">
            <a:extLst>
              <a:ext uri="{FF2B5EF4-FFF2-40B4-BE49-F238E27FC236}">
                <a16:creationId xmlns:a16="http://schemas.microsoft.com/office/drawing/2014/main" id="{E5D5C582-9C72-DA10-8759-64C1F7C7C668}"/>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1403089" y="4128479"/>
            <a:ext cx="2328661" cy="2328661"/>
          </a:xfrm>
        </p:spPr>
      </p:pic>
      <p:sp>
        <p:nvSpPr>
          <p:cNvPr id="7" name="TextBox 6">
            <a:extLst>
              <a:ext uri="{FF2B5EF4-FFF2-40B4-BE49-F238E27FC236}">
                <a16:creationId xmlns:a16="http://schemas.microsoft.com/office/drawing/2014/main" id="{E6E8CF4D-80E0-5680-D84A-2EDE13033BFF}"/>
              </a:ext>
            </a:extLst>
          </p:cNvPr>
          <p:cNvSpPr txBox="1"/>
          <p:nvPr/>
        </p:nvSpPr>
        <p:spPr>
          <a:xfrm>
            <a:off x="5409870" y="2333113"/>
            <a:ext cx="6329013" cy="3293209"/>
          </a:xfrm>
          <a:prstGeom prst="rect">
            <a:avLst/>
          </a:prstGeom>
          <a:noFill/>
        </p:spPr>
        <p:txBody>
          <a:bodyPr wrap="square">
            <a:spAutoFit/>
          </a:bodyPr>
          <a:lstStyle/>
          <a:p>
            <a:r>
              <a:rPr lang="en-AU" sz="2400" b="0" i="1" dirty="0">
                <a:solidFill>
                  <a:schemeClr val="bg2">
                    <a:lumMod val="50000"/>
                  </a:schemeClr>
                </a:solidFill>
              </a:rPr>
              <a:t>[</a:t>
            </a:r>
            <a:r>
              <a:rPr lang="en-AU" sz="2300" b="0" i="1" dirty="0">
                <a:solidFill>
                  <a:schemeClr val="bg2">
                    <a:lumMod val="50000"/>
                  </a:schemeClr>
                </a:solidFill>
              </a:rPr>
              <a:t>Insert information about analysing incidents at your </a:t>
            </a:r>
            <a:r>
              <a:rPr lang="en-AU" sz="2300" i="1" dirty="0">
                <a:solidFill>
                  <a:schemeClr val="bg2">
                    <a:lumMod val="50000"/>
                  </a:schemeClr>
                </a:solidFill>
              </a:rPr>
              <a:t>service</a:t>
            </a:r>
            <a:r>
              <a:rPr lang="en-AU" sz="2300" b="0" i="1" dirty="0">
                <a:solidFill>
                  <a:schemeClr val="bg2">
                    <a:lumMod val="50000"/>
                  </a:schemeClr>
                </a:solidFill>
              </a:rPr>
              <a:t>. For example: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2300" i="1" dirty="0">
                <a:solidFill>
                  <a:schemeClr val="tx1">
                    <a:lumMod val="50000"/>
                    <a:lumOff val="50000"/>
                  </a:schemeClr>
                </a:solidFill>
              </a:rPr>
              <a:t>who is responsible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2300" i="1" dirty="0">
                <a:solidFill>
                  <a:schemeClr val="tx1">
                    <a:lumMod val="50000"/>
                    <a:lumOff val="50000"/>
                  </a:schemeClr>
                </a:solidFill>
              </a:rPr>
              <a:t>roles and responsibilities for different staff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2300" i="1" dirty="0">
                <a:solidFill>
                  <a:schemeClr val="tx1">
                    <a:lumMod val="50000"/>
                    <a:lumOff val="50000"/>
                  </a:schemeClr>
                </a:solidFill>
              </a:rPr>
              <a:t>expectation for analysing incidents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2300" i="1" dirty="0">
                <a:solidFill>
                  <a:schemeClr val="tx1">
                    <a:lumMod val="50000"/>
                    <a:lumOff val="50000"/>
                  </a:schemeClr>
                </a:solidFill>
              </a:rPr>
              <a:t>examples of where analysis of incidents has led to improvement</a:t>
            </a:r>
          </a:p>
          <a:p>
            <a:pPr marL="171450" indent="-171450">
              <a:buFont typeface="Arial" panose="020B0604020202020204" pitchFamily="34" charset="0"/>
              <a:buChar char="•"/>
            </a:pPr>
            <a:r>
              <a:rPr lang="en-AU" sz="2300" i="1" dirty="0">
                <a:solidFill>
                  <a:schemeClr val="tx1">
                    <a:lumMod val="50000"/>
                    <a:lumOff val="50000"/>
                  </a:schemeClr>
                </a:solidFill>
              </a:rPr>
              <a:t>what could you improve.]</a:t>
            </a:r>
          </a:p>
          <a:p>
            <a:pPr>
              <a:buNone/>
            </a:pPr>
            <a:r>
              <a:rPr lang="en-AU" sz="2300" i="1" dirty="0">
                <a:solidFill>
                  <a:schemeClr val="tx1">
                    <a:lumMod val="50000"/>
                    <a:lumOff val="50000"/>
                  </a:schemeClr>
                </a:solidFill>
                <a:effectLst/>
                <a:latin typeface="Open Sans" pitchFamily="2" charset="0"/>
                <a:ea typeface="Times New Roman" panose="02020603050405020304" pitchFamily="18" charset="0"/>
              </a:rPr>
              <a:t> </a:t>
            </a:r>
          </a:p>
        </p:txBody>
      </p:sp>
      <p:pic>
        <p:nvPicPr>
          <p:cNvPr id="2" name="Picture 9" descr="Icon&#10;&#10;Description automatically generated">
            <a:extLst>
              <a:ext uri="{FF2B5EF4-FFF2-40B4-BE49-F238E27FC236}">
                <a16:creationId xmlns:a16="http://schemas.microsoft.com/office/drawing/2014/main" id="{16CDC2F8-FEEC-1B27-A8E6-8B657A8D9DC0}"/>
              </a:ext>
            </a:extLst>
          </p:cNvPr>
          <p:cNvPicPr>
            <a:picLocks noChangeAspect="1"/>
          </p:cNvPicPr>
          <p:nvPr/>
        </p:nvPicPr>
        <p:blipFill>
          <a:blip r:embed="rId5"/>
          <a:stretch>
            <a:fillRect/>
          </a:stretch>
        </p:blipFill>
        <p:spPr>
          <a:xfrm>
            <a:off x="10355069" y="0"/>
            <a:ext cx="1836931" cy="1993543"/>
          </a:xfrm>
          <a:prstGeom prst="rect">
            <a:avLst/>
          </a:prstGeom>
        </p:spPr>
      </p:pic>
    </p:spTree>
    <p:extLst>
      <p:ext uri="{BB962C8B-B14F-4D97-AF65-F5344CB8AC3E}">
        <p14:creationId xmlns:p14="http://schemas.microsoft.com/office/powerpoint/2010/main" val="22054081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7BE14-2D27-2B05-ABE6-6ABD8153FADF}"/>
            </a:ext>
          </a:extLst>
        </p:cNvPr>
        <p:cNvGrpSpPr/>
        <p:nvPr/>
      </p:nvGrpSpPr>
      <p:grpSpPr>
        <a:xfrm>
          <a:off x="0" y="0"/>
          <a:ext cx="0" cy="0"/>
          <a:chOff x="0" y="0"/>
          <a:chExt cx="0" cy="0"/>
        </a:xfrm>
      </p:grpSpPr>
      <p:pic>
        <p:nvPicPr>
          <p:cNvPr id="3" name="Picture 8" descr="Icon&#10;&#10;Description automatically generated">
            <a:extLst>
              <a:ext uri="{FF2B5EF4-FFF2-40B4-BE49-F238E27FC236}">
                <a16:creationId xmlns:a16="http://schemas.microsoft.com/office/drawing/2014/main" id="{8F16B187-9F3A-7D37-E5DB-3A134C572E14}"/>
              </a:ext>
            </a:extLst>
          </p:cNvPr>
          <p:cNvPicPr>
            <a:picLocks noChangeAspect="1"/>
          </p:cNvPicPr>
          <p:nvPr/>
        </p:nvPicPr>
        <p:blipFill>
          <a:blip r:embed="rId3"/>
          <a:srcRect r="9842" b="9843"/>
          <a:stretch/>
        </p:blipFill>
        <p:spPr>
          <a:xfrm>
            <a:off x="5770588" y="0"/>
            <a:ext cx="6421412" cy="6681260"/>
          </a:xfrm>
          <a:prstGeom prst="rect">
            <a:avLst/>
          </a:prstGeom>
        </p:spPr>
      </p:pic>
      <p:pic>
        <p:nvPicPr>
          <p:cNvPr id="9" name="Picture 8">
            <a:extLst>
              <a:ext uri="{FF2B5EF4-FFF2-40B4-BE49-F238E27FC236}">
                <a16:creationId xmlns:a16="http://schemas.microsoft.com/office/drawing/2014/main" id="{31EABC68-2DC0-FC04-A973-1F326C159A0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675" y="1593"/>
            <a:ext cx="6805505" cy="6681770"/>
          </a:xfrm>
          <a:prstGeom prst="rect">
            <a:avLst/>
          </a:prstGeom>
          <a:solidFill>
            <a:schemeClr val="accent6"/>
          </a:solidFill>
          <a:ln>
            <a:noFill/>
          </a:ln>
        </p:spPr>
      </p:pic>
      <p:pic>
        <p:nvPicPr>
          <p:cNvPr id="10" name="Picture 9">
            <a:extLst>
              <a:ext uri="{FF2B5EF4-FFF2-40B4-BE49-F238E27FC236}">
                <a16:creationId xmlns:a16="http://schemas.microsoft.com/office/drawing/2014/main" id="{07B48A11-429B-7B4C-C11F-97E22CAA0C3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55" y="6681260"/>
            <a:ext cx="12190489" cy="176740"/>
          </a:xfrm>
          <a:prstGeom prst="rect">
            <a:avLst/>
          </a:prstGeom>
        </p:spPr>
      </p:pic>
      <p:pic>
        <p:nvPicPr>
          <p:cNvPr id="11" name="Picture 10" descr="A black background with a black square&#10;&#10;Description automatically generated with medium confidence">
            <a:extLst>
              <a:ext uri="{FF2B5EF4-FFF2-40B4-BE49-F238E27FC236}">
                <a16:creationId xmlns:a16="http://schemas.microsoft.com/office/drawing/2014/main" id="{0C0B52BD-E218-BA29-43E2-2BFE98E25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597" y="239622"/>
            <a:ext cx="3245922" cy="543021"/>
          </a:xfrm>
          <a:prstGeom prst="rect">
            <a:avLst/>
          </a:prstGeom>
        </p:spPr>
      </p:pic>
      <p:sp>
        <p:nvSpPr>
          <p:cNvPr id="2" name="TextBox 1">
            <a:extLst>
              <a:ext uri="{FF2B5EF4-FFF2-40B4-BE49-F238E27FC236}">
                <a16:creationId xmlns:a16="http://schemas.microsoft.com/office/drawing/2014/main" id="{94030A65-9368-D22A-58F6-A7EB2D1ED747}"/>
              </a:ext>
            </a:extLst>
          </p:cNvPr>
          <p:cNvSpPr txBox="1"/>
          <p:nvPr/>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solidFill>
                  <a:schemeClr val="bg1"/>
                </a:solidFill>
              </a:rPr>
              <a:pPr algn="r"/>
              <a:t>39</a:t>
            </a:fld>
            <a:endParaRPr lang="en-AU" sz="1100">
              <a:solidFill>
                <a:schemeClr val="bg1"/>
              </a:solidFill>
            </a:endParaRPr>
          </a:p>
        </p:txBody>
      </p:sp>
      <p:sp>
        <p:nvSpPr>
          <p:cNvPr id="5" name="Title 4">
            <a:extLst>
              <a:ext uri="{FF2B5EF4-FFF2-40B4-BE49-F238E27FC236}">
                <a16:creationId xmlns:a16="http://schemas.microsoft.com/office/drawing/2014/main" id="{636919A9-866D-ED69-ADB4-70B3EC7F6955}"/>
              </a:ext>
            </a:extLst>
          </p:cNvPr>
          <p:cNvSpPr>
            <a:spLocks noGrp="1"/>
          </p:cNvSpPr>
          <p:nvPr>
            <p:ph type="title"/>
          </p:nvPr>
        </p:nvSpPr>
        <p:spPr>
          <a:xfrm>
            <a:off x="256887" y="1069818"/>
            <a:ext cx="5540947" cy="869818"/>
          </a:xfrm>
        </p:spPr>
        <p:txBody>
          <a:bodyPr/>
          <a:lstStyle/>
          <a:p>
            <a:r>
              <a:rPr lang="en-AU" sz="3200"/>
              <a:t>Element 5: Implement actions</a:t>
            </a:r>
            <a:endParaRPr lang="en-AU" sz="3000"/>
          </a:p>
        </p:txBody>
      </p:sp>
      <p:sp>
        <p:nvSpPr>
          <p:cNvPr id="6" name="Content Placeholder 2">
            <a:extLst>
              <a:ext uri="{FF2B5EF4-FFF2-40B4-BE49-F238E27FC236}">
                <a16:creationId xmlns:a16="http://schemas.microsoft.com/office/drawing/2014/main" id="{A3815A0F-F726-9CDE-B535-70165DD49965}"/>
              </a:ext>
            </a:extLst>
          </p:cNvPr>
          <p:cNvSpPr>
            <a:spLocks noGrp="1"/>
          </p:cNvSpPr>
          <p:nvPr>
            <p:ph idx="1"/>
          </p:nvPr>
        </p:nvSpPr>
        <p:spPr>
          <a:xfrm>
            <a:off x="305354" y="2275931"/>
            <a:ext cx="5456712" cy="4061904"/>
          </a:xfrm>
        </p:spPr>
        <p:txBody>
          <a:bodyPr>
            <a:normAutofit/>
          </a:bodyPr>
          <a:lstStyle/>
          <a:p>
            <a:pPr marL="342900" lvl="0" indent="-342900">
              <a:lnSpc>
                <a:spcPct val="150000"/>
              </a:lnSpc>
              <a:buFont typeface="Arial" panose="020B0604020202020204" pitchFamily="34" charset="0"/>
              <a:buChar char="•"/>
            </a:pPr>
            <a:r>
              <a:rPr lang="en-AU" sz="2400" b="0" i="0">
                <a:solidFill>
                  <a:schemeClr val="tx1"/>
                </a:solidFill>
                <a:effectLst/>
                <a:latin typeface="Open Sans" pitchFamily="2" charset="0"/>
                <a:ea typeface="Times New Roman" panose="02020603050405020304" pitchFamily="18" charset="0"/>
                <a:cs typeface="Times New Roman" panose="02020603050405020304" pitchFamily="18" charset="0"/>
              </a:rPr>
              <a:t>Select, prepare, plan and implement a solution, considering what will be effective. </a:t>
            </a:r>
          </a:p>
          <a:p>
            <a:pPr marL="342900" lvl="0" indent="-342900">
              <a:lnSpc>
                <a:spcPct val="150000"/>
              </a:lnSpc>
              <a:buFont typeface="Arial" panose="020B0604020202020204" pitchFamily="34" charset="0"/>
              <a:buChar char="•"/>
            </a:pPr>
            <a:r>
              <a:rPr lang="en-AU" sz="2400" b="0">
                <a:solidFill>
                  <a:schemeClr val="tx1"/>
                </a:solidFill>
                <a:ea typeface="Times New Roman" panose="02020603050405020304" pitchFamily="18" charset="0"/>
                <a:cs typeface="Times New Roman" panose="02020603050405020304" pitchFamily="18" charset="0"/>
              </a:rPr>
              <a:t>Considers 2 types of actions – immediate and remedial</a:t>
            </a:r>
          </a:p>
          <a:p>
            <a:pPr marL="342900" lvl="0" indent="-342900">
              <a:lnSpc>
                <a:spcPct val="150000"/>
              </a:lnSpc>
              <a:buFont typeface="Arial" panose="020B0604020202020204" pitchFamily="34" charset="0"/>
              <a:buChar char="•"/>
            </a:pPr>
            <a:r>
              <a:rPr lang="en-AU" sz="2400" b="0" i="0">
                <a:solidFill>
                  <a:schemeClr val="tx1"/>
                </a:solidFill>
                <a:effectLst/>
                <a:latin typeface="Open Sans" pitchFamily="2" charset="0"/>
                <a:ea typeface="Times New Roman" panose="02020603050405020304" pitchFamily="18" charset="0"/>
                <a:cs typeface="Times New Roman" panose="02020603050405020304" pitchFamily="18" charset="0"/>
              </a:rPr>
              <a:t>Updates those affected on actions and progress</a:t>
            </a:r>
          </a:p>
          <a:p>
            <a:pPr algn="ctr" defTabSz="914400">
              <a:lnSpc>
                <a:spcPct val="104000"/>
              </a:lnSpc>
              <a:spcAft>
                <a:spcPts val="600"/>
              </a:spcAft>
            </a:pPr>
            <a:endParaRPr lang="en-US" sz="2400" i="0">
              <a:solidFill>
                <a:schemeClr val="bg1"/>
              </a:solidFill>
              <a:effectLst/>
              <a:ea typeface="Open Sans Light" pitchFamily="2" charset="0"/>
              <a:cs typeface="Open Sans Light" pitchFamily="2" charset="0"/>
            </a:endParaRPr>
          </a:p>
        </p:txBody>
      </p:sp>
    </p:spTree>
    <p:extLst>
      <p:ext uri="{BB962C8B-B14F-4D97-AF65-F5344CB8AC3E}">
        <p14:creationId xmlns:p14="http://schemas.microsoft.com/office/powerpoint/2010/main" val="1034150580"/>
      </p:ext>
    </p:extLst>
  </p:cSld>
  <p:clrMapOvr>
    <a:masterClrMapping/>
  </p:clrMapOvr>
  <mc:AlternateContent xmlns:mc="http://schemas.openxmlformats.org/markup-compatibility/2006" xmlns:p14="http://schemas.microsoft.com/office/powerpoint/2010/main">
    <mc:Choice Requires="p14">
      <p:transition spd="slow" p14:dur="2000" advTm="14851"/>
    </mc:Choice>
    <mc:Fallback xmlns="">
      <p:transition spd="slow" advTm="14851"/>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3">
            <a:extLst>
              <a:ext uri="{FF2B5EF4-FFF2-40B4-BE49-F238E27FC236}">
                <a16:creationId xmlns:a16="http://schemas.microsoft.com/office/drawing/2014/main" id="{84139CB3-EFA4-42F7-B8B5-4D02887E2D5E}"/>
              </a:ext>
            </a:extLst>
          </p:cNvPr>
          <p:cNvGraphicFramePr>
            <a:graphicFrameLocks noGrp="1"/>
          </p:cNvGraphicFramePr>
          <p:nvPr>
            <p:ph idx="1"/>
            <p:extLst>
              <p:ext uri="{D42A27DB-BD31-4B8C-83A1-F6EECF244321}">
                <p14:modId xmlns:p14="http://schemas.microsoft.com/office/powerpoint/2010/main" val="3838464995"/>
              </p:ext>
            </p:extLst>
          </p:nvPr>
        </p:nvGraphicFramePr>
        <p:xfrm>
          <a:off x="762000" y="1511300"/>
          <a:ext cx="10710863" cy="39814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a:extLst>
              <a:ext uri="{FF2B5EF4-FFF2-40B4-BE49-F238E27FC236}">
                <a16:creationId xmlns:a16="http://schemas.microsoft.com/office/drawing/2014/main" id="{3A8BA2EB-4EB5-4ABA-B366-32E5D89539BF}"/>
              </a:ext>
            </a:extLst>
          </p:cNvPr>
          <p:cNvSpPr>
            <a:spLocks noGrp="1"/>
          </p:cNvSpPr>
          <p:nvPr>
            <p:ph type="title"/>
          </p:nvPr>
        </p:nvSpPr>
        <p:spPr/>
        <p:txBody>
          <a:bodyPr>
            <a:noAutofit/>
          </a:bodyPr>
          <a:lstStyle/>
          <a:p>
            <a:r>
              <a:rPr lang="en-AU"/>
              <a:t>This learning will support you to:</a:t>
            </a:r>
          </a:p>
        </p:txBody>
      </p:sp>
    </p:spTree>
    <p:custDataLst>
      <p:tags r:id="rId1"/>
    </p:custDataLst>
    <p:extLst>
      <p:ext uri="{BB962C8B-B14F-4D97-AF65-F5344CB8AC3E}">
        <p14:creationId xmlns:p14="http://schemas.microsoft.com/office/powerpoint/2010/main" val="40170908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0F5E6-418B-2850-A9E3-F4D6B04D843A}"/>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16B377BE-A86D-4573-09E6-DB2EB7739DA4}"/>
              </a:ext>
            </a:extLst>
          </p:cNvPr>
          <p:cNvSpPr>
            <a:spLocks noGrp="1"/>
          </p:cNvSpPr>
          <p:nvPr>
            <p:ph type="title"/>
          </p:nvPr>
        </p:nvSpPr>
        <p:spPr>
          <a:xfrm>
            <a:off x="586154" y="582908"/>
            <a:ext cx="9590779" cy="537936"/>
          </a:xfrm>
        </p:spPr>
        <p:txBody>
          <a:bodyPr>
            <a:noAutofit/>
          </a:bodyPr>
          <a:lstStyle/>
          <a:p>
            <a:r>
              <a:rPr lang="en-AU"/>
              <a:t>Element 5: Implement actions</a:t>
            </a:r>
          </a:p>
        </p:txBody>
      </p:sp>
      <p:sp>
        <p:nvSpPr>
          <p:cNvPr id="3" name="TextBox 2">
            <a:extLst>
              <a:ext uri="{FF2B5EF4-FFF2-40B4-BE49-F238E27FC236}">
                <a16:creationId xmlns:a16="http://schemas.microsoft.com/office/drawing/2014/main" id="{55B86E11-B547-E8B4-9FB7-E30262D87C89}"/>
              </a:ext>
            </a:extLst>
          </p:cNvPr>
          <p:cNvSpPr txBox="1"/>
          <p:nvPr/>
        </p:nvSpPr>
        <p:spPr>
          <a:xfrm>
            <a:off x="2370504" y="2064254"/>
            <a:ext cx="8275056" cy="2249270"/>
          </a:xfrm>
          <a:prstGeom prst="rect">
            <a:avLst/>
          </a:prstGeom>
          <a:noFill/>
        </p:spPr>
        <p:txBody>
          <a:bodyPr wrap="square">
            <a:spAutoFit/>
          </a:bodyPr>
          <a:lstStyle/>
          <a:p>
            <a:pPr marL="457200" lvl="0" indent="-457200">
              <a:lnSpc>
                <a:spcPct val="150000"/>
              </a:lnSpc>
              <a:buFont typeface="+mj-lt"/>
              <a:buAutoNum type="arabicPeriod"/>
            </a:pPr>
            <a:r>
              <a:rPr lang="en-AU" sz="2400" b="0">
                <a:solidFill>
                  <a:schemeClr val="tx1"/>
                </a:solidFill>
              </a:rPr>
              <a:t>What are some examples of immediate an</a:t>
            </a:r>
            <a:r>
              <a:rPr lang="en-AU" sz="2400"/>
              <a:t>d </a:t>
            </a:r>
            <a:r>
              <a:rPr lang="en-AU" sz="2400" b="0">
                <a:solidFill>
                  <a:schemeClr val="tx1"/>
                </a:solidFill>
              </a:rPr>
              <a:t>remedial action we have taken?</a:t>
            </a:r>
          </a:p>
          <a:p>
            <a:pPr marL="457200" lvl="0" indent="-457200">
              <a:lnSpc>
                <a:spcPct val="150000"/>
              </a:lnSpc>
              <a:buFont typeface="+mj-lt"/>
              <a:buAutoNum type="arabicPeriod"/>
            </a:pPr>
            <a:r>
              <a:rPr lang="en-AU" sz="2400" b="0">
                <a:solidFill>
                  <a:schemeClr val="tx1"/>
                </a:solidFill>
              </a:rPr>
              <a:t>How do we plan and prepare for implementation of solution/s?</a:t>
            </a:r>
          </a:p>
        </p:txBody>
      </p:sp>
      <p:pic>
        <p:nvPicPr>
          <p:cNvPr id="5" name="Content Placeholder 4" descr="Lightbulb and gear outline">
            <a:extLst>
              <a:ext uri="{FF2B5EF4-FFF2-40B4-BE49-F238E27FC236}">
                <a16:creationId xmlns:a16="http://schemas.microsoft.com/office/drawing/2014/main" id="{D4898F13-920F-47AD-356B-FFB1981A5F4B}"/>
              </a:ext>
            </a:extLst>
          </p:cNvPr>
          <p:cNvPicPr>
            <a:picLocks noGrp="1" noChangeAspect="1"/>
          </p:cNvPicPr>
          <p:nvPr>
            <p:ph idx="1"/>
          </p:nvPr>
        </p:nvPicPr>
        <p:blipFill>
          <a:blip r:embed="rId4">
            <a:extLst>
              <a:ext uri="{96DAC541-7B7A-43D3-8B79-37D633B846F1}">
                <asvg:svgBlip xmlns:asvg="http://schemas.microsoft.com/office/drawing/2016/SVG/main" r:embed="rId5"/>
              </a:ext>
            </a:extLst>
          </a:blip>
          <a:stretch>
            <a:fillRect/>
          </a:stretch>
        </p:blipFill>
        <p:spPr>
          <a:xfrm>
            <a:off x="0" y="2064254"/>
            <a:ext cx="2370504" cy="2370504"/>
          </a:xfrm>
        </p:spPr>
      </p:pic>
      <p:pic>
        <p:nvPicPr>
          <p:cNvPr id="4" name="Picture 8" descr="Icon&#10;&#10;Description automatically generated">
            <a:extLst>
              <a:ext uri="{FF2B5EF4-FFF2-40B4-BE49-F238E27FC236}">
                <a16:creationId xmlns:a16="http://schemas.microsoft.com/office/drawing/2014/main" id="{73E2E2B1-77BD-9D89-DBB6-D6537FF50CA0}"/>
              </a:ext>
            </a:extLst>
          </p:cNvPr>
          <p:cNvPicPr>
            <a:picLocks noChangeAspect="1"/>
          </p:cNvPicPr>
          <p:nvPr/>
        </p:nvPicPr>
        <p:blipFill>
          <a:blip r:embed="rId6"/>
          <a:stretch>
            <a:fillRect/>
          </a:stretch>
        </p:blipFill>
        <p:spPr>
          <a:xfrm>
            <a:off x="10355069" y="0"/>
            <a:ext cx="1836931" cy="1911264"/>
          </a:xfrm>
          <a:prstGeom prst="rect">
            <a:avLst/>
          </a:prstGeom>
        </p:spPr>
      </p:pic>
    </p:spTree>
    <p:custDataLst>
      <p:tags r:id="rId1"/>
    </p:custDataLst>
    <p:extLst>
      <p:ext uri="{BB962C8B-B14F-4D97-AF65-F5344CB8AC3E}">
        <p14:creationId xmlns:p14="http://schemas.microsoft.com/office/powerpoint/2010/main" val="10629523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1CE33-3159-8BC1-8639-3B9E0E0B5B3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FBDD0A1-4934-174F-2FC7-4D552B309C4C}"/>
              </a:ext>
            </a:extLst>
          </p:cNvPr>
          <p:cNvSpPr txBox="1"/>
          <p:nvPr/>
        </p:nvSpPr>
        <p:spPr>
          <a:xfrm>
            <a:off x="453117" y="1256349"/>
            <a:ext cx="4228609" cy="2296398"/>
          </a:xfrm>
          <a:prstGeom prst="rect">
            <a:avLst/>
          </a:prstGeom>
          <a:noFill/>
        </p:spPr>
        <p:txBody>
          <a:bodyPr wrap="square" lIns="91440" tIns="45720" rIns="91440" bIns="45720" anchor="t">
            <a:spAutoFit/>
          </a:bodyPr>
          <a:lstStyle/>
          <a:p>
            <a:pPr algn="ctr">
              <a:lnSpc>
                <a:spcPct val="150000"/>
              </a:lnSpc>
            </a:pPr>
            <a:r>
              <a:rPr lang="en-AU" sz="3300" b="1" i="0">
                <a:solidFill>
                  <a:schemeClr val="bg1"/>
                </a:solidFill>
                <a:effectLst/>
                <a:latin typeface="Open Sans"/>
                <a:ea typeface="Open Sans"/>
                <a:cs typeface="Open Sans"/>
              </a:rPr>
              <a:t>Implementing actions </a:t>
            </a:r>
            <a:r>
              <a:rPr lang="en-AU" sz="3300" b="1">
                <a:solidFill>
                  <a:schemeClr val="bg1"/>
                </a:solidFill>
                <a:latin typeface="Open Sans"/>
                <a:ea typeface="Open Sans"/>
                <a:cs typeface="Open Sans"/>
              </a:rPr>
              <a:t>at our service</a:t>
            </a:r>
            <a:endParaRPr lang="en-AU" sz="3300" b="1" i="0">
              <a:solidFill>
                <a:schemeClr val="bg1"/>
              </a:solidFill>
              <a:effectLst/>
              <a:latin typeface="Open Sans"/>
              <a:ea typeface="Open Sans"/>
              <a:cs typeface="Open Sans"/>
            </a:endParaRPr>
          </a:p>
        </p:txBody>
      </p:sp>
      <p:pic>
        <p:nvPicPr>
          <p:cNvPr id="5" name="Content Placeholder 7" descr="Home outline">
            <a:extLst>
              <a:ext uri="{FF2B5EF4-FFF2-40B4-BE49-F238E27FC236}">
                <a16:creationId xmlns:a16="http://schemas.microsoft.com/office/drawing/2014/main" id="{1C4D7A3C-25BA-89CC-BD91-816C2EFD6B71}"/>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1403089" y="4128479"/>
            <a:ext cx="2328661" cy="2328661"/>
          </a:xfrm>
        </p:spPr>
      </p:pic>
      <p:sp>
        <p:nvSpPr>
          <p:cNvPr id="7" name="TextBox 6">
            <a:extLst>
              <a:ext uri="{FF2B5EF4-FFF2-40B4-BE49-F238E27FC236}">
                <a16:creationId xmlns:a16="http://schemas.microsoft.com/office/drawing/2014/main" id="{3DF07376-77B2-D491-7491-B063E908F81A}"/>
              </a:ext>
            </a:extLst>
          </p:cNvPr>
          <p:cNvSpPr txBox="1"/>
          <p:nvPr/>
        </p:nvSpPr>
        <p:spPr>
          <a:xfrm>
            <a:off x="5409870" y="2114953"/>
            <a:ext cx="6329013" cy="3647152"/>
          </a:xfrm>
          <a:prstGeom prst="rect">
            <a:avLst/>
          </a:prstGeom>
          <a:noFill/>
        </p:spPr>
        <p:txBody>
          <a:bodyPr wrap="square">
            <a:spAutoFit/>
          </a:bodyPr>
          <a:lstStyle/>
          <a:p>
            <a:r>
              <a:rPr lang="en-AU" sz="2400" b="0" i="1" dirty="0">
                <a:solidFill>
                  <a:schemeClr val="bg2">
                    <a:lumMod val="50000"/>
                  </a:schemeClr>
                </a:solidFill>
              </a:rPr>
              <a:t>[</a:t>
            </a:r>
            <a:r>
              <a:rPr lang="en-AU" sz="2300" b="0" i="1" dirty="0">
                <a:solidFill>
                  <a:schemeClr val="bg2">
                    <a:lumMod val="50000"/>
                  </a:schemeClr>
                </a:solidFill>
              </a:rPr>
              <a:t>Insert information about implementing actions at your </a:t>
            </a:r>
            <a:r>
              <a:rPr lang="en-AU" sz="2300" i="1" dirty="0">
                <a:solidFill>
                  <a:schemeClr val="bg2">
                    <a:lumMod val="50000"/>
                  </a:schemeClr>
                </a:solidFill>
              </a:rPr>
              <a:t>service</a:t>
            </a:r>
            <a:r>
              <a:rPr lang="en-AU" sz="2300" b="0" i="1" dirty="0">
                <a:solidFill>
                  <a:schemeClr val="bg2">
                    <a:lumMod val="50000"/>
                  </a:schemeClr>
                </a:solidFill>
              </a:rPr>
              <a:t>. For example: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2300" i="1" dirty="0">
                <a:solidFill>
                  <a:schemeClr val="tx1">
                    <a:lumMod val="50000"/>
                    <a:lumOff val="50000"/>
                  </a:schemeClr>
                </a:solidFill>
              </a:rPr>
              <a:t>who is responsible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2300" i="1" dirty="0">
                <a:solidFill>
                  <a:schemeClr val="tx1">
                    <a:lumMod val="50000"/>
                    <a:lumOff val="50000"/>
                  </a:schemeClr>
                </a:solidFill>
              </a:rPr>
              <a:t>roles and responsibilities for different staff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2300" i="1" dirty="0">
                <a:solidFill>
                  <a:schemeClr val="tx1">
                    <a:lumMod val="50000"/>
                    <a:lumOff val="50000"/>
                  </a:schemeClr>
                </a:solidFill>
              </a:rPr>
              <a:t>expectation for implementing actions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2300" i="1" dirty="0">
                <a:solidFill>
                  <a:schemeClr val="tx1">
                    <a:lumMod val="50000"/>
                    <a:lumOff val="50000"/>
                  </a:schemeClr>
                </a:solidFill>
              </a:rPr>
              <a:t>how it feed into continuous improvement processes</a:t>
            </a:r>
          </a:p>
          <a:p>
            <a:pPr marL="171450" indent="-171450">
              <a:buFont typeface="Arial" panose="020B0604020202020204" pitchFamily="34" charset="0"/>
              <a:buChar char="•"/>
            </a:pPr>
            <a:r>
              <a:rPr lang="en-AU" sz="2300" i="1" dirty="0">
                <a:solidFill>
                  <a:schemeClr val="tx1">
                    <a:lumMod val="50000"/>
                    <a:lumOff val="50000"/>
                  </a:schemeClr>
                </a:solidFill>
              </a:rPr>
              <a:t>What could you improve.]</a:t>
            </a:r>
          </a:p>
          <a:p>
            <a:endParaRPr lang="en-AU" sz="2300" b="0" i="1" dirty="0">
              <a:solidFill>
                <a:schemeClr val="bg2">
                  <a:lumMod val="50000"/>
                </a:schemeClr>
              </a:solidFill>
            </a:endParaRPr>
          </a:p>
          <a:p>
            <a:endParaRPr lang="en-AU" sz="2300" b="0" i="1" dirty="0">
              <a:solidFill>
                <a:schemeClr val="bg2">
                  <a:lumMod val="50000"/>
                </a:schemeClr>
              </a:solidFill>
            </a:endParaRPr>
          </a:p>
        </p:txBody>
      </p:sp>
      <p:pic>
        <p:nvPicPr>
          <p:cNvPr id="2" name="Picture 8" descr="Icon&#10;&#10;Description automatically generated">
            <a:extLst>
              <a:ext uri="{FF2B5EF4-FFF2-40B4-BE49-F238E27FC236}">
                <a16:creationId xmlns:a16="http://schemas.microsoft.com/office/drawing/2014/main" id="{BC127EEC-48D9-CB39-F4BF-9B8A23A89DEF}"/>
              </a:ext>
            </a:extLst>
          </p:cNvPr>
          <p:cNvPicPr>
            <a:picLocks noChangeAspect="1"/>
          </p:cNvPicPr>
          <p:nvPr/>
        </p:nvPicPr>
        <p:blipFill>
          <a:blip r:embed="rId5"/>
          <a:stretch>
            <a:fillRect/>
          </a:stretch>
        </p:blipFill>
        <p:spPr>
          <a:xfrm>
            <a:off x="10355069" y="0"/>
            <a:ext cx="1836931" cy="1911264"/>
          </a:xfrm>
          <a:prstGeom prst="rect">
            <a:avLst/>
          </a:prstGeom>
          <a:solidFill>
            <a:srgbClr val="D73D59"/>
          </a:solidFill>
        </p:spPr>
      </p:pic>
    </p:spTree>
    <p:extLst>
      <p:ext uri="{BB962C8B-B14F-4D97-AF65-F5344CB8AC3E}">
        <p14:creationId xmlns:p14="http://schemas.microsoft.com/office/powerpoint/2010/main" val="1085115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D80576-C044-85EF-CEDA-7C81407AB615}"/>
            </a:ext>
          </a:extLst>
        </p:cNvPr>
        <p:cNvGrpSpPr/>
        <p:nvPr/>
      </p:nvGrpSpPr>
      <p:grpSpPr>
        <a:xfrm>
          <a:off x="0" y="0"/>
          <a:ext cx="0" cy="0"/>
          <a:chOff x="0" y="0"/>
          <a:chExt cx="0" cy="0"/>
        </a:xfrm>
      </p:grpSpPr>
      <p:pic>
        <p:nvPicPr>
          <p:cNvPr id="4" name="Picture 8" descr="Icon&#10;&#10;Description automatically generated">
            <a:extLst>
              <a:ext uri="{FF2B5EF4-FFF2-40B4-BE49-F238E27FC236}">
                <a16:creationId xmlns:a16="http://schemas.microsoft.com/office/drawing/2014/main" id="{C7FD403A-BA1B-1EA3-4C62-214FD57D16FD}"/>
              </a:ext>
            </a:extLst>
          </p:cNvPr>
          <p:cNvPicPr>
            <a:picLocks noChangeAspect="1"/>
          </p:cNvPicPr>
          <p:nvPr/>
        </p:nvPicPr>
        <p:blipFill>
          <a:blip r:embed="rId3"/>
          <a:srcRect l="1770" r="7055" b="7208"/>
          <a:stretch/>
        </p:blipFill>
        <p:spPr>
          <a:xfrm>
            <a:off x="6251748" y="1847"/>
            <a:ext cx="5933176" cy="6679413"/>
          </a:xfrm>
          <a:prstGeom prst="rect">
            <a:avLst/>
          </a:prstGeom>
          <a:noFill/>
        </p:spPr>
      </p:pic>
      <p:pic>
        <p:nvPicPr>
          <p:cNvPr id="9" name="Picture 8">
            <a:extLst>
              <a:ext uri="{FF2B5EF4-FFF2-40B4-BE49-F238E27FC236}">
                <a16:creationId xmlns:a16="http://schemas.microsoft.com/office/drawing/2014/main" id="{40DEADBF-B9EE-B601-1056-A982CF9732E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675" y="1593"/>
            <a:ext cx="6805505" cy="6681770"/>
          </a:xfrm>
          <a:prstGeom prst="rect">
            <a:avLst/>
          </a:prstGeom>
          <a:solidFill>
            <a:srgbClr val="E77327"/>
          </a:solidFill>
          <a:ln>
            <a:noFill/>
          </a:ln>
        </p:spPr>
      </p:pic>
      <p:pic>
        <p:nvPicPr>
          <p:cNvPr id="10" name="Picture 9">
            <a:extLst>
              <a:ext uri="{FF2B5EF4-FFF2-40B4-BE49-F238E27FC236}">
                <a16:creationId xmlns:a16="http://schemas.microsoft.com/office/drawing/2014/main" id="{6CAA1FFC-6B69-5BAE-0E10-02E72456276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55" y="6681260"/>
            <a:ext cx="12190489" cy="176740"/>
          </a:xfrm>
          <a:prstGeom prst="rect">
            <a:avLst/>
          </a:prstGeom>
        </p:spPr>
      </p:pic>
      <p:pic>
        <p:nvPicPr>
          <p:cNvPr id="11" name="Picture 10" descr="A black background with a black square&#10;&#10;Description automatically generated with medium confidence">
            <a:extLst>
              <a:ext uri="{FF2B5EF4-FFF2-40B4-BE49-F238E27FC236}">
                <a16:creationId xmlns:a16="http://schemas.microsoft.com/office/drawing/2014/main" id="{F2B6EC7F-F871-85B4-C54E-2218D3A011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597" y="239622"/>
            <a:ext cx="3245922" cy="543021"/>
          </a:xfrm>
          <a:prstGeom prst="rect">
            <a:avLst/>
          </a:prstGeom>
        </p:spPr>
      </p:pic>
      <p:sp>
        <p:nvSpPr>
          <p:cNvPr id="2" name="TextBox 1">
            <a:extLst>
              <a:ext uri="{FF2B5EF4-FFF2-40B4-BE49-F238E27FC236}">
                <a16:creationId xmlns:a16="http://schemas.microsoft.com/office/drawing/2014/main" id="{6CD5899D-852C-E39E-2596-43BC98B6F80E}"/>
              </a:ext>
            </a:extLst>
          </p:cNvPr>
          <p:cNvSpPr txBox="1"/>
          <p:nvPr/>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solidFill>
                  <a:schemeClr val="bg1"/>
                </a:solidFill>
              </a:rPr>
              <a:pPr algn="r"/>
              <a:t>42</a:t>
            </a:fld>
            <a:endParaRPr lang="en-AU" sz="1100">
              <a:solidFill>
                <a:schemeClr val="bg1"/>
              </a:solidFill>
            </a:endParaRPr>
          </a:p>
        </p:txBody>
      </p:sp>
      <p:sp>
        <p:nvSpPr>
          <p:cNvPr id="5" name="Title 4">
            <a:extLst>
              <a:ext uri="{FF2B5EF4-FFF2-40B4-BE49-F238E27FC236}">
                <a16:creationId xmlns:a16="http://schemas.microsoft.com/office/drawing/2014/main" id="{1C984EB6-79F1-28B1-127A-81260803F399}"/>
              </a:ext>
            </a:extLst>
          </p:cNvPr>
          <p:cNvSpPr>
            <a:spLocks noGrp="1"/>
          </p:cNvSpPr>
          <p:nvPr>
            <p:ph type="title"/>
          </p:nvPr>
        </p:nvSpPr>
        <p:spPr>
          <a:xfrm>
            <a:off x="113362" y="1062688"/>
            <a:ext cx="5540947" cy="869818"/>
          </a:xfrm>
        </p:spPr>
        <p:txBody>
          <a:bodyPr/>
          <a:lstStyle/>
          <a:p>
            <a:r>
              <a:rPr lang="en-AU" sz="3200"/>
              <a:t>Element 6: Close the loop</a:t>
            </a:r>
            <a:endParaRPr lang="en-AU" sz="3000"/>
          </a:p>
        </p:txBody>
      </p:sp>
      <p:sp>
        <p:nvSpPr>
          <p:cNvPr id="6" name="Content Placeholder 2">
            <a:extLst>
              <a:ext uri="{FF2B5EF4-FFF2-40B4-BE49-F238E27FC236}">
                <a16:creationId xmlns:a16="http://schemas.microsoft.com/office/drawing/2014/main" id="{074B2B6F-69B3-BCA2-4938-7D123131D4C6}"/>
              </a:ext>
            </a:extLst>
          </p:cNvPr>
          <p:cNvSpPr>
            <a:spLocks noGrp="1"/>
          </p:cNvSpPr>
          <p:nvPr>
            <p:ph idx="1"/>
          </p:nvPr>
        </p:nvSpPr>
        <p:spPr>
          <a:xfrm>
            <a:off x="301284" y="1843738"/>
            <a:ext cx="4778716" cy="4061904"/>
          </a:xfrm>
        </p:spPr>
        <p:txBody>
          <a:bodyPr>
            <a:normAutofit lnSpcReduction="10000"/>
          </a:bodyPr>
          <a:lstStyle/>
          <a:p>
            <a:pPr marL="457200" indent="-457200">
              <a:buFont typeface="Arial" panose="020B0604020202020204" pitchFamily="34" charset="0"/>
              <a:buChar char="•"/>
            </a:pPr>
            <a:r>
              <a:rPr lang="en-AU" sz="2400" b="0">
                <a:solidFill>
                  <a:schemeClr val="tx1"/>
                </a:solidFill>
                <a:latin typeface="Open Sans" pitchFamily="2" charset="0"/>
                <a:ea typeface="Open Sans" pitchFamily="2" charset="0"/>
                <a:cs typeface="Open Sans" pitchFamily="2" charset="0"/>
              </a:rPr>
              <a:t>Elements work together</a:t>
            </a:r>
          </a:p>
          <a:p>
            <a:pPr marL="457200" indent="-457200">
              <a:buFont typeface="Arial" panose="020B0604020202020204" pitchFamily="34" charset="0"/>
              <a:buChar char="•"/>
            </a:pPr>
            <a:r>
              <a:rPr lang="en-AU" sz="2400" b="0">
                <a:solidFill>
                  <a:schemeClr val="tx1"/>
                </a:solidFill>
                <a:latin typeface="Open Sans" pitchFamily="2" charset="0"/>
                <a:ea typeface="Open Sans" pitchFamily="2" charset="0"/>
                <a:cs typeface="Open Sans" pitchFamily="2" charset="0"/>
              </a:rPr>
              <a:t>Better reporting and analysis </a:t>
            </a:r>
            <a:r>
              <a:rPr lang="en-AU" sz="2400" b="0">
                <a:solidFill>
                  <a:schemeClr val="tx1"/>
                </a:solidFill>
              </a:rPr>
              <a:t>= </a:t>
            </a:r>
            <a:r>
              <a:rPr lang="en-AU" sz="2400" b="0">
                <a:solidFill>
                  <a:schemeClr val="tx1"/>
                </a:solidFill>
                <a:latin typeface="Open Sans" pitchFamily="2" charset="0"/>
                <a:ea typeface="Open Sans" pitchFamily="2" charset="0"/>
                <a:cs typeface="Open Sans" pitchFamily="2" charset="0"/>
              </a:rPr>
              <a:t>better systems and prevention</a:t>
            </a:r>
          </a:p>
          <a:p>
            <a:pPr marL="457200" indent="-457200">
              <a:buFont typeface="Arial" panose="020B0604020202020204" pitchFamily="34" charset="0"/>
              <a:buChar char="•"/>
            </a:pPr>
            <a:r>
              <a:rPr lang="en-AU" sz="2400" b="0">
                <a:solidFill>
                  <a:schemeClr val="tx1"/>
                </a:solidFill>
                <a:latin typeface="Open Sans" pitchFamily="2" charset="0"/>
                <a:ea typeface="Open Sans" pitchFamily="2" charset="0"/>
                <a:cs typeface="Open Sans" pitchFamily="2" charset="0"/>
              </a:rPr>
              <a:t>Evaluate the outcome</a:t>
            </a:r>
          </a:p>
          <a:p>
            <a:pPr marL="457200" indent="-457200">
              <a:buFont typeface="Arial" panose="020B0604020202020204" pitchFamily="34" charset="0"/>
              <a:buChar char="•"/>
            </a:pPr>
            <a:r>
              <a:rPr lang="en-AU" sz="2400" b="0">
                <a:solidFill>
                  <a:schemeClr val="tx1"/>
                </a:solidFill>
                <a:latin typeface="Open Sans" pitchFamily="2" charset="0"/>
                <a:ea typeface="Open Sans" pitchFamily="2" charset="0"/>
                <a:cs typeface="Open Sans" pitchFamily="2" charset="0"/>
              </a:rPr>
              <a:t>Encourage reporting of incidents</a:t>
            </a:r>
          </a:p>
          <a:p>
            <a:pPr marL="457200" indent="-457200">
              <a:buFont typeface="Arial" panose="020B0604020202020204" pitchFamily="34" charset="0"/>
              <a:buChar char="•"/>
            </a:pPr>
            <a:r>
              <a:rPr lang="en-AU" sz="2400" b="0">
                <a:solidFill>
                  <a:schemeClr val="tx1"/>
                </a:solidFill>
              </a:rPr>
              <a:t>S</a:t>
            </a:r>
            <a:r>
              <a:rPr lang="en-AU" sz="2400" b="0">
                <a:solidFill>
                  <a:schemeClr val="tx1"/>
                </a:solidFill>
                <a:latin typeface="Open Sans" pitchFamily="2" charset="0"/>
                <a:ea typeface="Open Sans" pitchFamily="2" charset="0"/>
                <a:cs typeface="Open Sans" pitchFamily="2" charset="0"/>
              </a:rPr>
              <a:t>hare lessons learned and strive  to do better</a:t>
            </a:r>
          </a:p>
          <a:p>
            <a:pPr marL="457200" indent="-457200">
              <a:buFont typeface="Arial" panose="020B0604020202020204" pitchFamily="34" charset="0"/>
              <a:buChar char="•"/>
            </a:pPr>
            <a:r>
              <a:rPr lang="en-AU" sz="2400" b="0">
                <a:solidFill>
                  <a:schemeClr val="tx1"/>
                </a:solidFill>
              </a:rPr>
              <a:t>Practice open disclosure</a:t>
            </a:r>
            <a:endParaRPr lang="en-AU" sz="2400" b="0">
              <a:solidFill>
                <a:schemeClr val="tx1"/>
              </a:solidFill>
              <a:latin typeface="Open Sans" pitchFamily="2" charset="0"/>
              <a:ea typeface="Open Sans" pitchFamily="2" charset="0"/>
              <a:cs typeface="Open Sans" pitchFamily="2" charset="0"/>
            </a:endParaRPr>
          </a:p>
          <a:p>
            <a:pPr algn="ctr" defTabSz="914400">
              <a:lnSpc>
                <a:spcPct val="104000"/>
              </a:lnSpc>
              <a:spcAft>
                <a:spcPts val="600"/>
              </a:spcAft>
            </a:pPr>
            <a:endParaRPr lang="en-US" sz="2400" i="0">
              <a:solidFill>
                <a:schemeClr val="bg1"/>
              </a:solidFill>
              <a:effectLst/>
              <a:ea typeface="Open Sans Light" pitchFamily="2" charset="0"/>
              <a:cs typeface="Open Sans Light" pitchFamily="2" charset="0"/>
            </a:endParaRPr>
          </a:p>
        </p:txBody>
      </p:sp>
    </p:spTree>
    <p:extLst>
      <p:ext uri="{BB962C8B-B14F-4D97-AF65-F5344CB8AC3E}">
        <p14:creationId xmlns:p14="http://schemas.microsoft.com/office/powerpoint/2010/main" val="3942256185"/>
      </p:ext>
    </p:extLst>
  </p:cSld>
  <p:clrMapOvr>
    <a:masterClrMapping/>
  </p:clrMapOvr>
  <mc:AlternateContent xmlns:mc="http://schemas.openxmlformats.org/markup-compatibility/2006" xmlns:p14="http://schemas.microsoft.com/office/powerpoint/2010/main">
    <mc:Choice Requires="p14">
      <p:transition spd="slow" p14:dur="2000" advTm="14851"/>
    </mc:Choice>
    <mc:Fallback xmlns="">
      <p:transition spd="slow" advTm="14851"/>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5D7CA-87F3-6086-8413-3D364DADF14D}"/>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22A6909B-D0B8-35D1-3054-6E7842DFB012}"/>
              </a:ext>
            </a:extLst>
          </p:cNvPr>
          <p:cNvSpPr>
            <a:spLocks noGrp="1"/>
          </p:cNvSpPr>
          <p:nvPr>
            <p:ph type="title"/>
          </p:nvPr>
        </p:nvSpPr>
        <p:spPr>
          <a:xfrm>
            <a:off x="586154" y="582908"/>
            <a:ext cx="9590779" cy="537936"/>
          </a:xfrm>
        </p:spPr>
        <p:txBody>
          <a:bodyPr>
            <a:noAutofit/>
          </a:bodyPr>
          <a:lstStyle/>
          <a:p>
            <a:r>
              <a:rPr lang="en-AU"/>
              <a:t>Element 6: Close the loop</a:t>
            </a:r>
          </a:p>
        </p:txBody>
      </p:sp>
      <p:sp>
        <p:nvSpPr>
          <p:cNvPr id="3" name="TextBox 2">
            <a:extLst>
              <a:ext uri="{FF2B5EF4-FFF2-40B4-BE49-F238E27FC236}">
                <a16:creationId xmlns:a16="http://schemas.microsoft.com/office/drawing/2014/main" id="{CF2B8F64-9B6F-50AD-0885-CC47857851FD}"/>
              </a:ext>
            </a:extLst>
          </p:cNvPr>
          <p:cNvSpPr txBox="1"/>
          <p:nvPr/>
        </p:nvSpPr>
        <p:spPr>
          <a:xfrm>
            <a:off x="2370504" y="2064254"/>
            <a:ext cx="8275056" cy="2677656"/>
          </a:xfrm>
          <a:prstGeom prst="rect">
            <a:avLst/>
          </a:prstGeom>
          <a:noFill/>
        </p:spPr>
        <p:txBody>
          <a:bodyPr wrap="square">
            <a:spAutoFit/>
          </a:bodyPr>
          <a:lstStyle/>
          <a:p>
            <a:pPr marL="457200" indent="-457200">
              <a:buFont typeface="+mj-lt"/>
              <a:buAutoNum type="arabicPeriod"/>
            </a:pPr>
            <a:r>
              <a:rPr lang="en-AU" sz="2400">
                <a:latin typeface="Open Sans" pitchFamily="2" charset="0"/>
                <a:ea typeface="Open Sans" pitchFamily="2" charset="0"/>
                <a:cs typeface="Open Sans" pitchFamily="2" charset="0"/>
              </a:rPr>
              <a:t>What are some examples of where we have reviewed our data in our IMS and identified any patterns or incident trends? </a:t>
            </a:r>
          </a:p>
          <a:p>
            <a:pPr marL="457200" indent="-457200">
              <a:buFont typeface="+mj-lt"/>
              <a:buAutoNum type="arabicPeriod"/>
            </a:pPr>
            <a:r>
              <a:rPr lang="en-AU" sz="2400">
                <a:latin typeface="Open Sans" pitchFamily="2" charset="0"/>
                <a:ea typeface="Open Sans" pitchFamily="2" charset="0"/>
                <a:cs typeface="Open Sans" pitchFamily="2" charset="0"/>
              </a:rPr>
              <a:t>Are there any actions you know we have taken to reduce a risk to older people once we have identified the cause? </a:t>
            </a:r>
          </a:p>
          <a:p>
            <a:endParaRPr lang="en-AU" sz="2400">
              <a:latin typeface="Open Sans" pitchFamily="2" charset="0"/>
              <a:ea typeface="Open Sans" pitchFamily="2" charset="0"/>
              <a:cs typeface="Open Sans" pitchFamily="2" charset="0"/>
            </a:endParaRPr>
          </a:p>
        </p:txBody>
      </p:sp>
      <p:pic>
        <p:nvPicPr>
          <p:cNvPr id="5" name="Content Placeholder 4" descr="Lightbulb and gear outline">
            <a:extLst>
              <a:ext uri="{FF2B5EF4-FFF2-40B4-BE49-F238E27FC236}">
                <a16:creationId xmlns:a16="http://schemas.microsoft.com/office/drawing/2014/main" id="{1B6DAB2F-4D72-16E8-B8FA-864D2BFB54FA}"/>
              </a:ext>
            </a:extLst>
          </p:cNvPr>
          <p:cNvPicPr>
            <a:picLocks noGrp="1" noChangeAspect="1"/>
          </p:cNvPicPr>
          <p:nvPr>
            <p:ph idx="1"/>
          </p:nvPr>
        </p:nvPicPr>
        <p:blipFill>
          <a:blip r:embed="rId4">
            <a:extLst>
              <a:ext uri="{96DAC541-7B7A-43D3-8B79-37D633B846F1}">
                <asvg:svgBlip xmlns:asvg="http://schemas.microsoft.com/office/drawing/2016/SVG/main" r:embed="rId5"/>
              </a:ext>
            </a:extLst>
          </a:blip>
          <a:stretch>
            <a:fillRect/>
          </a:stretch>
        </p:blipFill>
        <p:spPr>
          <a:xfrm>
            <a:off x="0" y="2064254"/>
            <a:ext cx="2370504" cy="2370504"/>
          </a:xfrm>
        </p:spPr>
      </p:pic>
      <p:pic>
        <p:nvPicPr>
          <p:cNvPr id="2" name="Picture 8" descr="Icon&#10;&#10;Description automatically generated">
            <a:extLst>
              <a:ext uri="{FF2B5EF4-FFF2-40B4-BE49-F238E27FC236}">
                <a16:creationId xmlns:a16="http://schemas.microsoft.com/office/drawing/2014/main" id="{E224DAD2-457C-6F8B-37D5-89EFA6D8E756}"/>
              </a:ext>
            </a:extLst>
          </p:cNvPr>
          <p:cNvPicPr>
            <a:picLocks noChangeAspect="1"/>
          </p:cNvPicPr>
          <p:nvPr/>
        </p:nvPicPr>
        <p:blipFill>
          <a:blip r:embed="rId6"/>
          <a:stretch>
            <a:fillRect/>
          </a:stretch>
        </p:blipFill>
        <p:spPr>
          <a:xfrm>
            <a:off x="10330806" y="0"/>
            <a:ext cx="1861194" cy="1855485"/>
          </a:xfrm>
          <a:prstGeom prst="rect">
            <a:avLst/>
          </a:prstGeom>
          <a:noFill/>
        </p:spPr>
      </p:pic>
    </p:spTree>
    <p:custDataLst>
      <p:tags r:id="rId1"/>
    </p:custDataLst>
    <p:extLst>
      <p:ext uri="{BB962C8B-B14F-4D97-AF65-F5344CB8AC3E}">
        <p14:creationId xmlns:p14="http://schemas.microsoft.com/office/powerpoint/2010/main" val="15756216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EE108-1884-6ECD-F12A-7CFD59CE1BC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714C906-292B-FD42-D170-EB17CD3C02C2}"/>
              </a:ext>
            </a:extLst>
          </p:cNvPr>
          <p:cNvSpPr txBox="1"/>
          <p:nvPr/>
        </p:nvSpPr>
        <p:spPr>
          <a:xfrm>
            <a:off x="453117" y="1256349"/>
            <a:ext cx="4228609" cy="1534651"/>
          </a:xfrm>
          <a:prstGeom prst="rect">
            <a:avLst/>
          </a:prstGeom>
          <a:noFill/>
        </p:spPr>
        <p:txBody>
          <a:bodyPr wrap="square" lIns="91440" tIns="45720" rIns="91440" bIns="45720" anchor="t">
            <a:spAutoFit/>
          </a:bodyPr>
          <a:lstStyle/>
          <a:p>
            <a:pPr algn="ctr">
              <a:lnSpc>
                <a:spcPct val="150000"/>
              </a:lnSpc>
            </a:pPr>
            <a:r>
              <a:rPr lang="en-AU" sz="3300" b="1" i="0">
                <a:solidFill>
                  <a:schemeClr val="bg1"/>
                </a:solidFill>
                <a:effectLst/>
                <a:latin typeface="Open Sans"/>
                <a:ea typeface="Open Sans"/>
                <a:cs typeface="Open Sans"/>
              </a:rPr>
              <a:t>Closing the loop </a:t>
            </a:r>
            <a:r>
              <a:rPr lang="en-AU" sz="3300" b="1">
                <a:solidFill>
                  <a:schemeClr val="bg1"/>
                </a:solidFill>
                <a:latin typeface="Open Sans"/>
                <a:ea typeface="Open Sans"/>
                <a:cs typeface="Open Sans"/>
              </a:rPr>
              <a:t>at our service</a:t>
            </a:r>
            <a:endParaRPr lang="en-AU" sz="3300" b="1" i="0">
              <a:solidFill>
                <a:schemeClr val="bg1"/>
              </a:solidFill>
              <a:effectLst/>
              <a:latin typeface="Open Sans"/>
              <a:ea typeface="Open Sans"/>
              <a:cs typeface="Open Sans"/>
            </a:endParaRPr>
          </a:p>
        </p:txBody>
      </p:sp>
      <p:pic>
        <p:nvPicPr>
          <p:cNvPr id="5" name="Content Placeholder 7" descr="Home outline">
            <a:extLst>
              <a:ext uri="{FF2B5EF4-FFF2-40B4-BE49-F238E27FC236}">
                <a16:creationId xmlns:a16="http://schemas.microsoft.com/office/drawing/2014/main" id="{42597D38-C5BA-A875-6C8A-F9B457E99DAE}"/>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1403089" y="4128479"/>
            <a:ext cx="2328661" cy="2328661"/>
          </a:xfrm>
        </p:spPr>
      </p:pic>
      <p:sp>
        <p:nvSpPr>
          <p:cNvPr id="7" name="TextBox 6">
            <a:extLst>
              <a:ext uri="{FF2B5EF4-FFF2-40B4-BE49-F238E27FC236}">
                <a16:creationId xmlns:a16="http://schemas.microsoft.com/office/drawing/2014/main" id="{C2CFF985-997F-2775-D7AC-20818EBA889B}"/>
              </a:ext>
            </a:extLst>
          </p:cNvPr>
          <p:cNvSpPr txBox="1"/>
          <p:nvPr/>
        </p:nvSpPr>
        <p:spPr>
          <a:xfrm>
            <a:off x="5409870" y="2154064"/>
            <a:ext cx="6329013" cy="3647152"/>
          </a:xfrm>
          <a:prstGeom prst="rect">
            <a:avLst/>
          </a:prstGeom>
          <a:noFill/>
        </p:spPr>
        <p:txBody>
          <a:bodyPr wrap="square">
            <a:spAutoFit/>
          </a:bodyPr>
          <a:lstStyle/>
          <a:p>
            <a:r>
              <a:rPr lang="en-AU" sz="2400" b="0" i="1" dirty="0">
                <a:solidFill>
                  <a:schemeClr val="bg2">
                    <a:lumMod val="50000"/>
                  </a:schemeClr>
                </a:solidFill>
              </a:rPr>
              <a:t>[</a:t>
            </a:r>
            <a:r>
              <a:rPr lang="en-AU" sz="2300" b="0" i="1" dirty="0">
                <a:solidFill>
                  <a:schemeClr val="bg2">
                    <a:lumMod val="50000"/>
                  </a:schemeClr>
                </a:solidFill>
              </a:rPr>
              <a:t>Insert information about closing the loop at your </a:t>
            </a:r>
            <a:r>
              <a:rPr lang="en-AU" sz="2300" i="1" dirty="0">
                <a:solidFill>
                  <a:schemeClr val="bg2">
                    <a:lumMod val="50000"/>
                  </a:schemeClr>
                </a:solidFill>
              </a:rPr>
              <a:t>service</a:t>
            </a:r>
            <a:r>
              <a:rPr lang="en-AU" sz="2300" b="0" i="1" dirty="0">
                <a:solidFill>
                  <a:schemeClr val="bg2">
                    <a:lumMod val="50000"/>
                  </a:schemeClr>
                </a:solidFill>
              </a:rPr>
              <a:t>. For example::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2300" i="1" dirty="0">
                <a:solidFill>
                  <a:schemeClr val="tx1">
                    <a:lumMod val="50000"/>
                    <a:lumOff val="50000"/>
                  </a:schemeClr>
                </a:solidFill>
              </a:rPr>
              <a:t>who is responsible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2300" i="1" dirty="0">
                <a:solidFill>
                  <a:schemeClr val="tx1">
                    <a:lumMod val="50000"/>
                    <a:lumOff val="50000"/>
                  </a:schemeClr>
                </a:solidFill>
              </a:rPr>
              <a:t>roles and responsibilities for different staff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2300" i="1" dirty="0">
                <a:solidFill>
                  <a:schemeClr val="tx1">
                    <a:lumMod val="50000"/>
                    <a:lumOff val="50000"/>
                  </a:schemeClr>
                </a:solidFill>
              </a:rPr>
              <a:t>expectation for closing the loop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2300" i="1" dirty="0">
                <a:solidFill>
                  <a:schemeClr val="tx1">
                    <a:lumMod val="50000"/>
                    <a:lumOff val="50000"/>
                  </a:schemeClr>
                </a:solidFill>
              </a:rPr>
              <a:t>how you evaluate the effectiveness of our actions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2300" i="1" dirty="0">
                <a:solidFill>
                  <a:schemeClr val="tx1">
                    <a:lumMod val="50000"/>
                    <a:lumOff val="50000"/>
                  </a:schemeClr>
                </a:solidFill>
              </a:rPr>
              <a:t>What could you improve.]</a:t>
            </a:r>
          </a:p>
          <a:p>
            <a:endParaRPr lang="en-AU" sz="2300" b="0" i="1" dirty="0">
              <a:solidFill>
                <a:schemeClr val="bg2">
                  <a:lumMod val="50000"/>
                </a:schemeClr>
              </a:solidFill>
            </a:endParaRPr>
          </a:p>
          <a:p>
            <a:pPr>
              <a:buNone/>
            </a:pPr>
            <a:r>
              <a:rPr lang="en-AU" sz="2300" i="1" dirty="0">
                <a:solidFill>
                  <a:schemeClr val="tx1">
                    <a:lumMod val="50000"/>
                    <a:lumOff val="50000"/>
                  </a:schemeClr>
                </a:solidFill>
                <a:effectLst/>
                <a:latin typeface="Open Sans" pitchFamily="2" charset="0"/>
                <a:ea typeface="Times New Roman" panose="02020603050405020304" pitchFamily="18" charset="0"/>
              </a:rPr>
              <a:t> </a:t>
            </a:r>
          </a:p>
        </p:txBody>
      </p:sp>
      <p:pic>
        <p:nvPicPr>
          <p:cNvPr id="2" name="Picture 8" descr="Icon&#10;&#10;Description automatically generated">
            <a:extLst>
              <a:ext uri="{FF2B5EF4-FFF2-40B4-BE49-F238E27FC236}">
                <a16:creationId xmlns:a16="http://schemas.microsoft.com/office/drawing/2014/main" id="{27AE2610-32F4-4DC4-D6E6-73DED8330AB2}"/>
              </a:ext>
            </a:extLst>
          </p:cNvPr>
          <p:cNvPicPr>
            <a:picLocks noChangeAspect="1"/>
          </p:cNvPicPr>
          <p:nvPr/>
        </p:nvPicPr>
        <p:blipFill>
          <a:blip r:embed="rId5"/>
          <a:stretch>
            <a:fillRect/>
          </a:stretch>
        </p:blipFill>
        <p:spPr>
          <a:xfrm>
            <a:off x="10330806" y="0"/>
            <a:ext cx="1861194" cy="1855485"/>
          </a:xfrm>
          <a:prstGeom prst="rect">
            <a:avLst/>
          </a:prstGeom>
          <a:solidFill>
            <a:srgbClr val="E7722B"/>
          </a:solidFill>
        </p:spPr>
      </p:pic>
    </p:spTree>
    <p:extLst>
      <p:ext uri="{BB962C8B-B14F-4D97-AF65-F5344CB8AC3E}">
        <p14:creationId xmlns:p14="http://schemas.microsoft.com/office/powerpoint/2010/main" val="42265655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5187B-562B-C80D-602D-2184DF652635}"/>
            </a:ext>
          </a:extLst>
        </p:cNvPr>
        <p:cNvGrpSpPr/>
        <p:nvPr/>
      </p:nvGrpSpPr>
      <p:grpSpPr>
        <a:xfrm>
          <a:off x="0" y="0"/>
          <a:ext cx="0" cy="0"/>
          <a:chOff x="0" y="0"/>
          <a:chExt cx="0" cy="0"/>
        </a:xfrm>
      </p:grpSpPr>
      <p:pic>
        <p:nvPicPr>
          <p:cNvPr id="10" name="Picture Placeholder 9" descr="An old person sitting in a chair&#10;&#10;AI-generated content may be incorrect.">
            <a:extLst>
              <a:ext uri="{FF2B5EF4-FFF2-40B4-BE49-F238E27FC236}">
                <a16:creationId xmlns:a16="http://schemas.microsoft.com/office/drawing/2014/main" id="{F99B4CD4-5612-ED9E-B0AC-CFEAAF33A6EE}"/>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4512" r="14512"/>
          <a:stretch>
            <a:fillRect/>
          </a:stretch>
        </p:blipFill>
        <p:spPr/>
      </p:pic>
      <p:pic>
        <p:nvPicPr>
          <p:cNvPr id="8" name="Picture 7">
            <a:extLst>
              <a:ext uri="{FF2B5EF4-FFF2-40B4-BE49-F238E27FC236}">
                <a16:creationId xmlns:a16="http://schemas.microsoft.com/office/drawing/2014/main" id="{A0629E94-B9A2-4364-701C-ACF699DE231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493"/>
            <a:ext cx="6979928" cy="6855015"/>
          </a:xfrm>
          <a:prstGeom prst="rect">
            <a:avLst/>
          </a:prstGeom>
        </p:spPr>
      </p:pic>
      <p:pic>
        <p:nvPicPr>
          <p:cNvPr id="9" name="Picture 8">
            <a:extLst>
              <a:ext uri="{FF2B5EF4-FFF2-40B4-BE49-F238E27FC236}">
                <a16:creationId xmlns:a16="http://schemas.microsoft.com/office/drawing/2014/main" id="{D7EF91F9-B399-3B75-AEB8-716B0A153BE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14597" y="239622"/>
            <a:ext cx="3245922" cy="543020"/>
          </a:xfrm>
          <a:prstGeom prst="rect">
            <a:avLst/>
          </a:prstGeom>
        </p:spPr>
      </p:pic>
      <p:sp>
        <p:nvSpPr>
          <p:cNvPr id="2" name="TextBox 1">
            <a:extLst>
              <a:ext uri="{FF2B5EF4-FFF2-40B4-BE49-F238E27FC236}">
                <a16:creationId xmlns:a16="http://schemas.microsoft.com/office/drawing/2014/main" id="{6BA96986-4F5B-A42A-ED34-21CAF90A7A11}"/>
              </a:ext>
            </a:extLst>
          </p:cNvPr>
          <p:cNvSpPr txBox="1"/>
          <p:nvPr/>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pPr algn="r"/>
              <a:t>45</a:t>
            </a:fld>
            <a:endParaRPr lang="en-AU" sz="1100"/>
          </a:p>
        </p:txBody>
      </p:sp>
      <p:sp>
        <p:nvSpPr>
          <p:cNvPr id="6" name="Title 1">
            <a:extLst>
              <a:ext uri="{FF2B5EF4-FFF2-40B4-BE49-F238E27FC236}">
                <a16:creationId xmlns:a16="http://schemas.microsoft.com/office/drawing/2014/main" id="{5A6581E4-1D8B-5E53-739B-D6223744EDC0}"/>
              </a:ext>
            </a:extLst>
          </p:cNvPr>
          <p:cNvSpPr txBox="1">
            <a:spLocks/>
          </p:cNvSpPr>
          <p:nvPr/>
        </p:nvSpPr>
        <p:spPr>
          <a:xfrm>
            <a:off x="510334" y="2908643"/>
            <a:ext cx="4762706" cy="1547610"/>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3300" kern="1200">
                <a:solidFill>
                  <a:schemeClr val="bg1"/>
                </a:solidFill>
                <a:latin typeface="+mj-lt"/>
                <a:ea typeface="+mj-ea"/>
                <a:cs typeface="+mj-cs"/>
              </a:defRPr>
            </a:lvl1pPr>
          </a:lstStyle>
          <a:p>
            <a:r>
              <a:rPr lang="en-GB" sz="4400"/>
              <a:t>Scenario-based activity </a:t>
            </a:r>
          </a:p>
        </p:txBody>
      </p:sp>
    </p:spTree>
    <p:extLst>
      <p:ext uri="{BB962C8B-B14F-4D97-AF65-F5344CB8AC3E}">
        <p14:creationId xmlns:p14="http://schemas.microsoft.com/office/powerpoint/2010/main" val="41516089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EB5E61-DDE8-D569-C266-27CA2573FF1D}"/>
            </a:ext>
          </a:extLst>
        </p:cNvPr>
        <p:cNvGrpSpPr/>
        <p:nvPr/>
      </p:nvGrpSpPr>
      <p:grpSpPr>
        <a:xfrm>
          <a:off x="0" y="0"/>
          <a:ext cx="0" cy="0"/>
          <a:chOff x="0" y="0"/>
          <a:chExt cx="0" cy="0"/>
        </a:xfrm>
      </p:grpSpPr>
      <p:pic>
        <p:nvPicPr>
          <p:cNvPr id="6" name="Content Placeholder 5" descr="A circular diagram with icons&#10;&#10;Description automatically generated with medium confidence">
            <a:extLst>
              <a:ext uri="{FF2B5EF4-FFF2-40B4-BE49-F238E27FC236}">
                <a16:creationId xmlns:a16="http://schemas.microsoft.com/office/drawing/2014/main" id="{D33D8BB3-C45C-6DB3-01FB-C1348F38A3D0}"/>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250309" y="1512000"/>
            <a:ext cx="7691382" cy="4518686"/>
          </a:xfrm>
          <a:noFill/>
        </p:spPr>
      </p:pic>
      <p:sp>
        <p:nvSpPr>
          <p:cNvPr id="3" name="Title 2">
            <a:extLst>
              <a:ext uri="{FF2B5EF4-FFF2-40B4-BE49-F238E27FC236}">
                <a16:creationId xmlns:a16="http://schemas.microsoft.com/office/drawing/2014/main" id="{6FD12E45-430D-3D8B-88EE-CDB75FD58133}"/>
              </a:ext>
            </a:extLst>
          </p:cNvPr>
          <p:cNvSpPr>
            <a:spLocks noGrp="1"/>
          </p:cNvSpPr>
          <p:nvPr>
            <p:ph type="title"/>
          </p:nvPr>
        </p:nvSpPr>
        <p:spPr>
          <a:xfrm>
            <a:off x="665744" y="827314"/>
            <a:ext cx="9682163" cy="537936"/>
          </a:xfrm>
        </p:spPr>
        <p:txBody>
          <a:bodyPr>
            <a:normAutofit/>
          </a:bodyPr>
          <a:lstStyle/>
          <a:p>
            <a:r>
              <a:rPr lang="en-AU" sz="3100"/>
              <a:t>Key elements of an effective IMS</a:t>
            </a:r>
          </a:p>
        </p:txBody>
      </p:sp>
    </p:spTree>
    <p:custDataLst>
      <p:tags r:id="rId1"/>
    </p:custDataLst>
    <p:extLst>
      <p:ext uri="{BB962C8B-B14F-4D97-AF65-F5344CB8AC3E}">
        <p14:creationId xmlns:p14="http://schemas.microsoft.com/office/powerpoint/2010/main" val="15737803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A23D08-242A-7BB2-6706-7B299EB3AD3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192A934-6BFA-624F-67BC-5931A68446B1}"/>
              </a:ext>
            </a:extLst>
          </p:cNvPr>
          <p:cNvSpPr txBox="1"/>
          <p:nvPr/>
        </p:nvSpPr>
        <p:spPr>
          <a:xfrm>
            <a:off x="665744" y="3309257"/>
            <a:ext cx="5259916" cy="2592476"/>
          </a:xfrm>
          <a:prstGeom prst="rect">
            <a:avLst/>
          </a:prstGeom>
        </p:spPr>
        <p:txBody>
          <a:bodyPr vert="horz" lIns="0" tIns="0" rIns="0" bIns="0" rtlCol="0">
            <a:normAutofit/>
          </a:bodyPr>
          <a:lstStyle/>
          <a:p>
            <a:pPr defTabSz="914400">
              <a:spcAft>
                <a:spcPts val="600"/>
              </a:spcAft>
            </a:pPr>
            <a:endParaRPr lang="en-US" sz="2800" i="1" kern="1200">
              <a:effectLst/>
            </a:endParaRPr>
          </a:p>
        </p:txBody>
      </p:sp>
      <p:pic>
        <p:nvPicPr>
          <p:cNvPr id="4" name="Picture 3" descr="An old person in a car&#10;&#10;AI-generated content may be incorrect.">
            <a:extLst>
              <a:ext uri="{FF2B5EF4-FFF2-40B4-BE49-F238E27FC236}">
                <a16:creationId xmlns:a16="http://schemas.microsoft.com/office/drawing/2014/main" id="{C9C178E4-8465-5304-F2AE-3FED47D35566}"/>
              </a:ext>
            </a:extLst>
          </p:cNvPr>
          <p:cNvPicPr>
            <a:picLocks noChangeAspect="1"/>
          </p:cNvPicPr>
          <p:nvPr/>
        </p:nvPicPr>
        <p:blipFill>
          <a:blip r:embed="rId3">
            <a:extLst>
              <a:ext uri="{28A0092B-C50C-407E-A947-70E740481C1C}">
                <a14:useLocalDpi xmlns:a14="http://schemas.microsoft.com/office/drawing/2010/main" val="0"/>
              </a:ext>
            </a:extLst>
          </a:blip>
          <a:srcRect b="10124"/>
          <a:stretch/>
        </p:blipFill>
        <p:spPr>
          <a:xfrm>
            <a:off x="0" y="0"/>
            <a:ext cx="12192000" cy="6163733"/>
          </a:xfrm>
          <a:prstGeom prst="rect">
            <a:avLst/>
          </a:prstGeom>
        </p:spPr>
      </p:pic>
      <p:sp>
        <p:nvSpPr>
          <p:cNvPr id="8" name="Title 3">
            <a:extLst>
              <a:ext uri="{FF2B5EF4-FFF2-40B4-BE49-F238E27FC236}">
                <a16:creationId xmlns:a16="http://schemas.microsoft.com/office/drawing/2014/main" id="{F93672EB-8237-5520-874E-0E8EAE5CEE06}"/>
              </a:ext>
            </a:extLst>
          </p:cNvPr>
          <p:cNvSpPr txBox="1">
            <a:spLocks/>
          </p:cNvSpPr>
          <p:nvPr/>
        </p:nvSpPr>
        <p:spPr>
          <a:xfrm>
            <a:off x="373210" y="483047"/>
            <a:ext cx="5011589" cy="5418686"/>
          </a:xfrm>
          <a:prstGeom prst="rect">
            <a:avLst/>
          </a:prstGeom>
          <a:solidFill>
            <a:srgbClr val="114F7C"/>
          </a:solidFill>
        </p:spPr>
        <p:txBody>
          <a:bodyPr/>
          <a:lstStyle>
            <a:lvl1pPr algn="l" defTabSz="914400" rtl="0" eaLnBrk="1" latinLnBrk="0" hangingPunct="1">
              <a:lnSpc>
                <a:spcPct val="90000"/>
              </a:lnSpc>
              <a:spcBef>
                <a:spcPct val="0"/>
              </a:spcBef>
              <a:buNone/>
              <a:defRPr sz="3300" kern="1200">
                <a:solidFill>
                  <a:srgbClr val="00577D"/>
                </a:solidFill>
                <a:latin typeface="+mj-lt"/>
                <a:ea typeface="+mj-ea"/>
                <a:cs typeface="+mj-cs"/>
              </a:defRPr>
            </a:lvl1pPr>
          </a:lstStyle>
          <a:p>
            <a:r>
              <a:rPr lang="en-AU" dirty="0">
                <a:solidFill>
                  <a:schemeClr val="bg1"/>
                </a:solidFill>
              </a:rPr>
              <a:t>What do we want to know?</a:t>
            </a:r>
          </a:p>
          <a:p>
            <a:pPr marL="342900" indent="-342900">
              <a:lnSpc>
                <a:spcPct val="110000"/>
              </a:lnSpc>
              <a:buFont typeface="Arial" panose="020B0604020202020204" pitchFamily="34" charset="0"/>
              <a:buChar char="•"/>
            </a:pPr>
            <a:r>
              <a:rPr lang="en-AU" sz="2200" dirty="0">
                <a:solidFill>
                  <a:schemeClr val="bg1"/>
                </a:solidFill>
                <a:latin typeface="+mn-lt"/>
              </a:rPr>
              <a:t>What happened</a:t>
            </a:r>
          </a:p>
          <a:p>
            <a:pPr>
              <a:lnSpc>
                <a:spcPct val="110000"/>
              </a:lnSpc>
            </a:pPr>
            <a:endParaRPr lang="en-AU" sz="2200" dirty="0">
              <a:solidFill>
                <a:schemeClr val="bg1"/>
              </a:solidFill>
              <a:latin typeface="+mn-lt"/>
            </a:endParaRPr>
          </a:p>
          <a:p>
            <a:pPr marL="342900" indent="-342900">
              <a:lnSpc>
                <a:spcPct val="110000"/>
              </a:lnSpc>
              <a:buFont typeface="Arial" panose="020B0604020202020204" pitchFamily="34" charset="0"/>
              <a:buChar char="•"/>
            </a:pPr>
            <a:r>
              <a:rPr lang="en-AU" sz="2200" dirty="0">
                <a:solidFill>
                  <a:schemeClr val="bg1"/>
                </a:solidFill>
                <a:latin typeface="+mn-lt"/>
              </a:rPr>
              <a:t>How and why, it happened</a:t>
            </a:r>
          </a:p>
          <a:p>
            <a:pPr>
              <a:lnSpc>
                <a:spcPct val="110000"/>
              </a:lnSpc>
            </a:pPr>
            <a:endParaRPr lang="en-AU" sz="2200" dirty="0">
              <a:solidFill>
                <a:schemeClr val="bg1"/>
              </a:solidFill>
              <a:latin typeface="+mn-lt"/>
            </a:endParaRPr>
          </a:p>
          <a:p>
            <a:pPr marL="342900" indent="-342900">
              <a:lnSpc>
                <a:spcPct val="110000"/>
              </a:lnSpc>
              <a:buFont typeface="Arial" panose="020B0604020202020204" pitchFamily="34" charset="0"/>
              <a:buChar char="•"/>
            </a:pPr>
            <a:r>
              <a:rPr lang="en-AU" sz="2200" dirty="0">
                <a:solidFill>
                  <a:schemeClr val="bg1"/>
                </a:solidFill>
                <a:latin typeface="+mn-lt"/>
              </a:rPr>
              <a:t>What can be done to prevent the risk of recurrence and support safer care</a:t>
            </a:r>
          </a:p>
          <a:p>
            <a:pPr>
              <a:lnSpc>
                <a:spcPct val="110000"/>
              </a:lnSpc>
            </a:pPr>
            <a:endParaRPr lang="en-AU" sz="2200" dirty="0">
              <a:solidFill>
                <a:schemeClr val="bg1"/>
              </a:solidFill>
              <a:latin typeface="+mn-lt"/>
            </a:endParaRPr>
          </a:p>
          <a:p>
            <a:pPr marL="342900" indent="-342900">
              <a:lnSpc>
                <a:spcPct val="110000"/>
              </a:lnSpc>
              <a:buFont typeface="Arial" panose="020B0604020202020204" pitchFamily="34" charset="0"/>
              <a:buChar char="•"/>
            </a:pPr>
            <a:r>
              <a:rPr lang="en-AU" sz="2200" dirty="0">
                <a:solidFill>
                  <a:schemeClr val="bg1"/>
                </a:solidFill>
                <a:latin typeface="+mn-lt"/>
              </a:rPr>
              <a:t>What lessons were learned</a:t>
            </a:r>
          </a:p>
          <a:p>
            <a:pPr>
              <a:lnSpc>
                <a:spcPct val="110000"/>
              </a:lnSpc>
            </a:pPr>
            <a:endParaRPr lang="en-AU" sz="2200" dirty="0">
              <a:solidFill>
                <a:schemeClr val="bg1"/>
              </a:solidFill>
              <a:latin typeface="+mn-lt"/>
            </a:endParaRPr>
          </a:p>
          <a:p>
            <a:pPr marL="342900" indent="-342900">
              <a:lnSpc>
                <a:spcPct val="110000"/>
              </a:lnSpc>
              <a:buFont typeface="Arial" panose="020B0604020202020204" pitchFamily="34" charset="0"/>
              <a:buChar char="•"/>
            </a:pPr>
            <a:r>
              <a:rPr lang="en-AU" sz="2200" dirty="0">
                <a:solidFill>
                  <a:schemeClr val="bg1"/>
                </a:solidFill>
                <a:latin typeface="+mn-lt"/>
              </a:rPr>
              <a:t>How the learning can be shared</a:t>
            </a:r>
            <a:br>
              <a:rPr lang="en-AU" sz="2000" dirty="0">
                <a:solidFill>
                  <a:schemeClr val="bg1"/>
                </a:solidFill>
                <a:latin typeface="+mn-lt"/>
              </a:rPr>
            </a:br>
            <a:endParaRPr lang="en-AU" sz="2000" dirty="0">
              <a:solidFill>
                <a:schemeClr val="bg1"/>
              </a:solidFill>
              <a:latin typeface="+mn-lt"/>
            </a:endParaRPr>
          </a:p>
          <a:p>
            <a:br>
              <a:rPr lang="en-AU" dirty="0"/>
            </a:br>
            <a:br>
              <a:rPr lang="en-AU" sz="1800" dirty="0"/>
            </a:br>
            <a:br>
              <a:rPr lang="en-AU" sz="1800" dirty="0">
                <a:latin typeface="+mn-lt"/>
              </a:rPr>
            </a:br>
            <a:br>
              <a:rPr lang="en-AU" sz="1800" dirty="0"/>
            </a:br>
            <a:br>
              <a:rPr lang="en-AU" dirty="0"/>
            </a:br>
            <a:endParaRPr lang="en-AU" dirty="0"/>
          </a:p>
        </p:txBody>
      </p:sp>
    </p:spTree>
    <p:extLst>
      <p:ext uri="{BB962C8B-B14F-4D97-AF65-F5344CB8AC3E}">
        <p14:creationId xmlns:p14="http://schemas.microsoft.com/office/powerpoint/2010/main" val="25750057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8CBDE-3DAE-9EDD-DA98-AA8D25520C1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BE4AF71-74B7-1ED8-B1CF-C8DEC68B3352}"/>
              </a:ext>
            </a:extLst>
          </p:cNvPr>
          <p:cNvSpPr txBox="1"/>
          <p:nvPr/>
        </p:nvSpPr>
        <p:spPr>
          <a:xfrm>
            <a:off x="440106" y="1561149"/>
            <a:ext cx="4228609" cy="772904"/>
          </a:xfrm>
          <a:prstGeom prst="rect">
            <a:avLst/>
          </a:prstGeom>
          <a:noFill/>
        </p:spPr>
        <p:txBody>
          <a:bodyPr wrap="square" lIns="91440" tIns="45720" rIns="91440" bIns="45720" anchor="t">
            <a:spAutoFit/>
          </a:bodyPr>
          <a:lstStyle/>
          <a:p>
            <a:pPr algn="ctr">
              <a:lnSpc>
                <a:spcPct val="150000"/>
              </a:lnSpc>
            </a:pPr>
            <a:r>
              <a:rPr lang="en-AU" sz="3300" b="1" i="0">
                <a:solidFill>
                  <a:schemeClr val="bg1"/>
                </a:solidFill>
                <a:effectLst/>
                <a:latin typeface="Open Sans"/>
                <a:ea typeface="Open Sans"/>
                <a:cs typeface="Open Sans"/>
              </a:rPr>
              <a:t>Scenario</a:t>
            </a:r>
          </a:p>
        </p:txBody>
      </p:sp>
      <p:sp>
        <p:nvSpPr>
          <p:cNvPr id="7" name="TextBox 6">
            <a:extLst>
              <a:ext uri="{FF2B5EF4-FFF2-40B4-BE49-F238E27FC236}">
                <a16:creationId xmlns:a16="http://schemas.microsoft.com/office/drawing/2014/main" id="{9FAB8C99-C34E-CF7F-F441-66E39DA320E4}"/>
              </a:ext>
            </a:extLst>
          </p:cNvPr>
          <p:cNvSpPr txBox="1"/>
          <p:nvPr/>
        </p:nvSpPr>
        <p:spPr>
          <a:xfrm>
            <a:off x="5409870" y="583828"/>
            <a:ext cx="6329013" cy="1538883"/>
          </a:xfrm>
          <a:prstGeom prst="rect">
            <a:avLst/>
          </a:prstGeom>
          <a:noFill/>
        </p:spPr>
        <p:txBody>
          <a:bodyPr wrap="square">
            <a:spAutoFit/>
          </a:bodyPr>
          <a:lstStyle/>
          <a:p>
            <a:r>
              <a:rPr lang="en-AU" sz="2400" b="0" i="1">
                <a:solidFill>
                  <a:schemeClr val="bg2">
                    <a:lumMod val="50000"/>
                  </a:schemeClr>
                </a:solidFill>
              </a:rPr>
              <a:t>[If you are using a scenario from your service, add the scenario here.]</a:t>
            </a:r>
          </a:p>
          <a:p>
            <a:endParaRPr lang="en-AU" sz="2300" b="0" i="1">
              <a:solidFill>
                <a:schemeClr val="bg2">
                  <a:lumMod val="50000"/>
                </a:schemeClr>
              </a:solidFill>
            </a:endParaRPr>
          </a:p>
          <a:p>
            <a:pPr>
              <a:buNone/>
            </a:pPr>
            <a:r>
              <a:rPr lang="en-AU" sz="2300" i="1">
                <a:solidFill>
                  <a:schemeClr val="tx1">
                    <a:lumMod val="50000"/>
                    <a:lumOff val="50000"/>
                  </a:schemeClr>
                </a:solidFill>
                <a:effectLst/>
                <a:latin typeface="Open Sans" pitchFamily="2" charset="0"/>
                <a:ea typeface="Times New Roman" panose="02020603050405020304" pitchFamily="18" charset="0"/>
              </a:rPr>
              <a:t> </a:t>
            </a:r>
          </a:p>
        </p:txBody>
      </p:sp>
      <p:pic>
        <p:nvPicPr>
          <p:cNvPr id="2" name="Content Placeholder 4" descr="Storytelling outline">
            <a:extLst>
              <a:ext uri="{FF2B5EF4-FFF2-40B4-BE49-F238E27FC236}">
                <a16:creationId xmlns:a16="http://schemas.microsoft.com/office/drawing/2014/main" id="{03D87C5E-A6C1-D5DE-191B-768F1A644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18012" y="3547533"/>
            <a:ext cx="2272795" cy="2272795"/>
          </a:xfrm>
          <a:prstGeom prst="rect">
            <a:avLst/>
          </a:prstGeom>
        </p:spPr>
      </p:pic>
    </p:spTree>
    <p:extLst>
      <p:ext uri="{BB962C8B-B14F-4D97-AF65-F5344CB8AC3E}">
        <p14:creationId xmlns:p14="http://schemas.microsoft.com/office/powerpoint/2010/main" val="7517039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E5A3D4-A904-D9B1-E500-FA242F381AA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81E65F1-1084-8DC1-E5F0-3AA3A98CE49C}"/>
              </a:ext>
            </a:extLst>
          </p:cNvPr>
          <p:cNvSpPr txBox="1"/>
          <p:nvPr/>
        </p:nvSpPr>
        <p:spPr>
          <a:xfrm>
            <a:off x="440106" y="1561149"/>
            <a:ext cx="4228609" cy="1534651"/>
          </a:xfrm>
          <a:prstGeom prst="rect">
            <a:avLst/>
          </a:prstGeom>
          <a:noFill/>
        </p:spPr>
        <p:txBody>
          <a:bodyPr wrap="square" lIns="91440" tIns="45720" rIns="91440" bIns="45720" anchor="t">
            <a:spAutoFit/>
          </a:bodyPr>
          <a:lstStyle/>
          <a:p>
            <a:pPr algn="ctr">
              <a:lnSpc>
                <a:spcPct val="150000"/>
              </a:lnSpc>
            </a:pPr>
            <a:r>
              <a:rPr lang="en-AU" sz="3300" b="1" i="0">
                <a:solidFill>
                  <a:schemeClr val="bg1"/>
                </a:solidFill>
                <a:effectLst/>
                <a:latin typeface="Open Sans"/>
                <a:ea typeface="Open Sans"/>
                <a:cs typeface="Open Sans"/>
              </a:rPr>
              <a:t>Scenario 1 </a:t>
            </a:r>
          </a:p>
          <a:p>
            <a:pPr algn="ctr">
              <a:lnSpc>
                <a:spcPct val="150000"/>
              </a:lnSpc>
            </a:pPr>
            <a:r>
              <a:rPr lang="en-AU" sz="3300" b="1" i="0">
                <a:solidFill>
                  <a:schemeClr val="bg1"/>
                </a:solidFill>
                <a:effectLst/>
                <a:latin typeface="Open Sans"/>
                <a:ea typeface="Open Sans"/>
                <a:cs typeface="Open Sans"/>
              </a:rPr>
              <a:t>Home services</a:t>
            </a:r>
          </a:p>
        </p:txBody>
      </p:sp>
      <p:sp>
        <p:nvSpPr>
          <p:cNvPr id="7" name="TextBox 6">
            <a:extLst>
              <a:ext uri="{FF2B5EF4-FFF2-40B4-BE49-F238E27FC236}">
                <a16:creationId xmlns:a16="http://schemas.microsoft.com/office/drawing/2014/main" id="{74D0D840-2BA5-63E5-F196-CE95E2D63CEC}"/>
              </a:ext>
            </a:extLst>
          </p:cNvPr>
          <p:cNvSpPr txBox="1"/>
          <p:nvPr/>
        </p:nvSpPr>
        <p:spPr>
          <a:xfrm>
            <a:off x="5409870" y="583828"/>
            <a:ext cx="6329013" cy="4878259"/>
          </a:xfrm>
          <a:prstGeom prst="rect">
            <a:avLst/>
          </a:prstGeom>
          <a:noFill/>
        </p:spPr>
        <p:txBody>
          <a:bodyPr wrap="square">
            <a:spAutoFit/>
          </a:bodyPr>
          <a:lstStyle/>
          <a:p>
            <a:pPr lvl="0" fontAlgn="base"/>
            <a:r>
              <a:rPr lang="en-AU" sz="2400" b="0" dirty="0">
                <a:solidFill>
                  <a:srgbClr val="00080C"/>
                </a:solidFill>
                <a:effectLst/>
                <a:latin typeface="Open Sans" pitchFamily="2" charset="0"/>
                <a:ea typeface="Times New Roman" panose="02020603050405020304" pitchFamily="18" charset="0"/>
                <a:cs typeface="Times New Roman" panose="02020603050405020304" pitchFamily="18" charset="0"/>
              </a:rPr>
              <a:t>You provide in-home care and services to Molly. Her lounge room is decorated with the rainbow flag and photos of her and her partner </a:t>
            </a:r>
            <a:r>
              <a:rPr lang="en-AU" sz="2400" dirty="0">
                <a:solidFill>
                  <a:srgbClr val="00080C"/>
                </a:solidFill>
                <a:latin typeface="Open Sans" pitchFamily="2" charset="0"/>
                <a:ea typeface="Times New Roman" panose="02020603050405020304" pitchFamily="18" charset="0"/>
                <a:cs typeface="Times New Roman" panose="02020603050405020304" pitchFamily="18" charset="0"/>
              </a:rPr>
              <a:t>Sarah</a:t>
            </a:r>
            <a:r>
              <a:rPr lang="en-AU" sz="2400" b="0" dirty="0">
                <a:solidFill>
                  <a:srgbClr val="00080C"/>
                </a:solidFill>
                <a:effectLst/>
                <a:latin typeface="Open Sans" pitchFamily="2" charset="0"/>
                <a:ea typeface="Times New Roman" panose="02020603050405020304" pitchFamily="18" charset="0"/>
                <a:cs typeface="Times New Roman" panose="02020603050405020304" pitchFamily="18" charset="0"/>
              </a:rPr>
              <a:t>.</a:t>
            </a:r>
            <a:r>
              <a:rPr lang="en-US" sz="2400" b="0" dirty="0">
                <a:effectLst/>
                <a:latin typeface="Open Sans" pitchFamily="2" charset="0"/>
                <a:ea typeface="Times New Roman" panose="02020603050405020304" pitchFamily="18" charset="0"/>
                <a:cs typeface="Times New Roman" panose="02020603050405020304" pitchFamily="18" charset="0"/>
              </a:rPr>
              <a:t>​</a:t>
            </a:r>
            <a:endParaRPr lang="en-AU"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fontAlgn="base">
              <a:buFont typeface="Arial" panose="020B0604020202020204" pitchFamily="34" charset="0"/>
              <a:buChar char="•"/>
            </a:pPr>
            <a:endParaRPr lang="en-AU" sz="2400" b="0" dirty="0">
              <a:solidFill>
                <a:srgbClr val="00080C"/>
              </a:solidFill>
              <a:effectLst/>
              <a:latin typeface="Open Sans" pitchFamily="2" charset="0"/>
              <a:ea typeface="Times New Roman" panose="02020603050405020304" pitchFamily="18" charset="0"/>
              <a:cs typeface="Times New Roman" panose="02020603050405020304" pitchFamily="18" charset="0"/>
            </a:endParaRPr>
          </a:p>
          <a:p>
            <a:pPr lvl="0" fontAlgn="base"/>
            <a:r>
              <a:rPr lang="en-AU" sz="2400" b="0" dirty="0">
                <a:solidFill>
                  <a:srgbClr val="00080C"/>
                </a:solidFill>
                <a:effectLst/>
                <a:latin typeface="Open Sans" pitchFamily="2" charset="0"/>
                <a:ea typeface="Times New Roman" panose="02020603050405020304" pitchFamily="18" charset="0"/>
                <a:cs typeface="Times New Roman" panose="02020603050405020304" pitchFamily="18" charset="0"/>
              </a:rPr>
              <a:t>Molly overhears the cleaner on the phone calling her disparaging names and saying her 'lifestyle' could be upsetting to other workers and volunteers visiting her home. Molly is annoyed and mentions it to </a:t>
            </a:r>
            <a:r>
              <a:rPr lang="en-AU" sz="2400" dirty="0">
                <a:solidFill>
                  <a:srgbClr val="00080C"/>
                </a:solidFill>
                <a:latin typeface="Open Sans" pitchFamily="2" charset="0"/>
                <a:ea typeface="Times New Roman" panose="02020603050405020304" pitchFamily="18" charset="0"/>
                <a:cs typeface="Times New Roman" panose="02020603050405020304" pitchFamily="18" charset="0"/>
              </a:rPr>
              <a:t>the carer when she visits the following day to provide personal care. </a:t>
            </a:r>
            <a:endParaRPr lang="en-AU" sz="2300" b="0" i="1" dirty="0">
              <a:solidFill>
                <a:schemeClr val="bg2">
                  <a:lumMod val="50000"/>
                </a:schemeClr>
              </a:solidFill>
            </a:endParaRPr>
          </a:p>
          <a:p>
            <a:pPr>
              <a:buNone/>
            </a:pPr>
            <a:r>
              <a:rPr lang="en-AU" sz="2300" i="1" dirty="0">
                <a:solidFill>
                  <a:schemeClr val="tx1">
                    <a:lumMod val="50000"/>
                    <a:lumOff val="50000"/>
                  </a:schemeClr>
                </a:solidFill>
                <a:effectLst/>
                <a:latin typeface="Open Sans" pitchFamily="2" charset="0"/>
                <a:ea typeface="Times New Roman" panose="02020603050405020304" pitchFamily="18" charset="0"/>
              </a:rPr>
              <a:t> </a:t>
            </a:r>
          </a:p>
        </p:txBody>
      </p:sp>
      <p:pic>
        <p:nvPicPr>
          <p:cNvPr id="2" name="Content Placeholder 4" descr="Storytelling outline">
            <a:extLst>
              <a:ext uri="{FF2B5EF4-FFF2-40B4-BE49-F238E27FC236}">
                <a16:creationId xmlns:a16="http://schemas.microsoft.com/office/drawing/2014/main" id="{785864B9-4D7A-A396-DDB1-7F16F88B05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18012" y="3569260"/>
            <a:ext cx="2272795" cy="2272795"/>
          </a:xfrm>
          <a:prstGeom prst="rect">
            <a:avLst/>
          </a:prstGeom>
        </p:spPr>
      </p:pic>
    </p:spTree>
    <p:extLst>
      <p:ext uri="{BB962C8B-B14F-4D97-AF65-F5344CB8AC3E}">
        <p14:creationId xmlns:p14="http://schemas.microsoft.com/office/powerpoint/2010/main" val="2785432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A19C9-DF7C-AC6A-E367-49D7C2D414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3CAA2C-A47E-4092-D927-02EA0979289C}"/>
              </a:ext>
            </a:extLst>
          </p:cNvPr>
          <p:cNvSpPr>
            <a:spLocks noGrp="1"/>
          </p:cNvSpPr>
          <p:nvPr>
            <p:ph type="title"/>
          </p:nvPr>
        </p:nvSpPr>
        <p:spPr>
          <a:xfrm>
            <a:off x="665744" y="827314"/>
            <a:ext cx="9682163" cy="537936"/>
          </a:xfrm>
        </p:spPr>
        <p:txBody>
          <a:bodyPr>
            <a:normAutofit/>
          </a:bodyPr>
          <a:lstStyle/>
          <a:p>
            <a:r>
              <a:rPr lang="en-AU" sz="3100"/>
              <a:t>Presentation sections</a:t>
            </a:r>
          </a:p>
        </p:txBody>
      </p:sp>
      <p:graphicFrame>
        <p:nvGraphicFramePr>
          <p:cNvPr id="10" name="Content Placeholder 3">
            <a:extLst>
              <a:ext uri="{FF2B5EF4-FFF2-40B4-BE49-F238E27FC236}">
                <a16:creationId xmlns:a16="http://schemas.microsoft.com/office/drawing/2014/main" id="{B4D4F842-70C8-29C0-ACD1-2E2E86B79642}"/>
              </a:ext>
            </a:extLst>
          </p:cNvPr>
          <p:cNvGraphicFramePr>
            <a:graphicFrameLocks noGrp="1"/>
          </p:cNvGraphicFramePr>
          <p:nvPr>
            <p:ph idx="1"/>
            <p:extLst>
              <p:ext uri="{D42A27DB-BD31-4B8C-83A1-F6EECF244321}">
                <p14:modId xmlns:p14="http://schemas.microsoft.com/office/powerpoint/2010/main" val="1430792895"/>
              </p:ext>
            </p:extLst>
          </p:nvPr>
        </p:nvGraphicFramePr>
        <p:xfrm>
          <a:off x="762000" y="1512000"/>
          <a:ext cx="10710333" cy="39807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4140357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F49DF1-93E6-C668-2F70-4CED370F1F0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6C5922F-0D0B-669E-9E0D-63533E3BAD81}"/>
              </a:ext>
            </a:extLst>
          </p:cNvPr>
          <p:cNvSpPr txBox="1"/>
          <p:nvPr/>
        </p:nvSpPr>
        <p:spPr>
          <a:xfrm>
            <a:off x="440106" y="1561149"/>
            <a:ext cx="4228609" cy="1534651"/>
          </a:xfrm>
          <a:prstGeom prst="rect">
            <a:avLst/>
          </a:prstGeom>
          <a:noFill/>
        </p:spPr>
        <p:txBody>
          <a:bodyPr wrap="square" lIns="91440" tIns="45720" rIns="91440" bIns="45720" anchor="t">
            <a:spAutoFit/>
          </a:bodyPr>
          <a:lstStyle/>
          <a:p>
            <a:pPr algn="ctr">
              <a:lnSpc>
                <a:spcPct val="150000"/>
              </a:lnSpc>
            </a:pPr>
            <a:r>
              <a:rPr lang="en-AU" sz="3300" b="1" i="0">
                <a:solidFill>
                  <a:schemeClr val="bg1"/>
                </a:solidFill>
                <a:effectLst/>
                <a:latin typeface="Open Sans"/>
                <a:ea typeface="Open Sans"/>
                <a:cs typeface="Open Sans"/>
              </a:rPr>
              <a:t>Scenario 2 </a:t>
            </a:r>
          </a:p>
          <a:p>
            <a:pPr algn="ctr">
              <a:lnSpc>
                <a:spcPct val="150000"/>
              </a:lnSpc>
            </a:pPr>
            <a:r>
              <a:rPr lang="en-AU" sz="3300" b="1" i="0">
                <a:solidFill>
                  <a:schemeClr val="bg1"/>
                </a:solidFill>
                <a:effectLst/>
                <a:latin typeface="Open Sans"/>
                <a:ea typeface="Open Sans"/>
                <a:cs typeface="Open Sans"/>
              </a:rPr>
              <a:t>Home services</a:t>
            </a:r>
          </a:p>
        </p:txBody>
      </p:sp>
      <p:sp>
        <p:nvSpPr>
          <p:cNvPr id="7" name="TextBox 6">
            <a:extLst>
              <a:ext uri="{FF2B5EF4-FFF2-40B4-BE49-F238E27FC236}">
                <a16:creationId xmlns:a16="http://schemas.microsoft.com/office/drawing/2014/main" id="{6D868A49-D23E-3BA4-D74A-6B28F9D5C544}"/>
              </a:ext>
            </a:extLst>
          </p:cNvPr>
          <p:cNvSpPr txBox="1"/>
          <p:nvPr/>
        </p:nvSpPr>
        <p:spPr>
          <a:xfrm>
            <a:off x="5422881" y="956361"/>
            <a:ext cx="6329013" cy="2677656"/>
          </a:xfrm>
          <a:prstGeom prst="rect">
            <a:avLst/>
          </a:prstGeom>
          <a:noFill/>
        </p:spPr>
        <p:txBody>
          <a:bodyPr wrap="square">
            <a:spAutoFit/>
          </a:bodyPr>
          <a:lstStyle/>
          <a:p>
            <a:r>
              <a:rPr lang="en-AU" sz="2400" b="0">
                <a:solidFill>
                  <a:srgbClr val="00080C"/>
                </a:solidFill>
                <a:effectLst/>
                <a:latin typeface="Open Sans" pitchFamily="2" charset="0"/>
                <a:ea typeface="Times New Roman" panose="02020603050405020304" pitchFamily="18" charset="0"/>
                <a:cs typeface="Times New Roman" panose="02020603050405020304" pitchFamily="18" charset="0"/>
              </a:rPr>
              <a:t>A home care worker returns to the office and tells you they tripped over the vacuum cord when they were cleaning an older person’s house yesterday. </a:t>
            </a:r>
          </a:p>
          <a:p>
            <a:endParaRPr lang="en-AU" sz="2400">
              <a:solidFill>
                <a:srgbClr val="00080C"/>
              </a:solidFill>
              <a:latin typeface="Open Sans" pitchFamily="2" charset="0"/>
              <a:ea typeface="Times New Roman" panose="02020603050405020304" pitchFamily="18" charset="0"/>
              <a:cs typeface="Times New Roman" panose="02020603050405020304" pitchFamily="18" charset="0"/>
            </a:endParaRPr>
          </a:p>
          <a:p>
            <a:r>
              <a:rPr lang="en-AU" sz="2400" b="0">
                <a:solidFill>
                  <a:srgbClr val="00080C"/>
                </a:solidFill>
                <a:effectLst/>
                <a:latin typeface="Open Sans" pitchFamily="2" charset="0"/>
                <a:ea typeface="Times New Roman" panose="02020603050405020304" pitchFamily="18" charset="0"/>
                <a:cs typeface="Times New Roman" panose="02020603050405020304" pitchFamily="18" charset="0"/>
              </a:rPr>
              <a:t>They fell on their shoulder, and it is still feeling sore. </a:t>
            </a:r>
            <a:endParaRPr lang="en-AU" sz="2400" b="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Content Placeholder 4" descr="Storytelling outline">
            <a:extLst>
              <a:ext uri="{FF2B5EF4-FFF2-40B4-BE49-F238E27FC236}">
                <a16:creationId xmlns:a16="http://schemas.microsoft.com/office/drawing/2014/main" id="{B60C9B8D-0749-0ECA-BE50-943DA301CF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18012" y="3569260"/>
            <a:ext cx="2272795" cy="2272795"/>
          </a:xfrm>
          <a:prstGeom prst="rect">
            <a:avLst/>
          </a:prstGeom>
        </p:spPr>
      </p:pic>
    </p:spTree>
    <p:extLst>
      <p:ext uri="{BB962C8B-B14F-4D97-AF65-F5344CB8AC3E}">
        <p14:creationId xmlns:p14="http://schemas.microsoft.com/office/powerpoint/2010/main" val="42395098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BA8BB-9E57-8D13-8295-7CDB74AE8B8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35A58E6-19C3-6C33-3F33-2FDE61857459}"/>
              </a:ext>
            </a:extLst>
          </p:cNvPr>
          <p:cNvSpPr txBox="1"/>
          <p:nvPr/>
        </p:nvSpPr>
        <p:spPr>
          <a:xfrm>
            <a:off x="453117" y="1272862"/>
            <a:ext cx="4228609" cy="1869743"/>
          </a:xfrm>
          <a:prstGeom prst="rect">
            <a:avLst/>
          </a:prstGeom>
          <a:noFill/>
        </p:spPr>
        <p:txBody>
          <a:bodyPr wrap="square" lIns="91440" tIns="45720" rIns="91440" bIns="45720" anchor="t">
            <a:spAutoFit/>
          </a:bodyPr>
          <a:lstStyle/>
          <a:p>
            <a:pPr algn="ctr">
              <a:lnSpc>
                <a:spcPct val="150000"/>
              </a:lnSpc>
            </a:pPr>
            <a:r>
              <a:rPr lang="en-AU" sz="3300" b="1" i="0">
                <a:solidFill>
                  <a:schemeClr val="bg1"/>
                </a:solidFill>
                <a:effectLst/>
                <a:latin typeface="Open Sans"/>
                <a:ea typeface="Open Sans"/>
                <a:cs typeface="Open Sans"/>
              </a:rPr>
              <a:t>Scenario 1 </a:t>
            </a:r>
          </a:p>
          <a:p>
            <a:pPr algn="ctr"/>
            <a:r>
              <a:rPr lang="en-AU" sz="3300" b="1" i="0">
                <a:solidFill>
                  <a:schemeClr val="bg1"/>
                </a:solidFill>
                <a:effectLst/>
                <a:latin typeface="Open Sans"/>
                <a:ea typeface="Open Sans"/>
                <a:cs typeface="Open Sans"/>
              </a:rPr>
              <a:t>Residential aged care</a:t>
            </a:r>
          </a:p>
        </p:txBody>
      </p:sp>
      <p:pic>
        <p:nvPicPr>
          <p:cNvPr id="2" name="Content Placeholder 4" descr="Storytelling outline">
            <a:extLst>
              <a:ext uri="{FF2B5EF4-FFF2-40B4-BE49-F238E27FC236}">
                <a16:creationId xmlns:a16="http://schemas.microsoft.com/office/drawing/2014/main" id="{6ADEBB02-51D8-19E1-1180-E12FC0B3BB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18012" y="3569260"/>
            <a:ext cx="2272795" cy="2272795"/>
          </a:xfrm>
          <a:prstGeom prst="rect">
            <a:avLst/>
          </a:prstGeom>
        </p:spPr>
      </p:pic>
      <p:sp>
        <p:nvSpPr>
          <p:cNvPr id="5" name="TextBox 4">
            <a:extLst>
              <a:ext uri="{FF2B5EF4-FFF2-40B4-BE49-F238E27FC236}">
                <a16:creationId xmlns:a16="http://schemas.microsoft.com/office/drawing/2014/main" id="{890C4115-6D0B-AFBE-DA6B-4EF021D93D1F}"/>
              </a:ext>
            </a:extLst>
          </p:cNvPr>
          <p:cNvSpPr txBox="1"/>
          <p:nvPr/>
        </p:nvSpPr>
        <p:spPr>
          <a:xfrm>
            <a:off x="5345906" y="797510"/>
            <a:ext cx="6100762" cy="5262979"/>
          </a:xfrm>
          <a:prstGeom prst="rect">
            <a:avLst/>
          </a:prstGeom>
          <a:noFill/>
        </p:spPr>
        <p:txBody>
          <a:bodyPr wrap="square">
            <a:spAutoFit/>
          </a:bodyPr>
          <a:lstStyle/>
          <a:p>
            <a:pPr>
              <a:buNone/>
            </a:pPr>
            <a:r>
              <a:rPr lang="en-AU" sz="2400"/>
              <a:t>Artie has mild cognitive impairment and lives in the secure wing at your service.</a:t>
            </a:r>
          </a:p>
          <a:p>
            <a:pPr>
              <a:buNone/>
            </a:pPr>
            <a:endParaRPr lang="en-AU" sz="2400"/>
          </a:p>
          <a:p>
            <a:pPr>
              <a:buNone/>
            </a:pPr>
            <a:r>
              <a:rPr lang="en-AU" sz="2400"/>
              <a:t>Artie is not in his room when you go to remind him it is time for lunch. You look for Artie within the secure wing and outside in the garden and cannot find him. </a:t>
            </a:r>
          </a:p>
          <a:p>
            <a:pPr>
              <a:buNone/>
            </a:pPr>
            <a:endParaRPr lang="en-AU" sz="2400"/>
          </a:p>
          <a:p>
            <a:pPr>
              <a:buNone/>
            </a:pPr>
            <a:r>
              <a:rPr lang="en-AU" sz="2400"/>
              <a:t>None of the other staff can recall seeing him since morning tea. </a:t>
            </a:r>
          </a:p>
          <a:p>
            <a:pPr>
              <a:buNone/>
            </a:pPr>
            <a:endParaRPr lang="en-AU" sz="2400"/>
          </a:p>
          <a:p>
            <a:pPr>
              <a:buNone/>
            </a:pPr>
            <a:r>
              <a:rPr lang="en-AU" sz="2400"/>
              <a:t>He has not been signed out by any family members. You don’t know where he is.</a:t>
            </a:r>
          </a:p>
        </p:txBody>
      </p:sp>
    </p:spTree>
    <p:extLst>
      <p:ext uri="{BB962C8B-B14F-4D97-AF65-F5344CB8AC3E}">
        <p14:creationId xmlns:p14="http://schemas.microsoft.com/office/powerpoint/2010/main" val="36177813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33898B-37BE-5AD2-07B4-900BCDC7364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A4C32C5-1957-8BCF-D32B-B155D01D691F}"/>
              </a:ext>
            </a:extLst>
          </p:cNvPr>
          <p:cNvSpPr txBox="1"/>
          <p:nvPr/>
        </p:nvSpPr>
        <p:spPr>
          <a:xfrm>
            <a:off x="453117" y="1272862"/>
            <a:ext cx="4228609" cy="1869743"/>
          </a:xfrm>
          <a:prstGeom prst="rect">
            <a:avLst/>
          </a:prstGeom>
          <a:noFill/>
        </p:spPr>
        <p:txBody>
          <a:bodyPr wrap="square" lIns="91440" tIns="45720" rIns="91440" bIns="45720" anchor="t">
            <a:spAutoFit/>
          </a:bodyPr>
          <a:lstStyle/>
          <a:p>
            <a:pPr algn="ctr">
              <a:lnSpc>
                <a:spcPct val="150000"/>
              </a:lnSpc>
            </a:pPr>
            <a:r>
              <a:rPr lang="en-AU" sz="3300" b="1" i="0">
                <a:solidFill>
                  <a:schemeClr val="bg1"/>
                </a:solidFill>
                <a:effectLst/>
                <a:latin typeface="Open Sans"/>
                <a:ea typeface="Open Sans"/>
                <a:cs typeface="Open Sans"/>
              </a:rPr>
              <a:t>Scenario 2 </a:t>
            </a:r>
          </a:p>
          <a:p>
            <a:pPr algn="ctr"/>
            <a:r>
              <a:rPr lang="en-AU" sz="3300" b="1" i="0">
                <a:solidFill>
                  <a:schemeClr val="bg1"/>
                </a:solidFill>
                <a:effectLst/>
                <a:latin typeface="Open Sans"/>
                <a:ea typeface="Open Sans"/>
                <a:cs typeface="Open Sans"/>
              </a:rPr>
              <a:t>Residential aged care</a:t>
            </a:r>
          </a:p>
        </p:txBody>
      </p:sp>
      <p:sp>
        <p:nvSpPr>
          <p:cNvPr id="7" name="TextBox 6">
            <a:extLst>
              <a:ext uri="{FF2B5EF4-FFF2-40B4-BE49-F238E27FC236}">
                <a16:creationId xmlns:a16="http://schemas.microsoft.com/office/drawing/2014/main" id="{D373152B-55A8-7ECC-C97B-8FE347A78D42}"/>
              </a:ext>
            </a:extLst>
          </p:cNvPr>
          <p:cNvSpPr txBox="1"/>
          <p:nvPr/>
        </p:nvSpPr>
        <p:spPr>
          <a:xfrm>
            <a:off x="5409870" y="583828"/>
            <a:ext cx="6329013" cy="5262979"/>
          </a:xfrm>
          <a:prstGeom prst="rect">
            <a:avLst/>
          </a:prstGeom>
          <a:noFill/>
        </p:spPr>
        <p:txBody>
          <a:bodyPr wrap="square">
            <a:spAutoFit/>
          </a:bodyPr>
          <a:lstStyle/>
          <a:p>
            <a:pPr lvl="0"/>
            <a:r>
              <a:rPr lang="en-US" sz="2400" b="0" i="0">
                <a:solidFill>
                  <a:schemeClr val="tx1"/>
                </a:solidFill>
                <a:effectLst/>
                <a:latin typeface="Open Sans" pitchFamily="2" charset="0"/>
                <a:ea typeface="Times New Roman" panose="02020603050405020304" pitchFamily="18" charset="0"/>
                <a:cs typeface="Times New Roman" panose="02020603050405020304" pitchFamily="18" charset="0"/>
              </a:rPr>
              <a:t>Richard visited his mother who lives at your residential aged care service. It was 10am when he arrived and the service was very busy. </a:t>
            </a:r>
            <a:endParaRPr lang="en-AU" sz="2400" b="0" i="1">
              <a:solidFill>
                <a:schemeClr val="tx1"/>
              </a:solidFill>
              <a:effectLst/>
              <a:latin typeface="Open Sans" pitchFamily="2" charset="0"/>
              <a:ea typeface="Times New Roman" panose="02020603050405020304" pitchFamily="18" charset="0"/>
              <a:cs typeface="Times New Roman" panose="02020603050405020304" pitchFamily="18" charset="0"/>
            </a:endParaRPr>
          </a:p>
          <a:p>
            <a:pPr marL="171450" lvl="0" indent="-171450">
              <a:buSzPts val="1000"/>
              <a:buFont typeface="Arial" panose="020B0604020202020204" pitchFamily="34" charset="0"/>
              <a:buChar char="•"/>
              <a:tabLst>
                <a:tab pos="228600" algn="l"/>
              </a:tabLst>
            </a:pPr>
            <a:endParaRPr lang="en-US" sz="2400" b="0" i="0">
              <a:solidFill>
                <a:schemeClr val="tx1"/>
              </a:solidFill>
              <a:effectLst/>
              <a:latin typeface="Open Sans" pitchFamily="2" charset="0"/>
              <a:ea typeface="Times New Roman" panose="02020603050405020304" pitchFamily="18" charset="0"/>
              <a:cs typeface="Times New Roman" panose="02020603050405020304" pitchFamily="18" charset="0"/>
            </a:endParaRPr>
          </a:p>
          <a:p>
            <a:pPr lvl="0">
              <a:buSzPts val="1000"/>
              <a:tabLst>
                <a:tab pos="228600" algn="l"/>
              </a:tabLst>
            </a:pPr>
            <a:r>
              <a:rPr lang="en-US" sz="2400" b="0" i="0">
                <a:solidFill>
                  <a:schemeClr val="tx1"/>
                </a:solidFill>
                <a:effectLst/>
                <a:latin typeface="Open Sans" pitchFamily="2" charset="0"/>
                <a:ea typeface="Times New Roman" panose="02020603050405020304" pitchFamily="18" charset="0"/>
                <a:cs typeface="Times New Roman" panose="02020603050405020304" pitchFamily="18" charset="0"/>
              </a:rPr>
              <a:t>A cleaner had been mopping the front entrance of the service earlier that morning and had put up a single ‘Caution – wet floor’ sign about 3 meters from the front entrance. </a:t>
            </a:r>
            <a:endParaRPr lang="en-AU" sz="2400" b="0" i="1">
              <a:solidFill>
                <a:schemeClr val="tx1"/>
              </a:solidFill>
              <a:effectLst/>
              <a:latin typeface="Open Sans" pitchFamily="2" charset="0"/>
              <a:ea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endParaRPr lang="en-US" sz="2400" b="0">
              <a:solidFill>
                <a:schemeClr val="tx1"/>
              </a:solidFill>
              <a:effectLst/>
              <a:latin typeface="Open Sans" pitchFamily="2" charset="0"/>
              <a:ea typeface="Calibri" panose="020F0502020204030204" pitchFamily="34" charset="0"/>
            </a:endParaRPr>
          </a:p>
          <a:p>
            <a:r>
              <a:rPr lang="en-US" sz="2400" b="0">
                <a:solidFill>
                  <a:schemeClr val="tx1"/>
                </a:solidFill>
                <a:effectLst/>
                <a:latin typeface="Open Sans" pitchFamily="2" charset="0"/>
                <a:ea typeface="Calibri" panose="020F0502020204030204" pitchFamily="34" charset="0"/>
              </a:rPr>
              <a:t>When Richard entered the front entrance, the floor was still wet and he slipped and fell on the floor, hurting his hand.  </a:t>
            </a:r>
            <a:endParaRPr lang="en-AU" sz="2400" b="0">
              <a:solidFill>
                <a:schemeClr val="tx1"/>
              </a:solidFill>
            </a:endParaRPr>
          </a:p>
        </p:txBody>
      </p:sp>
      <p:pic>
        <p:nvPicPr>
          <p:cNvPr id="2" name="Content Placeholder 4" descr="Storytelling outline">
            <a:extLst>
              <a:ext uri="{FF2B5EF4-FFF2-40B4-BE49-F238E27FC236}">
                <a16:creationId xmlns:a16="http://schemas.microsoft.com/office/drawing/2014/main" id="{517CD29A-70D0-1338-30B0-BEE0CE8A51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18012" y="3569260"/>
            <a:ext cx="2272795" cy="2272795"/>
          </a:xfrm>
          <a:prstGeom prst="rect">
            <a:avLst/>
          </a:prstGeom>
        </p:spPr>
      </p:pic>
    </p:spTree>
    <p:extLst>
      <p:ext uri="{BB962C8B-B14F-4D97-AF65-F5344CB8AC3E}">
        <p14:creationId xmlns:p14="http://schemas.microsoft.com/office/powerpoint/2010/main" val="41717716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97A6E-15BC-DB30-1617-2B3C72D5AA44}"/>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73478E40-BB61-544C-774B-E6F4BE3CE230}"/>
              </a:ext>
            </a:extLst>
          </p:cNvPr>
          <p:cNvSpPr>
            <a:spLocks noGrp="1"/>
          </p:cNvSpPr>
          <p:nvPr>
            <p:ph type="title"/>
          </p:nvPr>
        </p:nvSpPr>
        <p:spPr>
          <a:xfrm>
            <a:off x="712635" y="614886"/>
            <a:ext cx="9682163" cy="537936"/>
          </a:xfrm>
        </p:spPr>
        <p:txBody>
          <a:bodyPr>
            <a:noAutofit/>
          </a:bodyPr>
          <a:lstStyle/>
          <a:p>
            <a:r>
              <a:rPr lang="en-AU"/>
              <a:t>Element 2 – Responding to an incident</a:t>
            </a:r>
          </a:p>
        </p:txBody>
      </p:sp>
      <p:pic>
        <p:nvPicPr>
          <p:cNvPr id="2" name="Picture 8" descr="Icon&#10;&#10;Description automatically generated">
            <a:extLst>
              <a:ext uri="{FF2B5EF4-FFF2-40B4-BE49-F238E27FC236}">
                <a16:creationId xmlns:a16="http://schemas.microsoft.com/office/drawing/2014/main" id="{F43D1EFC-5AB1-5BCF-0C87-F0392CE2E3CB}"/>
              </a:ext>
            </a:extLst>
          </p:cNvPr>
          <p:cNvPicPr>
            <a:picLocks noChangeAspect="1"/>
          </p:cNvPicPr>
          <p:nvPr/>
        </p:nvPicPr>
        <p:blipFill>
          <a:blip r:embed="rId4"/>
          <a:stretch>
            <a:fillRect/>
          </a:stretch>
        </p:blipFill>
        <p:spPr>
          <a:xfrm flipH="1">
            <a:off x="9562702" y="0"/>
            <a:ext cx="2629298" cy="2438675"/>
          </a:xfrm>
          <a:prstGeom prst="rect">
            <a:avLst/>
          </a:prstGeom>
          <a:noFill/>
        </p:spPr>
      </p:pic>
      <p:sp>
        <p:nvSpPr>
          <p:cNvPr id="5" name="TextBox 4">
            <a:extLst>
              <a:ext uri="{FF2B5EF4-FFF2-40B4-BE49-F238E27FC236}">
                <a16:creationId xmlns:a16="http://schemas.microsoft.com/office/drawing/2014/main" id="{87485122-40C9-C971-A0E1-3734F22F3C92}"/>
              </a:ext>
            </a:extLst>
          </p:cNvPr>
          <p:cNvSpPr txBox="1"/>
          <p:nvPr/>
        </p:nvSpPr>
        <p:spPr>
          <a:xfrm>
            <a:off x="712635" y="1327500"/>
            <a:ext cx="8850067" cy="5224507"/>
          </a:xfrm>
          <a:prstGeom prst="rect">
            <a:avLst/>
          </a:prstGeom>
          <a:noFill/>
        </p:spPr>
        <p:txBody>
          <a:bodyPr wrap="square">
            <a:spAutoFit/>
          </a:bodyPr>
          <a:lstStyle/>
          <a:p>
            <a:pPr>
              <a:lnSpc>
                <a:spcPct val="150000"/>
              </a:lnSpc>
              <a:buNone/>
            </a:pPr>
            <a:r>
              <a:rPr lang="en-AU" sz="2300" b="1" i="0">
                <a:effectLst/>
                <a:latin typeface="Open Sans" pitchFamily="2" charset="0"/>
                <a:ea typeface="Times New Roman" panose="02020603050405020304" pitchFamily="18" charset="0"/>
              </a:rPr>
              <a:t>Think about your role in this scenario.</a:t>
            </a:r>
            <a:endParaRPr lang="en-AU" sz="2300" b="1" i="1">
              <a:effectLst/>
              <a:latin typeface="Open Sans" pitchFamily="2" charset="0"/>
              <a:ea typeface="Times New Roman" panose="02020603050405020304" pitchFamily="18" charset="0"/>
            </a:endParaRPr>
          </a:p>
          <a:p>
            <a:pPr marL="514350" lvl="0" indent="-514350">
              <a:lnSpc>
                <a:spcPct val="150000"/>
              </a:lnSpc>
              <a:buFont typeface="+mj-lt"/>
              <a:buAutoNum type="arabicPeriod"/>
            </a:pPr>
            <a:r>
              <a:rPr lang="en-AU" sz="2300" i="0">
                <a:effectLst/>
                <a:latin typeface="Open Sans" pitchFamily="2" charset="0"/>
                <a:ea typeface="Times New Roman" panose="02020603050405020304" pitchFamily="18" charset="0"/>
                <a:cs typeface="Times New Roman" panose="02020603050405020304" pitchFamily="18" charset="0"/>
              </a:rPr>
              <a:t>What would your immediate response be? </a:t>
            </a:r>
            <a:endParaRPr lang="en-AU" sz="2300" i="1">
              <a:effectLst/>
              <a:latin typeface="Open Sans" pitchFamily="2" charset="0"/>
              <a:ea typeface="Times New Roman" panose="02020603050405020304" pitchFamily="18" charset="0"/>
              <a:cs typeface="Times New Roman" panose="02020603050405020304" pitchFamily="18" charset="0"/>
            </a:endParaRPr>
          </a:p>
          <a:p>
            <a:pPr marL="514350" lvl="0" indent="-514350">
              <a:lnSpc>
                <a:spcPct val="150000"/>
              </a:lnSpc>
              <a:buFont typeface="+mj-lt"/>
              <a:buAutoNum type="arabicPeriod"/>
            </a:pPr>
            <a:r>
              <a:rPr lang="en-AU" sz="2300" i="0">
                <a:effectLst/>
                <a:latin typeface="Open Sans" pitchFamily="2" charset="0"/>
                <a:ea typeface="Times New Roman" panose="02020603050405020304" pitchFamily="18" charset="0"/>
                <a:cs typeface="Times New Roman" panose="02020603050405020304" pitchFamily="18" charset="0"/>
              </a:rPr>
              <a:t>What assessment would you expect to occur? </a:t>
            </a:r>
            <a:endParaRPr lang="en-AU" sz="2300" i="1">
              <a:effectLst/>
              <a:latin typeface="Open Sans" pitchFamily="2" charset="0"/>
              <a:ea typeface="Times New Roman" panose="02020603050405020304" pitchFamily="18" charset="0"/>
              <a:cs typeface="Times New Roman" panose="02020603050405020304" pitchFamily="18" charset="0"/>
            </a:endParaRPr>
          </a:p>
          <a:p>
            <a:pPr marL="514350" lvl="0" indent="-514350">
              <a:lnSpc>
                <a:spcPct val="150000"/>
              </a:lnSpc>
              <a:buFont typeface="+mj-lt"/>
              <a:buAutoNum type="arabicPeriod"/>
            </a:pPr>
            <a:r>
              <a:rPr lang="en-AU" sz="2300" i="0">
                <a:effectLst/>
                <a:latin typeface="Open Sans" pitchFamily="2" charset="0"/>
                <a:ea typeface="Times New Roman" panose="02020603050405020304" pitchFamily="18" charset="0"/>
                <a:cs typeface="Times New Roman" panose="02020603050405020304" pitchFamily="18" charset="0"/>
              </a:rPr>
              <a:t>How would the views of the person</a:t>
            </a:r>
            <a:r>
              <a:rPr lang="en-AU" sz="2300">
                <a:latin typeface="Open Sans" pitchFamily="2" charset="0"/>
                <a:ea typeface="Times New Roman" panose="02020603050405020304" pitchFamily="18" charset="0"/>
                <a:cs typeface="Times New Roman" panose="02020603050405020304" pitchFamily="18" charset="0"/>
              </a:rPr>
              <a:t>/s</a:t>
            </a:r>
            <a:r>
              <a:rPr lang="en-AU" sz="2300" i="0">
                <a:effectLst/>
                <a:latin typeface="Open Sans" pitchFamily="2" charset="0"/>
                <a:ea typeface="Times New Roman" panose="02020603050405020304" pitchFamily="18" charset="0"/>
                <a:cs typeface="Times New Roman" panose="02020603050405020304" pitchFamily="18" charset="0"/>
              </a:rPr>
              <a:t> affected be considered? </a:t>
            </a:r>
            <a:endParaRPr lang="en-AU" sz="2300" i="1">
              <a:effectLst/>
              <a:latin typeface="Open Sans" pitchFamily="2" charset="0"/>
              <a:ea typeface="Times New Roman" panose="02020603050405020304" pitchFamily="18" charset="0"/>
              <a:cs typeface="Times New Roman" panose="02020603050405020304" pitchFamily="18" charset="0"/>
            </a:endParaRPr>
          </a:p>
          <a:p>
            <a:pPr marL="514350" lvl="0" indent="-514350">
              <a:lnSpc>
                <a:spcPct val="150000"/>
              </a:lnSpc>
              <a:buFont typeface="+mj-lt"/>
              <a:buAutoNum type="arabicPeriod"/>
            </a:pPr>
            <a:r>
              <a:rPr lang="en-AU" sz="2300" i="0">
                <a:effectLst/>
                <a:latin typeface="Open Sans" pitchFamily="2" charset="0"/>
                <a:ea typeface="Times New Roman" panose="02020603050405020304" pitchFamily="18" charset="0"/>
                <a:cs typeface="Times New Roman" panose="02020603050405020304" pitchFamily="18" charset="0"/>
              </a:rPr>
              <a:t>What assistance or support would be provided to the person/s involved?</a:t>
            </a:r>
            <a:endParaRPr lang="en-AU" sz="2300" i="1">
              <a:effectLst/>
              <a:latin typeface="Open Sans" pitchFamily="2" charset="0"/>
              <a:ea typeface="Times New Roman" panose="02020603050405020304" pitchFamily="18" charset="0"/>
              <a:cs typeface="Times New Roman" panose="02020603050405020304" pitchFamily="18" charset="0"/>
            </a:endParaRPr>
          </a:p>
          <a:p>
            <a:pPr marL="514350" lvl="0" indent="-514350">
              <a:lnSpc>
                <a:spcPct val="150000"/>
              </a:lnSpc>
              <a:buFont typeface="+mj-lt"/>
              <a:buAutoNum type="arabicPeriod"/>
            </a:pPr>
            <a:r>
              <a:rPr lang="en-AU" sz="2300" i="0">
                <a:effectLst/>
                <a:latin typeface="Open Sans" pitchFamily="2" charset="0"/>
                <a:ea typeface="Times New Roman" panose="02020603050405020304" pitchFamily="18" charset="0"/>
                <a:cs typeface="Times New Roman" panose="02020603050405020304" pitchFamily="18" charset="0"/>
              </a:rPr>
              <a:t>What would you expect to happen as part of an open disclosure process? </a:t>
            </a:r>
            <a:endParaRPr lang="en-AU" sz="2300" i="1">
              <a:effectLst/>
              <a:latin typeface="Open Sans" pitchFamily="2"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endParaRPr lang="en-AU" sz="2300"/>
          </a:p>
        </p:txBody>
      </p:sp>
    </p:spTree>
    <p:custDataLst>
      <p:tags r:id="rId1"/>
    </p:custDataLst>
    <p:extLst>
      <p:ext uri="{BB962C8B-B14F-4D97-AF65-F5344CB8AC3E}">
        <p14:creationId xmlns:p14="http://schemas.microsoft.com/office/powerpoint/2010/main" val="8988712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12ABE-7C2D-D0F8-5EC0-B28C375FFDA0}"/>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B5591F9-95F9-5BDB-9736-2C945CB82D63}"/>
              </a:ext>
            </a:extLst>
          </p:cNvPr>
          <p:cNvSpPr>
            <a:spLocks noGrp="1"/>
          </p:cNvSpPr>
          <p:nvPr>
            <p:ph idx="1"/>
          </p:nvPr>
        </p:nvSpPr>
        <p:spPr>
          <a:xfrm>
            <a:off x="760240" y="1660701"/>
            <a:ext cx="9010293" cy="4375916"/>
          </a:xfrm>
        </p:spPr>
        <p:txBody>
          <a:bodyPr>
            <a:noAutofit/>
          </a:bodyPr>
          <a:lstStyle/>
          <a:p>
            <a:pPr>
              <a:lnSpc>
                <a:spcPct val="150000"/>
              </a:lnSpc>
              <a:buNone/>
            </a:pPr>
            <a:r>
              <a:rPr lang="en-AU" sz="2400" b="1" i="0">
                <a:solidFill>
                  <a:schemeClr val="tx1"/>
                </a:solidFill>
                <a:effectLst/>
                <a:latin typeface="Open Sans" pitchFamily="2" charset="0"/>
                <a:ea typeface="Times New Roman" panose="02020603050405020304" pitchFamily="18" charset="0"/>
              </a:rPr>
              <a:t>Think about your role in this scenario.</a:t>
            </a:r>
            <a:endParaRPr lang="en-AU" sz="2400" b="1" i="1">
              <a:solidFill>
                <a:schemeClr val="tx1"/>
              </a:solidFill>
              <a:effectLst/>
              <a:latin typeface="Open Sans" pitchFamily="2" charset="0"/>
              <a:ea typeface="Times New Roman" panose="02020603050405020304" pitchFamily="18" charset="0"/>
            </a:endParaRPr>
          </a:p>
          <a:p>
            <a:pPr marL="457200" indent="-457200">
              <a:lnSpc>
                <a:spcPct val="150000"/>
              </a:lnSpc>
              <a:buFont typeface="+mj-lt"/>
              <a:buAutoNum type="arabicPeriod"/>
            </a:pPr>
            <a:r>
              <a:rPr lang="en-AU" sz="2400" b="0">
                <a:solidFill>
                  <a:srgbClr val="00080C"/>
                </a:solidFill>
                <a:latin typeface="Open Sans" pitchFamily="2" charset="0"/>
                <a:ea typeface="Open Sans" pitchFamily="2" charset="0"/>
                <a:cs typeface="Open Sans" pitchFamily="2" charset="0"/>
              </a:rPr>
              <a:t>Who would you report the incident to? </a:t>
            </a:r>
          </a:p>
          <a:p>
            <a:pPr marL="457200" indent="-457200">
              <a:lnSpc>
                <a:spcPct val="150000"/>
              </a:lnSpc>
              <a:buFont typeface="+mj-lt"/>
              <a:buAutoNum type="arabicPeriod"/>
            </a:pPr>
            <a:r>
              <a:rPr lang="en-AU" sz="2400" b="0">
                <a:solidFill>
                  <a:srgbClr val="00080C"/>
                </a:solidFill>
                <a:latin typeface="Open Sans" pitchFamily="2" charset="0"/>
                <a:ea typeface="Open Sans" pitchFamily="2" charset="0"/>
                <a:cs typeface="Open Sans" pitchFamily="2" charset="0"/>
              </a:rPr>
              <a:t>How would this incident be documented? </a:t>
            </a:r>
          </a:p>
          <a:p>
            <a:pPr marL="457200" indent="-457200">
              <a:lnSpc>
                <a:spcPct val="150000"/>
              </a:lnSpc>
              <a:buFont typeface="+mj-lt"/>
              <a:buAutoNum type="arabicPeriod"/>
            </a:pPr>
            <a:r>
              <a:rPr lang="en-AU" sz="2400" b="0">
                <a:solidFill>
                  <a:srgbClr val="00080C"/>
                </a:solidFill>
                <a:latin typeface="Open Sans" pitchFamily="2" charset="0"/>
                <a:ea typeface="Open Sans" pitchFamily="2" charset="0"/>
                <a:cs typeface="Open Sans" pitchFamily="2" charset="0"/>
              </a:rPr>
              <a:t>What details would need to be captured and by who? </a:t>
            </a:r>
          </a:p>
          <a:p>
            <a:pPr marL="457200" indent="-457200">
              <a:lnSpc>
                <a:spcPct val="150000"/>
              </a:lnSpc>
              <a:buFont typeface="+mj-lt"/>
              <a:buAutoNum type="arabicPeriod"/>
            </a:pPr>
            <a:r>
              <a:rPr lang="en-AU" sz="2400" b="0">
                <a:solidFill>
                  <a:srgbClr val="00080C"/>
                </a:solidFill>
                <a:latin typeface="Open Sans" pitchFamily="2" charset="0"/>
                <a:ea typeface="Open Sans" pitchFamily="2" charset="0"/>
                <a:cs typeface="Open Sans" pitchFamily="2" charset="0"/>
              </a:rPr>
              <a:t>Are there any timeframes for recording and reporting this incident? </a:t>
            </a:r>
          </a:p>
          <a:p>
            <a:pPr marL="457200" indent="-457200">
              <a:lnSpc>
                <a:spcPct val="150000"/>
              </a:lnSpc>
              <a:buFont typeface="+mj-lt"/>
              <a:buAutoNum type="arabicPeriod"/>
            </a:pPr>
            <a:r>
              <a:rPr lang="en-AU" sz="2400" b="0">
                <a:solidFill>
                  <a:srgbClr val="00080C"/>
                </a:solidFill>
                <a:latin typeface="Open Sans" pitchFamily="2" charset="0"/>
                <a:ea typeface="Open Sans" pitchFamily="2" charset="0"/>
                <a:cs typeface="Open Sans" pitchFamily="2" charset="0"/>
              </a:rPr>
              <a:t>Where the incident is (or may be) a reportable incident, is any further action required? </a:t>
            </a:r>
          </a:p>
          <a:p>
            <a:pPr marL="457200" indent="-457200">
              <a:buFont typeface="Arial" panose="020B0604020202020204" pitchFamily="34" charset="0"/>
              <a:buChar char="•"/>
            </a:pPr>
            <a:endParaRPr lang="en-AU" sz="2800" b="1">
              <a:solidFill>
                <a:srgbClr val="00080C"/>
              </a:solidFill>
              <a:latin typeface="Open Sans" pitchFamily="2" charset="0"/>
              <a:ea typeface="Open Sans" pitchFamily="2" charset="0"/>
              <a:cs typeface="Open Sans" pitchFamily="2" charset="0"/>
            </a:endParaRPr>
          </a:p>
          <a:p>
            <a:pPr marL="457200" indent="-457200">
              <a:buFont typeface="Arial" panose="020B0604020202020204" pitchFamily="34" charset="0"/>
              <a:buChar char="•"/>
            </a:pPr>
            <a:endParaRPr lang="en-AU" sz="2800" b="1">
              <a:solidFill>
                <a:srgbClr val="00080C"/>
              </a:solidFill>
              <a:latin typeface="Open Sans" pitchFamily="2" charset="0"/>
              <a:ea typeface="Open Sans" pitchFamily="2" charset="0"/>
              <a:cs typeface="Open Sans" pitchFamily="2" charset="0"/>
            </a:endParaRPr>
          </a:p>
          <a:p>
            <a:pPr marL="457200" indent="-457200">
              <a:buFont typeface="Arial" panose="020B0604020202020204" pitchFamily="34" charset="0"/>
              <a:buChar char="•"/>
            </a:pPr>
            <a:endParaRPr lang="en-AU" sz="2800" b="0">
              <a:solidFill>
                <a:srgbClr val="00080C"/>
              </a:solidFill>
              <a:latin typeface="Open Sans" pitchFamily="2" charset="0"/>
              <a:ea typeface="Open Sans" pitchFamily="2" charset="0"/>
              <a:cs typeface="Open Sans" pitchFamily="2" charset="0"/>
            </a:endParaRPr>
          </a:p>
          <a:p>
            <a:pPr marL="457200" indent="-457200">
              <a:buFont typeface="Arial" panose="020B0604020202020204" pitchFamily="34" charset="0"/>
              <a:buChar char="•"/>
            </a:pPr>
            <a:endParaRPr lang="en-AU" sz="2800" b="0">
              <a:solidFill>
                <a:srgbClr val="00080C"/>
              </a:solidFill>
              <a:latin typeface="Open Sans" pitchFamily="2" charset="0"/>
              <a:ea typeface="Open Sans" pitchFamily="2" charset="0"/>
              <a:cs typeface="Open Sans" pitchFamily="2" charset="0"/>
            </a:endParaRPr>
          </a:p>
          <a:p>
            <a:pPr lvl="0">
              <a:buNone/>
            </a:pPr>
            <a:endParaRPr lang="en-AU" sz="2600" b="0" i="0">
              <a:solidFill>
                <a:schemeClr val="tx1"/>
              </a:solidFill>
              <a:effectLst/>
              <a:latin typeface="Open Sans" pitchFamily="2" charset="0"/>
              <a:ea typeface="Times New Roman" panose="02020603050405020304" pitchFamily="18" charset="0"/>
              <a:cs typeface="Times New Roman" panose="02020603050405020304" pitchFamily="18" charset="0"/>
            </a:endParaRPr>
          </a:p>
        </p:txBody>
      </p:sp>
      <p:sp>
        <p:nvSpPr>
          <p:cNvPr id="4" name="Title 3">
            <a:extLst>
              <a:ext uri="{FF2B5EF4-FFF2-40B4-BE49-F238E27FC236}">
                <a16:creationId xmlns:a16="http://schemas.microsoft.com/office/drawing/2014/main" id="{8B9C91BB-B1D0-F78A-A18B-88DEA02DCB9B}"/>
              </a:ext>
            </a:extLst>
          </p:cNvPr>
          <p:cNvSpPr>
            <a:spLocks noGrp="1"/>
          </p:cNvSpPr>
          <p:nvPr>
            <p:ph type="title"/>
          </p:nvPr>
        </p:nvSpPr>
        <p:spPr>
          <a:xfrm>
            <a:off x="760240" y="577431"/>
            <a:ext cx="8396460" cy="1083270"/>
          </a:xfrm>
        </p:spPr>
        <p:txBody>
          <a:bodyPr/>
          <a:lstStyle/>
          <a:p>
            <a:r>
              <a:rPr lang="en-AU"/>
              <a:t>Element 3 - Report and record the  incident</a:t>
            </a:r>
          </a:p>
        </p:txBody>
      </p:sp>
      <p:pic>
        <p:nvPicPr>
          <p:cNvPr id="7" name="Picture 8" descr="Icon&#10;&#10;Description automatically generated">
            <a:extLst>
              <a:ext uri="{FF2B5EF4-FFF2-40B4-BE49-F238E27FC236}">
                <a16:creationId xmlns:a16="http://schemas.microsoft.com/office/drawing/2014/main" id="{0DC47801-E6DD-4E55-F8C7-7DA44814A360}"/>
              </a:ext>
            </a:extLst>
          </p:cNvPr>
          <p:cNvPicPr>
            <a:picLocks noChangeAspect="1"/>
          </p:cNvPicPr>
          <p:nvPr/>
        </p:nvPicPr>
        <p:blipFill>
          <a:blip r:embed="rId3"/>
          <a:stretch>
            <a:fillRect/>
          </a:stretch>
        </p:blipFill>
        <p:spPr>
          <a:xfrm>
            <a:off x="9562702" y="-26050"/>
            <a:ext cx="2629298" cy="2655856"/>
          </a:xfrm>
          <a:prstGeom prst="rect">
            <a:avLst/>
          </a:prstGeom>
          <a:noFill/>
        </p:spPr>
      </p:pic>
    </p:spTree>
    <p:extLst>
      <p:ext uri="{BB962C8B-B14F-4D97-AF65-F5344CB8AC3E}">
        <p14:creationId xmlns:p14="http://schemas.microsoft.com/office/powerpoint/2010/main" val="18533710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1F450-02C4-3C9A-DA4F-358A2A88514E}"/>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3C1ED36-C401-9640-AE08-9272777ECC9C}"/>
              </a:ext>
            </a:extLst>
          </p:cNvPr>
          <p:cNvSpPr>
            <a:spLocks noGrp="1"/>
          </p:cNvSpPr>
          <p:nvPr>
            <p:ph idx="1"/>
          </p:nvPr>
        </p:nvSpPr>
        <p:spPr>
          <a:xfrm>
            <a:off x="665545" y="1327929"/>
            <a:ext cx="8757656" cy="4856283"/>
          </a:xfrm>
        </p:spPr>
        <p:txBody>
          <a:bodyPr>
            <a:noAutofit/>
          </a:bodyPr>
          <a:lstStyle/>
          <a:p>
            <a:pPr>
              <a:buNone/>
            </a:pPr>
            <a:r>
              <a:rPr lang="en-AU" sz="2400" b="1" i="0">
                <a:solidFill>
                  <a:schemeClr val="tx1"/>
                </a:solidFill>
                <a:effectLst/>
                <a:latin typeface="Open Sans" pitchFamily="2" charset="0"/>
                <a:ea typeface="Times New Roman" panose="02020603050405020304" pitchFamily="18" charset="0"/>
              </a:rPr>
              <a:t>Think about your role in this scenario.</a:t>
            </a:r>
            <a:endParaRPr lang="en-AU" sz="2400" b="1" i="1">
              <a:solidFill>
                <a:schemeClr val="tx1"/>
              </a:solidFill>
              <a:effectLst/>
              <a:latin typeface="Open Sans" pitchFamily="2" charset="0"/>
              <a:ea typeface="Times New Roman" panose="02020603050405020304" pitchFamily="18" charset="0"/>
            </a:endParaRPr>
          </a:p>
          <a:p>
            <a:pPr marL="514350" indent="-514350">
              <a:lnSpc>
                <a:spcPct val="150000"/>
              </a:lnSpc>
              <a:buFont typeface="+mj-lt"/>
              <a:buAutoNum type="arabicPeriod"/>
            </a:pPr>
            <a:r>
              <a:rPr lang="en-AU" sz="2400" b="0">
                <a:solidFill>
                  <a:srgbClr val="00080C"/>
                </a:solidFill>
                <a:latin typeface="Open Sans" pitchFamily="2" charset="0"/>
                <a:ea typeface="Open Sans" pitchFamily="2" charset="0"/>
                <a:cs typeface="Open Sans" pitchFamily="2" charset="0"/>
              </a:rPr>
              <a:t>Who would be involved in analysing the incident?</a:t>
            </a:r>
          </a:p>
          <a:p>
            <a:pPr marL="514350" indent="-514350">
              <a:lnSpc>
                <a:spcPct val="150000"/>
              </a:lnSpc>
              <a:buFont typeface="+mj-lt"/>
              <a:buAutoNum type="arabicPeriod"/>
            </a:pPr>
            <a:r>
              <a:rPr lang="en-AU" sz="2400" b="0">
                <a:solidFill>
                  <a:srgbClr val="00080C"/>
                </a:solidFill>
                <a:latin typeface="Open Sans" pitchFamily="2" charset="0"/>
                <a:ea typeface="Open Sans" pitchFamily="2" charset="0"/>
                <a:cs typeface="Open Sans" pitchFamily="2" charset="0"/>
              </a:rPr>
              <a:t>What might be the underlying cause/s? </a:t>
            </a:r>
          </a:p>
          <a:p>
            <a:pPr marL="514350" indent="-514350">
              <a:lnSpc>
                <a:spcPct val="150000"/>
              </a:lnSpc>
              <a:buFont typeface="+mj-lt"/>
              <a:buAutoNum type="arabicPeriod"/>
            </a:pPr>
            <a:r>
              <a:rPr lang="en-AU" sz="2400" b="0">
                <a:solidFill>
                  <a:srgbClr val="00080C"/>
                </a:solidFill>
                <a:latin typeface="Open Sans" pitchFamily="2" charset="0"/>
                <a:ea typeface="Open Sans" pitchFamily="2" charset="0"/>
                <a:cs typeface="Open Sans" pitchFamily="2" charset="0"/>
              </a:rPr>
              <a:t>What systems and practices could be improved to reduce the risk of similar incidents happening?</a:t>
            </a:r>
          </a:p>
          <a:p>
            <a:pPr marL="514350" indent="-514350">
              <a:lnSpc>
                <a:spcPct val="150000"/>
              </a:lnSpc>
              <a:buFont typeface="+mj-lt"/>
              <a:buAutoNum type="arabicPeriod"/>
            </a:pPr>
            <a:r>
              <a:rPr lang="en-AU" sz="2400" b="0">
                <a:solidFill>
                  <a:srgbClr val="00080C"/>
                </a:solidFill>
                <a:latin typeface="Open Sans" pitchFamily="2" charset="0"/>
                <a:ea typeface="Open Sans" pitchFamily="2" charset="0"/>
                <a:cs typeface="Open Sans" pitchFamily="2" charset="0"/>
              </a:rPr>
              <a:t>Could the incident have been prevented from occurring at all?</a:t>
            </a:r>
          </a:p>
          <a:p>
            <a:pPr marL="342900" indent="-342900">
              <a:buFont typeface="Arial" panose="020B0604020202020204" pitchFamily="34" charset="0"/>
              <a:buChar char="•"/>
            </a:pPr>
            <a:endParaRPr lang="en-AU" b="1">
              <a:solidFill>
                <a:srgbClr val="00080C"/>
              </a:solidFill>
              <a:latin typeface="Open Sans" pitchFamily="2" charset="0"/>
              <a:ea typeface="Open Sans" pitchFamily="2" charset="0"/>
              <a:cs typeface="Open Sans" pitchFamily="2" charset="0"/>
            </a:endParaRPr>
          </a:p>
          <a:p>
            <a:pPr marL="342900" indent="-342900">
              <a:buFont typeface="Arial" panose="020B0604020202020204" pitchFamily="34" charset="0"/>
              <a:buChar char="•"/>
            </a:pPr>
            <a:endParaRPr lang="en-AU" b="1">
              <a:solidFill>
                <a:srgbClr val="00080C"/>
              </a:solidFill>
              <a:latin typeface="Open Sans" pitchFamily="2" charset="0"/>
              <a:ea typeface="Open Sans" pitchFamily="2" charset="0"/>
              <a:cs typeface="Open Sans" pitchFamily="2" charset="0"/>
            </a:endParaRPr>
          </a:p>
          <a:p>
            <a:pPr marL="342900" indent="-342900">
              <a:buFont typeface="Arial" panose="020B0604020202020204" pitchFamily="34" charset="0"/>
              <a:buChar char="•"/>
            </a:pPr>
            <a:endParaRPr lang="en-AU" sz="1800" b="1">
              <a:solidFill>
                <a:srgbClr val="00080C"/>
              </a:solidFill>
              <a:latin typeface="Open Sans" pitchFamily="2" charset="0"/>
              <a:ea typeface="Open Sans" pitchFamily="2" charset="0"/>
              <a:cs typeface="Open Sans" pitchFamily="2" charset="0"/>
            </a:endParaRPr>
          </a:p>
          <a:p>
            <a:pPr marL="342900" lvl="0" indent="-342900">
              <a:buFont typeface="Arial" panose="020B0604020202020204" pitchFamily="34" charset="0"/>
              <a:buChar char="•"/>
            </a:pPr>
            <a:endParaRPr lang="en-AU" sz="2600" b="0">
              <a:solidFill>
                <a:schemeClr val="tx1"/>
              </a:solidFill>
            </a:endParaRPr>
          </a:p>
        </p:txBody>
      </p:sp>
      <p:sp>
        <p:nvSpPr>
          <p:cNvPr id="4" name="Title 3">
            <a:extLst>
              <a:ext uri="{FF2B5EF4-FFF2-40B4-BE49-F238E27FC236}">
                <a16:creationId xmlns:a16="http://schemas.microsoft.com/office/drawing/2014/main" id="{1CAA0549-0F36-4255-96B0-DA1E41E17F9D}"/>
              </a:ext>
            </a:extLst>
          </p:cNvPr>
          <p:cNvSpPr>
            <a:spLocks noGrp="1"/>
          </p:cNvSpPr>
          <p:nvPr>
            <p:ph type="title"/>
          </p:nvPr>
        </p:nvSpPr>
        <p:spPr>
          <a:xfrm>
            <a:off x="665745" y="425031"/>
            <a:ext cx="8617955" cy="679869"/>
          </a:xfrm>
        </p:spPr>
        <p:txBody>
          <a:bodyPr/>
          <a:lstStyle/>
          <a:p>
            <a:r>
              <a:rPr lang="en-AU"/>
              <a:t>Element 4 – Analyse the incident</a:t>
            </a:r>
          </a:p>
        </p:txBody>
      </p:sp>
      <p:pic>
        <p:nvPicPr>
          <p:cNvPr id="6" name="Picture 9" descr="Icon&#10;&#10;Description automatically generated">
            <a:extLst>
              <a:ext uri="{FF2B5EF4-FFF2-40B4-BE49-F238E27FC236}">
                <a16:creationId xmlns:a16="http://schemas.microsoft.com/office/drawing/2014/main" id="{4724C73D-82E0-0E66-C10A-AE0F8E242E1E}"/>
              </a:ext>
            </a:extLst>
          </p:cNvPr>
          <p:cNvPicPr>
            <a:picLocks noChangeAspect="1"/>
          </p:cNvPicPr>
          <p:nvPr/>
        </p:nvPicPr>
        <p:blipFill>
          <a:blip r:embed="rId3"/>
          <a:stretch>
            <a:fillRect/>
          </a:stretch>
        </p:blipFill>
        <p:spPr>
          <a:xfrm>
            <a:off x="9562701" y="1"/>
            <a:ext cx="2629299" cy="2655856"/>
          </a:xfrm>
          <a:prstGeom prst="rect">
            <a:avLst/>
          </a:prstGeom>
        </p:spPr>
      </p:pic>
    </p:spTree>
    <p:extLst>
      <p:ext uri="{BB962C8B-B14F-4D97-AF65-F5344CB8AC3E}">
        <p14:creationId xmlns:p14="http://schemas.microsoft.com/office/powerpoint/2010/main" val="5215355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D6BC4-F14C-F31E-DC22-6A3F99DE527F}"/>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2874CC2-CC30-CC26-C860-1DA851434ECB}"/>
              </a:ext>
            </a:extLst>
          </p:cNvPr>
          <p:cNvSpPr>
            <a:spLocks noGrp="1"/>
          </p:cNvSpPr>
          <p:nvPr>
            <p:ph idx="1"/>
          </p:nvPr>
        </p:nvSpPr>
        <p:spPr>
          <a:xfrm>
            <a:off x="665745" y="1722317"/>
            <a:ext cx="8719555" cy="3980750"/>
          </a:xfrm>
        </p:spPr>
        <p:txBody>
          <a:bodyPr>
            <a:noAutofit/>
          </a:bodyPr>
          <a:lstStyle/>
          <a:p>
            <a:pPr>
              <a:buNone/>
            </a:pPr>
            <a:r>
              <a:rPr lang="en-AU" sz="2400" b="1" i="0">
                <a:solidFill>
                  <a:schemeClr val="tx1"/>
                </a:solidFill>
                <a:effectLst/>
                <a:latin typeface="Open Sans" pitchFamily="2" charset="0"/>
                <a:ea typeface="Times New Roman" panose="02020603050405020304" pitchFamily="18" charset="0"/>
              </a:rPr>
              <a:t>Think about your role in this scenario.</a:t>
            </a:r>
            <a:endParaRPr lang="en-AU" sz="2400" b="1" i="1">
              <a:solidFill>
                <a:schemeClr val="tx1"/>
              </a:solidFill>
              <a:effectLst/>
              <a:latin typeface="Open Sans" pitchFamily="2" charset="0"/>
              <a:ea typeface="Times New Roman" panose="02020603050405020304" pitchFamily="18" charset="0"/>
            </a:endParaRPr>
          </a:p>
          <a:p>
            <a:pPr marL="457200" indent="-457200">
              <a:lnSpc>
                <a:spcPct val="150000"/>
              </a:lnSpc>
              <a:buFont typeface="+mj-lt"/>
              <a:buAutoNum type="arabicPeriod"/>
            </a:pPr>
            <a:r>
              <a:rPr lang="en-AU" sz="2400" b="0">
                <a:solidFill>
                  <a:srgbClr val="00080C"/>
                </a:solidFill>
              </a:rPr>
              <a:t>What are some possible solutions?</a:t>
            </a:r>
          </a:p>
          <a:p>
            <a:pPr marL="457200" indent="-457200">
              <a:lnSpc>
                <a:spcPct val="150000"/>
              </a:lnSpc>
              <a:buFont typeface="+mj-lt"/>
              <a:buAutoNum type="arabicPeriod"/>
            </a:pPr>
            <a:r>
              <a:rPr lang="en-AU" sz="2400" b="0">
                <a:solidFill>
                  <a:srgbClr val="00080C"/>
                </a:solidFill>
                <a:latin typeface="Open Sans" pitchFamily="2" charset="0"/>
                <a:ea typeface="Open Sans" pitchFamily="2" charset="0"/>
                <a:cs typeface="Open Sans" pitchFamily="2" charset="0"/>
              </a:rPr>
              <a:t>What solutions do you think might be most appropriate at this stage given the information you have?</a:t>
            </a:r>
          </a:p>
          <a:p>
            <a:pPr>
              <a:buNone/>
            </a:pPr>
            <a:endParaRPr lang="en-AU" sz="2800" b="0">
              <a:solidFill>
                <a:srgbClr val="00080C"/>
              </a:solidFill>
              <a:latin typeface="Open Sans" pitchFamily="2" charset="0"/>
              <a:ea typeface="Open Sans" pitchFamily="2" charset="0"/>
              <a:cs typeface="Open Sans" pitchFamily="2" charset="0"/>
            </a:endParaRPr>
          </a:p>
          <a:p>
            <a:pPr lvl="0">
              <a:buNone/>
            </a:pPr>
            <a:endParaRPr lang="en-AU" sz="2600" b="0">
              <a:solidFill>
                <a:schemeClr val="tx1"/>
              </a:solidFill>
            </a:endParaRPr>
          </a:p>
        </p:txBody>
      </p:sp>
      <p:sp>
        <p:nvSpPr>
          <p:cNvPr id="4" name="Title 3">
            <a:extLst>
              <a:ext uri="{FF2B5EF4-FFF2-40B4-BE49-F238E27FC236}">
                <a16:creationId xmlns:a16="http://schemas.microsoft.com/office/drawing/2014/main" id="{08A0436F-75E4-C8BB-9F16-8A2A653337E9}"/>
              </a:ext>
            </a:extLst>
          </p:cNvPr>
          <p:cNvSpPr>
            <a:spLocks noGrp="1"/>
          </p:cNvSpPr>
          <p:nvPr>
            <p:ph type="title"/>
          </p:nvPr>
        </p:nvSpPr>
        <p:spPr>
          <a:xfrm>
            <a:off x="665745" y="425031"/>
            <a:ext cx="8896958" cy="1083270"/>
          </a:xfrm>
        </p:spPr>
        <p:txBody>
          <a:bodyPr/>
          <a:lstStyle/>
          <a:p>
            <a:r>
              <a:rPr lang="en-AU"/>
              <a:t>Element 5 - Implement actions</a:t>
            </a:r>
          </a:p>
        </p:txBody>
      </p:sp>
      <p:pic>
        <p:nvPicPr>
          <p:cNvPr id="7" name="Picture 8" descr="Icon&#10;&#10;Description automatically generated">
            <a:extLst>
              <a:ext uri="{FF2B5EF4-FFF2-40B4-BE49-F238E27FC236}">
                <a16:creationId xmlns:a16="http://schemas.microsoft.com/office/drawing/2014/main" id="{78F7CA71-B386-6667-E866-35799E57A678}"/>
              </a:ext>
            </a:extLst>
          </p:cNvPr>
          <p:cNvPicPr>
            <a:picLocks noChangeAspect="1"/>
          </p:cNvPicPr>
          <p:nvPr/>
        </p:nvPicPr>
        <p:blipFill>
          <a:blip r:embed="rId3"/>
          <a:stretch>
            <a:fillRect/>
          </a:stretch>
        </p:blipFill>
        <p:spPr>
          <a:xfrm>
            <a:off x="9562701" y="0"/>
            <a:ext cx="2629299" cy="2655856"/>
          </a:xfrm>
          <a:prstGeom prst="rect">
            <a:avLst/>
          </a:prstGeom>
        </p:spPr>
      </p:pic>
    </p:spTree>
    <p:extLst>
      <p:ext uri="{BB962C8B-B14F-4D97-AF65-F5344CB8AC3E}">
        <p14:creationId xmlns:p14="http://schemas.microsoft.com/office/powerpoint/2010/main" val="41014428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76863-BB78-4094-9582-2700539C89F7}"/>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9D63454-998F-3B14-F044-E4A1FBC0423E}"/>
              </a:ext>
            </a:extLst>
          </p:cNvPr>
          <p:cNvSpPr>
            <a:spLocks noGrp="1"/>
          </p:cNvSpPr>
          <p:nvPr>
            <p:ph idx="1"/>
          </p:nvPr>
        </p:nvSpPr>
        <p:spPr>
          <a:xfrm>
            <a:off x="665745" y="1508301"/>
            <a:ext cx="8719555" cy="4249858"/>
          </a:xfrm>
        </p:spPr>
        <p:txBody>
          <a:bodyPr>
            <a:noAutofit/>
          </a:bodyPr>
          <a:lstStyle/>
          <a:p>
            <a:pPr>
              <a:buNone/>
            </a:pPr>
            <a:r>
              <a:rPr lang="en-AU" sz="2400" b="1" i="0">
                <a:solidFill>
                  <a:schemeClr val="tx1"/>
                </a:solidFill>
                <a:effectLst/>
                <a:latin typeface="Open Sans" pitchFamily="2" charset="0"/>
                <a:ea typeface="Times New Roman" panose="02020603050405020304" pitchFamily="18" charset="0"/>
              </a:rPr>
              <a:t>Think about your role in this scenario.</a:t>
            </a:r>
            <a:endParaRPr lang="en-AU" sz="2400" b="1" i="1">
              <a:solidFill>
                <a:schemeClr val="tx1"/>
              </a:solidFill>
              <a:effectLst/>
              <a:latin typeface="Open Sans" pitchFamily="2" charset="0"/>
              <a:ea typeface="Times New Roman" panose="02020603050405020304" pitchFamily="18" charset="0"/>
            </a:endParaRPr>
          </a:p>
          <a:p>
            <a:pPr marL="457200" indent="-457200">
              <a:lnSpc>
                <a:spcPct val="150000"/>
              </a:lnSpc>
              <a:buFont typeface="+mj-lt"/>
              <a:buAutoNum type="arabicPeriod"/>
            </a:pPr>
            <a:r>
              <a:rPr lang="en-AU" sz="2400" b="0">
                <a:solidFill>
                  <a:srgbClr val="00080C"/>
                </a:solidFill>
              </a:rPr>
              <a:t>What are some ways we could evaluate the outcome?</a:t>
            </a:r>
          </a:p>
          <a:p>
            <a:pPr marL="457200" indent="-457200">
              <a:lnSpc>
                <a:spcPct val="150000"/>
              </a:lnSpc>
              <a:buFont typeface="+mj-lt"/>
              <a:buAutoNum type="arabicPeriod"/>
            </a:pPr>
            <a:r>
              <a:rPr lang="en-AU" sz="2400" b="0">
                <a:solidFill>
                  <a:srgbClr val="00080C"/>
                </a:solidFill>
                <a:latin typeface="Open Sans" pitchFamily="2" charset="0"/>
                <a:ea typeface="Open Sans" pitchFamily="2" charset="0"/>
                <a:cs typeface="Open Sans" pitchFamily="2" charset="0"/>
              </a:rPr>
              <a:t>Who would be involved in the evaluation?</a:t>
            </a:r>
          </a:p>
          <a:p>
            <a:pPr marL="457200" indent="-457200">
              <a:lnSpc>
                <a:spcPct val="150000"/>
              </a:lnSpc>
              <a:buFont typeface="+mj-lt"/>
              <a:buAutoNum type="arabicPeriod"/>
            </a:pPr>
            <a:r>
              <a:rPr lang="en-AU" sz="2400" b="0">
                <a:solidFill>
                  <a:srgbClr val="00080C"/>
                </a:solidFill>
              </a:rPr>
              <a:t>If you have already evaluated your actions, what is different?</a:t>
            </a:r>
          </a:p>
          <a:p>
            <a:pPr marL="457200" indent="-457200">
              <a:lnSpc>
                <a:spcPct val="150000"/>
              </a:lnSpc>
              <a:buFont typeface="+mj-lt"/>
              <a:buAutoNum type="arabicPeriod"/>
            </a:pPr>
            <a:r>
              <a:rPr lang="en-AU" sz="2400" b="0">
                <a:solidFill>
                  <a:srgbClr val="00080C"/>
                </a:solidFill>
              </a:rPr>
              <a:t>How could we share our learnings?</a:t>
            </a:r>
          </a:p>
          <a:p>
            <a:pPr marL="457200" indent="-457200">
              <a:lnSpc>
                <a:spcPct val="150000"/>
              </a:lnSpc>
              <a:buFont typeface="+mj-lt"/>
              <a:buAutoNum type="arabicPeriod"/>
            </a:pPr>
            <a:r>
              <a:rPr lang="en-AU" sz="2400" b="0" i="0">
                <a:solidFill>
                  <a:schemeClr val="tx1"/>
                </a:solidFill>
                <a:effectLst/>
                <a:latin typeface="Open Sans" pitchFamily="2" charset="0"/>
                <a:ea typeface="Times New Roman" panose="02020603050405020304" pitchFamily="18" charset="0"/>
                <a:cs typeface="Times New Roman" panose="02020603050405020304" pitchFamily="18" charset="0"/>
              </a:rPr>
              <a:t>What would you expect to happen as part of an open disclosure process? </a:t>
            </a:r>
            <a:endParaRPr lang="en-AU" sz="2400" b="0" i="1">
              <a:solidFill>
                <a:schemeClr val="tx1"/>
              </a:solidFill>
              <a:effectLst/>
              <a:latin typeface="Open Sans" pitchFamily="2" charset="0"/>
              <a:ea typeface="Times New Roman" panose="02020603050405020304" pitchFamily="18" charset="0"/>
              <a:cs typeface="Times New Roman" panose="02020603050405020304" pitchFamily="18" charset="0"/>
            </a:endParaRPr>
          </a:p>
          <a:p>
            <a:pPr marL="457200" indent="-457200">
              <a:lnSpc>
                <a:spcPct val="150000"/>
              </a:lnSpc>
              <a:buFont typeface="+mj-lt"/>
              <a:buAutoNum type="arabicPeriod"/>
            </a:pPr>
            <a:endParaRPr lang="en-AU" sz="2400" b="0">
              <a:solidFill>
                <a:srgbClr val="00080C"/>
              </a:solidFill>
            </a:endParaRPr>
          </a:p>
          <a:p>
            <a:pPr marL="342900" lvl="0" indent="-342900">
              <a:buFont typeface="Arial" panose="020B0604020202020204" pitchFamily="34" charset="0"/>
              <a:buChar char="•"/>
            </a:pPr>
            <a:endParaRPr lang="en-AU" sz="2600" b="0">
              <a:solidFill>
                <a:schemeClr val="tx1"/>
              </a:solidFill>
            </a:endParaRPr>
          </a:p>
        </p:txBody>
      </p:sp>
      <p:sp>
        <p:nvSpPr>
          <p:cNvPr id="4" name="Title 3">
            <a:extLst>
              <a:ext uri="{FF2B5EF4-FFF2-40B4-BE49-F238E27FC236}">
                <a16:creationId xmlns:a16="http://schemas.microsoft.com/office/drawing/2014/main" id="{C05AB422-0E3F-5A31-4F28-5A04A254AEEE}"/>
              </a:ext>
            </a:extLst>
          </p:cNvPr>
          <p:cNvSpPr>
            <a:spLocks noGrp="1"/>
          </p:cNvSpPr>
          <p:nvPr>
            <p:ph type="title"/>
          </p:nvPr>
        </p:nvSpPr>
        <p:spPr>
          <a:xfrm>
            <a:off x="665745" y="425031"/>
            <a:ext cx="8896958" cy="1083270"/>
          </a:xfrm>
        </p:spPr>
        <p:txBody>
          <a:bodyPr/>
          <a:lstStyle/>
          <a:p>
            <a:r>
              <a:rPr lang="en-AU"/>
              <a:t>Element 6 – Close the loop</a:t>
            </a:r>
          </a:p>
        </p:txBody>
      </p:sp>
      <p:pic>
        <p:nvPicPr>
          <p:cNvPr id="2" name="Picture 8" descr="Icon&#10;&#10;Description automatically generated">
            <a:extLst>
              <a:ext uri="{FF2B5EF4-FFF2-40B4-BE49-F238E27FC236}">
                <a16:creationId xmlns:a16="http://schemas.microsoft.com/office/drawing/2014/main" id="{9E47A4DE-7AF0-1CA4-A6FB-C77E4C82DDFF}"/>
              </a:ext>
            </a:extLst>
          </p:cNvPr>
          <p:cNvPicPr>
            <a:picLocks noChangeAspect="1"/>
          </p:cNvPicPr>
          <p:nvPr/>
        </p:nvPicPr>
        <p:blipFill>
          <a:blip r:embed="rId3"/>
          <a:stretch>
            <a:fillRect/>
          </a:stretch>
        </p:blipFill>
        <p:spPr>
          <a:xfrm>
            <a:off x="9431077" y="0"/>
            <a:ext cx="2760923" cy="2752454"/>
          </a:xfrm>
          <a:prstGeom prst="rect">
            <a:avLst/>
          </a:prstGeom>
          <a:noFill/>
        </p:spPr>
      </p:pic>
    </p:spTree>
    <p:extLst>
      <p:ext uri="{BB962C8B-B14F-4D97-AF65-F5344CB8AC3E}">
        <p14:creationId xmlns:p14="http://schemas.microsoft.com/office/powerpoint/2010/main" val="25334979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4D712-A0BA-A0D3-3BCA-21859FCCC4A0}"/>
            </a:ext>
          </a:extLst>
        </p:cNvPr>
        <p:cNvGrpSpPr/>
        <p:nvPr/>
      </p:nvGrpSpPr>
      <p:grpSpPr>
        <a:xfrm>
          <a:off x="0" y="0"/>
          <a:ext cx="0" cy="0"/>
          <a:chOff x="0" y="0"/>
          <a:chExt cx="0" cy="0"/>
        </a:xfrm>
      </p:grpSpPr>
      <p:pic>
        <p:nvPicPr>
          <p:cNvPr id="10" name="Picture Placeholder 9" descr="A person in a wheelchair smiling&#10;&#10;AI-generated content may be incorrect.">
            <a:extLst>
              <a:ext uri="{FF2B5EF4-FFF2-40B4-BE49-F238E27FC236}">
                <a16:creationId xmlns:a16="http://schemas.microsoft.com/office/drawing/2014/main" id="{EC24F408-C001-6E16-2E24-98A155CCF3E1}"/>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4512" r="14512"/>
          <a:stretch>
            <a:fillRect/>
          </a:stretch>
        </p:blipFill>
        <p:spPr/>
      </p:pic>
      <p:pic>
        <p:nvPicPr>
          <p:cNvPr id="8" name="Picture 7">
            <a:extLst>
              <a:ext uri="{FF2B5EF4-FFF2-40B4-BE49-F238E27FC236}">
                <a16:creationId xmlns:a16="http://schemas.microsoft.com/office/drawing/2014/main" id="{3F1FDD6A-FB8C-F4B9-C583-D42FB9526C9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8882" y="-15528"/>
            <a:ext cx="6979928" cy="6855015"/>
          </a:xfrm>
          <a:prstGeom prst="rect">
            <a:avLst/>
          </a:prstGeom>
        </p:spPr>
      </p:pic>
      <p:pic>
        <p:nvPicPr>
          <p:cNvPr id="9" name="Picture 8">
            <a:extLst>
              <a:ext uri="{FF2B5EF4-FFF2-40B4-BE49-F238E27FC236}">
                <a16:creationId xmlns:a16="http://schemas.microsoft.com/office/drawing/2014/main" id="{6A039F0A-B1A7-CC27-D068-B7DB6015251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14597" y="239622"/>
            <a:ext cx="3245922" cy="543020"/>
          </a:xfrm>
          <a:prstGeom prst="rect">
            <a:avLst/>
          </a:prstGeom>
        </p:spPr>
      </p:pic>
      <p:sp>
        <p:nvSpPr>
          <p:cNvPr id="2" name="TextBox 1">
            <a:extLst>
              <a:ext uri="{FF2B5EF4-FFF2-40B4-BE49-F238E27FC236}">
                <a16:creationId xmlns:a16="http://schemas.microsoft.com/office/drawing/2014/main" id="{844B682A-5B44-9C63-84CA-244B010E29A9}"/>
              </a:ext>
            </a:extLst>
          </p:cNvPr>
          <p:cNvSpPr txBox="1"/>
          <p:nvPr/>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pPr algn="r"/>
              <a:t>58</a:t>
            </a:fld>
            <a:endParaRPr lang="en-AU" sz="1100"/>
          </a:p>
        </p:txBody>
      </p:sp>
      <p:sp>
        <p:nvSpPr>
          <p:cNvPr id="6" name="Title 1">
            <a:extLst>
              <a:ext uri="{FF2B5EF4-FFF2-40B4-BE49-F238E27FC236}">
                <a16:creationId xmlns:a16="http://schemas.microsoft.com/office/drawing/2014/main" id="{3C8ACE49-F986-FAE5-B2B1-0321E12C4C84}"/>
              </a:ext>
            </a:extLst>
          </p:cNvPr>
          <p:cNvSpPr txBox="1">
            <a:spLocks/>
          </p:cNvSpPr>
          <p:nvPr/>
        </p:nvSpPr>
        <p:spPr>
          <a:xfrm>
            <a:off x="514597" y="2270472"/>
            <a:ext cx="4762706" cy="1958628"/>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3300" kern="1200">
                <a:solidFill>
                  <a:schemeClr val="bg1"/>
                </a:solidFill>
                <a:latin typeface="+mj-lt"/>
                <a:ea typeface="+mj-ea"/>
                <a:cs typeface="+mj-cs"/>
              </a:defRPr>
            </a:lvl1pPr>
          </a:lstStyle>
          <a:p>
            <a:r>
              <a:rPr lang="en-GB" sz="4400"/>
              <a:t>Incident management and the SIRS</a:t>
            </a:r>
          </a:p>
        </p:txBody>
      </p:sp>
    </p:spTree>
    <p:extLst>
      <p:ext uri="{BB962C8B-B14F-4D97-AF65-F5344CB8AC3E}">
        <p14:creationId xmlns:p14="http://schemas.microsoft.com/office/powerpoint/2010/main" val="3851211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8BACF-E37B-B1BA-EF15-60EE6476B2ED}"/>
            </a:ext>
          </a:extLst>
        </p:cNvPr>
        <p:cNvGrpSpPr/>
        <p:nvPr/>
      </p:nvGrpSpPr>
      <p:grpSpPr>
        <a:xfrm>
          <a:off x="0" y="0"/>
          <a:ext cx="0" cy="0"/>
          <a:chOff x="0" y="0"/>
          <a:chExt cx="0" cy="0"/>
        </a:xfrm>
      </p:grpSpPr>
      <p:pic>
        <p:nvPicPr>
          <p:cNvPr id="2" name="Picture Placeholder 6">
            <a:extLst>
              <a:ext uri="{FF2B5EF4-FFF2-40B4-BE49-F238E27FC236}">
                <a16:creationId xmlns:a16="http://schemas.microsoft.com/office/drawing/2014/main" id="{002E1AA0-CD5B-854A-94A6-F0E59BAFCE99}"/>
              </a:ext>
            </a:extLst>
          </p:cNvPr>
          <p:cNvPicPr>
            <a:picLocks noChangeAspect="1"/>
          </p:cNvPicPr>
          <p:nvPr/>
        </p:nvPicPr>
        <p:blipFill>
          <a:blip r:embed="rId3">
            <a:extLst>
              <a:ext uri="{28A0092B-C50C-407E-A947-70E740481C1C}">
                <a14:useLocalDpi xmlns:a14="http://schemas.microsoft.com/office/drawing/2010/main" val="0"/>
              </a:ext>
            </a:extLst>
          </a:blip>
          <a:srcRect l="92" r="58"/>
          <a:stretch/>
        </p:blipFill>
        <p:spPr>
          <a:xfrm>
            <a:off x="0" y="-119743"/>
            <a:ext cx="12192000" cy="6858000"/>
          </a:xfrm>
          <a:prstGeom prst="rect">
            <a:avLst/>
          </a:prstGeom>
        </p:spPr>
      </p:pic>
      <p:sp>
        <p:nvSpPr>
          <p:cNvPr id="5" name="TextBox 4">
            <a:extLst>
              <a:ext uri="{FF2B5EF4-FFF2-40B4-BE49-F238E27FC236}">
                <a16:creationId xmlns:a16="http://schemas.microsoft.com/office/drawing/2014/main" id="{E3D8C4FE-4F16-2B92-5E03-C4C7187227D1}"/>
              </a:ext>
            </a:extLst>
          </p:cNvPr>
          <p:cNvSpPr txBox="1"/>
          <p:nvPr/>
        </p:nvSpPr>
        <p:spPr>
          <a:xfrm>
            <a:off x="665744" y="3309257"/>
            <a:ext cx="5259916" cy="2592476"/>
          </a:xfrm>
          <a:prstGeom prst="rect">
            <a:avLst/>
          </a:prstGeom>
        </p:spPr>
        <p:txBody>
          <a:bodyPr vert="horz" lIns="0" tIns="0" rIns="0" bIns="0" rtlCol="0">
            <a:normAutofit/>
          </a:bodyPr>
          <a:lstStyle/>
          <a:p>
            <a:pPr defTabSz="914400">
              <a:spcAft>
                <a:spcPts val="600"/>
              </a:spcAft>
            </a:pPr>
            <a:endParaRPr lang="en-US" sz="2800" i="1" kern="1200">
              <a:effectLst/>
            </a:endParaRPr>
          </a:p>
        </p:txBody>
      </p:sp>
      <p:sp>
        <p:nvSpPr>
          <p:cNvPr id="8" name="Title 3">
            <a:extLst>
              <a:ext uri="{FF2B5EF4-FFF2-40B4-BE49-F238E27FC236}">
                <a16:creationId xmlns:a16="http://schemas.microsoft.com/office/drawing/2014/main" id="{B3C246D2-8396-5063-DEC1-22C0EEAA928B}"/>
              </a:ext>
            </a:extLst>
          </p:cNvPr>
          <p:cNvSpPr txBox="1">
            <a:spLocks/>
          </p:cNvSpPr>
          <p:nvPr/>
        </p:nvSpPr>
        <p:spPr>
          <a:xfrm>
            <a:off x="8067675" y="153761"/>
            <a:ext cx="3936999" cy="6404882"/>
          </a:xfrm>
          <a:prstGeom prst="rect">
            <a:avLst/>
          </a:prstGeom>
          <a:solidFill>
            <a:srgbClr val="114F7C"/>
          </a:solidFill>
        </p:spPr>
        <p:txBody>
          <a:bodyPr/>
          <a:lstStyle>
            <a:lvl1pPr algn="l" defTabSz="914400" rtl="0" eaLnBrk="1" latinLnBrk="0" hangingPunct="1">
              <a:lnSpc>
                <a:spcPct val="90000"/>
              </a:lnSpc>
              <a:spcBef>
                <a:spcPct val="0"/>
              </a:spcBef>
              <a:buNone/>
              <a:defRPr sz="3300" kern="1200">
                <a:solidFill>
                  <a:srgbClr val="00577D"/>
                </a:solidFill>
                <a:latin typeface="+mj-lt"/>
                <a:ea typeface="+mj-ea"/>
                <a:cs typeface="+mj-cs"/>
              </a:defRPr>
            </a:lvl1pPr>
          </a:lstStyle>
          <a:p>
            <a:r>
              <a:rPr lang="en-AU" dirty="0">
                <a:solidFill>
                  <a:schemeClr val="bg1"/>
                </a:solidFill>
              </a:rPr>
              <a:t>About the SIRS</a:t>
            </a:r>
          </a:p>
          <a:p>
            <a:pPr>
              <a:lnSpc>
                <a:spcPct val="120000"/>
              </a:lnSpc>
              <a:spcAft>
                <a:spcPts val="1200"/>
              </a:spcAft>
              <a:buClr>
                <a:srgbClr val="00577D"/>
              </a:buClr>
            </a:pPr>
            <a:r>
              <a:rPr lang="en-AU" sz="2400" b="0" dirty="0">
                <a:solidFill>
                  <a:schemeClr val="bg1"/>
                </a:solidFill>
                <a:latin typeface="+mn-lt"/>
                <a:ea typeface="Open Sans Light" pitchFamily="2" charset="0"/>
                <a:cs typeface="Open Sans Light" pitchFamily="2" charset="0"/>
              </a:rPr>
              <a:t>It’s an initiative to help prevent and reduce incidents of abuse and neglect among people receiving aged care.</a:t>
            </a:r>
          </a:p>
          <a:p>
            <a:pPr>
              <a:lnSpc>
                <a:spcPct val="120000"/>
              </a:lnSpc>
              <a:spcAft>
                <a:spcPts val="1200"/>
              </a:spcAft>
              <a:buClr>
                <a:srgbClr val="00577D"/>
              </a:buClr>
            </a:pPr>
            <a:r>
              <a:rPr lang="en-AU" sz="2400" b="0" dirty="0">
                <a:solidFill>
                  <a:schemeClr val="bg1"/>
                </a:solidFill>
                <a:latin typeface="+mn-lt"/>
                <a:ea typeface="Open Sans Light" pitchFamily="2" charset="0"/>
                <a:cs typeface="Open Sans Light" pitchFamily="2" charset="0"/>
              </a:rPr>
              <a:t>Three major components:</a:t>
            </a:r>
          </a:p>
          <a:p>
            <a:pPr marL="245700" lvl="2" indent="-342900">
              <a:lnSpc>
                <a:spcPct val="120000"/>
              </a:lnSpc>
              <a:spcAft>
                <a:spcPts val="1200"/>
              </a:spcAft>
              <a:buFont typeface="Arial" panose="020B0604020202020204" pitchFamily="34" charset="0"/>
              <a:buChar char="•"/>
            </a:pPr>
            <a:r>
              <a:rPr lang="en-AU" sz="2400" dirty="0">
                <a:solidFill>
                  <a:schemeClr val="bg1"/>
                </a:solidFill>
                <a:ea typeface="Open Sans Light" pitchFamily="2" charset="0"/>
                <a:cs typeface="Open Sans Light" pitchFamily="2" charset="0"/>
              </a:rPr>
              <a:t>a</a:t>
            </a:r>
            <a:r>
              <a:rPr lang="en-AU" sz="2400" dirty="0">
                <a:solidFill>
                  <a:schemeClr val="bg1"/>
                </a:solidFill>
                <a:latin typeface="+mn-lt"/>
                <a:ea typeface="Open Sans Light" pitchFamily="2" charset="0"/>
                <a:cs typeface="Open Sans Light" pitchFamily="2" charset="0"/>
              </a:rPr>
              <a:t>n effective IMS</a:t>
            </a:r>
          </a:p>
          <a:p>
            <a:pPr marL="245700" lvl="2" indent="-342900">
              <a:lnSpc>
                <a:spcPct val="120000"/>
              </a:lnSpc>
              <a:spcAft>
                <a:spcPts val="1200"/>
              </a:spcAft>
              <a:buFont typeface="Arial" panose="020B0604020202020204" pitchFamily="34" charset="0"/>
              <a:buChar char="•"/>
            </a:pPr>
            <a:r>
              <a:rPr lang="en-AU" sz="2400" dirty="0">
                <a:solidFill>
                  <a:schemeClr val="bg1"/>
                </a:solidFill>
                <a:latin typeface="+mn-lt"/>
                <a:ea typeface="Open Sans Light" pitchFamily="2" charset="0"/>
                <a:cs typeface="Open Sans Light" pitchFamily="2" charset="0"/>
              </a:rPr>
              <a:t>continuous improvement</a:t>
            </a:r>
          </a:p>
          <a:p>
            <a:pPr marL="245700" lvl="2" indent="-342900">
              <a:lnSpc>
                <a:spcPct val="120000"/>
              </a:lnSpc>
              <a:spcAft>
                <a:spcPts val="1200"/>
              </a:spcAft>
              <a:buFont typeface="Arial" panose="020B0604020202020204" pitchFamily="34" charset="0"/>
              <a:buChar char="•"/>
            </a:pPr>
            <a:r>
              <a:rPr lang="en-AU" sz="2400" dirty="0">
                <a:solidFill>
                  <a:schemeClr val="bg1"/>
                </a:solidFill>
                <a:latin typeface="+mn-lt"/>
                <a:ea typeface="Open Sans Light" pitchFamily="2" charset="0"/>
                <a:cs typeface="Open Sans Light" pitchFamily="2" charset="0"/>
              </a:rPr>
              <a:t>reporting and response </a:t>
            </a:r>
            <a:r>
              <a:rPr lang="en-AU" sz="2400" b="0" dirty="0">
                <a:solidFill>
                  <a:schemeClr val="bg1"/>
                </a:solidFill>
                <a:latin typeface="+mn-lt"/>
                <a:ea typeface="Open Sans Light" pitchFamily="2" charset="0"/>
                <a:cs typeface="Open Sans Light" pitchFamily="2" charset="0"/>
              </a:rPr>
              <a:t>obligations</a:t>
            </a:r>
          </a:p>
          <a:p>
            <a:br>
              <a:rPr lang="en-AU" dirty="0"/>
            </a:br>
            <a:br>
              <a:rPr lang="en-AU" sz="1800" dirty="0"/>
            </a:br>
            <a:br>
              <a:rPr lang="en-AU" sz="1800" dirty="0">
                <a:latin typeface="+mn-lt"/>
              </a:rPr>
            </a:br>
            <a:br>
              <a:rPr lang="en-AU" sz="1800" dirty="0"/>
            </a:br>
            <a:br>
              <a:rPr lang="en-AU" dirty="0"/>
            </a:br>
            <a:endParaRPr lang="en-AU" dirty="0"/>
          </a:p>
        </p:txBody>
      </p:sp>
    </p:spTree>
    <p:extLst>
      <p:ext uri="{BB962C8B-B14F-4D97-AF65-F5344CB8AC3E}">
        <p14:creationId xmlns:p14="http://schemas.microsoft.com/office/powerpoint/2010/main" val="21020483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42585-D4A0-0096-BE7D-BB61D2CCFC60}"/>
            </a:ext>
          </a:extLst>
        </p:cNvPr>
        <p:cNvGrpSpPr/>
        <p:nvPr/>
      </p:nvGrpSpPr>
      <p:grpSpPr>
        <a:xfrm>
          <a:off x="0" y="0"/>
          <a:ext cx="0" cy="0"/>
          <a:chOff x="0" y="0"/>
          <a:chExt cx="0" cy="0"/>
        </a:xfrm>
      </p:grpSpPr>
      <p:pic>
        <p:nvPicPr>
          <p:cNvPr id="18" name="Picture 17" descr="An old person smiling at camera&#10;&#10;AI-generated content may be incorrect.">
            <a:extLst>
              <a:ext uri="{FF2B5EF4-FFF2-40B4-BE49-F238E27FC236}">
                <a16:creationId xmlns:a16="http://schemas.microsoft.com/office/drawing/2014/main" id="{978431B5-F60D-335F-3966-E248F5ADAA16}"/>
              </a:ext>
            </a:extLst>
          </p:cNvPr>
          <p:cNvPicPr>
            <a:picLocks noChangeAspect="1"/>
          </p:cNvPicPr>
          <p:nvPr/>
        </p:nvPicPr>
        <p:blipFill>
          <a:blip r:embed="rId3">
            <a:extLst>
              <a:ext uri="{28A0092B-C50C-407E-A947-70E740481C1C}">
                <a14:useLocalDpi xmlns:a14="http://schemas.microsoft.com/office/drawing/2010/main" val="0"/>
              </a:ext>
            </a:extLst>
          </a:blip>
          <a:srcRect l="-6549" r="12222"/>
          <a:stretch/>
        </p:blipFill>
        <p:spPr>
          <a:xfrm>
            <a:off x="1398525" y="-4478"/>
            <a:ext cx="10793475" cy="6858000"/>
          </a:xfrm>
          <a:prstGeom prst="rect">
            <a:avLst/>
          </a:prstGeom>
        </p:spPr>
      </p:pic>
      <p:pic>
        <p:nvPicPr>
          <p:cNvPr id="8" name="Picture 7">
            <a:extLst>
              <a:ext uri="{FF2B5EF4-FFF2-40B4-BE49-F238E27FC236}">
                <a16:creationId xmlns:a16="http://schemas.microsoft.com/office/drawing/2014/main" id="{E41B78E0-7E50-3C5C-8E98-318E2D4E1E9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493"/>
            <a:ext cx="6979928" cy="6855015"/>
          </a:xfrm>
          <a:prstGeom prst="rect">
            <a:avLst/>
          </a:prstGeom>
        </p:spPr>
      </p:pic>
      <p:pic>
        <p:nvPicPr>
          <p:cNvPr id="9" name="Picture 8">
            <a:extLst>
              <a:ext uri="{FF2B5EF4-FFF2-40B4-BE49-F238E27FC236}">
                <a16:creationId xmlns:a16="http://schemas.microsoft.com/office/drawing/2014/main" id="{58F08B58-BC04-93DE-D9DA-F825E187957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14597" y="239622"/>
            <a:ext cx="3245922" cy="543020"/>
          </a:xfrm>
          <a:prstGeom prst="rect">
            <a:avLst/>
          </a:prstGeom>
        </p:spPr>
      </p:pic>
      <p:sp>
        <p:nvSpPr>
          <p:cNvPr id="2" name="TextBox 1">
            <a:extLst>
              <a:ext uri="{FF2B5EF4-FFF2-40B4-BE49-F238E27FC236}">
                <a16:creationId xmlns:a16="http://schemas.microsoft.com/office/drawing/2014/main" id="{B7EFEB41-D013-814B-11AC-BA214FAB068A}"/>
              </a:ext>
            </a:extLst>
          </p:cNvPr>
          <p:cNvSpPr txBox="1"/>
          <p:nvPr/>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pPr algn="r"/>
              <a:t>6</a:t>
            </a:fld>
            <a:endParaRPr lang="en-AU" sz="1100"/>
          </a:p>
        </p:txBody>
      </p:sp>
      <p:sp>
        <p:nvSpPr>
          <p:cNvPr id="6" name="Title 1">
            <a:extLst>
              <a:ext uri="{FF2B5EF4-FFF2-40B4-BE49-F238E27FC236}">
                <a16:creationId xmlns:a16="http://schemas.microsoft.com/office/drawing/2014/main" id="{B299EAA0-BFD3-C82A-8FEE-EF29B86D65E1}"/>
              </a:ext>
            </a:extLst>
          </p:cNvPr>
          <p:cNvSpPr txBox="1">
            <a:spLocks/>
          </p:cNvSpPr>
          <p:nvPr/>
        </p:nvSpPr>
        <p:spPr>
          <a:xfrm>
            <a:off x="514597" y="2270472"/>
            <a:ext cx="4762706" cy="1547610"/>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3300" kern="1200">
                <a:solidFill>
                  <a:schemeClr val="bg1"/>
                </a:solidFill>
                <a:latin typeface="+mj-lt"/>
                <a:ea typeface="+mj-ea"/>
                <a:cs typeface="+mj-cs"/>
              </a:defRPr>
            </a:lvl1pPr>
          </a:lstStyle>
          <a:p>
            <a:r>
              <a:rPr lang="en-GB" sz="4400"/>
              <a:t>Introduction to incident management </a:t>
            </a:r>
          </a:p>
        </p:txBody>
      </p:sp>
    </p:spTree>
    <p:extLst>
      <p:ext uri="{BB962C8B-B14F-4D97-AF65-F5344CB8AC3E}">
        <p14:creationId xmlns:p14="http://schemas.microsoft.com/office/powerpoint/2010/main" val="2588725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785B7-917A-4135-9E47-3C32A937F974}"/>
              </a:ext>
            </a:extLst>
          </p:cNvPr>
          <p:cNvSpPr>
            <a:spLocks noGrp="1"/>
          </p:cNvSpPr>
          <p:nvPr>
            <p:ph type="title"/>
          </p:nvPr>
        </p:nvSpPr>
        <p:spPr>
          <a:xfrm>
            <a:off x="665744" y="1159826"/>
            <a:ext cx="9682163" cy="537936"/>
          </a:xfrm>
        </p:spPr>
        <p:txBody>
          <a:bodyPr>
            <a:noAutofit/>
          </a:bodyPr>
          <a:lstStyle/>
          <a:p>
            <a:r>
              <a:rPr lang="en-AU"/>
              <a:t>Incident management under the SIRS</a:t>
            </a:r>
          </a:p>
        </p:txBody>
      </p:sp>
      <p:graphicFrame>
        <p:nvGraphicFramePr>
          <p:cNvPr id="5" name="Content Placeholder 2">
            <a:extLst>
              <a:ext uri="{FF2B5EF4-FFF2-40B4-BE49-F238E27FC236}">
                <a16:creationId xmlns:a16="http://schemas.microsoft.com/office/drawing/2014/main" id="{43EC632A-6CD0-8FEF-706F-6E1E8B1F2187}"/>
              </a:ext>
            </a:extLst>
          </p:cNvPr>
          <p:cNvGraphicFramePr>
            <a:graphicFrameLocks noGrp="1"/>
          </p:cNvGraphicFramePr>
          <p:nvPr>
            <p:ph idx="1"/>
          </p:nvPr>
        </p:nvGraphicFramePr>
        <p:xfrm>
          <a:off x="762000" y="1844512"/>
          <a:ext cx="10710333" cy="39807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3221269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97C66-4ACA-C9E1-53EC-6D45E29DB41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DACE892-8876-E67D-BE46-44EF11A66A3F}"/>
              </a:ext>
            </a:extLst>
          </p:cNvPr>
          <p:cNvSpPr txBox="1"/>
          <p:nvPr/>
        </p:nvSpPr>
        <p:spPr>
          <a:xfrm>
            <a:off x="453118" y="1544215"/>
            <a:ext cx="4228609" cy="772904"/>
          </a:xfrm>
          <a:prstGeom prst="rect">
            <a:avLst/>
          </a:prstGeom>
          <a:noFill/>
        </p:spPr>
        <p:txBody>
          <a:bodyPr wrap="square" lIns="91440" tIns="45720" rIns="91440" bIns="45720" anchor="t">
            <a:spAutoFit/>
          </a:bodyPr>
          <a:lstStyle/>
          <a:p>
            <a:pPr algn="ctr">
              <a:lnSpc>
                <a:spcPct val="150000"/>
              </a:lnSpc>
            </a:pPr>
            <a:r>
              <a:rPr lang="en-AU" sz="3300" b="1" i="0">
                <a:solidFill>
                  <a:schemeClr val="bg1"/>
                </a:solidFill>
                <a:effectLst/>
                <a:latin typeface="Open Sans"/>
                <a:ea typeface="Open Sans"/>
                <a:cs typeface="Open Sans"/>
              </a:rPr>
              <a:t>Group discussion</a:t>
            </a:r>
          </a:p>
        </p:txBody>
      </p:sp>
      <p:graphicFrame>
        <p:nvGraphicFramePr>
          <p:cNvPr id="8" name="Diagram 7">
            <a:extLst>
              <a:ext uri="{FF2B5EF4-FFF2-40B4-BE49-F238E27FC236}">
                <a16:creationId xmlns:a16="http://schemas.microsoft.com/office/drawing/2014/main" id="{8EB28221-E21F-22A6-9A4A-F4F3101C9A86}"/>
              </a:ext>
            </a:extLst>
          </p:cNvPr>
          <p:cNvGraphicFramePr/>
          <p:nvPr>
            <p:extLst>
              <p:ext uri="{D42A27DB-BD31-4B8C-83A1-F6EECF244321}">
                <p14:modId xmlns:p14="http://schemas.microsoft.com/office/powerpoint/2010/main" val="309756426"/>
              </p:ext>
            </p:extLst>
          </p:nvPr>
        </p:nvGraphicFramePr>
        <p:xfrm>
          <a:off x="5425746" y="1544215"/>
          <a:ext cx="6563361" cy="40756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Content Placeholder 4" descr="Lightbulb and gear outline">
            <a:extLst>
              <a:ext uri="{FF2B5EF4-FFF2-40B4-BE49-F238E27FC236}">
                <a16:creationId xmlns:a16="http://schemas.microsoft.com/office/drawing/2014/main" id="{6C62BB48-8406-5CB6-DC34-588A11E6A22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14071" y="2810676"/>
            <a:ext cx="2370504" cy="2370504"/>
          </a:xfrm>
          <a:prstGeom prst="rect">
            <a:avLst/>
          </a:prstGeom>
        </p:spPr>
      </p:pic>
    </p:spTree>
    <p:extLst>
      <p:ext uri="{BB962C8B-B14F-4D97-AF65-F5344CB8AC3E}">
        <p14:creationId xmlns:p14="http://schemas.microsoft.com/office/powerpoint/2010/main" val="32692780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A677EB-D1A4-2FA2-262D-C40B45730FA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0BFCF44-8793-6D88-49DD-868672C19A53}"/>
              </a:ext>
            </a:extLst>
          </p:cNvPr>
          <p:cNvSpPr txBox="1"/>
          <p:nvPr/>
        </p:nvSpPr>
        <p:spPr>
          <a:xfrm>
            <a:off x="453118" y="1544215"/>
            <a:ext cx="4228609" cy="772904"/>
          </a:xfrm>
          <a:prstGeom prst="rect">
            <a:avLst/>
          </a:prstGeom>
          <a:noFill/>
        </p:spPr>
        <p:txBody>
          <a:bodyPr wrap="square" lIns="91440" tIns="45720" rIns="91440" bIns="45720" anchor="t">
            <a:spAutoFit/>
          </a:bodyPr>
          <a:lstStyle/>
          <a:p>
            <a:pPr algn="ctr">
              <a:lnSpc>
                <a:spcPct val="150000"/>
              </a:lnSpc>
            </a:pPr>
            <a:r>
              <a:rPr lang="en-AU" sz="3300" b="1" i="0">
                <a:solidFill>
                  <a:schemeClr val="bg1"/>
                </a:solidFill>
                <a:effectLst/>
                <a:latin typeface="Open Sans"/>
                <a:ea typeface="Open Sans"/>
                <a:cs typeface="Open Sans"/>
              </a:rPr>
              <a:t>SIRS at our service</a:t>
            </a:r>
          </a:p>
        </p:txBody>
      </p:sp>
      <p:pic>
        <p:nvPicPr>
          <p:cNvPr id="5" name="Content Placeholder 7" descr="Home outline">
            <a:extLst>
              <a:ext uri="{FF2B5EF4-FFF2-40B4-BE49-F238E27FC236}">
                <a16:creationId xmlns:a16="http://schemas.microsoft.com/office/drawing/2014/main" id="{A8127E25-2519-C02A-0432-AF81A9C8308B}"/>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1300364" y="3333750"/>
            <a:ext cx="2328661" cy="2328661"/>
          </a:xfrm>
        </p:spPr>
      </p:pic>
      <p:sp>
        <p:nvSpPr>
          <p:cNvPr id="7" name="TextBox 6">
            <a:extLst>
              <a:ext uri="{FF2B5EF4-FFF2-40B4-BE49-F238E27FC236}">
                <a16:creationId xmlns:a16="http://schemas.microsoft.com/office/drawing/2014/main" id="{8FEA2FA2-9D91-9F96-E3FE-1142154A4880}"/>
              </a:ext>
            </a:extLst>
          </p:cNvPr>
          <p:cNvSpPr txBox="1"/>
          <p:nvPr/>
        </p:nvSpPr>
        <p:spPr>
          <a:xfrm>
            <a:off x="5441156" y="1047541"/>
            <a:ext cx="6100762" cy="4154984"/>
          </a:xfrm>
          <a:prstGeom prst="rect">
            <a:avLst/>
          </a:prstGeom>
          <a:noFill/>
        </p:spPr>
        <p:txBody>
          <a:bodyPr wrap="square">
            <a:spAutoFit/>
          </a:bodyPr>
          <a:lstStyle/>
          <a:p>
            <a:r>
              <a:rPr lang="en-AU" sz="2400" b="0" i="1">
                <a:solidFill>
                  <a:schemeClr val="bg2">
                    <a:lumMod val="50000"/>
                  </a:schemeClr>
                </a:solidFill>
              </a:rPr>
              <a:t>[Insert information about SIRS at your service. Some things you may wish to consider include:</a:t>
            </a:r>
          </a:p>
          <a:p>
            <a:pPr marL="285750" indent="-285750">
              <a:buFont typeface="Arial" panose="020B0604020202020204" pitchFamily="34" charset="0"/>
              <a:buChar char="•"/>
            </a:pPr>
            <a:r>
              <a:rPr lang="en-AU" sz="2400" b="0" i="1">
                <a:solidFill>
                  <a:schemeClr val="bg2">
                    <a:lumMod val="50000"/>
                  </a:schemeClr>
                </a:solidFill>
              </a:rPr>
              <a:t>what staff need to know</a:t>
            </a:r>
          </a:p>
          <a:p>
            <a:pPr marL="285750" indent="-285750">
              <a:buFont typeface="Arial" panose="020B0604020202020204" pitchFamily="34" charset="0"/>
              <a:buChar char="•"/>
            </a:pPr>
            <a:r>
              <a:rPr lang="en-AU" sz="2400" b="0" i="1">
                <a:solidFill>
                  <a:schemeClr val="bg2">
                    <a:lumMod val="50000"/>
                  </a:schemeClr>
                </a:solidFill>
              </a:rPr>
              <a:t>roles and responsibilities for differen</a:t>
            </a:r>
            <a:r>
              <a:rPr lang="en-AU" sz="2400" i="1">
                <a:solidFill>
                  <a:schemeClr val="bg2">
                    <a:lumMod val="50000"/>
                  </a:schemeClr>
                </a:solidFill>
              </a:rPr>
              <a:t>t staff</a:t>
            </a:r>
          </a:p>
          <a:p>
            <a:pPr marL="285750" indent="-285750">
              <a:buFont typeface="Arial" panose="020B0604020202020204" pitchFamily="34" charset="0"/>
              <a:buChar char="•"/>
            </a:pPr>
            <a:r>
              <a:rPr lang="en-AU" sz="2400" b="0" i="1">
                <a:solidFill>
                  <a:schemeClr val="bg2">
                    <a:lumMod val="50000"/>
                  </a:schemeClr>
                </a:solidFill>
              </a:rPr>
              <a:t>where staff </a:t>
            </a:r>
            <a:r>
              <a:rPr lang="en-AU" sz="2400" i="1">
                <a:solidFill>
                  <a:schemeClr val="bg2">
                    <a:lumMod val="50000"/>
                  </a:schemeClr>
                </a:solidFill>
              </a:rPr>
              <a:t>find information</a:t>
            </a:r>
          </a:p>
          <a:p>
            <a:pPr marL="285750" indent="-285750">
              <a:buFont typeface="Arial" panose="020B0604020202020204" pitchFamily="34" charset="0"/>
              <a:buChar char="•"/>
            </a:pPr>
            <a:r>
              <a:rPr lang="en-AU" sz="2400" b="0" i="1">
                <a:solidFill>
                  <a:schemeClr val="bg2">
                    <a:lumMod val="50000"/>
                  </a:schemeClr>
                </a:solidFill>
              </a:rPr>
              <a:t>any improvement to care and services because of actions taken to address SIRS reportable incidents</a:t>
            </a:r>
          </a:p>
          <a:p>
            <a:pPr marL="285750" indent="-285750">
              <a:buFont typeface="Arial" panose="020B0604020202020204" pitchFamily="34" charset="0"/>
              <a:buChar char="•"/>
            </a:pPr>
            <a:r>
              <a:rPr lang="en-AU" sz="2400" i="1">
                <a:solidFill>
                  <a:schemeClr val="bg2">
                    <a:lumMod val="50000"/>
                  </a:schemeClr>
                </a:solidFill>
              </a:rPr>
              <a:t>what you could improve.]</a:t>
            </a:r>
          </a:p>
        </p:txBody>
      </p:sp>
    </p:spTree>
    <p:extLst>
      <p:ext uri="{BB962C8B-B14F-4D97-AF65-F5344CB8AC3E}">
        <p14:creationId xmlns:p14="http://schemas.microsoft.com/office/powerpoint/2010/main" val="40146981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DEC70-9E23-6F2E-3C2F-037B64267652}"/>
            </a:ext>
          </a:extLst>
        </p:cNvPr>
        <p:cNvGrpSpPr/>
        <p:nvPr/>
      </p:nvGrpSpPr>
      <p:grpSpPr>
        <a:xfrm>
          <a:off x="0" y="0"/>
          <a:ext cx="0" cy="0"/>
          <a:chOff x="0" y="0"/>
          <a:chExt cx="0" cy="0"/>
        </a:xfrm>
      </p:grpSpPr>
      <p:pic>
        <p:nvPicPr>
          <p:cNvPr id="3" name="Picture 2" descr="A person wearing a hat&#10;&#10;AI-generated content may be incorrect.">
            <a:extLst>
              <a:ext uri="{FF2B5EF4-FFF2-40B4-BE49-F238E27FC236}">
                <a16:creationId xmlns:a16="http://schemas.microsoft.com/office/drawing/2014/main" id="{DD484958-9370-9FEC-C89C-DA7D7ED21674}"/>
              </a:ext>
            </a:extLst>
          </p:cNvPr>
          <p:cNvPicPr>
            <a:picLocks noChangeAspect="1"/>
          </p:cNvPicPr>
          <p:nvPr/>
        </p:nvPicPr>
        <p:blipFill>
          <a:blip r:embed="rId3">
            <a:extLst>
              <a:ext uri="{28A0092B-C50C-407E-A947-70E740481C1C}">
                <a14:useLocalDpi xmlns:a14="http://schemas.microsoft.com/office/drawing/2010/main" val="0"/>
              </a:ext>
            </a:extLst>
          </a:blip>
          <a:srcRect r="11818"/>
          <a:stretch/>
        </p:blipFill>
        <p:spPr>
          <a:xfrm>
            <a:off x="1440873" y="-4478"/>
            <a:ext cx="10751127" cy="6858000"/>
          </a:xfrm>
          <a:prstGeom prst="rect">
            <a:avLst/>
          </a:prstGeom>
        </p:spPr>
      </p:pic>
      <p:pic>
        <p:nvPicPr>
          <p:cNvPr id="8" name="Picture 7">
            <a:extLst>
              <a:ext uri="{FF2B5EF4-FFF2-40B4-BE49-F238E27FC236}">
                <a16:creationId xmlns:a16="http://schemas.microsoft.com/office/drawing/2014/main" id="{B657D0E8-D620-41D2-9FF8-C7447D91D40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493"/>
            <a:ext cx="6979928" cy="6855015"/>
          </a:xfrm>
          <a:prstGeom prst="rect">
            <a:avLst/>
          </a:prstGeom>
        </p:spPr>
      </p:pic>
      <p:pic>
        <p:nvPicPr>
          <p:cNvPr id="9" name="Picture 8">
            <a:extLst>
              <a:ext uri="{FF2B5EF4-FFF2-40B4-BE49-F238E27FC236}">
                <a16:creationId xmlns:a16="http://schemas.microsoft.com/office/drawing/2014/main" id="{4CF5CF8A-13DA-8F81-6D73-F5E61815E91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14597" y="239622"/>
            <a:ext cx="3245922" cy="543020"/>
          </a:xfrm>
          <a:prstGeom prst="rect">
            <a:avLst/>
          </a:prstGeom>
        </p:spPr>
      </p:pic>
      <p:sp>
        <p:nvSpPr>
          <p:cNvPr id="2" name="TextBox 1">
            <a:extLst>
              <a:ext uri="{FF2B5EF4-FFF2-40B4-BE49-F238E27FC236}">
                <a16:creationId xmlns:a16="http://schemas.microsoft.com/office/drawing/2014/main" id="{6E01CF78-86A3-8EFC-97B2-C372431DDFB2}"/>
              </a:ext>
            </a:extLst>
          </p:cNvPr>
          <p:cNvSpPr txBox="1"/>
          <p:nvPr/>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pPr algn="r"/>
              <a:t>63</a:t>
            </a:fld>
            <a:endParaRPr lang="en-AU" sz="1100"/>
          </a:p>
        </p:txBody>
      </p:sp>
      <p:sp>
        <p:nvSpPr>
          <p:cNvPr id="6" name="Title 1">
            <a:extLst>
              <a:ext uri="{FF2B5EF4-FFF2-40B4-BE49-F238E27FC236}">
                <a16:creationId xmlns:a16="http://schemas.microsoft.com/office/drawing/2014/main" id="{33D73278-A661-2BD3-B4AC-03A06F4AB8B7}"/>
              </a:ext>
            </a:extLst>
          </p:cNvPr>
          <p:cNvSpPr txBox="1">
            <a:spLocks/>
          </p:cNvSpPr>
          <p:nvPr/>
        </p:nvSpPr>
        <p:spPr>
          <a:xfrm>
            <a:off x="514597" y="2270472"/>
            <a:ext cx="5424476" cy="1547610"/>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3300" kern="1200">
                <a:solidFill>
                  <a:schemeClr val="bg1"/>
                </a:solidFill>
                <a:latin typeface="+mj-lt"/>
                <a:ea typeface="+mj-ea"/>
                <a:cs typeface="+mj-cs"/>
              </a:defRPr>
            </a:lvl1pPr>
          </a:lstStyle>
          <a:p>
            <a:r>
              <a:rPr lang="en-GB" sz="4400"/>
              <a:t>Effective incident management</a:t>
            </a:r>
          </a:p>
        </p:txBody>
      </p:sp>
      <p:sp>
        <p:nvSpPr>
          <p:cNvPr id="5" name="TextBox 4">
            <a:extLst>
              <a:ext uri="{FF2B5EF4-FFF2-40B4-BE49-F238E27FC236}">
                <a16:creationId xmlns:a16="http://schemas.microsoft.com/office/drawing/2014/main" id="{39F510F2-6433-058C-04E9-ADE22B85372B}"/>
              </a:ext>
            </a:extLst>
          </p:cNvPr>
          <p:cNvSpPr txBox="1"/>
          <p:nvPr/>
        </p:nvSpPr>
        <p:spPr>
          <a:xfrm>
            <a:off x="514597" y="4124387"/>
            <a:ext cx="3427701" cy="923330"/>
          </a:xfrm>
          <a:prstGeom prst="rect">
            <a:avLst/>
          </a:prstGeom>
          <a:noFill/>
        </p:spPr>
        <p:txBody>
          <a:bodyPr wrap="square">
            <a:spAutoFit/>
          </a:bodyPr>
          <a:lstStyle/>
          <a:p>
            <a:r>
              <a:rPr kumimoji="0" lang="en-AU" sz="1800" i="0" u="none" strike="noStrike" kern="1200" cap="none" spc="0" normalizeH="0" baseline="0" noProof="0" dirty="0">
                <a:ln>
                  <a:noFill/>
                </a:ln>
                <a:solidFill>
                  <a:prstClr val="white"/>
                </a:solidFill>
                <a:effectLst/>
                <a:uLnTx/>
                <a:uFillTx/>
                <a:latin typeface="Open Sans (body)"/>
                <a:ea typeface="+mj-ea"/>
                <a:cs typeface="+mj-cs"/>
              </a:rPr>
              <a:t>Self-service provider resource</a:t>
            </a:r>
            <a:br>
              <a:rPr kumimoji="0" lang="en-AU" sz="1800" i="0" u="none" strike="noStrike" kern="1200" cap="none" spc="0" normalizeH="0" baseline="0" noProof="0" dirty="0">
                <a:ln>
                  <a:noFill/>
                </a:ln>
                <a:solidFill>
                  <a:prstClr val="white"/>
                </a:solidFill>
                <a:effectLst/>
                <a:uLnTx/>
                <a:uFillTx/>
                <a:latin typeface="Open Sans (body)"/>
                <a:ea typeface="+mj-ea"/>
                <a:cs typeface="+mj-cs"/>
              </a:rPr>
            </a:br>
            <a:br>
              <a:rPr kumimoji="0" lang="en-AU" sz="1800" i="0" u="none" strike="noStrike" kern="1200" cap="none" spc="0" normalizeH="0" baseline="0" noProof="0" dirty="0">
                <a:ln>
                  <a:noFill/>
                </a:ln>
                <a:solidFill>
                  <a:prstClr val="white"/>
                </a:solidFill>
                <a:effectLst/>
                <a:uLnTx/>
                <a:uFillTx/>
                <a:latin typeface="Open Sans (body)"/>
                <a:ea typeface="+mj-ea"/>
                <a:cs typeface="+mj-cs"/>
              </a:rPr>
            </a:br>
            <a:r>
              <a:rPr kumimoji="0" lang="en-AU" sz="1800" i="0" u="none" strike="noStrike" kern="1200" cap="none" spc="0" normalizeH="0" baseline="0" noProof="0" dirty="0">
                <a:ln>
                  <a:noFill/>
                </a:ln>
                <a:solidFill>
                  <a:prstClr val="white"/>
                </a:solidFill>
                <a:effectLst/>
                <a:uLnTx/>
                <a:uFillTx/>
                <a:latin typeface="Open Sans (body)"/>
                <a:ea typeface="+mj-ea"/>
                <a:cs typeface="+mj-cs"/>
              </a:rPr>
              <a:t>Release date: </a:t>
            </a:r>
            <a:r>
              <a:rPr lang="en-AU" sz="1800" dirty="0">
                <a:solidFill>
                  <a:prstClr val="white"/>
                </a:solidFill>
                <a:latin typeface="Open Sans (body)"/>
                <a:cs typeface="+mj-cs"/>
              </a:rPr>
              <a:t>July 2025</a:t>
            </a:r>
            <a:endParaRPr lang="en-AU" dirty="0">
              <a:latin typeface="Open Sans (body)"/>
            </a:endParaRPr>
          </a:p>
        </p:txBody>
      </p:sp>
    </p:spTree>
    <p:extLst>
      <p:ext uri="{BB962C8B-B14F-4D97-AF65-F5344CB8AC3E}">
        <p14:creationId xmlns:p14="http://schemas.microsoft.com/office/powerpoint/2010/main" val="5525981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2F4219-BE46-835A-F008-C075A0375B36}"/>
            </a:ext>
          </a:extLst>
        </p:cNvPr>
        <p:cNvGrpSpPr/>
        <p:nvPr/>
      </p:nvGrpSpPr>
      <p:grpSpPr>
        <a:xfrm>
          <a:off x="0" y="0"/>
          <a:ext cx="0" cy="0"/>
          <a:chOff x="0" y="0"/>
          <a:chExt cx="0" cy="0"/>
        </a:xfrm>
      </p:grpSpPr>
      <p:pic>
        <p:nvPicPr>
          <p:cNvPr id="5" name="Picture 4" descr="A collage of different images of people&#10;&#10;AI-generated content may be incorrect.">
            <a:extLst>
              <a:ext uri="{FF2B5EF4-FFF2-40B4-BE49-F238E27FC236}">
                <a16:creationId xmlns:a16="http://schemas.microsoft.com/office/drawing/2014/main" id="{138D160A-B5C2-8AD0-E564-62AB5A2621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331" y="0"/>
            <a:ext cx="10701337" cy="6019502"/>
          </a:xfrm>
          <a:prstGeom prst="rect">
            <a:avLst/>
          </a:prstGeom>
        </p:spPr>
      </p:pic>
      <p:sp>
        <p:nvSpPr>
          <p:cNvPr id="7" name="Rectangle 6">
            <a:extLst>
              <a:ext uri="{FF2B5EF4-FFF2-40B4-BE49-F238E27FC236}">
                <a16:creationId xmlns:a16="http://schemas.microsoft.com/office/drawing/2014/main" id="{738F636A-F993-F37E-E7F9-4588480A9D8E}"/>
              </a:ext>
            </a:extLst>
          </p:cNvPr>
          <p:cNvSpPr/>
          <p:nvPr/>
        </p:nvSpPr>
        <p:spPr>
          <a:xfrm>
            <a:off x="4267200" y="2114551"/>
            <a:ext cx="3619499" cy="16572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3300">
                <a:latin typeface="+mj-lt"/>
              </a:rPr>
              <a:t>What is an incident?</a:t>
            </a:r>
            <a:endParaRPr lang="en-AU" sz="2000"/>
          </a:p>
        </p:txBody>
      </p:sp>
    </p:spTree>
    <p:extLst>
      <p:ext uri="{BB962C8B-B14F-4D97-AF65-F5344CB8AC3E}">
        <p14:creationId xmlns:p14="http://schemas.microsoft.com/office/powerpoint/2010/main" val="2883232027"/>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DDB73-5E92-47C7-1AFA-E95892EFEEC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D118799-CFB1-7BD6-741B-DC01225C0C70}"/>
              </a:ext>
            </a:extLst>
          </p:cNvPr>
          <p:cNvSpPr txBox="1"/>
          <p:nvPr/>
        </p:nvSpPr>
        <p:spPr>
          <a:xfrm>
            <a:off x="453118" y="1544215"/>
            <a:ext cx="4228609" cy="772904"/>
          </a:xfrm>
          <a:prstGeom prst="rect">
            <a:avLst/>
          </a:prstGeom>
          <a:noFill/>
        </p:spPr>
        <p:txBody>
          <a:bodyPr wrap="square" lIns="91440" tIns="45720" rIns="91440" bIns="45720" anchor="t">
            <a:spAutoFit/>
          </a:bodyPr>
          <a:lstStyle/>
          <a:p>
            <a:pPr algn="ctr">
              <a:lnSpc>
                <a:spcPct val="150000"/>
              </a:lnSpc>
            </a:pPr>
            <a:r>
              <a:rPr lang="en-AU" sz="3300" b="1" i="0">
                <a:solidFill>
                  <a:schemeClr val="bg1"/>
                </a:solidFill>
                <a:effectLst/>
                <a:latin typeface="Open Sans"/>
                <a:ea typeface="Open Sans"/>
                <a:cs typeface="Open Sans"/>
              </a:rPr>
              <a:t>Group discussion</a:t>
            </a:r>
          </a:p>
        </p:txBody>
      </p:sp>
      <p:graphicFrame>
        <p:nvGraphicFramePr>
          <p:cNvPr id="8" name="Diagram 7">
            <a:extLst>
              <a:ext uri="{FF2B5EF4-FFF2-40B4-BE49-F238E27FC236}">
                <a16:creationId xmlns:a16="http://schemas.microsoft.com/office/drawing/2014/main" id="{5FAE27AC-066B-D54C-BCB5-6DAEE9B90A2C}"/>
              </a:ext>
            </a:extLst>
          </p:cNvPr>
          <p:cNvGraphicFramePr/>
          <p:nvPr>
            <p:extLst>
              <p:ext uri="{D42A27DB-BD31-4B8C-83A1-F6EECF244321}">
                <p14:modId xmlns:p14="http://schemas.microsoft.com/office/powerpoint/2010/main" val="6900891"/>
              </p:ext>
            </p:extLst>
          </p:nvPr>
        </p:nvGraphicFramePr>
        <p:xfrm>
          <a:off x="5425746" y="1544215"/>
          <a:ext cx="6563361" cy="40756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Content Placeholder 4" descr="Lightbulb and gear outline">
            <a:extLst>
              <a:ext uri="{FF2B5EF4-FFF2-40B4-BE49-F238E27FC236}">
                <a16:creationId xmlns:a16="http://schemas.microsoft.com/office/drawing/2014/main" id="{A4C49B91-E379-9037-B3AF-DDE37E16794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14071" y="2810676"/>
            <a:ext cx="2370504" cy="2370504"/>
          </a:xfrm>
          <a:prstGeom prst="rect">
            <a:avLst/>
          </a:prstGeom>
        </p:spPr>
      </p:pic>
    </p:spTree>
    <p:extLst>
      <p:ext uri="{BB962C8B-B14F-4D97-AF65-F5344CB8AC3E}">
        <p14:creationId xmlns:p14="http://schemas.microsoft.com/office/powerpoint/2010/main" val="39610866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ED6C333-A37C-452C-FADD-B720DA78EEF9}"/>
              </a:ext>
            </a:extLst>
          </p:cNvPr>
          <p:cNvSpPr>
            <a:spLocks noGrp="1"/>
          </p:cNvSpPr>
          <p:nvPr>
            <p:ph idx="1"/>
          </p:nvPr>
        </p:nvSpPr>
        <p:spPr>
          <a:xfrm>
            <a:off x="762000" y="1889760"/>
            <a:ext cx="10710333" cy="3602990"/>
          </a:xfrm>
        </p:spPr>
        <p:txBody>
          <a:bodyPr/>
          <a:lstStyle/>
          <a:p>
            <a:pPr marL="342900" indent="-342900">
              <a:buFont typeface="Arial" panose="020B0604020202020204" pitchFamily="34" charset="0"/>
              <a:buChar char="•"/>
            </a:pPr>
            <a:r>
              <a:rPr lang="en-US" sz="2400" b="0">
                <a:solidFill>
                  <a:schemeClr val="tx1"/>
                </a:solidFill>
                <a:latin typeface="Open Sans" pitchFamily="2" charset="0"/>
                <a:ea typeface="Open Sans" pitchFamily="2" charset="0"/>
                <a:cs typeface="Open Sans" pitchFamily="2" charset="0"/>
              </a:rPr>
              <a:t>The systems and processes used to prevent, identify, manage and resolve incidents</a:t>
            </a:r>
            <a:endParaRPr lang="en-US" sz="2400" b="0">
              <a:solidFill>
                <a:schemeClr val="tx1"/>
              </a:solidFill>
            </a:endParaRPr>
          </a:p>
          <a:p>
            <a:pPr marL="342900" indent="-342900">
              <a:buFont typeface="Arial" panose="020B0604020202020204" pitchFamily="34" charset="0"/>
              <a:buChar char="•"/>
            </a:pPr>
            <a:r>
              <a:rPr lang="en-US" sz="2400" b="0">
                <a:solidFill>
                  <a:schemeClr val="tx1"/>
                </a:solidFill>
                <a:latin typeface="Open Sans" pitchFamily="2" charset="0"/>
                <a:ea typeface="Open Sans" pitchFamily="2" charset="0"/>
                <a:cs typeface="Open Sans" pitchFamily="2" charset="0"/>
              </a:rPr>
              <a:t>Includes incidents that are reportable under SIRS and any other incidents, including near misses</a:t>
            </a:r>
            <a:endParaRPr lang="en-US" sz="2400" b="0">
              <a:solidFill>
                <a:schemeClr val="tx1"/>
              </a:solidFill>
            </a:endParaRPr>
          </a:p>
          <a:p>
            <a:pPr marL="342900" indent="-342900">
              <a:buFont typeface="Arial" panose="020B0604020202020204" pitchFamily="34" charset="0"/>
              <a:buChar char="•"/>
            </a:pPr>
            <a:r>
              <a:rPr lang="en-US" sz="2400" b="0">
                <a:solidFill>
                  <a:schemeClr val="tx1"/>
                </a:solidFill>
                <a:latin typeface="Open Sans" pitchFamily="2" charset="0"/>
                <a:ea typeface="Open Sans" pitchFamily="2" charset="0"/>
                <a:cs typeface="Open Sans" pitchFamily="2" charset="0"/>
              </a:rPr>
              <a:t>Ensures the safety, health, well-being and quality of life for older people</a:t>
            </a:r>
            <a:endParaRPr lang="en-US" sz="2400" b="0">
              <a:solidFill>
                <a:schemeClr val="tx1"/>
              </a:solidFill>
            </a:endParaRPr>
          </a:p>
          <a:p>
            <a:pPr marL="342900" indent="-342900">
              <a:buFont typeface="Arial" panose="020B0604020202020204" pitchFamily="34" charset="0"/>
              <a:buChar char="•"/>
            </a:pPr>
            <a:r>
              <a:rPr lang="en-US" sz="2400" b="0">
                <a:solidFill>
                  <a:schemeClr val="tx1"/>
                </a:solidFill>
                <a:latin typeface="Open Sans" pitchFamily="2" charset="0"/>
                <a:ea typeface="Open Sans" pitchFamily="2" charset="0"/>
                <a:cs typeface="Open Sans" pitchFamily="2" charset="0"/>
              </a:rPr>
              <a:t>Promotes a safe environment. </a:t>
            </a:r>
            <a:br>
              <a:rPr lang="en-US" sz="2400" b="0">
                <a:solidFill>
                  <a:schemeClr val="tx1"/>
                </a:solidFill>
                <a:latin typeface="Open Sans" pitchFamily="2" charset="0"/>
                <a:ea typeface="Open Sans" pitchFamily="2" charset="0"/>
                <a:cs typeface="Open Sans" pitchFamily="2" charset="0"/>
              </a:rPr>
            </a:br>
            <a:endParaRPr lang="en-AU" sz="2400" b="0">
              <a:solidFill>
                <a:schemeClr val="tx1"/>
              </a:solidFill>
            </a:endParaRPr>
          </a:p>
        </p:txBody>
      </p:sp>
      <p:sp>
        <p:nvSpPr>
          <p:cNvPr id="4" name="Title 3">
            <a:extLst>
              <a:ext uri="{FF2B5EF4-FFF2-40B4-BE49-F238E27FC236}">
                <a16:creationId xmlns:a16="http://schemas.microsoft.com/office/drawing/2014/main" id="{F251ACC3-A499-B54A-CFD0-F634C66048FB}"/>
              </a:ext>
            </a:extLst>
          </p:cNvPr>
          <p:cNvSpPr>
            <a:spLocks noGrp="1"/>
          </p:cNvSpPr>
          <p:nvPr>
            <p:ph type="title"/>
          </p:nvPr>
        </p:nvSpPr>
        <p:spPr/>
        <p:txBody>
          <a:bodyPr/>
          <a:lstStyle/>
          <a:p>
            <a:r>
              <a:rPr lang="en-AU"/>
              <a:t>What is incident management?</a:t>
            </a:r>
          </a:p>
        </p:txBody>
      </p:sp>
    </p:spTree>
    <p:extLst>
      <p:ext uri="{BB962C8B-B14F-4D97-AF65-F5344CB8AC3E}">
        <p14:creationId xmlns:p14="http://schemas.microsoft.com/office/powerpoint/2010/main" val="57613668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5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All reforms">
  <a:themeElements>
    <a:clrScheme name="ACQSC">
      <a:dk1>
        <a:sysClr val="windowText" lastClr="000000"/>
      </a:dk1>
      <a:lt1>
        <a:sysClr val="window" lastClr="FFFFFF"/>
      </a:lt1>
      <a:dk2>
        <a:srgbClr val="00577D"/>
      </a:dk2>
      <a:lt2>
        <a:srgbClr val="EBEBEB"/>
      </a:lt2>
      <a:accent1>
        <a:srgbClr val="008FBF"/>
      </a:accent1>
      <a:accent2>
        <a:srgbClr val="781E77"/>
      </a:accent2>
      <a:accent3>
        <a:srgbClr val="00C2DF"/>
      </a:accent3>
      <a:accent4>
        <a:srgbClr val="FCB51B"/>
      </a:accent4>
      <a:accent5>
        <a:srgbClr val="5FBB46"/>
      </a:accent5>
      <a:accent6>
        <a:srgbClr val="D73B56"/>
      </a:accent6>
      <a:hlink>
        <a:srgbClr val="00577D"/>
      </a:hlink>
      <a:folHlink>
        <a:srgbClr val="781E77"/>
      </a:folHlink>
    </a:clrScheme>
    <a:fontScheme name="Open Sans">
      <a:majorFont>
        <a:latin typeface="Open Sans ExtraBold"/>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D998E34-58A2-4416-96C6-F4B901B25D04}" vid="{0FA90BD3-EEA4-41BF-A42F-1F4BDEB2106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ACQSC-Powerpoint_Arial_template _2021</Template>
  <TotalTime>0</TotalTime>
  <Words>12539</Words>
  <Application>Microsoft Office PowerPoint</Application>
  <PresentationFormat>Widescreen</PresentationFormat>
  <Paragraphs>1046</Paragraphs>
  <Slides>63</Slides>
  <Notes>63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63</vt:i4>
      </vt:variant>
    </vt:vector>
  </HeadingPairs>
  <TitlesOfParts>
    <vt:vector size="75" baseType="lpstr">
      <vt:lpstr>Open Sans Light</vt:lpstr>
      <vt:lpstr>Times New Roman</vt:lpstr>
      <vt:lpstr>Fira Sans Light</vt:lpstr>
      <vt:lpstr>Symbol</vt:lpstr>
      <vt:lpstr>Open Sans</vt:lpstr>
      <vt:lpstr>Google Sans</vt:lpstr>
      <vt:lpstr>Arial</vt:lpstr>
      <vt:lpstr>Calibri</vt:lpstr>
      <vt:lpstr>Segoe UI</vt:lpstr>
      <vt:lpstr>Open Sans (body)</vt:lpstr>
      <vt:lpstr>Courier New</vt:lpstr>
      <vt:lpstr>All reforms</vt:lpstr>
      <vt:lpstr>PowerPoint Presentation</vt:lpstr>
      <vt:lpstr>How to use this PowerPoint resource</vt:lpstr>
      <vt:lpstr>Release of information</vt:lpstr>
      <vt:lpstr>This learning will support you to:</vt:lpstr>
      <vt:lpstr>Presentation sections</vt:lpstr>
      <vt:lpstr>PowerPoint Presentation</vt:lpstr>
      <vt:lpstr>PowerPoint Presentation</vt:lpstr>
      <vt:lpstr>PowerPoint Presentation</vt:lpstr>
      <vt:lpstr>What is incident management?</vt:lpstr>
      <vt:lpstr>The strengthened Quality Standards</vt:lpstr>
      <vt:lpstr>Outcome 2.5 Incident management - Actions</vt:lpstr>
      <vt:lpstr>PowerPoint Presentation</vt:lpstr>
      <vt:lpstr>PowerPoint Presentation</vt:lpstr>
      <vt:lpstr>Elements of open disclosure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Benefits of an IMS</vt:lpstr>
      <vt:lpstr>PowerPoint Presentation</vt:lpstr>
      <vt:lpstr>Key elements of an effective IMS</vt:lpstr>
      <vt:lpstr>Element 1: Leadership and a safety culture</vt:lpstr>
      <vt:lpstr>Element 1: Leadership and a safety culture</vt:lpstr>
      <vt:lpstr>PowerPoint Presentation</vt:lpstr>
      <vt:lpstr>Poll question  As providers, what is the very first thing you need to do when you respond to an incident? </vt:lpstr>
      <vt:lpstr>Element 2: Responding  to an incident</vt:lpstr>
      <vt:lpstr>Element 2: Responding to an incident</vt:lpstr>
      <vt:lpstr>PowerPoint Presentation</vt:lpstr>
      <vt:lpstr>Element 3: Reporting  and recording incidents</vt:lpstr>
      <vt:lpstr>Element 3: Reporting and recording incidents</vt:lpstr>
      <vt:lpstr>PowerPoint Presentation</vt:lpstr>
      <vt:lpstr>Element 4: Analyse the incident</vt:lpstr>
      <vt:lpstr>One-off vs systemic issues</vt:lpstr>
      <vt:lpstr>Element 4: Analyse the incident</vt:lpstr>
      <vt:lpstr>PowerPoint Presentation</vt:lpstr>
      <vt:lpstr>Element 5: Implement actions</vt:lpstr>
      <vt:lpstr>Element 5: Implement actions</vt:lpstr>
      <vt:lpstr>PowerPoint Presentation</vt:lpstr>
      <vt:lpstr>Element 6: Close the loop</vt:lpstr>
      <vt:lpstr>Element 6: Close the loop</vt:lpstr>
      <vt:lpstr>PowerPoint Presentation</vt:lpstr>
      <vt:lpstr>PowerPoint Presentation</vt:lpstr>
      <vt:lpstr>Key elements of an effective IMS</vt:lpstr>
      <vt:lpstr>PowerPoint Presentation</vt:lpstr>
      <vt:lpstr>PowerPoint Presentation</vt:lpstr>
      <vt:lpstr>PowerPoint Presentation</vt:lpstr>
      <vt:lpstr>PowerPoint Presentation</vt:lpstr>
      <vt:lpstr>PowerPoint Presentation</vt:lpstr>
      <vt:lpstr>PowerPoint Presentation</vt:lpstr>
      <vt:lpstr>Element 2 – Responding to an incident</vt:lpstr>
      <vt:lpstr>Element 3 - Report and record the  incident</vt:lpstr>
      <vt:lpstr>Element 4 – Analyse the incident</vt:lpstr>
      <vt:lpstr>Element 5 - Implement actions</vt:lpstr>
      <vt:lpstr>Element 6 – Close the loop</vt:lpstr>
      <vt:lpstr>PowerPoint Presentation</vt:lpstr>
      <vt:lpstr>PowerPoint Presentation</vt:lpstr>
      <vt:lpstr>Incident management under the SIRS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2025-09-09T00:17:31Z</dcterms:created>
  <dcterms:modified xsi:type="dcterms:W3CDTF">2025-09-09T00:17:56Z</dcterms:modified>
</cp:coreProperties>
</file>