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709" r:id="rId5"/>
    <p:sldMasterId id="2147483716" r:id="rId6"/>
    <p:sldMasterId id="2147483722" r:id="rId7"/>
    <p:sldMasterId id="2147483728" r:id="rId8"/>
    <p:sldMasterId id="2147483672" r:id="rId9"/>
  </p:sldMasterIdLst>
  <p:notesMasterIdLst>
    <p:notesMasterId r:id="rId27"/>
  </p:notesMasterIdLst>
  <p:handoutMasterIdLst>
    <p:handoutMasterId r:id="rId28"/>
  </p:handoutMasterIdLst>
  <p:sldIdLst>
    <p:sldId id="444" r:id="rId10"/>
    <p:sldId id="474" r:id="rId11"/>
    <p:sldId id="448" r:id="rId12"/>
    <p:sldId id="480" r:id="rId13"/>
    <p:sldId id="468" r:id="rId14"/>
    <p:sldId id="475" r:id="rId15"/>
    <p:sldId id="476" r:id="rId16"/>
    <p:sldId id="469" r:id="rId17"/>
    <p:sldId id="467" r:id="rId18"/>
    <p:sldId id="479" r:id="rId19"/>
    <p:sldId id="470" r:id="rId20"/>
    <p:sldId id="471" r:id="rId21"/>
    <p:sldId id="472" r:id="rId22"/>
    <p:sldId id="481" r:id="rId23"/>
    <p:sldId id="482" r:id="rId24"/>
    <p:sldId id="484" r:id="rId25"/>
    <p:sldId id="477" r:id="rId26"/>
  </p:sldIdLst>
  <p:sldSz cx="12192000" cy="6858000"/>
  <p:notesSz cx="6797675" cy="9926638"/>
  <p:embeddedFontLst>
    <p:embeddedFont>
      <p:font typeface="Fira Sans" panose="020B0803050000020004" pitchFamily="34" charset="0"/>
      <p:regular r:id="rId29"/>
      <p:bold r:id="rId30"/>
      <p:italic r:id="rId31"/>
      <p:boldItalic r:id="rId32"/>
    </p:embeddedFont>
    <p:embeddedFont>
      <p:font typeface="Fira Sans Bold" panose="020B0803050000020004" pitchFamily="34" charset="0"/>
      <p:bold r:id="rId33"/>
    </p:embeddedFont>
    <p:embeddedFont>
      <p:font typeface="Fira Sans ExtraBold" panose="020B0903050000020004" pitchFamily="34" charset="0"/>
      <p:bold r:id="rId34"/>
      <p:boldItalic r:id="rId35"/>
    </p:embeddedFont>
    <p:embeddedFont>
      <p:font typeface="Fira Sans Light" panose="020B0403050000020004" pitchFamily="34" charset="0"/>
      <p:regular r:id="rId36"/>
      <p:italic r:id="rId37"/>
    </p:embeddedFont>
    <p:embeddedFont>
      <p:font typeface="Open Sans" pitchFamily="2" charset="0"/>
      <p:regular r:id="rId38"/>
      <p:bold r:id="rId39"/>
      <p:italic r:id="rId40"/>
      <p:boldItalic r:id="rId41"/>
    </p:embeddedFont>
    <p:embeddedFont>
      <p:font typeface="Open Sans Bold" pitchFamily="2" charset="0"/>
      <p:bold r:id="rId42"/>
    </p:embeddedFont>
    <p:embeddedFont>
      <p:font typeface="Open Sans ExtraBold" pitchFamily="2" charset="0"/>
      <p:bold r:id="rId43"/>
      <p:boldItalic r:id="rId44"/>
    </p:embeddedFont>
    <p:embeddedFont>
      <p:font typeface="Open Sans Light" pitchFamily="2" charset="0"/>
      <p:regular r:id="rId45"/>
      <p:italic r:id="rId46"/>
    </p:embeddedFont>
  </p:embeddedFontLst>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CB492A-CA49-C84E-CD56-FE8BB79DE003}" name="Kat Stevens" initials="KS" userId="S::kat.stevens@agedcarequality.gov.au::3f1b5dbd-bf02-4080-86b1-417ed38d3033" providerId="AD"/>
  <p188:author id="{94FEB63B-4944-57F1-A3AD-B7118B89E59E}" name="Gigi Kirkham" initials="GK" userId="S::Gigi.Kirkham@agedcarequality.gov.au::c9c8626e-517c-4b01-b28f-7d6cf59e7a1f" providerId="AD"/>
  <p188:author id="{5D42A24E-3F96-D6DB-6DF6-4010066579F5}" name="Jessica Zilujko" initials="JZ" userId="S::jessica.zilujko@agedcarequality.gov.au::02a40042-aed5-4fed-b015-ef792eb5f90c" providerId="AD"/>
  <p188:author id="{337E29AD-51D5-1663-BFC7-769DC1161B26}" name="Jo Dynon" initials="JD" userId="S::Johanna.Dynon@agedcarequality.gov.au::b0fdf9b3-1806-43a8-8867-a07ab3baa6e7" providerId="AD"/>
  <p188:author id="{01AFE6D6-5DEB-2763-0A0D-DFE5EE3C374F}" name="Gigi Kirkham" initials="GK" userId="S::gigi.kirkham@agedcarequality.gov.au::c9c8626e-517c-4b01-b28f-7d6cf59e7a1f" providerId="AD"/>
  <p188:author id="{19FA81F7-3EBA-972E-A950-87EC545D5FAC}" name="Dr Mandy Callary" initials="DC" userId="S::mandy.callary@agedcarequality.gov.au::1a188fa0-bacf-40f4-8e97-19084b99b9f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lison Brown" initials="AB" lastIdx="2" clrIdx="0">
    <p:extLst>
      <p:ext uri="{19B8F6BF-5375-455C-9EA6-DF929625EA0E}">
        <p15:presenceInfo xmlns:p15="http://schemas.microsoft.com/office/powerpoint/2012/main" userId="S-1-5-21-1844237615-1682526488-725345543-232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7327"/>
    <a:srgbClr val="F6A733"/>
    <a:srgbClr val="008E85"/>
    <a:srgbClr val="D73B56"/>
    <a:srgbClr val="00A2DA"/>
    <a:srgbClr val="4EC9F5"/>
    <a:srgbClr val="913493"/>
    <a:srgbClr val="DD9DC6"/>
    <a:srgbClr val="F48887"/>
    <a:srgbClr val="5FB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1E56E8-027D-46CF-BA34-56DF0DAFADA7}" v="4" dt="2024-10-23T23:55:47.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245" autoAdjust="0"/>
  </p:normalViewPr>
  <p:slideViewPr>
    <p:cSldViewPr snapToGrid="0">
      <p:cViewPr varScale="1">
        <p:scale>
          <a:sx n="53" d="100"/>
          <a:sy n="53" d="100"/>
        </p:scale>
        <p:origin x="2796" y="6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11.fntdata"/><Relationship Id="rId21" Type="http://schemas.openxmlformats.org/officeDocument/2006/relationships/slide" Target="slides/slide12.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font" Target="fonts/font1.fntdata"/><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microsoft.com/office/2015/10/relationships/revisionInfo" Target="revisionInfo.xml"/><Relationship Id="rId5" Type="http://schemas.openxmlformats.org/officeDocument/2006/relationships/slideMaster" Target="slideMasters/slide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commentAuthors" Target="commentAuthors.xml"/><Relationship Id="rId8" Type="http://schemas.openxmlformats.org/officeDocument/2006/relationships/slideMaster" Target="slideMasters/slideMaster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1.xml"/><Relationship Id="rId41" Type="http://schemas.openxmlformats.org/officeDocument/2006/relationships/font" Target="fonts/font13.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F338AF-A4CD-4C0C-BB3D-8BA11A11E045}"/>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1B472785-4428-4B99-AB36-D7073207E2A3}"/>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2E76036-42BC-4087-8A08-BFC90AAA75BF}" type="datetimeFigureOut">
              <a:rPr lang="en-AU" smtClean="0"/>
              <a:t>24/10/2024</a:t>
            </a:fld>
            <a:endParaRPr lang="en-AU"/>
          </a:p>
        </p:txBody>
      </p:sp>
      <p:sp>
        <p:nvSpPr>
          <p:cNvPr id="4" name="Footer Placeholder 3">
            <a:extLst>
              <a:ext uri="{FF2B5EF4-FFF2-40B4-BE49-F238E27FC236}">
                <a16:creationId xmlns:a16="http://schemas.microsoft.com/office/drawing/2014/main" id="{1F6AB7D5-FB05-4E00-9614-D1507CD53ED9}"/>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9511F7E-9712-47D8-AE81-592208C0C6E8}"/>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2A5DE39D-CC02-40E4-8B14-4B4B3DAD75AA}" type="slidenum">
              <a:rPr lang="en-AU" smtClean="0"/>
              <a:t>‹#›</a:t>
            </a:fld>
            <a:endParaRPr lang="en-AU"/>
          </a:p>
        </p:txBody>
      </p:sp>
    </p:spTree>
    <p:extLst>
      <p:ext uri="{BB962C8B-B14F-4D97-AF65-F5344CB8AC3E}">
        <p14:creationId xmlns:p14="http://schemas.microsoft.com/office/powerpoint/2010/main" val="1582625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A8CAE85-181D-46A9-904F-CADA21036751}" type="datetimeFigureOut">
              <a:rPr lang="en-AU" smtClean="0"/>
              <a:t>24/10/2024</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85676A5-1DC8-4201-97D2-09D6F1539183}" type="slidenum">
              <a:rPr lang="en-AU" smtClean="0"/>
              <a:t>‹#›</a:t>
            </a:fld>
            <a:endParaRPr lang="en-AU"/>
          </a:p>
        </p:txBody>
      </p:sp>
    </p:spTree>
    <p:extLst>
      <p:ext uri="{BB962C8B-B14F-4D97-AF65-F5344CB8AC3E}">
        <p14:creationId xmlns:p14="http://schemas.microsoft.com/office/powerpoint/2010/main" val="1831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gedcarequality.gov.au/resources/supporting-daily-oral-health-care-residential-aged-care-staff-fact-sheet"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youtube.com/watch?v=i0glSkNrfq8" TargetMode="External"/><Relationship Id="rId4" Type="http://schemas.openxmlformats.org/officeDocument/2006/relationships/hyperlink" Target="https://www.agedcarequality.gov.au/resources/know-look-act-oral-pain-aged-care-staff-poster"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gedcarequality.gov.au/providers/quality-care-resources/food-dining-and-nutrition-resources-provider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gedcarequality.gov.au/resources/providing-food-and-dining-choice-aged-care-staff-poster"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agedcarequality.gov.au/resources/food-and-drink-your-aged-care-supporting-informed-choice-and-risk-staff-poster"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youtube.com/watch?v=kYv5J0U0UZ4" TargetMode="External"/><Relationship Id="rId3" Type="http://schemas.openxmlformats.org/officeDocument/2006/relationships/hyperlink" Target="https://www.agedcarequality.gov.au/node/107079" TargetMode="External"/><Relationship Id="rId7" Type="http://schemas.openxmlformats.org/officeDocument/2006/relationships/hyperlink" Target="https://www.youtube.com/watch?v=XSgiQ8DSm3E"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agedcarequality.gov.au/resources/getting-the-dining-experience-right-poster" TargetMode="External"/><Relationship Id="rId5" Type="http://schemas.openxmlformats.org/officeDocument/2006/relationships/hyperlink" Target="https://www.agedcarequality.gov.au/resources/8-facts-you-need-know-about-each-resident-poster" TargetMode="External"/><Relationship Id="rId4" Type="http://schemas.openxmlformats.org/officeDocument/2006/relationships/hyperlink" Target="https://www.agedcarequality.gov.au/node/107076"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atin typeface="Open Sans" pitchFamily="2" charset="0"/>
                <a:ea typeface="Open Sans" pitchFamily="2" charset="0"/>
                <a:cs typeface="Open Sans" pitchFamily="2" charset="0"/>
              </a:rPr>
              <a:t>Welcome learners </a:t>
            </a:r>
          </a:p>
          <a:p>
            <a:endParaRPr lang="en-AU">
              <a:latin typeface="Open Sans" pitchFamily="2" charset="0"/>
              <a:ea typeface="Open Sans" pitchFamily="2" charset="0"/>
              <a:cs typeface="Open Sans" pitchFamily="2" charset="0"/>
            </a:endParaRPr>
          </a:p>
          <a:p>
            <a:pPr>
              <a:lnSpc>
                <a:spcPct val="120000"/>
              </a:lnSpc>
              <a:spcBef>
                <a:spcPts val="600"/>
              </a:spcBef>
              <a:spcAft>
                <a:spcPts val="600"/>
              </a:spcAft>
            </a:pPr>
            <a:r>
              <a:rPr lang="en-AU" sz="1800" b="1">
                <a:solidFill>
                  <a:srgbClr val="000000"/>
                </a:solidFill>
                <a:effectLst/>
                <a:latin typeface="Open Sans" pitchFamily="2" charset="0"/>
                <a:ea typeface="Open Sans" pitchFamily="2" charset="0"/>
                <a:cs typeface="Open Sans" pitchFamily="2" charset="0"/>
              </a:rPr>
              <a:t>Audience</a:t>
            </a:r>
            <a:endParaRPr lang="en-AU" sz="1800">
              <a:effectLst/>
              <a:latin typeface="Open Sans" pitchFamily="2" charset="0"/>
              <a:ea typeface="Open Sans" pitchFamily="2" charset="0"/>
              <a:cs typeface="Open Sans" pitchFamily="2" charset="0"/>
            </a:endParaRPr>
          </a:p>
          <a:p>
            <a:pPr>
              <a:lnSpc>
                <a:spcPct val="120000"/>
              </a:lnSpc>
              <a:spcBef>
                <a:spcPts val="600"/>
              </a:spcBef>
              <a:spcAft>
                <a:spcPts val="600"/>
              </a:spcAft>
            </a:pPr>
            <a:r>
              <a:rPr lang="en-AU" sz="1800">
                <a:effectLst/>
                <a:latin typeface="Open Sans" pitchFamily="2" charset="0"/>
                <a:ea typeface="Open Sans" pitchFamily="2" charset="0"/>
                <a:cs typeface="Open Sans" pitchFamily="2" charset="0"/>
              </a:rPr>
              <a:t>Residential aged care provider L&amp;D staff and managers for use with their workforce</a:t>
            </a:r>
          </a:p>
          <a:p>
            <a:pPr>
              <a:lnSpc>
                <a:spcPct val="120000"/>
              </a:lnSpc>
              <a:spcBef>
                <a:spcPts val="600"/>
              </a:spcBef>
              <a:spcAft>
                <a:spcPts val="600"/>
              </a:spcAft>
            </a:pPr>
            <a:r>
              <a:rPr lang="en-AU" sz="1800" b="1">
                <a:solidFill>
                  <a:srgbClr val="000000"/>
                </a:solidFill>
                <a:effectLst/>
                <a:latin typeface="Open Sans" pitchFamily="2" charset="0"/>
                <a:ea typeface="Open Sans" pitchFamily="2" charset="0"/>
                <a:cs typeface="Open Sans" pitchFamily="2" charset="0"/>
              </a:rPr>
              <a:t>Purpose</a:t>
            </a:r>
            <a:endParaRPr lang="en-AU" sz="1800">
              <a:effectLst/>
              <a:latin typeface="Open Sans" pitchFamily="2" charset="0"/>
              <a:ea typeface="Open Sans" pitchFamily="2" charset="0"/>
              <a:cs typeface="Open Sans" pitchFamily="2" charset="0"/>
            </a:endParaRPr>
          </a:p>
          <a:p>
            <a:pPr>
              <a:lnSpc>
                <a:spcPct val="120000"/>
              </a:lnSpc>
              <a:spcBef>
                <a:spcPts val="600"/>
              </a:spcBef>
              <a:spcAft>
                <a:spcPts val="600"/>
              </a:spcAft>
            </a:pPr>
            <a:r>
              <a:rPr lang="en-AU" sz="1800">
                <a:effectLst/>
                <a:latin typeface="Open Sans" pitchFamily="2" charset="0"/>
                <a:ea typeface="Open Sans" pitchFamily="2" charset="0"/>
                <a:cs typeface="Open Sans" pitchFamily="2" charset="0"/>
              </a:rPr>
              <a:t>Downloadable presentation L&amp;D staff can use to promote discussion and educate their staff to support and improve the food, nutrition and dining experience of </a:t>
            </a:r>
            <a:r>
              <a:rPr lang="en-AU" sz="1800">
                <a:solidFill>
                  <a:schemeClr val="tx1"/>
                </a:solidFill>
                <a:effectLst/>
                <a:latin typeface="Open Sans" pitchFamily="2" charset="0"/>
                <a:ea typeface="Open Sans" pitchFamily="2" charset="0"/>
                <a:cs typeface="Open Sans" pitchFamily="2" charset="0"/>
              </a:rPr>
              <a:t>residents </a:t>
            </a:r>
            <a:r>
              <a:rPr lang="en-AU" sz="1800">
                <a:effectLst/>
                <a:latin typeface="Open Sans" pitchFamily="2" charset="0"/>
                <a:ea typeface="Open Sans" pitchFamily="2" charset="0"/>
                <a:cs typeface="Open Sans" pitchFamily="2" charset="0"/>
              </a:rPr>
              <a:t>in their care.</a:t>
            </a:r>
          </a:p>
          <a:p>
            <a:pPr>
              <a:lnSpc>
                <a:spcPct val="120000"/>
              </a:lnSpc>
              <a:spcBef>
                <a:spcPts val="600"/>
              </a:spcBef>
              <a:spcAft>
                <a:spcPts val="600"/>
              </a:spcAft>
            </a:pPr>
            <a:r>
              <a:rPr lang="en-AU" sz="1800" b="1">
                <a:solidFill>
                  <a:srgbClr val="000000"/>
                </a:solidFill>
                <a:effectLst/>
                <a:latin typeface="Open Sans" pitchFamily="2" charset="0"/>
                <a:ea typeface="Open Sans" pitchFamily="2" charset="0"/>
                <a:cs typeface="Open Sans" pitchFamily="2" charset="0"/>
              </a:rPr>
              <a:t>Learning objectives</a:t>
            </a:r>
            <a:endParaRPr lang="en-AU" sz="1800">
              <a:effectLst/>
              <a:latin typeface="Open Sans" pitchFamily="2" charset="0"/>
              <a:ea typeface="Open Sans" pitchFamily="2" charset="0"/>
              <a:cs typeface="Open Sans" pitchFamily="2" charset="0"/>
            </a:endParaRPr>
          </a:p>
          <a:p>
            <a:pPr marL="342900" lvl="0" indent="-342900">
              <a:lnSpc>
                <a:spcPct val="120000"/>
              </a:lnSpc>
              <a:spcAft>
                <a:spcPts val="1000"/>
              </a:spcAft>
              <a:buFont typeface="Symbol" panose="05050102010706020507" pitchFamily="18" charset="2"/>
              <a:buChar char=""/>
            </a:pPr>
            <a:r>
              <a:rPr lang="en-AU" sz="1800">
                <a:effectLst/>
                <a:latin typeface="Open Sans" pitchFamily="2" charset="0"/>
                <a:ea typeface="Open Sans" pitchFamily="2" charset="0"/>
                <a:cs typeface="Open Sans" pitchFamily="2" charset="0"/>
              </a:rPr>
              <a:t>Promote discussion and reflection between staff about how they can support and improve the food, nutrition and dining experience of their consumers</a:t>
            </a:r>
          </a:p>
          <a:p>
            <a:pPr marL="342900" lvl="0" indent="-342900">
              <a:lnSpc>
                <a:spcPct val="120000"/>
              </a:lnSpc>
              <a:spcAft>
                <a:spcPts val="1000"/>
              </a:spcAft>
              <a:buFont typeface="Symbol" panose="05050102010706020507" pitchFamily="18" charset="2"/>
              <a:buChar char=""/>
            </a:pPr>
            <a:r>
              <a:rPr lang="en-AU" sz="1800">
                <a:effectLst/>
                <a:latin typeface="Open Sans" pitchFamily="2" charset="0"/>
                <a:ea typeface="Open Sans" pitchFamily="2" charset="0"/>
                <a:cs typeface="Open Sans" pitchFamily="2" charset="0"/>
              </a:rPr>
              <a:t>Identify the FND resources available from the Commission</a:t>
            </a: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a:t>
            </a:fld>
            <a:endParaRPr lang="en-AU"/>
          </a:p>
        </p:txBody>
      </p:sp>
    </p:spTree>
    <p:extLst>
      <p:ext uri="{BB962C8B-B14F-4D97-AF65-F5344CB8AC3E}">
        <p14:creationId xmlns:p14="http://schemas.microsoft.com/office/powerpoint/2010/main" val="1353755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a:effectLst/>
                <a:latin typeface="Open Sans" pitchFamily="2" charset="0"/>
                <a:ea typeface="Open Sans" pitchFamily="2" charset="0"/>
                <a:cs typeface="Open Sans" pitchFamily="2" charset="0"/>
              </a:rPr>
              <a:t>Further resource links: </a:t>
            </a:r>
            <a:br>
              <a:rPr lang="en-AU" sz="1800">
                <a:effectLst/>
                <a:latin typeface="Open Sans" pitchFamily="2" charset="0"/>
                <a:ea typeface="Open Sans" pitchFamily="2" charset="0"/>
                <a:cs typeface="Open Sans" pitchFamily="2" charset="0"/>
              </a:rPr>
            </a:br>
            <a:br>
              <a:rPr lang="en-AU" sz="1800">
                <a:effectLst/>
                <a:latin typeface="Open Sans" pitchFamily="2" charset="0"/>
                <a:ea typeface="Open Sans" pitchFamily="2" charset="0"/>
                <a:cs typeface="Open Sans" pitchFamily="2" charset="0"/>
              </a:rPr>
            </a:br>
            <a:r>
              <a:rPr lang="en-AU" sz="1800" b="1">
                <a:effectLst/>
                <a:latin typeface="Open Sans" pitchFamily="2" charset="0"/>
                <a:ea typeface="Open Sans" pitchFamily="2" charset="0"/>
                <a:cs typeface="Open Sans" pitchFamily="2" charset="0"/>
              </a:rPr>
              <a:t>Supporting safe and enjoyable mealtimes for people with swallowing difficulties aged care staff factsheet: </a:t>
            </a:r>
            <a:r>
              <a:rPr lang="en-AU" sz="1800" b="0">
                <a:effectLst/>
                <a:latin typeface="Open Sans" pitchFamily="2" charset="0"/>
                <a:ea typeface="Open Sans" pitchFamily="2" charset="0"/>
                <a:cs typeface="Open Sans" pitchFamily="2" charset="0"/>
              </a:rPr>
              <a:t>https://www.agedcarequality.gov.au/resource-library/workers-supporting-safe-and-enjoyable-mealtimes-people-swallowing-difficulties </a:t>
            </a:r>
            <a:br>
              <a:rPr lang="en-AU" sz="1800" b="1">
                <a:effectLst/>
                <a:latin typeface="Open Sans" pitchFamily="2" charset="0"/>
                <a:ea typeface="Open Sans" pitchFamily="2" charset="0"/>
                <a:cs typeface="Open Sans" pitchFamily="2" charset="0"/>
              </a:rPr>
            </a:br>
            <a:br>
              <a:rPr lang="en-AU" sz="1800" b="1">
                <a:effectLst/>
                <a:latin typeface="Open Sans" pitchFamily="2" charset="0"/>
                <a:ea typeface="Open Sans" pitchFamily="2" charset="0"/>
                <a:cs typeface="Open Sans" pitchFamily="2" charset="0"/>
              </a:rPr>
            </a:br>
            <a:r>
              <a:rPr lang="en-AU" sz="1800" b="1">
                <a:effectLst/>
                <a:latin typeface="Open Sans" pitchFamily="2" charset="0"/>
                <a:ea typeface="Open Sans" pitchFamily="2" charset="0"/>
                <a:cs typeface="Open Sans" pitchFamily="2" charset="0"/>
              </a:rPr>
              <a:t>Nutrition and texture modified food and drinks aged care staff factsheet: </a:t>
            </a:r>
            <a:r>
              <a:rPr lang="en-AU" sz="1800" b="0">
                <a:effectLst/>
                <a:latin typeface="Open Sans" pitchFamily="2" charset="0"/>
                <a:ea typeface="Open Sans" pitchFamily="2" charset="0"/>
                <a:cs typeface="Open Sans" pitchFamily="2" charset="0"/>
              </a:rPr>
              <a:t>https://www.agedcarequality.gov.au/resource-library/workers-nutrition-and-texture-modified-food-and-drink </a:t>
            </a:r>
            <a:br>
              <a:rPr lang="en-AU" sz="1800" b="1">
                <a:effectLst/>
                <a:latin typeface="Open Sans" pitchFamily="2" charset="0"/>
                <a:ea typeface="Open Sans" pitchFamily="2" charset="0"/>
                <a:cs typeface="Open Sans" pitchFamily="2" charset="0"/>
              </a:rPr>
            </a:br>
            <a:br>
              <a:rPr lang="en-AU" sz="1800" b="1">
                <a:effectLst/>
                <a:latin typeface="Open Sans" pitchFamily="2" charset="0"/>
                <a:ea typeface="Open Sans" pitchFamily="2" charset="0"/>
                <a:cs typeface="Open Sans" pitchFamily="2" charset="0"/>
              </a:rPr>
            </a:br>
            <a:r>
              <a:rPr lang="en-AU" sz="1800" b="1">
                <a:effectLst/>
                <a:latin typeface="Open Sans" pitchFamily="2" charset="0"/>
                <a:ea typeface="Open Sans" pitchFamily="2" charset="0"/>
                <a:cs typeface="Open Sans" pitchFamily="2" charset="0"/>
              </a:rPr>
              <a:t>Informed choice and supported decision making for people who plan to Eat and Drink with Acknowledged Risk factsheet: </a:t>
            </a:r>
            <a:r>
              <a:rPr lang="en-AU" sz="1800" b="0">
                <a:effectLst/>
                <a:latin typeface="Open Sans" pitchFamily="2" charset="0"/>
                <a:ea typeface="Open Sans" pitchFamily="2" charset="0"/>
                <a:cs typeface="Open Sans" pitchFamily="2" charset="0"/>
              </a:rPr>
              <a:t>https://www.agedcarequality.gov.au/resource-library/informed-choice-and-supported-decision-making-people-who-eat-andor-drink-when-there-may-be-risk</a:t>
            </a:r>
            <a:br>
              <a:rPr lang="en-AU" sz="1800" b="1">
                <a:effectLst/>
                <a:latin typeface="Open Sans" pitchFamily="2" charset="0"/>
                <a:ea typeface="Open Sans" pitchFamily="2" charset="0"/>
                <a:cs typeface="Open Sans" pitchFamily="2" charset="0"/>
              </a:rPr>
            </a:br>
            <a:r>
              <a:rPr lang="en-AU" sz="1800" b="1">
                <a:effectLst/>
                <a:latin typeface="Open Sans" pitchFamily="2" charset="0"/>
                <a:ea typeface="Open Sans" pitchFamily="2" charset="0"/>
                <a:cs typeface="Open Sans" pitchFamily="2" charset="0"/>
              </a:rPr>
              <a:t>  </a:t>
            </a:r>
            <a:br>
              <a:rPr lang="en-AU" sz="1800" b="1">
                <a:effectLst/>
                <a:latin typeface="Open Sans" pitchFamily="2" charset="0"/>
                <a:ea typeface="Open Sans" pitchFamily="2" charset="0"/>
                <a:cs typeface="Open Sans" pitchFamily="2" charset="0"/>
              </a:rPr>
            </a:br>
            <a:r>
              <a:rPr lang="en-AU" sz="1800" b="1">
                <a:effectLst/>
                <a:latin typeface="Open Sans" pitchFamily="2" charset="0"/>
                <a:ea typeface="Open Sans" pitchFamily="2" charset="0"/>
                <a:cs typeface="Open Sans" pitchFamily="2" charset="0"/>
              </a:rPr>
              <a:t>Swallowing, texture-modified diets and nutrition webinar: </a:t>
            </a:r>
            <a:r>
              <a:rPr lang="en-AU" sz="1800" b="0">
                <a:effectLst/>
                <a:latin typeface="Open Sans" pitchFamily="2" charset="0"/>
                <a:ea typeface="Open Sans" pitchFamily="2" charset="0"/>
                <a:cs typeface="Open Sans" pitchFamily="2" charset="0"/>
              </a:rPr>
              <a:t>https://www.youtube.com/watch?v=6_q3KTrb2Io </a:t>
            </a: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10</a:t>
            </a:fld>
            <a:endParaRPr lang="en-AU"/>
          </a:p>
        </p:txBody>
      </p:sp>
    </p:spTree>
    <p:extLst>
      <p:ext uri="{BB962C8B-B14F-4D97-AF65-F5344CB8AC3E}">
        <p14:creationId xmlns:p14="http://schemas.microsoft.com/office/powerpoint/2010/main" val="29894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Open Sans" pitchFamily="2" charset="0"/>
                <a:ea typeface="Open Sans" pitchFamily="2" charset="0"/>
                <a:cs typeface="Open Sans" pitchFamily="2" charset="0"/>
              </a:rPr>
              <a:t>Questions for workers involved in resident care:</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do you recognise if a resident might be having difficulty eating, drinking or swallowing?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If a resident is choking, what are the immediate steps you would take to respond?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If a resident is coughing while eating and drinking what steps would you take to respond? Who do you refer them to and how?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do the speech pathologist and dietitian support residents with eating, drinking and swallowing impairments?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What strategies are in place to make sure residents who have difficulty swallowing are supported to safely eat and drink?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What happens when the resident doesn't want to follow the speech pathologist’s advice? Do we understand eating and drinking with acknowledged risk (EDAR)?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closely do our processes follow the process described in the video? </a:t>
            </a:r>
          </a:p>
          <a:p>
            <a:r>
              <a:rPr lang="en-AU">
                <a:latin typeface="Open Sans" pitchFamily="2" charset="0"/>
                <a:ea typeface="Open Sans" pitchFamily="2" charset="0"/>
                <a:cs typeface="Open Sans" pitchFamily="2" charset="0"/>
              </a:rPr>
              <a:t>	- recognise and act  </a:t>
            </a:r>
          </a:p>
          <a:p>
            <a:r>
              <a:rPr lang="en-AU">
                <a:latin typeface="Open Sans" pitchFamily="2" charset="0"/>
                <a:ea typeface="Open Sans" pitchFamily="2" charset="0"/>
                <a:cs typeface="Open Sans" pitchFamily="2" charset="0"/>
              </a:rPr>
              <a:t>	- refer to support </a:t>
            </a:r>
          </a:p>
          <a:p>
            <a:r>
              <a:rPr lang="en-AU">
                <a:latin typeface="Open Sans" pitchFamily="2" charset="0"/>
                <a:ea typeface="Open Sans" pitchFamily="2" charset="0"/>
                <a:cs typeface="Open Sans" pitchFamily="2" charset="0"/>
              </a:rPr>
              <a:t>	- implement mealtime support plan </a:t>
            </a:r>
          </a:p>
          <a:p>
            <a:r>
              <a:rPr lang="en-AU">
                <a:latin typeface="Open Sans" pitchFamily="2" charset="0"/>
                <a:ea typeface="Open Sans" pitchFamily="2" charset="0"/>
                <a:cs typeface="Open Sans" pitchFamily="2" charset="0"/>
              </a:rPr>
              <a:t>	- review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do we monitor that residents are getting the hydration and nutrition that’s in their care plan?</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do we make sure that texture modified diets and fluids are the correct consistency for consumers?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can we support residents’ choice when it comes to eating and drinking?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What other ideas, innovations, inspirations do we have and who can we tell? </a:t>
            </a: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11</a:t>
            </a:fld>
            <a:endParaRPr lang="en-AU"/>
          </a:p>
        </p:txBody>
      </p:sp>
    </p:spTree>
    <p:extLst>
      <p:ext uri="{BB962C8B-B14F-4D97-AF65-F5344CB8AC3E}">
        <p14:creationId xmlns:p14="http://schemas.microsoft.com/office/powerpoint/2010/main" val="978633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atin typeface="Open Sans" pitchFamily="2" charset="0"/>
                <a:ea typeface="Open Sans" pitchFamily="2" charset="0"/>
                <a:cs typeface="Open Sans" pitchFamily="2" charset="0"/>
              </a:rPr>
              <a:t>Further resource links: </a:t>
            </a:r>
          </a:p>
          <a:p>
            <a:endParaRPr lang="en-AU">
              <a:latin typeface="Open Sans" pitchFamily="2" charset="0"/>
              <a:ea typeface="Open Sans" pitchFamily="2" charset="0"/>
              <a:cs typeface="Open Sans" pitchFamily="2" charset="0"/>
            </a:endParaRPr>
          </a:p>
          <a:p>
            <a:pPr algn="l" rtl="0" fontAlgn="base">
              <a:buFont typeface="Arial" panose="020B0604020202020204" pitchFamily="34" charset="0"/>
              <a:buChar char="•"/>
            </a:pPr>
            <a:r>
              <a:rPr lang="en-AU" sz="1200" b="1" i="0" u="sng" strike="noStrike">
                <a:solidFill>
                  <a:schemeClr val="tx1"/>
                </a:solidFill>
                <a:effectLst/>
                <a:latin typeface="Open Sans" pitchFamily="2" charset="0"/>
                <a:ea typeface="Open Sans" pitchFamily="2" charset="0"/>
                <a:cs typeface="Open Sans" pitchFamily="2" charset="0"/>
                <a:hlinkClick r:id="rId3">
                  <a:extLst>
                    <a:ext uri="{A12FA001-AC4F-418D-AE19-62706E023703}">
                      <ahyp:hlinkClr xmlns:ahyp="http://schemas.microsoft.com/office/drawing/2018/hyperlinkcolor" val="tx"/>
                    </a:ext>
                  </a:extLst>
                </a:hlinkClick>
              </a:rPr>
              <a:t>Supporting daily oral health care in residential aged care</a:t>
            </a:r>
            <a:r>
              <a:rPr lang="en-AU" sz="1200" b="1" i="0" u="sng">
                <a:solidFill>
                  <a:schemeClr val="tx1"/>
                </a:solidFill>
                <a:effectLst/>
                <a:latin typeface="Open Sans" pitchFamily="2" charset="0"/>
                <a:ea typeface="Open Sans" pitchFamily="2" charset="0"/>
                <a:cs typeface="Open Sans" pitchFamily="2" charset="0"/>
              </a:rPr>
              <a:t> staff fact sheet: </a:t>
            </a:r>
            <a:r>
              <a:rPr lang="en-AU" sz="1200" b="0" i="0" u="none">
                <a:solidFill>
                  <a:schemeClr val="tx1"/>
                </a:solidFill>
                <a:effectLst/>
                <a:latin typeface="Open Sans" pitchFamily="2" charset="0"/>
                <a:ea typeface="Open Sans" pitchFamily="2" charset="0"/>
                <a:cs typeface="Open Sans" pitchFamily="2" charset="0"/>
              </a:rPr>
              <a:t>https://www.agedcarequality.gov.au/resource-library/supporting-daily-oral-health-care-residential-aged-care-staff-fact-sheet</a:t>
            </a:r>
          </a:p>
          <a:p>
            <a:pPr algn="l" rtl="0" fontAlgn="base">
              <a:buFont typeface="Arial" panose="020B0604020202020204" pitchFamily="34" charset="0"/>
              <a:buNone/>
            </a:pPr>
            <a:endParaRPr lang="en-AU" sz="1200" b="1" i="0" u="sng">
              <a:solidFill>
                <a:schemeClr val="tx1"/>
              </a:solidFill>
              <a:effectLst/>
              <a:latin typeface="Open Sans" pitchFamily="2" charset="0"/>
              <a:ea typeface="Open Sans" pitchFamily="2" charset="0"/>
              <a:cs typeface="Open Sans" pitchFamily="2" charset="0"/>
            </a:endParaRPr>
          </a:p>
          <a:p>
            <a:pPr algn="l" rtl="0" fontAlgn="base">
              <a:buFont typeface="Arial" panose="020B0604020202020204" pitchFamily="34" charset="0"/>
              <a:buChar char="•"/>
            </a:pPr>
            <a:r>
              <a:rPr lang="en-AU" sz="1200" b="1" i="0" u="sng" strike="noStrike">
                <a:solidFill>
                  <a:schemeClr val="tx1"/>
                </a:solidFill>
                <a:effectLst/>
                <a:latin typeface="Open Sans" pitchFamily="2" charset="0"/>
                <a:ea typeface="Open Sans" pitchFamily="2" charset="0"/>
                <a:cs typeface="Open Sans" pitchFamily="2" charset="0"/>
                <a:hlinkClick r:id="rId4">
                  <a:extLst>
                    <a:ext uri="{A12FA001-AC4F-418D-AE19-62706E023703}">
                      <ahyp:hlinkClr xmlns:ahyp="http://schemas.microsoft.com/office/drawing/2018/hyperlinkcolor" val="tx"/>
                    </a:ext>
                  </a:extLst>
                </a:hlinkClick>
              </a:rPr>
              <a:t>KNOW, LOOK, ACT – Oral Pain aged care</a:t>
            </a:r>
            <a:r>
              <a:rPr lang="en-AU" sz="1200" b="1" i="0" u="sng">
                <a:solidFill>
                  <a:schemeClr val="tx1"/>
                </a:solidFill>
                <a:effectLst/>
                <a:latin typeface="Open Sans" pitchFamily="2" charset="0"/>
                <a:ea typeface="Open Sans" pitchFamily="2" charset="0"/>
                <a:cs typeface="Open Sans" pitchFamily="2" charset="0"/>
              </a:rPr>
              <a:t> staff poster: </a:t>
            </a:r>
            <a:r>
              <a:rPr lang="en-AU" sz="1200" b="0" i="0" u="none">
                <a:solidFill>
                  <a:schemeClr val="tx1"/>
                </a:solidFill>
                <a:effectLst/>
                <a:latin typeface="Open Sans" pitchFamily="2" charset="0"/>
                <a:ea typeface="Open Sans" pitchFamily="2" charset="0"/>
                <a:cs typeface="Open Sans" pitchFamily="2" charset="0"/>
              </a:rPr>
              <a:t>https://www.agedcarequality.gov.au/resource-library/know-look-act-oral-pain-aged-care-staff-poster</a:t>
            </a:r>
          </a:p>
          <a:p>
            <a:pPr algn="l" rtl="0" fontAlgn="base">
              <a:buFont typeface="Arial" panose="020B0604020202020204" pitchFamily="34" charset="0"/>
              <a:buNone/>
            </a:pPr>
            <a:endParaRPr lang="en-AU" sz="1200" b="1" i="0" u="sng">
              <a:solidFill>
                <a:schemeClr val="tx1"/>
              </a:solidFill>
              <a:effectLst/>
              <a:latin typeface="Open Sans" pitchFamily="2" charset="0"/>
              <a:ea typeface="Open Sans" pitchFamily="2" charset="0"/>
              <a:cs typeface="Open Sans" pitchFamily="2" charset="0"/>
            </a:endParaRPr>
          </a:p>
          <a:p>
            <a:pPr algn="l" rtl="0" fontAlgn="base">
              <a:buFont typeface="Arial" panose="020B0604020202020204" pitchFamily="34" charset="0"/>
              <a:buChar char="•"/>
            </a:pPr>
            <a:r>
              <a:rPr lang="en-AU" sz="1200" b="1" i="0" u="sng" strike="noStrike">
                <a:solidFill>
                  <a:schemeClr val="tx1"/>
                </a:solidFill>
                <a:effectLst/>
                <a:latin typeface="Open Sans" pitchFamily="2" charset="0"/>
                <a:ea typeface="Open Sans" pitchFamily="2" charset="0"/>
                <a:cs typeface="Open Sans" pitchFamily="2" charset="0"/>
                <a:hlinkClick r:id="rId5">
                  <a:extLst>
                    <a:ext uri="{A12FA001-AC4F-418D-AE19-62706E023703}">
                      <ahyp:hlinkClr xmlns:ahyp="http://schemas.microsoft.com/office/drawing/2018/hyperlinkcolor" val="tx"/>
                    </a:ext>
                  </a:extLst>
                </a:hlinkClick>
              </a:rPr>
              <a:t>Oral and dental health and its impact on eating and nutrition</a:t>
            </a:r>
            <a:r>
              <a:rPr lang="en-AU" sz="1200" b="1" i="0" u="sng">
                <a:solidFill>
                  <a:schemeClr val="tx1"/>
                </a:solidFill>
                <a:effectLst/>
                <a:latin typeface="Open Sans" pitchFamily="2" charset="0"/>
                <a:ea typeface="Open Sans" pitchFamily="2" charset="0"/>
                <a:cs typeface="Open Sans" pitchFamily="2" charset="0"/>
              </a:rPr>
              <a:t> webinar: </a:t>
            </a:r>
            <a:r>
              <a:rPr lang="en-AU" sz="1200" b="0" i="0" u="none">
                <a:solidFill>
                  <a:schemeClr val="tx1"/>
                </a:solidFill>
                <a:effectLst/>
                <a:latin typeface="Open Sans" pitchFamily="2" charset="0"/>
                <a:ea typeface="Open Sans" pitchFamily="2" charset="0"/>
                <a:cs typeface="Open Sans" pitchFamily="2" charset="0"/>
              </a:rPr>
              <a:t>https://www.youtube.com/watch?v=i0glSkNrfq8</a:t>
            </a: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12</a:t>
            </a:fld>
            <a:endParaRPr lang="en-AU"/>
          </a:p>
        </p:txBody>
      </p:sp>
    </p:spTree>
    <p:extLst>
      <p:ext uri="{BB962C8B-B14F-4D97-AF65-F5344CB8AC3E}">
        <p14:creationId xmlns:p14="http://schemas.microsoft.com/office/powerpoint/2010/main" val="3764837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Open Sans" pitchFamily="2" charset="0"/>
                <a:ea typeface="Open Sans" pitchFamily="2" charset="0"/>
                <a:cs typeface="Open Sans" pitchFamily="2" charset="0"/>
              </a:rPr>
              <a:t>Questions for workers involved in resident care:</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What plan do we have in place to support daily oral health care of each resident?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do we encourage and support a resident to independently manage their oral and dental care?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do we monitor and make sure residents are receiving oral health care as it is included in their care plan?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do we make sure dentures are appropriately fitted and worn?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do we make sure dentures are clean and don’t get lost?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Do we have the right supports in place?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How do you recognise if a resident has an oral health care issue (for example experiencing pain and discomfort)? If someone has a sore mouth, what do we do?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Do the care plans reflect the oral health care plan and needs of each resident?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What do we do if the resident refuses to receive oral health care?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What other ideas, innovations, inspirations do we have and who can we tell? </a:t>
            </a:r>
          </a:p>
        </p:txBody>
      </p:sp>
      <p:sp>
        <p:nvSpPr>
          <p:cNvPr id="4" name="Slide Number Placeholder 3"/>
          <p:cNvSpPr>
            <a:spLocks noGrp="1"/>
          </p:cNvSpPr>
          <p:nvPr>
            <p:ph type="sldNum" sz="quarter" idx="5"/>
          </p:nvPr>
        </p:nvSpPr>
        <p:spPr/>
        <p:txBody>
          <a:bodyPr/>
          <a:lstStyle/>
          <a:p>
            <a:fld id="{485676A5-1DC8-4201-97D2-09D6F1539183}" type="slidenum">
              <a:rPr lang="en-AU" smtClean="0"/>
              <a:t>13</a:t>
            </a:fld>
            <a:endParaRPr lang="en-AU"/>
          </a:p>
        </p:txBody>
      </p:sp>
    </p:spTree>
    <p:extLst>
      <p:ext uri="{BB962C8B-B14F-4D97-AF65-F5344CB8AC3E}">
        <p14:creationId xmlns:p14="http://schemas.microsoft.com/office/powerpoint/2010/main" val="157996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dirty="0">
                <a:effectLst/>
                <a:latin typeface="Open Sans" pitchFamily="2" charset="0"/>
                <a:ea typeface="Open Sans" pitchFamily="2" charset="0"/>
                <a:cs typeface="Open Sans" pitchFamily="2" charset="0"/>
              </a:rPr>
              <a:t>Further resource links: </a:t>
            </a:r>
          </a:p>
          <a:p>
            <a:endParaRPr lang="en-AU" sz="1200" b="0" dirty="0">
              <a:effectLst/>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b="1" u="sng" dirty="0"/>
              <a:t>Supporting people living with dementia for aged care providers and workers fact sheet: </a:t>
            </a:r>
            <a:r>
              <a:rPr lang="en-AU" b="0" u="none" dirty="0"/>
              <a:t>https://www.agedcarequality.gov.au/resource-library/supporting-dining-experience-people-living-dementia-providers-and-workers-guide </a:t>
            </a:r>
          </a:p>
          <a:p>
            <a:pPr marL="171450" indent="-171450">
              <a:buFont typeface="Arial" panose="020B0604020202020204" pitchFamily="34" charset="0"/>
              <a:buChar char="•"/>
            </a:pPr>
            <a:r>
              <a:rPr lang="en-AU" b="1" u="sng" dirty="0"/>
              <a:t>Supporting people living with dementia to eat and drink well webinar</a:t>
            </a:r>
            <a:r>
              <a:rPr lang="en-AU" dirty="0"/>
              <a:t>: https://www.youtube.com/watch?v=doVTwQeSlhA&amp;t=7s </a:t>
            </a:r>
          </a:p>
        </p:txBody>
      </p:sp>
      <p:sp>
        <p:nvSpPr>
          <p:cNvPr id="4" name="Slide Number Placeholder 3"/>
          <p:cNvSpPr>
            <a:spLocks noGrp="1"/>
          </p:cNvSpPr>
          <p:nvPr>
            <p:ph type="sldNum" sz="quarter" idx="5"/>
          </p:nvPr>
        </p:nvSpPr>
        <p:spPr/>
        <p:txBody>
          <a:bodyPr/>
          <a:lstStyle/>
          <a:p>
            <a:fld id="{485676A5-1DC8-4201-97D2-09D6F1539183}" type="slidenum">
              <a:rPr lang="en-AU" smtClean="0"/>
              <a:t>14</a:t>
            </a:fld>
            <a:endParaRPr lang="en-AU"/>
          </a:p>
        </p:txBody>
      </p:sp>
    </p:spTree>
    <p:extLst>
      <p:ext uri="{BB962C8B-B14F-4D97-AF65-F5344CB8AC3E}">
        <p14:creationId xmlns:p14="http://schemas.microsoft.com/office/powerpoint/2010/main" val="2074277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600"/>
              </a:spcBef>
              <a:spcAft>
                <a:spcPts val="600"/>
              </a:spcAft>
            </a:pPr>
            <a:r>
              <a:rPr lang="en-AU" sz="1800" b="1">
                <a:solidFill>
                  <a:srgbClr val="00577D"/>
                </a:solidFill>
                <a:effectLst/>
                <a:highlight>
                  <a:srgbClr val="00A2DA"/>
                </a:highlight>
                <a:latin typeface="Open Sans Light" pitchFamily="2" charset="0"/>
                <a:ea typeface="Yu Gothic Light" panose="020B0300000000000000" pitchFamily="34" charset="-128"/>
                <a:cs typeface="Times New Roman" panose="02020603050405020304" pitchFamily="18" charset="0"/>
              </a:rPr>
              <a:t> </a:t>
            </a:r>
            <a:r>
              <a:rPr lang="en-AU" sz="1800" b="1">
                <a:solidFill>
                  <a:srgbClr val="00577D"/>
                </a:solidFill>
                <a:effectLst/>
                <a:highlight>
                  <a:srgbClr val="00A2DA"/>
                </a:highlight>
                <a:latin typeface="Open Sans Bold" pitchFamily="2" charset="0"/>
                <a:ea typeface="Yu Gothic Light" panose="020B0300000000000000" pitchFamily="34" charset="-128"/>
                <a:cs typeface="Open Sans Light" pitchFamily="2" charset="0"/>
              </a:rPr>
              <a:t>Questions for workers involved in resident care:</a:t>
            </a:r>
          </a:p>
          <a:p>
            <a:pPr>
              <a:lnSpc>
                <a:spcPct val="120000"/>
              </a:lnSpc>
              <a:spcBef>
                <a:spcPts val="600"/>
              </a:spcBef>
              <a:spcAft>
                <a:spcPts val="600"/>
              </a:spcAft>
            </a:pPr>
            <a:endParaRPr lang="en-AU" sz="1800" b="1">
              <a:solidFill>
                <a:srgbClr val="00577D"/>
              </a:solidFill>
              <a:effectLst/>
              <a:highlight>
                <a:srgbClr val="00A2DA"/>
              </a:highlight>
              <a:latin typeface="Fira Sans Bold" panose="020B0803050000020004" pitchFamily="34" charset="0"/>
              <a:ea typeface="Yu Gothic Light" panose="020B0300000000000000" pitchFamily="34" charset="-128"/>
              <a:cs typeface="Times New Roman" panose="02020603050405020304" pitchFamily="18" charset="0"/>
            </a:endParaRPr>
          </a:p>
          <a:p>
            <a:pPr marL="342900" lvl="0" indent="-342900">
              <a:lnSpc>
                <a:spcPct val="107000"/>
              </a:lnSpc>
              <a:spcBef>
                <a:spcPts val="600"/>
              </a:spcBef>
              <a:spcAft>
                <a:spcPts val="600"/>
              </a:spcAft>
              <a:buClr>
                <a:srgbClr val="008E85"/>
              </a:buClr>
              <a:buFont typeface="Symbol" panose="05050102010706020507" pitchFamily="18" charset="2"/>
              <a:buChar char=""/>
              <a:tabLst>
                <a:tab pos="228600" algn="l"/>
                <a:tab pos="457200" algn="l"/>
              </a:tabLst>
            </a:pPr>
            <a:r>
              <a:rPr lang="en-AU" sz="1800">
                <a:solidFill>
                  <a:srgbClr val="000000"/>
                </a:solidFill>
                <a:effectLst/>
                <a:highlight>
                  <a:srgbClr val="00A2DA"/>
                </a:highlight>
                <a:latin typeface="Open Sans Light" pitchFamily="2" charset="0"/>
                <a:ea typeface="Calibri" panose="020F0502020204030204" pitchFamily="34" charset="0"/>
                <a:cs typeface="Arial" panose="020B0604020202020204" pitchFamily="34" charset="0"/>
              </a:rPr>
              <a:t>What aspects of our dining experience have proven successful for people living with dementia? (Dining experience includes: dining space, ambience, sound, décor, layout, tableware and settings, crockery and cutlery, support and assistance, interactions with staff, and social and cultural significance.)</a:t>
            </a:r>
            <a:endParaRPr lang="en-AU" sz="1800">
              <a:effectLst/>
              <a:highlight>
                <a:srgbClr val="00A2DA"/>
              </a:highlight>
              <a:latin typeface="Fira Sans Light" panose="020B0403050000020004" pitchFamily="34" charset="0"/>
              <a:ea typeface="Calibri" panose="020F0502020204030204" pitchFamily="34" charset="0"/>
              <a:cs typeface="Arial" panose="020B0604020202020204" pitchFamily="34" charset="0"/>
            </a:endParaRPr>
          </a:p>
          <a:p>
            <a:pPr marL="342900" lvl="0" indent="-342900">
              <a:lnSpc>
                <a:spcPct val="107000"/>
              </a:lnSpc>
              <a:spcBef>
                <a:spcPts val="600"/>
              </a:spcBef>
              <a:spcAft>
                <a:spcPts val="600"/>
              </a:spcAft>
              <a:buClr>
                <a:srgbClr val="008E85"/>
              </a:buClr>
              <a:buFont typeface="Symbol" panose="05050102010706020507" pitchFamily="18" charset="2"/>
              <a:buChar char=""/>
              <a:tabLst>
                <a:tab pos="228600" algn="l"/>
                <a:tab pos="457200" algn="l"/>
              </a:tabLst>
            </a:pPr>
            <a:endParaRPr lang="en-AU" sz="1800">
              <a:solidFill>
                <a:srgbClr val="000000"/>
              </a:solidFill>
              <a:effectLst/>
              <a:highlight>
                <a:srgbClr val="00A2DA"/>
              </a:highlight>
              <a:latin typeface="Open Sans Light" pitchFamily="2" charset="0"/>
              <a:ea typeface="Calibri" panose="020F0502020204030204" pitchFamily="34" charset="0"/>
              <a:cs typeface="Arial" panose="020B0604020202020204" pitchFamily="34" charset="0"/>
            </a:endParaRPr>
          </a:p>
          <a:p>
            <a:pPr marL="342900" lvl="0" indent="-342900">
              <a:lnSpc>
                <a:spcPct val="107000"/>
              </a:lnSpc>
              <a:spcBef>
                <a:spcPts val="600"/>
              </a:spcBef>
              <a:spcAft>
                <a:spcPts val="600"/>
              </a:spcAft>
              <a:buClr>
                <a:srgbClr val="008E85"/>
              </a:buClr>
              <a:buFont typeface="Symbol" panose="05050102010706020507" pitchFamily="18" charset="2"/>
              <a:buChar char=""/>
              <a:tabLst>
                <a:tab pos="228600" algn="l"/>
                <a:tab pos="457200" algn="l"/>
              </a:tabLst>
            </a:pPr>
            <a:r>
              <a:rPr lang="en-AU" sz="1800">
                <a:solidFill>
                  <a:srgbClr val="000000"/>
                </a:solidFill>
                <a:effectLst/>
                <a:highlight>
                  <a:srgbClr val="00A2DA"/>
                </a:highlight>
                <a:latin typeface="Open Sans Light" pitchFamily="2" charset="0"/>
                <a:ea typeface="Calibri" panose="020F0502020204030204" pitchFamily="34" charset="0"/>
                <a:cs typeface="Arial" panose="020B0604020202020204" pitchFamily="34" charset="0"/>
              </a:rPr>
              <a:t>How could we improve the dining experience for people living with dementia?  </a:t>
            </a:r>
            <a:endParaRPr lang="en-AU" sz="1800">
              <a:effectLst/>
              <a:highlight>
                <a:srgbClr val="00A2DA"/>
              </a:highlight>
              <a:latin typeface="Fira Sans Light" panose="020B0403050000020004" pitchFamily="34" charset="0"/>
              <a:ea typeface="Calibri" panose="020F0502020204030204" pitchFamily="34" charset="0"/>
              <a:cs typeface="Arial" panose="020B0604020202020204" pitchFamily="34" charset="0"/>
            </a:endParaRPr>
          </a:p>
          <a:p>
            <a:pPr marL="342900" lvl="0" indent="-342900">
              <a:lnSpc>
                <a:spcPct val="107000"/>
              </a:lnSpc>
              <a:spcBef>
                <a:spcPts val="600"/>
              </a:spcBef>
              <a:spcAft>
                <a:spcPts val="600"/>
              </a:spcAft>
              <a:buClr>
                <a:srgbClr val="008E85"/>
              </a:buClr>
              <a:buFont typeface="Symbol" panose="05050102010706020507" pitchFamily="18" charset="2"/>
              <a:buChar char=""/>
              <a:tabLst>
                <a:tab pos="228600" algn="l"/>
                <a:tab pos="457200" algn="l"/>
              </a:tabLst>
            </a:pPr>
            <a:endParaRPr lang="en-AU" sz="1800">
              <a:solidFill>
                <a:srgbClr val="000000"/>
              </a:solidFill>
              <a:effectLst/>
              <a:highlight>
                <a:srgbClr val="00A2DA"/>
              </a:highlight>
              <a:latin typeface="Open Sans Light" pitchFamily="2" charset="0"/>
              <a:ea typeface="Calibri" panose="020F0502020204030204" pitchFamily="34" charset="0"/>
              <a:cs typeface="Arial" panose="020B0604020202020204" pitchFamily="34" charset="0"/>
            </a:endParaRPr>
          </a:p>
          <a:p>
            <a:pPr marL="342900" lvl="0" indent="-342900">
              <a:lnSpc>
                <a:spcPct val="107000"/>
              </a:lnSpc>
              <a:spcBef>
                <a:spcPts val="600"/>
              </a:spcBef>
              <a:spcAft>
                <a:spcPts val="600"/>
              </a:spcAft>
              <a:buClr>
                <a:srgbClr val="008E85"/>
              </a:buClr>
              <a:buFont typeface="Symbol" panose="05050102010706020507" pitchFamily="18" charset="2"/>
              <a:buChar char=""/>
              <a:tabLst>
                <a:tab pos="228600" algn="l"/>
                <a:tab pos="457200" algn="l"/>
              </a:tabLst>
            </a:pPr>
            <a:r>
              <a:rPr lang="en-AU" sz="1800">
                <a:solidFill>
                  <a:srgbClr val="000000"/>
                </a:solidFill>
                <a:effectLst/>
                <a:highlight>
                  <a:srgbClr val="00A2DA"/>
                </a:highlight>
                <a:latin typeface="Open Sans Light" pitchFamily="2" charset="0"/>
                <a:ea typeface="Calibri" panose="020F0502020204030204" pitchFamily="34" charset="0"/>
                <a:cs typeface="Arial" panose="020B0604020202020204" pitchFamily="34" charset="0"/>
              </a:rPr>
              <a:t>How can we make sure that the person living with dementia is supported to make choices about what they eat and drink and how they dine? For example, using the My food and dining preferences form, using menus with pictures or involving the person, their family, friends and other representatives in menu planning.  </a:t>
            </a:r>
            <a:endParaRPr lang="en-AU" sz="1800">
              <a:effectLst/>
              <a:highlight>
                <a:srgbClr val="00A2DA"/>
              </a:highlight>
              <a:latin typeface="Fira Sans Light" panose="020B0403050000020004" pitchFamily="34" charset="0"/>
              <a:ea typeface="Calibri" panose="020F0502020204030204" pitchFamily="34" charset="0"/>
              <a:cs typeface="Arial" panose="020B0604020202020204" pitchFamily="34" charset="0"/>
            </a:endParaRPr>
          </a:p>
          <a:p>
            <a:pPr marL="342900" lvl="0" indent="-342900">
              <a:lnSpc>
                <a:spcPct val="107000"/>
              </a:lnSpc>
              <a:spcBef>
                <a:spcPts val="600"/>
              </a:spcBef>
              <a:spcAft>
                <a:spcPts val="600"/>
              </a:spcAft>
              <a:buClr>
                <a:srgbClr val="008E85"/>
              </a:buClr>
              <a:buFont typeface="Symbol" panose="05050102010706020507" pitchFamily="18" charset="2"/>
              <a:buChar char=""/>
              <a:tabLst>
                <a:tab pos="228600" algn="l"/>
                <a:tab pos="457200" algn="l"/>
              </a:tabLst>
            </a:pPr>
            <a:endParaRPr lang="en-AU" sz="1800">
              <a:solidFill>
                <a:srgbClr val="000000"/>
              </a:solidFill>
              <a:effectLst/>
              <a:highlight>
                <a:srgbClr val="00A2DA"/>
              </a:highlight>
              <a:latin typeface="Open Sans Light" pitchFamily="2" charset="0"/>
              <a:ea typeface="Calibri" panose="020F0502020204030204" pitchFamily="34" charset="0"/>
              <a:cs typeface="Arial" panose="020B0604020202020204" pitchFamily="34" charset="0"/>
            </a:endParaRPr>
          </a:p>
          <a:p>
            <a:pPr marL="342900" lvl="0" indent="-342900">
              <a:lnSpc>
                <a:spcPct val="107000"/>
              </a:lnSpc>
              <a:spcBef>
                <a:spcPts val="600"/>
              </a:spcBef>
              <a:spcAft>
                <a:spcPts val="600"/>
              </a:spcAft>
              <a:buClr>
                <a:srgbClr val="008E85"/>
              </a:buClr>
              <a:buFont typeface="Symbol" panose="05050102010706020507" pitchFamily="18" charset="2"/>
              <a:buChar char=""/>
              <a:tabLst>
                <a:tab pos="228600" algn="l"/>
                <a:tab pos="457200" algn="l"/>
              </a:tabLst>
            </a:pPr>
            <a:r>
              <a:rPr lang="en-AU" sz="1800">
                <a:solidFill>
                  <a:srgbClr val="000000"/>
                </a:solidFill>
                <a:effectLst/>
                <a:highlight>
                  <a:srgbClr val="00A2DA"/>
                </a:highlight>
                <a:latin typeface="Open Sans Light" pitchFamily="2" charset="0"/>
                <a:ea typeface="Calibri" panose="020F0502020204030204" pitchFamily="34" charset="0"/>
                <a:cs typeface="Arial" panose="020B0604020202020204" pitchFamily="34" charset="0"/>
              </a:rPr>
              <a:t>How can we recognise loss of appetite and changes in taste and smell in people living with dementia? For example, refusing food, overusing condiments, requests for extreme temperatures). </a:t>
            </a:r>
            <a:endParaRPr lang="en-AU" sz="1800">
              <a:effectLst/>
              <a:highlight>
                <a:srgbClr val="00A2DA"/>
              </a:highlight>
              <a:latin typeface="Fira Sans Light" panose="020B0403050000020004" pitchFamily="34" charset="0"/>
              <a:ea typeface="Calibri" panose="020F0502020204030204" pitchFamily="34" charset="0"/>
              <a:cs typeface="Arial" panose="020B0604020202020204" pitchFamily="34" charset="0"/>
            </a:endParaRPr>
          </a:p>
          <a:p>
            <a:pPr marL="342900" lvl="0" indent="-342900">
              <a:lnSpc>
                <a:spcPct val="107000"/>
              </a:lnSpc>
              <a:spcBef>
                <a:spcPts val="600"/>
              </a:spcBef>
              <a:spcAft>
                <a:spcPts val="600"/>
              </a:spcAft>
              <a:buClr>
                <a:srgbClr val="008E85"/>
              </a:buClr>
              <a:buFont typeface="Symbol" panose="05050102010706020507" pitchFamily="18" charset="2"/>
              <a:buChar char=""/>
              <a:tabLst>
                <a:tab pos="228600" algn="l"/>
                <a:tab pos="457200" algn="l"/>
              </a:tabLst>
            </a:pPr>
            <a:endParaRPr lang="en-AU" sz="1800">
              <a:solidFill>
                <a:srgbClr val="000000"/>
              </a:solidFill>
              <a:effectLst/>
              <a:highlight>
                <a:srgbClr val="00A2DA"/>
              </a:highlight>
              <a:latin typeface="Open Sans Light" pitchFamily="2" charset="0"/>
              <a:ea typeface="Calibri" panose="020F0502020204030204" pitchFamily="34" charset="0"/>
              <a:cs typeface="Arial" panose="020B0604020202020204" pitchFamily="34" charset="0"/>
            </a:endParaRPr>
          </a:p>
          <a:p>
            <a:pPr marL="342900" lvl="0" indent="-342900">
              <a:lnSpc>
                <a:spcPct val="107000"/>
              </a:lnSpc>
              <a:spcBef>
                <a:spcPts val="600"/>
              </a:spcBef>
              <a:spcAft>
                <a:spcPts val="600"/>
              </a:spcAft>
              <a:buClr>
                <a:srgbClr val="008E85"/>
              </a:buClr>
              <a:buFont typeface="Symbol" panose="05050102010706020507" pitchFamily="18" charset="2"/>
              <a:buChar char=""/>
              <a:tabLst>
                <a:tab pos="228600" algn="l"/>
                <a:tab pos="457200" algn="l"/>
              </a:tabLst>
            </a:pPr>
            <a:r>
              <a:rPr lang="en-AU" sz="1800">
                <a:solidFill>
                  <a:srgbClr val="000000"/>
                </a:solidFill>
                <a:effectLst/>
                <a:highlight>
                  <a:srgbClr val="00A2DA"/>
                </a:highlight>
                <a:latin typeface="Open Sans Light" pitchFamily="2" charset="0"/>
                <a:ea typeface="Calibri" panose="020F0502020204030204" pitchFamily="34" charset="0"/>
                <a:cs typeface="Arial" panose="020B0604020202020204" pitchFamily="34" charset="0"/>
              </a:rPr>
              <a:t>How do we recognise if a person living with dementia might be experiencing difficulty eating, drinking or swallowing? For example, avoiding certain foods because they are hard to chew or swallow, closing lips, turning head away or pushing person’s hand away, or agitation or distress during mealtimes.  </a:t>
            </a:r>
            <a:endParaRPr lang="en-AU" sz="1800">
              <a:effectLst/>
              <a:highlight>
                <a:srgbClr val="00A2DA"/>
              </a:highlight>
              <a:latin typeface="Fira Sans Light" panose="020B0403050000020004" pitchFamily="34" charset="0"/>
              <a:ea typeface="Calibri" panose="020F0502020204030204" pitchFamily="34" charset="0"/>
              <a:cs typeface="Arial" panose="020B0604020202020204" pitchFamily="34" charset="0"/>
            </a:endParaRPr>
          </a:p>
          <a:p>
            <a:pPr marL="342900" lvl="0" indent="-342900">
              <a:lnSpc>
                <a:spcPct val="107000"/>
              </a:lnSpc>
              <a:spcBef>
                <a:spcPts val="600"/>
              </a:spcBef>
              <a:spcAft>
                <a:spcPts val="600"/>
              </a:spcAft>
              <a:buClr>
                <a:srgbClr val="008E85"/>
              </a:buClr>
              <a:buFont typeface="Symbol" panose="05050102010706020507" pitchFamily="18" charset="2"/>
              <a:buChar char=""/>
              <a:tabLst>
                <a:tab pos="228600" algn="l"/>
                <a:tab pos="457200" algn="l"/>
              </a:tabLst>
            </a:pPr>
            <a:endParaRPr lang="en-AU" sz="1800">
              <a:solidFill>
                <a:srgbClr val="000000"/>
              </a:solidFill>
              <a:effectLst/>
              <a:highlight>
                <a:srgbClr val="00A2DA"/>
              </a:highlight>
              <a:latin typeface="Open Sans Light" pitchFamily="2" charset="0"/>
              <a:ea typeface="Calibri" panose="020F0502020204030204" pitchFamily="34" charset="0"/>
              <a:cs typeface="Arial" panose="020B0604020202020204" pitchFamily="34" charset="0"/>
            </a:endParaRPr>
          </a:p>
          <a:p>
            <a:pPr marL="342900" lvl="0" indent="-342900">
              <a:lnSpc>
                <a:spcPct val="107000"/>
              </a:lnSpc>
              <a:spcBef>
                <a:spcPts val="600"/>
              </a:spcBef>
              <a:spcAft>
                <a:spcPts val="600"/>
              </a:spcAft>
              <a:buClr>
                <a:srgbClr val="008E85"/>
              </a:buClr>
              <a:buFont typeface="Symbol" panose="05050102010706020507" pitchFamily="18" charset="2"/>
              <a:buChar char=""/>
              <a:tabLst>
                <a:tab pos="228600" algn="l"/>
                <a:tab pos="457200" algn="l"/>
              </a:tabLst>
            </a:pPr>
            <a:r>
              <a:rPr lang="en-AU" sz="1800">
                <a:solidFill>
                  <a:srgbClr val="000000"/>
                </a:solidFill>
                <a:effectLst/>
                <a:highlight>
                  <a:srgbClr val="00A2DA"/>
                </a:highlight>
                <a:latin typeface="Open Sans Light" pitchFamily="2" charset="0"/>
                <a:ea typeface="Calibri" panose="020F0502020204030204" pitchFamily="34" charset="0"/>
                <a:cs typeface="Arial" panose="020B0604020202020204" pitchFamily="34" charset="0"/>
              </a:rPr>
              <a:t>What do we do if someone is not eating and drinking as much as they used to or having difficulty swallowing? </a:t>
            </a:r>
            <a:endParaRPr lang="en-AU" sz="1800">
              <a:effectLst/>
              <a:highlight>
                <a:srgbClr val="00A2DA"/>
              </a:highlight>
              <a:latin typeface="Fira Sans Light" panose="020B0403050000020004" pitchFamily="34" charset="0"/>
              <a:ea typeface="Calibri" panose="020F0502020204030204" pitchFamily="34" charset="0"/>
              <a:cs typeface="Arial" panose="020B0604020202020204" pitchFamily="34" charset="0"/>
            </a:endParaRPr>
          </a:p>
          <a:p>
            <a:pPr marL="342900" lvl="0" indent="-342900">
              <a:lnSpc>
                <a:spcPct val="107000"/>
              </a:lnSpc>
              <a:spcBef>
                <a:spcPts val="600"/>
              </a:spcBef>
              <a:spcAft>
                <a:spcPts val="600"/>
              </a:spcAft>
              <a:buClr>
                <a:srgbClr val="008E85"/>
              </a:buClr>
              <a:buFont typeface="Symbol" panose="05050102010706020507" pitchFamily="18" charset="2"/>
              <a:buChar char=""/>
              <a:tabLst>
                <a:tab pos="228600" algn="l"/>
                <a:tab pos="457200" algn="l"/>
              </a:tabLst>
            </a:pPr>
            <a:endParaRPr lang="en-AU" sz="1800">
              <a:solidFill>
                <a:srgbClr val="000000"/>
              </a:solidFill>
              <a:effectLst/>
              <a:highlight>
                <a:srgbClr val="00A2DA"/>
              </a:highlight>
              <a:latin typeface="Open Sans Light" pitchFamily="2" charset="0"/>
              <a:ea typeface="Calibri" panose="020F0502020204030204" pitchFamily="34" charset="0"/>
              <a:cs typeface="Arial" panose="020B0604020202020204" pitchFamily="34" charset="0"/>
            </a:endParaRPr>
          </a:p>
          <a:p>
            <a:pPr marL="342900" lvl="0" indent="-342900">
              <a:lnSpc>
                <a:spcPct val="107000"/>
              </a:lnSpc>
              <a:spcBef>
                <a:spcPts val="600"/>
              </a:spcBef>
              <a:spcAft>
                <a:spcPts val="600"/>
              </a:spcAft>
              <a:buClr>
                <a:srgbClr val="008E85"/>
              </a:buClr>
              <a:buFont typeface="Symbol" panose="05050102010706020507" pitchFamily="18" charset="2"/>
              <a:buChar char=""/>
              <a:tabLst>
                <a:tab pos="228600" algn="l"/>
                <a:tab pos="457200" algn="l"/>
              </a:tabLst>
            </a:pPr>
            <a:r>
              <a:rPr lang="en-AU" sz="1800">
                <a:solidFill>
                  <a:srgbClr val="000000"/>
                </a:solidFill>
                <a:effectLst/>
                <a:highlight>
                  <a:srgbClr val="00A2DA"/>
                </a:highlight>
                <a:latin typeface="Open Sans Light" pitchFamily="2" charset="0"/>
                <a:ea typeface="Calibri" panose="020F0502020204030204" pitchFamily="34" charset="0"/>
                <a:cs typeface="Arial" panose="020B0604020202020204" pitchFamily="34" charset="0"/>
              </a:rPr>
              <a:t>How can we support people living with dementia to look after their oral health? </a:t>
            </a:r>
            <a:endParaRPr lang="en-AU" sz="1800">
              <a:effectLst/>
              <a:highlight>
                <a:srgbClr val="00A2DA"/>
              </a:highlight>
              <a:latin typeface="Fira Sans Light" panose="020B0403050000020004" pitchFamily="34" charset="0"/>
              <a:ea typeface="Calibri" panose="020F0502020204030204" pitchFamily="34" charset="0"/>
              <a:cs typeface="Arial" panose="020B0604020202020204" pitchFamily="34" charset="0"/>
            </a:endParaRPr>
          </a:p>
          <a:p>
            <a:pPr marL="342900" lvl="0" indent="-342900">
              <a:lnSpc>
                <a:spcPct val="107000"/>
              </a:lnSpc>
              <a:spcBef>
                <a:spcPts val="600"/>
              </a:spcBef>
              <a:spcAft>
                <a:spcPts val="600"/>
              </a:spcAft>
              <a:buClr>
                <a:srgbClr val="008E85"/>
              </a:buClr>
              <a:buFont typeface="Symbol" panose="05050102010706020507" pitchFamily="18" charset="2"/>
              <a:buChar char=""/>
              <a:tabLst>
                <a:tab pos="228600" algn="l"/>
                <a:tab pos="457200" algn="l"/>
              </a:tabLst>
            </a:pPr>
            <a:endParaRPr lang="en-AU" sz="1800">
              <a:solidFill>
                <a:srgbClr val="000000"/>
              </a:solidFill>
              <a:effectLst/>
              <a:highlight>
                <a:srgbClr val="00A2DA"/>
              </a:highlight>
              <a:latin typeface="Open Sans Light" pitchFamily="2" charset="0"/>
              <a:ea typeface="Times New Roman" panose="02020603050405020304" pitchFamily="18" charset="0"/>
              <a:cs typeface="Arial" panose="020B0604020202020204" pitchFamily="34" charset="0"/>
            </a:endParaRPr>
          </a:p>
          <a:p>
            <a:pPr marL="342900" lvl="0" indent="-342900">
              <a:lnSpc>
                <a:spcPct val="107000"/>
              </a:lnSpc>
              <a:spcBef>
                <a:spcPts val="600"/>
              </a:spcBef>
              <a:spcAft>
                <a:spcPts val="600"/>
              </a:spcAft>
              <a:buClr>
                <a:srgbClr val="008E85"/>
              </a:buClr>
              <a:buFont typeface="Symbol" panose="05050102010706020507" pitchFamily="18" charset="2"/>
              <a:buChar char=""/>
              <a:tabLst>
                <a:tab pos="228600" algn="l"/>
                <a:tab pos="457200" algn="l"/>
              </a:tabLst>
            </a:pPr>
            <a:r>
              <a:rPr lang="en-AU" sz="1800">
                <a:solidFill>
                  <a:srgbClr val="000000"/>
                </a:solidFill>
                <a:effectLst/>
                <a:highlight>
                  <a:srgbClr val="00A2DA"/>
                </a:highlight>
                <a:latin typeface="Open Sans Light" pitchFamily="2" charset="0"/>
                <a:ea typeface="Times New Roman" panose="02020603050405020304" pitchFamily="18" charset="0"/>
                <a:cs typeface="Arial" panose="020B0604020202020204" pitchFamily="34" charset="0"/>
              </a:rPr>
              <a:t>How can we recognise dental or oral health problems in people living with dementia? </a:t>
            </a:r>
            <a:endParaRPr lang="en-AU" sz="1800">
              <a:effectLst/>
              <a:highlight>
                <a:srgbClr val="00A2DA"/>
              </a:highlight>
              <a:latin typeface="Fira Sans Light" panose="020B0403050000020004" pitchFamily="34" charset="0"/>
              <a:ea typeface="Calibri" panose="020F0502020204030204" pitchFamily="34" charset="0"/>
              <a:cs typeface="Arial" panose="020B0604020202020204" pitchFamily="34" charset="0"/>
            </a:endParaRPr>
          </a:p>
          <a:p>
            <a:pPr marL="457200"/>
            <a:endParaRPr lang="en-AU" sz="1050">
              <a:effectLst/>
              <a:latin typeface="Calibri" panose="020F0502020204030204" pitchFamily="34" charset="0"/>
              <a:ea typeface="Yu Mincho" panose="02020400000000000000" pitchFamily="18"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15</a:t>
            </a:fld>
            <a:endParaRPr lang="en-AU"/>
          </a:p>
        </p:txBody>
      </p:sp>
    </p:spTree>
    <p:extLst>
      <p:ext uri="{BB962C8B-B14F-4D97-AF65-F5344CB8AC3E}">
        <p14:creationId xmlns:p14="http://schemas.microsoft.com/office/powerpoint/2010/main" val="1806829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Explore the Commission’s </a:t>
            </a:r>
            <a:r>
              <a:rPr kumimoji="0" lang="en-AU" sz="1200" b="1" i="0" u="sng" strike="noStrike" kern="1200" cap="none" spc="0" normalizeH="0" baseline="0" noProof="0">
                <a:ln>
                  <a:noFill/>
                </a:ln>
                <a:solidFill>
                  <a:schemeClr val="tx1"/>
                </a:solidFill>
                <a:effectLst/>
                <a:uLnTx/>
                <a:uFillTx/>
                <a:latin typeface="Open Sans" pitchFamily="2" charset="0"/>
                <a:ea typeface="Open Sans" pitchFamily="2" charset="0"/>
                <a:cs typeface="Open Sans" pitchFamily="2" charset="0"/>
              </a:rPr>
              <a:t>Food, Nutrition and Dining resources for</a:t>
            </a:r>
            <a:r>
              <a:rPr kumimoji="0" lang="en-AU" sz="1200" b="0" i="0" u="sng"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1200" b="0" i="0" u="sng"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endParaRPr>
          </a:p>
          <a:p>
            <a:pPr marL="171450" marR="0" lvl="0" indent="-17145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200" b="1"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Providers</a:t>
            </a:r>
            <a:r>
              <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 https://www.agedcarequality.gov.au/providers/food-nutrition-dining/food-nutrition-dining-resources-providers </a:t>
            </a:r>
          </a:p>
          <a:p>
            <a:pPr marL="171450" marR="0" lvl="0" indent="-17145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200" b="1"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Workers: </a:t>
            </a:r>
            <a:r>
              <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https://www.agedcarequality.gov.au/workers/food-nutrition-and-dining-resources-workers </a:t>
            </a:r>
          </a:p>
          <a:p>
            <a:pPr marL="171450" marR="0" lvl="0" indent="-171450" algn="l" defTabSz="914400" rtl="0" eaLnBrk="1" fontAlgn="auto" latinLnBrk="0" hangingPunct="1">
              <a:lnSpc>
                <a:spcPct val="150000"/>
              </a:lnSpc>
              <a:spcBef>
                <a:spcPts val="0"/>
              </a:spcBef>
              <a:spcAft>
                <a:spcPts val="1200"/>
              </a:spcAft>
              <a:buClrTx/>
              <a:buSzTx/>
              <a:buFont typeface="Arial" panose="020B0604020202020204" pitchFamily="34" charset="0"/>
              <a:buChar char="•"/>
              <a:tabLst/>
              <a:defRPr/>
            </a:pPr>
            <a:r>
              <a:rPr kumimoji="0" lang="en-AU" sz="1200" b="1"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Older People: </a:t>
            </a:r>
            <a:r>
              <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https://www.agedcarequality.gov.au/older-australians/health-wellbeing/food-and-nutrition</a:t>
            </a:r>
          </a:p>
          <a:p>
            <a:pPr marL="0" marR="0" lvl="0" indent="0" algn="l" defTabSz="914400"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AU" sz="16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endParaRPr>
          </a:p>
          <a:p>
            <a:pPr>
              <a:lnSpc>
                <a:spcPct val="150000"/>
              </a:lnSpc>
              <a:spcAft>
                <a:spcPts val="1200"/>
              </a:spcAft>
              <a:buNone/>
            </a:pPr>
            <a:r>
              <a:rPr lang="en-AU" b="0">
                <a:solidFill>
                  <a:schemeClr val="tx1"/>
                </a:solidFill>
                <a:latin typeface="Fira Sans Light"/>
              </a:rPr>
              <a:t>  </a:t>
            </a:r>
          </a:p>
          <a:p>
            <a:pPr>
              <a:lnSpc>
                <a:spcPct val="150000"/>
              </a:lnSpc>
              <a:spcAft>
                <a:spcPts val="1200"/>
              </a:spcAft>
              <a:buNone/>
            </a:pPr>
            <a:r>
              <a:rPr lang="en-AU" b="0">
                <a:solidFill>
                  <a:schemeClr val="tx1"/>
                </a:solidFill>
                <a:latin typeface="Fira Sans Light"/>
              </a:rPr>
              <a:t>Find more learning content on the Commission's aged care learning information system – Alis </a:t>
            </a:r>
            <a:endParaRPr lang="en-US" b="0">
              <a:solidFill>
                <a:srgbClr val="000000"/>
              </a:solidFill>
              <a:latin typeface="Fira Sans Light"/>
            </a:endParaRPr>
          </a:p>
          <a:p>
            <a:pPr>
              <a:lnSpc>
                <a:spcPct val="150000"/>
              </a:lnSpc>
              <a:spcAft>
                <a:spcPts val="1200"/>
              </a:spcAft>
              <a:buNone/>
            </a:pPr>
            <a:r>
              <a:rPr lang="en-AU" b="0">
                <a:solidFill>
                  <a:schemeClr val="tx1"/>
                </a:solidFill>
                <a:latin typeface="Fira Sans Light"/>
              </a:rPr>
              <a:t>Visit https://learning.agedcarequality.gov.au/ </a:t>
            </a:r>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16</a:t>
            </a:fld>
            <a:endParaRPr lang="en-AU"/>
          </a:p>
        </p:txBody>
      </p:sp>
    </p:spTree>
    <p:extLst>
      <p:ext uri="{BB962C8B-B14F-4D97-AF65-F5344CB8AC3E}">
        <p14:creationId xmlns:p14="http://schemas.microsoft.com/office/powerpoint/2010/main" val="2489425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buNone/>
            </a:pPr>
            <a:r>
              <a:rPr lang="en-AU" b="0" i="0">
                <a:solidFill>
                  <a:srgbClr val="000000"/>
                </a:solidFill>
                <a:effectLst/>
                <a:latin typeface="Open Sans" pitchFamily="2" charset="0"/>
                <a:ea typeface="Open Sans" pitchFamily="2" charset="0"/>
                <a:cs typeface="Open Sans" pitchFamily="2" charset="0"/>
              </a:rPr>
              <a:t>It’s important to speak up if you have any concerns about the experiences of residents in your care.</a:t>
            </a:r>
          </a:p>
          <a:p>
            <a:pPr>
              <a:lnSpc>
                <a:spcPct val="150000"/>
              </a:lnSpc>
              <a:spcAft>
                <a:spcPts val="1200"/>
              </a:spcAft>
              <a:buNone/>
            </a:pPr>
            <a:endParaRPr lang="en-AU" b="0" i="0">
              <a:solidFill>
                <a:srgbClr val="000000"/>
              </a:solidFill>
              <a:effectLst/>
              <a:latin typeface="Open Sans" pitchFamily="2" charset="0"/>
              <a:ea typeface="Open Sans" pitchFamily="2" charset="0"/>
              <a:cs typeface="Open Sans" pitchFamily="2" charset="0"/>
            </a:endParaRPr>
          </a:p>
          <a:p>
            <a:pPr>
              <a:lnSpc>
                <a:spcPct val="150000"/>
              </a:lnSpc>
              <a:spcAft>
                <a:spcPts val="1200"/>
              </a:spcAft>
              <a:buNone/>
            </a:pPr>
            <a:r>
              <a:rPr lang="en-AU" b="0" i="0">
                <a:solidFill>
                  <a:srgbClr val="000000"/>
                </a:solidFill>
                <a:effectLst/>
                <a:latin typeface="Open Sans" pitchFamily="2" charset="0"/>
                <a:ea typeface="Open Sans" pitchFamily="2" charset="0"/>
                <a:cs typeface="Open Sans" pitchFamily="2" charset="0"/>
              </a:rPr>
              <a:t>The </a:t>
            </a:r>
            <a:r>
              <a:rPr lang="en-AU" b="1" i="0">
                <a:solidFill>
                  <a:srgbClr val="000000"/>
                </a:solidFill>
                <a:effectLst/>
                <a:latin typeface="Open Sans" pitchFamily="2" charset="0"/>
                <a:ea typeface="Open Sans" pitchFamily="2" charset="0"/>
                <a:cs typeface="Open Sans" pitchFamily="2" charset="0"/>
              </a:rPr>
              <a:t>Commission’s Food, Nutrition and Dining Hotline 1800 844 044</a:t>
            </a:r>
            <a:r>
              <a:rPr lang="en-AU" b="0" i="0">
                <a:solidFill>
                  <a:srgbClr val="000000"/>
                </a:solidFill>
                <a:effectLst/>
                <a:latin typeface="Open Sans" pitchFamily="2" charset="0"/>
                <a:ea typeface="Open Sans" pitchFamily="2" charset="0"/>
                <a:cs typeface="Open Sans" pitchFamily="2" charset="0"/>
              </a:rPr>
              <a:t>, is open Monday to Friday, 9am and 5pm AEST.</a:t>
            </a:r>
          </a:p>
          <a:p>
            <a:pPr>
              <a:lnSpc>
                <a:spcPct val="150000"/>
              </a:lnSpc>
              <a:spcAft>
                <a:spcPts val="1200"/>
              </a:spcAft>
              <a:buNone/>
            </a:pPr>
            <a:r>
              <a:rPr lang="en-AU" b="0" i="0">
                <a:solidFill>
                  <a:srgbClr val="000000"/>
                </a:solidFill>
                <a:effectLst/>
                <a:latin typeface="Open Sans" pitchFamily="2" charset="0"/>
                <a:ea typeface="Open Sans" pitchFamily="2" charset="0"/>
                <a:cs typeface="Open Sans" pitchFamily="2" charset="0"/>
              </a:rPr>
              <a:t>To speak with experts about how to improve your service’s food, nutrition and dining experience for the people in your care, </a:t>
            </a:r>
            <a:endParaRPr lang="en-AU">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17</a:t>
            </a:fld>
            <a:endParaRPr lang="en-AU"/>
          </a:p>
        </p:txBody>
      </p:sp>
    </p:spTree>
    <p:extLst>
      <p:ext uri="{BB962C8B-B14F-4D97-AF65-F5344CB8AC3E}">
        <p14:creationId xmlns:p14="http://schemas.microsoft.com/office/powerpoint/2010/main" val="227794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2</a:t>
            </a:fld>
            <a:endParaRPr lang="en-AU"/>
          </a:p>
        </p:txBody>
      </p:sp>
    </p:spTree>
    <p:extLst>
      <p:ext uri="{BB962C8B-B14F-4D97-AF65-F5344CB8AC3E}">
        <p14:creationId xmlns:p14="http://schemas.microsoft.com/office/powerpoint/2010/main" val="690272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Open Sans" pitchFamily="2" charset="0"/>
                <a:ea typeface="Open Sans" pitchFamily="2" charset="0"/>
                <a:cs typeface="Open Sans" pitchFamily="2" charset="0"/>
              </a:rPr>
              <a:t>Manage a discussion: </a:t>
            </a:r>
          </a:p>
          <a:p>
            <a:endParaRPr lang="en-AU">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Impact on health and social outcomes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Residents who enjoy their dining experience are more likely to eat and drink well, reducing the risk of malnutrition, dehydration and unplanned weight loss. </a:t>
            </a:r>
          </a:p>
          <a:p>
            <a:pPr marL="171450" indent="-171450">
              <a:buFont typeface="Arial" panose="020B0604020202020204" pitchFamily="34" charset="0"/>
              <a:buChar char="•"/>
            </a:pPr>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An enjoyable dining experience is important for residents regardless of what, where, how and when they eat. </a:t>
            </a:r>
          </a:p>
          <a:p>
            <a:endParaRPr lang="en-AU">
              <a:latin typeface="Open Sans" pitchFamily="2" charset="0"/>
              <a:ea typeface="Open Sans" pitchFamily="2" charset="0"/>
              <a:cs typeface="Open Sans" pitchFamily="2" charset="0"/>
            </a:endParaRPr>
          </a:p>
          <a:p>
            <a:r>
              <a:rPr lang="en-AU">
                <a:latin typeface="Open Sans" pitchFamily="2" charset="0"/>
                <a:ea typeface="Open Sans" pitchFamily="2" charset="0"/>
                <a:cs typeface="Open Sans" pitchFamily="2" charset="0"/>
              </a:rPr>
              <a:t>Legislation and quality standards </a:t>
            </a:r>
          </a:p>
          <a:p>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Getting the dining experience right helps us meet the Aged Care Quality Standards. </a:t>
            </a:r>
          </a:p>
          <a:p>
            <a:pPr marL="171450" indent="-171450">
              <a:buFont typeface="Arial" panose="020B0604020202020204" pitchFamily="34" charset="0"/>
              <a:buChar char="•"/>
            </a:pPr>
            <a:endParaRPr lang="en-AU">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AU">
                <a:latin typeface="Open Sans" pitchFamily="2" charset="0"/>
                <a:ea typeface="Open Sans" pitchFamily="2" charset="0"/>
                <a:cs typeface="Open Sans" pitchFamily="2" charset="0"/>
              </a:rPr>
              <a:t>Getting it right is clearly important for a number of quality standards including, nutrition, care, environment, clinical care, governance </a:t>
            </a:r>
          </a:p>
          <a:p>
            <a:endParaRPr lang="en-AU"/>
          </a:p>
          <a:p>
            <a:r>
              <a:rPr lang="en-AU"/>
              <a:t> </a:t>
            </a:r>
          </a:p>
        </p:txBody>
      </p:sp>
      <p:sp>
        <p:nvSpPr>
          <p:cNvPr id="4" name="Slide Number Placeholder 3"/>
          <p:cNvSpPr>
            <a:spLocks noGrp="1"/>
          </p:cNvSpPr>
          <p:nvPr>
            <p:ph type="sldNum" sz="quarter" idx="5"/>
          </p:nvPr>
        </p:nvSpPr>
        <p:spPr/>
        <p:txBody>
          <a:bodyPr/>
          <a:lstStyle/>
          <a:p>
            <a:fld id="{485676A5-1DC8-4201-97D2-09D6F1539183}" type="slidenum">
              <a:rPr lang="en-AU" smtClean="0"/>
              <a:t>3</a:t>
            </a:fld>
            <a:endParaRPr lang="en-AU"/>
          </a:p>
        </p:txBody>
      </p:sp>
    </p:spTree>
    <p:extLst>
      <p:ext uri="{BB962C8B-B14F-4D97-AF65-F5344CB8AC3E}">
        <p14:creationId xmlns:p14="http://schemas.microsoft.com/office/powerpoint/2010/main" val="552761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defRPr/>
            </a:pPr>
            <a:r>
              <a:rPr lang="en-AU">
                <a:solidFill>
                  <a:srgbClr val="000000"/>
                </a:solidFill>
                <a:latin typeface="Open Sans" pitchFamily="2" charset="0"/>
                <a:ea typeface="Open Sans" pitchFamily="2" charset="0"/>
                <a:cs typeface="Open Sans" pitchFamily="2" charset="0"/>
              </a:rPr>
              <a:t>Explore the Commission's Food, Nutrition and Dining webpages for providers, workers and older people.  </a:t>
            </a:r>
            <a:endParaRPr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a:solidFill>
                  <a:srgbClr val="000000"/>
                </a:solidFill>
                <a:latin typeface="Open Sans" pitchFamily="2" charset="0"/>
                <a:ea typeface="Open Sans" pitchFamily="2" charset="0"/>
                <a:cs typeface="Open Sans" pitchFamily="2" charset="0"/>
              </a:rPr>
              <a:t>Resources</a:t>
            </a:r>
            <a:r>
              <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 videos, modules, webinars and case studies aimed to: </a:t>
            </a:r>
            <a:endParaRPr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help us understand why food, nutrition and dining is so important to the health, wellbeing and quality of life of our residents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help us understand how nutrition impacts on many quality indicators, and is a major contributor to resident quality of life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build provider and worker capability to identify and act early on areas that impact eating, nutrition, drinking and hydration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empower residents to know what they can expect from their food and dining experience and influence changes where needed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help us meet the needs of people who cannot easily communicate their needs and wishes.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Explore the Commission’s </a:t>
            </a:r>
            <a:r>
              <a:rPr kumimoji="0" lang="en-AU" sz="1050" b="1" i="0" u="sng" strike="noStrike" kern="1200" cap="none" spc="0" normalizeH="0" baseline="0" noProof="0">
                <a:ln>
                  <a:noFill/>
                </a:ln>
                <a:solidFill>
                  <a:schemeClr val="tx1"/>
                </a:solidFill>
                <a:effectLst/>
                <a:uLnTx/>
                <a:uFillTx/>
                <a:latin typeface="Open Sans" pitchFamily="2" charset="0"/>
                <a:ea typeface="Open Sans" pitchFamily="2" charset="0"/>
                <a:cs typeface="Open Sans" pitchFamily="2" charset="0"/>
                <a:hlinkClick r:id="rId3">
                  <a:extLst>
                    <a:ext uri="{A12FA001-AC4F-418D-AE19-62706E023703}">
                      <ahyp:hlinkClr xmlns:ahyp="http://schemas.microsoft.com/office/drawing/2018/hyperlinkcolor" val="tx"/>
                    </a:ext>
                  </a:extLst>
                </a:hlinkClick>
              </a:rPr>
              <a:t>Food, Nutrition and Dining resources (provider)</a:t>
            </a:r>
            <a:r>
              <a:rPr kumimoji="0" lang="en-AU" sz="1050" b="1" i="0" u="sng" strike="noStrike" kern="1200" cap="none" spc="0" normalizeH="0" baseline="0" noProof="0">
                <a:ln>
                  <a:noFill/>
                </a:ln>
                <a:solidFill>
                  <a:schemeClr val="tx1"/>
                </a:solidFill>
                <a:effectLst/>
                <a:uLnTx/>
                <a:uFillTx/>
                <a:latin typeface="Open Sans" pitchFamily="2" charset="0"/>
                <a:ea typeface="Open Sans" pitchFamily="2" charset="0"/>
                <a:cs typeface="Open Sans" pitchFamily="2" charset="0"/>
              </a:rPr>
              <a:t> webpage</a:t>
            </a:r>
            <a:r>
              <a:rPr kumimoji="0" lang="en-AU" sz="1050" b="0" i="0" u="sng"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 </a:t>
            </a:r>
            <a:r>
              <a:rPr kumimoji="0" lang="en-AU" sz="105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https://www.agedcarequality.gov.au/providers/food-nutrition-dining/food-nutrition-dining-resources-providers </a:t>
            </a:r>
            <a:endPar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endParaRP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4</a:t>
            </a:fld>
            <a:endParaRPr lang="en-AU"/>
          </a:p>
        </p:txBody>
      </p:sp>
    </p:spTree>
    <p:extLst>
      <p:ext uri="{BB962C8B-B14F-4D97-AF65-F5344CB8AC3E}">
        <p14:creationId xmlns:p14="http://schemas.microsoft.com/office/powerpoint/2010/main" val="3795207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0" i="0">
                <a:solidFill>
                  <a:srgbClr val="000000"/>
                </a:solidFill>
                <a:effectLst/>
                <a:latin typeface="Open Sans" pitchFamily="2" charset="0"/>
                <a:ea typeface="Open Sans" pitchFamily="2" charset="0"/>
                <a:cs typeface="Open Sans" pitchFamily="2" charset="0"/>
              </a:rPr>
              <a:t>[</a:t>
            </a:r>
            <a:r>
              <a:rPr lang="en-AU" sz="1800" b="0" i="1">
                <a:solidFill>
                  <a:srgbClr val="000000"/>
                </a:solidFill>
                <a:effectLst/>
                <a:latin typeface="Open Sans" pitchFamily="2" charset="0"/>
                <a:ea typeface="Open Sans" pitchFamily="2" charset="0"/>
                <a:cs typeface="Open Sans" pitchFamily="2" charset="0"/>
              </a:rPr>
              <a:t>Note to L&amp;D staff member to insert information about how and why food, nutrition and dining is important and fits with your organisation’s values, mission, purpose, policies, processes and procedures.</a:t>
            </a:r>
            <a:r>
              <a:rPr lang="en-AU" sz="1800" b="0" i="0">
                <a:solidFill>
                  <a:srgbClr val="000000"/>
                </a:solidFill>
                <a:effectLst/>
                <a:latin typeface="Open Sans" pitchFamily="2" charset="0"/>
                <a:ea typeface="Open Sans" pitchFamily="2" charset="0"/>
                <a:cs typeface="Open Sans" pitchFamily="2" charset="0"/>
              </a:rPr>
              <a:t>] </a:t>
            </a:r>
          </a:p>
          <a:p>
            <a:endParaRPr lang="en-AU" sz="1800" b="0" i="0">
              <a:solidFill>
                <a:srgbClr val="000000"/>
              </a:solidFill>
              <a:effectLst/>
              <a:latin typeface="Open Sans" pitchFamily="2" charset="0"/>
              <a:ea typeface="Open Sans" pitchFamily="2" charset="0"/>
              <a:cs typeface="Open Sans" pitchFamily="2" charset="0"/>
            </a:endParaRPr>
          </a:p>
          <a:p>
            <a:pPr algn="l" rtl="0" fontAlgn="base"/>
            <a:r>
              <a:rPr lang="en-AU" sz="1800" b="0" i="0">
                <a:solidFill>
                  <a:srgbClr val="000000"/>
                </a:solidFill>
                <a:effectLst/>
                <a:latin typeface="Open Sans" pitchFamily="2" charset="0"/>
                <a:ea typeface="Open Sans" pitchFamily="2" charset="0"/>
                <a:cs typeface="Open Sans" pitchFamily="2" charset="0"/>
              </a:rPr>
              <a:t>Discussion about how it impacts many quality indicators and also then the star ratings and provider reputation </a:t>
            </a:r>
            <a:endParaRPr lang="en-AU" sz="1200" b="0" i="0">
              <a:solidFill>
                <a:srgbClr val="000000"/>
              </a:solidFill>
              <a:effectLst/>
              <a:latin typeface="Open Sans" pitchFamily="2" charset="0"/>
              <a:ea typeface="Open Sans" pitchFamily="2" charset="0"/>
              <a:cs typeface="Open Sans" pitchFamily="2" charset="0"/>
            </a:endParaRPr>
          </a:p>
          <a:p>
            <a:pPr algn="l" rtl="0" fontAlgn="base"/>
            <a:r>
              <a:rPr lang="en-AU" sz="1800" b="0" i="0">
                <a:solidFill>
                  <a:srgbClr val="000000"/>
                </a:solidFill>
                <a:effectLst/>
                <a:latin typeface="Open Sans" pitchFamily="2" charset="0"/>
                <a:ea typeface="Open Sans" pitchFamily="2" charset="0"/>
                <a:cs typeface="Open Sans" pitchFamily="2" charset="0"/>
              </a:rPr>
              <a:t>(for example weight loss, pressure injury, falls, consumer experience, quality of life, Activities of Daily Living (ADL), hospitalisation) </a:t>
            </a:r>
            <a:endParaRPr lang="en-AU" b="0" i="0">
              <a:solidFill>
                <a:srgbClr val="000000"/>
              </a:solidFill>
              <a:effectLst/>
              <a:latin typeface="Open Sans" pitchFamily="2" charset="0"/>
              <a:ea typeface="Open Sans" pitchFamily="2" charset="0"/>
              <a:cs typeface="Open Sans" pitchFamily="2" charset="0"/>
            </a:endParaRP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5</a:t>
            </a:fld>
            <a:endParaRPr lang="en-AU"/>
          </a:p>
        </p:txBody>
      </p:sp>
    </p:spTree>
    <p:extLst>
      <p:ext uri="{BB962C8B-B14F-4D97-AF65-F5344CB8AC3E}">
        <p14:creationId xmlns:p14="http://schemas.microsoft.com/office/powerpoint/2010/main" val="4131575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defRPr/>
            </a:pPr>
            <a:endParaRPr lang="en-AU" sz="1400">
              <a:solidFill>
                <a:srgbClr val="00577D"/>
              </a:solidFill>
              <a:latin typeface="Open Sans" pitchFamily="2" charset="0"/>
              <a:ea typeface="Open Sans" pitchFamily="2" charset="0"/>
              <a:cs typeface="Open Sans" pitchFamily="2" charset="0"/>
            </a:endParaRPr>
          </a:p>
          <a:p>
            <a:pPr algn="l" rtl="0" fontAlgn="base"/>
            <a:r>
              <a:rPr lang="en-AU" sz="1800" b="0" i="0">
                <a:solidFill>
                  <a:srgbClr val="000000"/>
                </a:solidFill>
                <a:effectLst/>
                <a:latin typeface="Open Sans" pitchFamily="2" charset="0"/>
                <a:ea typeface="Open Sans" pitchFamily="2" charset="0"/>
                <a:cs typeface="Open Sans" pitchFamily="2" charset="0"/>
              </a:rPr>
              <a:t>Select each resource to open and explore with your team.  </a:t>
            </a:r>
            <a:endParaRPr lang="en-AU" sz="2000" b="0" i="0">
              <a:solidFill>
                <a:srgbClr val="000000"/>
              </a:solidFill>
              <a:effectLst/>
              <a:latin typeface="Open Sans" pitchFamily="2" charset="0"/>
              <a:ea typeface="Open Sans" pitchFamily="2" charset="0"/>
              <a:cs typeface="Open Sans" pitchFamily="2" charset="0"/>
            </a:endParaRPr>
          </a:p>
          <a:p>
            <a:pPr algn="l" rtl="0" fontAlgn="base"/>
            <a:r>
              <a:rPr lang="en-AU" sz="1800" b="0" i="0">
                <a:solidFill>
                  <a:srgbClr val="000000"/>
                </a:solidFill>
                <a:effectLst/>
                <a:latin typeface="Open Sans" pitchFamily="2" charset="0"/>
                <a:ea typeface="Open Sans" pitchFamily="2" charset="0"/>
                <a:cs typeface="Open Sans" pitchFamily="2" charset="0"/>
              </a:rPr>
              <a:t> </a:t>
            </a:r>
            <a:endParaRPr lang="en-AU" sz="2000" b="0" i="0">
              <a:solidFill>
                <a:srgbClr val="000000"/>
              </a:solidFill>
              <a:effectLst/>
              <a:latin typeface="Open Sans" pitchFamily="2" charset="0"/>
              <a:ea typeface="Open Sans" pitchFamily="2" charset="0"/>
              <a:cs typeface="Open Sans" pitchFamily="2" charset="0"/>
            </a:endParaRPr>
          </a:p>
          <a:p>
            <a:pPr algn="l" rtl="0" fontAlgn="base"/>
            <a:r>
              <a:rPr lang="en-AU" sz="1800" b="0" i="0">
                <a:solidFill>
                  <a:srgbClr val="000000"/>
                </a:solidFill>
                <a:effectLst/>
                <a:latin typeface="Open Sans" pitchFamily="2" charset="0"/>
                <a:ea typeface="Open Sans" pitchFamily="2" charset="0"/>
                <a:cs typeface="Open Sans" pitchFamily="2" charset="0"/>
              </a:rPr>
              <a:t>For more information refer to: </a:t>
            </a:r>
          </a:p>
          <a:p>
            <a:pPr algn="l" rtl="0" fontAlgn="base"/>
            <a:endParaRPr lang="en-AU" sz="2000" b="0" i="0">
              <a:solidFill>
                <a:srgbClr val="000000"/>
              </a:solidFill>
              <a:effectLst/>
              <a:latin typeface="Open Sans" pitchFamily="2" charset="0"/>
              <a:ea typeface="Open Sans" pitchFamily="2" charset="0"/>
              <a:cs typeface="Open Sans" pitchFamily="2"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200" b="1" i="0" u="sng" strike="noStrike" kern="1200" cap="none" spc="0" normalizeH="0" baseline="0" noProof="0">
                <a:ln>
                  <a:noFill/>
                </a:ln>
                <a:solidFill>
                  <a:srgbClr val="0563C1"/>
                </a:solidFill>
                <a:effectLst/>
                <a:uLnTx/>
                <a:uFillTx/>
                <a:latin typeface="Open Sans" pitchFamily="2" charset="0"/>
                <a:ea typeface="Open Sans" pitchFamily="2" charset="0"/>
                <a:cs typeface="Open Sans" pitchFamily="2" charset="0"/>
                <a:hlinkClick r:id="rId3">
                  <a:extLst>
                    <a:ext uri="{A12FA001-AC4F-418D-AE19-62706E023703}">
                      <ahyp:hlinkClr xmlns:ahyp="http://schemas.microsoft.com/office/drawing/2018/hyperlinkcolor" val="tx"/>
                    </a:ext>
                  </a:extLst>
                </a:hlinkClick>
              </a:rPr>
              <a:t>Providing food and dining choice - aged care staff </a:t>
            </a:r>
            <a:r>
              <a:rPr kumimoji="0" lang="en-AU" sz="1200" b="1" i="0" u="sng" strike="noStrike" kern="1200" cap="none" spc="0" normalizeH="0" baseline="0" noProof="0">
                <a:ln>
                  <a:noFill/>
                </a:ln>
                <a:solidFill>
                  <a:schemeClr val="tx1"/>
                </a:solidFill>
                <a:effectLst/>
                <a:uLnTx/>
                <a:uFillTx/>
                <a:latin typeface="Open Sans" pitchFamily="2" charset="0"/>
                <a:ea typeface="Open Sans" pitchFamily="2" charset="0"/>
                <a:cs typeface="Open Sans" pitchFamily="2" charset="0"/>
                <a:hlinkClick r:id="rId3">
                  <a:extLst>
                    <a:ext uri="{A12FA001-AC4F-418D-AE19-62706E023703}">
                      <ahyp:hlinkClr xmlns:ahyp="http://schemas.microsoft.com/office/drawing/2018/hyperlinkcolor" val="tx"/>
                    </a:ext>
                  </a:extLst>
                </a:hlinkClick>
              </a:rPr>
              <a:t>poster</a:t>
            </a:r>
            <a:r>
              <a:rPr kumimoji="0" lang="en-AU" sz="1200" b="1" i="0" u="none" strike="noStrike" kern="1200" cap="none" spc="0" normalizeH="0" baseline="0" noProof="0">
                <a:ln>
                  <a:noFill/>
                </a:ln>
                <a:solidFill>
                  <a:schemeClr val="tx1"/>
                </a:solidFill>
                <a:effectLst/>
                <a:uLnTx/>
                <a:uFillTx/>
                <a:latin typeface="Open Sans" pitchFamily="2" charset="0"/>
                <a:ea typeface="Open Sans" pitchFamily="2" charset="0"/>
                <a:cs typeface="Open Sans" pitchFamily="2" charset="0"/>
              </a:rPr>
              <a:t>: </a:t>
            </a:r>
            <a:r>
              <a:rPr kumimoji="0" lang="en-AU" sz="1200" b="0" i="0" u="none" strike="noStrike" kern="1200" cap="none" spc="0" normalizeH="0" baseline="0" noProof="0">
                <a:ln>
                  <a:noFill/>
                </a:ln>
                <a:solidFill>
                  <a:srgbClr val="313131"/>
                </a:solidFill>
                <a:effectLst/>
                <a:uLnTx/>
                <a:uFillTx/>
                <a:latin typeface="Open Sans" pitchFamily="2" charset="0"/>
                <a:ea typeface="Open Sans" pitchFamily="2" charset="0"/>
                <a:cs typeface="Open Sans" pitchFamily="2" charset="0"/>
              </a:rPr>
              <a:t>https://www.agedcarequality.gov.au/resource-library/providing-food-and-dining-choice-aged-care-staff-poster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200" b="1" i="0" u="none" strike="noStrike" kern="1200" cap="none" spc="0" normalizeH="0" baseline="0" noProof="0">
                <a:ln>
                  <a:noFill/>
                </a:ln>
                <a:solidFill>
                  <a:srgbClr val="0563C1"/>
                </a:solidFill>
                <a:effectLst/>
                <a:uLnTx/>
                <a:uFillTx/>
                <a:latin typeface="Open Sans" pitchFamily="2" charset="0"/>
                <a:ea typeface="Open Sans" pitchFamily="2" charset="0"/>
                <a:cs typeface="Open Sans" pitchFamily="2" charset="0"/>
                <a:hlinkClick r:id="rId4">
                  <a:extLst>
                    <a:ext uri="{A12FA001-AC4F-418D-AE19-62706E023703}">
                      <ahyp:hlinkClr xmlns:ahyp="http://schemas.microsoft.com/office/drawing/2018/hyperlinkcolor" val="tx"/>
                    </a:ext>
                  </a:extLst>
                </a:hlinkClick>
              </a:rPr>
              <a:t>Food and drink in your aged care – supporting informed choice and risk – aged care staff </a:t>
            </a:r>
            <a:r>
              <a:rPr kumimoji="0" lang="en-AU" sz="1200" b="1" i="0" u="none" strike="noStrike" kern="1200" cap="none" spc="0" normalizeH="0" baseline="0" noProof="0">
                <a:ln>
                  <a:noFill/>
                </a:ln>
                <a:solidFill>
                  <a:schemeClr val="tx1"/>
                </a:solidFill>
                <a:effectLst/>
                <a:uLnTx/>
                <a:uFillTx/>
                <a:latin typeface="Open Sans" pitchFamily="2" charset="0"/>
                <a:ea typeface="Open Sans" pitchFamily="2" charset="0"/>
                <a:cs typeface="Open Sans" pitchFamily="2" charset="0"/>
                <a:hlinkClick r:id="rId4">
                  <a:extLst>
                    <a:ext uri="{A12FA001-AC4F-418D-AE19-62706E023703}">
                      <ahyp:hlinkClr xmlns:ahyp="http://schemas.microsoft.com/office/drawing/2018/hyperlinkcolor" val="tx"/>
                    </a:ext>
                  </a:extLst>
                </a:hlinkClick>
              </a:rPr>
              <a:t>poster</a:t>
            </a:r>
            <a:r>
              <a:rPr kumimoji="0" lang="en-AU" sz="1200" b="0" i="0" u="sng" strike="noStrike" kern="1200" cap="none" spc="0" normalizeH="0" baseline="0" noProof="0">
                <a:ln>
                  <a:noFill/>
                </a:ln>
                <a:solidFill>
                  <a:srgbClr val="00577D"/>
                </a:solidFill>
                <a:effectLst/>
                <a:uLnTx/>
                <a:uFillTx/>
                <a:latin typeface="Open Sans" pitchFamily="2" charset="0"/>
                <a:ea typeface="Open Sans" pitchFamily="2" charset="0"/>
                <a:cs typeface="Open Sans" pitchFamily="2" charset="0"/>
              </a:rPr>
              <a:t>: </a:t>
            </a:r>
            <a:r>
              <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 https://www.agedcarequality.gov.au/resource-library/food-and-drink-your-aged-care-supporting-informed-choice-and-risk-staff-poster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200" b="1" i="0" u="sng" strike="noStrike" kern="1200" cap="none" spc="0" normalizeH="0" baseline="0" noProof="0">
                <a:ln>
                  <a:noFill/>
                </a:ln>
                <a:solidFill>
                  <a:schemeClr val="tx1"/>
                </a:solidFill>
                <a:effectLst/>
                <a:uLnTx/>
                <a:uFillTx/>
                <a:latin typeface="Open Sans" pitchFamily="2" charset="0"/>
                <a:ea typeface="Open Sans" pitchFamily="2" charset="0"/>
                <a:cs typeface="Open Sans" pitchFamily="2" charset="0"/>
              </a:rPr>
              <a:t>Dining and consumer choice webinar</a:t>
            </a:r>
            <a:r>
              <a:rPr kumimoji="0" lang="en-AU" sz="12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 https://www.youtube.com/watch?v=XSgiQ8DSm3E </a:t>
            </a:r>
          </a:p>
          <a:p>
            <a:endParaRPr lang="en-AU">
              <a:latin typeface="Open Sans" pitchFamily="2" charset="0"/>
              <a:ea typeface="Open Sans" pitchFamily="2" charset="0"/>
              <a:cs typeface="Open Sans" pitchFamily="2" charset="0"/>
            </a:endParaRPr>
          </a:p>
        </p:txBody>
      </p:sp>
      <p:sp>
        <p:nvSpPr>
          <p:cNvPr id="4" name="Slide Number Placeholder 3"/>
          <p:cNvSpPr>
            <a:spLocks noGrp="1"/>
          </p:cNvSpPr>
          <p:nvPr>
            <p:ph type="sldNum" sz="quarter" idx="5"/>
          </p:nvPr>
        </p:nvSpPr>
        <p:spPr/>
        <p:txBody>
          <a:bodyPr/>
          <a:lstStyle/>
          <a:p>
            <a:fld id="{485676A5-1DC8-4201-97D2-09D6F1539183}" type="slidenum">
              <a:rPr lang="en-AU" smtClean="0"/>
              <a:t>6</a:t>
            </a:fld>
            <a:endParaRPr lang="en-AU"/>
          </a:p>
        </p:txBody>
      </p:sp>
    </p:spTree>
    <p:extLst>
      <p:ext uri="{BB962C8B-B14F-4D97-AF65-F5344CB8AC3E}">
        <p14:creationId xmlns:p14="http://schemas.microsoft.com/office/powerpoint/2010/main" val="2311687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t>Questions for workers involved in resident care:</a:t>
            </a:r>
          </a:p>
          <a:p>
            <a:endParaRPr lang="en-AU"/>
          </a:p>
          <a:p>
            <a:pPr marL="171450" indent="-171450">
              <a:buFont typeface="Arial" panose="020B0604020202020204" pitchFamily="34" charset="0"/>
              <a:buChar char="•"/>
            </a:pPr>
            <a:r>
              <a:rPr lang="en-AU"/>
              <a:t>How do we make sure a person’s choices are included in meal planning, delivery, and the mealtime experience?  </a:t>
            </a:r>
          </a:p>
          <a:p>
            <a:endParaRPr lang="en-AU"/>
          </a:p>
          <a:p>
            <a:pPr marL="171450" indent="-171450">
              <a:buFont typeface="Arial" panose="020B0604020202020204" pitchFamily="34" charset="0"/>
              <a:buChar char="•"/>
            </a:pPr>
            <a:r>
              <a:rPr lang="en-AU"/>
              <a:t>Do resident care plans include individual choices around eating and drinking?  </a:t>
            </a:r>
          </a:p>
          <a:p>
            <a:endParaRPr lang="en-AU"/>
          </a:p>
          <a:p>
            <a:pPr marL="171450" indent="-171450">
              <a:buFont typeface="Arial" panose="020B0604020202020204" pitchFamily="34" charset="0"/>
              <a:buChar char="•"/>
            </a:pPr>
            <a:r>
              <a:rPr lang="en-AU"/>
              <a:t>How closely do our policies and processes follow this factsheet? </a:t>
            </a:r>
          </a:p>
          <a:p>
            <a:endParaRPr lang="en-AU"/>
          </a:p>
          <a:p>
            <a:pPr marL="171450" indent="-171450">
              <a:buFont typeface="Arial" panose="020B0604020202020204" pitchFamily="34" charset="0"/>
              <a:buChar char="•"/>
            </a:pPr>
            <a:r>
              <a:rPr lang="en-AU"/>
              <a:t>Do we have the right supports in place to provide residents with all the information they need to make informed choices about eating and drinking (for example dietitian and speech pathology services)? </a:t>
            </a:r>
          </a:p>
          <a:p>
            <a:endParaRPr lang="en-AU"/>
          </a:p>
          <a:p>
            <a:pPr marL="171450" indent="-171450">
              <a:buFont typeface="Arial" panose="020B0604020202020204" pitchFamily="34" charset="0"/>
              <a:buChar char="•"/>
            </a:pPr>
            <a:r>
              <a:rPr lang="en-AU"/>
              <a:t>How can we support resident choice when it comes to food, nutrition and dining? </a:t>
            </a:r>
          </a:p>
          <a:p>
            <a:endParaRPr lang="en-AU"/>
          </a:p>
          <a:p>
            <a:pPr marL="171450" indent="-171450">
              <a:buFont typeface="Arial" panose="020B0604020202020204" pitchFamily="34" charset="0"/>
              <a:buChar char="•"/>
            </a:pPr>
            <a:r>
              <a:rPr lang="en-AU"/>
              <a:t>If a resident expresses their likes or dislikes to us informally, how can we make sure this information is recorded and communicated? </a:t>
            </a:r>
          </a:p>
          <a:p>
            <a:endParaRPr lang="en-AU"/>
          </a:p>
          <a:p>
            <a:pPr marL="171450" indent="-171450">
              <a:buFont typeface="Arial" panose="020B0604020202020204" pitchFamily="34" charset="0"/>
              <a:buChar char="•"/>
            </a:pPr>
            <a:r>
              <a:rPr lang="en-AU"/>
              <a:t>How do we understand the choices and preferences of those residents who have difficulty communicating? </a:t>
            </a:r>
          </a:p>
          <a:p>
            <a:endParaRPr lang="en-AU"/>
          </a:p>
          <a:p>
            <a:pPr marL="171450" indent="-171450">
              <a:buFont typeface="Arial" panose="020B0604020202020204" pitchFamily="34" charset="0"/>
              <a:buChar char="•"/>
            </a:pPr>
            <a:r>
              <a:rPr lang="en-AU"/>
              <a:t>What other ideas, innovations, inspirations do we have and who can we tell? </a:t>
            </a: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7</a:t>
            </a:fld>
            <a:endParaRPr lang="en-AU"/>
          </a:p>
        </p:txBody>
      </p:sp>
    </p:spTree>
    <p:extLst>
      <p:ext uri="{BB962C8B-B14F-4D97-AF65-F5344CB8AC3E}">
        <p14:creationId xmlns:p14="http://schemas.microsoft.com/office/powerpoint/2010/main" val="149465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800" b="0" i="0" dirty="0">
                <a:solidFill>
                  <a:srgbClr val="000000"/>
                </a:solidFill>
                <a:effectLst/>
                <a:latin typeface="Open Sans" pitchFamily="2" charset="0"/>
                <a:ea typeface="Open Sans" pitchFamily="2" charset="0"/>
                <a:cs typeface="Open Sans" pitchFamily="2" charset="0"/>
              </a:rPr>
              <a:t>The ‘dining experience’ includes: dining space, ambience, noise, decor, layout, tableware and setting, crockery and cutlery, support, interactions with staff and social and cultural meaning. </a:t>
            </a:r>
            <a:endParaRPr lang="en-AU" b="0" i="0" dirty="0">
              <a:solidFill>
                <a:srgbClr val="000000"/>
              </a:solidFill>
              <a:effectLst/>
              <a:latin typeface="Open Sans" pitchFamily="2" charset="0"/>
              <a:ea typeface="Open Sans" pitchFamily="2" charset="0"/>
              <a:cs typeface="Open Sans" pitchFamily="2" charset="0"/>
            </a:endParaRPr>
          </a:p>
          <a:p>
            <a:pPr algn="l" rtl="0" fontAlgn="base"/>
            <a:r>
              <a:rPr lang="en-AU" sz="1800" b="0" i="0" dirty="0">
                <a:solidFill>
                  <a:srgbClr val="000000"/>
                </a:solidFill>
                <a:effectLst/>
                <a:latin typeface="Open Sans" pitchFamily="2" charset="0"/>
                <a:ea typeface="Open Sans" pitchFamily="2" charset="0"/>
                <a:cs typeface="Open Sans" pitchFamily="2" charset="0"/>
              </a:rPr>
              <a:t> </a:t>
            </a:r>
            <a:endParaRPr lang="en-AU" b="0" i="0" dirty="0">
              <a:solidFill>
                <a:srgbClr val="000000"/>
              </a:solidFill>
              <a:effectLst/>
              <a:latin typeface="Open Sans" pitchFamily="2" charset="0"/>
              <a:ea typeface="Open Sans" pitchFamily="2" charset="0"/>
              <a:cs typeface="Open Sans" pitchFamily="2" charset="0"/>
            </a:endParaRPr>
          </a:p>
          <a:p>
            <a:pPr algn="l" rtl="0" fontAlgn="base"/>
            <a:r>
              <a:rPr lang="en-AU" sz="1800" b="0" i="0" dirty="0">
                <a:solidFill>
                  <a:srgbClr val="000000"/>
                </a:solidFill>
                <a:effectLst/>
                <a:latin typeface="Open Sans" pitchFamily="2" charset="0"/>
                <a:ea typeface="Open Sans" pitchFamily="2" charset="0"/>
                <a:cs typeface="Open Sans" pitchFamily="2" charset="0"/>
              </a:rPr>
              <a:t>Further resource links: </a:t>
            </a:r>
            <a:endParaRPr lang="en-AU" b="0" i="0" dirty="0">
              <a:solidFill>
                <a:srgbClr val="000000"/>
              </a:solidFill>
              <a:effectLst/>
              <a:latin typeface="Open Sans" pitchFamily="2" charset="0"/>
              <a:ea typeface="Open Sans" pitchFamily="2" charset="0"/>
              <a:cs typeface="Open Sans" pitchFamily="2" charset="0"/>
            </a:endParaRPr>
          </a:p>
          <a:p>
            <a:pPr algn="l" rtl="0" fontAlgn="base">
              <a:buFont typeface="Arial" panose="020B0604020202020204" pitchFamily="34" charset="0"/>
              <a:buChar char="•"/>
            </a:pPr>
            <a:r>
              <a:rPr lang="en-AU" sz="1200" b="1" i="0" u="sng" strike="noStrike" dirty="0">
                <a:solidFill>
                  <a:schemeClr val="tx1"/>
                </a:solidFill>
                <a:effectLst/>
                <a:latin typeface="Open Sans" pitchFamily="2" charset="0"/>
                <a:ea typeface="Open Sans" pitchFamily="2" charset="0"/>
                <a:cs typeface="Open Sans" pitchFamily="2" charset="0"/>
                <a:hlinkClick r:id="rId3">
                  <a:extLst>
                    <a:ext uri="{A12FA001-AC4F-418D-AE19-62706E023703}">
                      <ahyp:hlinkClr xmlns:ahyp="http://schemas.microsoft.com/office/drawing/2018/hyperlinkcolor" val="tx"/>
                    </a:ext>
                  </a:extLst>
                </a:hlinkClick>
              </a:rPr>
              <a:t>Getting the dining experience right</a:t>
            </a:r>
            <a:r>
              <a:rPr lang="en-AU" sz="1200" b="1" i="0" u="sng" dirty="0">
                <a:solidFill>
                  <a:schemeClr val="tx1"/>
                </a:solidFill>
                <a:effectLst/>
                <a:latin typeface="Open Sans" pitchFamily="2" charset="0"/>
                <a:ea typeface="Open Sans" pitchFamily="2" charset="0"/>
                <a:cs typeface="Open Sans" pitchFamily="2" charset="0"/>
              </a:rPr>
              <a:t> staff fact sheet</a:t>
            </a:r>
            <a:r>
              <a:rPr lang="en-AU" sz="1200" b="1" i="0" dirty="0">
                <a:solidFill>
                  <a:schemeClr val="tx1"/>
                </a:solidFill>
                <a:effectLst/>
                <a:latin typeface="Open Sans" pitchFamily="2" charset="0"/>
                <a:ea typeface="Open Sans" pitchFamily="2" charset="0"/>
                <a:cs typeface="Open Sans" pitchFamily="2" charset="0"/>
              </a:rPr>
              <a:t>:</a:t>
            </a:r>
            <a:r>
              <a:rPr lang="en-AU" sz="1200" b="0" i="0" dirty="0">
                <a:solidFill>
                  <a:srgbClr val="000000"/>
                </a:solidFill>
                <a:effectLst/>
                <a:latin typeface="Open Sans" pitchFamily="2" charset="0"/>
                <a:ea typeface="Open Sans" pitchFamily="2" charset="0"/>
                <a:cs typeface="Open Sans" pitchFamily="2" charset="0"/>
              </a:rPr>
              <a:t> https://www.agedcarequality.gov.au/resources/getting-the-dining-experience-right-aged-care-staff-fact-sheet </a:t>
            </a:r>
          </a:p>
          <a:p>
            <a:pPr algn="l" rtl="0" fontAlgn="base">
              <a:buFont typeface="Arial" panose="020B0604020202020204" pitchFamily="34" charset="0"/>
              <a:buChar char="•"/>
            </a:pPr>
            <a:endParaRPr lang="en-AU" sz="1200" b="1" i="0" u="sng" dirty="0">
              <a:solidFill>
                <a:schemeClr val="tx1"/>
              </a:solidFill>
              <a:effectLst/>
              <a:latin typeface="Open Sans" pitchFamily="2" charset="0"/>
              <a:ea typeface="Open Sans" pitchFamily="2" charset="0"/>
              <a:cs typeface="Open Sans" pitchFamily="2" charset="0"/>
            </a:endParaRPr>
          </a:p>
          <a:p>
            <a:pPr algn="l" rtl="0" fontAlgn="base">
              <a:buFont typeface="Arial" panose="020B0604020202020204" pitchFamily="34" charset="0"/>
              <a:buChar char="•"/>
            </a:pPr>
            <a:r>
              <a:rPr lang="en-AU" sz="1200" b="1" i="0" u="sng" strike="noStrike" dirty="0">
                <a:solidFill>
                  <a:schemeClr val="tx1"/>
                </a:solidFill>
                <a:effectLst/>
                <a:latin typeface="Open Sans" pitchFamily="2" charset="0"/>
                <a:ea typeface="Open Sans" pitchFamily="2" charset="0"/>
                <a:cs typeface="Open Sans" pitchFamily="2" charset="0"/>
                <a:hlinkClick r:id="rId4">
                  <a:extLst>
                    <a:ext uri="{A12FA001-AC4F-418D-AE19-62706E023703}">
                      <ahyp:hlinkClr xmlns:ahyp="http://schemas.microsoft.com/office/drawing/2018/hyperlinkcolor" val="tx"/>
                    </a:ext>
                  </a:extLst>
                </a:hlinkClick>
              </a:rPr>
              <a:t>Know, Observe, Support, Act</a:t>
            </a:r>
            <a:r>
              <a:rPr lang="en-AU" sz="1200" b="1" i="0" u="sng" dirty="0">
                <a:solidFill>
                  <a:schemeClr val="tx1"/>
                </a:solidFill>
                <a:effectLst/>
                <a:latin typeface="Open Sans" pitchFamily="2" charset="0"/>
                <a:ea typeface="Open Sans" pitchFamily="2" charset="0"/>
                <a:cs typeface="Open Sans" pitchFamily="2" charset="0"/>
              </a:rPr>
              <a:t> poster: </a:t>
            </a:r>
            <a:r>
              <a:rPr lang="en-AU" sz="1200" b="0" i="0" u="none" dirty="0">
                <a:solidFill>
                  <a:schemeClr val="tx1"/>
                </a:solidFill>
                <a:effectLst/>
                <a:latin typeface="Open Sans" pitchFamily="2" charset="0"/>
                <a:ea typeface="Open Sans" pitchFamily="2" charset="0"/>
                <a:cs typeface="Open Sans" pitchFamily="2" charset="0"/>
              </a:rPr>
              <a:t>https://www.agedcarequality.gov.au/resource-library/know-observe-support-act-poster </a:t>
            </a:r>
          </a:p>
          <a:p>
            <a:pPr algn="l" rtl="0" fontAlgn="base">
              <a:buFont typeface="Arial" panose="020B0604020202020204" pitchFamily="34" charset="0"/>
              <a:buChar char="•"/>
            </a:pPr>
            <a:endParaRPr lang="en-AU" sz="1200" b="1" i="0" u="sng" dirty="0">
              <a:solidFill>
                <a:schemeClr val="tx1"/>
              </a:solidFill>
              <a:effectLst/>
              <a:latin typeface="Open Sans" pitchFamily="2" charset="0"/>
              <a:ea typeface="Open Sans" pitchFamily="2" charset="0"/>
              <a:cs typeface="Open Sans" pitchFamily="2" charset="0"/>
            </a:endParaRPr>
          </a:p>
          <a:p>
            <a:pPr algn="l" rtl="0" fontAlgn="base">
              <a:buFont typeface="Arial" panose="020B0604020202020204" pitchFamily="34" charset="0"/>
              <a:buChar char="•"/>
            </a:pPr>
            <a:r>
              <a:rPr lang="en-AU" sz="1200" b="1" i="0" u="sng" strike="noStrike" dirty="0">
                <a:solidFill>
                  <a:schemeClr val="tx1"/>
                </a:solidFill>
                <a:effectLst/>
                <a:latin typeface="Open Sans" pitchFamily="2" charset="0"/>
                <a:ea typeface="Open Sans" pitchFamily="2" charset="0"/>
                <a:cs typeface="Open Sans" pitchFamily="2" charset="0"/>
                <a:hlinkClick r:id="rId5">
                  <a:extLst>
                    <a:ext uri="{A12FA001-AC4F-418D-AE19-62706E023703}">
                      <ahyp:hlinkClr xmlns:ahyp="http://schemas.microsoft.com/office/drawing/2018/hyperlinkcolor" val="tx"/>
                    </a:ext>
                  </a:extLst>
                </a:hlinkClick>
              </a:rPr>
              <a:t>Dining essentials - 8 facts you need to know about the resident</a:t>
            </a:r>
            <a:r>
              <a:rPr lang="en-AU" sz="1200" b="1" i="0" u="sng" strike="noStrike" dirty="0">
                <a:solidFill>
                  <a:schemeClr val="tx1"/>
                </a:solidFill>
                <a:effectLst/>
                <a:latin typeface="Open Sans" pitchFamily="2" charset="0"/>
                <a:ea typeface="Open Sans" pitchFamily="2" charset="0"/>
                <a:cs typeface="Open Sans" pitchFamily="2" charset="0"/>
              </a:rPr>
              <a:t>s you care for </a:t>
            </a:r>
            <a:r>
              <a:rPr lang="en-AU" sz="1200" b="1" i="0" u="sng" dirty="0">
                <a:solidFill>
                  <a:schemeClr val="tx1"/>
                </a:solidFill>
                <a:effectLst/>
                <a:latin typeface="Open Sans" pitchFamily="2" charset="0"/>
                <a:ea typeface="Open Sans" pitchFamily="2" charset="0"/>
                <a:cs typeface="Open Sans" pitchFamily="2" charset="0"/>
              </a:rPr>
              <a:t>poster: </a:t>
            </a:r>
            <a:r>
              <a:rPr lang="en-AU" sz="1200" b="0" i="0" u="none" dirty="0">
                <a:solidFill>
                  <a:schemeClr val="tx1"/>
                </a:solidFill>
                <a:effectLst/>
                <a:latin typeface="Open Sans" pitchFamily="2" charset="0"/>
                <a:ea typeface="Open Sans" pitchFamily="2" charset="0"/>
                <a:cs typeface="Open Sans" pitchFamily="2" charset="0"/>
              </a:rPr>
              <a:t>https://www.agedcarequality.gov.au/resource-library/8-facts-you-need-know-about-each-resident-poster </a:t>
            </a:r>
          </a:p>
          <a:p>
            <a:pPr algn="l" rtl="0" fontAlgn="base">
              <a:buFont typeface="Arial" panose="020B0604020202020204" pitchFamily="34" charset="0"/>
              <a:buChar char="•"/>
            </a:pPr>
            <a:endParaRPr lang="en-AU" sz="1200" b="1" i="0" u="sng" dirty="0">
              <a:solidFill>
                <a:schemeClr val="tx1"/>
              </a:solidFill>
              <a:effectLst/>
              <a:latin typeface="Open Sans" pitchFamily="2" charset="0"/>
              <a:ea typeface="Open Sans" pitchFamily="2" charset="0"/>
              <a:cs typeface="Open Sans" pitchFamily="2" charset="0"/>
            </a:endParaRPr>
          </a:p>
          <a:p>
            <a:pPr algn="l" rtl="0" fontAlgn="base">
              <a:buFont typeface="Arial" panose="020B0604020202020204" pitchFamily="34" charset="0"/>
              <a:buChar char="•"/>
            </a:pPr>
            <a:r>
              <a:rPr lang="en-AU" sz="1200" b="1" i="0" u="sng" strike="noStrike" dirty="0">
                <a:solidFill>
                  <a:schemeClr val="tx1"/>
                </a:solidFill>
                <a:effectLst/>
                <a:latin typeface="Open Sans" pitchFamily="2" charset="0"/>
                <a:ea typeface="Open Sans" pitchFamily="2" charset="0"/>
                <a:cs typeface="Open Sans" pitchFamily="2" charset="0"/>
                <a:hlinkClick r:id="rId6">
                  <a:extLst>
                    <a:ext uri="{A12FA001-AC4F-418D-AE19-62706E023703}">
                      <ahyp:hlinkClr xmlns:ahyp="http://schemas.microsoft.com/office/drawing/2018/hyperlinkcolor" val="tx"/>
                    </a:ext>
                  </a:extLst>
                </a:hlinkClick>
              </a:rPr>
              <a:t>Getting the dining experience right</a:t>
            </a:r>
            <a:r>
              <a:rPr lang="en-AU" sz="1200" b="1" i="0" u="sng" dirty="0">
                <a:solidFill>
                  <a:schemeClr val="tx1"/>
                </a:solidFill>
                <a:effectLst/>
                <a:latin typeface="Open Sans" pitchFamily="2" charset="0"/>
                <a:ea typeface="Open Sans" pitchFamily="2" charset="0"/>
                <a:cs typeface="Open Sans" pitchFamily="2" charset="0"/>
              </a:rPr>
              <a:t> poster: </a:t>
            </a:r>
            <a:r>
              <a:rPr lang="en-AU" sz="1200" b="0" i="0" u="none" dirty="0">
                <a:solidFill>
                  <a:schemeClr val="tx1"/>
                </a:solidFill>
                <a:effectLst/>
                <a:latin typeface="Open Sans" pitchFamily="2" charset="0"/>
                <a:ea typeface="Open Sans" pitchFamily="2" charset="0"/>
                <a:cs typeface="Open Sans" pitchFamily="2" charset="0"/>
              </a:rPr>
              <a:t>https://www.agedcarequality.gov.au/resources/getting-the-dining-experience-right-poster </a:t>
            </a:r>
          </a:p>
          <a:p>
            <a:pPr algn="l" rtl="0" fontAlgn="base">
              <a:buFont typeface="Arial" panose="020B0604020202020204" pitchFamily="34" charset="0"/>
              <a:buChar char="•"/>
            </a:pPr>
            <a:endParaRPr lang="en-AU" sz="1200" b="1" i="0" u="sng" dirty="0">
              <a:solidFill>
                <a:schemeClr val="tx1"/>
              </a:solidFill>
              <a:effectLst/>
              <a:latin typeface="Open Sans" pitchFamily="2" charset="0"/>
              <a:ea typeface="Open Sans" pitchFamily="2" charset="0"/>
              <a:cs typeface="Open Sans" pitchFamily="2" charset="0"/>
            </a:endParaRPr>
          </a:p>
          <a:p>
            <a:pPr algn="l" rtl="0" fontAlgn="base">
              <a:buFont typeface="Arial" panose="020B0604020202020204" pitchFamily="34" charset="0"/>
              <a:buChar char="•"/>
            </a:pPr>
            <a:r>
              <a:rPr lang="en-AU" sz="1200" b="1" i="0" u="sng" strike="noStrike" dirty="0">
                <a:solidFill>
                  <a:schemeClr val="tx1"/>
                </a:solidFill>
                <a:effectLst/>
                <a:latin typeface="Open Sans" pitchFamily="2" charset="0"/>
                <a:ea typeface="Open Sans" pitchFamily="2" charset="0"/>
                <a:cs typeface="Open Sans" pitchFamily="2" charset="0"/>
                <a:hlinkClick r:id="rId7">
                  <a:extLst>
                    <a:ext uri="{A12FA001-AC4F-418D-AE19-62706E023703}">
                      <ahyp:hlinkClr xmlns:ahyp="http://schemas.microsoft.com/office/drawing/2018/hyperlinkcolor" val="tx"/>
                    </a:ext>
                  </a:extLst>
                </a:hlinkClick>
              </a:rPr>
              <a:t>Dining and consumer choice</a:t>
            </a:r>
            <a:r>
              <a:rPr lang="en-AU" sz="1200" b="1" i="0" u="sng" dirty="0">
                <a:solidFill>
                  <a:schemeClr val="tx1"/>
                </a:solidFill>
                <a:effectLst/>
                <a:latin typeface="Open Sans" pitchFamily="2" charset="0"/>
                <a:ea typeface="Open Sans" pitchFamily="2" charset="0"/>
                <a:cs typeface="Open Sans" pitchFamily="2" charset="0"/>
              </a:rPr>
              <a:t> webinar: </a:t>
            </a:r>
            <a:r>
              <a:rPr lang="en-AU" sz="1200" b="0" i="0" u="none" dirty="0">
                <a:solidFill>
                  <a:schemeClr val="tx1"/>
                </a:solidFill>
                <a:effectLst/>
                <a:latin typeface="Open Sans" pitchFamily="2" charset="0"/>
                <a:ea typeface="Open Sans" pitchFamily="2" charset="0"/>
                <a:cs typeface="Open Sans" pitchFamily="2" charset="0"/>
              </a:rPr>
              <a:t>https://www.youtube.com/watch?v=XSgiQ8DSm3E </a:t>
            </a:r>
          </a:p>
          <a:p>
            <a:pPr algn="l" rtl="0" fontAlgn="base">
              <a:buFont typeface="Arial" panose="020B0604020202020204" pitchFamily="34" charset="0"/>
              <a:buChar char="•"/>
            </a:pPr>
            <a:endParaRPr lang="en-AU" sz="1200" b="1" i="0" u="sng" dirty="0">
              <a:solidFill>
                <a:schemeClr val="tx1"/>
              </a:solidFill>
              <a:effectLst/>
              <a:latin typeface="Open Sans" pitchFamily="2" charset="0"/>
              <a:ea typeface="Open Sans" pitchFamily="2" charset="0"/>
              <a:cs typeface="Open Sans" pitchFamily="2" charset="0"/>
            </a:endParaRPr>
          </a:p>
          <a:p>
            <a:pPr algn="l" rtl="0" fontAlgn="base">
              <a:buFont typeface="Arial" panose="020B0604020202020204" pitchFamily="34" charset="0"/>
              <a:buChar char="•"/>
            </a:pPr>
            <a:r>
              <a:rPr lang="en-AU" sz="1200" b="1" i="0" u="sng" strike="noStrike" dirty="0">
                <a:solidFill>
                  <a:schemeClr val="tx1"/>
                </a:solidFill>
                <a:effectLst/>
                <a:latin typeface="Open Sans" pitchFamily="2" charset="0"/>
                <a:ea typeface="Open Sans" pitchFamily="2" charset="0"/>
                <a:cs typeface="Open Sans" pitchFamily="2" charset="0"/>
                <a:hlinkClick r:id="rId8">
                  <a:extLst>
                    <a:ext uri="{A12FA001-AC4F-418D-AE19-62706E023703}">
                      <ahyp:hlinkClr xmlns:ahyp="http://schemas.microsoft.com/office/drawing/2018/hyperlinkcolor" val="tx"/>
                    </a:ext>
                  </a:extLst>
                </a:hlinkClick>
              </a:rPr>
              <a:t>A case study in food, dining and nutrition</a:t>
            </a:r>
            <a:r>
              <a:rPr lang="en-AU" sz="1200" b="1" i="0" u="sng" dirty="0">
                <a:solidFill>
                  <a:schemeClr val="tx1"/>
                </a:solidFill>
                <a:effectLst/>
                <a:latin typeface="Open Sans" pitchFamily="2" charset="0"/>
                <a:ea typeface="Open Sans" pitchFamily="2" charset="0"/>
                <a:cs typeface="Open Sans" pitchFamily="2" charset="0"/>
              </a:rPr>
              <a:t> webinar: </a:t>
            </a:r>
            <a:r>
              <a:rPr lang="en-AU" sz="1200" b="0" i="0" u="none" dirty="0">
                <a:solidFill>
                  <a:schemeClr val="tx1"/>
                </a:solidFill>
                <a:effectLst/>
                <a:latin typeface="Open Sans" pitchFamily="2" charset="0"/>
                <a:ea typeface="Open Sans" pitchFamily="2" charset="0"/>
                <a:cs typeface="Open Sans" pitchFamily="2" charset="0"/>
              </a:rPr>
              <a:t>https://www.youtube.com/watch?v=kYv5J0U0UZ4</a:t>
            </a:r>
          </a:p>
          <a:p>
            <a:endParaRPr lang="en-AU" dirty="0"/>
          </a:p>
        </p:txBody>
      </p:sp>
      <p:sp>
        <p:nvSpPr>
          <p:cNvPr id="4" name="Slide Number Placeholder 3"/>
          <p:cNvSpPr>
            <a:spLocks noGrp="1"/>
          </p:cNvSpPr>
          <p:nvPr>
            <p:ph type="sldNum" sz="quarter" idx="5"/>
          </p:nvPr>
        </p:nvSpPr>
        <p:spPr/>
        <p:txBody>
          <a:bodyPr/>
          <a:lstStyle/>
          <a:p>
            <a:fld id="{485676A5-1DC8-4201-97D2-09D6F1539183}" type="slidenum">
              <a:rPr lang="en-AU" smtClean="0"/>
              <a:t>8</a:t>
            </a:fld>
            <a:endParaRPr lang="en-AU"/>
          </a:p>
        </p:txBody>
      </p:sp>
    </p:spTree>
    <p:extLst>
      <p:ext uri="{BB962C8B-B14F-4D97-AF65-F5344CB8AC3E}">
        <p14:creationId xmlns:p14="http://schemas.microsoft.com/office/powerpoint/2010/main" val="1316825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t>Questions for workers involved in resident care:</a:t>
            </a:r>
          </a:p>
          <a:p>
            <a:endParaRPr lang="en-AU"/>
          </a:p>
          <a:p>
            <a:pPr marL="171450" indent="-171450">
              <a:buFont typeface="Arial" panose="020B0604020202020204" pitchFamily="34" charset="0"/>
              <a:buChar char="•"/>
            </a:pPr>
            <a:r>
              <a:rPr lang="en-AU"/>
              <a:t>What do we do well when it comes to the dining experience of those in our care? </a:t>
            </a:r>
          </a:p>
          <a:p>
            <a:endParaRPr lang="en-AU"/>
          </a:p>
          <a:p>
            <a:pPr marL="171450" indent="-171450">
              <a:buFont typeface="Arial" panose="020B0604020202020204" pitchFamily="34" charset="0"/>
              <a:buChar char="•"/>
            </a:pPr>
            <a:r>
              <a:rPr lang="en-AU"/>
              <a:t>How could we improve the dining experience for each resident?  </a:t>
            </a:r>
          </a:p>
          <a:p>
            <a:endParaRPr lang="en-AU"/>
          </a:p>
          <a:p>
            <a:pPr marL="171450" indent="-171450">
              <a:buFont typeface="Arial" panose="020B0604020202020204" pitchFamily="34" charset="0"/>
              <a:buChar char="•"/>
            </a:pPr>
            <a:r>
              <a:rPr lang="en-AU"/>
              <a:t>How can we further support our residents to connect, interact and engage during mealtimes?  </a:t>
            </a:r>
          </a:p>
          <a:p>
            <a:endParaRPr lang="en-AU"/>
          </a:p>
          <a:p>
            <a:pPr marL="171450" indent="-171450">
              <a:buFont typeface="Arial" panose="020B0604020202020204" pitchFamily="34" charset="0"/>
              <a:buChar char="•"/>
            </a:pPr>
            <a:r>
              <a:rPr lang="en-AU"/>
              <a:t>What do we do if someone has not eaten their food? </a:t>
            </a:r>
          </a:p>
          <a:p>
            <a:endParaRPr lang="en-AU"/>
          </a:p>
          <a:p>
            <a:pPr marL="171450" indent="-171450">
              <a:buFont typeface="Arial" panose="020B0604020202020204" pitchFamily="34" charset="0"/>
              <a:buChar char="•"/>
            </a:pPr>
            <a:r>
              <a:rPr lang="en-AU"/>
              <a:t>How do we make sure residents have the right utensils and equipment to support them to eat independently? Are receiving the help they need? </a:t>
            </a:r>
          </a:p>
          <a:p>
            <a:endParaRPr lang="en-AU"/>
          </a:p>
          <a:p>
            <a:pPr marL="171450" indent="-171450">
              <a:buFont typeface="Arial" panose="020B0604020202020204" pitchFamily="34" charset="0"/>
              <a:buChar char="•"/>
            </a:pPr>
            <a:r>
              <a:rPr lang="en-AU"/>
              <a:t>How do we make sure there is enough staff available to provide this help?</a:t>
            </a:r>
          </a:p>
          <a:p>
            <a:r>
              <a:rPr lang="en-AU"/>
              <a:t> </a:t>
            </a:r>
          </a:p>
          <a:p>
            <a:pPr marL="171450" indent="-171450">
              <a:buFont typeface="Arial" panose="020B0604020202020204" pitchFamily="34" charset="0"/>
              <a:buChar char="•"/>
            </a:pPr>
            <a:r>
              <a:rPr lang="en-AU"/>
              <a:t>How do we make sure residents are getting the correct meals? </a:t>
            </a:r>
          </a:p>
          <a:p>
            <a:endParaRPr lang="en-AU"/>
          </a:p>
          <a:p>
            <a:pPr marL="171450" indent="-171450">
              <a:buFont typeface="Arial" panose="020B0604020202020204" pitchFamily="34" charset="0"/>
              <a:buChar char="•"/>
            </a:pPr>
            <a:r>
              <a:rPr lang="en-AU"/>
              <a:t>How do we know if a resident is drinking enough? </a:t>
            </a:r>
          </a:p>
          <a:p>
            <a:endParaRPr lang="en-AU"/>
          </a:p>
          <a:p>
            <a:pPr marL="171450" indent="-171450">
              <a:buFont typeface="Arial" panose="020B0604020202020204" pitchFamily="34" charset="0"/>
              <a:buChar char="•"/>
            </a:pPr>
            <a:r>
              <a:rPr lang="en-AU"/>
              <a:t>How do we know if a person living with dementia doesn’t like a meal or a food? What do we do about this to make sure they get something else next time? </a:t>
            </a:r>
          </a:p>
          <a:p>
            <a:endParaRPr lang="en-AU"/>
          </a:p>
          <a:p>
            <a:pPr marL="171450" indent="-171450">
              <a:buFont typeface="Arial" panose="020B0604020202020204" pitchFamily="34" charset="0"/>
              <a:buChar char="•"/>
            </a:pPr>
            <a:r>
              <a:rPr lang="en-AU"/>
              <a:t>How do we make sure that clinical tasks are not part of the dining experience? </a:t>
            </a:r>
          </a:p>
          <a:p>
            <a:endParaRPr lang="en-AU"/>
          </a:p>
          <a:p>
            <a:pPr marL="171450" indent="-171450">
              <a:buFont typeface="Arial" panose="020B0604020202020204" pitchFamily="34" charset="0"/>
              <a:buChar char="•"/>
            </a:pPr>
            <a:r>
              <a:rPr lang="en-AU"/>
              <a:t>How do we communicate and respond if a resident is not eating or drinking part or all of their meal? </a:t>
            </a:r>
          </a:p>
          <a:p>
            <a:endParaRPr lang="en-AU"/>
          </a:p>
          <a:p>
            <a:pPr marL="171450" indent="-171450">
              <a:buFont typeface="Arial" panose="020B0604020202020204" pitchFamily="34" charset="0"/>
              <a:buChar char="•"/>
            </a:pPr>
            <a:r>
              <a:rPr lang="en-AU"/>
              <a:t>What other ideas, innovations, inspirations do we have and who can we tell? </a:t>
            </a:r>
          </a:p>
          <a:p>
            <a:endParaRPr lang="en-AU"/>
          </a:p>
        </p:txBody>
      </p:sp>
      <p:sp>
        <p:nvSpPr>
          <p:cNvPr id="4" name="Slide Number Placeholder 3"/>
          <p:cNvSpPr>
            <a:spLocks noGrp="1"/>
          </p:cNvSpPr>
          <p:nvPr>
            <p:ph type="sldNum" sz="quarter" idx="5"/>
          </p:nvPr>
        </p:nvSpPr>
        <p:spPr/>
        <p:txBody>
          <a:bodyPr/>
          <a:lstStyle/>
          <a:p>
            <a:fld id="{485676A5-1DC8-4201-97D2-09D6F1539183}" type="slidenum">
              <a:rPr lang="en-AU" smtClean="0"/>
              <a:t>9</a:t>
            </a:fld>
            <a:endParaRPr lang="en-AU"/>
          </a:p>
        </p:txBody>
      </p:sp>
    </p:spTree>
    <p:extLst>
      <p:ext uri="{BB962C8B-B14F-4D97-AF65-F5344CB8AC3E}">
        <p14:creationId xmlns:p14="http://schemas.microsoft.com/office/powerpoint/2010/main" val="1121618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61" y="277"/>
            <a:ext cx="12186078" cy="6857444"/>
          </a:xfrm>
          <a:prstGeom prst="rect">
            <a:avLst/>
          </a:prstGeom>
        </p:spPr>
      </p:pic>
      <p:sp>
        <p:nvSpPr>
          <p:cNvPr id="4" name="Date Placeholder 3"/>
          <p:cNvSpPr>
            <a:spLocks noGrp="1"/>
          </p:cNvSpPr>
          <p:nvPr>
            <p:ph type="dt" sz="half" idx="10"/>
          </p:nvPr>
        </p:nvSpPr>
        <p:spPr>
          <a:xfrm>
            <a:off x="677333" y="4576601"/>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6" y="1956440"/>
            <a:ext cx="4056590"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416260"/>
            <a:ext cx="403755" cy="0"/>
          </a:xfrm>
          <a:prstGeom prst="line">
            <a:avLst/>
          </a:prstGeom>
          <a:ln w="12700">
            <a:solidFill>
              <a:srgbClr val="F6A733"/>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024417"/>
            <a:ext cx="4094162"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1102554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44" y="475"/>
            <a:ext cx="12174110" cy="6857046"/>
          </a:xfrm>
          <a:prstGeom prst="rect">
            <a:avLst/>
          </a:prstGeom>
        </p:spPr>
      </p:pic>
      <p:sp>
        <p:nvSpPr>
          <p:cNvPr id="3" name="Content Placeholder 2"/>
          <p:cNvSpPr>
            <a:spLocks noGrp="1"/>
          </p:cNvSpPr>
          <p:nvPr>
            <p:ph idx="1"/>
          </p:nvPr>
        </p:nvSpPr>
        <p:spPr>
          <a:xfrm>
            <a:off x="5712031" y="2062348"/>
            <a:ext cx="5760302" cy="3430402"/>
          </a:xfrm>
        </p:spPr>
        <p:txBody>
          <a:bodyPr/>
          <a:lstStyle>
            <a:lvl1pPr>
              <a:defRPr>
                <a:solidFill>
                  <a:srgbClr val="00577D"/>
                </a:solidFill>
              </a:defRPr>
            </a:lvl1pPr>
            <a:lvl3pPr marL="180000" indent="-180000">
              <a:buClr>
                <a:srgbClr val="008E85"/>
              </a:buClr>
              <a:buFont typeface="Arial" panose="020B0604020202020204" pitchFamily="34" charset="0"/>
              <a:buChar char="•"/>
              <a:defRPr/>
            </a:lvl3pPr>
            <a:lvl4pPr marL="360000" indent="-180000">
              <a:buClr>
                <a:srgbClr val="008E85"/>
              </a:buClr>
              <a:buFont typeface="Arial" panose="020B0604020202020204" pitchFamily="34" charset="0"/>
              <a:buChar char="•"/>
              <a:defRPr/>
            </a:lvl4pPr>
            <a:lvl5pPr marL="540000" indent="-180000">
              <a:buClr>
                <a:srgbClr val="008E85"/>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5605153" y="827314"/>
            <a:ext cx="5807034" cy="537936"/>
          </a:xfrm>
          <a:prstGeom prst="rect">
            <a:avLst/>
          </a:prstGeom>
        </p:spPr>
        <p:txBody>
          <a:bodyPr/>
          <a:lstStyle>
            <a:lvl1pPr>
              <a:defRPr sz="3600">
                <a:solidFill>
                  <a:srgbClr val="008E85"/>
                </a:solidFill>
                <a:latin typeface="Fira Sans ExtraBold" panose="020B0903050000020004" pitchFamily="34" charset="0"/>
              </a:defRPr>
            </a:lvl1pPr>
          </a:lstStyle>
          <a:p>
            <a:r>
              <a:rPr lang="en-US"/>
              <a:t>Click to edit Master title style</a:t>
            </a:r>
            <a:endParaRPr lang="en-AU"/>
          </a:p>
        </p:txBody>
      </p:sp>
      <p:pic>
        <p:nvPicPr>
          <p:cNvPr id="6" name="Picture 5">
            <a:extLst>
              <a:ext uri="{FF2B5EF4-FFF2-40B4-BE49-F238E27FC236}">
                <a16:creationId xmlns:a16="http://schemas.microsoft.com/office/drawing/2014/main" id="{8CB46379-49C9-58EB-3764-45FEF80768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93957" y="1939654"/>
            <a:ext cx="2527430" cy="2527430"/>
          </a:xfrm>
          <a:prstGeom prst="rect">
            <a:avLst/>
          </a:prstGeom>
        </p:spPr>
      </p:pic>
    </p:spTree>
    <p:extLst>
      <p:ext uri="{BB962C8B-B14F-4D97-AF65-F5344CB8AC3E}">
        <p14:creationId xmlns:p14="http://schemas.microsoft.com/office/powerpoint/2010/main" val="1711128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30" y="467"/>
            <a:ext cx="12174138" cy="6857063"/>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a:solidFill>
                  <a:srgbClr val="00577D"/>
                </a:solidFill>
              </a:defRPr>
            </a:lvl1pPr>
            <a:lvl3pPr marL="180000" indent="-180000">
              <a:buClr>
                <a:srgbClr val="D73B56"/>
              </a:buClr>
              <a:buFont typeface="Arial" panose="020B0604020202020204" pitchFamily="34" charset="0"/>
              <a:buChar char="•"/>
              <a:defRPr/>
            </a:lvl3pPr>
            <a:lvl4pPr marL="360000" indent="-180000">
              <a:buClr>
                <a:srgbClr val="D73B56"/>
              </a:buClr>
              <a:buFont typeface="Arial" panose="020B0604020202020204" pitchFamily="34" charset="0"/>
              <a:buChar char="•"/>
              <a:defRPr/>
            </a:lvl4pPr>
            <a:lvl5pPr marL="540000" indent="-180000">
              <a:buClr>
                <a:srgbClr val="D73B56"/>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4144533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30" y="467"/>
            <a:ext cx="12174138" cy="6857063"/>
          </a:xfrm>
          <a:prstGeom prst="rect">
            <a:avLst/>
          </a:prstGeom>
        </p:spPr>
      </p:pic>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7" name="Picture Placeholder 6">
            <a:extLst>
              <a:ext uri="{FF2B5EF4-FFF2-40B4-BE49-F238E27FC236}">
                <a16:creationId xmlns:a16="http://schemas.microsoft.com/office/drawing/2014/main" id="{130C78C3-F9F5-CEF9-D8EC-BBD030A9EDF0}"/>
              </a:ext>
            </a:extLst>
          </p:cNvPr>
          <p:cNvSpPr>
            <a:spLocks noGrp="1"/>
          </p:cNvSpPr>
          <p:nvPr>
            <p:ph type="pic" sz="quarter" idx="14" hasCustomPrompt="1"/>
          </p:nvPr>
        </p:nvSpPr>
        <p:spPr>
          <a:xfrm>
            <a:off x="6096000" y="0"/>
            <a:ext cx="6096000" cy="6856413"/>
          </a:xfrm>
          <a:solidFill>
            <a:schemeClr val="bg2"/>
          </a:solidFill>
        </p:spPr>
        <p:txBody>
          <a:bodyPr anchor="ctr"/>
          <a:lstStyle>
            <a:lvl1pPr algn="r">
              <a:buFontTx/>
              <a:buNone/>
              <a:defRPr/>
            </a:lvl1pPr>
            <a:lvl5pPr>
              <a:defRPr>
                <a:latin typeface="Fira Sans Bold" panose="020B0803050000020004" pitchFamily="34" charset="0"/>
              </a:defRPr>
            </a:lvl5pPr>
            <a:lvl7pPr algn="ctr">
              <a:buFontTx/>
              <a:buNone/>
              <a:defRPr/>
            </a:lvl7pPr>
          </a:lstStyle>
          <a:p>
            <a:pPr marL="540000" marR="0" lvl="4" indent="0" algn="l" defTabSz="914400" rtl="0" eaLnBrk="1" fontAlgn="auto" latinLnBrk="0" hangingPunct="1">
              <a:lnSpc>
                <a:spcPct val="114000"/>
              </a:lnSpc>
              <a:spcBef>
                <a:spcPts val="0"/>
              </a:spcBef>
              <a:spcAft>
                <a:spcPts val="0"/>
              </a:spcAft>
              <a:buClrTx/>
              <a:buSzTx/>
              <a:buFont typeface="Fira Sans Light" panose="020B0403050000020004" pitchFamily="34" charset="0"/>
              <a:buChar char="﻿"/>
              <a:tabLst/>
              <a:defRPr/>
            </a:pPr>
            <a:r>
              <a:rPr lang="en-AU"/>
              <a:t>Click to insert image</a:t>
            </a:r>
          </a:p>
        </p:txBody>
      </p:sp>
    </p:spTree>
    <p:extLst>
      <p:ext uri="{BB962C8B-B14F-4D97-AF65-F5344CB8AC3E}">
        <p14:creationId xmlns:p14="http://schemas.microsoft.com/office/powerpoint/2010/main" val="2256993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92" y="277"/>
            <a:ext cx="12174815" cy="6857443"/>
          </a:xfrm>
          <a:prstGeom prst="rect">
            <a:avLst/>
          </a:prstGeom>
        </p:spPr>
      </p:pic>
      <p:sp>
        <p:nvSpPr>
          <p:cNvPr id="4" name="Date Placeholder 3"/>
          <p:cNvSpPr>
            <a:spLocks noGrp="1"/>
          </p:cNvSpPr>
          <p:nvPr>
            <p:ph type="dt" sz="half" idx="10"/>
          </p:nvPr>
        </p:nvSpPr>
        <p:spPr>
          <a:xfrm>
            <a:off x="677333" y="4576601"/>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6" y="1956440"/>
            <a:ext cx="4056590"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416260"/>
            <a:ext cx="403755" cy="0"/>
          </a:xfrm>
          <a:prstGeom prst="line">
            <a:avLst/>
          </a:prstGeom>
          <a:ln w="12700">
            <a:solidFill>
              <a:srgbClr val="DD9DC6"/>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024417"/>
            <a:ext cx="4094162"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817651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43" y="475"/>
            <a:ext cx="12174112" cy="6857047"/>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80000" indent="-180000">
              <a:buClr>
                <a:srgbClr val="913493"/>
              </a:buClr>
              <a:buFont typeface="Arial" panose="020B0604020202020204" pitchFamily="34" charset="0"/>
              <a:buChar char="•"/>
              <a:defRPr/>
            </a:lvl3pPr>
            <a:lvl4pPr marL="360000" indent="-180000">
              <a:buClr>
                <a:srgbClr val="913493"/>
              </a:buClr>
              <a:buFont typeface="Arial" panose="020B0604020202020204" pitchFamily="34" charset="0"/>
              <a:buChar char="•"/>
              <a:defRPr/>
            </a:lvl4pPr>
            <a:lvl5pPr marL="540000" indent="-180000">
              <a:buClr>
                <a:srgbClr val="913493"/>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73981" y="827314"/>
            <a:ext cx="9286875" cy="537936"/>
          </a:xfrm>
          <a:prstGeom prst="rect">
            <a:avLst/>
          </a:prstGeom>
        </p:spPr>
        <p:txBody>
          <a:bodyPr/>
          <a:lstStyle>
            <a:lvl1pPr>
              <a:defRPr sz="3600">
                <a:solidFill>
                  <a:srgbClr val="913493"/>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726414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44" y="475"/>
            <a:ext cx="12174110" cy="6857046"/>
          </a:xfrm>
          <a:prstGeom prst="rect">
            <a:avLst/>
          </a:prstGeom>
        </p:spPr>
      </p:pic>
      <p:sp>
        <p:nvSpPr>
          <p:cNvPr id="3" name="Content Placeholder 2"/>
          <p:cNvSpPr>
            <a:spLocks noGrp="1"/>
          </p:cNvSpPr>
          <p:nvPr>
            <p:ph idx="1"/>
          </p:nvPr>
        </p:nvSpPr>
        <p:spPr>
          <a:xfrm>
            <a:off x="5712031" y="2062348"/>
            <a:ext cx="5760302" cy="3430402"/>
          </a:xfrm>
        </p:spPr>
        <p:txBody>
          <a:bodyPr/>
          <a:lstStyle>
            <a:lvl1pPr>
              <a:defRPr>
                <a:solidFill>
                  <a:srgbClr val="00577D"/>
                </a:solidFill>
              </a:defRPr>
            </a:lvl1pPr>
            <a:lvl3pPr marL="180000" indent="-180000">
              <a:buClr>
                <a:srgbClr val="913493"/>
              </a:buClr>
              <a:buFont typeface="Arial" panose="020B0604020202020204" pitchFamily="34" charset="0"/>
              <a:buChar char="•"/>
              <a:defRPr/>
            </a:lvl3pPr>
            <a:lvl4pPr marL="360000" indent="-180000">
              <a:buClr>
                <a:srgbClr val="913493"/>
              </a:buClr>
              <a:buFont typeface="Arial" panose="020B0604020202020204" pitchFamily="34" charset="0"/>
              <a:buChar char="•"/>
              <a:defRPr/>
            </a:lvl4pPr>
            <a:lvl5pPr marL="540000" indent="-180000">
              <a:buClr>
                <a:srgbClr val="913493"/>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5605153" y="827314"/>
            <a:ext cx="5807034" cy="537936"/>
          </a:xfrm>
          <a:prstGeom prst="rect">
            <a:avLst/>
          </a:prstGeom>
        </p:spPr>
        <p:txBody>
          <a:bodyPr/>
          <a:lstStyle>
            <a:lvl1pPr>
              <a:defRPr sz="3600">
                <a:solidFill>
                  <a:srgbClr val="913493"/>
                </a:solidFill>
                <a:latin typeface="Fira Sans ExtraBold" panose="020B0903050000020004" pitchFamily="34" charset="0"/>
              </a:defRPr>
            </a:lvl1pPr>
          </a:lstStyle>
          <a:p>
            <a:r>
              <a:rPr lang="en-US"/>
              <a:t>Click to edit Master title style</a:t>
            </a:r>
            <a:endParaRPr lang="en-AU"/>
          </a:p>
        </p:txBody>
      </p:sp>
      <p:pic>
        <p:nvPicPr>
          <p:cNvPr id="6" name="Picture 5">
            <a:extLst>
              <a:ext uri="{FF2B5EF4-FFF2-40B4-BE49-F238E27FC236}">
                <a16:creationId xmlns:a16="http://schemas.microsoft.com/office/drawing/2014/main" id="{8CB46379-49C9-58EB-3764-45FEF80768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93957" y="1939654"/>
            <a:ext cx="2527430" cy="2527430"/>
          </a:xfrm>
          <a:prstGeom prst="rect">
            <a:avLst/>
          </a:prstGeom>
        </p:spPr>
      </p:pic>
    </p:spTree>
    <p:extLst>
      <p:ext uri="{BB962C8B-B14F-4D97-AF65-F5344CB8AC3E}">
        <p14:creationId xmlns:p14="http://schemas.microsoft.com/office/powerpoint/2010/main" val="2158100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30" y="467"/>
            <a:ext cx="12174138" cy="6857062"/>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a:solidFill>
                  <a:srgbClr val="00577D"/>
                </a:solidFill>
              </a:defRPr>
            </a:lvl1pPr>
            <a:lvl3pPr marL="180000" indent="-180000">
              <a:buClr>
                <a:srgbClr val="913493"/>
              </a:buClr>
              <a:buFont typeface="Arial" panose="020B0604020202020204" pitchFamily="34" charset="0"/>
              <a:buChar char="•"/>
              <a:defRPr/>
            </a:lvl3pPr>
            <a:lvl4pPr marL="360000" indent="-180000">
              <a:buClr>
                <a:srgbClr val="913493"/>
              </a:buClr>
              <a:buFont typeface="Arial" panose="020B0604020202020204" pitchFamily="34" charset="0"/>
              <a:buChar char="•"/>
              <a:defRPr/>
            </a:lvl4pPr>
            <a:lvl5pPr marL="540000" indent="-180000">
              <a:buClr>
                <a:srgbClr val="913493"/>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2375161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30" y="467"/>
            <a:ext cx="12174138" cy="6857062"/>
          </a:xfrm>
          <a:prstGeom prst="rect">
            <a:avLst/>
          </a:prstGeom>
        </p:spPr>
      </p:pic>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7" name="Picture Placeholder 6">
            <a:extLst>
              <a:ext uri="{FF2B5EF4-FFF2-40B4-BE49-F238E27FC236}">
                <a16:creationId xmlns:a16="http://schemas.microsoft.com/office/drawing/2014/main" id="{130C78C3-F9F5-CEF9-D8EC-BBD030A9EDF0}"/>
              </a:ext>
            </a:extLst>
          </p:cNvPr>
          <p:cNvSpPr>
            <a:spLocks noGrp="1"/>
          </p:cNvSpPr>
          <p:nvPr>
            <p:ph type="pic" sz="quarter" idx="14" hasCustomPrompt="1"/>
          </p:nvPr>
        </p:nvSpPr>
        <p:spPr>
          <a:xfrm>
            <a:off x="6096000" y="0"/>
            <a:ext cx="6096000" cy="6856413"/>
          </a:xfrm>
          <a:solidFill>
            <a:schemeClr val="bg2"/>
          </a:solidFill>
        </p:spPr>
        <p:txBody>
          <a:bodyPr anchor="ctr"/>
          <a:lstStyle>
            <a:lvl1pPr algn="r">
              <a:buFontTx/>
              <a:buNone/>
              <a:defRPr/>
            </a:lvl1pPr>
            <a:lvl5pPr>
              <a:defRPr>
                <a:latin typeface="Fira Sans Bold" panose="020B0803050000020004" pitchFamily="34" charset="0"/>
              </a:defRPr>
            </a:lvl5pPr>
            <a:lvl7pPr algn="ctr">
              <a:buFontTx/>
              <a:buNone/>
              <a:defRPr/>
            </a:lvl7pPr>
          </a:lstStyle>
          <a:p>
            <a:pPr marL="540000" marR="0" lvl="4" indent="0" algn="l" defTabSz="914400" rtl="0" eaLnBrk="1" fontAlgn="auto" latinLnBrk="0" hangingPunct="1">
              <a:lnSpc>
                <a:spcPct val="114000"/>
              </a:lnSpc>
              <a:spcBef>
                <a:spcPts val="0"/>
              </a:spcBef>
              <a:spcAft>
                <a:spcPts val="0"/>
              </a:spcAft>
              <a:buClrTx/>
              <a:buSzTx/>
              <a:buFont typeface="Fira Sans Light" panose="020B0403050000020004" pitchFamily="34" charset="0"/>
              <a:buChar char="﻿"/>
              <a:tabLst/>
              <a:defRPr/>
            </a:pPr>
            <a:r>
              <a:rPr lang="en-AU"/>
              <a:t>Click to insert image</a:t>
            </a:r>
          </a:p>
        </p:txBody>
      </p:sp>
    </p:spTree>
    <p:extLst>
      <p:ext uri="{BB962C8B-B14F-4D97-AF65-F5344CB8AC3E}">
        <p14:creationId xmlns:p14="http://schemas.microsoft.com/office/powerpoint/2010/main" val="3569512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93" y="277"/>
            <a:ext cx="12174813" cy="6857443"/>
          </a:xfrm>
          <a:prstGeom prst="rect">
            <a:avLst/>
          </a:prstGeom>
        </p:spPr>
      </p:pic>
      <p:sp>
        <p:nvSpPr>
          <p:cNvPr id="4" name="Date Placeholder 3"/>
          <p:cNvSpPr>
            <a:spLocks noGrp="1"/>
          </p:cNvSpPr>
          <p:nvPr>
            <p:ph type="dt" sz="half" idx="10"/>
          </p:nvPr>
        </p:nvSpPr>
        <p:spPr>
          <a:xfrm>
            <a:off x="677333" y="4576601"/>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6" y="1956440"/>
            <a:ext cx="4056590"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416260"/>
            <a:ext cx="403755" cy="0"/>
          </a:xfrm>
          <a:prstGeom prst="line">
            <a:avLst/>
          </a:prstGeom>
          <a:ln w="12700">
            <a:solidFill>
              <a:srgbClr val="4EC9F5"/>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024417"/>
            <a:ext cx="4094162"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1211639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44" y="475"/>
            <a:ext cx="12174110" cy="6857047"/>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80000" indent="-180000">
              <a:buClr>
                <a:srgbClr val="00A2DA"/>
              </a:buClr>
              <a:buFont typeface="Arial" panose="020B0604020202020204" pitchFamily="34" charset="0"/>
              <a:buChar char="•"/>
              <a:defRPr/>
            </a:lvl3pPr>
            <a:lvl4pPr marL="360000" indent="-180000">
              <a:buClr>
                <a:srgbClr val="00A2DA"/>
              </a:buClr>
              <a:buFont typeface="Arial" panose="020B0604020202020204" pitchFamily="34" charset="0"/>
              <a:buChar char="•"/>
              <a:defRPr/>
            </a:lvl4pPr>
            <a:lvl5pPr marL="540000" indent="-180000">
              <a:buClr>
                <a:srgbClr val="00A2DA"/>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73980" y="827314"/>
            <a:ext cx="9286875" cy="537936"/>
          </a:xfrm>
          <a:prstGeom prst="rect">
            <a:avLst/>
          </a:prstGeom>
        </p:spPr>
        <p:txBody>
          <a:bodyPr/>
          <a:lstStyle>
            <a:lvl1pPr>
              <a:defRPr sz="3600">
                <a:solidFill>
                  <a:srgbClr val="00A2DA"/>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969851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13" y="475"/>
            <a:ext cx="12185373" cy="6857048"/>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80000" indent="-180000">
              <a:buClr>
                <a:srgbClr val="E77327"/>
              </a:buClr>
              <a:buFont typeface="Arial" panose="020B0604020202020204" pitchFamily="34" charset="0"/>
              <a:buChar char="•"/>
              <a:defRPr/>
            </a:lvl3pPr>
            <a:lvl4pPr marL="360000" indent="-180000">
              <a:buClr>
                <a:srgbClr val="E77327"/>
              </a:buClr>
              <a:buFont typeface="Arial" panose="020B0604020202020204" pitchFamily="34" charset="0"/>
              <a:buChar char="•"/>
              <a:defRPr/>
            </a:lvl4pPr>
            <a:lvl5pPr marL="540000" indent="-180000">
              <a:buClr>
                <a:srgbClr val="E77327"/>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69090" y="827314"/>
            <a:ext cx="9286875" cy="537936"/>
          </a:xfrm>
          <a:prstGeom prst="rect">
            <a:avLst/>
          </a:prstGeom>
        </p:spPr>
        <p:txBody>
          <a:bodyPr/>
          <a:lstStyle>
            <a:lvl1pPr>
              <a:defRPr sz="3600">
                <a:solidFill>
                  <a:srgbClr val="E77327"/>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2471264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45" y="475"/>
            <a:ext cx="12174108" cy="6857046"/>
          </a:xfrm>
          <a:prstGeom prst="rect">
            <a:avLst/>
          </a:prstGeom>
        </p:spPr>
      </p:pic>
      <p:sp>
        <p:nvSpPr>
          <p:cNvPr id="3" name="Content Placeholder 2"/>
          <p:cNvSpPr>
            <a:spLocks noGrp="1"/>
          </p:cNvSpPr>
          <p:nvPr>
            <p:ph idx="1"/>
          </p:nvPr>
        </p:nvSpPr>
        <p:spPr>
          <a:xfrm>
            <a:off x="5712031" y="2062348"/>
            <a:ext cx="5760302" cy="3430402"/>
          </a:xfrm>
        </p:spPr>
        <p:txBody>
          <a:bodyPr/>
          <a:lstStyle>
            <a:lvl1pPr>
              <a:defRPr>
                <a:solidFill>
                  <a:srgbClr val="00577D"/>
                </a:solidFill>
              </a:defRPr>
            </a:lvl1pPr>
            <a:lvl3pPr marL="180000" indent="-180000">
              <a:buClr>
                <a:srgbClr val="00A2DA"/>
              </a:buClr>
              <a:buFont typeface="Arial" panose="020B0604020202020204" pitchFamily="34" charset="0"/>
              <a:buChar char="•"/>
              <a:defRPr/>
            </a:lvl3pPr>
            <a:lvl4pPr marL="360000" indent="-180000">
              <a:buClr>
                <a:srgbClr val="00A2DA"/>
              </a:buClr>
              <a:buFont typeface="Arial" panose="020B0604020202020204" pitchFamily="34" charset="0"/>
              <a:buChar char="•"/>
              <a:defRPr/>
            </a:lvl4pPr>
            <a:lvl5pPr marL="540000" indent="-180000">
              <a:buClr>
                <a:srgbClr val="00A2DA"/>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5605153" y="827314"/>
            <a:ext cx="5807034" cy="537936"/>
          </a:xfrm>
          <a:prstGeom prst="rect">
            <a:avLst/>
          </a:prstGeom>
        </p:spPr>
        <p:txBody>
          <a:bodyPr/>
          <a:lstStyle>
            <a:lvl1pPr>
              <a:defRPr sz="3600">
                <a:solidFill>
                  <a:srgbClr val="00A2DA"/>
                </a:solidFill>
                <a:latin typeface="Fira Sans ExtraBold" panose="020B0903050000020004" pitchFamily="34" charset="0"/>
              </a:defRPr>
            </a:lvl1pPr>
          </a:lstStyle>
          <a:p>
            <a:r>
              <a:rPr lang="en-US"/>
              <a:t>Click to edit Master title style</a:t>
            </a:r>
            <a:endParaRPr lang="en-AU"/>
          </a:p>
        </p:txBody>
      </p:sp>
      <p:pic>
        <p:nvPicPr>
          <p:cNvPr id="6" name="Picture 5">
            <a:extLst>
              <a:ext uri="{FF2B5EF4-FFF2-40B4-BE49-F238E27FC236}">
                <a16:creationId xmlns:a16="http://schemas.microsoft.com/office/drawing/2014/main" id="{8CB46379-49C9-58EB-3764-45FEF80768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93957" y="1939654"/>
            <a:ext cx="2527430" cy="2527430"/>
          </a:xfrm>
          <a:prstGeom prst="rect">
            <a:avLst/>
          </a:prstGeom>
        </p:spPr>
      </p:pic>
    </p:spTree>
    <p:extLst>
      <p:ext uri="{BB962C8B-B14F-4D97-AF65-F5344CB8AC3E}">
        <p14:creationId xmlns:p14="http://schemas.microsoft.com/office/powerpoint/2010/main" val="3697129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31" y="467"/>
            <a:ext cx="12174136" cy="6857062"/>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a:solidFill>
                  <a:srgbClr val="00577D"/>
                </a:solidFill>
              </a:defRPr>
            </a:lvl1pPr>
            <a:lvl3pPr marL="180000" indent="-180000">
              <a:buClr>
                <a:srgbClr val="00A2DA"/>
              </a:buClr>
              <a:buFont typeface="Arial" panose="020B0604020202020204" pitchFamily="34" charset="0"/>
              <a:buChar char="•"/>
              <a:defRPr/>
            </a:lvl3pPr>
            <a:lvl4pPr marL="360000" indent="-180000">
              <a:buClr>
                <a:srgbClr val="00A2DA"/>
              </a:buClr>
              <a:buFont typeface="Arial" panose="020B0604020202020204" pitchFamily="34" charset="0"/>
              <a:buChar char="•"/>
              <a:defRPr/>
            </a:lvl4pPr>
            <a:lvl5pPr marL="540000" indent="-180000">
              <a:buClr>
                <a:srgbClr val="00A2DA"/>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2360277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31" y="467"/>
            <a:ext cx="12174136" cy="6857062"/>
          </a:xfrm>
          <a:prstGeom prst="rect">
            <a:avLst/>
          </a:prstGeom>
        </p:spPr>
      </p:pic>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7" name="Picture Placeholder 6">
            <a:extLst>
              <a:ext uri="{FF2B5EF4-FFF2-40B4-BE49-F238E27FC236}">
                <a16:creationId xmlns:a16="http://schemas.microsoft.com/office/drawing/2014/main" id="{130C78C3-F9F5-CEF9-D8EC-BBD030A9EDF0}"/>
              </a:ext>
            </a:extLst>
          </p:cNvPr>
          <p:cNvSpPr>
            <a:spLocks noGrp="1"/>
          </p:cNvSpPr>
          <p:nvPr>
            <p:ph type="pic" sz="quarter" idx="14" hasCustomPrompt="1"/>
          </p:nvPr>
        </p:nvSpPr>
        <p:spPr>
          <a:xfrm>
            <a:off x="6096000" y="0"/>
            <a:ext cx="6096000" cy="6856413"/>
          </a:xfrm>
          <a:solidFill>
            <a:schemeClr val="bg2"/>
          </a:solidFill>
        </p:spPr>
        <p:txBody>
          <a:bodyPr anchor="ctr"/>
          <a:lstStyle>
            <a:lvl1pPr algn="r">
              <a:buFontTx/>
              <a:buNone/>
              <a:defRPr/>
            </a:lvl1pPr>
            <a:lvl5pPr>
              <a:defRPr>
                <a:latin typeface="Fira Sans Bold" panose="020B0803050000020004" pitchFamily="34" charset="0"/>
              </a:defRPr>
            </a:lvl5pPr>
            <a:lvl7pPr algn="ctr">
              <a:buFontTx/>
              <a:buNone/>
              <a:defRPr/>
            </a:lvl7pPr>
          </a:lstStyle>
          <a:p>
            <a:pPr marL="540000" marR="0" lvl="4" indent="0" algn="l" defTabSz="914400" rtl="0" eaLnBrk="1" fontAlgn="auto" latinLnBrk="0" hangingPunct="1">
              <a:lnSpc>
                <a:spcPct val="114000"/>
              </a:lnSpc>
              <a:spcBef>
                <a:spcPts val="0"/>
              </a:spcBef>
              <a:spcAft>
                <a:spcPts val="0"/>
              </a:spcAft>
              <a:buClrTx/>
              <a:buSzTx/>
              <a:buFont typeface="Fira Sans Light" panose="020B0403050000020004" pitchFamily="34" charset="0"/>
              <a:buChar char="﻿"/>
              <a:tabLst/>
              <a:defRPr/>
            </a:pPr>
            <a:r>
              <a:rPr lang="en-AU"/>
              <a:t>Click to insert image</a:t>
            </a:r>
          </a:p>
        </p:txBody>
      </p:sp>
    </p:spTree>
    <p:extLst>
      <p:ext uri="{BB962C8B-B14F-4D97-AF65-F5344CB8AC3E}">
        <p14:creationId xmlns:p14="http://schemas.microsoft.com/office/powerpoint/2010/main" val="608902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B95725-D5D2-8EC4-07B8-E5E137BEC1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3" y="1784"/>
            <a:ext cx="12222812" cy="6876000"/>
          </a:xfrm>
          <a:prstGeom prst="rect">
            <a:avLst/>
          </a:prstGeom>
        </p:spPr>
      </p:pic>
      <p:sp>
        <p:nvSpPr>
          <p:cNvPr id="4" name="Date Placeholder 3"/>
          <p:cNvSpPr>
            <a:spLocks noGrp="1"/>
          </p:cNvSpPr>
          <p:nvPr>
            <p:ph type="dt" sz="half" idx="10"/>
          </p:nvPr>
        </p:nvSpPr>
        <p:spPr>
          <a:xfrm>
            <a:off x="677333" y="4507711"/>
            <a:ext cx="2743200" cy="365125"/>
          </a:xfrm>
          <a:prstGeom prst="rect">
            <a:avLst/>
          </a:prstGeom>
        </p:spPr>
        <p:txBody>
          <a:bodyPr lIns="0" tIns="0" rIns="0" bIns="0"/>
          <a:lstStyle>
            <a:lvl1pPr>
              <a:defRPr sz="1400">
                <a:solidFill>
                  <a:schemeClr val="bg1"/>
                </a:solidFill>
                <a:latin typeface="+mn-lt"/>
                <a:ea typeface="Open Sans Light" pitchFamily="2" charset="0"/>
                <a:cs typeface="Open Sans Light" pitchFamily="2" charset="0"/>
              </a:defRPr>
            </a:lvl1pPr>
          </a:lstStyle>
          <a:p>
            <a:r>
              <a:rPr lang="en-US"/>
              <a:t>Date:</a:t>
            </a:r>
            <a:endParaRPr lang="en-AU"/>
          </a:p>
        </p:txBody>
      </p:sp>
      <p:sp>
        <p:nvSpPr>
          <p:cNvPr id="2" name="Title 1"/>
          <p:cNvSpPr>
            <a:spLocks noGrp="1"/>
          </p:cNvSpPr>
          <p:nvPr>
            <p:ph type="ctrTitle"/>
          </p:nvPr>
        </p:nvSpPr>
        <p:spPr>
          <a:xfrm>
            <a:off x="677336" y="2502705"/>
            <a:ext cx="4056590" cy="1052513"/>
          </a:xfrm>
          <a:prstGeom prst="rect">
            <a:avLst/>
          </a:prstGeom>
        </p:spPr>
        <p:txBody>
          <a:bodyPr lIns="0" tIns="0" rIns="0" bIns="0" anchor="t" anchorCtr="0"/>
          <a:lstStyle>
            <a:lvl1pPr algn="l">
              <a:defRPr sz="3300">
                <a:solidFill>
                  <a:schemeClr val="bg1"/>
                </a:solidFill>
                <a:latin typeface="+mj-lt"/>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347370"/>
            <a:ext cx="403755" cy="0"/>
          </a:xfrm>
          <a:prstGeom prst="line">
            <a:avLst/>
          </a:prstGeom>
          <a:ln w="12700">
            <a:solidFill>
              <a:srgbClr val="00C2DF"/>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570682"/>
            <a:ext cx="4094162" cy="649288"/>
          </a:xfrm>
        </p:spPr>
        <p:txBody>
          <a:bodyPr>
            <a:normAutofit/>
          </a:bodyPr>
          <a:lstStyle>
            <a:lvl1pPr>
              <a:buNone/>
              <a:defRPr sz="2000" b="0">
                <a:solidFill>
                  <a:schemeClr val="bg1"/>
                </a:solidFill>
                <a:latin typeface="+mn-lt"/>
                <a:ea typeface="Open Sans Light" pitchFamily="2" charset="0"/>
                <a:cs typeface="Open Sans Light" pitchFamily="2"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2375170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13" y="475"/>
            <a:ext cx="12185373" cy="6857047"/>
          </a:xfrm>
          <a:prstGeom prst="rect">
            <a:avLst/>
          </a:prstGeom>
        </p:spPr>
      </p:pic>
      <p:sp>
        <p:nvSpPr>
          <p:cNvPr id="3" name="Content Placeholder 2"/>
          <p:cNvSpPr>
            <a:spLocks noGrp="1"/>
          </p:cNvSpPr>
          <p:nvPr>
            <p:ph idx="1"/>
          </p:nvPr>
        </p:nvSpPr>
        <p:spPr>
          <a:xfrm>
            <a:off x="5712031" y="2062348"/>
            <a:ext cx="5760302" cy="3430402"/>
          </a:xfrm>
        </p:spPr>
        <p:txBody>
          <a:bodyPr/>
          <a:lstStyle>
            <a:lvl1pPr>
              <a:defRPr>
                <a:solidFill>
                  <a:srgbClr val="00577D"/>
                </a:solidFill>
              </a:defRPr>
            </a:lvl1pPr>
            <a:lvl3pPr marL="180000" indent="-180000">
              <a:buFont typeface="Arial" panose="020B0604020202020204" pitchFamily="34" charset="0"/>
              <a:buChar char="•"/>
              <a:defRPr/>
            </a:lvl3pPr>
            <a:lvl4pPr marL="360000" indent="-180000">
              <a:buFont typeface="Arial" panose="020B0604020202020204" pitchFamily="34" charset="0"/>
              <a:buChar char="•"/>
              <a:defRPr/>
            </a:lvl4pPr>
            <a:lvl5pPr marL="540000" indent="-180000">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5605153" y="827314"/>
            <a:ext cx="5807034" cy="537936"/>
          </a:xfrm>
          <a:prstGeom prst="rect">
            <a:avLst/>
          </a:prstGeom>
        </p:spPr>
        <p:txBody>
          <a:bodyPr/>
          <a:lstStyle>
            <a:lvl1pPr>
              <a:defRPr sz="3600">
                <a:solidFill>
                  <a:srgbClr val="E77327"/>
                </a:solidFill>
                <a:latin typeface="Fira Sans ExtraBold" panose="020B0903050000020004" pitchFamily="34" charset="0"/>
              </a:defRPr>
            </a:lvl1pPr>
          </a:lstStyle>
          <a:p>
            <a:r>
              <a:rPr lang="en-US"/>
              <a:t>Click to edit Master title style</a:t>
            </a:r>
            <a:endParaRPr lang="en-AU"/>
          </a:p>
        </p:txBody>
      </p:sp>
      <p:pic>
        <p:nvPicPr>
          <p:cNvPr id="6" name="Picture 5" descr="A light bulb with lines on it&#10;&#10;Description automatically generated">
            <a:extLst>
              <a:ext uri="{FF2B5EF4-FFF2-40B4-BE49-F238E27FC236}">
                <a16:creationId xmlns:a16="http://schemas.microsoft.com/office/drawing/2014/main" id="{8CB46379-49C9-58EB-3764-45FEF80768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3957" y="1939654"/>
            <a:ext cx="2527430" cy="2527430"/>
          </a:xfrm>
          <a:prstGeom prst="rect">
            <a:avLst/>
          </a:prstGeom>
        </p:spPr>
      </p:pic>
    </p:spTree>
    <p:extLst>
      <p:ext uri="{BB962C8B-B14F-4D97-AF65-F5344CB8AC3E}">
        <p14:creationId xmlns:p14="http://schemas.microsoft.com/office/powerpoint/2010/main" val="915744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9" y="467"/>
            <a:ext cx="12185401" cy="6857063"/>
          </a:xfrm>
          <a:prstGeom prst="rect">
            <a:avLst/>
          </a:prstGeom>
        </p:spPr>
      </p:pic>
      <p:sp>
        <p:nvSpPr>
          <p:cNvPr id="3" name="Content Placeholder 2"/>
          <p:cNvSpPr>
            <a:spLocks noGrp="1"/>
          </p:cNvSpPr>
          <p:nvPr>
            <p:ph idx="1"/>
          </p:nvPr>
        </p:nvSpPr>
        <p:spPr>
          <a:xfrm>
            <a:off x="7124700" y="1388165"/>
            <a:ext cx="4500563" cy="4722113"/>
          </a:xfrm>
        </p:spPr>
        <p:txBody>
          <a:bodyPr/>
          <a:lstStyle>
            <a:lvl1pPr>
              <a:defRPr>
                <a:solidFill>
                  <a:srgbClr val="00577D"/>
                </a:solidFill>
              </a:defRPr>
            </a:lvl1pPr>
            <a:lvl3pPr marL="180000" indent="-180000">
              <a:buClr>
                <a:srgbClr val="E77327"/>
              </a:buClr>
              <a:buFont typeface="Arial" panose="020B0604020202020204" pitchFamily="34" charset="0"/>
              <a:buChar char="•"/>
              <a:defRPr/>
            </a:lvl3pPr>
            <a:lvl4pPr marL="360000" indent="-180000">
              <a:buClr>
                <a:srgbClr val="E77327"/>
              </a:buClr>
              <a:buFont typeface="Arial" panose="020B0604020202020204" pitchFamily="34" charset="0"/>
              <a:buChar char="•"/>
              <a:defRPr/>
            </a:lvl4pPr>
            <a:lvl5pPr marL="540000" indent="-180000">
              <a:buClr>
                <a:srgbClr val="E77327"/>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447109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9" y="467"/>
            <a:ext cx="12185401" cy="6857063"/>
          </a:xfrm>
          <a:prstGeom prst="rect">
            <a:avLst/>
          </a:prstGeom>
        </p:spPr>
      </p:pic>
      <p:sp>
        <p:nvSpPr>
          <p:cNvPr id="2" name="Title 1">
            <a:extLst>
              <a:ext uri="{FF2B5EF4-FFF2-40B4-BE49-F238E27FC236}">
                <a16:creationId xmlns:a16="http://schemas.microsoft.com/office/drawing/2014/main" id="{1D2BDB8B-7279-4EDB-947D-6E77E1136A43}"/>
              </a:ext>
            </a:extLst>
          </p:cNvPr>
          <p:cNvSpPr>
            <a:spLocks noGrp="1"/>
          </p:cNvSpPr>
          <p:nvPr>
            <p:ph type="title" hasCustomPrompt="1"/>
          </p:nvPr>
        </p:nvSpPr>
        <p:spPr>
          <a:xfrm>
            <a:off x="762000" y="2378773"/>
            <a:ext cx="4305301" cy="1364561"/>
          </a:xfrm>
          <a:prstGeom prst="rect">
            <a:avLst/>
          </a:prstGeom>
        </p:spPr>
        <p:txBody>
          <a:bodyPr/>
          <a:lstStyle>
            <a:lvl1pPr>
              <a:defRPr sz="3600">
                <a:solidFill>
                  <a:schemeClr val="bg1"/>
                </a:solidFill>
                <a:latin typeface="Fira Sans ExtraBold" panose="020B0903050000020004" pitchFamily="34" charset="0"/>
              </a:defRPr>
            </a:lvl1pPr>
          </a:lstStyle>
          <a:p>
            <a:r>
              <a:rPr lang="en-US"/>
              <a:t>Click to edit heading here</a:t>
            </a:r>
            <a:endParaRPr lang="en-AU"/>
          </a:p>
        </p:txBody>
      </p:sp>
      <p:sp>
        <p:nvSpPr>
          <p:cNvPr id="5" name="Text Placeholder 16">
            <a:extLst>
              <a:ext uri="{FF2B5EF4-FFF2-40B4-BE49-F238E27FC236}">
                <a16:creationId xmlns:a16="http://schemas.microsoft.com/office/drawing/2014/main" id="{3B6D4505-E09F-2E55-1F49-03BB7AF13880}"/>
              </a:ext>
            </a:extLst>
          </p:cNvPr>
          <p:cNvSpPr>
            <a:spLocks noGrp="1"/>
          </p:cNvSpPr>
          <p:nvPr>
            <p:ph type="body" sz="quarter" idx="13" hasCustomPrompt="1"/>
          </p:nvPr>
        </p:nvSpPr>
        <p:spPr>
          <a:xfrm>
            <a:off x="761999" y="3743334"/>
            <a:ext cx="4305301"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
        <p:nvSpPr>
          <p:cNvPr id="7" name="Picture Placeholder 6">
            <a:extLst>
              <a:ext uri="{FF2B5EF4-FFF2-40B4-BE49-F238E27FC236}">
                <a16:creationId xmlns:a16="http://schemas.microsoft.com/office/drawing/2014/main" id="{130C78C3-F9F5-CEF9-D8EC-BBD030A9EDF0}"/>
              </a:ext>
            </a:extLst>
          </p:cNvPr>
          <p:cNvSpPr>
            <a:spLocks noGrp="1"/>
          </p:cNvSpPr>
          <p:nvPr>
            <p:ph type="pic" sz="quarter" idx="14" hasCustomPrompt="1"/>
          </p:nvPr>
        </p:nvSpPr>
        <p:spPr>
          <a:xfrm>
            <a:off x="6096000" y="0"/>
            <a:ext cx="6096000" cy="6856413"/>
          </a:xfrm>
          <a:solidFill>
            <a:schemeClr val="bg2"/>
          </a:solidFill>
        </p:spPr>
        <p:txBody>
          <a:bodyPr anchor="ctr"/>
          <a:lstStyle>
            <a:lvl1pPr algn="r">
              <a:buFontTx/>
              <a:buNone/>
              <a:defRPr/>
            </a:lvl1pPr>
            <a:lvl5pPr>
              <a:defRPr>
                <a:latin typeface="Fira Sans Bold" panose="020B0803050000020004" pitchFamily="34" charset="0"/>
              </a:defRPr>
            </a:lvl5pPr>
            <a:lvl7pPr algn="ctr">
              <a:buFontTx/>
              <a:buNone/>
              <a:defRPr/>
            </a:lvl7pPr>
          </a:lstStyle>
          <a:p>
            <a:pPr marL="540000" marR="0" lvl="4" indent="0" algn="l" defTabSz="914400" rtl="0" eaLnBrk="1" fontAlgn="auto" latinLnBrk="0" hangingPunct="1">
              <a:lnSpc>
                <a:spcPct val="114000"/>
              </a:lnSpc>
              <a:spcBef>
                <a:spcPts val="0"/>
              </a:spcBef>
              <a:spcAft>
                <a:spcPts val="0"/>
              </a:spcAft>
              <a:buClrTx/>
              <a:buSzTx/>
              <a:buFont typeface="Fira Sans Light" panose="020B0403050000020004" pitchFamily="34" charset="0"/>
              <a:buChar char="﻿"/>
              <a:tabLst/>
              <a:defRPr/>
            </a:pPr>
            <a:r>
              <a:rPr lang="en-AU"/>
              <a:t>Click to insert image</a:t>
            </a:r>
          </a:p>
        </p:txBody>
      </p:sp>
    </p:spTree>
    <p:extLst>
      <p:ext uri="{BB962C8B-B14F-4D97-AF65-F5344CB8AC3E}">
        <p14:creationId xmlns:p14="http://schemas.microsoft.com/office/powerpoint/2010/main" val="1397315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ditabl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6EB28-456C-4C43-9E34-4D9A9B2BC5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92" y="277"/>
            <a:ext cx="12174815" cy="6857444"/>
          </a:xfrm>
          <a:prstGeom prst="rect">
            <a:avLst/>
          </a:prstGeom>
        </p:spPr>
      </p:pic>
      <p:sp>
        <p:nvSpPr>
          <p:cNvPr id="4" name="Date Placeholder 3"/>
          <p:cNvSpPr>
            <a:spLocks noGrp="1"/>
          </p:cNvSpPr>
          <p:nvPr>
            <p:ph type="dt" sz="half" idx="10"/>
          </p:nvPr>
        </p:nvSpPr>
        <p:spPr>
          <a:xfrm>
            <a:off x="677333" y="4576601"/>
            <a:ext cx="2743200" cy="365125"/>
          </a:xfrm>
          <a:prstGeom prst="rect">
            <a:avLst/>
          </a:prstGeom>
        </p:spPr>
        <p:txBody>
          <a:bodyPr lIns="0" tIns="0" rIns="0" bIns="0"/>
          <a:lstStyle>
            <a:lvl1pPr>
              <a:defRPr sz="1400">
                <a:solidFill>
                  <a:schemeClr val="bg1"/>
                </a:solidFill>
                <a:latin typeface="Fira Sans Light" panose="020B0403050000020004" pitchFamily="34" charset="0"/>
              </a:defRPr>
            </a:lvl1pPr>
          </a:lstStyle>
          <a:p>
            <a:r>
              <a:rPr lang="en-US"/>
              <a:t>Date:</a:t>
            </a:r>
            <a:endParaRPr lang="en-AU"/>
          </a:p>
        </p:txBody>
      </p:sp>
      <p:sp>
        <p:nvSpPr>
          <p:cNvPr id="2" name="Title 1"/>
          <p:cNvSpPr>
            <a:spLocks noGrp="1"/>
          </p:cNvSpPr>
          <p:nvPr>
            <p:ph type="ctrTitle"/>
          </p:nvPr>
        </p:nvSpPr>
        <p:spPr>
          <a:xfrm>
            <a:off x="677336" y="1956440"/>
            <a:ext cx="4056590" cy="1052513"/>
          </a:xfrm>
          <a:prstGeom prst="rect">
            <a:avLst/>
          </a:prstGeom>
        </p:spPr>
        <p:txBody>
          <a:bodyPr lIns="0" tIns="0" rIns="0" bIns="0" anchor="t" anchorCtr="0"/>
          <a:lstStyle>
            <a:lvl1pPr algn="l">
              <a:defRPr sz="3400">
                <a:solidFill>
                  <a:schemeClr val="bg1"/>
                </a:solidFill>
                <a:latin typeface="Fira Sans ExtraBold" panose="020B0903050000020004" pitchFamily="34" charset="0"/>
              </a:defRPr>
            </a:lvl1pPr>
          </a:lstStyle>
          <a:p>
            <a:r>
              <a:rPr lang="en-US"/>
              <a:t>Click to edit Master title style</a:t>
            </a:r>
          </a:p>
        </p:txBody>
      </p:sp>
      <p:cxnSp>
        <p:nvCxnSpPr>
          <p:cNvPr id="14" name="Straight Connector 13">
            <a:extLst>
              <a:ext uri="{FF2B5EF4-FFF2-40B4-BE49-F238E27FC236}">
                <a16:creationId xmlns:a16="http://schemas.microsoft.com/office/drawing/2014/main" id="{EDDF3C40-B297-97F2-758D-C3FC5689D6FB}"/>
              </a:ext>
              <a:ext uri="{C183D7F6-B498-43B3-948B-1728B52AA6E4}">
                <adec:decorative xmlns:adec="http://schemas.microsoft.com/office/drawing/2017/decorative" val="1"/>
              </a:ext>
            </a:extLst>
          </p:cNvPr>
          <p:cNvCxnSpPr>
            <a:cxnSpLocks/>
          </p:cNvCxnSpPr>
          <p:nvPr userDrawn="1"/>
        </p:nvCxnSpPr>
        <p:spPr>
          <a:xfrm>
            <a:off x="677333" y="4416260"/>
            <a:ext cx="403755" cy="0"/>
          </a:xfrm>
          <a:prstGeom prst="line">
            <a:avLst/>
          </a:prstGeom>
          <a:ln w="12700">
            <a:solidFill>
              <a:srgbClr val="F48887"/>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C211683-0F54-A7E8-5696-8C71CC64520C}"/>
              </a:ext>
            </a:extLst>
          </p:cNvPr>
          <p:cNvSpPr>
            <a:spLocks noGrp="1"/>
          </p:cNvSpPr>
          <p:nvPr>
            <p:ph type="body" sz="quarter" idx="13" hasCustomPrompt="1"/>
          </p:nvPr>
        </p:nvSpPr>
        <p:spPr>
          <a:xfrm>
            <a:off x="677863" y="3024417"/>
            <a:ext cx="4094162" cy="649288"/>
          </a:xfrm>
        </p:spPr>
        <p:txBody>
          <a:bodyPr>
            <a:normAutofit/>
          </a:bodyPr>
          <a:lstStyle>
            <a:lvl1pPr>
              <a:buNone/>
              <a:defRPr sz="2000" b="0">
                <a:solidFill>
                  <a:schemeClr val="bg1"/>
                </a:solidFill>
                <a:latin typeface="Fira Sans Light" panose="020B0403050000020004" pitchFamily="34" charset="0"/>
              </a:defRPr>
            </a:lvl1pPr>
            <a:lvl2pPr>
              <a:buNone/>
              <a:defRPr>
                <a:solidFill>
                  <a:schemeClr val="bg1"/>
                </a:solidFill>
                <a:latin typeface="Fira Sans Light" panose="020B0403050000020004" pitchFamily="34" charset="0"/>
              </a:defRPr>
            </a:lvl2pPr>
            <a:lvl3pPr marL="0" indent="0">
              <a:buNone/>
              <a:defRPr>
                <a:solidFill>
                  <a:schemeClr val="bg1"/>
                </a:solidFill>
                <a:latin typeface="Fira Sans Light" panose="020B0403050000020004" pitchFamily="34" charset="0"/>
              </a:defRPr>
            </a:lvl3pPr>
            <a:lvl4pPr marL="180000" indent="0">
              <a:buNone/>
              <a:defRPr>
                <a:solidFill>
                  <a:schemeClr val="bg1"/>
                </a:solidFill>
                <a:latin typeface="Fira Sans Light" panose="020B0403050000020004" pitchFamily="34" charset="0"/>
              </a:defRPr>
            </a:lvl4pPr>
            <a:lvl5pPr marL="360000" indent="0">
              <a:buNone/>
              <a:defRPr>
                <a:solidFill>
                  <a:schemeClr val="bg1"/>
                </a:solidFill>
                <a:latin typeface="Fira Sans Light" panose="020B0403050000020004" pitchFamily="34" charset="0"/>
              </a:defRPr>
            </a:lvl5pPr>
          </a:lstStyle>
          <a:p>
            <a:pPr lvl="0"/>
            <a:r>
              <a:rPr lang="en-US"/>
              <a:t>Click to edit subheading</a:t>
            </a:r>
            <a:endParaRPr lang="en-AU"/>
          </a:p>
        </p:txBody>
      </p:sp>
    </p:spTree>
    <p:extLst>
      <p:ext uri="{BB962C8B-B14F-4D97-AF65-F5344CB8AC3E}">
        <p14:creationId xmlns:p14="http://schemas.microsoft.com/office/powerpoint/2010/main" val="961621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43" y="475"/>
            <a:ext cx="12174112" cy="6857048"/>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80000" indent="-180000">
              <a:buClr>
                <a:srgbClr val="D73B56"/>
              </a:buClr>
              <a:buFont typeface="Arial" panose="020B0604020202020204" pitchFamily="34" charset="0"/>
              <a:buChar char="•"/>
              <a:defRPr/>
            </a:lvl3pPr>
            <a:lvl4pPr marL="360000" indent="-180000">
              <a:buClr>
                <a:srgbClr val="D73B56"/>
              </a:buClr>
              <a:buFont typeface="Arial" panose="020B0604020202020204" pitchFamily="34" charset="0"/>
              <a:buChar char="•"/>
              <a:defRPr/>
            </a:lvl4pPr>
            <a:lvl5pPr marL="540000" indent="-180000">
              <a:buClr>
                <a:srgbClr val="D73B56"/>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73980" y="827314"/>
            <a:ext cx="9286875" cy="537936"/>
          </a:xfrm>
          <a:prstGeom prst="rect">
            <a:avLst/>
          </a:prstGeom>
        </p:spPr>
        <p:txBody>
          <a:bodyPr/>
          <a:lstStyle>
            <a:lvl1pPr>
              <a:defRPr sz="3600">
                <a:solidFill>
                  <a:srgbClr val="D73B56"/>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2235683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43" y="475"/>
            <a:ext cx="12174112" cy="6857047"/>
          </a:xfrm>
          <a:prstGeom prst="rect">
            <a:avLst/>
          </a:prstGeom>
        </p:spPr>
      </p:pic>
      <p:sp>
        <p:nvSpPr>
          <p:cNvPr id="3" name="Content Placeholder 2"/>
          <p:cNvSpPr>
            <a:spLocks noGrp="1"/>
          </p:cNvSpPr>
          <p:nvPr>
            <p:ph idx="1"/>
          </p:nvPr>
        </p:nvSpPr>
        <p:spPr/>
        <p:txBody>
          <a:bodyPr/>
          <a:lstStyle>
            <a:lvl1pPr>
              <a:defRPr>
                <a:solidFill>
                  <a:srgbClr val="00577D"/>
                </a:solidFill>
              </a:defRPr>
            </a:lvl1pPr>
            <a:lvl3pPr marL="180000" indent="-180000">
              <a:buClr>
                <a:srgbClr val="008E85"/>
              </a:buClr>
              <a:buFont typeface="Arial" panose="020B0604020202020204" pitchFamily="34" charset="0"/>
              <a:buChar char="•"/>
              <a:defRPr/>
            </a:lvl3pPr>
            <a:lvl4pPr marL="360000" indent="-180000">
              <a:buClr>
                <a:srgbClr val="008E85"/>
              </a:buClr>
              <a:buFont typeface="Arial" panose="020B0604020202020204" pitchFamily="34" charset="0"/>
              <a:buChar char="•"/>
              <a:defRPr/>
            </a:lvl4pPr>
            <a:lvl5pPr marL="540000" indent="-180000">
              <a:buClr>
                <a:srgbClr val="008E85"/>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673980" y="827314"/>
            <a:ext cx="9286875" cy="537936"/>
          </a:xfrm>
          <a:prstGeom prst="rect">
            <a:avLst/>
          </a:prstGeom>
        </p:spPr>
        <p:txBody>
          <a:bodyPr/>
          <a:lstStyle>
            <a:lvl1pPr>
              <a:defRPr sz="3600">
                <a:solidFill>
                  <a:srgbClr val="008E85"/>
                </a:solidFill>
                <a:latin typeface="Fira Sans ExtraBold" panose="020B0903050000020004" pitchFamily="34" charset="0"/>
              </a:defRPr>
            </a:lvl1pPr>
          </a:lstStyle>
          <a:p>
            <a:r>
              <a:rPr lang="en-US"/>
              <a:t>Click to edit Master title style</a:t>
            </a:r>
            <a:endParaRPr lang="en-AU"/>
          </a:p>
        </p:txBody>
      </p:sp>
    </p:spTree>
    <p:extLst>
      <p:ext uri="{BB962C8B-B14F-4D97-AF65-F5344CB8AC3E}">
        <p14:creationId xmlns:p14="http://schemas.microsoft.com/office/powerpoint/2010/main" val="1349150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42BC85-EF43-40B1-BE03-72BD871050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44" y="475"/>
            <a:ext cx="12174110" cy="6857047"/>
          </a:xfrm>
          <a:prstGeom prst="rect">
            <a:avLst/>
          </a:prstGeom>
        </p:spPr>
      </p:pic>
      <p:sp>
        <p:nvSpPr>
          <p:cNvPr id="3" name="Content Placeholder 2"/>
          <p:cNvSpPr>
            <a:spLocks noGrp="1"/>
          </p:cNvSpPr>
          <p:nvPr>
            <p:ph idx="1"/>
          </p:nvPr>
        </p:nvSpPr>
        <p:spPr>
          <a:xfrm>
            <a:off x="5712031" y="2062348"/>
            <a:ext cx="5760302" cy="3430402"/>
          </a:xfrm>
        </p:spPr>
        <p:txBody>
          <a:bodyPr/>
          <a:lstStyle>
            <a:lvl1pPr>
              <a:defRPr>
                <a:solidFill>
                  <a:srgbClr val="00577D"/>
                </a:solidFill>
              </a:defRPr>
            </a:lvl1pPr>
            <a:lvl3pPr marL="180000" indent="-180000">
              <a:buClr>
                <a:srgbClr val="D73B56"/>
              </a:buClr>
              <a:buFont typeface="Arial" panose="020B0604020202020204" pitchFamily="34" charset="0"/>
              <a:buChar char="•"/>
              <a:defRPr/>
            </a:lvl3pPr>
            <a:lvl4pPr marL="360000" indent="-180000">
              <a:buClr>
                <a:srgbClr val="D73B56"/>
              </a:buClr>
              <a:buFont typeface="Arial" panose="020B0604020202020204" pitchFamily="34" charset="0"/>
              <a:buChar char="•"/>
              <a:defRPr/>
            </a:lvl4pPr>
            <a:lvl5pPr marL="540000" indent="-180000">
              <a:buClr>
                <a:srgbClr val="D73B56"/>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D2BDB8B-7279-4EDB-947D-6E77E1136A43}"/>
              </a:ext>
            </a:extLst>
          </p:cNvPr>
          <p:cNvSpPr>
            <a:spLocks noGrp="1"/>
          </p:cNvSpPr>
          <p:nvPr>
            <p:ph type="title"/>
          </p:nvPr>
        </p:nvSpPr>
        <p:spPr>
          <a:xfrm>
            <a:off x="5605153" y="827314"/>
            <a:ext cx="5807034" cy="537936"/>
          </a:xfrm>
          <a:prstGeom prst="rect">
            <a:avLst/>
          </a:prstGeom>
        </p:spPr>
        <p:txBody>
          <a:bodyPr/>
          <a:lstStyle>
            <a:lvl1pPr>
              <a:defRPr sz="3600">
                <a:solidFill>
                  <a:srgbClr val="D73B56"/>
                </a:solidFill>
                <a:latin typeface="Fira Sans ExtraBold" panose="020B0903050000020004" pitchFamily="34" charset="0"/>
              </a:defRPr>
            </a:lvl1pPr>
          </a:lstStyle>
          <a:p>
            <a:r>
              <a:rPr lang="en-US"/>
              <a:t>Click to edit Master title style</a:t>
            </a:r>
            <a:endParaRPr lang="en-AU"/>
          </a:p>
        </p:txBody>
      </p:sp>
      <p:pic>
        <p:nvPicPr>
          <p:cNvPr id="6" name="Picture 5">
            <a:extLst>
              <a:ext uri="{FF2B5EF4-FFF2-40B4-BE49-F238E27FC236}">
                <a16:creationId xmlns:a16="http://schemas.microsoft.com/office/drawing/2014/main" id="{8CB46379-49C9-58EB-3764-45FEF80768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93957" y="1939654"/>
            <a:ext cx="2527430" cy="2527430"/>
          </a:xfrm>
          <a:prstGeom prst="rect">
            <a:avLst/>
          </a:prstGeom>
        </p:spPr>
      </p:pic>
    </p:spTree>
    <p:extLst>
      <p:ext uri="{BB962C8B-B14F-4D97-AF65-F5344CB8AC3E}">
        <p14:creationId xmlns:p14="http://schemas.microsoft.com/office/powerpoint/2010/main" val="18657852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4.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514664"/>
      </p:ext>
    </p:extLst>
  </p:cSld>
  <p:clrMap bg1="lt1" tx1="dk1" bg2="lt2" tx2="dk2" accent1="accent1" accent2="accent2" accent3="accent3" accent4="accent4" accent5="accent5" accent6="accent6" hlink="hlink" folHlink="folHlink"/>
  <p:sldLayoutIdLst>
    <p:sldLayoutId id="2147483713" r:id="rId1"/>
    <p:sldLayoutId id="2147483711" r:id="rId2"/>
    <p:sldLayoutId id="2147483715" r:id="rId3"/>
    <p:sldLayoutId id="2147483712" r:id="rId4"/>
    <p:sldLayoutId id="2147483714" r:id="rId5"/>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702295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35" r:id="rId3"/>
    <p:sldLayoutId id="2147483719" r:id="rId4"/>
    <p:sldLayoutId id="2147483736" r:id="rId5"/>
    <p:sldLayoutId id="2147483720" r:id="rId6"/>
    <p:sldLayoutId id="2147483721" r:id="rId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27104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60565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4" r:id="rId5"/>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Fira Sans" panose="020B0503050000020004" pitchFamily="34" charset="0"/>
          <a:ea typeface="+mn-ea"/>
          <a:cs typeface="+mn-cs"/>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512000"/>
            <a:ext cx="10710333" cy="39807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131746"/>
      </p:ext>
    </p:extLst>
  </p:cSld>
  <p:clrMap bg1="lt1" tx1="dk1" bg2="lt2" tx2="dk2" accent1="accent1" accent2="accent2" accent3="accent3" accent4="accent4" accent5="accent5" accent6="accent6" hlink="hlink" folHlink="folHlink"/>
  <p:sldLayoutIdLst>
    <p:sldLayoutId id="2147483733" r:id="rId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4000"/>
        </a:lnSpc>
        <a:spcBef>
          <a:spcPts val="0"/>
        </a:spcBef>
        <a:buFont typeface="Fira Sans Light" panose="020B0403050000020004" pitchFamily="34" charset="0"/>
        <a:buChar char="﻿"/>
        <a:defRPr sz="1800" b="1" kern="1200">
          <a:solidFill>
            <a:srgbClr val="00577D"/>
          </a:solidFill>
          <a:latin typeface="Open Sans" pitchFamily="2" charset="0"/>
          <a:ea typeface="Open Sans" pitchFamily="2" charset="0"/>
          <a:cs typeface="Open Sans" pitchFamily="2" charset="0"/>
        </a:defRPr>
      </a:lvl1pPr>
      <a:lvl2pPr marL="0" indent="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2pPr>
      <a:lvl3pPr marL="18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3pPr>
      <a:lvl4pPr marL="36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4pPr>
      <a:lvl5pPr marL="540000" indent="-180000" algn="l" defTabSz="914400" rtl="0" eaLnBrk="1" latinLnBrk="0" hangingPunct="1">
        <a:lnSpc>
          <a:spcPct val="110000"/>
        </a:lnSpc>
        <a:spcBef>
          <a:spcPts val="0"/>
        </a:spcBef>
        <a:spcAft>
          <a:spcPts val="600"/>
        </a:spcAft>
        <a:buFont typeface="Fira Sans Light" panose="020B04030500000200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https://www.youtube.com/embed/kDa4cC_U2As?feature=oembed" TargetMode="External"/><Relationship Id="rId1" Type="http://schemas.openxmlformats.org/officeDocument/2006/relationships/tags" Target="../tags/tag11.xml"/><Relationship Id="rId6" Type="http://schemas.openxmlformats.org/officeDocument/2006/relationships/image" Target="../media/image38.jpeg"/><Relationship Id="rId5" Type="http://schemas.openxmlformats.org/officeDocument/2006/relationships/hyperlink" Target="https://www.youtube.com/watch?v=kDa4cC_U2As"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https://www.youtube.com/embed/9MzaVVE5WMY?feature=oembed" TargetMode="External"/><Relationship Id="rId1" Type="http://schemas.openxmlformats.org/officeDocument/2006/relationships/tags" Target="../tags/tag13.xml"/><Relationship Id="rId6" Type="http://schemas.openxmlformats.org/officeDocument/2006/relationships/image" Target="../media/image39.jpeg"/><Relationship Id="rId5" Type="http://schemas.openxmlformats.org/officeDocument/2006/relationships/hyperlink" Target="https://www.youtube.com/watch?v=9MzaVVE5WMY"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video" Target="https://www.youtube.com/embed/a8GW1DVDPCY?feature=oembed" TargetMode="External"/><Relationship Id="rId5" Type="http://schemas.openxmlformats.org/officeDocument/2006/relationships/image" Target="../media/image40.jpeg"/><Relationship Id="rId4" Type="http://schemas.openxmlformats.org/officeDocument/2006/relationships/hyperlink" Target="https://youtu.be/a8GW1DVDPCY"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hyperlink" Target="https://www.agedcarequality.gov.au/providers/food-nutrition-dining-information-providers" TargetMode="External"/><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hyperlink" Target="https://learning.agedcarequality.gov.au/" TargetMode="External"/><Relationship Id="rId5" Type="http://schemas.openxmlformats.org/officeDocument/2006/relationships/hyperlink" Target="https://www.agedcarequality.gov.au/older-australians/health-wellbeing/food-and-nutrition" TargetMode="External"/><Relationship Id="rId10" Type="http://schemas.openxmlformats.org/officeDocument/2006/relationships/image" Target="../media/image44.png"/><Relationship Id="rId4" Type="http://schemas.openxmlformats.org/officeDocument/2006/relationships/hyperlink" Target="https://www.agedcarequality.gov.au/workers/food-nutrition-and-dining-resources-workers" TargetMode="External"/><Relationship Id="rId9" Type="http://schemas.openxmlformats.org/officeDocument/2006/relationships/hyperlink" Target="https://agedcarequality.gov.au/food" TargetMode="External"/><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48.png"/><Relationship Id="rId5" Type="http://schemas.openxmlformats.org/officeDocument/2006/relationships/image" Target="../media/image25.png"/><Relationship Id="rId4" Type="http://schemas.openxmlformats.org/officeDocument/2006/relationships/hyperlink" Target="https://www.agedcarequality.gov.au/providers/quality-care-resources/food-nutrition-and-dining-providers#food-nutrition-and-dining-hotline-1800-844-044"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4.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8" Type="http://schemas.openxmlformats.org/officeDocument/2006/relationships/hyperlink" Target="https://www.agedcarequality.gov.au/resources/supporting-informed-choice-about-food-and-drink-aged-care-staff-fact-sheet" TargetMode="External"/><Relationship Id="rId3" Type="http://schemas.openxmlformats.org/officeDocument/2006/relationships/notesSlide" Target="../notesSlides/notesSlide6.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hyperlink" Target="https://www.agedcarequality.gov.au/resources/informed-choice-and-supported-decision-making-people-who-plan-eat-and-drink-acknowledged-risk-edar" TargetMode="Externa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Q39QzeQ-w6Y?feature=oembed" TargetMode="External"/><Relationship Id="rId1" Type="http://schemas.openxmlformats.org/officeDocument/2006/relationships/tags" Target="../tags/tag9.xml"/><Relationship Id="rId6" Type="http://schemas.openxmlformats.org/officeDocument/2006/relationships/image" Target="../media/image37.jpeg"/><Relationship Id="rId5" Type="http://schemas.openxmlformats.org/officeDocument/2006/relationships/hyperlink" Target="https://www.youtube.com/watch?v=Q39QzeQ-w6Y"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D51A861-C5AF-5E16-C8EA-FB9BDDB5BC95}"/>
              </a:ext>
            </a:extLst>
          </p:cNvPr>
          <p:cNvSpPr>
            <a:spLocks noGrp="1"/>
          </p:cNvSpPr>
          <p:nvPr>
            <p:ph type="dt" sz="half" idx="10"/>
          </p:nvPr>
        </p:nvSpPr>
        <p:spPr>
          <a:xfrm>
            <a:off x="677333" y="4576601"/>
            <a:ext cx="2743200" cy="1052513"/>
          </a:xfrm>
        </p:spPr>
        <p:txBody>
          <a:bodyPr/>
          <a:lstStyle/>
          <a:p>
            <a:endParaRPr lang="en-US"/>
          </a:p>
          <a:p>
            <a:endParaRPr lang="en-US"/>
          </a:p>
          <a:p>
            <a:endParaRPr lang="en-US"/>
          </a:p>
          <a:p>
            <a:endParaRPr lang="en-US"/>
          </a:p>
          <a:p>
            <a:r>
              <a:rPr lang="en-US"/>
              <a:t>Date: revised October 2024</a:t>
            </a:r>
            <a:endParaRPr lang="en-AU"/>
          </a:p>
        </p:txBody>
      </p:sp>
      <p:sp>
        <p:nvSpPr>
          <p:cNvPr id="18" name="Title 17">
            <a:extLst>
              <a:ext uri="{FF2B5EF4-FFF2-40B4-BE49-F238E27FC236}">
                <a16:creationId xmlns:a16="http://schemas.microsoft.com/office/drawing/2014/main" id="{8AAB38BB-761D-4D5F-4D71-B9B1B06BB7DB}"/>
              </a:ext>
            </a:extLst>
          </p:cNvPr>
          <p:cNvSpPr>
            <a:spLocks noGrp="1"/>
          </p:cNvSpPr>
          <p:nvPr>
            <p:ph type="ctrTitle"/>
          </p:nvPr>
        </p:nvSpPr>
        <p:spPr>
          <a:xfrm>
            <a:off x="677335" y="1956440"/>
            <a:ext cx="6042119" cy="1052513"/>
          </a:xfrm>
        </p:spPr>
        <p:txBody>
          <a:bodyPr/>
          <a:lstStyle/>
          <a:p>
            <a:r>
              <a:rPr lang="en-AU">
                <a:latin typeface="Open Sans ExtraBold" pitchFamily="2" charset="0"/>
                <a:ea typeface="Open Sans ExtraBold" pitchFamily="2" charset="0"/>
                <a:cs typeface="Open Sans ExtraBold" pitchFamily="2" charset="0"/>
              </a:rPr>
              <a:t>Food, nutrition and dining: </a:t>
            </a:r>
            <a:br>
              <a:rPr lang="en-AU">
                <a:latin typeface="Open Sans ExtraBold" pitchFamily="2" charset="0"/>
                <a:ea typeface="Open Sans ExtraBold" pitchFamily="2" charset="0"/>
                <a:cs typeface="Open Sans ExtraBold" pitchFamily="2" charset="0"/>
              </a:rPr>
            </a:br>
            <a:r>
              <a:rPr lang="en-AU">
                <a:latin typeface="Open Sans ExtraBold" pitchFamily="2" charset="0"/>
                <a:ea typeface="Open Sans ExtraBold" pitchFamily="2" charset="0"/>
                <a:cs typeface="Open Sans ExtraBold" pitchFamily="2" charset="0"/>
              </a:rPr>
              <a:t>a reflection on practice </a:t>
            </a:r>
            <a:br>
              <a:rPr lang="en-AU"/>
            </a:br>
            <a:br>
              <a:rPr lang="en-AU"/>
            </a:br>
            <a:endParaRPr lang="en-AU"/>
          </a:p>
        </p:txBody>
      </p:sp>
      <p:sp>
        <p:nvSpPr>
          <p:cNvPr id="5" name="Text Placeholder 4">
            <a:extLst>
              <a:ext uri="{FF2B5EF4-FFF2-40B4-BE49-F238E27FC236}">
                <a16:creationId xmlns:a16="http://schemas.microsoft.com/office/drawing/2014/main" id="{56CEBB5E-8750-D5B9-EEA1-8B93E93E3E86}"/>
              </a:ext>
            </a:extLst>
          </p:cNvPr>
          <p:cNvSpPr>
            <a:spLocks noGrp="1"/>
          </p:cNvSpPr>
          <p:nvPr>
            <p:ph type="body" sz="quarter" idx="13"/>
          </p:nvPr>
        </p:nvSpPr>
        <p:spPr/>
        <p:txBody>
          <a:bodyPr>
            <a:normAutofit lnSpcReduction="10000"/>
          </a:bodyPr>
          <a:lstStyle/>
          <a:p>
            <a:r>
              <a:rPr lang="en-AU">
                <a:latin typeface="Open Sans" pitchFamily="2" charset="0"/>
                <a:ea typeface="Open Sans" pitchFamily="2" charset="0"/>
                <a:cs typeface="Open Sans" pitchFamily="2" charset="0"/>
              </a:rPr>
              <a:t>A training resource for aged care providers and their workforce </a:t>
            </a:r>
          </a:p>
        </p:txBody>
      </p:sp>
      <p:pic>
        <p:nvPicPr>
          <p:cNvPr id="4" name="Picture 3" descr="A black background with white text&#10;&#10;Description automatically generated">
            <a:extLst>
              <a:ext uri="{FF2B5EF4-FFF2-40B4-BE49-F238E27FC236}">
                <a16:creationId xmlns:a16="http://schemas.microsoft.com/office/drawing/2014/main" id="{4033BB22-59E1-8290-4EA4-544F0DEEFB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3" y="4211589"/>
            <a:ext cx="3062306" cy="891268"/>
          </a:xfrm>
          <a:prstGeom prst="rect">
            <a:avLst/>
          </a:prstGeom>
        </p:spPr>
      </p:pic>
    </p:spTree>
    <p:custDataLst>
      <p:tags r:id="rId1"/>
    </p:custDataLst>
    <p:extLst>
      <p:ext uri="{BB962C8B-B14F-4D97-AF65-F5344CB8AC3E}">
        <p14:creationId xmlns:p14="http://schemas.microsoft.com/office/powerpoint/2010/main" val="491691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382715-8419-4721-B9C5-7D75433159D8}"/>
              </a:ext>
            </a:extLst>
          </p:cNvPr>
          <p:cNvSpPr>
            <a:spLocks noGrp="1"/>
          </p:cNvSpPr>
          <p:nvPr>
            <p:ph idx="1"/>
          </p:nvPr>
        </p:nvSpPr>
        <p:spPr/>
        <p:txBody>
          <a:bodyPr/>
          <a:lstStyle/>
          <a:p>
            <a:r>
              <a:rPr lang="en-AU" dirty="0">
                <a:latin typeface="Open Sans" pitchFamily="2" charset="0"/>
                <a:ea typeface="Open Sans" pitchFamily="2" charset="0"/>
                <a:cs typeface="Open Sans" pitchFamily="2" charset="0"/>
                <a:hlinkClick r:id="rId5"/>
              </a:rPr>
              <a:t>Introductory video</a:t>
            </a:r>
            <a:endParaRPr lang="en-AU" dirty="0">
              <a:latin typeface="Open Sans" pitchFamily="2" charset="0"/>
              <a:ea typeface="Open Sans" pitchFamily="2" charset="0"/>
              <a:cs typeface="Open Sans" pitchFamily="2" charset="0"/>
            </a:endParaRPr>
          </a:p>
        </p:txBody>
      </p:sp>
      <p:sp>
        <p:nvSpPr>
          <p:cNvPr id="3" name="Title 2">
            <a:extLst>
              <a:ext uri="{FF2B5EF4-FFF2-40B4-BE49-F238E27FC236}">
                <a16:creationId xmlns:a16="http://schemas.microsoft.com/office/drawing/2014/main" id="{E420252E-012C-4692-AED2-C26000CD8026}"/>
              </a:ext>
            </a:extLst>
          </p:cNvPr>
          <p:cNvSpPr>
            <a:spLocks noGrp="1"/>
          </p:cNvSpPr>
          <p:nvPr>
            <p:ph type="title"/>
          </p:nvPr>
        </p:nvSpPr>
        <p:spPr/>
        <p:txBody>
          <a:bodyPr/>
          <a:lstStyle/>
          <a:p>
            <a:r>
              <a:rPr lang="en-AU">
                <a:latin typeface="Open Sans ExtraBold" pitchFamily="2" charset="0"/>
                <a:ea typeface="Open Sans ExtraBold" pitchFamily="2" charset="0"/>
                <a:cs typeface="Open Sans ExtraBold" pitchFamily="2" charset="0"/>
              </a:rPr>
              <a:t>Supporting swallowing difficulties</a:t>
            </a:r>
          </a:p>
        </p:txBody>
      </p:sp>
      <p:pic>
        <p:nvPicPr>
          <p:cNvPr id="6" name="Online Media 4" title="An introduction to swallowing difficulties for residential aged care providers and workers">
            <a:hlinkClick r:id="" action="ppaction://media"/>
            <a:extLst>
              <a:ext uri="{FF2B5EF4-FFF2-40B4-BE49-F238E27FC236}">
                <a16:creationId xmlns:a16="http://schemas.microsoft.com/office/drawing/2014/main" id="{A03A20A9-2AEE-4EA9-8380-960D8752F004}"/>
              </a:ext>
            </a:extLst>
          </p:cNvPr>
          <p:cNvPicPr>
            <a:picLocks noRot="1" noChangeAspect="1"/>
          </p:cNvPicPr>
          <p:nvPr>
            <a:videoFile r:link="rId2"/>
          </p:nvPr>
        </p:nvPicPr>
        <p:blipFill>
          <a:blip r:embed="rId6"/>
          <a:stretch>
            <a:fillRect/>
          </a:stretch>
        </p:blipFill>
        <p:spPr>
          <a:xfrm>
            <a:off x="3067177" y="1554910"/>
            <a:ext cx="7263072" cy="4103637"/>
          </a:xfrm>
          <a:prstGeom prst="rect">
            <a:avLst/>
          </a:prstGeom>
        </p:spPr>
      </p:pic>
    </p:spTree>
    <p:custDataLst>
      <p:tags r:id="rId1"/>
    </p:custDataLst>
    <p:extLst>
      <p:ext uri="{BB962C8B-B14F-4D97-AF65-F5344CB8AC3E}">
        <p14:creationId xmlns:p14="http://schemas.microsoft.com/office/powerpoint/2010/main" val="47698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746A1F-02FD-43EB-8A15-DB07880E3BD4}"/>
              </a:ext>
            </a:extLst>
          </p:cNvPr>
          <p:cNvSpPr>
            <a:spLocks noGrp="1"/>
          </p:cNvSpPr>
          <p:nvPr>
            <p:ph idx="1"/>
          </p:nvPr>
        </p:nvSpPr>
        <p:spPr>
          <a:xfrm>
            <a:off x="5712030" y="1689100"/>
            <a:ext cx="6111669" cy="3803650"/>
          </a:xfrm>
        </p:spPr>
        <p:txBody>
          <a:bodyPr>
            <a:normAutofit/>
          </a:bodyPr>
          <a:lstStyle/>
          <a:p>
            <a:endParaRPr lang="en-AU" sz="2500"/>
          </a:p>
          <a:p>
            <a:r>
              <a:rPr lang="en-AU" sz="2500">
                <a:latin typeface="Open Sans" pitchFamily="2" charset="0"/>
                <a:ea typeface="Open Sans" pitchFamily="2" charset="0"/>
                <a:cs typeface="Open Sans" pitchFamily="2" charset="0"/>
              </a:rPr>
              <a:t>Reflective questions</a:t>
            </a:r>
          </a:p>
          <a:p>
            <a:endParaRPr lang="en-AU" b="0" i="0">
              <a:solidFill>
                <a:srgbClr val="000000"/>
              </a:solidFill>
              <a:effectLst/>
              <a:latin typeface="Open Sans" pitchFamily="2" charset="0"/>
              <a:ea typeface="Open Sans" pitchFamily="2" charset="0"/>
              <a:cs typeface="Open Sans" pitchFamily="2" charset="0"/>
            </a:endParaRPr>
          </a:p>
          <a:p>
            <a:r>
              <a:rPr lang="en-AU" b="0" i="0">
                <a:solidFill>
                  <a:srgbClr val="000000"/>
                </a:solidFill>
                <a:effectLst/>
                <a:latin typeface="Open Sans" pitchFamily="2" charset="0"/>
                <a:ea typeface="Open Sans" pitchFamily="2" charset="0"/>
                <a:cs typeface="Open Sans" pitchFamily="2" charset="0"/>
              </a:rPr>
              <a:t>[Please insert selection of chosen discussion questions relevant to your staff]  </a:t>
            </a:r>
            <a:endParaRPr lang="en-AU">
              <a:latin typeface="Open Sans" pitchFamily="2" charset="0"/>
              <a:ea typeface="Open Sans" pitchFamily="2" charset="0"/>
              <a:cs typeface="Open Sans" pitchFamily="2" charset="0"/>
            </a:endParaRPr>
          </a:p>
          <a:p>
            <a:endParaRPr lang="en-AU" sz="1400"/>
          </a:p>
        </p:txBody>
      </p:sp>
      <p:sp>
        <p:nvSpPr>
          <p:cNvPr id="3" name="Title 2">
            <a:extLst>
              <a:ext uri="{FF2B5EF4-FFF2-40B4-BE49-F238E27FC236}">
                <a16:creationId xmlns:a16="http://schemas.microsoft.com/office/drawing/2014/main" id="{C5DBCD7C-3589-408E-8214-DB6FB173CE01}"/>
              </a:ext>
            </a:extLst>
          </p:cNvPr>
          <p:cNvSpPr>
            <a:spLocks noGrp="1"/>
          </p:cNvSpPr>
          <p:nvPr>
            <p:ph type="title"/>
          </p:nvPr>
        </p:nvSpPr>
        <p:spPr>
          <a:xfrm>
            <a:off x="5605153" y="698500"/>
            <a:ext cx="5807034" cy="666750"/>
          </a:xfrm>
        </p:spPr>
        <p:txBody>
          <a:bodyPr/>
          <a:lstStyle/>
          <a:p>
            <a:r>
              <a:rPr lang="en-AU">
                <a:latin typeface="Open Sans ExtraBold" pitchFamily="2" charset="0"/>
                <a:ea typeface="Open Sans ExtraBold" pitchFamily="2" charset="0"/>
                <a:cs typeface="Open Sans ExtraBold" pitchFamily="2" charset="0"/>
              </a:rPr>
              <a:t>Supporting swallowing difficulties</a:t>
            </a:r>
          </a:p>
        </p:txBody>
      </p:sp>
    </p:spTree>
    <p:custDataLst>
      <p:tags r:id="rId1"/>
    </p:custDataLst>
    <p:extLst>
      <p:ext uri="{BB962C8B-B14F-4D97-AF65-F5344CB8AC3E}">
        <p14:creationId xmlns:p14="http://schemas.microsoft.com/office/powerpoint/2010/main" val="1301984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E23658-5830-429B-9D34-369CDC87A4D6}"/>
              </a:ext>
            </a:extLst>
          </p:cNvPr>
          <p:cNvSpPr>
            <a:spLocks noGrp="1"/>
          </p:cNvSpPr>
          <p:nvPr>
            <p:ph idx="1"/>
          </p:nvPr>
        </p:nvSpPr>
        <p:spPr/>
        <p:txBody>
          <a:bodyPr/>
          <a:lstStyle/>
          <a:p>
            <a:r>
              <a:rPr lang="en-AU" dirty="0">
                <a:latin typeface="Open Sans" pitchFamily="2" charset="0"/>
                <a:ea typeface="Open Sans" pitchFamily="2" charset="0"/>
                <a:cs typeface="Open Sans" pitchFamily="2" charset="0"/>
                <a:hlinkClick r:id="rId5"/>
              </a:rPr>
              <a:t>Introductory video</a:t>
            </a:r>
            <a:endParaRPr lang="en-AU" dirty="0">
              <a:latin typeface="Open Sans" pitchFamily="2" charset="0"/>
              <a:ea typeface="Open Sans" pitchFamily="2" charset="0"/>
              <a:cs typeface="Open Sans" pitchFamily="2" charset="0"/>
            </a:endParaRPr>
          </a:p>
        </p:txBody>
      </p:sp>
      <p:sp>
        <p:nvSpPr>
          <p:cNvPr id="3" name="Title 2">
            <a:extLst>
              <a:ext uri="{FF2B5EF4-FFF2-40B4-BE49-F238E27FC236}">
                <a16:creationId xmlns:a16="http://schemas.microsoft.com/office/drawing/2014/main" id="{2601D3D3-3DDC-4D9D-98CB-6DDA37088A41}"/>
              </a:ext>
            </a:extLst>
          </p:cNvPr>
          <p:cNvSpPr>
            <a:spLocks noGrp="1"/>
          </p:cNvSpPr>
          <p:nvPr>
            <p:ph type="title"/>
          </p:nvPr>
        </p:nvSpPr>
        <p:spPr/>
        <p:txBody>
          <a:bodyPr/>
          <a:lstStyle/>
          <a:p>
            <a:r>
              <a:rPr lang="en-AU">
                <a:latin typeface="Open Sans ExtraBold" pitchFamily="2" charset="0"/>
                <a:ea typeface="Open Sans ExtraBold" pitchFamily="2" charset="0"/>
                <a:cs typeface="Open Sans ExtraBold" pitchFamily="2" charset="0"/>
              </a:rPr>
              <a:t>Supporting oral health</a:t>
            </a:r>
          </a:p>
        </p:txBody>
      </p:sp>
      <p:pic>
        <p:nvPicPr>
          <p:cNvPr id="7" name="Online Media 6" title="An introduction to oral health for residential aged care providers and workers">
            <a:hlinkClick r:id="" action="ppaction://media"/>
            <a:extLst>
              <a:ext uri="{FF2B5EF4-FFF2-40B4-BE49-F238E27FC236}">
                <a16:creationId xmlns:a16="http://schemas.microsoft.com/office/drawing/2014/main" id="{20A41962-C0A4-4B2F-3666-246F446E41A8}"/>
              </a:ext>
            </a:extLst>
          </p:cNvPr>
          <p:cNvPicPr>
            <a:picLocks noRot="1" noChangeAspect="1"/>
          </p:cNvPicPr>
          <p:nvPr>
            <a:videoFile r:link="rId2"/>
          </p:nvPr>
        </p:nvPicPr>
        <p:blipFill>
          <a:blip r:embed="rId6"/>
          <a:stretch>
            <a:fillRect/>
          </a:stretch>
        </p:blipFill>
        <p:spPr>
          <a:xfrm>
            <a:off x="3272922" y="1512000"/>
            <a:ext cx="7229675" cy="4084766"/>
          </a:xfrm>
          <a:prstGeom prst="rect">
            <a:avLst/>
          </a:prstGeom>
        </p:spPr>
      </p:pic>
    </p:spTree>
    <p:custDataLst>
      <p:tags r:id="rId1"/>
    </p:custDataLst>
    <p:extLst>
      <p:ext uri="{BB962C8B-B14F-4D97-AF65-F5344CB8AC3E}">
        <p14:creationId xmlns:p14="http://schemas.microsoft.com/office/powerpoint/2010/main" val="212570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8F00C7-1C56-494A-91E1-FCDD55C7B320}"/>
              </a:ext>
            </a:extLst>
          </p:cNvPr>
          <p:cNvSpPr>
            <a:spLocks noGrp="1"/>
          </p:cNvSpPr>
          <p:nvPr>
            <p:ph idx="1"/>
          </p:nvPr>
        </p:nvSpPr>
        <p:spPr>
          <a:xfrm>
            <a:off x="5712031" y="1296063"/>
            <a:ext cx="5760302" cy="4196687"/>
          </a:xfrm>
        </p:spPr>
        <p:txBody>
          <a:bodyPr/>
          <a:lstStyle/>
          <a:p>
            <a:endParaRPr lang="en-AU" sz="2500"/>
          </a:p>
          <a:p>
            <a:r>
              <a:rPr lang="en-AU" sz="2500">
                <a:latin typeface="Open Sans" pitchFamily="2" charset="0"/>
                <a:ea typeface="Open Sans" pitchFamily="2" charset="0"/>
                <a:cs typeface="Open Sans" pitchFamily="2" charset="0"/>
              </a:rPr>
              <a:t>Reflective discussion</a:t>
            </a:r>
          </a:p>
          <a:p>
            <a:endParaRPr lang="en-AU" sz="1800" b="0" i="0">
              <a:solidFill>
                <a:srgbClr val="000000"/>
              </a:solidFill>
              <a:effectLst/>
              <a:latin typeface="Open Sans" pitchFamily="2" charset="0"/>
              <a:ea typeface="Open Sans" pitchFamily="2" charset="0"/>
              <a:cs typeface="Open Sans" pitchFamily="2" charset="0"/>
            </a:endParaRPr>
          </a:p>
          <a:p>
            <a:r>
              <a:rPr lang="en-AU" sz="1800" b="0" i="0">
                <a:solidFill>
                  <a:srgbClr val="000000"/>
                </a:solidFill>
                <a:effectLst/>
                <a:latin typeface="Open Sans" pitchFamily="2" charset="0"/>
                <a:ea typeface="Open Sans" pitchFamily="2" charset="0"/>
                <a:cs typeface="Open Sans" pitchFamily="2" charset="0"/>
              </a:rPr>
              <a:t>[Please insert selection of chosen discussion questions relevant to your staff]  </a:t>
            </a:r>
            <a:endParaRPr lang="en-AU">
              <a:latin typeface="Open Sans" pitchFamily="2" charset="0"/>
              <a:ea typeface="Open Sans" pitchFamily="2" charset="0"/>
              <a:cs typeface="Open Sans" pitchFamily="2" charset="0"/>
            </a:endParaRPr>
          </a:p>
        </p:txBody>
      </p:sp>
      <p:sp>
        <p:nvSpPr>
          <p:cNvPr id="3" name="Title 2">
            <a:extLst>
              <a:ext uri="{FF2B5EF4-FFF2-40B4-BE49-F238E27FC236}">
                <a16:creationId xmlns:a16="http://schemas.microsoft.com/office/drawing/2014/main" id="{2768F642-513E-45A3-8AA3-78C7A8A82424}"/>
              </a:ext>
            </a:extLst>
          </p:cNvPr>
          <p:cNvSpPr>
            <a:spLocks noGrp="1"/>
          </p:cNvSpPr>
          <p:nvPr>
            <p:ph type="title"/>
          </p:nvPr>
        </p:nvSpPr>
        <p:spPr>
          <a:xfrm>
            <a:off x="5605153" y="715617"/>
            <a:ext cx="5807034" cy="649633"/>
          </a:xfrm>
        </p:spPr>
        <p:txBody>
          <a:bodyPr/>
          <a:lstStyle/>
          <a:p>
            <a:r>
              <a:rPr lang="en-AU">
                <a:latin typeface="Open Sans ExtraBold" pitchFamily="2" charset="0"/>
                <a:ea typeface="Open Sans ExtraBold" pitchFamily="2" charset="0"/>
                <a:cs typeface="Open Sans ExtraBold" pitchFamily="2" charset="0"/>
              </a:rPr>
              <a:t>Supporting oral health</a:t>
            </a:r>
          </a:p>
        </p:txBody>
      </p:sp>
    </p:spTree>
    <p:custDataLst>
      <p:tags r:id="rId1"/>
    </p:custDataLst>
    <p:extLst>
      <p:ext uri="{BB962C8B-B14F-4D97-AF65-F5344CB8AC3E}">
        <p14:creationId xmlns:p14="http://schemas.microsoft.com/office/powerpoint/2010/main" val="337233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BA06E-5787-A9B4-ED1D-5260035667B1}"/>
              </a:ext>
            </a:extLst>
          </p:cNvPr>
          <p:cNvSpPr>
            <a:spLocks noGrp="1"/>
          </p:cNvSpPr>
          <p:nvPr>
            <p:ph idx="1"/>
          </p:nvPr>
        </p:nvSpPr>
        <p:spPr/>
        <p:txBody>
          <a:bodyPr/>
          <a:lstStyle/>
          <a:p>
            <a:r>
              <a:rPr lang="en-AU" dirty="0">
                <a:latin typeface="Open Sans" pitchFamily="2" charset="0"/>
                <a:ea typeface="Open Sans" pitchFamily="2" charset="0"/>
                <a:cs typeface="Open Sans" pitchFamily="2" charset="0"/>
                <a:hlinkClick r:id="rId4"/>
              </a:rPr>
              <a:t>Introductory video</a:t>
            </a:r>
            <a:endParaRPr lang="en-AU" dirty="0">
              <a:latin typeface="Open Sans" pitchFamily="2" charset="0"/>
              <a:ea typeface="Open Sans" pitchFamily="2" charset="0"/>
              <a:cs typeface="Open Sans" pitchFamily="2" charset="0"/>
            </a:endParaRPr>
          </a:p>
          <a:p>
            <a:endParaRPr lang="en-AU" dirty="0"/>
          </a:p>
        </p:txBody>
      </p:sp>
      <p:sp>
        <p:nvSpPr>
          <p:cNvPr id="3" name="Title 2">
            <a:extLst>
              <a:ext uri="{FF2B5EF4-FFF2-40B4-BE49-F238E27FC236}">
                <a16:creationId xmlns:a16="http://schemas.microsoft.com/office/drawing/2014/main" id="{FBED33B1-2DF0-99A4-F2A8-D71EC98D392A}"/>
              </a:ext>
            </a:extLst>
          </p:cNvPr>
          <p:cNvSpPr>
            <a:spLocks noGrp="1"/>
          </p:cNvSpPr>
          <p:nvPr>
            <p:ph type="title"/>
          </p:nvPr>
        </p:nvSpPr>
        <p:spPr/>
        <p:txBody>
          <a:bodyPr/>
          <a:lstStyle/>
          <a:p>
            <a:r>
              <a:rPr lang="en-AU" b="1" kern="0">
                <a:solidFill>
                  <a:srgbClr val="008E85"/>
                </a:solidFill>
                <a:effectLst/>
                <a:latin typeface="Open Sans ExtraBold" pitchFamily="2" charset="0"/>
                <a:ea typeface="Open Sans ExtraBold" pitchFamily="2" charset="0"/>
                <a:cs typeface="Open Sans ExtraBold" pitchFamily="2" charset="0"/>
              </a:rPr>
              <a:t>Food, nutrition, dining and dementia </a:t>
            </a:r>
            <a:endParaRPr lang="en-AU">
              <a:latin typeface="Open Sans ExtraBold" pitchFamily="2" charset="0"/>
              <a:ea typeface="Open Sans ExtraBold" pitchFamily="2" charset="0"/>
              <a:cs typeface="Open Sans ExtraBold" pitchFamily="2" charset="0"/>
            </a:endParaRPr>
          </a:p>
        </p:txBody>
      </p:sp>
      <p:pic>
        <p:nvPicPr>
          <p:cNvPr id="5" name="Online Media 4" title="Food, nutrition, dining and dementia - for aged care providers and workers">
            <a:hlinkClick r:id="" action="ppaction://media"/>
            <a:extLst>
              <a:ext uri="{FF2B5EF4-FFF2-40B4-BE49-F238E27FC236}">
                <a16:creationId xmlns:a16="http://schemas.microsoft.com/office/drawing/2014/main" id="{62A80F1B-6A28-7323-CDAA-9BD9AFE5464C}"/>
              </a:ext>
            </a:extLst>
          </p:cNvPr>
          <p:cNvPicPr>
            <a:picLocks noRot="1" noChangeAspect="1"/>
          </p:cNvPicPr>
          <p:nvPr>
            <a:videoFile r:link="rId1"/>
          </p:nvPr>
        </p:nvPicPr>
        <p:blipFill>
          <a:blip r:embed="rId5"/>
          <a:stretch>
            <a:fillRect/>
          </a:stretch>
        </p:blipFill>
        <p:spPr>
          <a:xfrm>
            <a:off x="3045377" y="1512000"/>
            <a:ext cx="7593315" cy="4290232"/>
          </a:xfrm>
          <a:prstGeom prst="rect">
            <a:avLst/>
          </a:prstGeom>
        </p:spPr>
      </p:pic>
    </p:spTree>
    <p:extLst>
      <p:ext uri="{BB962C8B-B14F-4D97-AF65-F5344CB8AC3E}">
        <p14:creationId xmlns:p14="http://schemas.microsoft.com/office/powerpoint/2010/main" val="346550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6DD564-6B3A-16DD-3928-7A7F0CAD0025}"/>
              </a:ext>
            </a:extLst>
          </p:cNvPr>
          <p:cNvSpPr>
            <a:spLocks noGrp="1"/>
          </p:cNvSpPr>
          <p:nvPr>
            <p:ph idx="1"/>
          </p:nvPr>
        </p:nvSpPr>
        <p:spPr/>
        <p:txBody>
          <a:bodyPr/>
          <a:lstStyle/>
          <a:p>
            <a:r>
              <a:rPr lang="en-AU" sz="2400">
                <a:latin typeface="Open Sans" pitchFamily="2" charset="0"/>
                <a:ea typeface="Open Sans" pitchFamily="2" charset="0"/>
                <a:cs typeface="Open Sans" pitchFamily="2" charset="0"/>
              </a:rPr>
              <a:t>Reflective questions</a:t>
            </a:r>
          </a:p>
          <a:p>
            <a:endParaRPr lang="en-AU" sz="2400" b="0" i="0">
              <a:solidFill>
                <a:srgbClr val="000000"/>
              </a:solidFill>
              <a:effectLst/>
              <a:latin typeface="Open Sans" pitchFamily="2" charset="0"/>
              <a:ea typeface="Open Sans" pitchFamily="2" charset="0"/>
              <a:cs typeface="Open Sans" pitchFamily="2" charset="0"/>
            </a:endParaRPr>
          </a:p>
          <a:p>
            <a:r>
              <a:rPr lang="en-AU" b="0" i="0">
                <a:solidFill>
                  <a:srgbClr val="000000"/>
                </a:solidFill>
                <a:effectLst/>
                <a:latin typeface="Open Sans" pitchFamily="2" charset="0"/>
                <a:ea typeface="Open Sans" pitchFamily="2" charset="0"/>
                <a:cs typeface="Open Sans" pitchFamily="2" charset="0"/>
              </a:rPr>
              <a:t>[Please insert selection of chosen discussion questions relevant to your staff]  </a:t>
            </a:r>
            <a:endParaRPr lang="en-AU">
              <a:latin typeface="Open Sans" pitchFamily="2" charset="0"/>
              <a:ea typeface="Open Sans" pitchFamily="2" charset="0"/>
              <a:cs typeface="Open Sans" pitchFamily="2" charset="0"/>
            </a:endParaRPr>
          </a:p>
          <a:p>
            <a:endParaRPr lang="en-AU"/>
          </a:p>
        </p:txBody>
      </p:sp>
      <p:sp>
        <p:nvSpPr>
          <p:cNvPr id="3" name="Title 2">
            <a:extLst>
              <a:ext uri="{FF2B5EF4-FFF2-40B4-BE49-F238E27FC236}">
                <a16:creationId xmlns:a16="http://schemas.microsoft.com/office/drawing/2014/main" id="{409AB5DB-72FF-6028-7FB6-1A2F96826CCB}"/>
              </a:ext>
            </a:extLst>
          </p:cNvPr>
          <p:cNvSpPr>
            <a:spLocks noGrp="1"/>
          </p:cNvSpPr>
          <p:nvPr>
            <p:ph type="title"/>
          </p:nvPr>
        </p:nvSpPr>
        <p:spPr>
          <a:xfrm>
            <a:off x="5605153" y="827314"/>
            <a:ext cx="5416808" cy="537936"/>
          </a:xfrm>
        </p:spPr>
        <p:txBody>
          <a:bodyPr lIns="91440" tIns="45720" rIns="91440" bIns="45720" anchor="t"/>
          <a:lstStyle/>
          <a:p>
            <a:r>
              <a:rPr lang="en-AU" b="1" kern="0">
                <a:solidFill>
                  <a:srgbClr val="008E85"/>
                </a:solidFill>
                <a:effectLst/>
                <a:latin typeface="Open Sans ExtraBold"/>
                <a:ea typeface="Open Sans ExtraBold"/>
                <a:cs typeface="Open Sans ExtraBold"/>
              </a:rPr>
              <a:t>Food, nutrition</a:t>
            </a:r>
            <a:r>
              <a:rPr lang="en-AU" b="1" kern="0">
                <a:latin typeface="Open Sans ExtraBold"/>
                <a:ea typeface="Open Sans ExtraBold"/>
                <a:cs typeface="Open Sans ExtraBold"/>
              </a:rPr>
              <a:t>,</a:t>
            </a:r>
            <a:r>
              <a:rPr lang="en-AU" b="1" kern="0">
                <a:solidFill>
                  <a:srgbClr val="008E85"/>
                </a:solidFill>
                <a:effectLst/>
                <a:latin typeface="Open Sans ExtraBold"/>
                <a:ea typeface="Open Sans ExtraBold"/>
                <a:cs typeface="Open Sans ExtraBold"/>
              </a:rPr>
              <a:t> dining and dementia </a:t>
            </a:r>
            <a:br>
              <a:rPr lang="en-AU" sz="1800" kern="100">
                <a:effectLst/>
                <a:latin typeface="Fira Sans" panose="020B0803050000020004" pitchFamily="34" charset="0"/>
                <a:ea typeface="Calibri" panose="020F0502020204030204" pitchFamily="34" charset="0"/>
                <a:cs typeface="Times New Roman" panose="02020603050405020304" pitchFamily="18" charset="0"/>
              </a:rPr>
            </a:br>
            <a:br>
              <a:rPr lang="en-AU" sz="1800" kern="100">
                <a:effectLst/>
                <a:latin typeface="Fira Sans" panose="020B0803050000020004" pitchFamily="34" charset="0"/>
                <a:ea typeface="Calibri" panose="020F0502020204030204" pitchFamily="34" charset="0"/>
                <a:cs typeface="Times New Roman" panose="02020603050405020304" pitchFamily="18" charset="0"/>
              </a:rPr>
            </a:br>
            <a:br>
              <a:rPr lang="en-AU" sz="1800" kern="100">
                <a:effectLst/>
                <a:latin typeface="Fira Sans" panose="020B0803050000020004" pitchFamily="34" charset="0"/>
                <a:ea typeface="Calibri" panose="020F0502020204030204" pitchFamily="34" charset="0"/>
                <a:cs typeface="Times New Roman" panose="02020603050405020304" pitchFamily="18" charset="0"/>
              </a:rPr>
            </a:br>
            <a:br>
              <a:rPr lang="en-AU" sz="1800" kern="100">
                <a:effectLst/>
                <a:latin typeface="Fira Sans" panose="020B0803050000020004" pitchFamily="34" charset="0"/>
                <a:ea typeface="Calibri" panose="020F0502020204030204" pitchFamily="34" charset="0"/>
                <a:cs typeface="Times New Roman" panose="02020603050405020304" pitchFamily="18" charset="0"/>
              </a:rPr>
            </a:br>
            <a:br>
              <a:rPr lang="en-AU" sz="1800" kern="100">
                <a:effectLst/>
                <a:latin typeface="Fira Sans" panose="020B0803050000020004" pitchFamily="34" charset="0"/>
                <a:ea typeface="Calibri" panose="020F0502020204030204" pitchFamily="34" charset="0"/>
                <a:cs typeface="Times New Roman" panose="02020603050405020304" pitchFamily="18" charset="0"/>
              </a:rPr>
            </a:br>
            <a:endParaRPr lang="en-AU">
              <a:latin typeface="Fira Sans" panose="020B0803050000020004" pitchFamily="34" charset="0"/>
            </a:endParaRPr>
          </a:p>
        </p:txBody>
      </p:sp>
    </p:spTree>
    <p:extLst>
      <p:ext uri="{BB962C8B-B14F-4D97-AF65-F5344CB8AC3E}">
        <p14:creationId xmlns:p14="http://schemas.microsoft.com/office/powerpoint/2010/main" val="3683122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80257C-5BDF-624E-A937-04EA4D44EFB1}"/>
              </a:ext>
            </a:extLst>
          </p:cNvPr>
          <p:cNvSpPr/>
          <p:nvPr/>
        </p:nvSpPr>
        <p:spPr>
          <a:xfrm>
            <a:off x="0" y="5822302"/>
            <a:ext cx="12192000" cy="1035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a:extLst>
              <a:ext uri="{FF2B5EF4-FFF2-40B4-BE49-F238E27FC236}">
                <a16:creationId xmlns:a16="http://schemas.microsoft.com/office/drawing/2014/main" id="{9EB576D6-DC8F-CD6C-6BDD-EA19C10FE1DB}"/>
              </a:ext>
            </a:extLst>
          </p:cNvPr>
          <p:cNvSpPr/>
          <p:nvPr/>
        </p:nvSpPr>
        <p:spPr>
          <a:xfrm>
            <a:off x="0" y="0"/>
            <a:ext cx="5349454" cy="6858000"/>
          </a:xfrm>
          <a:prstGeom prst="rect">
            <a:avLst/>
          </a:prstGeom>
          <a:solidFill>
            <a:srgbClr val="E77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solidFill>
                <a:schemeClr val="bg1"/>
              </a:solidFill>
              <a:latin typeface="Open Sans" pitchFamily="2" charset="0"/>
              <a:ea typeface="Open Sans" pitchFamily="2" charset="0"/>
              <a:cs typeface="Open Sans" pitchFamily="2" charset="0"/>
            </a:endParaRPr>
          </a:p>
        </p:txBody>
      </p:sp>
      <p:sp>
        <p:nvSpPr>
          <p:cNvPr id="2" name="Content Placeholder 1">
            <a:extLst>
              <a:ext uri="{FF2B5EF4-FFF2-40B4-BE49-F238E27FC236}">
                <a16:creationId xmlns:a16="http://schemas.microsoft.com/office/drawing/2014/main" id="{8D4025BF-4ACA-D063-7480-9006371464AB}"/>
              </a:ext>
            </a:extLst>
          </p:cNvPr>
          <p:cNvSpPr>
            <a:spLocks noGrp="1"/>
          </p:cNvSpPr>
          <p:nvPr>
            <p:ph idx="1"/>
          </p:nvPr>
        </p:nvSpPr>
        <p:spPr>
          <a:xfrm>
            <a:off x="877078" y="1110342"/>
            <a:ext cx="3349692" cy="2071397"/>
          </a:xfrm>
        </p:spPr>
        <p:txBody>
          <a:bodyPr>
            <a:normAutofit/>
          </a:bodyPr>
          <a:lstStyle/>
          <a:p>
            <a:r>
              <a:rPr lang="en-AU">
                <a:solidFill>
                  <a:schemeClr val="bg1"/>
                </a:solidFill>
                <a:latin typeface="Open Sans" pitchFamily="2" charset="0"/>
                <a:ea typeface="Open Sans" pitchFamily="2" charset="0"/>
                <a:cs typeface="Open Sans" pitchFamily="2" charset="0"/>
              </a:rPr>
              <a:t>Check out the Commission’s resources for:</a:t>
            </a:r>
          </a:p>
          <a:p>
            <a:endParaRPr lang="en-AU">
              <a:solidFill>
                <a:schemeClr val="bg1"/>
              </a:solidFill>
              <a:latin typeface="Open Sans" pitchFamily="2" charset="0"/>
              <a:ea typeface="Open Sans" pitchFamily="2" charset="0"/>
              <a:cs typeface="Open Sans" pitchFamily="2" charset="0"/>
            </a:endParaRPr>
          </a:p>
          <a:p>
            <a:pPr marL="285750" indent="-285750">
              <a:buFont typeface="Wingdings" panose="05000000000000000000" pitchFamily="2" charset="2"/>
              <a:buChar char="§"/>
            </a:pPr>
            <a:r>
              <a:rPr lang="en-AU">
                <a:solidFill>
                  <a:schemeClr val="bg1"/>
                </a:solidFill>
                <a:latin typeface="Open Sans" pitchFamily="2" charset="0"/>
                <a:ea typeface="Open Sans" pitchFamily="2" charset="0"/>
                <a:cs typeface="Open Sans" pitchFamily="2" charset="0"/>
                <a:hlinkClick r:id="rId3">
                  <a:extLst>
                    <a:ext uri="{A12FA001-AC4F-418D-AE19-62706E023703}">
                      <ahyp:hlinkClr xmlns:ahyp="http://schemas.microsoft.com/office/drawing/2018/hyperlinkcolor" val="tx"/>
                    </a:ext>
                  </a:extLst>
                </a:hlinkClick>
              </a:rPr>
              <a:t>Providers</a:t>
            </a:r>
            <a:r>
              <a:rPr lang="en-AU">
                <a:solidFill>
                  <a:schemeClr val="bg1"/>
                </a:solidFill>
                <a:latin typeface="Open Sans" pitchFamily="2" charset="0"/>
                <a:ea typeface="Open Sans" pitchFamily="2" charset="0"/>
                <a:cs typeface="Open Sans" pitchFamily="2" charset="0"/>
              </a:rPr>
              <a:t> </a:t>
            </a:r>
          </a:p>
          <a:p>
            <a:pPr marL="285750" indent="-285750">
              <a:buFont typeface="Wingdings" panose="05000000000000000000" pitchFamily="2" charset="2"/>
              <a:buChar char="§"/>
            </a:pPr>
            <a:r>
              <a:rPr lang="en-AU">
                <a:solidFill>
                  <a:schemeClr val="bg1"/>
                </a:solidFill>
                <a:latin typeface="Open Sans" pitchFamily="2" charset="0"/>
                <a:ea typeface="Open Sans" pitchFamily="2" charset="0"/>
                <a:cs typeface="Open Sans" pitchFamily="2" charset="0"/>
                <a:hlinkClick r:id="rId4">
                  <a:extLst>
                    <a:ext uri="{A12FA001-AC4F-418D-AE19-62706E023703}">
                      <ahyp:hlinkClr xmlns:ahyp="http://schemas.microsoft.com/office/drawing/2018/hyperlinkcolor" val="tx"/>
                    </a:ext>
                  </a:extLst>
                </a:hlinkClick>
              </a:rPr>
              <a:t>Workers</a:t>
            </a:r>
            <a:endParaRPr lang="en-AU">
              <a:solidFill>
                <a:schemeClr val="bg1"/>
              </a:solidFill>
              <a:latin typeface="Open Sans" pitchFamily="2" charset="0"/>
              <a:ea typeface="Open Sans" pitchFamily="2" charset="0"/>
              <a:cs typeface="Open Sans" pitchFamily="2" charset="0"/>
            </a:endParaRPr>
          </a:p>
          <a:p>
            <a:pPr marL="285750" indent="-285750">
              <a:buFont typeface="Wingdings" panose="05000000000000000000" pitchFamily="2" charset="2"/>
              <a:buChar char="§"/>
            </a:pPr>
            <a:r>
              <a:rPr lang="en-AU">
                <a:solidFill>
                  <a:schemeClr val="bg1"/>
                </a:solidFill>
                <a:latin typeface="Open Sans" pitchFamily="2" charset="0"/>
                <a:ea typeface="Open Sans" pitchFamily="2" charset="0"/>
                <a:cs typeface="Open Sans" pitchFamily="2" charset="0"/>
                <a:hlinkClick r:id="rId5">
                  <a:extLst>
                    <a:ext uri="{A12FA001-AC4F-418D-AE19-62706E023703}">
                      <ahyp:hlinkClr xmlns:ahyp="http://schemas.microsoft.com/office/drawing/2018/hyperlinkcolor" val="tx"/>
                    </a:ext>
                  </a:extLst>
                </a:hlinkClick>
              </a:rPr>
              <a:t>Older people</a:t>
            </a:r>
            <a:endParaRPr lang="en-AU">
              <a:solidFill>
                <a:schemeClr val="bg1"/>
              </a:solidFill>
              <a:latin typeface="Open Sans" pitchFamily="2" charset="0"/>
              <a:ea typeface="Open Sans" pitchFamily="2" charset="0"/>
              <a:cs typeface="Open Sans" pitchFamily="2" charset="0"/>
            </a:endParaRPr>
          </a:p>
        </p:txBody>
      </p:sp>
      <p:sp>
        <p:nvSpPr>
          <p:cNvPr id="3" name="Title 2">
            <a:extLst>
              <a:ext uri="{FF2B5EF4-FFF2-40B4-BE49-F238E27FC236}">
                <a16:creationId xmlns:a16="http://schemas.microsoft.com/office/drawing/2014/main" id="{5A557860-8ECE-140C-D8FB-94D08F86D6D4}"/>
              </a:ext>
            </a:extLst>
          </p:cNvPr>
          <p:cNvSpPr>
            <a:spLocks noGrp="1"/>
          </p:cNvSpPr>
          <p:nvPr>
            <p:ph type="title"/>
          </p:nvPr>
        </p:nvSpPr>
        <p:spPr>
          <a:xfrm>
            <a:off x="121299" y="326571"/>
            <a:ext cx="4385388" cy="597159"/>
          </a:xfrm>
        </p:spPr>
        <p:txBody>
          <a:bodyPr/>
          <a:lstStyle/>
          <a:p>
            <a:r>
              <a:rPr lang="en-US">
                <a:solidFill>
                  <a:schemeClr val="bg1"/>
                </a:solidFill>
                <a:latin typeface="Open Sans ExtraBold" pitchFamily="2" charset="0"/>
                <a:ea typeface="Open Sans ExtraBold" pitchFamily="2" charset="0"/>
                <a:cs typeface="Open Sans ExtraBold" pitchFamily="2" charset="0"/>
              </a:rPr>
              <a:t>More </a:t>
            </a:r>
            <a:r>
              <a:rPr lang="en-US" sz="3500">
                <a:solidFill>
                  <a:schemeClr val="bg1"/>
                </a:solidFill>
                <a:latin typeface="Open Sans ExtraBold" pitchFamily="2" charset="0"/>
                <a:ea typeface="Open Sans ExtraBold" pitchFamily="2" charset="0"/>
                <a:cs typeface="Open Sans ExtraBold" pitchFamily="2" charset="0"/>
              </a:rPr>
              <a:t>information</a:t>
            </a:r>
            <a:endParaRPr lang="en-AU" sz="3500">
              <a:solidFill>
                <a:schemeClr val="bg1"/>
              </a:solidFill>
              <a:latin typeface="Open Sans ExtraBold" pitchFamily="2" charset="0"/>
              <a:ea typeface="Open Sans ExtraBold" pitchFamily="2" charset="0"/>
              <a:cs typeface="Open Sans ExtraBold" pitchFamily="2" charset="0"/>
            </a:endParaRPr>
          </a:p>
        </p:txBody>
      </p:sp>
      <p:pic>
        <p:nvPicPr>
          <p:cNvPr id="8" name="Picture 7">
            <a:extLst>
              <a:ext uri="{FF2B5EF4-FFF2-40B4-BE49-F238E27FC236}">
                <a16:creationId xmlns:a16="http://schemas.microsoft.com/office/drawing/2014/main" id="{A50B71CC-A199-F475-FE98-1DCAFAE5888F}"/>
              </a:ext>
            </a:extLst>
          </p:cNvPr>
          <p:cNvPicPr>
            <a:picLocks noChangeAspect="1"/>
          </p:cNvPicPr>
          <p:nvPr/>
        </p:nvPicPr>
        <p:blipFill>
          <a:blip r:embed="rId6"/>
          <a:stretch>
            <a:fillRect/>
          </a:stretch>
        </p:blipFill>
        <p:spPr>
          <a:xfrm>
            <a:off x="261840" y="5726857"/>
            <a:ext cx="3905250" cy="1019175"/>
          </a:xfrm>
          <a:prstGeom prst="rect">
            <a:avLst/>
          </a:prstGeom>
        </p:spPr>
      </p:pic>
      <p:sp>
        <p:nvSpPr>
          <p:cNvPr id="9" name="Rectangle 8">
            <a:extLst>
              <a:ext uri="{FF2B5EF4-FFF2-40B4-BE49-F238E27FC236}">
                <a16:creationId xmlns:a16="http://schemas.microsoft.com/office/drawing/2014/main" id="{E4DB99E3-B153-B620-87F6-15EA20D50E90}"/>
              </a:ext>
            </a:extLst>
          </p:cNvPr>
          <p:cNvSpPr/>
          <p:nvPr/>
        </p:nvSpPr>
        <p:spPr>
          <a:xfrm rot="5400000">
            <a:off x="1758819" y="3270381"/>
            <a:ext cx="6858002" cy="317241"/>
          </a:xfrm>
          <a:prstGeom prst="rect">
            <a:avLst/>
          </a:prstGeom>
          <a:solidFill>
            <a:srgbClr val="F6A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a:extLst>
              <a:ext uri="{FF2B5EF4-FFF2-40B4-BE49-F238E27FC236}">
                <a16:creationId xmlns:a16="http://schemas.microsoft.com/office/drawing/2014/main" id="{D992D0C1-5CF4-0E76-5144-FF26CAAE80B6}"/>
              </a:ext>
            </a:extLst>
          </p:cNvPr>
          <p:cNvPicPr>
            <a:picLocks noChangeAspect="1"/>
          </p:cNvPicPr>
          <p:nvPr/>
        </p:nvPicPr>
        <p:blipFill>
          <a:blip r:embed="rId7"/>
          <a:stretch>
            <a:fillRect/>
          </a:stretch>
        </p:blipFill>
        <p:spPr>
          <a:xfrm>
            <a:off x="9921357" y="5916288"/>
            <a:ext cx="2181225" cy="847725"/>
          </a:xfrm>
          <a:prstGeom prst="rect">
            <a:avLst/>
          </a:prstGeom>
        </p:spPr>
      </p:pic>
      <p:pic>
        <p:nvPicPr>
          <p:cNvPr id="13" name="Picture 12">
            <a:extLst>
              <a:ext uri="{FF2B5EF4-FFF2-40B4-BE49-F238E27FC236}">
                <a16:creationId xmlns:a16="http://schemas.microsoft.com/office/drawing/2014/main" id="{203808BA-6ED6-496E-A421-165433E5B0EB}"/>
              </a:ext>
            </a:extLst>
          </p:cNvPr>
          <p:cNvPicPr>
            <a:picLocks noChangeAspect="1"/>
          </p:cNvPicPr>
          <p:nvPr/>
        </p:nvPicPr>
        <p:blipFill>
          <a:blip r:embed="rId8"/>
          <a:stretch>
            <a:fillRect/>
          </a:stretch>
        </p:blipFill>
        <p:spPr>
          <a:xfrm>
            <a:off x="6295693" y="923730"/>
            <a:ext cx="1801771" cy="1825636"/>
          </a:xfrm>
          <a:prstGeom prst="rect">
            <a:avLst/>
          </a:prstGeom>
        </p:spPr>
      </p:pic>
      <p:sp>
        <p:nvSpPr>
          <p:cNvPr id="15" name="TextBox 14">
            <a:extLst>
              <a:ext uri="{FF2B5EF4-FFF2-40B4-BE49-F238E27FC236}">
                <a16:creationId xmlns:a16="http://schemas.microsoft.com/office/drawing/2014/main" id="{5729D461-2107-0949-D00E-7C7B945231A4}"/>
              </a:ext>
            </a:extLst>
          </p:cNvPr>
          <p:cNvSpPr txBox="1"/>
          <p:nvPr/>
        </p:nvSpPr>
        <p:spPr>
          <a:xfrm>
            <a:off x="5896308" y="559252"/>
            <a:ext cx="2536370" cy="369332"/>
          </a:xfrm>
          <a:prstGeom prst="rect">
            <a:avLst/>
          </a:prstGeom>
          <a:noFill/>
        </p:spPr>
        <p:txBody>
          <a:bodyPr wrap="square">
            <a:spAutoFit/>
          </a:bodyPr>
          <a:lstStyle/>
          <a:p>
            <a:r>
              <a:rPr lang="en-US">
                <a:solidFill>
                  <a:srgbClr val="E77327"/>
                </a:solidFill>
                <a:latin typeface="Open Sans ExtraBold" pitchFamily="2" charset="0"/>
                <a:ea typeface="Open Sans ExtraBold" pitchFamily="2" charset="0"/>
                <a:cs typeface="Open Sans ExtraBold" pitchFamily="2" charset="0"/>
              </a:rPr>
              <a:t>Providers’ webpage</a:t>
            </a:r>
            <a:endParaRPr lang="en-AU">
              <a:solidFill>
                <a:srgbClr val="E77327"/>
              </a:solidFill>
              <a:latin typeface="Open Sans ExtraBold" pitchFamily="2" charset="0"/>
              <a:ea typeface="Open Sans ExtraBold" pitchFamily="2" charset="0"/>
              <a:cs typeface="Open Sans ExtraBold" pitchFamily="2" charset="0"/>
            </a:endParaRPr>
          </a:p>
        </p:txBody>
      </p:sp>
      <p:pic>
        <p:nvPicPr>
          <p:cNvPr id="16" name="Picture 15" descr="A white line on a paper&#10;&#10;Description automatically generated">
            <a:hlinkClick r:id="rId9"/>
            <a:extLst>
              <a:ext uri="{FF2B5EF4-FFF2-40B4-BE49-F238E27FC236}">
                <a16:creationId xmlns:a16="http://schemas.microsoft.com/office/drawing/2014/main" id="{258B342D-2CE7-45A4-E24E-CA7E5EF7C7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257" y="1019175"/>
            <a:ext cx="615821" cy="615821"/>
          </a:xfrm>
          <a:prstGeom prst="rect">
            <a:avLst/>
          </a:prstGeom>
        </p:spPr>
      </p:pic>
      <p:sp>
        <p:nvSpPr>
          <p:cNvPr id="18" name="TextBox 17">
            <a:extLst>
              <a:ext uri="{FF2B5EF4-FFF2-40B4-BE49-F238E27FC236}">
                <a16:creationId xmlns:a16="http://schemas.microsoft.com/office/drawing/2014/main" id="{F4FF4FF6-304D-3B0C-8A32-B102F9C2F024}"/>
              </a:ext>
            </a:extLst>
          </p:cNvPr>
          <p:cNvSpPr txBox="1"/>
          <p:nvPr/>
        </p:nvSpPr>
        <p:spPr>
          <a:xfrm>
            <a:off x="321520" y="3640014"/>
            <a:ext cx="3989223" cy="923330"/>
          </a:xfrm>
          <a:prstGeom prst="rect">
            <a:avLst/>
          </a:prstGeom>
          <a:noFill/>
        </p:spPr>
        <p:txBody>
          <a:bodyPr wrap="square">
            <a:spAutoFit/>
          </a:bodyPr>
          <a:lstStyle/>
          <a:p>
            <a:r>
              <a:rPr lang="en-US" b="1">
                <a:solidFill>
                  <a:schemeClr val="bg1"/>
                </a:solidFill>
                <a:latin typeface="Open Sans "/>
                <a:ea typeface="Open Sans ExtraBold" pitchFamily="2" charset="0"/>
                <a:cs typeface="Open Sans ExtraBold" pitchFamily="2" charset="0"/>
              </a:rPr>
              <a:t>Log into Alis (the Aged Care Learning Information Solution) for interactive online learning </a:t>
            </a:r>
            <a:endParaRPr lang="en-AU" b="1">
              <a:solidFill>
                <a:schemeClr val="bg1"/>
              </a:solidFill>
              <a:latin typeface="Open Sans "/>
              <a:ea typeface="Open Sans ExtraBold" pitchFamily="2" charset="0"/>
              <a:cs typeface="Open Sans ExtraBold" pitchFamily="2" charset="0"/>
            </a:endParaRPr>
          </a:p>
        </p:txBody>
      </p:sp>
      <p:sp>
        <p:nvSpPr>
          <p:cNvPr id="19" name="TextBox 18">
            <a:extLst>
              <a:ext uri="{FF2B5EF4-FFF2-40B4-BE49-F238E27FC236}">
                <a16:creationId xmlns:a16="http://schemas.microsoft.com/office/drawing/2014/main" id="{76659B77-7D27-A5D8-60BF-B5E2936690A9}"/>
              </a:ext>
            </a:extLst>
          </p:cNvPr>
          <p:cNvSpPr txBox="1"/>
          <p:nvPr/>
        </p:nvSpPr>
        <p:spPr>
          <a:xfrm>
            <a:off x="321520" y="4738992"/>
            <a:ext cx="3829578" cy="353943"/>
          </a:xfrm>
          <a:prstGeom prst="rect">
            <a:avLst/>
          </a:prstGeom>
          <a:noFill/>
        </p:spPr>
        <p:txBody>
          <a:bodyPr wrap="square" rtlCol="0">
            <a:spAutoFit/>
          </a:bodyPr>
          <a:lstStyle/>
          <a:p>
            <a:r>
              <a:rPr lang="en-AU" sz="1700" b="1">
                <a:solidFill>
                  <a:schemeClr val="bg1"/>
                </a:solidFill>
                <a:latin typeface="Open Sans "/>
                <a:hlinkClick r:id="rId11">
                  <a:extLst>
                    <a:ext uri="{A12FA001-AC4F-418D-AE19-62706E023703}">
                      <ahyp:hlinkClr xmlns:ahyp="http://schemas.microsoft.com/office/drawing/2018/hyperlinkcolor" val="tx"/>
                    </a:ext>
                  </a:extLst>
                </a:hlinkClick>
              </a:rPr>
              <a:t>learning.agedcarequality.gov.au</a:t>
            </a:r>
            <a:endParaRPr lang="en-AU" sz="1700" b="1">
              <a:solidFill>
                <a:schemeClr val="bg1"/>
              </a:solidFill>
              <a:latin typeface="Open Sans "/>
            </a:endParaRPr>
          </a:p>
        </p:txBody>
      </p:sp>
      <p:sp>
        <p:nvSpPr>
          <p:cNvPr id="20" name="TextBox 19">
            <a:extLst>
              <a:ext uri="{FF2B5EF4-FFF2-40B4-BE49-F238E27FC236}">
                <a16:creationId xmlns:a16="http://schemas.microsoft.com/office/drawing/2014/main" id="{79151C1A-92BF-4B89-2AE9-E75767E523F9}"/>
              </a:ext>
            </a:extLst>
          </p:cNvPr>
          <p:cNvSpPr txBox="1"/>
          <p:nvPr/>
        </p:nvSpPr>
        <p:spPr>
          <a:xfrm>
            <a:off x="9004334" y="3170759"/>
            <a:ext cx="2536370" cy="369332"/>
          </a:xfrm>
          <a:prstGeom prst="rect">
            <a:avLst/>
          </a:prstGeom>
          <a:noFill/>
        </p:spPr>
        <p:txBody>
          <a:bodyPr wrap="square">
            <a:spAutoFit/>
          </a:bodyPr>
          <a:lstStyle/>
          <a:p>
            <a:r>
              <a:rPr lang="en-US">
                <a:solidFill>
                  <a:srgbClr val="E77327"/>
                </a:solidFill>
                <a:latin typeface="Open Sans ExtraBold" pitchFamily="2" charset="0"/>
                <a:ea typeface="Open Sans ExtraBold" pitchFamily="2" charset="0"/>
                <a:cs typeface="Open Sans ExtraBold" pitchFamily="2" charset="0"/>
              </a:rPr>
              <a:t>Alis online modules</a:t>
            </a:r>
            <a:endParaRPr lang="en-AU">
              <a:solidFill>
                <a:srgbClr val="E77327"/>
              </a:solidFill>
              <a:latin typeface="Open Sans ExtraBold" pitchFamily="2" charset="0"/>
              <a:ea typeface="Open Sans ExtraBold" pitchFamily="2" charset="0"/>
              <a:cs typeface="Open Sans ExtraBold" pitchFamily="2" charset="0"/>
            </a:endParaRPr>
          </a:p>
        </p:txBody>
      </p:sp>
      <p:sp>
        <p:nvSpPr>
          <p:cNvPr id="21" name="TextBox 20">
            <a:extLst>
              <a:ext uri="{FF2B5EF4-FFF2-40B4-BE49-F238E27FC236}">
                <a16:creationId xmlns:a16="http://schemas.microsoft.com/office/drawing/2014/main" id="{070C0B53-A261-7FD1-1334-EF81B0D26852}"/>
              </a:ext>
            </a:extLst>
          </p:cNvPr>
          <p:cNvSpPr txBox="1"/>
          <p:nvPr/>
        </p:nvSpPr>
        <p:spPr>
          <a:xfrm>
            <a:off x="5928393" y="3170759"/>
            <a:ext cx="2536370" cy="369332"/>
          </a:xfrm>
          <a:prstGeom prst="rect">
            <a:avLst/>
          </a:prstGeom>
          <a:noFill/>
        </p:spPr>
        <p:txBody>
          <a:bodyPr wrap="square">
            <a:spAutoFit/>
          </a:bodyPr>
          <a:lstStyle/>
          <a:p>
            <a:r>
              <a:rPr lang="en-US">
                <a:solidFill>
                  <a:srgbClr val="E77327"/>
                </a:solidFill>
                <a:latin typeface="Open Sans ExtraBold" pitchFamily="2" charset="0"/>
                <a:ea typeface="Open Sans ExtraBold" pitchFamily="2" charset="0"/>
                <a:cs typeface="Open Sans ExtraBold" pitchFamily="2" charset="0"/>
              </a:rPr>
              <a:t>Workers’ webpage</a:t>
            </a:r>
            <a:endParaRPr lang="en-AU">
              <a:solidFill>
                <a:srgbClr val="E77327"/>
              </a:solidFill>
              <a:latin typeface="Open Sans ExtraBold" pitchFamily="2" charset="0"/>
              <a:ea typeface="Open Sans ExtraBold" pitchFamily="2" charset="0"/>
              <a:cs typeface="Open Sans ExtraBold" pitchFamily="2" charset="0"/>
            </a:endParaRPr>
          </a:p>
        </p:txBody>
      </p:sp>
      <p:sp>
        <p:nvSpPr>
          <p:cNvPr id="22" name="TextBox 21">
            <a:extLst>
              <a:ext uri="{FF2B5EF4-FFF2-40B4-BE49-F238E27FC236}">
                <a16:creationId xmlns:a16="http://schemas.microsoft.com/office/drawing/2014/main" id="{3433250C-3543-D11B-6A36-420BF769D6D9}"/>
              </a:ext>
            </a:extLst>
          </p:cNvPr>
          <p:cNvSpPr txBox="1"/>
          <p:nvPr/>
        </p:nvSpPr>
        <p:spPr>
          <a:xfrm>
            <a:off x="8778552" y="554398"/>
            <a:ext cx="3041780" cy="369332"/>
          </a:xfrm>
          <a:prstGeom prst="rect">
            <a:avLst/>
          </a:prstGeom>
          <a:noFill/>
        </p:spPr>
        <p:txBody>
          <a:bodyPr wrap="square">
            <a:spAutoFit/>
          </a:bodyPr>
          <a:lstStyle/>
          <a:p>
            <a:r>
              <a:rPr lang="en-US">
                <a:solidFill>
                  <a:srgbClr val="E77327"/>
                </a:solidFill>
                <a:latin typeface="Open Sans ExtraBold" pitchFamily="2" charset="0"/>
                <a:ea typeface="Open Sans ExtraBold" pitchFamily="2" charset="0"/>
                <a:cs typeface="Open Sans ExtraBold" pitchFamily="2" charset="0"/>
              </a:rPr>
              <a:t>Older people’s webpage</a:t>
            </a:r>
            <a:endParaRPr lang="en-AU">
              <a:solidFill>
                <a:srgbClr val="E77327"/>
              </a:solidFill>
              <a:latin typeface="Open Sans ExtraBold" pitchFamily="2" charset="0"/>
              <a:ea typeface="Open Sans ExtraBold" pitchFamily="2" charset="0"/>
              <a:cs typeface="Open Sans ExtraBold" pitchFamily="2" charset="0"/>
            </a:endParaRPr>
          </a:p>
        </p:txBody>
      </p:sp>
      <p:pic>
        <p:nvPicPr>
          <p:cNvPr id="24" name="Picture 23">
            <a:extLst>
              <a:ext uri="{FF2B5EF4-FFF2-40B4-BE49-F238E27FC236}">
                <a16:creationId xmlns:a16="http://schemas.microsoft.com/office/drawing/2014/main" id="{73F87BC2-83B6-11F6-7758-07484DEF88DE}"/>
              </a:ext>
            </a:extLst>
          </p:cNvPr>
          <p:cNvPicPr>
            <a:picLocks noChangeAspect="1"/>
          </p:cNvPicPr>
          <p:nvPr/>
        </p:nvPicPr>
        <p:blipFill>
          <a:blip r:embed="rId12"/>
          <a:stretch>
            <a:fillRect/>
          </a:stretch>
        </p:blipFill>
        <p:spPr>
          <a:xfrm>
            <a:off x="6301228" y="3540091"/>
            <a:ext cx="1790700" cy="1790700"/>
          </a:xfrm>
          <a:prstGeom prst="rect">
            <a:avLst/>
          </a:prstGeom>
        </p:spPr>
      </p:pic>
      <p:pic>
        <p:nvPicPr>
          <p:cNvPr id="26" name="Picture 25">
            <a:extLst>
              <a:ext uri="{FF2B5EF4-FFF2-40B4-BE49-F238E27FC236}">
                <a16:creationId xmlns:a16="http://schemas.microsoft.com/office/drawing/2014/main" id="{7C4A9057-15F1-D233-110A-B8F1474F139F}"/>
              </a:ext>
            </a:extLst>
          </p:cNvPr>
          <p:cNvPicPr>
            <a:picLocks noChangeAspect="1"/>
          </p:cNvPicPr>
          <p:nvPr/>
        </p:nvPicPr>
        <p:blipFill>
          <a:blip r:embed="rId13"/>
          <a:stretch>
            <a:fillRect/>
          </a:stretch>
        </p:blipFill>
        <p:spPr>
          <a:xfrm>
            <a:off x="9386694" y="888548"/>
            <a:ext cx="1771650" cy="1790700"/>
          </a:xfrm>
          <a:prstGeom prst="rect">
            <a:avLst/>
          </a:prstGeom>
        </p:spPr>
      </p:pic>
      <p:pic>
        <p:nvPicPr>
          <p:cNvPr id="28" name="Picture 27">
            <a:extLst>
              <a:ext uri="{FF2B5EF4-FFF2-40B4-BE49-F238E27FC236}">
                <a16:creationId xmlns:a16="http://schemas.microsoft.com/office/drawing/2014/main" id="{260B9765-D73A-CC0F-5F87-BDB3146E950C}"/>
              </a:ext>
            </a:extLst>
          </p:cNvPr>
          <p:cNvPicPr>
            <a:picLocks noChangeAspect="1"/>
          </p:cNvPicPr>
          <p:nvPr/>
        </p:nvPicPr>
        <p:blipFill>
          <a:blip r:embed="rId14"/>
          <a:stretch>
            <a:fillRect/>
          </a:stretch>
        </p:blipFill>
        <p:spPr>
          <a:xfrm>
            <a:off x="9396219" y="3540091"/>
            <a:ext cx="1762125" cy="1790700"/>
          </a:xfrm>
          <a:prstGeom prst="rect">
            <a:avLst/>
          </a:prstGeom>
        </p:spPr>
      </p:pic>
    </p:spTree>
    <p:extLst>
      <p:ext uri="{BB962C8B-B14F-4D97-AF65-F5344CB8AC3E}">
        <p14:creationId xmlns:p14="http://schemas.microsoft.com/office/powerpoint/2010/main" val="400834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9B448B-91F6-FCF2-DD3C-ACF669A5B988}"/>
              </a:ext>
            </a:extLst>
          </p:cNvPr>
          <p:cNvSpPr/>
          <p:nvPr/>
        </p:nvSpPr>
        <p:spPr>
          <a:xfrm>
            <a:off x="0" y="0"/>
            <a:ext cx="12192000" cy="5683153"/>
          </a:xfrm>
          <a:prstGeom prst="rect">
            <a:avLst/>
          </a:prstGeom>
          <a:solidFill>
            <a:srgbClr val="E77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Content Placeholder 1">
            <a:extLst>
              <a:ext uri="{FF2B5EF4-FFF2-40B4-BE49-F238E27FC236}">
                <a16:creationId xmlns:a16="http://schemas.microsoft.com/office/drawing/2014/main" id="{EF2DE07D-FDE8-AFD6-012F-4FDBB5C3920C}"/>
              </a:ext>
            </a:extLst>
          </p:cNvPr>
          <p:cNvSpPr>
            <a:spLocks noGrp="1"/>
          </p:cNvSpPr>
          <p:nvPr>
            <p:ph idx="1"/>
          </p:nvPr>
        </p:nvSpPr>
        <p:spPr>
          <a:xfrm>
            <a:off x="778578" y="2109630"/>
            <a:ext cx="5789647" cy="1245513"/>
          </a:xfrm>
        </p:spPr>
        <p:txBody>
          <a:bodyPr vert="horz" lIns="0" tIns="0" rIns="0" bIns="0" rtlCol="0" anchor="t">
            <a:normAutofit/>
          </a:bodyPr>
          <a:lstStyle/>
          <a:p>
            <a:pPr>
              <a:lnSpc>
                <a:spcPct val="150000"/>
              </a:lnSpc>
              <a:spcAft>
                <a:spcPts val="1200"/>
              </a:spcAft>
              <a:buNone/>
            </a:pPr>
            <a:r>
              <a:rPr lang="en-AU">
                <a:solidFill>
                  <a:schemeClr val="bg1"/>
                </a:solidFill>
                <a:latin typeface="Open Sans" pitchFamily="2" charset="0"/>
                <a:ea typeface="Open Sans" pitchFamily="2" charset="0"/>
                <a:cs typeface="Open Sans" pitchFamily="2" charset="0"/>
              </a:rPr>
              <a:t>Speak up if you have any concerns about the experiences of residents in your care. </a:t>
            </a:r>
            <a:endParaRPr lang="en-US">
              <a:solidFill>
                <a:schemeClr val="bg1"/>
              </a:solidFill>
              <a:latin typeface="Open Sans" pitchFamily="2" charset="0"/>
              <a:ea typeface="Open Sans" pitchFamily="2" charset="0"/>
              <a:cs typeface="Open Sans" pitchFamily="2" charset="0"/>
            </a:endParaRPr>
          </a:p>
          <a:p>
            <a:pPr marL="285750" indent="-285750">
              <a:lnSpc>
                <a:spcPct val="113999"/>
              </a:lnSpc>
            </a:pPr>
            <a:endParaRPr lang="en-AU" sz="1000" b="0">
              <a:latin typeface="Fira Sans"/>
            </a:endParaRPr>
          </a:p>
          <a:p>
            <a:pPr>
              <a:lnSpc>
                <a:spcPct val="113999"/>
              </a:lnSpc>
            </a:pPr>
            <a:endParaRPr lang="en-US" b="0">
              <a:latin typeface="Fira Sans"/>
            </a:endParaRPr>
          </a:p>
        </p:txBody>
      </p:sp>
      <p:sp>
        <p:nvSpPr>
          <p:cNvPr id="3" name="Title 2">
            <a:extLst>
              <a:ext uri="{FF2B5EF4-FFF2-40B4-BE49-F238E27FC236}">
                <a16:creationId xmlns:a16="http://schemas.microsoft.com/office/drawing/2014/main" id="{2A3D25A9-E3A7-A124-AD5D-31F10F0412AC}"/>
              </a:ext>
            </a:extLst>
          </p:cNvPr>
          <p:cNvSpPr>
            <a:spLocks noGrp="1"/>
          </p:cNvSpPr>
          <p:nvPr>
            <p:ph type="title"/>
          </p:nvPr>
        </p:nvSpPr>
        <p:spPr>
          <a:xfrm>
            <a:off x="669091" y="827314"/>
            <a:ext cx="7560510" cy="537936"/>
          </a:xfrm>
        </p:spPr>
        <p:txBody>
          <a:bodyPr lIns="91440" tIns="45720" rIns="91440" bIns="45720" anchor="t"/>
          <a:lstStyle/>
          <a:p>
            <a:r>
              <a:rPr lang="en-AU" b="1">
                <a:solidFill>
                  <a:schemeClr val="bg1"/>
                </a:solidFill>
                <a:latin typeface="Open Sans ExtraBold" pitchFamily="2" charset="0"/>
                <a:ea typeface="Open Sans ExtraBold" pitchFamily="2" charset="0"/>
                <a:cs typeface="Open Sans ExtraBold" pitchFamily="2" charset="0"/>
              </a:rPr>
              <a:t>The Commission is here to support you</a:t>
            </a:r>
            <a:endParaRPr lang="en-US" b="1">
              <a:solidFill>
                <a:schemeClr val="bg1"/>
              </a:solidFill>
              <a:latin typeface="Open Sans ExtraBold" pitchFamily="2" charset="0"/>
              <a:ea typeface="Open Sans ExtraBold" pitchFamily="2" charset="0"/>
              <a:cs typeface="Open Sans ExtraBold" pitchFamily="2" charset="0"/>
            </a:endParaRPr>
          </a:p>
        </p:txBody>
      </p:sp>
      <p:pic>
        <p:nvPicPr>
          <p:cNvPr id="8" name="Picture 7" descr="A black background with white text&#10;&#10;Description automatically generated">
            <a:hlinkClick r:id="rId4"/>
            <a:extLst>
              <a:ext uri="{FF2B5EF4-FFF2-40B4-BE49-F238E27FC236}">
                <a16:creationId xmlns:a16="http://schemas.microsoft.com/office/drawing/2014/main" id="{1B349795-499E-567D-4E07-0DF15BA37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578" y="3588829"/>
            <a:ext cx="5327448" cy="1546552"/>
          </a:xfrm>
          <a:prstGeom prst="rect">
            <a:avLst/>
          </a:prstGeom>
        </p:spPr>
      </p:pic>
      <p:sp>
        <p:nvSpPr>
          <p:cNvPr id="9" name="Rectangle 8">
            <a:extLst>
              <a:ext uri="{FF2B5EF4-FFF2-40B4-BE49-F238E27FC236}">
                <a16:creationId xmlns:a16="http://schemas.microsoft.com/office/drawing/2014/main" id="{E519A4C9-20EE-86A4-5084-B790C5E1325C}"/>
              </a:ext>
            </a:extLst>
          </p:cNvPr>
          <p:cNvSpPr/>
          <p:nvPr/>
        </p:nvSpPr>
        <p:spPr>
          <a:xfrm>
            <a:off x="0" y="-12800"/>
            <a:ext cx="12192000" cy="537936"/>
          </a:xfrm>
          <a:prstGeom prst="rect">
            <a:avLst/>
          </a:prstGeom>
          <a:solidFill>
            <a:srgbClr val="F6A7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10" descr="A group of people sitting at a table eating food&#10;&#10;Description automatically generated">
            <a:extLst>
              <a:ext uri="{FF2B5EF4-FFF2-40B4-BE49-F238E27FC236}">
                <a16:creationId xmlns:a16="http://schemas.microsoft.com/office/drawing/2014/main" id="{39C22620-BC78-DE57-9D83-D5398C66E1D4}"/>
              </a:ext>
            </a:extLst>
          </p:cNvPr>
          <p:cNvPicPr>
            <a:picLocks noChangeAspect="1"/>
          </p:cNvPicPr>
          <p:nvPr/>
        </p:nvPicPr>
        <p:blipFill rotWithShape="1">
          <a:blip r:embed="rId6">
            <a:extLst>
              <a:ext uri="{28A0092B-C50C-407E-A947-70E740481C1C}">
                <a14:useLocalDpi xmlns:a14="http://schemas.microsoft.com/office/drawing/2010/main" val="0"/>
              </a:ext>
            </a:extLst>
          </a:blip>
          <a:srcRect b="10552"/>
          <a:stretch/>
        </p:blipFill>
        <p:spPr>
          <a:xfrm>
            <a:off x="5211818" y="1174846"/>
            <a:ext cx="8961381" cy="4508307"/>
          </a:xfrm>
          <a:prstGeom prst="rect">
            <a:avLst/>
          </a:prstGeom>
        </p:spPr>
      </p:pic>
    </p:spTree>
    <p:custDataLst>
      <p:tags r:id="rId1"/>
    </p:custDataLst>
    <p:extLst>
      <p:ext uri="{BB962C8B-B14F-4D97-AF65-F5344CB8AC3E}">
        <p14:creationId xmlns:p14="http://schemas.microsoft.com/office/powerpoint/2010/main" val="1735097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7A6CC-9008-4F5F-881E-AC12BE0CFD57}"/>
              </a:ext>
            </a:extLst>
          </p:cNvPr>
          <p:cNvSpPr>
            <a:spLocks noGrp="1"/>
          </p:cNvSpPr>
          <p:nvPr>
            <p:ph idx="1"/>
          </p:nvPr>
        </p:nvSpPr>
        <p:spPr>
          <a:xfrm>
            <a:off x="304800" y="1284051"/>
            <a:ext cx="5308600" cy="4727644"/>
          </a:xfrm>
        </p:spPr>
        <p:txBody>
          <a:bodyPr/>
          <a:lstStyle/>
          <a:p>
            <a:pPr marL="285750" indent="-285750" algn="l" rtl="0" fontAlgn="base">
              <a:buFont typeface="Arial" panose="020B0604020202020204" pitchFamily="34" charset="0"/>
              <a:buChar char="•"/>
            </a:pPr>
            <a:r>
              <a:rPr lang="en-AU" sz="1800" b="0" i="0">
                <a:solidFill>
                  <a:schemeClr val="bg1"/>
                </a:solidFill>
                <a:effectLst/>
                <a:latin typeface="Open Sans" pitchFamily="2" charset="0"/>
                <a:ea typeface="Open Sans" pitchFamily="2" charset="0"/>
                <a:cs typeface="Open Sans" pitchFamily="2" charset="0"/>
              </a:rPr>
              <a:t>Why is Food, Nutrition and Dining important?</a:t>
            </a:r>
          </a:p>
          <a:p>
            <a:pPr marL="285750" indent="-285750" algn="l" rtl="0" fontAlgn="base">
              <a:buFont typeface="Arial" panose="020B0604020202020204" pitchFamily="34" charset="0"/>
              <a:buChar char="•"/>
            </a:pPr>
            <a:endParaRPr lang="en-AU" sz="1800" b="0" i="0">
              <a:solidFill>
                <a:schemeClr val="bg1"/>
              </a:solidFill>
              <a:effectLst/>
              <a:latin typeface="Open Sans" pitchFamily="2" charset="0"/>
              <a:ea typeface="Open Sans" pitchFamily="2" charset="0"/>
              <a:cs typeface="Open Sans" pitchFamily="2" charset="0"/>
            </a:endParaRPr>
          </a:p>
          <a:p>
            <a:pPr marL="285750" indent="-285750" algn="l" rtl="0" fontAlgn="base">
              <a:buFont typeface="Arial" panose="020B0604020202020204" pitchFamily="34" charset="0"/>
              <a:buChar char="•"/>
            </a:pPr>
            <a:r>
              <a:rPr lang="en-AU" sz="1800" b="0" i="0">
                <a:solidFill>
                  <a:schemeClr val="bg1"/>
                </a:solidFill>
                <a:effectLst/>
                <a:latin typeface="Open Sans" pitchFamily="2" charset="0"/>
                <a:ea typeface="Open Sans" pitchFamily="2" charset="0"/>
                <a:cs typeface="Open Sans" pitchFamily="2" charset="0"/>
              </a:rPr>
              <a:t>How is this relevant to our organisation? </a:t>
            </a:r>
          </a:p>
          <a:p>
            <a:pPr marL="285750" indent="-285750" algn="l" rtl="0" fontAlgn="base">
              <a:buFont typeface="Arial" panose="020B0604020202020204" pitchFamily="34" charset="0"/>
              <a:buChar char="•"/>
            </a:pPr>
            <a:endParaRPr lang="en-AU" sz="1800" b="0" i="0">
              <a:solidFill>
                <a:schemeClr val="bg1"/>
              </a:solidFill>
              <a:effectLst/>
              <a:latin typeface="Open Sans" pitchFamily="2" charset="0"/>
              <a:ea typeface="Open Sans" pitchFamily="2" charset="0"/>
              <a:cs typeface="Open Sans" pitchFamily="2" charset="0"/>
            </a:endParaRPr>
          </a:p>
          <a:p>
            <a:pPr marL="285750" indent="-285750" algn="l" rtl="0" fontAlgn="base">
              <a:buFont typeface="Arial" panose="020B0604020202020204" pitchFamily="34" charset="0"/>
              <a:buChar char="•"/>
            </a:pPr>
            <a:r>
              <a:rPr lang="en-AU" sz="1800" b="0" i="0">
                <a:solidFill>
                  <a:schemeClr val="bg1"/>
                </a:solidFill>
                <a:effectLst/>
                <a:latin typeface="Open Sans" pitchFamily="2" charset="0"/>
                <a:ea typeface="Open Sans" pitchFamily="2" charset="0"/>
                <a:cs typeface="Open Sans" pitchFamily="2" charset="0"/>
              </a:rPr>
              <a:t>The dining experience </a:t>
            </a:r>
          </a:p>
          <a:p>
            <a:pPr marL="285750" indent="-285750" algn="l" rtl="0" fontAlgn="base">
              <a:buFont typeface="Arial" panose="020B0604020202020204" pitchFamily="34" charset="0"/>
              <a:buChar char="•"/>
            </a:pPr>
            <a:endParaRPr lang="en-AU" sz="1800" b="0" i="0">
              <a:solidFill>
                <a:schemeClr val="bg1"/>
              </a:solidFill>
              <a:effectLst/>
              <a:latin typeface="Open Sans" pitchFamily="2" charset="0"/>
              <a:ea typeface="Open Sans" pitchFamily="2" charset="0"/>
              <a:cs typeface="Open Sans" pitchFamily="2" charset="0"/>
            </a:endParaRPr>
          </a:p>
          <a:p>
            <a:pPr marL="285750" indent="-285750" algn="l" rtl="0" fontAlgn="base">
              <a:buFont typeface="Arial" panose="020B0604020202020204" pitchFamily="34" charset="0"/>
              <a:buChar char="•"/>
            </a:pPr>
            <a:r>
              <a:rPr lang="en-AU" sz="1800" b="0" i="0">
                <a:solidFill>
                  <a:schemeClr val="bg1"/>
                </a:solidFill>
                <a:effectLst/>
                <a:latin typeface="Open Sans" pitchFamily="2" charset="0"/>
                <a:ea typeface="Open Sans" pitchFamily="2" charset="0"/>
                <a:cs typeface="Open Sans" pitchFamily="2" charset="0"/>
              </a:rPr>
              <a:t>Supporting residents with swallowing difficulties </a:t>
            </a:r>
          </a:p>
          <a:p>
            <a:pPr marL="285750" indent="-285750" algn="l" rtl="0" fontAlgn="base">
              <a:buFont typeface="Arial" panose="020B0604020202020204" pitchFamily="34" charset="0"/>
              <a:buChar char="•"/>
            </a:pPr>
            <a:endParaRPr lang="en-AU" sz="1800" b="0" i="0">
              <a:solidFill>
                <a:schemeClr val="bg1"/>
              </a:solidFill>
              <a:effectLst/>
              <a:latin typeface="Open Sans" pitchFamily="2" charset="0"/>
              <a:ea typeface="Open Sans" pitchFamily="2" charset="0"/>
              <a:cs typeface="Open Sans" pitchFamily="2" charset="0"/>
            </a:endParaRPr>
          </a:p>
          <a:p>
            <a:pPr marL="285750" indent="-285750" algn="l" rtl="0" fontAlgn="base">
              <a:buFont typeface="Arial" panose="020B0604020202020204" pitchFamily="34" charset="0"/>
              <a:buChar char="•"/>
            </a:pPr>
            <a:r>
              <a:rPr lang="en-AU" sz="1800" b="0" i="0">
                <a:solidFill>
                  <a:schemeClr val="bg1"/>
                </a:solidFill>
                <a:effectLst/>
                <a:latin typeface="Open Sans" pitchFamily="2" charset="0"/>
                <a:ea typeface="Open Sans" pitchFamily="2" charset="0"/>
                <a:cs typeface="Open Sans" pitchFamily="2" charset="0"/>
              </a:rPr>
              <a:t>Supporting oral health </a:t>
            </a:r>
          </a:p>
          <a:p>
            <a:pPr marL="285750" indent="-285750" algn="l" rtl="0" fontAlgn="base">
              <a:buFont typeface="Arial" panose="020B0604020202020204" pitchFamily="34" charset="0"/>
              <a:buChar char="•"/>
            </a:pPr>
            <a:endParaRPr lang="en-AU" sz="1800" b="0" i="0">
              <a:solidFill>
                <a:schemeClr val="bg1"/>
              </a:solidFill>
              <a:effectLst/>
              <a:latin typeface="Open Sans" pitchFamily="2" charset="0"/>
              <a:ea typeface="Open Sans" pitchFamily="2" charset="0"/>
              <a:cs typeface="Open Sans" pitchFamily="2" charset="0"/>
            </a:endParaRPr>
          </a:p>
          <a:p>
            <a:pPr marL="285750" indent="-285750" algn="l" rtl="0" fontAlgn="base">
              <a:buFont typeface="Arial" panose="020B0604020202020204" pitchFamily="34" charset="0"/>
              <a:buChar char="•"/>
            </a:pPr>
            <a:r>
              <a:rPr lang="en-AU" sz="1800" b="0" i="0">
                <a:solidFill>
                  <a:schemeClr val="bg1"/>
                </a:solidFill>
                <a:effectLst/>
                <a:latin typeface="Open Sans" pitchFamily="2" charset="0"/>
                <a:ea typeface="Open Sans" pitchFamily="2" charset="0"/>
                <a:cs typeface="Open Sans" pitchFamily="2" charset="0"/>
              </a:rPr>
              <a:t>Resident food and drink choices ’</a:t>
            </a:r>
          </a:p>
          <a:p>
            <a:pPr marL="285750" indent="-285750" algn="l" rtl="0" fontAlgn="base">
              <a:buFont typeface="Arial" panose="020B0604020202020204" pitchFamily="34" charset="0"/>
              <a:buChar char="•"/>
            </a:pPr>
            <a:endParaRPr lang="en-AU" sz="1800" b="0" i="0">
              <a:solidFill>
                <a:schemeClr val="bg1"/>
              </a:solidFill>
              <a:effectLst/>
              <a:latin typeface="Open Sans" pitchFamily="2" charset="0"/>
              <a:ea typeface="Open Sans" pitchFamily="2" charset="0"/>
              <a:cs typeface="Open Sans" pitchFamily="2" charset="0"/>
            </a:endParaRPr>
          </a:p>
          <a:p>
            <a:pPr marL="285750" indent="-285750" algn="l" rtl="0" fontAlgn="base">
              <a:buFont typeface="Arial" panose="020B0604020202020204" pitchFamily="34" charset="0"/>
              <a:buChar char="•"/>
            </a:pPr>
            <a:r>
              <a:rPr lang="en-AU" b="0">
                <a:solidFill>
                  <a:schemeClr val="bg1"/>
                </a:solidFill>
                <a:latin typeface="Open Sans" pitchFamily="2" charset="0"/>
                <a:ea typeface="Open Sans" pitchFamily="2" charset="0"/>
                <a:cs typeface="Open Sans" pitchFamily="2" charset="0"/>
              </a:rPr>
              <a:t>Food, nutrition, dining and dementia </a:t>
            </a:r>
          </a:p>
          <a:p>
            <a:pPr marL="285750" indent="-285750" algn="l" rtl="0" fontAlgn="base">
              <a:buFont typeface="Arial" panose="020B0604020202020204" pitchFamily="34" charset="0"/>
              <a:buChar char="•"/>
            </a:pPr>
            <a:endParaRPr lang="en-AU" sz="1800" b="0" i="0">
              <a:solidFill>
                <a:schemeClr val="bg1"/>
              </a:solidFill>
              <a:effectLst/>
              <a:latin typeface="Fira Sans" panose="020B0803050000020004" pitchFamily="34" charset="0"/>
            </a:endParaRPr>
          </a:p>
          <a:p>
            <a:pPr marL="285750" indent="-285750" algn="l" rtl="0" fontAlgn="base">
              <a:buFont typeface="Arial" panose="020B0604020202020204" pitchFamily="34" charset="0"/>
              <a:buChar char="•"/>
            </a:pPr>
            <a:endParaRPr lang="en-AU" sz="1800" b="0" i="0">
              <a:solidFill>
                <a:schemeClr val="bg1"/>
              </a:solidFill>
              <a:effectLst/>
              <a:latin typeface="Fira Sans" panose="020B0803050000020004" pitchFamily="34" charset="0"/>
            </a:endParaRPr>
          </a:p>
          <a:p>
            <a:endParaRPr lang="en-AU"/>
          </a:p>
        </p:txBody>
      </p:sp>
      <p:sp>
        <p:nvSpPr>
          <p:cNvPr id="3" name="Title 2">
            <a:extLst>
              <a:ext uri="{FF2B5EF4-FFF2-40B4-BE49-F238E27FC236}">
                <a16:creationId xmlns:a16="http://schemas.microsoft.com/office/drawing/2014/main" id="{8CE374F0-80A6-43D8-B43C-3F579871CDC2}"/>
              </a:ext>
            </a:extLst>
          </p:cNvPr>
          <p:cNvSpPr>
            <a:spLocks noGrp="1"/>
          </p:cNvSpPr>
          <p:nvPr>
            <p:ph type="title"/>
          </p:nvPr>
        </p:nvSpPr>
        <p:spPr>
          <a:xfrm>
            <a:off x="762000" y="593388"/>
            <a:ext cx="4305301" cy="614660"/>
          </a:xfrm>
        </p:spPr>
        <p:txBody>
          <a:bodyPr/>
          <a:lstStyle/>
          <a:p>
            <a:pPr algn="ctr"/>
            <a:r>
              <a:rPr lang="en-AU">
                <a:latin typeface="Open Sans ExtraBold" pitchFamily="2" charset="0"/>
                <a:ea typeface="Open Sans ExtraBold" pitchFamily="2" charset="0"/>
                <a:cs typeface="Open Sans ExtraBold" pitchFamily="2" charset="0"/>
              </a:rPr>
              <a:t>Agenda </a:t>
            </a:r>
          </a:p>
        </p:txBody>
      </p:sp>
      <p:pic>
        <p:nvPicPr>
          <p:cNvPr id="5" name="Picture 4">
            <a:extLst>
              <a:ext uri="{FF2B5EF4-FFF2-40B4-BE49-F238E27FC236}">
                <a16:creationId xmlns:a16="http://schemas.microsoft.com/office/drawing/2014/main" id="{A6737641-D839-491B-9B98-2C8D1DF6A4E3}"/>
              </a:ext>
            </a:extLst>
          </p:cNvPr>
          <p:cNvPicPr>
            <a:picLocks noChangeAspect="1"/>
          </p:cNvPicPr>
          <p:nvPr/>
        </p:nvPicPr>
        <p:blipFill>
          <a:blip r:embed="rId4"/>
          <a:stretch>
            <a:fillRect/>
          </a:stretch>
        </p:blipFill>
        <p:spPr>
          <a:xfrm>
            <a:off x="4891368" y="750846"/>
            <a:ext cx="8710612" cy="4899107"/>
          </a:xfrm>
          <a:prstGeom prst="rect">
            <a:avLst/>
          </a:prstGeom>
        </p:spPr>
      </p:pic>
    </p:spTree>
    <p:custDataLst>
      <p:tags r:id="rId1"/>
    </p:custDataLst>
    <p:extLst>
      <p:ext uri="{BB962C8B-B14F-4D97-AF65-F5344CB8AC3E}">
        <p14:creationId xmlns:p14="http://schemas.microsoft.com/office/powerpoint/2010/main" val="3044984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96741-8D49-1997-18E8-4110559E7C2D}"/>
              </a:ext>
            </a:extLst>
          </p:cNvPr>
          <p:cNvSpPr>
            <a:spLocks noGrp="1"/>
          </p:cNvSpPr>
          <p:nvPr>
            <p:ph type="title"/>
          </p:nvPr>
        </p:nvSpPr>
        <p:spPr>
          <a:xfrm>
            <a:off x="762000" y="1041621"/>
            <a:ext cx="4305301" cy="2701714"/>
          </a:xfrm>
        </p:spPr>
        <p:txBody>
          <a:bodyPr/>
          <a:lstStyle/>
          <a:p>
            <a:r>
              <a:rPr lang="en-AU">
                <a:latin typeface="Open Sans ExtraBold" pitchFamily="2" charset="0"/>
                <a:ea typeface="Open Sans ExtraBold" pitchFamily="2" charset="0"/>
                <a:cs typeface="Open Sans ExtraBold" pitchFamily="2" charset="0"/>
              </a:rPr>
              <a:t>Food, nutrition and dining: why is it important? </a:t>
            </a:r>
          </a:p>
        </p:txBody>
      </p:sp>
      <p:sp>
        <p:nvSpPr>
          <p:cNvPr id="4" name="Text Placeholder 3">
            <a:extLst>
              <a:ext uri="{FF2B5EF4-FFF2-40B4-BE49-F238E27FC236}">
                <a16:creationId xmlns:a16="http://schemas.microsoft.com/office/drawing/2014/main" id="{0B8D788E-E906-F154-EC9C-F919B7C95AF6}"/>
              </a:ext>
            </a:extLst>
          </p:cNvPr>
          <p:cNvSpPr>
            <a:spLocks noGrp="1"/>
          </p:cNvSpPr>
          <p:nvPr>
            <p:ph type="body" sz="quarter" idx="13"/>
          </p:nvPr>
        </p:nvSpPr>
        <p:spPr>
          <a:xfrm>
            <a:off x="761999" y="3042138"/>
            <a:ext cx="4305301" cy="1350484"/>
          </a:xfrm>
        </p:spPr>
        <p:txBody>
          <a:bodyPr>
            <a:normAutofit lnSpcReduction="10000"/>
          </a:bodyPr>
          <a:lstStyle/>
          <a:p>
            <a:pPr marL="342900" indent="-342900">
              <a:buFont typeface="Arial" panose="020B0604020202020204" pitchFamily="34" charset="0"/>
              <a:buChar char="•"/>
            </a:pPr>
            <a:r>
              <a:rPr lang="en-AU" b="1">
                <a:latin typeface="Open Sans" pitchFamily="2" charset="0"/>
                <a:ea typeface="Open Sans" pitchFamily="2" charset="0"/>
                <a:cs typeface="Open Sans" pitchFamily="2" charset="0"/>
              </a:rPr>
              <a:t>Health and social outcomes </a:t>
            </a:r>
          </a:p>
          <a:p>
            <a:pPr marL="342900" indent="-342900">
              <a:buFont typeface="Arial" panose="020B0604020202020204" pitchFamily="34" charset="0"/>
              <a:buChar char="•"/>
            </a:pPr>
            <a:endParaRPr lang="en-AU" b="1">
              <a:latin typeface="Open Sans" pitchFamily="2" charset="0"/>
              <a:ea typeface="Open Sans" pitchFamily="2" charset="0"/>
              <a:cs typeface="Open Sans" pitchFamily="2" charset="0"/>
            </a:endParaRPr>
          </a:p>
          <a:p>
            <a:pPr marL="342900" indent="-342900">
              <a:buFont typeface="Arial" panose="020B0604020202020204" pitchFamily="34" charset="0"/>
              <a:buChar char="•"/>
            </a:pPr>
            <a:r>
              <a:rPr lang="en-AU" b="1">
                <a:latin typeface="Open Sans" pitchFamily="2" charset="0"/>
                <a:ea typeface="Open Sans" pitchFamily="2" charset="0"/>
                <a:cs typeface="Open Sans" pitchFamily="2" charset="0"/>
              </a:rPr>
              <a:t>Legislation and quality standards </a:t>
            </a:r>
          </a:p>
        </p:txBody>
      </p:sp>
      <p:pic>
        <p:nvPicPr>
          <p:cNvPr id="7" name="Picture Placeholder 6" descr="A person and a nurse eating&#10;&#10;Description automatically generated">
            <a:extLst>
              <a:ext uri="{FF2B5EF4-FFF2-40B4-BE49-F238E27FC236}">
                <a16:creationId xmlns:a16="http://schemas.microsoft.com/office/drawing/2014/main" id="{CA0F1DDB-7D36-4616-1EB0-71DE6754CEF5}"/>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20315" r="20315"/>
          <a:stretch>
            <a:fillRect/>
          </a:stretch>
        </p:blipFill>
        <p:spPr/>
      </p:pic>
    </p:spTree>
    <p:custDataLst>
      <p:tags r:id="rId1"/>
    </p:custDataLst>
    <p:extLst>
      <p:ext uri="{BB962C8B-B14F-4D97-AF65-F5344CB8AC3E}">
        <p14:creationId xmlns:p14="http://schemas.microsoft.com/office/powerpoint/2010/main" val="6886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502CDEBA-1709-9324-02EE-95E552DF606A}"/>
              </a:ext>
            </a:extLst>
          </p:cNvPr>
          <p:cNvSpPr>
            <a:spLocks noGrp="1"/>
          </p:cNvSpPr>
          <p:nvPr>
            <p:ph type="title"/>
          </p:nvPr>
        </p:nvSpPr>
        <p:spPr>
          <a:xfrm>
            <a:off x="669090" y="827314"/>
            <a:ext cx="11103810" cy="537936"/>
          </a:xfrm>
        </p:spPr>
        <p:txBody>
          <a:bodyPr lIns="91440" tIns="45720" rIns="91440" bIns="45720" anchor="t"/>
          <a:lstStyle/>
          <a:p>
            <a:r>
              <a:rPr lang="en-AU">
                <a:latin typeface="Open Sans ExtraBold" pitchFamily="2" charset="0"/>
                <a:ea typeface="Open Sans ExtraBold" pitchFamily="2" charset="0"/>
                <a:cs typeface="Open Sans ExtraBold" pitchFamily="2" charset="0"/>
              </a:rPr>
              <a:t>Commission’s food, nutrition and dining campaign</a:t>
            </a:r>
            <a:endParaRPr lang="en-US">
              <a:latin typeface="Open Sans ExtraBold" pitchFamily="2" charset="0"/>
              <a:ea typeface="Open Sans ExtraBold" pitchFamily="2" charset="0"/>
              <a:cs typeface="Open Sans ExtraBold" pitchFamily="2" charset="0"/>
            </a:endParaRPr>
          </a:p>
        </p:txBody>
      </p:sp>
      <p:sp>
        <p:nvSpPr>
          <p:cNvPr id="8" name="TextBox 7">
            <a:extLst>
              <a:ext uri="{FF2B5EF4-FFF2-40B4-BE49-F238E27FC236}">
                <a16:creationId xmlns:a16="http://schemas.microsoft.com/office/drawing/2014/main" id="{54A61F4A-738A-4474-AB6E-9AF4C6FC0B17}"/>
              </a:ext>
            </a:extLst>
          </p:cNvPr>
          <p:cNvSpPr txBox="1"/>
          <p:nvPr/>
        </p:nvSpPr>
        <p:spPr>
          <a:xfrm>
            <a:off x="669090" y="4048038"/>
            <a:ext cx="6096000" cy="1952458"/>
          </a:xfrm>
          <a:prstGeom prst="rect">
            <a:avLst/>
          </a:prstGeom>
          <a:noFill/>
        </p:spPr>
        <p:txBody>
          <a:bodyPr wrap="square" lIns="91440" tIns="45720" rIns="91440" bIns="45720" anchor="t">
            <a:spAutoFit/>
          </a:bodyPr>
          <a:lstStyle/>
          <a:p>
            <a:pPr>
              <a:lnSpc>
                <a:spcPct val="150000"/>
              </a:lnSpc>
              <a:spcAft>
                <a:spcPts val="1200"/>
              </a:spcAft>
            </a:pPr>
            <a:r>
              <a:rPr lang="en-AU" sz="2500" b="1">
                <a:solidFill>
                  <a:srgbClr val="00577D"/>
                </a:solidFill>
                <a:latin typeface="Open Sans" pitchFamily="2" charset="0"/>
                <a:ea typeface="Open Sans" pitchFamily="2" charset="0"/>
                <a:cs typeface="Open Sans" pitchFamily="2" charset="0"/>
              </a:rPr>
              <a:t>Resources to learn about:</a:t>
            </a:r>
          </a:p>
          <a:p>
            <a:pPr marL="285750" indent="-285750">
              <a:lnSpc>
                <a:spcPct val="120000"/>
              </a:lnSpc>
              <a:spcAft>
                <a:spcPts val="600"/>
              </a:spcAft>
              <a:buClr>
                <a:srgbClr val="E77327"/>
              </a:buClr>
              <a:buFont typeface="Arial" panose="020B0604020202020204" pitchFamily="34" charset="0"/>
              <a:buChar char="•"/>
            </a:pPr>
            <a:r>
              <a:rPr lang="en-AU" b="0">
                <a:solidFill>
                  <a:schemeClr val="tx1"/>
                </a:solidFill>
                <a:latin typeface="Open Sans" pitchFamily="2" charset="0"/>
                <a:ea typeface="Open Sans" pitchFamily="2" charset="0"/>
                <a:cs typeface="Open Sans" pitchFamily="2" charset="0"/>
              </a:rPr>
              <a:t>Why is food, nutrition and dining important?</a:t>
            </a:r>
          </a:p>
          <a:p>
            <a:pPr marL="285750" indent="-285750">
              <a:lnSpc>
                <a:spcPct val="120000"/>
              </a:lnSpc>
              <a:spcAft>
                <a:spcPts val="600"/>
              </a:spcAft>
              <a:buClr>
                <a:srgbClr val="E77327"/>
              </a:buClr>
              <a:buFont typeface="Arial" panose="020B0604020202020204" pitchFamily="34" charset="0"/>
              <a:buChar char="•"/>
            </a:pPr>
            <a:r>
              <a:rPr lang="en-AU" b="0">
                <a:solidFill>
                  <a:schemeClr val="tx1"/>
                </a:solidFill>
                <a:latin typeface="Open Sans" pitchFamily="2" charset="0"/>
                <a:ea typeface="Open Sans" pitchFamily="2" charset="0"/>
                <a:cs typeface="Open Sans" pitchFamily="2" charset="0"/>
              </a:rPr>
              <a:t>How to identify issues and act early? </a:t>
            </a:r>
          </a:p>
          <a:p>
            <a:pPr marL="285750" indent="-285750">
              <a:lnSpc>
                <a:spcPct val="120000"/>
              </a:lnSpc>
              <a:spcAft>
                <a:spcPts val="600"/>
              </a:spcAft>
              <a:buClr>
                <a:srgbClr val="E77327"/>
              </a:buClr>
              <a:buFont typeface="Arial" panose="020B0604020202020204" pitchFamily="34" charset="0"/>
              <a:buChar char="•"/>
            </a:pPr>
            <a:r>
              <a:rPr lang="en-AU" b="0">
                <a:solidFill>
                  <a:schemeClr val="tx1"/>
                </a:solidFill>
                <a:latin typeface="Open Sans" pitchFamily="2" charset="0"/>
                <a:ea typeface="Open Sans" pitchFamily="2" charset="0"/>
                <a:cs typeface="Open Sans" pitchFamily="2" charset="0"/>
              </a:rPr>
              <a:t>How to empower residents?</a:t>
            </a:r>
          </a:p>
        </p:txBody>
      </p:sp>
      <p:sp>
        <p:nvSpPr>
          <p:cNvPr id="11" name="TextBox 10">
            <a:extLst>
              <a:ext uri="{FF2B5EF4-FFF2-40B4-BE49-F238E27FC236}">
                <a16:creationId xmlns:a16="http://schemas.microsoft.com/office/drawing/2014/main" id="{FCB0FB72-F07B-41CF-A29F-1E00CA3DFF72}"/>
              </a:ext>
            </a:extLst>
          </p:cNvPr>
          <p:cNvSpPr txBox="1"/>
          <p:nvPr/>
        </p:nvSpPr>
        <p:spPr>
          <a:xfrm>
            <a:off x="669090" y="1790482"/>
            <a:ext cx="6096000" cy="610103"/>
          </a:xfrm>
          <a:prstGeom prst="rect">
            <a:avLst/>
          </a:prstGeom>
          <a:noFill/>
        </p:spPr>
        <p:txBody>
          <a:bodyPr wrap="square">
            <a:spAutoFit/>
          </a:bodyPr>
          <a:lstStyle/>
          <a:p>
            <a:pPr>
              <a:lnSpc>
                <a:spcPct val="150000"/>
              </a:lnSpc>
              <a:spcAft>
                <a:spcPts val="1200"/>
              </a:spcAft>
            </a:pPr>
            <a:r>
              <a:rPr lang="en-AU" sz="2500" b="1">
                <a:solidFill>
                  <a:srgbClr val="00577D"/>
                </a:solidFill>
                <a:latin typeface="Open Sans" pitchFamily="2" charset="0"/>
                <a:ea typeface="Open Sans" pitchFamily="2" charset="0"/>
                <a:cs typeface="Open Sans" pitchFamily="2" charset="0"/>
              </a:rPr>
              <a:t>4 key priority areas</a:t>
            </a:r>
          </a:p>
        </p:txBody>
      </p:sp>
      <p:pic>
        <p:nvPicPr>
          <p:cNvPr id="15" name="Content Placeholder 14">
            <a:extLst>
              <a:ext uri="{FF2B5EF4-FFF2-40B4-BE49-F238E27FC236}">
                <a16:creationId xmlns:a16="http://schemas.microsoft.com/office/drawing/2014/main" id="{43FA7B69-867F-464F-BE36-858D3543D396}"/>
              </a:ext>
            </a:extLst>
          </p:cNvPr>
          <p:cNvPicPr>
            <a:picLocks noGrp="1" noChangeAspect="1"/>
          </p:cNvPicPr>
          <p:nvPr>
            <p:ph idx="1"/>
          </p:nvPr>
        </p:nvPicPr>
        <p:blipFill>
          <a:blip r:embed="rId4"/>
          <a:stretch>
            <a:fillRect/>
          </a:stretch>
        </p:blipFill>
        <p:spPr>
          <a:xfrm>
            <a:off x="3473153" y="2472000"/>
            <a:ext cx="1371719" cy="1383912"/>
          </a:xfrm>
          <a:prstGeom prst="rect">
            <a:avLst/>
          </a:prstGeom>
        </p:spPr>
      </p:pic>
      <p:pic>
        <p:nvPicPr>
          <p:cNvPr id="13" name="Picture 12" descr="A fork and spoon with a chef hat&#10;&#10;Description automatically generated">
            <a:extLst>
              <a:ext uri="{FF2B5EF4-FFF2-40B4-BE49-F238E27FC236}">
                <a16:creationId xmlns:a16="http://schemas.microsoft.com/office/drawing/2014/main" id="{47AD142D-A8A2-468E-BCE5-15FC430AAA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574" y="2472000"/>
            <a:ext cx="983441" cy="1088382"/>
          </a:xfrm>
          <a:prstGeom prst="rect">
            <a:avLst/>
          </a:prstGeom>
        </p:spPr>
      </p:pic>
      <p:pic>
        <p:nvPicPr>
          <p:cNvPr id="14" name="Picture 13" descr="A white text on an orange background&#10;&#10;Description automatically generated">
            <a:extLst>
              <a:ext uri="{FF2B5EF4-FFF2-40B4-BE49-F238E27FC236}">
                <a16:creationId xmlns:a16="http://schemas.microsoft.com/office/drawing/2014/main" id="{F72A1A7C-AD67-42F1-894B-9F633277C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1414" y="3625701"/>
            <a:ext cx="478918" cy="268781"/>
          </a:xfrm>
          <a:prstGeom prst="rect">
            <a:avLst/>
          </a:prstGeom>
        </p:spPr>
      </p:pic>
      <p:pic>
        <p:nvPicPr>
          <p:cNvPr id="16" name="Picture 15">
            <a:extLst>
              <a:ext uri="{FF2B5EF4-FFF2-40B4-BE49-F238E27FC236}">
                <a16:creationId xmlns:a16="http://schemas.microsoft.com/office/drawing/2014/main" id="{ADFD9278-5234-4AF0-8E52-A0376FA01F08}"/>
              </a:ext>
            </a:extLst>
          </p:cNvPr>
          <p:cNvPicPr>
            <a:picLocks noChangeAspect="1"/>
          </p:cNvPicPr>
          <p:nvPr/>
        </p:nvPicPr>
        <p:blipFill>
          <a:blip r:embed="rId7"/>
          <a:stretch>
            <a:fillRect/>
          </a:stretch>
        </p:blipFill>
        <p:spPr>
          <a:xfrm>
            <a:off x="6329010" y="2465904"/>
            <a:ext cx="1018120" cy="1390008"/>
          </a:xfrm>
          <a:prstGeom prst="rect">
            <a:avLst/>
          </a:prstGeom>
        </p:spPr>
      </p:pic>
      <p:pic>
        <p:nvPicPr>
          <p:cNvPr id="17" name="Picture 16">
            <a:extLst>
              <a:ext uri="{FF2B5EF4-FFF2-40B4-BE49-F238E27FC236}">
                <a16:creationId xmlns:a16="http://schemas.microsoft.com/office/drawing/2014/main" id="{4BA75F1B-F832-4F84-A0A4-B4A622E33F7B}"/>
              </a:ext>
            </a:extLst>
          </p:cNvPr>
          <p:cNvPicPr>
            <a:picLocks noChangeAspect="1"/>
          </p:cNvPicPr>
          <p:nvPr/>
        </p:nvPicPr>
        <p:blipFill>
          <a:blip r:embed="rId8"/>
          <a:stretch>
            <a:fillRect/>
          </a:stretch>
        </p:blipFill>
        <p:spPr>
          <a:xfrm>
            <a:off x="8831268" y="2465904"/>
            <a:ext cx="1060796" cy="1371719"/>
          </a:xfrm>
          <a:prstGeom prst="rect">
            <a:avLst/>
          </a:prstGeom>
        </p:spPr>
      </p:pic>
    </p:spTree>
    <p:custDataLst>
      <p:tags r:id="rId1"/>
    </p:custDataLst>
    <p:extLst>
      <p:ext uri="{BB962C8B-B14F-4D97-AF65-F5344CB8AC3E}">
        <p14:creationId xmlns:p14="http://schemas.microsoft.com/office/powerpoint/2010/main" val="40265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person wearing a mask and gloves&#10;&#10;Description automatically generated">
            <a:extLst>
              <a:ext uri="{FF2B5EF4-FFF2-40B4-BE49-F238E27FC236}">
                <a16:creationId xmlns:a16="http://schemas.microsoft.com/office/drawing/2014/main" id="{A328DCA8-EB80-4BFC-82CA-EB6240A663E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100794" y="2664"/>
            <a:ext cx="6091446" cy="685108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F667BF7-73FD-4E9D-885A-60E3357975F6}"/>
              </a:ext>
            </a:extLst>
          </p:cNvPr>
          <p:cNvSpPr>
            <a:spLocks noGrp="1"/>
          </p:cNvSpPr>
          <p:nvPr>
            <p:ph type="title"/>
          </p:nvPr>
        </p:nvSpPr>
        <p:spPr>
          <a:xfrm>
            <a:off x="653845" y="1095152"/>
            <a:ext cx="4413455" cy="2648182"/>
          </a:xfrm>
        </p:spPr>
        <p:txBody>
          <a:bodyPr/>
          <a:lstStyle/>
          <a:p>
            <a:r>
              <a:rPr lang="en-AU">
                <a:latin typeface="Open Sans ExtraBold" pitchFamily="2" charset="0"/>
                <a:ea typeface="Open Sans ExtraBold" pitchFamily="2" charset="0"/>
                <a:cs typeface="Open Sans ExtraBold" pitchFamily="2" charset="0"/>
              </a:rPr>
              <a:t>Food, nutrition and dining and us</a:t>
            </a:r>
          </a:p>
        </p:txBody>
      </p:sp>
      <p:sp>
        <p:nvSpPr>
          <p:cNvPr id="4" name="Text Placeholder 3">
            <a:extLst>
              <a:ext uri="{FF2B5EF4-FFF2-40B4-BE49-F238E27FC236}">
                <a16:creationId xmlns:a16="http://schemas.microsoft.com/office/drawing/2014/main" id="{A3D97183-25F0-4597-AA57-585417CBC2F1}"/>
              </a:ext>
            </a:extLst>
          </p:cNvPr>
          <p:cNvSpPr>
            <a:spLocks noGrp="1"/>
          </p:cNvSpPr>
          <p:nvPr>
            <p:ph type="body" sz="quarter" idx="13"/>
          </p:nvPr>
        </p:nvSpPr>
        <p:spPr/>
        <p:txBody>
          <a:bodyPr>
            <a:normAutofit fontScale="92500" lnSpcReduction="10000"/>
          </a:bodyPr>
          <a:lstStyle/>
          <a:p>
            <a:r>
              <a:rPr lang="en-AU">
                <a:latin typeface="Open Sans" pitchFamily="2" charset="0"/>
                <a:ea typeface="Open Sans" pitchFamily="2" charset="0"/>
                <a:cs typeface="Open Sans" pitchFamily="2" charset="0"/>
              </a:rPr>
              <a:t>How this fits with our values and policies at [insert organisation name]. </a:t>
            </a:r>
            <a:endParaRPr lang="en-US">
              <a:latin typeface="Open Sans" pitchFamily="2" charset="0"/>
              <a:ea typeface="Open Sans" pitchFamily="2" charset="0"/>
              <a:cs typeface="Open Sans" pitchFamily="2" charset="0"/>
            </a:endParaRPr>
          </a:p>
          <a:p>
            <a:endParaRPr lang="en-AU"/>
          </a:p>
        </p:txBody>
      </p:sp>
    </p:spTree>
    <p:custDataLst>
      <p:tags r:id="rId1"/>
    </p:custDataLst>
    <p:extLst>
      <p:ext uri="{BB962C8B-B14F-4D97-AF65-F5344CB8AC3E}">
        <p14:creationId xmlns:p14="http://schemas.microsoft.com/office/powerpoint/2010/main" val="1169098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D40DFF-2C19-4946-A333-18CC5FD6C78D}"/>
              </a:ext>
            </a:extLst>
          </p:cNvPr>
          <p:cNvSpPr>
            <a:spLocks noGrp="1"/>
          </p:cNvSpPr>
          <p:nvPr>
            <p:ph type="title"/>
          </p:nvPr>
        </p:nvSpPr>
        <p:spPr>
          <a:xfrm>
            <a:off x="654930" y="590406"/>
            <a:ext cx="9286875" cy="537936"/>
          </a:xfrm>
        </p:spPr>
        <p:txBody>
          <a:bodyPr/>
          <a:lstStyle/>
          <a:p>
            <a:r>
              <a:rPr lang="en-AU">
                <a:latin typeface="Open Sans ExtraBold" pitchFamily="2" charset="0"/>
                <a:ea typeface="Open Sans ExtraBold" pitchFamily="2" charset="0"/>
                <a:cs typeface="Open Sans ExtraBold" pitchFamily="2" charset="0"/>
              </a:rPr>
              <a:t>Resident food and drink choices</a:t>
            </a:r>
          </a:p>
        </p:txBody>
      </p:sp>
      <p:pic>
        <p:nvPicPr>
          <p:cNvPr id="14" name="Picture 13">
            <a:extLst>
              <a:ext uri="{FF2B5EF4-FFF2-40B4-BE49-F238E27FC236}">
                <a16:creationId xmlns:a16="http://schemas.microsoft.com/office/drawing/2014/main" id="{0F90419A-CAED-8105-E91D-C361E48387F5}"/>
              </a:ext>
            </a:extLst>
          </p:cNvPr>
          <p:cNvPicPr>
            <a:picLocks noChangeAspect="1"/>
          </p:cNvPicPr>
          <p:nvPr/>
        </p:nvPicPr>
        <p:blipFill>
          <a:blip r:embed="rId4"/>
          <a:stretch>
            <a:fillRect/>
          </a:stretch>
        </p:blipFill>
        <p:spPr>
          <a:xfrm>
            <a:off x="6287807" y="1427658"/>
            <a:ext cx="3246669" cy="4603027"/>
          </a:xfrm>
          <a:prstGeom prst="rect">
            <a:avLst/>
          </a:prstGeom>
        </p:spPr>
      </p:pic>
      <p:pic>
        <p:nvPicPr>
          <p:cNvPr id="9" name="Picture 8" descr="A hand pointing at something&#10;&#10;Description automatically generated">
            <a:hlinkClick r:id="rId5"/>
            <a:extLst>
              <a:ext uri="{FF2B5EF4-FFF2-40B4-BE49-F238E27FC236}">
                <a16:creationId xmlns:a16="http://schemas.microsoft.com/office/drawing/2014/main" id="{9E91E444-63FB-4D66-0DE2-8318B8BA9A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1005" y="1733396"/>
            <a:ext cx="1359400" cy="1359400"/>
          </a:xfrm>
          <a:prstGeom prst="rect">
            <a:avLst/>
          </a:prstGeom>
        </p:spPr>
      </p:pic>
      <p:pic>
        <p:nvPicPr>
          <p:cNvPr id="16" name="Picture 15">
            <a:extLst>
              <a:ext uri="{FF2B5EF4-FFF2-40B4-BE49-F238E27FC236}">
                <a16:creationId xmlns:a16="http://schemas.microsoft.com/office/drawing/2014/main" id="{ABD59D63-9C09-F836-A6EE-5EF9F87F7798}"/>
              </a:ext>
            </a:extLst>
          </p:cNvPr>
          <p:cNvPicPr>
            <a:picLocks noChangeAspect="1"/>
          </p:cNvPicPr>
          <p:nvPr/>
        </p:nvPicPr>
        <p:blipFill>
          <a:blip r:embed="rId7"/>
          <a:stretch>
            <a:fillRect/>
          </a:stretch>
        </p:blipFill>
        <p:spPr>
          <a:xfrm>
            <a:off x="2254403" y="1427658"/>
            <a:ext cx="3246669" cy="4570968"/>
          </a:xfrm>
          <a:prstGeom prst="rect">
            <a:avLst/>
          </a:prstGeom>
        </p:spPr>
      </p:pic>
      <p:pic>
        <p:nvPicPr>
          <p:cNvPr id="5" name="Picture 4" descr="A hand pointing at something&#10;&#10;Description automatically generated">
            <a:hlinkClick r:id="rId8"/>
            <a:extLst>
              <a:ext uri="{FF2B5EF4-FFF2-40B4-BE49-F238E27FC236}">
                <a16:creationId xmlns:a16="http://schemas.microsoft.com/office/drawing/2014/main" id="{F416A026-5AF0-C981-DBA5-BF0CBDB248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8708" y="1733396"/>
            <a:ext cx="1359400" cy="1359400"/>
          </a:xfrm>
          <a:prstGeom prst="rect">
            <a:avLst/>
          </a:prstGeom>
        </p:spPr>
      </p:pic>
    </p:spTree>
    <p:custDataLst>
      <p:tags r:id="rId1"/>
    </p:custDataLst>
    <p:extLst>
      <p:ext uri="{BB962C8B-B14F-4D97-AF65-F5344CB8AC3E}">
        <p14:creationId xmlns:p14="http://schemas.microsoft.com/office/powerpoint/2010/main" val="1095309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98A24E-9A28-4BA0-9531-7C319886BDB7}"/>
              </a:ext>
            </a:extLst>
          </p:cNvPr>
          <p:cNvSpPr>
            <a:spLocks noGrp="1"/>
          </p:cNvSpPr>
          <p:nvPr>
            <p:ph idx="1"/>
          </p:nvPr>
        </p:nvSpPr>
        <p:spPr>
          <a:xfrm>
            <a:off x="5752975" y="1998388"/>
            <a:ext cx="5760302" cy="3767317"/>
          </a:xfrm>
        </p:spPr>
        <p:txBody>
          <a:bodyPr/>
          <a:lstStyle/>
          <a:p>
            <a:r>
              <a:rPr lang="en-AU" sz="2500">
                <a:latin typeface="Open Sans "/>
              </a:rPr>
              <a:t>Reflective discussion</a:t>
            </a:r>
          </a:p>
          <a:p>
            <a:endParaRPr lang="en-AU" sz="1800" b="0" i="0">
              <a:solidFill>
                <a:srgbClr val="000000"/>
              </a:solidFill>
              <a:effectLst/>
              <a:latin typeface="Open Sans "/>
            </a:endParaRPr>
          </a:p>
          <a:p>
            <a:r>
              <a:rPr lang="en-AU" sz="1800" b="0" i="0">
                <a:solidFill>
                  <a:srgbClr val="000000"/>
                </a:solidFill>
                <a:effectLst/>
                <a:latin typeface="Open Sans "/>
              </a:rPr>
              <a:t>[Please insert selection of chosen discussion questions relevant to your staff]  </a:t>
            </a:r>
            <a:endParaRPr lang="en-AU">
              <a:latin typeface="Open Sans "/>
            </a:endParaRPr>
          </a:p>
        </p:txBody>
      </p:sp>
      <p:sp>
        <p:nvSpPr>
          <p:cNvPr id="3" name="Title 2">
            <a:extLst>
              <a:ext uri="{FF2B5EF4-FFF2-40B4-BE49-F238E27FC236}">
                <a16:creationId xmlns:a16="http://schemas.microsoft.com/office/drawing/2014/main" id="{29E53956-18E8-4679-A092-2041611A3989}"/>
              </a:ext>
            </a:extLst>
          </p:cNvPr>
          <p:cNvSpPr>
            <a:spLocks noGrp="1"/>
          </p:cNvSpPr>
          <p:nvPr>
            <p:ph type="title"/>
          </p:nvPr>
        </p:nvSpPr>
        <p:spPr>
          <a:xfrm>
            <a:off x="5605153" y="699714"/>
            <a:ext cx="5807034" cy="665535"/>
          </a:xfrm>
        </p:spPr>
        <p:txBody>
          <a:bodyPr/>
          <a:lstStyle/>
          <a:p>
            <a:r>
              <a:rPr lang="en-AU">
                <a:latin typeface="Open Sans ExtraBold" pitchFamily="2" charset="0"/>
                <a:ea typeface="Open Sans ExtraBold" pitchFamily="2" charset="0"/>
                <a:cs typeface="Open Sans ExtraBold" pitchFamily="2" charset="0"/>
              </a:rPr>
              <a:t>Resident food and drink choices</a:t>
            </a:r>
          </a:p>
        </p:txBody>
      </p:sp>
    </p:spTree>
    <p:custDataLst>
      <p:tags r:id="rId1"/>
    </p:custDataLst>
    <p:extLst>
      <p:ext uri="{BB962C8B-B14F-4D97-AF65-F5344CB8AC3E}">
        <p14:creationId xmlns:p14="http://schemas.microsoft.com/office/powerpoint/2010/main" val="1805128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6ACC6C-B297-45C2-82FB-AB6DE7301AAE}"/>
              </a:ext>
            </a:extLst>
          </p:cNvPr>
          <p:cNvSpPr>
            <a:spLocks noGrp="1"/>
          </p:cNvSpPr>
          <p:nvPr>
            <p:ph idx="1"/>
          </p:nvPr>
        </p:nvSpPr>
        <p:spPr/>
        <p:txBody>
          <a:bodyPr vert="horz" lIns="0" tIns="0" rIns="0" bIns="0" rtlCol="0" anchor="t">
            <a:normAutofit/>
          </a:bodyPr>
          <a:lstStyle/>
          <a:p>
            <a:endParaRPr lang="en-AU"/>
          </a:p>
          <a:p>
            <a:endParaRPr lang="en-AU"/>
          </a:p>
        </p:txBody>
      </p:sp>
      <p:sp>
        <p:nvSpPr>
          <p:cNvPr id="3" name="Title 2">
            <a:extLst>
              <a:ext uri="{FF2B5EF4-FFF2-40B4-BE49-F238E27FC236}">
                <a16:creationId xmlns:a16="http://schemas.microsoft.com/office/drawing/2014/main" id="{4109AAD0-C52B-4D2C-B196-CFEF01F9EBE7}"/>
              </a:ext>
            </a:extLst>
          </p:cNvPr>
          <p:cNvSpPr>
            <a:spLocks noGrp="1"/>
          </p:cNvSpPr>
          <p:nvPr>
            <p:ph type="title"/>
          </p:nvPr>
        </p:nvSpPr>
        <p:spPr>
          <a:xfrm>
            <a:off x="669090" y="756138"/>
            <a:ext cx="9286875" cy="609112"/>
          </a:xfrm>
        </p:spPr>
        <p:txBody>
          <a:bodyPr lIns="91440" tIns="45720" rIns="91440" bIns="45720" anchor="t"/>
          <a:lstStyle/>
          <a:p>
            <a:r>
              <a:rPr lang="en-AU" dirty="0">
                <a:latin typeface="Open Sans ExtraBold" pitchFamily="2" charset="0"/>
                <a:ea typeface="Open Sans ExtraBold" pitchFamily="2" charset="0"/>
                <a:cs typeface="Open Sans ExtraBold" pitchFamily="2" charset="0"/>
              </a:rPr>
              <a:t>The dining experience</a:t>
            </a:r>
            <a:br>
              <a:rPr lang="en-AU" dirty="0">
                <a:latin typeface="Fira Sans ExtraBold"/>
              </a:rPr>
            </a:br>
            <a:br>
              <a:rPr lang="en-AU" dirty="0"/>
            </a:br>
            <a:br>
              <a:rPr lang="en-AU" dirty="0"/>
            </a:br>
            <a:endParaRPr lang="en-AU" dirty="0"/>
          </a:p>
        </p:txBody>
      </p:sp>
      <p:sp>
        <p:nvSpPr>
          <p:cNvPr id="5" name="TextBox 4">
            <a:extLst>
              <a:ext uri="{FF2B5EF4-FFF2-40B4-BE49-F238E27FC236}">
                <a16:creationId xmlns:a16="http://schemas.microsoft.com/office/drawing/2014/main" id="{4E35EF25-1764-A74C-4594-297A768D1317}"/>
              </a:ext>
            </a:extLst>
          </p:cNvPr>
          <p:cNvSpPr txBox="1"/>
          <p:nvPr/>
        </p:nvSpPr>
        <p:spPr>
          <a:xfrm>
            <a:off x="669090" y="1365250"/>
            <a:ext cx="4618463" cy="4635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Aft>
                <a:spcPts val="1200"/>
              </a:spcAft>
            </a:pPr>
            <a:r>
              <a:rPr lang="en-AU" b="1" dirty="0">
                <a:solidFill>
                  <a:srgbClr val="00577D"/>
                </a:solidFill>
                <a:latin typeface="Open Sans" pitchFamily="2" charset="0"/>
                <a:ea typeface="Open Sans" pitchFamily="2" charset="0"/>
                <a:cs typeface="Open Sans" pitchFamily="2" charset="0"/>
                <a:hlinkClick r:id="rId5"/>
              </a:rPr>
              <a:t>Introductory video </a:t>
            </a:r>
            <a:endParaRPr lang="en-AU" b="1" dirty="0">
              <a:solidFill>
                <a:srgbClr val="00577D"/>
              </a:solidFill>
              <a:latin typeface="Open Sans" pitchFamily="2" charset="0"/>
              <a:ea typeface="Open Sans" pitchFamily="2" charset="0"/>
              <a:cs typeface="Open Sans" pitchFamily="2" charset="0"/>
            </a:endParaRPr>
          </a:p>
        </p:txBody>
      </p:sp>
      <p:pic>
        <p:nvPicPr>
          <p:cNvPr id="7" name="Online Media 6" title="Getting the dining experience right for residential aged care providers and workers">
            <a:hlinkClick r:id="" action="ppaction://media"/>
            <a:extLst>
              <a:ext uri="{FF2B5EF4-FFF2-40B4-BE49-F238E27FC236}">
                <a16:creationId xmlns:a16="http://schemas.microsoft.com/office/drawing/2014/main" id="{89213F07-72A1-E572-1254-A38694444FCF}"/>
              </a:ext>
            </a:extLst>
          </p:cNvPr>
          <p:cNvPicPr>
            <a:picLocks noRot="1" noChangeAspect="1"/>
          </p:cNvPicPr>
          <p:nvPr>
            <a:videoFile r:link="rId2"/>
          </p:nvPr>
        </p:nvPicPr>
        <p:blipFill>
          <a:blip r:embed="rId6"/>
          <a:stretch>
            <a:fillRect/>
          </a:stretch>
        </p:blipFill>
        <p:spPr>
          <a:xfrm>
            <a:off x="3055709" y="1512000"/>
            <a:ext cx="7428003" cy="4196822"/>
          </a:xfrm>
          <a:prstGeom prst="rect">
            <a:avLst/>
          </a:prstGeom>
        </p:spPr>
      </p:pic>
    </p:spTree>
    <p:custDataLst>
      <p:tags r:id="rId1"/>
    </p:custDataLst>
    <p:extLst>
      <p:ext uri="{BB962C8B-B14F-4D97-AF65-F5344CB8AC3E}">
        <p14:creationId xmlns:p14="http://schemas.microsoft.com/office/powerpoint/2010/main" val="143886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C52D69-DDE1-4E8F-8251-6A9D2A235717}"/>
              </a:ext>
            </a:extLst>
          </p:cNvPr>
          <p:cNvSpPr>
            <a:spLocks noGrp="1"/>
          </p:cNvSpPr>
          <p:nvPr>
            <p:ph idx="1"/>
          </p:nvPr>
        </p:nvSpPr>
        <p:spPr>
          <a:xfrm>
            <a:off x="5712031" y="1296063"/>
            <a:ext cx="5760302" cy="4196687"/>
          </a:xfrm>
        </p:spPr>
        <p:txBody>
          <a:bodyPr>
            <a:normAutofit/>
          </a:bodyPr>
          <a:lstStyle/>
          <a:p>
            <a:endParaRPr lang="en-AU" sz="2500"/>
          </a:p>
          <a:p>
            <a:r>
              <a:rPr lang="en-AU" sz="2500">
                <a:latin typeface="Open Sans" pitchFamily="2" charset="0"/>
                <a:ea typeface="Open Sans" pitchFamily="2" charset="0"/>
                <a:cs typeface="Open Sans" pitchFamily="2" charset="0"/>
              </a:rPr>
              <a:t>Reflective discussion</a:t>
            </a:r>
          </a:p>
          <a:p>
            <a:endParaRPr lang="en-AU" sz="1800" b="0" i="0">
              <a:solidFill>
                <a:srgbClr val="000000"/>
              </a:solidFill>
              <a:effectLst/>
              <a:latin typeface="Open Sans" pitchFamily="2" charset="0"/>
              <a:ea typeface="Open Sans" pitchFamily="2" charset="0"/>
              <a:cs typeface="Open Sans" pitchFamily="2" charset="0"/>
            </a:endParaRPr>
          </a:p>
          <a:p>
            <a:r>
              <a:rPr lang="en-AU" sz="1800" b="0" i="0">
                <a:solidFill>
                  <a:srgbClr val="000000"/>
                </a:solidFill>
                <a:effectLst/>
                <a:latin typeface="Open Sans" pitchFamily="2" charset="0"/>
                <a:ea typeface="Open Sans" pitchFamily="2" charset="0"/>
                <a:cs typeface="Open Sans" pitchFamily="2" charset="0"/>
              </a:rPr>
              <a:t>[Please insert selection of chosen discussion questions relevant to your staff]  </a:t>
            </a:r>
            <a:endParaRPr lang="en-AU" sz="2500" b="0">
              <a:latin typeface="Open Sans" pitchFamily="2" charset="0"/>
              <a:ea typeface="Open Sans" pitchFamily="2" charset="0"/>
              <a:cs typeface="Open Sans" pitchFamily="2" charset="0"/>
            </a:endParaRPr>
          </a:p>
          <a:p>
            <a:endParaRPr lang="en-AU" sz="2500"/>
          </a:p>
          <a:p>
            <a:endParaRPr lang="en-AU"/>
          </a:p>
        </p:txBody>
      </p:sp>
      <p:sp>
        <p:nvSpPr>
          <p:cNvPr id="3" name="Title 2">
            <a:extLst>
              <a:ext uri="{FF2B5EF4-FFF2-40B4-BE49-F238E27FC236}">
                <a16:creationId xmlns:a16="http://schemas.microsoft.com/office/drawing/2014/main" id="{1D4B676D-F8B4-4EFB-A7BC-52A2FE3AA63E}"/>
              </a:ext>
            </a:extLst>
          </p:cNvPr>
          <p:cNvSpPr>
            <a:spLocks noGrp="1"/>
          </p:cNvSpPr>
          <p:nvPr>
            <p:ph type="title"/>
          </p:nvPr>
        </p:nvSpPr>
        <p:spPr>
          <a:xfrm>
            <a:off x="5605153" y="707667"/>
            <a:ext cx="5807034" cy="657584"/>
          </a:xfrm>
        </p:spPr>
        <p:txBody>
          <a:bodyPr/>
          <a:lstStyle/>
          <a:p>
            <a:r>
              <a:rPr lang="en-AU">
                <a:latin typeface="Open Sans ExtraBold" pitchFamily="2" charset="0"/>
                <a:ea typeface="Open Sans ExtraBold" pitchFamily="2" charset="0"/>
                <a:cs typeface="Open Sans ExtraBold" pitchFamily="2" charset="0"/>
              </a:rPr>
              <a:t>The dining experience</a:t>
            </a:r>
          </a:p>
        </p:txBody>
      </p:sp>
    </p:spTree>
    <p:custDataLst>
      <p:tags r:id="rId1"/>
    </p:custDataLst>
    <p:extLst>
      <p:ext uri="{BB962C8B-B14F-4D97-AF65-F5344CB8AC3E}">
        <p14:creationId xmlns:p14="http://schemas.microsoft.com/office/powerpoint/2010/main" val="30103147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SIR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2.xml><?xml version="1.0" encoding="utf-8"?>
<a:theme xmlns:a="http://schemas.openxmlformats.org/drawingml/2006/main" name="3_SIR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3.xml><?xml version="1.0" encoding="utf-8"?>
<a:theme xmlns:a="http://schemas.openxmlformats.org/drawingml/2006/main" name="4_SIR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4.xml><?xml version="1.0" encoding="utf-8"?>
<a:theme xmlns:a="http://schemas.openxmlformats.org/drawingml/2006/main" name="5_SIR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D998E34-58A2-4416-96C6-F4B901B25D04}" vid="{0FA90BD3-EEA4-41BF-A42F-1F4BDEB2106A}"/>
    </a:ext>
  </a:extLst>
</a:theme>
</file>

<file path=ppt/theme/theme5.xml><?xml version="1.0" encoding="utf-8"?>
<a:theme xmlns:a="http://schemas.openxmlformats.org/drawingml/2006/main" name="All reforms">
  <a:themeElements>
    <a:clrScheme name="ACQSC">
      <a:dk1>
        <a:sysClr val="windowText" lastClr="000000"/>
      </a:dk1>
      <a:lt1>
        <a:sysClr val="window" lastClr="FFFFFF"/>
      </a:lt1>
      <a:dk2>
        <a:srgbClr val="00577D"/>
      </a:dk2>
      <a:lt2>
        <a:srgbClr val="EBEBEB"/>
      </a:lt2>
      <a:accent1>
        <a:srgbClr val="008FBF"/>
      </a:accent1>
      <a:accent2>
        <a:srgbClr val="781E77"/>
      </a:accent2>
      <a:accent3>
        <a:srgbClr val="00C2DF"/>
      </a:accent3>
      <a:accent4>
        <a:srgbClr val="FCB51B"/>
      </a:accent4>
      <a:accent5>
        <a:srgbClr val="5FBB46"/>
      </a:accent5>
      <a:accent6>
        <a:srgbClr val="D73B56"/>
      </a:accent6>
      <a:hlink>
        <a:srgbClr val="00577D"/>
      </a:hlink>
      <a:folHlink>
        <a:srgbClr val="781E77"/>
      </a:folHlink>
    </a:clrScheme>
    <a:fontScheme name="Open Sans">
      <a:majorFont>
        <a:latin typeface="Open Sans ExtraBold"/>
        <a:ea typeface=""/>
        <a:cs typeface=""/>
      </a:majorFont>
      <a:minorFont>
        <a:latin typeface="Open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gramRef_Kickoffmeeting_TEMPLATE_v0.1.pptx" id="{6EE73F29-4D8F-4A69-B488-1F2811B17C80}" vid="{9F43C867-0514-4627-9028-88E0D037BC7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ee6797c-67ca-4b9b-b0c6-6b7192a60d7c">
      <Terms xmlns="http://schemas.microsoft.com/office/infopath/2007/PartnerControls"/>
    </lcf76f155ced4ddcb4097134ff3c332f>
    <TaxCatchAll xmlns="84b19ea7-d61a-4583-bb00-55465adf5bcb" xsi:nil="true"/>
    <SharedWithUsers xmlns="84b19ea7-d61a-4583-bb00-55465adf5bcb">
      <UserInfo>
        <DisplayName>SharingLinks.328f1d2a-97ac-4849-90ee-ad099a457ce5.Flexible.9fa9d176-6ab8-491b-b0be-c87f07e10407</DisplayName>
        <AccountId>260</AccountId>
        <AccountType/>
      </UserInfo>
      <UserInfo>
        <DisplayName>Mario Valkanas</DisplayName>
        <AccountId>1598</AccountId>
        <AccountType/>
      </UserInfo>
      <UserInfo>
        <DisplayName>Suzi Clark</DisplayName>
        <AccountId>1051</AccountId>
        <AccountType/>
      </UserInfo>
      <UserInfo>
        <DisplayName>Dr. Melanie Wroth</DisplayName>
        <AccountId>130</AccountId>
        <AccountType/>
      </UserInfo>
      <UserInfo>
        <DisplayName>Daisy Brazier</DisplayName>
        <AccountId>716</AccountId>
        <AccountType/>
      </UserInfo>
    </SharedWithUsers>
    <Comments xmlns="cee6797c-67ca-4b9b-b0c6-6b7192a60d7c" xsi:nil="true"/>
    <_Flow_SignoffStatus xmlns="cee6797c-67ca-4b9b-b0c6-6b7192a60d7c" xsi:nil="true"/>
    <Dateandtime xmlns="cee6797c-67ca-4b9b-b0c6-6b7192a60d7c" xsi:nil="true"/>
    <Resourcetype xmlns="cee6797c-67ca-4b9b-b0c6-6b7192a60d7c" xsi:nil="true"/>
    <Assignedto xmlns="cee6797c-67ca-4b9b-b0c6-6b7192a60d7c">
      <UserInfo>
        <DisplayName/>
        <AccountId xsi:nil="true"/>
        <AccountType/>
      </UserInfo>
    </Assignedto>
    <_dlc_DocId xmlns="84b19ea7-d61a-4583-bb00-55465adf5bcb">43AUEAQ5DAMQ-1148695417-48283</_dlc_DocId>
    <_dlc_DocIdUrl xmlns="84b19ea7-d61a-4583-bb00-55465adf5bcb">
      <Url>https://agedcarequality.sharepoint.com/sites/SectorEducation/_layouts/15/DocIdRedir.aspx?ID=43AUEAQ5DAMQ-1148695417-48283</Url>
      <Description>43AUEAQ5DAMQ-1148695417-48283</Description>
    </_dlc_DocIdUrl>
    <Date xmlns="cee6797c-67ca-4b9b-b0c6-6b7192a60d7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B4D245F37F6E47957A80512D2DFF70" ma:contentTypeVersion="24" ma:contentTypeDescription="Create a new document." ma:contentTypeScope="" ma:versionID="54d49f6011cb7723a44aad8ea72f7daf">
  <xsd:schema xmlns:xsd="http://www.w3.org/2001/XMLSchema" xmlns:xs="http://www.w3.org/2001/XMLSchema" xmlns:p="http://schemas.microsoft.com/office/2006/metadata/properties" xmlns:ns2="cee6797c-67ca-4b9b-b0c6-6b7192a60d7c" xmlns:ns3="84b19ea7-d61a-4583-bb00-55465adf5bcb" targetNamespace="http://schemas.microsoft.com/office/2006/metadata/properties" ma:root="true" ma:fieldsID="3152a271e143e5a7b70669a40898b98b" ns2:_="" ns3:_="">
    <xsd:import namespace="cee6797c-67ca-4b9b-b0c6-6b7192a60d7c"/>
    <xsd:import namespace="84b19ea7-d61a-4583-bb00-55465adf5bc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OCR" minOccurs="0"/>
                <xsd:element ref="ns2:_Flow_SignoffStatus" minOccurs="0"/>
                <xsd:element ref="ns2:lcf76f155ced4ddcb4097134ff3c332f" minOccurs="0"/>
                <xsd:element ref="ns3:TaxCatchAll" minOccurs="0"/>
                <xsd:element ref="ns2:Resourcetype" minOccurs="0"/>
                <xsd:element ref="ns2:Comments" minOccurs="0"/>
                <xsd:element ref="ns2:Dateandtime" minOccurs="0"/>
                <xsd:element ref="ns2:Assignedto" minOccurs="0"/>
                <xsd:element ref="ns2:MediaServiceObjectDetectorVersions" minOccurs="0"/>
                <xsd:element ref="ns2:MediaServiceLocation" minOccurs="0"/>
                <xsd:element ref="ns3:_dlc_DocId" minOccurs="0"/>
                <xsd:element ref="ns3:_dlc_DocIdUrl" minOccurs="0"/>
                <xsd:element ref="ns3:_dlc_DocIdPersistId" minOccurs="0"/>
                <xsd:element ref="ns2:Dat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6797c-67ca-4b9b-b0c6-6b7192a60d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53d20b5-6419-4d10-afdf-1b8870cd91e5" ma:termSetId="09814cd3-568e-fe90-9814-8d621ff8fb84" ma:anchorId="fba54fb3-c3e1-fe81-a776-ca4b69148c4d" ma:open="true" ma:isKeyword="false">
      <xsd:complexType>
        <xsd:sequence>
          <xsd:element ref="pc:Terms" minOccurs="0" maxOccurs="1"/>
        </xsd:sequence>
      </xsd:complexType>
    </xsd:element>
    <xsd:element name="Resourcetype" ma:index="24" nillable="true" ma:displayName="Resource type" ma:format="Dropdown" ma:internalName="Resourcetype">
      <xsd:simpleType>
        <xsd:restriction base="dms:Text">
          <xsd:maxLength value="255"/>
        </xsd:restriction>
      </xsd:simpleType>
    </xsd:element>
    <xsd:element name="Comments" ma:index="25" nillable="true" ma:displayName="Under development " ma:format="Dropdown" ma:internalName="Comments">
      <xsd:simpleType>
        <xsd:restriction base="dms:Note">
          <xsd:maxLength value="255"/>
        </xsd:restriction>
      </xsd:simpleType>
    </xsd:element>
    <xsd:element name="Dateandtime" ma:index="26" nillable="true" ma:displayName="Date and time" ma:format="DateOnly" ma:internalName="Dateandtime">
      <xsd:simpleType>
        <xsd:restriction base="dms:DateTime"/>
      </xsd:simpleType>
    </xsd:element>
    <xsd:element name="Assignedto" ma:index="27" nillable="true" ma:displayName="Assigned to" ma:format="Dropdown" ma:list="UserInfo" ma:SharePointGroup="0" ma:internalName="Assignedto">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Location" ma:index="29" nillable="true" ma:displayName="Location" ma:indexed="true" ma:internalName="MediaServiceLocation" ma:readOnly="true">
      <xsd:simpleType>
        <xsd:restriction base="dms:Text"/>
      </xsd:simpleType>
    </xsd:element>
    <xsd:element name="Date" ma:index="33" nillable="true" ma:displayName="Date" ma:format="DateOnly" ma:internalName="Date">
      <xsd:simpleType>
        <xsd:restriction base="dms:DateTime"/>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b19ea7-d61a-4583-bb00-55465adf5bc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b8ac0b1-0ec6-4d84-93b9-9cfeda57bcc7}" ma:internalName="TaxCatchAll" ma:showField="CatchAllData" ma:web="84b19ea7-d61a-4583-bb00-55465adf5bcb">
      <xsd:complexType>
        <xsd:complexContent>
          <xsd:extension base="dms:MultiChoiceLookup">
            <xsd:sequence>
              <xsd:element name="Value" type="dms:Lookup" maxOccurs="unbounded" minOccurs="0" nillable="true"/>
            </xsd:sequence>
          </xsd:extension>
        </xsd:complexContent>
      </xsd:complexType>
    </xsd:element>
    <xsd:element name="_dlc_DocId" ma:index="30" nillable="true" ma:displayName="Document ID Value" ma:description="The value of the document ID assigned to this item." ma:indexed="true" ma:internalName="_dlc_DocId" ma:readOnly="true">
      <xsd:simpleType>
        <xsd:restriction base="dms:Text"/>
      </xsd:simpleType>
    </xsd:element>
    <xsd:element name="_dlc_DocIdUrl" ma:index="3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A2B3A9E-512E-44BB-A551-B9A768B74976}">
  <ds:schemaRefs>
    <ds:schemaRef ds:uri="http://schemas.microsoft.com/sharepoint/v3/contenttype/forms"/>
  </ds:schemaRefs>
</ds:datastoreItem>
</file>

<file path=customXml/itemProps2.xml><?xml version="1.0" encoding="utf-8"?>
<ds:datastoreItem xmlns:ds="http://schemas.openxmlformats.org/officeDocument/2006/customXml" ds:itemID="{5E590A3B-6435-47E1-9B42-C243DF9F4B59}">
  <ds:schemaRefs>
    <ds:schemaRef ds:uri="http://schemas.microsoft.com/office/2006/documentManagement/types"/>
    <ds:schemaRef ds:uri="http://schemas.microsoft.com/office/infopath/2007/PartnerControls"/>
    <ds:schemaRef ds:uri="http://www.w3.org/XML/1998/namespace"/>
    <ds:schemaRef ds:uri="http://purl.org/dc/elements/1.1/"/>
    <ds:schemaRef ds:uri="http://purl.org/dc/terms/"/>
    <ds:schemaRef ds:uri="84b19ea7-d61a-4583-bb00-55465adf5bcb"/>
    <ds:schemaRef ds:uri="http://schemas.microsoft.com/office/2006/metadata/properties"/>
    <ds:schemaRef ds:uri="http://purl.org/dc/dcmitype/"/>
    <ds:schemaRef ds:uri="http://schemas.openxmlformats.org/package/2006/metadata/core-properties"/>
    <ds:schemaRef ds:uri="cee6797c-67ca-4b9b-b0c6-6b7192a60d7c"/>
  </ds:schemaRefs>
</ds:datastoreItem>
</file>

<file path=customXml/itemProps3.xml><?xml version="1.0" encoding="utf-8"?>
<ds:datastoreItem xmlns:ds="http://schemas.openxmlformats.org/officeDocument/2006/customXml" ds:itemID="{837ABAEB-FCC4-4D54-87AD-85CB265AA4F7}">
  <ds:schemaRefs>
    <ds:schemaRef ds:uri="84b19ea7-d61a-4583-bb00-55465adf5bcb"/>
    <ds:schemaRef ds:uri="cee6797c-67ca-4b9b-b0c6-6b7192a60d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1596DB2-128A-4A6C-B3DD-45398200DC9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ACQSC-Powerpoint_Arial_template _2021</Template>
  <TotalTime>20</TotalTime>
  <Words>2540</Words>
  <Application>Microsoft Office PowerPoint</Application>
  <PresentationFormat>Widescreen</PresentationFormat>
  <Paragraphs>296</Paragraphs>
  <Slides>17</Slides>
  <Notes>17</Notes>
  <HiddenSlides>0</HiddenSlides>
  <MMClips>4</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17</vt:i4>
      </vt:variant>
    </vt:vector>
  </HeadingPairs>
  <TitlesOfParts>
    <vt:vector size="35" baseType="lpstr">
      <vt:lpstr>Open Sans</vt:lpstr>
      <vt:lpstr>Fira Sans</vt:lpstr>
      <vt:lpstr>Wingdings</vt:lpstr>
      <vt:lpstr>Fira Sans Bold</vt:lpstr>
      <vt:lpstr>Symbol</vt:lpstr>
      <vt:lpstr>Fira Sans ExtraBold</vt:lpstr>
      <vt:lpstr>Open Sans Light</vt:lpstr>
      <vt:lpstr>Calibri</vt:lpstr>
      <vt:lpstr>Fira Sans Light</vt:lpstr>
      <vt:lpstr>Open Sans </vt:lpstr>
      <vt:lpstr>Open Sans Bold</vt:lpstr>
      <vt:lpstr>Open Sans ExtraBold</vt:lpstr>
      <vt:lpstr>Arial</vt:lpstr>
      <vt:lpstr>2_SIRS</vt:lpstr>
      <vt:lpstr>3_SIRS</vt:lpstr>
      <vt:lpstr>4_SIRS</vt:lpstr>
      <vt:lpstr>5_SIRS</vt:lpstr>
      <vt:lpstr>All reforms</vt:lpstr>
      <vt:lpstr>Food, nutrition and dining:  a reflection on practice   </vt:lpstr>
      <vt:lpstr>Agenda </vt:lpstr>
      <vt:lpstr>Food, nutrition and dining: why is it important? </vt:lpstr>
      <vt:lpstr>Commission’s food, nutrition and dining campaign</vt:lpstr>
      <vt:lpstr>Food, nutrition and dining and us</vt:lpstr>
      <vt:lpstr>Resident food and drink choices</vt:lpstr>
      <vt:lpstr>Resident food and drink choices</vt:lpstr>
      <vt:lpstr>The dining experience   </vt:lpstr>
      <vt:lpstr>The dining experience</vt:lpstr>
      <vt:lpstr>Supporting swallowing difficulties</vt:lpstr>
      <vt:lpstr>Supporting swallowing difficulties</vt:lpstr>
      <vt:lpstr>Supporting oral health</vt:lpstr>
      <vt:lpstr>Supporting oral health</vt:lpstr>
      <vt:lpstr>Food, nutrition, dining and dementia </vt:lpstr>
      <vt:lpstr>Food, nutrition, dining and dementia      </vt:lpstr>
      <vt:lpstr>More information</vt:lpstr>
      <vt:lpstr>The Commission is here to support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 Chen</dc:creator>
  <cp:lastModifiedBy>Scott Morgan</cp:lastModifiedBy>
  <cp:revision>3</cp:revision>
  <dcterms:created xsi:type="dcterms:W3CDTF">2022-07-14T05:57:50Z</dcterms:created>
  <dcterms:modified xsi:type="dcterms:W3CDTF">2024-10-24T01:16:25Z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0x0101006FB4D245F37F6E47957A80512D2DFF70</vt:lpwstr>
  </property>
  <property fmtid="{D5CDD505-2E9C-101B-9397-08002B2CF9AE}" pid="3" name="MediaServiceImageTags">
    <vt:lpwstr/>
  </property>
  <property fmtid="{D5CDD505-2E9C-101B-9397-08002B2CF9AE}" pid="4" name="ArticulateGUID">
    <vt:lpwstr>5D8DF72F-E29C-4430-B049-B5BE76BCACB2</vt:lpwstr>
  </property>
  <property fmtid="{D5CDD505-2E9C-101B-9397-08002B2CF9AE}" pid="5" name="ArticulatePath">
    <vt:lpwstr>https://agedcarequality.sharepoint.com/sites/SectorEducation/Projects/Food, dining and nutrition campaign/FDN 2023/5_Development/Ed resources/FND_Training PowerPoint_v0.1</vt:lpwstr>
  </property>
  <property fmtid="{D5CDD505-2E9C-101B-9397-08002B2CF9AE}" pid="6" name="_dlc_DocIdItemGuid">
    <vt:lpwstr>218cb3d1-7b11-4ed9-9831-35a1fd46a502</vt:lpwstr>
  </property>
</Properties>
</file>