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2.xml" ContentType="application/vnd.openxmlformats-officedocument.presentationml.tags+xml"/>
  <Override PartName="/ppt/notesSlides/notesSlide46.xml" ContentType="application/vnd.openxmlformats-officedocument.presentationml.notesSlide+xml"/>
  <Override PartName="/ppt/tags/tag2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 id="2147483738" r:id="rId2"/>
    <p:sldMasterId id="2147483746" r:id="rId3"/>
    <p:sldMasterId id="2147483754" r:id="rId4"/>
  </p:sldMasterIdLst>
  <p:notesMasterIdLst>
    <p:notesMasterId r:id="rId55"/>
  </p:notesMasterIdLst>
  <p:handoutMasterIdLst>
    <p:handoutMasterId r:id="rId56"/>
  </p:handoutMasterIdLst>
  <p:sldIdLst>
    <p:sldId id="1909" r:id="rId5"/>
    <p:sldId id="1908" r:id="rId6"/>
    <p:sldId id="2046" r:id="rId7"/>
    <p:sldId id="2028" r:id="rId8"/>
    <p:sldId id="2025" r:id="rId9"/>
    <p:sldId id="2047" r:id="rId10"/>
    <p:sldId id="2030" r:id="rId11"/>
    <p:sldId id="2031" r:id="rId12"/>
    <p:sldId id="2032" r:id="rId13"/>
    <p:sldId id="2034" r:id="rId14"/>
    <p:sldId id="2024" r:id="rId15"/>
    <p:sldId id="2050" r:id="rId16"/>
    <p:sldId id="473" r:id="rId17"/>
    <p:sldId id="2023" r:id="rId18"/>
    <p:sldId id="476" r:id="rId19"/>
    <p:sldId id="2035" r:id="rId20"/>
    <p:sldId id="478" r:id="rId21"/>
    <p:sldId id="2036" r:id="rId22"/>
    <p:sldId id="2049" r:id="rId23"/>
    <p:sldId id="1924" r:id="rId24"/>
    <p:sldId id="2010" r:id="rId25"/>
    <p:sldId id="2062" r:id="rId26"/>
    <p:sldId id="2008" r:id="rId27"/>
    <p:sldId id="2009" r:id="rId28"/>
    <p:sldId id="508" r:id="rId29"/>
    <p:sldId id="456" r:id="rId30"/>
    <p:sldId id="2042" r:id="rId31"/>
    <p:sldId id="489" r:id="rId32"/>
    <p:sldId id="1929" r:id="rId33"/>
    <p:sldId id="1931" r:id="rId34"/>
    <p:sldId id="1934" r:id="rId35"/>
    <p:sldId id="498" r:id="rId36"/>
    <p:sldId id="1936" r:id="rId37"/>
    <p:sldId id="1937" r:id="rId38"/>
    <p:sldId id="1938" r:id="rId39"/>
    <p:sldId id="504" r:id="rId40"/>
    <p:sldId id="2043" r:id="rId41"/>
    <p:sldId id="2044" r:id="rId42"/>
    <p:sldId id="501" r:id="rId43"/>
    <p:sldId id="2048" r:id="rId44"/>
    <p:sldId id="2076" r:id="rId45"/>
    <p:sldId id="2022" r:id="rId46"/>
    <p:sldId id="2045" r:id="rId47"/>
    <p:sldId id="517" r:id="rId48"/>
    <p:sldId id="484" r:id="rId49"/>
    <p:sldId id="2021" r:id="rId50"/>
    <p:sldId id="519" r:id="rId51"/>
    <p:sldId id="522" r:id="rId52"/>
    <p:sldId id="2075" r:id="rId53"/>
    <p:sldId id="2077" r:id="rId54"/>
  </p:sldIdLst>
  <p:sldSz cx="12192000" cy="6858000"/>
  <p:notesSz cx="6797675" cy="9926638"/>
  <p:embeddedFontLst>
    <p:embeddedFont>
      <p:font typeface="Fira Sans" panose="020B0803050000020004" pitchFamily="34" charset="0"/>
      <p:regular r:id="rId57"/>
      <p:bold r:id="rId58"/>
      <p:italic r:id="rId59"/>
      <p:boldItalic r:id="rId60"/>
    </p:embeddedFont>
    <p:embeddedFont>
      <p:font typeface="Fira Sans ExtraBold" panose="020B0903050000020004" pitchFamily="34" charset="0"/>
      <p:bold r:id="rId61"/>
      <p:boldItalic r:id="rId62"/>
    </p:embeddedFont>
    <p:embeddedFont>
      <p:font typeface="Fira Sans Light" panose="020B0403050000020004" pitchFamily="34" charset="0"/>
      <p:regular r:id="rId63"/>
      <p:italic r:id="rId64"/>
    </p:embeddedFont>
    <p:embeddedFont>
      <p:font typeface="Open Sans" pitchFamily="2" charset="0"/>
      <p:regular r:id="rId65"/>
      <p:bold r:id="rId66"/>
      <p:italic r:id="rId67"/>
      <p:boldItalic r:id="rId68"/>
    </p:embeddedFont>
    <p:embeddedFont>
      <p:font typeface="Open Sans Light" pitchFamily="2" charset="0"/>
      <p:regular r:id="rId69"/>
      <p:italic r:id="rId70"/>
    </p:embeddedFont>
    <p:embeddedFont>
      <p:font typeface="Segoe UI" panose="020B0502040204020203" pitchFamily="34" charset="0"/>
      <p:regular r:id="rId71"/>
      <p:bold r:id="rId72"/>
      <p:italic r:id="rId73"/>
      <p:boldItalic r:id="rId74"/>
    </p:embeddedFont>
  </p:embeddedFontLst>
  <p:custDataLst>
    <p:tags r:id="rId7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CD6"/>
    <a:srgbClr val="781E77"/>
    <a:srgbClr val="771D76"/>
    <a:srgbClr val="00577D"/>
    <a:srgbClr val="00C2DF"/>
    <a:srgbClr val="008FBF"/>
    <a:srgbClr val="D73B56"/>
    <a:srgbClr val="F48887"/>
    <a:srgbClr val="5FBB46"/>
    <a:srgbClr val="A0CD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0.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slide" Target="../slides/slide11.xml"/><Relationship Id="rId7" Type="http://schemas.openxmlformats.org/officeDocument/2006/relationships/slide" Target="../slides/slide46.xml"/><Relationship Id="rId12" Type="http://schemas.openxmlformats.org/officeDocument/2006/relationships/image" Target="../media/image22.svg"/><Relationship Id="rId2" Type="http://schemas.openxmlformats.org/officeDocument/2006/relationships/slide" Target="../slides/slide14.xml"/><Relationship Id="rId1" Type="http://schemas.openxmlformats.org/officeDocument/2006/relationships/slide" Target="../slides/slide5.xml"/><Relationship Id="rId6" Type="http://schemas.openxmlformats.org/officeDocument/2006/relationships/slide" Target="../slides/slide26.xml"/><Relationship Id="rId11" Type="http://schemas.openxmlformats.org/officeDocument/2006/relationships/image" Target="../media/image21.svg"/><Relationship Id="rId5" Type="http://schemas.openxmlformats.org/officeDocument/2006/relationships/slide" Target="../slides/slide42.xml"/><Relationship Id="rId10" Type="http://schemas.openxmlformats.org/officeDocument/2006/relationships/image" Target="../media/image20.svg"/><Relationship Id="rId4" Type="http://schemas.openxmlformats.org/officeDocument/2006/relationships/slide" Target="../slides/slide37.xml"/><Relationship Id="rId9" Type="http://schemas.openxmlformats.org/officeDocument/2006/relationships/image" Target="../media/image19.svg"/><Relationship Id="rId14" Type="http://schemas.openxmlformats.org/officeDocument/2006/relationships/image" Target="../media/image24.svg"/></Relationships>
</file>

<file path=ppt/diagrams/_rels/data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hyperlink" Target="https://www.agedcarequality.gov.au/sirs/decision-support-tool" TargetMode="External"/><Relationship Id="rId7" Type="http://schemas.openxmlformats.org/officeDocument/2006/relationships/image" Target="../media/image41.svg"/><Relationship Id="rId2" Type="http://schemas.openxmlformats.org/officeDocument/2006/relationships/hyperlink" Target="https://www.agedcarequality.gov.au/providers/serious-incident-response-scheme/sirs-provider-resources" TargetMode="External"/><Relationship Id="rId1" Type="http://schemas.openxmlformats.org/officeDocument/2006/relationships/hyperlink" Target="https://www.agedcarequality.gov.au/online-learning" TargetMode="External"/><Relationship Id="rId6" Type="http://schemas.openxmlformats.org/officeDocument/2006/relationships/hyperlink" Target="https://www.agedcarequality.gov.au/resource-library/reportable-incidents-and-sirs-quick-guide-changes-1-nov-2025" TargetMode="External"/><Relationship Id="rId11" Type="http://schemas.openxmlformats.org/officeDocument/2006/relationships/image" Target="../media/image45.svg"/><Relationship Id="rId5" Type="http://schemas.openxmlformats.org/officeDocument/2006/relationships/hyperlink" Target="https://www.agedcarequality.gov.au/regulatory-bulletin" TargetMode="External"/><Relationship Id="rId10" Type="http://schemas.openxmlformats.org/officeDocument/2006/relationships/image" Target="../media/image44.svg"/><Relationship Id="rId4" Type="http://schemas.openxmlformats.org/officeDocument/2006/relationships/hyperlink" Target="https://www.agedcarequality.gov.au/news-publications/quality-bulletin" TargetMode="External"/><Relationship Id="rId9"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diagrams/_rels/drawing9.xml.rels><?xml version="1.0" encoding="UTF-8" standalone="yes"?>
<Relationships xmlns="http://schemas.openxmlformats.org/package/2006/relationships"><Relationship Id="rId8" Type="http://schemas.openxmlformats.org/officeDocument/2006/relationships/hyperlink" Target="https://www.agedcarequality.gov.au/sirs/decision-support-tool" TargetMode="External"/><Relationship Id="rId3" Type="http://schemas.openxmlformats.org/officeDocument/2006/relationships/image" Target="../media/image42.svg"/><Relationship Id="rId7" Type="http://schemas.openxmlformats.org/officeDocument/2006/relationships/image" Target="../media/image44.svg"/><Relationship Id="rId2" Type="http://schemas.openxmlformats.org/officeDocument/2006/relationships/hyperlink" Target="https://www.agedcarequality.gov.au/online-learning" TargetMode="External"/><Relationship Id="rId1" Type="http://schemas.openxmlformats.org/officeDocument/2006/relationships/image" Target="../media/image41.svg"/><Relationship Id="rId6" Type="http://schemas.openxmlformats.org/officeDocument/2006/relationships/hyperlink" Target="https://www.agedcarequality.gov.au/resource-library/reportable-incidents-and-sirs-quick-guide-changes-1-nov-2025" TargetMode="External"/><Relationship Id="rId11" Type="http://schemas.openxmlformats.org/officeDocument/2006/relationships/hyperlink" Target="https://www.agedcarequality.gov.au/regulatory-bulletin" TargetMode="External"/><Relationship Id="rId5" Type="http://schemas.openxmlformats.org/officeDocument/2006/relationships/image" Target="../media/image43.svg"/><Relationship Id="rId10" Type="http://schemas.openxmlformats.org/officeDocument/2006/relationships/hyperlink" Target="https://www.agedcarequality.gov.au/news-publications/quality-bulletin" TargetMode="External"/><Relationship Id="rId4" Type="http://schemas.openxmlformats.org/officeDocument/2006/relationships/hyperlink" Target="https://www.agedcarequality.gov.au/providers/serious-incident-response-scheme/sirs-provider-resources" TargetMode="External"/><Relationship Id="rId9"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54308-42ED-4478-9F18-4D7D6ED432F8}" type="doc">
      <dgm:prSet loTypeId="urn:microsoft.com/office/officeart/2018/2/layout/IconVerticalSolidList" loCatId="icon" qsTypeId="urn:microsoft.com/office/officeart/2005/8/quickstyle/simple5" qsCatId="simple" csTypeId="urn:microsoft.com/office/officeart/2005/8/colors/accent2_1" csCatId="accent2" phldr="1"/>
      <dgm:spPr/>
      <dgm:t>
        <a:bodyPr/>
        <a:lstStyle/>
        <a:p>
          <a:endParaRPr lang="en-US"/>
        </a:p>
      </dgm:t>
    </dgm:pt>
    <dgm:pt modelId="{5023A719-8310-4A00-B1A9-E936C64F6D86}">
      <dgm:prSet/>
      <dgm:spPr/>
      <dgm:t>
        <a:bodyPr/>
        <a:lstStyle/>
        <a:p>
          <a:pPr>
            <a:lnSpc>
              <a:spcPct val="100000"/>
            </a:lnSpc>
          </a:pPr>
          <a:r>
            <a:rPr lang="en-AU" b="0">
              <a:effectLst/>
              <a:latin typeface="+mn-lt"/>
              <a:ea typeface="+mn-ea"/>
              <a:cs typeface="+mn-cs"/>
            </a:rPr>
            <a:t>Section 1: 	</a:t>
          </a:r>
          <a:r>
            <a:rPr lang="en-AU" b="0">
              <a:effectLst/>
              <a:latin typeface="+mn-lt"/>
              <a:ea typeface="+mn-ea"/>
              <a:cs typeface="+mn-cs"/>
              <a:hlinkClick xmlns:r="http://schemas.openxmlformats.org/officeDocument/2006/relationships" r:id="rId1" action="ppaction://hlinksldjump"/>
            </a:rPr>
            <a:t>An overview of incident management</a:t>
          </a:r>
          <a:r>
            <a:rPr lang="en-AU" b="0">
              <a:effectLst/>
              <a:latin typeface="+mn-lt"/>
              <a:ea typeface="+mn-ea"/>
              <a:cs typeface="+mn-cs"/>
            </a:rPr>
            <a:t>			Slides 5-10</a:t>
          </a:r>
          <a:endParaRPr lang="en-US" b="0">
            <a:latin typeface="+mn-lt"/>
          </a:endParaRPr>
        </a:p>
      </dgm:t>
    </dgm:pt>
    <dgm:pt modelId="{E360EBD0-0EB3-4B87-B3AA-2389D7C2A460}" type="parTrans" cxnId="{C4F2A58D-4806-4DBC-931B-49BB92981B43}">
      <dgm:prSet/>
      <dgm:spPr/>
      <dgm:t>
        <a:bodyPr/>
        <a:lstStyle/>
        <a:p>
          <a:endParaRPr lang="en-US"/>
        </a:p>
      </dgm:t>
    </dgm:pt>
    <dgm:pt modelId="{05D5E9E3-FF92-49E6-9101-DC21DB89552B}" type="sibTrans" cxnId="{C4F2A58D-4806-4DBC-931B-49BB92981B43}">
      <dgm:prSet/>
      <dgm:spPr/>
      <dgm:t>
        <a:bodyPr/>
        <a:lstStyle/>
        <a:p>
          <a:endParaRPr lang="en-US"/>
        </a:p>
      </dgm:t>
    </dgm:pt>
    <dgm:pt modelId="{CE64C7B6-849D-486E-908F-0B2E920DB907}">
      <dgm:prSet/>
      <dgm:spPr/>
      <dgm:t>
        <a:bodyPr/>
        <a:lstStyle/>
        <a:p>
          <a:pPr>
            <a:lnSpc>
              <a:spcPct val="100000"/>
            </a:lnSpc>
          </a:pPr>
          <a:r>
            <a:rPr lang="en-AU" b="0"/>
            <a:t>Section 3: 	</a:t>
          </a:r>
          <a:r>
            <a:rPr lang="en-AU" b="0">
              <a:hlinkClick xmlns:r="http://schemas.openxmlformats.org/officeDocument/2006/relationships" r:id="rId2" action="ppaction://hlinksldjump"/>
            </a:rPr>
            <a:t>Reporting obligations of the SIRS</a:t>
          </a:r>
          <a:r>
            <a:rPr lang="en-AU" b="0"/>
            <a:t>			Slides 14-25</a:t>
          </a:r>
          <a:endParaRPr lang="en-US" b="1">
            <a:latin typeface="Fira Sans Light" panose="020B0403050000020004" pitchFamily="34" charset="0"/>
          </a:endParaRPr>
        </a:p>
      </dgm:t>
    </dgm:pt>
    <dgm:pt modelId="{737D846A-1C86-4C5D-8557-B5E084B9D170}" type="parTrans" cxnId="{89269605-DC51-4090-9147-E4A9225F9142}">
      <dgm:prSet/>
      <dgm:spPr/>
      <dgm:t>
        <a:bodyPr/>
        <a:lstStyle/>
        <a:p>
          <a:endParaRPr lang="en-US"/>
        </a:p>
      </dgm:t>
    </dgm:pt>
    <dgm:pt modelId="{4D540B67-798D-4B27-A9BD-77AE5911AD38}" type="sibTrans" cxnId="{89269605-DC51-4090-9147-E4A9225F9142}">
      <dgm:prSet/>
      <dgm:spPr/>
      <dgm:t>
        <a:bodyPr/>
        <a:lstStyle/>
        <a:p>
          <a:endParaRPr lang="en-US"/>
        </a:p>
      </dgm:t>
    </dgm:pt>
    <dgm:pt modelId="{0E6A0EBF-76E6-402E-A582-B28D1110CD7E}">
      <dgm:prSet/>
      <dgm:spPr/>
      <dgm:t>
        <a:bodyPr/>
        <a:lstStyle/>
        <a:p>
          <a:pPr>
            <a:lnSpc>
              <a:spcPct val="100000"/>
            </a:lnSpc>
          </a:pPr>
          <a:r>
            <a:rPr lang="en-AU" b="0"/>
            <a:t>Section 2: 	</a:t>
          </a:r>
          <a:r>
            <a:rPr lang="en-AU" b="0">
              <a:hlinkClick xmlns:r="http://schemas.openxmlformats.org/officeDocument/2006/relationships" r:id="rId3" action="ppaction://hlinksldjump"/>
            </a:rPr>
            <a:t>An overview of incident management and the SIRS</a:t>
          </a:r>
          <a:r>
            <a:rPr lang="en-AU" b="0"/>
            <a:t>	Slides 11-13</a:t>
          </a:r>
          <a:endParaRPr lang="en-US" b="1">
            <a:latin typeface="Fira Sans Light" panose="020B0403050000020004" pitchFamily="34" charset="0"/>
          </a:endParaRPr>
        </a:p>
      </dgm:t>
    </dgm:pt>
    <dgm:pt modelId="{9702B373-F556-4240-9F18-1AE189A521BF}" type="parTrans" cxnId="{9BBCEEEA-D904-430C-865E-F48520F1DBAD}">
      <dgm:prSet/>
      <dgm:spPr/>
      <dgm:t>
        <a:bodyPr/>
        <a:lstStyle/>
        <a:p>
          <a:endParaRPr lang="en-AU"/>
        </a:p>
      </dgm:t>
    </dgm:pt>
    <dgm:pt modelId="{1657E2F2-EB98-412D-B7B4-993BAD7EAD47}" type="sibTrans" cxnId="{9BBCEEEA-D904-430C-865E-F48520F1DBAD}">
      <dgm:prSet/>
      <dgm:spPr/>
      <dgm:t>
        <a:bodyPr/>
        <a:lstStyle/>
        <a:p>
          <a:endParaRPr lang="en-AU"/>
        </a:p>
      </dgm:t>
    </dgm:pt>
    <dgm:pt modelId="{55E156A9-0D53-4C6F-B7FF-04C30B4AACA1}">
      <dgm:prSet/>
      <dgm:spPr/>
      <dgm:t>
        <a:bodyPr/>
        <a:lstStyle/>
        <a:p>
          <a:pPr>
            <a:lnSpc>
              <a:spcPct val="100000"/>
            </a:lnSpc>
          </a:pPr>
          <a:r>
            <a:rPr lang="en-US" b="0">
              <a:latin typeface="Open Sans body"/>
            </a:rPr>
            <a:t>Section 5: 	</a:t>
          </a:r>
          <a:r>
            <a:rPr lang="en-US" b="1">
              <a:latin typeface="Open Sans body"/>
              <a:hlinkClick xmlns:r="http://schemas.openxmlformats.org/officeDocument/2006/relationships" r:id="rId4" action="ppaction://hlinksldjump"/>
            </a:rPr>
            <a:t>Activity</a:t>
          </a:r>
          <a:r>
            <a:rPr lang="en-US" b="0">
              <a:latin typeface="Open Sans body"/>
              <a:hlinkClick xmlns:r="http://schemas.openxmlformats.org/officeDocument/2006/relationships" r:id="rId4" action="ppaction://hlinksldjump"/>
            </a:rPr>
            <a:t> – Identifying SIRS reportable incidents</a:t>
          </a:r>
          <a:r>
            <a:rPr lang="en-US" b="0">
              <a:latin typeface="Open Sans body"/>
            </a:rPr>
            <a:t>		Slides 37-42			</a:t>
          </a:r>
        </a:p>
      </dgm:t>
    </dgm:pt>
    <dgm:pt modelId="{33D6E284-B997-4BC1-AE19-101F6CDC59F5}" type="parTrans" cxnId="{E38EA953-1C85-47D9-9B63-1983D186D9CB}">
      <dgm:prSet/>
      <dgm:spPr/>
      <dgm:t>
        <a:bodyPr/>
        <a:lstStyle/>
        <a:p>
          <a:endParaRPr lang="en-AU"/>
        </a:p>
      </dgm:t>
    </dgm:pt>
    <dgm:pt modelId="{392F6F76-98E9-4AAA-A8E6-1379E88A5F48}" type="sibTrans" cxnId="{E38EA953-1C85-47D9-9B63-1983D186D9CB}">
      <dgm:prSet/>
      <dgm:spPr/>
      <dgm:t>
        <a:bodyPr/>
        <a:lstStyle/>
        <a:p>
          <a:endParaRPr lang="en-AU"/>
        </a:p>
      </dgm:t>
    </dgm:pt>
    <dgm:pt modelId="{F755D6C6-BCBF-4755-9F89-74EFD70A2078}">
      <dgm:prSet/>
      <dgm:spPr/>
      <dgm:t>
        <a:bodyPr/>
        <a:lstStyle/>
        <a:p>
          <a:pPr>
            <a:lnSpc>
              <a:spcPct val="100000"/>
            </a:lnSpc>
          </a:pPr>
          <a:r>
            <a:rPr lang="en-US" b="0">
              <a:latin typeface="Open Sans body"/>
            </a:rPr>
            <a:t>Section 6: 	</a:t>
          </a:r>
          <a:r>
            <a:rPr lang="en-US" b="0">
              <a:latin typeface="Open Sans body"/>
              <a:hlinkClick xmlns:r="http://schemas.openxmlformats.org/officeDocument/2006/relationships" r:id="rId5" action="ppaction://hlinksldjump"/>
            </a:rPr>
            <a:t>SIRS notifications (includes </a:t>
          </a:r>
          <a:r>
            <a:rPr lang="en-US" b="1">
              <a:latin typeface="Open Sans body"/>
              <a:hlinkClick xmlns:r="http://schemas.openxmlformats.org/officeDocument/2006/relationships" r:id="rId5" action="ppaction://hlinksldjump"/>
            </a:rPr>
            <a:t>activity</a:t>
          </a:r>
          <a:r>
            <a:rPr lang="en-US" b="0">
              <a:latin typeface="Open Sans body"/>
              <a:hlinkClick xmlns:r="http://schemas.openxmlformats.org/officeDocument/2006/relationships" r:id="rId5" action="ppaction://hlinksldjump"/>
            </a:rPr>
            <a:t>)</a:t>
          </a:r>
          <a:r>
            <a:rPr lang="en-US" b="0">
              <a:latin typeface="Open Sans body"/>
            </a:rPr>
            <a:t>			Slides 42-45 	</a:t>
          </a:r>
        </a:p>
      </dgm:t>
    </dgm:pt>
    <dgm:pt modelId="{9BBE4644-B081-4A9D-B3D0-4596EF6CC4F9}" type="parTrans" cxnId="{CEF2737E-48CF-4ABD-993B-A4AB52DECC4C}">
      <dgm:prSet/>
      <dgm:spPr/>
      <dgm:t>
        <a:bodyPr/>
        <a:lstStyle/>
        <a:p>
          <a:endParaRPr lang="en-AU"/>
        </a:p>
      </dgm:t>
    </dgm:pt>
    <dgm:pt modelId="{55201E8F-8FE4-4F85-A28A-E4F2E8834206}" type="sibTrans" cxnId="{CEF2737E-48CF-4ABD-993B-A4AB52DECC4C}">
      <dgm:prSet/>
      <dgm:spPr/>
      <dgm:t>
        <a:bodyPr/>
        <a:lstStyle/>
        <a:p>
          <a:endParaRPr lang="en-AU"/>
        </a:p>
      </dgm:t>
    </dgm:pt>
    <dgm:pt modelId="{E280ED4F-E604-455F-8603-82033B18B91B}">
      <dgm:prSet/>
      <dgm:spPr/>
      <dgm:t>
        <a:bodyPr/>
        <a:lstStyle/>
        <a:p>
          <a:pPr>
            <a:lnSpc>
              <a:spcPct val="100000"/>
            </a:lnSpc>
          </a:pPr>
          <a:r>
            <a:rPr lang="en-US" b="0">
              <a:latin typeface="Open Sans body"/>
            </a:rPr>
            <a:t>Section 4:	</a:t>
          </a:r>
          <a:r>
            <a:rPr lang="en-US" b="0">
              <a:latin typeface="Open Sans body"/>
              <a:hlinkClick xmlns:r="http://schemas.openxmlformats.org/officeDocument/2006/relationships" r:id="rId6" action="ppaction://hlinksldjump"/>
            </a:rPr>
            <a:t>The 8 SIRS reportable incident types</a:t>
          </a:r>
          <a:r>
            <a:rPr lang="en-US" b="0">
              <a:latin typeface="Open Sans body"/>
            </a:rPr>
            <a:t>			Slides 26-36</a:t>
          </a:r>
        </a:p>
      </dgm:t>
    </dgm:pt>
    <dgm:pt modelId="{12B19506-9F5C-46BD-BD8D-E243E21DFEEB}" type="parTrans" cxnId="{9CE078A5-5CB1-4922-BB37-458504E04AB0}">
      <dgm:prSet/>
      <dgm:spPr/>
      <dgm:t>
        <a:bodyPr/>
        <a:lstStyle/>
        <a:p>
          <a:endParaRPr lang="en-AU"/>
        </a:p>
      </dgm:t>
    </dgm:pt>
    <dgm:pt modelId="{7A3E4B88-7C01-4E87-BE74-EC3F31776B20}" type="sibTrans" cxnId="{9CE078A5-5CB1-4922-BB37-458504E04AB0}">
      <dgm:prSet/>
      <dgm:spPr/>
      <dgm:t>
        <a:bodyPr/>
        <a:lstStyle/>
        <a:p>
          <a:endParaRPr lang="en-AU"/>
        </a:p>
      </dgm:t>
    </dgm:pt>
    <dgm:pt modelId="{30EF8400-F98D-4BA4-897B-F9CF5F8F63DB}">
      <dgm:prSet/>
      <dgm:spPr/>
      <dgm:t>
        <a:bodyPr/>
        <a:lstStyle/>
        <a:p>
          <a:pPr>
            <a:lnSpc>
              <a:spcPct val="100000"/>
            </a:lnSpc>
          </a:pPr>
          <a:r>
            <a:rPr lang="en-US" b="0">
              <a:latin typeface="Open Sans body"/>
            </a:rPr>
            <a:t>Section 7: 	</a:t>
          </a:r>
          <a:r>
            <a:rPr lang="en-US" b="0">
              <a:latin typeface="Open Sans body"/>
              <a:hlinkClick xmlns:r="http://schemas.openxmlformats.org/officeDocument/2006/relationships" r:id="rId7" action="ppaction://hlinksldjump"/>
            </a:rPr>
            <a:t>Key reflections and additional resources</a:t>
          </a:r>
          <a:r>
            <a:rPr lang="en-US" b="0">
              <a:latin typeface="Open Sans body"/>
            </a:rPr>
            <a:t>			Slides 46-50</a:t>
          </a:r>
        </a:p>
      </dgm:t>
    </dgm:pt>
    <dgm:pt modelId="{ACD9664F-D3D8-403F-AF7B-009E1DDAF8DC}" type="parTrans" cxnId="{2A45F787-5B17-46EA-9DD2-C22289D4A5FE}">
      <dgm:prSet/>
      <dgm:spPr/>
      <dgm:t>
        <a:bodyPr/>
        <a:lstStyle/>
        <a:p>
          <a:endParaRPr lang="en-AU"/>
        </a:p>
      </dgm:t>
    </dgm:pt>
    <dgm:pt modelId="{FB679606-E61E-4E57-8776-D1C0C85F9D49}" type="sibTrans" cxnId="{2A45F787-5B17-46EA-9DD2-C22289D4A5FE}">
      <dgm:prSet/>
      <dgm:spPr/>
      <dgm:t>
        <a:bodyPr/>
        <a:lstStyle/>
        <a:p>
          <a:endParaRPr lang="en-AU"/>
        </a:p>
      </dgm:t>
    </dgm:pt>
    <dgm:pt modelId="{491F0B3C-6658-4952-BE66-446B904D5F56}" type="pres">
      <dgm:prSet presAssocID="{5F054308-42ED-4478-9F18-4D7D6ED432F8}" presName="root" presStyleCnt="0">
        <dgm:presLayoutVars>
          <dgm:dir/>
          <dgm:resizeHandles val="exact"/>
        </dgm:presLayoutVars>
      </dgm:prSet>
      <dgm:spPr/>
    </dgm:pt>
    <dgm:pt modelId="{E209F0F4-BDBF-444C-A6AF-30CA0A0FCC17}" type="pres">
      <dgm:prSet presAssocID="{5023A719-8310-4A00-B1A9-E936C64F6D86}" presName="compNode" presStyleCnt="0"/>
      <dgm:spPr/>
    </dgm:pt>
    <dgm:pt modelId="{FCD36A46-C085-4261-8161-3FA36A79F262}" type="pres">
      <dgm:prSet presAssocID="{5023A719-8310-4A00-B1A9-E936C64F6D86}" presName="bgRect" presStyleLbl="bgShp" presStyleIdx="0" presStyleCnt="7"/>
      <dgm:spPr/>
    </dgm:pt>
    <dgm:pt modelId="{7EBAD301-4E9B-4894-8E5C-BDCE7B6CAE95}" type="pres">
      <dgm:prSet presAssocID="{5023A719-8310-4A00-B1A9-E936C64F6D86}" presName="iconRect" presStyleLbl="node1" presStyleIdx="0" presStyleCnt="7" custScaleX="170174" custScaleY="144196"/>
      <dgm:spPr>
        <a:blipFill>
          <a:blip xmlns:r="http://schemas.openxmlformats.org/officeDocument/2006/relationships">
            <a:extLst>
              <a:ext uri="{96DAC541-7B7A-43D3-8B79-37D633B846F1}">
                <asvg:svgBlip xmlns:asvg="http://schemas.microsoft.com/office/drawing/2016/SVG/main" r:embed="rId8"/>
              </a:ext>
            </a:extLst>
          </a:blip>
          <a:srcRect/>
          <a:stretch>
            <a:fillRect t="-9000" b="-9000"/>
          </a:stretch>
        </a:blipFill>
      </dgm:spPr>
      <dgm:extLst>
        <a:ext uri="{E40237B7-FDA0-4F09-8148-C483321AD2D9}">
          <dgm14:cNvPr xmlns:dgm14="http://schemas.microsoft.com/office/drawing/2010/diagram" id="0" name="" descr="Idea outline"/>
        </a:ext>
      </dgm:extLst>
    </dgm:pt>
    <dgm:pt modelId="{3B4667E7-E526-4029-8B9C-DC502630A42F}" type="pres">
      <dgm:prSet presAssocID="{5023A719-8310-4A00-B1A9-E936C64F6D86}" presName="spaceRect" presStyleCnt="0"/>
      <dgm:spPr/>
    </dgm:pt>
    <dgm:pt modelId="{20E92E23-437A-4FCF-BF90-C39EF9827505}" type="pres">
      <dgm:prSet presAssocID="{5023A719-8310-4A00-B1A9-E936C64F6D86}" presName="parTx" presStyleLbl="revTx" presStyleIdx="0" presStyleCnt="7">
        <dgm:presLayoutVars>
          <dgm:chMax val="0"/>
          <dgm:chPref val="0"/>
        </dgm:presLayoutVars>
      </dgm:prSet>
      <dgm:spPr/>
    </dgm:pt>
    <dgm:pt modelId="{B41EBC89-F713-42CB-92B0-876A6206E103}" type="pres">
      <dgm:prSet presAssocID="{05D5E9E3-FF92-49E6-9101-DC21DB89552B}" presName="sibTrans" presStyleCnt="0"/>
      <dgm:spPr/>
    </dgm:pt>
    <dgm:pt modelId="{39335BCD-CD15-448B-8E24-5B7983A4F886}" type="pres">
      <dgm:prSet presAssocID="{0E6A0EBF-76E6-402E-A582-B28D1110CD7E}" presName="compNode" presStyleCnt="0"/>
      <dgm:spPr/>
    </dgm:pt>
    <dgm:pt modelId="{D68B9F20-B120-4C9E-85FD-9BAEAC639326}" type="pres">
      <dgm:prSet presAssocID="{0E6A0EBF-76E6-402E-A582-B28D1110CD7E}" presName="bgRect" presStyleLbl="bgShp" presStyleIdx="1" presStyleCnt="7"/>
      <dgm:spPr/>
    </dgm:pt>
    <dgm:pt modelId="{3765F986-C93D-4372-8754-2B453B39164F}" type="pres">
      <dgm:prSet presAssocID="{0E6A0EBF-76E6-402E-A582-B28D1110CD7E}" presName="iconRect" presStyleLbl="node1" presStyleIdx="1" presStyleCnt="7" custScaleX="170729" custScaleY="14419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Magnifying glass outline"/>
        </a:ext>
      </dgm:extLst>
    </dgm:pt>
    <dgm:pt modelId="{DCD4DE98-1EC1-41E4-B44E-A1247637003D}" type="pres">
      <dgm:prSet presAssocID="{0E6A0EBF-76E6-402E-A582-B28D1110CD7E}" presName="spaceRect" presStyleCnt="0"/>
      <dgm:spPr/>
    </dgm:pt>
    <dgm:pt modelId="{BE547F46-3E2E-48E4-A142-C23E6D6A5F46}" type="pres">
      <dgm:prSet presAssocID="{0E6A0EBF-76E6-402E-A582-B28D1110CD7E}" presName="parTx" presStyleLbl="revTx" presStyleIdx="1" presStyleCnt="7">
        <dgm:presLayoutVars>
          <dgm:chMax val="0"/>
          <dgm:chPref val="0"/>
        </dgm:presLayoutVars>
      </dgm:prSet>
      <dgm:spPr/>
    </dgm:pt>
    <dgm:pt modelId="{EDA862E3-B0D3-4197-A1AF-42ADCCD98279}" type="pres">
      <dgm:prSet presAssocID="{1657E2F2-EB98-412D-B7B4-993BAD7EAD47}" presName="sibTrans" presStyleCnt="0"/>
      <dgm:spPr/>
    </dgm:pt>
    <dgm:pt modelId="{DDFE0A44-96FC-4C05-AE86-ED91D60CFABA}" type="pres">
      <dgm:prSet presAssocID="{CE64C7B6-849D-486E-908F-0B2E920DB907}" presName="compNode" presStyleCnt="0"/>
      <dgm:spPr/>
    </dgm:pt>
    <dgm:pt modelId="{9FCAEDC0-CC61-4D99-97CD-0C0CF86869F9}" type="pres">
      <dgm:prSet presAssocID="{CE64C7B6-849D-486E-908F-0B2E920DB907}" presName="bgRect" presStyleLbl="bgShp" presStyleIdx="2" presStyleCnt="7"/>
      <dgm:spPr/>
    </dgm:pt>
    <dgm:pt modelId="{BCCB6564-C5C0-4AC8-9C24-C65DAE808400}" type="pres">
      <dgm:prSet presAssocID="{CE64C7B6-849D-486E-908F-0B2E920DB907}" presName="iconRect" presStyleLbl="node1" presStyleIdx="2" presStyleCnt="7" custScaleX="170729" custScaleY="144196"/>
      <dgm:spPr>
        <a:blipFill>
          <a:blip xmlns:r="http://schemas.openxmlformats.org/officeDocument/2006/relationships">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ale profile outline"/>
        </a:ext>
      </dgm:extLst>
    </dgm:pt>
    <dgm:pt modelId="{8B8FD640-29A2-4E7E-A575-61414391F415}" type="pres">
      <dgm:prSet presAssocID="{CE64C7B6-849D-486E-908F-0B2E920DB907}" presName="spaceRect" presStyleCnt="0"/>
      <dgm:spPr/>
    </dgm:pt>
    <dgm:pt modelId="{60BCC4CD-4B24-4CE2-BD5D-B5DD35B1B497}" type="pres">
      <dgm:prSet presAssocID="{CE64C7B6-849D-486E-908F-0B2E920DB907}" presName="parTx" presStyleLbl="revTx" presStyleIdx="2" presStyleCnt="7">
        <dgm:presLayoutVars>
          <dgm:chMax val="0"/>
          <dgm:chPref val="0"/>
        </dgm:presLayoutVars>
      </dgm:prSet>
      <dgm:spPr/>
    </dgm:pt>
    <dgm:pt modelId="{261F23AE-7F95-477C-8217-402591581F4E}" type="pres">
      <dgm:prSet presAssocID="{4D540B67-798D-4B27-A9BD-77AE5911AD38}" presName="sibTrans" presStyleCnt="0"/>
      <dgm:spPr/>
    </dgm:pt>
    <dgm:pt modelId="{73D83A79-DF7C-41F9-8746-7D6EFEBD989A}" type="pres">
      <dgm:prSet presAssocID="{E280ED4F-E604-455F-8603-82033B18B91B}" presName="compNode" presStyleCnt="0"/>
      <dgm:spPr/>
    </dgm:pt>
    <dgm:pt modelId="{DD541D05-45AF-472B-A498-E3542757F2BB}" type="pres">
      <dgm:prSet presAssocID="{E280ED4F-E604-455F-8603-82033B18B91B}" presName="bgRect" presStyleLbl="bgShp" presStyleIdx="3" presStyleCnt="7"/>
      <dgm:spPr/>
    </dgm:pt>
    <dgm:pt modelId="{144B3976-7D72-4DC2-B5F4-8181ACE11538}" type="pres">
      <dgm:prSet presAssocID="{E280ED4F-E604-455F-8603-82033B18B91B}" presName="iconRect" presStyleLbl="node1" presStyleIdx="3" presStyleCnt="7" custScaleX="170729" custScaleY="144196"/>
      <dgm:spPr>
        <a:blipFill>
          <a:blip xmlns:r="http://schemas.openxmlformats.org/officeDocument/2006/relationships">
            <a:extLs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Man with cane outline"/>
        </a:ext>
      </dgm:extLst>
    </dgm:pt>
    <dgm:pt modelId="{7A45F882-4E00-4B3E-BE1C-9EFD09E688B2}" type="pres">
      <dgm:prSet presAssocID="{E280ED4F-E604-455F-8603-82033B18B91B}" presName="spaceRect" presStyleCnt="0"/>
      <dgm:spPr/>
    </dgm:pt>
    <dgm:pt modelId="{45244335-5748-4F06-A430-F32F166DBFED}" type="pres">
      <dgm:prSet presAssocID="{E280ED4F-E604-455F-8603-82033B18B91B}" presName="parTx" presStyleLbl="revTx" presStyleIdx="3" presStyleCnt="7">
        <dgm:presLayoutVars>
          <dgm:chMax val="0"/>
          <dgm:chPref val="0"/>
        </dgm:presLayoutVars>
      </dgm:prSet>
      <dgm:spPr/>
    </dgm:pt>
    <dgm:pt modelId="{E62B1228-DCC6-43FA-8010-BE18C8EE8735}" type="pres">
      <dgm:prSet presAssocID="{7A3E4B88-7C01-4E87-BE74-EC3F31776B20}" presName="sibTrans" presStyleCnt="0"/>
      <dgm:spPr/>
    </dgm:pt>
    <dgm:pt modelId="{BF90518D-7C49-4AF0-9E4B-00A36FB09799}" type="pres">
      <dgm:prSet presAssocID="{55E156A9-0D53-4C6F-B7FF-04C30B4AACA1}" presName="compNode" presStyleCnt="0"/>
      <dgm:spPr/>
    </dgm:pt>
    <dgm:pt modelId="{051289E5-AEF9-4C88-BE57-D53F1C189E7A}" type="pres">
      <dgm:prSet presAssocID="{55E156A9-0D53-4C6F-B7FF-04C30B4AACA1}" presName="bgRect" presStyleLbl="bgShp" presStyleIdx="4" presStyleCnt="7"/>
      <dgm:spPr/>
    </dgm:pt>
    <dgm:pt modelId="{40C1DEDF-B2AB-4CE1-9AA0-DB114A5FAF1B}" type="pres">
      <dgm:prSet presAssocID="{55E156A9-0D53-4C6F-B7FF-04C30B4AACA1}" presName="iconRect" presStyleLbl="node1" presStyleIdx="4" presStyleCnt="7" custScaleX="170729" custScaleY="144196"/>
      <dgm:spPr>
        <a:blipFill>
          <a:blip xmlns:r="http://schemas.openxmlformats.org/officeDocument/2006/relationships">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ocument outline"/>
        </a:ext>
      </dgm:extLst>
    </dgm:pt>
    <dgm:pt modelId="{74042AB5-DE20-4C25-86BD-CBD0FB63E8F7}" type="pres">
      <dgm:prSet presAssocID="{55E156A9-0D53-4C6F-B7FF-04C30B4AACA1}" presName="spaceRect" presStyleCnt="0"/>
      <dgm:spPr/>
    </dgm:pt>
    <dgm:pt modelId="{E3D21963-7CA4-4631-8B7A-74C62072341F}" type="pres">
      <dgm:prSet presAssocID="{55E156A9-0D53-4C6F-B7FF-04C30B4AACA1}" presName="parTx" presStyleLbl="revTx" presStyleIdx="4" presStyleCnt="7">
        <dgm:presLayoutVars>
          <dgm:chMax val="0"/>
          <dgm:chPref val="0"/>
        </dgm:presLayoutVars>
      </dgm:prSet>
      <dgm:spPr/>
    </dgm:pt>
    <dgm:pt modelId="{6F85D6D1-2B04-4DFE-884E-A7CF7A9D0BC6}" type="pres">
      <dgm:prSet presAssocID="{392F6F76-98E9-4AAA-A8E6-1379E88A5F48}" presName="sibTrans" presStyleCnt="0"/>
      <dgm:spPr/>
    </dgm:pt>
    <dgm:pt modelId="{1960565F-5E36-467F-8244-9C94387601C5}" type="pres">
      <dgm:prSet presAssocID="{F755D6C6-BCBF-4755-9F89-74EFD70A2078}" presName="compNode" presStyleCnt="0"/>
      <dgm:spPr/>
    </dgm:pt>
    <dgm:pt modelId="{96EEC698-F9CA-46F7-ACB5-E6A0A4AFE6BA}" type="pres">
      <dgm:prSet presAssocID="{F755D6C6-BCBF-4755-9F89-74EFD70A2078}" presName="bgRect" presStyleLbl="bgShp" presStyleIdx="5" presStyleCnt="7"/>
      <dgm:spPr/>
    </dgm:pt>
    <dgm:pt modelId="{92F13F69-E4F7-441E-940A-BD1C354D9945}" type="pres">
      <dgm:prSet presAssocID="{F755D6C6-BCBF-4755-9F89-74EFD70A2078}" presName="iconRect" presStyleLbl="node1" presStyleIdx="5" presStyleCnt="7" custScaleX="170729" custScaleY="144196"/>
      <dgm:spPr>
        <a:blipFill>
          <a:blip xmlns:r="http://schemas.openxmlformats.org/officeDocument/2006/relationships">
            <a:extLst>
              <a:ext uri="{96DAC541-7B7A-43D3-8B79-37D633B846F1}">
                <asvg:svgBlip xmlns:asvg="http://schemas.microsoft.com/office/drawing/2016/SVG/main" r:embed="rId13"/>
              </a:ext>
            </a:extLst>
          </a:blip>
          <a:srcRect/>
          <a:stretch>
            <a:fillRect/>
          </a:stretch>
        </a:blipFill>
      </dgm:spPr>
      <dgm:extLst>
        <a:ext uri="{E40237B7-FDA0-4F09-8148-C483321AD2D9}">
          <dgm14:cNvPr xmlns:dgm14="http://schemas.microsoft.com/office/drawing/2010/diagram" id="0" name="" descr="Warning outline"/>
        </a:ext>
      </dgm:extLst>
    </dgm:pt>
    <dgm:pt modelId="{2836BD2D-3527-41AB-9A16-9FE73B9B1DE7}" type="pres">
      <dgm:prSet presAssocID="{F755D6C6-BCBF-4755-9F89-74EFD70A2078}" presName="spaceRect" presStyleCnt="0"/>
      <dgm:spPr/>
    </dgm:pt>
    <dgm:pt modelId="{0266C13A-1763-42E9-A46F-C18F8833ED03}" type="pres">
      <dgm:prSet presAssocID="{F755D6C6-BCBF-4755-9F89-74EFD70A2078}" presName="parTx" presStyleLbl="revTx" presStyleIdx="5" presStyleCnt="7">
        <dgm:presLayoutVars>
          <dgm:chMax val="0"/>
          <dgm:chPref val="0"/>
        </dgm:presLayoutVars>
      </dgm:prSet>
      <dgm:spPr/>
    </dgm:pt>
    <dgm:pt modelId="{ADBFE646-DBE8-4765-90C0-1BEC10550548}" type="pres">
      <dgm:prSet presAssocID="{55201E8F-8FE4-4F85-A28A-E4F2E8834206}" presName="sibTrans" presStyleCnt="0"/>
      <dgm:spPr/>
    </dgm:pt>
    <dgm:pt modelId="{9822297A-4356-43F3-B08D-6188A39324C3}" type="pres">
      <dgm:prSet presAssocID="{30EF8400-F98D-4BA4-897B-F9CF5F8F63DB}" presName="compNode" presStyleCnt="0"/>
      <dgm:spPr/>
    </dgm:pt>
    <dgm:pt modelId="{0DA2BD1A-60DD-4DB1-87E7-B138C7B138E8}" type="pres">
      <dgm:prSet presAssocID="{30EF8400-F98D-4BA4-897B-F9CF5F8F63DB}" presName="bgRect" presStyleLbl="bgShp" presStyleIdx="6" presStyleCnt="7" custLinFactNeighborX="-925"/>
      <dgm:spPr/>
    </dgm:pt>
    <dgm:pt modelId="{3A2B41C5-252A-4DA4-A491-E7B62645A208}" type="pres">
      <dgm:prSet presAssocID="{30EF8400-F98D-4BA4-897B-F9CF5F8F63DB}" presName="iconRect" presStyleLbl="node1" presStyleIdx="6" presStyleCnt="7" custScaleX="151129" custScaleY="144196"/>
      <dgm:spPr>
        <a:blipFill>
          <a:blip xmlns:r="http://schemas.openxmlformats.org/officeDocument/2006/relationships">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Monitor outline"/>
        </a:ext>
      </dgm:extLst>
    </dgm:pt>
    <dgm:pt modelId="{28E05CAD-1C35-43EC-A269-C4D495262184}" type="pres">
      <dgm:prSet presAssocID="{30EF8400-F98D-4BA4-897B-F9CF5F8F63DB}" presName="spaceRect" presStyleCnt="0"/>
      <dgm:spPr/>
    </dgm:pt>
    <dgm:pt modelId="{2654F987-3F77-4F4E-BF41-FD0108DF7FA2}" type="pres">
      <dgm:prSet presAssocID="{30EF8400-F98D-4BA4-897B-F9CF5F8F63DB}" presName="parTx" presStyleLbl="revTx" presStyleIdx="6" presStyleCnt="7">
        <dgm:presLayoutVars>
          <dgm:chMax val="0"/>
          <dgm:chPref val="0"/>
        </dgm:presLayoutVars>
      </dgm:prSet>
      <dgm:spPr/>
    </dgm:pt>
  </dgm:ptLst>
  <dgm:cxnLst>
    <dgm:cxn modelId="{89269605-DC51-4090-9147-E4A9225F9142}" srcId="{5F054308-42ED-4478-9F18-4D7D6ED432F8}" destId="{CE64C7B6-849D-486E-908F-0B2E920DB907}" srcOrd="2" destOrd="0" parTransId="{737D846A-1C86-4C5D-8557-B5E084B9D170}" sibTransId="{4D540B67-798D-4B27-A9BD-77AE5911AD38}"/>
    <dgm:cxn modelId="{F3BC0D08-583E-4D83-B598-A668BEEF5375}" type="presOf" srcId="{F755D6C6-BCBF-4755-9F89-74EFD70A2078}" destId="{0266C13A-1763-42E9-A46F-C18F8833ED03}" srcOrd="0" destOrd="0" presId="urn:microsoft.com/office/officeart/2018/2/layout/IconVerticalSolidList"/>
    <dgm:cxn modelId="{8A168D60-6706-495E-BA3B-4BF921C2D367}" type="presOf" srcId="{CE64C7B6-849D-486E-908F-0B2E920DB907}" destId="{60BCC4CD-4B24-4CE2-BD5D-B5DD35B1B497}" srcOrd="0" destOrd="0" presId="urn:microsoft.com/office/officeart/2018/2/layout/IconVerticalSolidList"/>
    <dgm:cxn modelId="{BFC83F6A-234E-47F9-BDC9-8594F7417B84}" type="presOf" srcId="{30EF8400-F98D-4BA4-897B-F9CF5F8F63DB}" destId="{2654F987-3F77-4F4E-BF41-FD0108DF7FA2}" srcOrd="0" destOrd="0" presId="urn:microsoft.com/office/officeart/2018/2/layout/IconVerticalSolidList"/>
    <dgm:cxn modelId="{AABF084C-8CA9-4C63-AFA8-DE55F4AAEF61}" type="presOf" srcId="{0E6A0EBF-76E6-402E-A582-B28D1110CD7E}" destId="{BE547F46-3E2E-48E4-A142-C23E6D6A5F46}" srcOrd="0" destOrd="0" presId="urn:microsoft.com/office/officeart/2018/2/layout/IconVerticalSolidList"/>
    <dgm:cxn modelId="{69987F71-BEBA-4B52-8F6D-48A7BCDC43D1}" type="presOf" srcId="{5023A719-8310-4A00-B1A9-E936C64F6D86}" destId="{20E92E23-437A-4FCF-BF90-C39EF9827505}" srcOrd="0" destOrd="0" presId="urn:microsoft.com/office/officeart/2018/2/layout/IconVerticalSolidList"/>
    <dgm:cxn modelId="{E38EA953-1C85-47D9-9B63-1983D186D9CB}" srcId="{5F054308-42ED-4478-9F18-4D7D6ED432F8}" destId="{55E156A9-0D53-4C6F-B7FF-04C30B4AACA1}" srcOrd="4" destOrd="0" parTransId="{33D6E284-B997-4BC1-AE19-101F6CDC59F5}" sibTransId="{392F6F76-98E9-4AAA-A8E6-1379E88A5F48}"/>
    <dgm:cxn modelId="{5B574F74-7B19-4348-AE43-F60A001D3602}" type="presOf" srcId="{55E156A9-0D53-4C6F-B7FF-04C30B4AACA1}" destId="{E3D21963-7CA4-4631-8B7A-74C62072341F}" srcOrd="0" destOrd="0" presId="urn:microsoft.com/office/officeart/2018/2/layout/IconVerticalSolidList"/>
    <dgm:cxn modelId="{6B5CBC58-A126-4375-9CBE-2E083368BCA2}" type="presOf" srcId="{E280ED4F-E604-455F-8603-82033B18B91B}" destId="{45244335-5748-4F06-A430-F32F166DBFED}" srcOrd="0" destOrd="0" presId="urn:microsoft.com/office/officeart/2018/2/layout/IconVerticalSolidList"/>
    <dgm:cxn modelId="{CEF2737E-48CF-4ABD-993B-A4AB52DECC4C}" srcId="{5F054308-42ED-4478-9F18-4D7D6ED432F8}" destId="{F755D6C6-BCBF-4755-9F89-74EFD70A2078}" srcOrd="5" destOrd="0" parTransId="{9BBE4644-B081-4A9D-B3D0-4596EF6CC4F9}" sibTransId="{55201E8F-8FE4-4F85-A28A-E4F2E8834206}"/>
    <dgm:cxn modelId="{2A45F787-5B17-46EA-9DD2-C22289D4A5FE}" srcId="{5F054308-42ED-4478-9F18-4D7D6ED432F8}" destId="{30EF8400-F98D-4BA4-897B-F9CF5F8F63DB}" srcOrd="6" destOrd="0" parTransId="{ACD9664F-D3D8-403F-AF7B-009E1DDAF8DC}" sibTransId="{FB679606-E61E-4E57-8776-D1C0C85F9D49}"/>
    <dgm:cxn modelId="{C4F2A58D-4806-4DBC-931B-49BB92981B43}" srcId="{5F054308-42ED-4478-9F18-4D7D6ED432F8}" destId="{5023A719-8310-4A00-B1A9-E936C64F6D86}" srcOrd="0" destOrd="0" parTransId="{E360EBD0-0EB3-4B87-B3AA-2389D7C2A460}" sibTransId="{05D5E9E3-FF92-49E6-9101-DC21DB89552B}"/>
    <dgm:cxn modelId="{9CE078A5-5CB1-4922-BB37-458504E04AB0}" srcId="{5F054308-42ED-4478-9F18-4D7D6ED432F8}" destId="{E280ED4F-E604-455F-8603-82033B18B91B}" srcOrd="3" destOrd="0" parTransId="{12B19506-9F5C-46BD-BD8D-E243E21DFEEB}" sibTransId="{7A3E4B88-7C01-4E87-BE74-EC3F31776B20}"/>
    <dgm:cxn modelId="{2D4B54C3-6C69-4DCC-97FC-05F8C142C593}" type="presOf" srcId="{5F054308-42ED-4478-9F18-4D7D6ED432F8}" destId="{491F0B3C-6658-4952-BE66-446B904D5F56}" srcOrd="0" destOrd="0" presId="urn:microsoft.com/office/officeart/2018/2/layout/IconVerticalSolidList"/>
    <dgm:cxn modelId="{9BBCEEEA-D904-430C-865E-F48520F1DBAD}" srcId="{5F054308-42ED-4478-9F18-4D7D6ED432F8}" destId="{0E6A0EBF-76E6-402E-A582-B28D1110CD7E}" srcOrd="1" destOrd="0" parTransId="{9702B373-F556-4240-9F18-1AE189A521BF}" sibTransId="{1657E2F2-EB98-412D-B7B4-993BAD7EAD47}"/>
    <dgm:cxn modelId="{EBC8DAAB-3276-4D29-ABC4-799C171C09B9}" type="presParOf" srcId="{491F0B3C-6658-4952-BE66-446B904D5F56}" destId="{E209F0F4-BDBF-444C-A6AF-30CA0A0FCC17}" srcOrd="0" destOrd="0" presId="urn:microsoft.com/office/officeart/2018/2/layout/IconVerticalSolidList"/>
    <dgm:cxn modelId="{A6A33D40-8FE6-4F7B-8E37-9AA7D23D34BD}" type="presParOf" srcId="{E209F0F4-BDBF-444C-A6AF-30CA0A0FCC17}" destId="{FCD36A46-C085-4261-8161-3FA36A79F262}" srcOrd="0" destOrd="0" presId="urn:microsoft.com/office/officeart/2018/2/layout/IconVerticalSolidList"/>
    <dgm:cxn modelId="{BB1725C7-7295-4F4D-9B45-C0688E2D2E06}" type="presParOf" srcId="{E209F0F4-BDBF-444C-A6AF-30CA0A0FCC17}" destId="{7EBAD301-4E9B-4894-8E5C-BDCE7B6CAE95}" srcOrd="1" destOrd="0" presId="urn:microsoft.com/office/officeart/2018/2/layout/IconVerticalSolidList"/>
    <dgm:cxn modelId="{1F3A9432-ED4C-4A3D-A5E7-5F71F233B6EA}" type="presParOf" srcId="{E209F0F4-BDBF-444C-A6AF-30CA0A0FCC17}" destId="{3B4667E7-E526-4029-8B9C-DC502630A42F}" srcOrd="2" destOrd="0" presId="urn:microsoft.com/office/officeart/2018/2/layout/IconVerticalSolidList"/>
    <dgm:cxn modelId="{3791B98A-99D2-4699-8A00-17796926A851}" type="presParOf" srcId="{E209F0F4-BDBF-444C-A6AF-30CA0A0FCC17}" destId="{20E92E23-437A-4FCF-BF90-C39EF9827505}" srcOrd="3" destOrd="0" presId="urn:microsoft.com/office/officeart/2018/2/layout/IconVerticalSolidList"/>
    <dgm:cxn modelId="{29C58316-D762-41A5-B80D-286837475998}" type="presParOf" srcId="{491F0B3C-6658-4952-BE66-446B904D5F56}" destId="{B41EBC89-F713-42CB-92B0-876A6206E103}" srcOrd="1" destOrd="0" presId="urn:microsoft.com/office/officeart/2018/2/layout/IconVerticalSolidList"/>
    <dgm:cxn modelId="{26009262-37D3-44AB-A68E-B984918AA36F}" type="presParOf" srcId="{491F0B3C-6658-4952-BE66-446B904D5F56}" destId="{39335BCD-CD15-448B-8E24-5B7983A4F886}" srcOrd="2" destOrd="0" presId="urn:microsoft.com/office/officeart/2018/2/layout/IconVerticalSolidList"/>
    <dgm:cxn modelId="{A6D30DA3-EB17-41FC-B58C-9BEB50C99FC2}" type="presParOf" srcId="{39335BCD-CD15-448B-8E24-5B7983A4F886}" destId="{D68B9F20-B120-4C9E-85FD-9BAEAC639326}" srcOrd="0" destOrd="0" presId="urn:microsoft.com/office/officeart/2018/2/layout/IconVerticalSolidList"/>
    <dgm:cxn modelId="{87D4DBBB-915A-43E0-83B1-EFF2EAB294EF}" type="presParOf" srcId="{39335BCD-CD15-448B-8E24-5B7983A4F886}" destId="{3765F986-C93D-4372-8754-2B453B39164F}" srcOrd="1" destOrd="0" presId="urn:microsoft.com/office/officeart/2018/2/layout/IconVerticalSolidList"/>
    <dgm:cxn modelId="{7ABD8AC8-98C1-4F9E-9C34-2193355E3E8A}" type="presParOf" srcId="{39335BCD-CD15-448B-8E24-5B7983A4F886}" destId="{DCD4DE98-1EC1-41E4-B44E-A1247637003D}" srcOrd="2" destOrd="0" presId="urn:microsoft.com/office/officeart/2018/2/layout/IconVerticalSolidList"/>
    <dgm:cxn modelId="{02B78F1F-DADB-491D-90FA-6FBF721D7B7A}" type="presParOf" srcId="{39335BCD-CD15-448B-8E24-5B7983A4F886}" destId="{BE547F46-3E2E-48E4-A142-C23E6D6A5F46}" srcOrd="3" destOrd="0" presId="urn:microsoft.com/office/officeart/2018/2/layout/IconVerticalSolidList"/>
    <dgm:cxn modelId="{3787B2BC-2875-4D74-AB97-E4D567C0E126}" type="presParOf" srcId="{491F0B3C-6658-4952-BE66-446B904D5F56}" destId="{EDA862E3-B0D3-4197-A1AF-42ADCCD98279}" srcOrd="3" destOrd="0" presId="urn:microsoft.com/office/officeart/2018/2/layout/IconVerticalSolidList"/>
    <dgm:cxn modelId="{CBE5516A-83CC-4E52-AF65-9E917F46FA7F}" type="presParOf" srcId="{491F0B3C-6658-4952-BE66-446B904D5F56}" destId="{DDFE0A44-96FC-4C05-AE86-ED91D60CFABA}" srcOrd="4" destOrd="0" presId="urn:microsoft.com/office/officeart/2018/2/layout/IconVerticalSolidList"/>
    <dgm:cxn modelId="{0E849B71-5E01-4CE8-94E4-26866E7255E7}" type="presParOf" srcId="{DDFE0A44-96FC-4C05-AE86-ED91D60CFABA}" destId="{9FCAEDC0-CC61-4D99-97CD-0C0CF86869F9}" srcOrd="0" destOrd="0" presId="urn:microsoft.com/office/officeart/2018/2/layout/IconVerticalSolidList"/>
    <dgm:cxn modelId="{3F0B49C4-B42A-4BF0-B1D0-A86D33076648}" type="presParOf" srcId="{DDFE0A44-96FC-4C05-AE86-ED91D60CFABA}" destId="{BCCB6564-C5C0-4AC8-9C24-C65DAE808400}" srcOrd="1" destOrd="0" presId="urn:microsoft.com/office/officeart/2018/2/layout/IconVerticalSolidList"/>
    <dgm:cxn modelId="{1BD34451-EF7E-4DCF-9130-EA4D08D1EA7D}" type="presParOf" srcId="{DDFE0A44-96FC-4C05-AE86-ED91D60CFABA}" destId="{8B8FD640-29A2-4E7E-A575-61414391F415}" srcOrd="2" destOrd="0" presId="urn:microsoft.com/office/officeart/2018/2/layout/IconVerticalSolidList"/>
    <dgm:cxn modelId="{D5C75048-B166-46BA-ABC4-09F9E4D83C0E}" type="presParOf" srcId="{DDFE0A44-96FC-4C05-AE86-ED91D60CFABA}" destId="{60BCC4CD-4B24-4CE2-BD5D-B5DD35B1B497}" srcOrd="3" destOrd="0" presId="urn:microsoft.com/office/officeart/2018/2/layout/IconVerticalSolidList"/>
    <dgm:cxn modelId="{E2546DD2-14C2-4492-A080-A8B1DCD22792}" type="presParOf" srcId="{491F0B3C-6658-4952-BE66-446B904D5F56}" destId="{261F23AE-7F95-477C-8217-402591581F4E}" srcOrd="5" destOrd="0" presId="urn:microsoft.com/office/officeart/2018/2/layout/IconVerticalSolidList"/>
    <dgm:cxn modelId="{F167C2E5-5771-4B96-911C-C79BC62DFC90}" type="presParOf" srcId="{491F0B3C-6658-4952-BE66-446B904D5F56}" destId="{73D83A79-DF7C-41F9-8746-7D6EFEBD989A}" srcOrd="6" destOrd="0" presId="urn:microsoft.com/office/officeart/2018/2/layout/IconVerticalSolidList"/>
    <dgm:cxn modelId="{B63CE775-D330-4CCC-92ED-975A6CCDD2E9}" type="presParOf" srcId="{73D83A79-DF7C-41F9-8746-7D6EFEBD989A}" destId="{DD541D05-45AF-472B-A498-E3542757F2BB}" srcOrd="0" destOrd="0" presId="urn:microsoft.com/office/officeart/2018/2/layout/IconVerticalSolidList"/>
    <dgm:cxn modelId="{DB04E31F-FC99-436F-99B3-A548EE4C2972}" type="presParOf" srcId="{73D83A79-DF7C-41F9-8746-7D6EFEBD989A}" destId="{144B3976-7D72-4DC2-B5F4-8181ACE11538}" srcOrd="1" destOrd="0" presId="urn:microsoft.com/office/officeart/2018/2/layout/IconVerticalSolidList"/>
    <dgm:cxn modelId="{E111387B-D1CC-4EE1-B752-0552D91B048C}" type="presParOf" srcId="{73D83A79-DF7C-41F9-8746-7D6EFEBD989A}" destId="{7A45F882-4E00-4B3E-BE1C-9EFD09E688B2}" srcOrd="2" destOrd="0" presId="urn:microsoft.com/office/officeart/2018/2/layout/IconVerticalSolidList"/>
    <dgm:cxn modelId="{0EE6F6A9-EEFD-435D-BD6E-3A870DB4D477}" type="presParOf" srcId="{73D83A79-DF7C-41F9-8746-7D6EFEBD989A}" destId="{45244335-5748-4F06-A430-F32F166DBFED}" srcOrd="3" destOrd="0" presId="urn:microsoft.com/office/officeart/2018/2/layout/IconVerticalSolidList"/>
    <dgm:cxn modelId="{E24D56DC-6650-4113-ACEF-282DE6926844}" type="presParOf" srcId="{491F0B3C-6658-4952-BE66-446B904D5F56}" destId="{E62B1228-DCC6-43FA-8010-BE18C8EE8735}" srcOrd="7" destOrd="0" presId="urn:microsoft.com/office/officeart/2018/2/layout/IconVerticalSolidList"/>
    <dgm:cxn modelId="{D9867ED3-67E1-4D88-AC23-86FAD2A4CFC5}" type="presParOf" srcId="{491F0B3C-6658-4952-BE66-446B904D5F56}" destId="{BF90518D-7C49-4AF0-9E4B-00A36FB09799}" srcOrd="8" destOrd="0" presId="urn:microsoft.com/office/officeart/2018/2/layout/IconVerticalSolidList"/>
    <dgm:cxn modelId="{A1894654-F790-41FA-9B19-008919462852}" type="presParOf" srcId="{BF90518D-7C49-4AF0-9E4B-00A36FB09799}" destId="{051289E5-AEF9-4C88-BE57-D53F1C189E7A}" srcOrd="0" destOrd="0" presId="urn:microsoft.com/office/officeart/2018/2/layout/IconVerticalSolidList"/>
    <dgm:cxn modelId="{50284B57-870D-4345-9E15-F38D90B11F29}" type="presParOf" srcId="{BF90518D-7C49-4AF0-9E4B-00A36FB09799}" destId="{40C1DEDF-B2AB-4CE1-9AA0-DB114A5FAF1B}" srcOrd="1" destOrd="0" presId="urn:microsoft.com/office/officeart/2018/2/layout/IconVerticalSolidList"/>
    <dgm:cxn modelId="{24B65287-C71B-4823-BA40-09411B47D888}" type="presParOf" srcId="{BF90518D-7C49-4AF0-9E4B-00A36FB09799}" destId="{74042AB5-DE20-4C25-86BD-CBD0FB63E8F7}" srcOrd="2" destOrd="0" presId="urn:microsoft.com/office/officeart/2018/2/layout/IconVerticalSolidList"/>
    <dgm:cxn modelId="{5ECD754D-A7B7-4B48-B7B3-AC2C86B0C580}" type="presParOf" srcId="{BF90518D-7C49-4AF0-9E4B-00A36FB09799}" destId="{E3D21963-7CA4-4631-8B7A-74C62072341F}" srcOrd="3" destOrd="0" presId="urn:microsoft.com/office/officeart/2018/2/layout/IconVerticalSolidList"/>
    <dgm:cxn modelId="{B4BA2F82-5212-4D0F-9989-899E1BCCDFED}" type="presParOf" srcId="{491F0B3C-6658-4952-BE66-446B904D5F56}" destId="{6F85D6D1-2B04-4DFE-884E-A7CF7A9D0BC6}" srcOrd="9" destOrd="0" presId="urn:microsoft.com/office/officeart/2018/2/layout/IconVerticalSolidList"/>
    <dgm:cxn modelId="{BB8D415B-9103-4E8D-84EB-C205EFE113E1}" type="presParOf" srcId="{491F0B3C-6658-4952-BE66-446B904D5F56}" destId="{1960565F-5E36-467F-8244-9C94387601C5}" srcOrd="10" destOrd="0" presId="urn:microsoft.com/office/officeart/2018/2/layout/IconVerticalSolidList"/>
    <dgm:cxn modelId="{CCFE9755-EC32-4235-8F43-5E533FE03B50}" type="presParOf" srcId="{1960565F-5E36-467F-8244-9C94387601C5}" destId="{96EEC698-F9CA-46F7-ACB5-E6A0A4AFE6BA}" srcOrd="0" destOrd="0" presId="urn:microsoft.com/office/officeart/2018/2/layout/IconVerticalSolidList"/>
    <dgm:cxn modelId="{7DA84E04-233B-4BB4-8EBB-1E17D47978A9}" type="presParOf" srcId="{1960565F-5E36-467F-8244-9C94387601C5}" destId="{92F13F69-E4F7-441E-940A-BD1C354D9945}" srcOrd="1" destOrd="0" presId="urn:microsoft.com/office/officeart/2018/2/layout/IconVerticalSolidList"/>
    <dgm:cxn modelId="{3EA45B3C-99EC-4B9C-94DD-BCE522FD078D}" type="presParOf" srcId="{1960565F-5E36-467F-8244-9C94387601C5}" destId="{2836BD2D-3527-41AB-9A16-9FE73B9B1DE7}" srcOrd="2" destOrd="0" presId="urn:microsoft.com/office/officeart/2018/2/layout/IconVerticalSolidList"/>
    <dgm:cxn modelId="{EF4B5669-592F-43FB-B88D-7AE65118FA85}" type="presParOf" srcId="{1960565F-5E36-467F-8244-9C94387601C5}" destId="{0266C13A-1763-42E9-A46F-C18F8833ED03}" srcOrd="3" destOrd="0" presId="urn:microsoft.com/office/officeart/2018/2/layout/IconVerticalSolidList"/>
    <dgm:cxn modelId="{86776E94-9309-4785-8F80-73D9E5D8ED4F}" type="presParOf" srcId="{491F0B3C-6658-4952-BE66-446B904D5F56}" destId="{ADBFE646-DBE8-4765-90C0-1BEC10550548}" srcOrd="11" destOrd="0" presId="urn:microsoft.com/office/officeart/2018/2/layout/IconVerticalSolidList"/>
    <dgm:cxn modelId="{AB3CE48D-DFC2-4CF6-B412-8126EEDFB1D8}" type="presParOf" srcId="{491F0B3C-6658-4952-BE66-446B904D5F56}" destId="{9822297A-4356-43F3-B08D-6188A39324C3}" srcOrd="12" destOrd="0" presId="urn:microsoft.com/office/officeart/2018/2/layout/IconVerticalSolidList"/>
    <dgm:cxn modelId="{9434A5CD-3E67-43FF-B909-55F26BC0D744}" type="presParOf" srcId="{9822297A-4356-43F3-B08D-6188A39324C3}" destId="{0DA2BD1A-60DD-4DB1-87E7-B138C7B138E8}" srcOrd="0" destOrd="0" presId="urn:microsoft.com/office/officeart/2018/2/layout/IconVerticalSolidList"/>
    <dgm:cxn modelId="{D368A78D-365D-4E5D-AF7B-E52CCB4ABDC4}" type="presParOf" srcId="{9822297A-4356-43F3-B08D-6188A39324C3}" destId="{3A2B41C5-252A-4DA4-A491-E7B62645A208}" srcOrd="1" destOrd="0" presId="urn:microsoft.com/office/officeart/2018/2/layout/IconVerticalSolidList"/>
    <dgm:cxn modelId="{208ECC21-4E70-4E91-9C26-856FD214D8FA}" type="presParOf" srcId="{9822297A-4356-43F3-B08D-6188A39324C3}" destId="{28E05CAD-1C35-43EC-A269-C4D495262184}" srcOrd="2" destOrd="0" presId="urn:microsoft.com/office/officeart/2018/2/layout/IconVerticalSolidList"/>
    <dgm:cxn modelId="{858C85B0-8549-4DF9-A956-6285506D2651}" type="presParOf" srcId="{9822297A-4356-43F3-B08D-6188A39324C3}" destId="{2654F987-3F77-4F4E-BF41-FD0108DF7FA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D89FD-E055-4344-87FF-1D7E92F1971D}" type="doc">
      <dgm:prSet loTypeId="urn:microsoft.com/office/officeart/2005/8/layout/process1" loCatId="process" qsTypeId="urn:microsoft.com/office/officeart/2005/8/quickstyle/simple1" qsCatId="simple" csTypeId="urn:microsoft.com/office/officeart/2005/8/colors/accent2_2" csCatId="accent2" phldr="1"/>
      <dgm:spPr/>
    </dgm:pt>
    <dgm:pt modelId="{4154EA90-1501-4091-92EA-02FBAC9E51F7}" type="pres">
      <dgm:prSet presAssocID="{DCED89FD-E055-4344-87FF-1D7E92F1971D}" presName="Name0" presStyleCnt="0">
        <dgm:presLayoutVars>
          <dgm:dir/>
          <dgm:resizeHandles val="exact"/>
        </dgm:presLayoutVars>
      </dgm:prSet>
      <dgm:spPr/>
    </dgm:pt>
  </dgm:ptLst>
  <dgm:cxnLst>
    <dgm:cxn modelId="{2FA47DB6-981B-44B2-9106-77019C3FFD94}" type="presOf" srcId="{DCED89FD-E055-4344-87FF-1D7E92F1971D}" destId="{4154EA90-1501-4091-92EA-02FBAC9E51F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D4778-8BE2-45BC-AD44-8F19C3D3D27C}"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AU"/>
        </a:p>
      </dgm:t>
    </dgm:pt>
    <dgm:pt modelId="{07A634B2-4C61-4B3F-915A-09E23B162328}">
      <dgm:prSet phldrT="[Text]" custT="1"/>
      <dgm:spPr/>
      <dgm:t>
        <a:bodyPr/>
        <a:lstStyle/>
        <a:p>
          <a:r>
            <a:rPr lang="en-AU" sz="2000" b="1"/>
            <a:t>What is it?</a:t>
          </a:r>
        </a:p>
      </dgm:t>
    </dgm:pt>
    <dgm:pt modelId="{5FC5ED00-F8D6-4EEE-AE72-7628B1A28CAD}" type="parTrans" cxnId="{605312E6-81A5-43BD-B248-E75B7403094E}">
      <dgm:prSet/>
      <dgm:spPr/>
      <dgm:t>
        <a:bodyPr/>
        <a:lstStyle/>
        <a:p>
          <a:endParaRPr lang="en-AU"/>
        </a:p>
      </dgm:t>
    </dgm:pt>
    <dgm:pt modelId="{43014910-9827-40A9-AA3D-5C419E2A0389}" type="sibTrans" cxnId="{605312E6-81A5-43BD-B248-E75B7403094E}">
      <dgm:prSet/>
      <dgm:spPr/>
      <dgm:t>
        <a:bodyPr/>
        <a:lstStyle/>
        <a:p>
          <a:endParaRPr lang="en-AU"/>
        </a:p>
      </dgm:t>
    </dgm:pt>
    <dgm:pt modelId="{34D2378C-79FE-4B3A-B05B-A8D39B83BC17}">
      <dgm:prSet phldrT="[Text]" custT="1"/>
      <dgm:spPr/>
      <dgm:t>
        <a:bodyPr/>
        <a:lstStyle/>
        <a:p>
          <a:pPr>
            <a:buNone/>
          </a:pPr>
          <a:r>
            <a:rPr lang="en-AU" sz="1800"/>
            <a:t>A set of:</a:t>
          </a:r>
        </a:p>
      </dgm:t>
    </dgm:pt>
    <dgm:pt modelId="{7A929630-CE98-442B-AA1B-B624B22EEF80}" type="parTrans" cxnId="{2BD72AEE-35FE-47DD-8820-7D903C623566}">
      <dgm:prSet/>
      <dgm:spPr/>
      <dgm:t>
        <a:bodyPr/>
        <a:lstStyle/>
        <a:p>
          <a:endParaRPr lang="en-AU"/>
        </a:p>
      </dgm:t>
    </dgm:pt>
    <dgm:pt modelId="{A7AE041D-8F3E-4DED-8C9B-41E8FC5EBBE2}" type="sibTrans" cxnId="{2BD72AEE-35FE-47DD-8820-7D903C623566}">
      <dgm:prSet/>
      <dgm:spPr/>
      <dgm:t>
        <a:bodyPr/>
        <a:lstStyle/>
        <a:p>
          <a:endParaRPr lang="en-AU"/>
        </a:p>
      </dgm:t>
    </dgm:pt>
    <dgm:pt modelId="{7DF113F8-08AD-41A0-B041-3465D359993A}">
      <dgm:prSet phldrT="[Text]" custT="1"/>
      <dgm:spPr/>
      <dgm:t>
        <a:bodyPr/>
        <a:lstStyle/>
        <a:p>
          <a:r>
            <a:rPr lang="en-AU" sz="1800"/>
            <a:t>policies and processes</a:t>
          </a:r>
        </a:p>
      </dgm:t>
    </dgm:pt>
    <dgm:pt modelId="{CCA31FBB-6C99-4678-98A9-A23D1760FC13}" type="parTrans" cxnId="{934B723C-4228-47DA-B24E-BF33F63B9E58}">
      <dgm:prSet/>
      <dgm:spPr/>
      <dgm:t>
        <a:bodyPr/>
        <a:lstStyle/>
        <a:p>
          <a:endParaRPr lang="en-AU"/>
        </a:p>
      </dgm:t>
    </dgm:pt>
    <dgm:pt modelId="{C6EA87A5-C60C-4EB5-B359-7F250169EB50}" type="sibTrans" cxnId="{934B723C-4228-47DA-B24E-BF33F63B9E58}">
      <dgm:prSet/>
      <dgm:spPr/>
      <dgm:t>
        <a:bodyPr/>
        <a:lstStyle/>
        <a:p>
          <a:endParaRPr lang="en-AU"/>
        </a:p>
      </dgm:t>
    </dgm:pt>
    <dgm:pt modelId="{59A333A2-D687-4686-A143-B91F1B6F8C38}">
      <dgm:prSet phldrT="[Text]" custT="1"/>
      <dgm:spPr/>
      <dgm:t>
        <a:bodyPr/>
        <a:lstStyle/>
        <a:p>
          <a:r>
            <a:rPr lang="en-AU" sz="2000" b="1"/>
            <a:t>What does it look like?</a:t>
          </a:r>
        </a:p>
      </dgm:t>
    </dgm:pt>
    <dgm:pt modelId="{92656075-C83C-424E-A06A-057AF033C5F8}" type="parTrans" cxnId="{E68AB546-F68B-441D-A3A6-32DA11E69E88}">
      <dgm:prSet/>
      <dgm:spPr/>
      <dgm:t>
        <a:bodyPr/>
        <a:lstStyle/>
        <a:p>
          <a:endParaRPr lang="en-AU"/>
        </a:p>
      </dgm:t>
    </dgm:pt>
    <dgm:pt modelId="{401DE1DF-FEC6-421A-80C0-058D2495C455}" type="sibTrans" cxnId="{E68AB546-F68B-441D-A3A6-32DA11E69E88}">
      <dgm:prSet/>
      <dgm:spPr/>
      <dgm:t>
        <a:bodyPr/>
        <a:lstStyle/>
        <a:p>
          <a:endParaRPr lang="en-AU"/>
        </a:p>
      </dgm:t>
    </dgm:pt>
    <dgm:pt modelId="{3CE7856B-14F4-4DC7-BE93-4060F1695907}">
      <dgm:prSet phldrT="[Text]" custT="1"/>
      <dgm:spPr/>
      <dgm:t>
        <a:bodyPr/>
        <a:lstStyle/>
        <a:p>
          <a:r>
            <a:rPr lang="en-AU" sz="1800"/>
            <a:t>standard operating procedures</a:t>
          </a:r>
        </a:p>
      </dgm:t>
    </dgm:pt>
    <dgm:pt modelId="{20F3E76C-4D1F-4DD5-B966-35D19E394AE0}" type="parTrans" cxnId="{4B6D0932-6A10-4646-B254-AA3B7E25C356}">
      <dgm:prSet/>
      <dgm:spPr/>
      <dgm:t>
        <a:bodyPr/>
        <a:lstStyle/>
        <a:p>
          <a:endParaRPr lang="en-AU"/>
        </a:p>
      </dgm:t>
    </dgm:pt>
    <dgm:pt modelId="{0362684A-0900-47C1-A3C2-4B8B97784C34}" type="sibTrans" cxnId="{4B6D0932-6A10-4646-B254-AA3B7E25C356}">
      <dgm:prSet/>
      <dgm:spPr/>
      <dgm:t>
        <a:bodyPr/>
        <a:lstStyle/>
        <a:p>
          <a:endParaRPr lang="en-AU"/>
        </a:p>
      </dgm:t>
    </dgm:pt>
    <dgm:pt modelId="{6FCDF70B-4D8F-4D97-92A1-2B16E41305F6}">
      <dgm:prSet phldrT="[Text]" custT="1"/>
      <dgm:spPr/>
      <dgm:t>
        <a:bodyPr/>
        <a:lstStyle/>
        <a:p>
          <a:r>
            <a:rPr lang="en-AU" sz="1800"/>
            <a:t>tools and systems</a:t>
          </a:r>
        </a:p>
      </dgm:t>
    </dgm:pt>
    <dgm:pt modelId="{27B46F69-6A16-4EAA-BE0C-AD78F19A8A84}" type="parTrans" cxnId="{31BB38DC-9F1E-4208-A4CA-AB7E8C973255}">
      <dgm:prSet/>
      <dgm:spPr/>
      <dgm:t>
        <a:bodyPr/>
        <a:lstStyle/>
        <a:p>
          <a:endParaRPr lang="en-AU"/>
        </a:p>
      </dgm:t>
    </dgm:pt>
    <dgm:pt modelId="{5338DAEB-EC98-4504-A7DE-0D7B4D6ACCAD}" type="sibTrans" cxnId="{31BB38DC-9F1E-4208-A4CA-AB7E8C973255}">
      <dgm:prSet/>
      <dgm:spPr/>
      <dgm:t>
        <a:bodyPr/>
        <a:lstStyle/>
        <a:p>
          <a:endParaRPr lang="en-AU"/>
        </a:p>
      </dgm:t>
    </dgm:pt>
    <dgm:pt modelId="{74655080-7B65-44B8-BC82-DFCD2F56067F}">
      <dgm:prSet phldrT="[Text]" custT="1"/>
      <dgm:spPr/>
      <dgm:t>
        <a:bodyPr/>
        <a:lstStyle/>
        <a:p>
          <a:r>
            <a:rPr lang="en-AU" sz="1800"/>
            <a:t>training and organisational culture for managing incidents</a:t>
          </a:r>
          <a:r>
            <a:rPr lang="en-AU" sz="1100"/>
            <a:t>. </a:t>
          </a:r>
        </a:p>
      </dgm:t>
    </dgm:pt>
    <dgm:pt modelId="{F619453E-9176-4AFD-ABD0-A876A69193FF}" type="parTrans" cxnId="{7C9CB416-D81C-41F9-8379-3E8BEB3E4C6D}">
      <dgm:prSet/>
      <dgm:spPr/>
      <dgm:t>
        <a:bodyPr/>
        <a:lstStyle/>
        <a:p>
          <a:endParaRPr lang="en-AU"/>
        </a:p>
      </dgm:t>
    </dgm:pt>
    <dgm:pt modelId="{0225BC84-EE4E-4AEE-8D86-511682941F2C}" type="sibTrans" cxnId="{7C9CB416-D81C-41F9-8379-3E8BEB3E4C6D}">
      <dgm:prSet/>
      <dgm:spPr/>
      <dgm:t>
        <a:bodyPr/>
        <a:lstStyle/>
        <a:p>
          <a:endParaRPr lang="en-AU"/>
        </a:p>
      </dgm:t>
    </dgm:pt>
    <dgm:pt modelId="{76B66AD6-A7B9-48B4-8882-E302BE675A51}">
      <dgm:prSet phldrT="[Text]" custT="1"/>
      <dgm:spPr/>
      <dgm:t>
        <a:bodyPr/>
        <a:lstStyle/>
        <a:p>
          <a:r>
            <a:rPr lang="en-AU" sz="2000" b="1"/>
            <a:t>What is it used for?</a:t>
          </a:r>
        </a:p>
      </dgm:t>
    </dgm:pt>
    <dgm:pt modelId="{8D341182-7D42-4215-84C9-C8D15EF1B959}" type="sibTrans" cxnId="{A16B8A1C-AA13-4076-96F4-915CE2596B76}">
      <dgm:prSet/>
      <dgm:spPr/>
      <dgm:t>
        <a:bodyPr/>
        <a:lstStyle/>
        <a:p>
          <a:endParaRPr lang="en-AU"/>
        </a:p>
      </dgm:t>
    </dgm:pt>
    <dgm:pt modelId="{AE449531-AA5B-41C6-ABE7-387E86163222}" type="parTrans" cxnId="{A16B8A1C-AA13-4076-96F4-915CE2596B76}">
      <dgm:prSet/>
      <dgm:spPr/>
      <dgm:t>
        <a:bodyPr/>
        <a:lstStyle/>
        <a:p>
          <a:endParaRPr lang="en-AU"/>
        </a:p>
      </dgm:t>
    </dgm:pt>
    <dgm:pt modelId="{43A28699-40B5-44F7-A9FA-9ED02F9350DB}">
      <dgm:prSet phldrT="[Text]" custT="1"/>
      <dgm:spPr/>
      <dgm:t>
        <a:bodyPr/>
        <a:lstStyle/>
        <a:p>
          <a:r>
            <a:rPr lang="en-AU" sz="1800"/>
            <a:t>Must be suited to the context of the care services you provide </a:t>
          </a:r>
        </a:p>
      </dgm:t>
    </dgm:pt>
    <dgm:pt modelId="{65BBFEDD-054B-4BA1-8E97-57DA83F5E221}" type="parTrans" cxnId="{D6EB1162-BB84-40A4-BF71-F3D76CA50324}">
      <dgm:prSet/>
      <dgm:spPr/>
      <dgm:t>
        <a:bodyPr/>
        <a:lstStyle/>
        <a:p>
          <a:endParaRPr lang="en-AU"/>
        </a:p>
      </dgm:t>
    </dgm:pt>
    <dgm:pt modelId="{62A87514-977E-430D-BEEE-059C713A0EF4}" type="sibTrans" cxnId="{D6EB1162-BB84-40A4-BF71-F3D76CA50324}">
      <dgm:prSet/>
      <dgm:spPr/>
      <dgm:t>
        <a:bodyPr/>
        <a:lstStyle/>
        <a:p>
          <a:endParaRPr lang="en-AU"/>
        </a:p>
      </dgm:t>
    </dgm:pt>
    <dgm:pt modelId="{48C06948-D0A5-488D-9549-5795DC255CB9}">
      <dgm:prSet phldrT="[Text]" custT="1"/>
      <dgm:spPr/>
      <dgm:t>
        <a:bodyPr/>
        <a:lstStyle/>
        <a:p>
          <a:r>
            <a:rPr lang="en-AU" sz="1800"/>
            <a:t>Determined by providers</a:t>
          </a:r>
        </a:p>
      </dgm:t>
    </dgm:pt>
    <dgm:pt modelId="{10D9D822-1073-45E6-B1DC-B9D51051D866}" type="parTrans" cxnId="{DDFE64E4-565A-4F6E-87E0-AB77CA350C5D}">
      <dgm:prSet/>
      <dgm:spPr/>
      <dgm:t>
        <a:bodyPr/>
        <a:lstStyle/>
        <a:p>
          <a:endParaRPr lang="en-AU"/>
        </a:p>
      </dgm:t>
    </dgm:pt>
    <dgm:pt modelId="{DD79D249-E9A6-4EC3-B003-FC170CA4711C}" type="sibTrans" cxnId="{DDFE64E4-565A-4F6E-87E0-AB77CA350C5D}">
      <dgm:prSet/>
      <dgm:spPr/>
      <dgm:t>
        <a:bodyPr/>
        <a:lstStyle/>
        <a:p>
          <a:endParaRPr lang="en-AU"/>
        </a:p>
      </dgm:t>
    </dgm:pt>
    <dgm:pt modelId="{79E27589-7DB5-40FE-928F-0778FDF9AB90}">
      <dgm:prSet phldrT="[Text]" custT="1"/>
      <dgm:spPr/>
      <dgm:t>
        <a:bodyPr/>
        <a:lstStyle/>
        <a:p>
          <a:r>
            <a:rPr lang="en-AU" sz="1800"/>
            <a:t>To prevent or identify, respond to and manage any incidents or near misses that occur at your organisation or during the delivery of care services to older people.</a:t>
          </a:r>
        </a:p>
      </dgm:t>
    </dgm:pt>
    <dgm:pt modelId="{C76A70DE-5988-45CE-A6B4-A34DF7CBCEEC}" type="parTrans" cxnId="{9C699EAC-68DA-434E-AE2D-9748961E8E8B}">
      <dgm:prSet/>
      <dgm:spPr/>
      <dgm:t>
        <a:bodyPr/>
        <a:lstStyle/>
        <a:p>
          <a:endParaRPr lang="en-AU"/>
        </a:p>
      </dgm:t>
    </dgm:pt>
    <dgm:pt modelId="{121F4684-C058-48E8-984A-381241F85BD4}" type="sibTrans" cxnId="{9C699EAC-68DA-434E-AE2D-9748961E8E8B}">
      <dgm:prSet/>
      <dgm:spPr/>
      <dgm:t>
        <a:bodyPr/>
        <a:lstStyle/>
        <a:p>
          <a:endParaRPr lang="en-AU"/>
        </a:p>
      </dgm:t>
    </dgm:pt>
    <dgm:pt modelId="{A0735C81-B4F4-457C-9116-938D9674D226}">
      <dgm:prSet phldrT="[Text]" custT="1"/>
      <dgm:spPr/>
      <dgm:t>
        <a:bodyPr/>
        <a:lstStyle/>
        <a:p>
          <a:r>
            <a:rPr lang="en-AU" sz="1800"/>
            <a:t>Must align with legislative requirements.</a:t>
          </a:r>
        </a:p>
      </dgm:t>
    </dgm:pt>
    <dgm:pt modelId="{25EB3BA1-DAC4-4FF1-B3A3-F07C093254BE}" type="parTrans" cxnId="{3BE688F5-3997-44F8-8648-387FE8FCFA23}">
      <dgm:prSet/>
      <dgm:spPr/>
      <dgm:t>
        <a:bodyPr/>
        <a:lstStyle/>
        <a:p>
          <a:endParaRPr lang="en-AU"/>
        </a:p>
      </dgm:t>
    </dgm:pt>
    <dgm:pt modelId="{BBEB17DE-D299-4E21-92B3-17B208CBECA9}" type="sibTrans" cxnId="{3BE688F5-3997-44F8-8648-387FE8FCFA23}">
      <dgm:prSet/>
      <dgm:spPr/>
      <dgm:t>
        <a:bodyPr/>
        <a:lstStyle/>
        <a:p>
          <a:endParaRPr lang="en-AU"/>
        </a:p>
      </dgm:t>
    </dgm:pt>
    <dgm:pt modelId="{D40034FB-4EDC-4288-9C5A-13A879AE3AF4}" type="pres">
      <dgm:prSet presAssocID="{816D4778-8BE2-45BC-AD44-8F19C3D3D27C}" presName="Name0" presStyleCnt="0">
        <dgm:presLayoutVars>
          <dgm:dir/>
          <dgm:animLvl val="lvl"/>
          <dgm:resizeHandles val="exact"/>
        </dgm:presLayoutVars>
      </dgm:prSet>
      <dgm:spPr/>
    </dgm:pt>
    <dgm:pt modelId="{E4715424-5707-4E55-B27D-CFC4FC05679B}" type="pres">
      <dgm:prSet presAssocID="{07A634B2-4C61-4B3F-915A-09E23B162328}" presName="composite" presStyleCnt="0"/>
      <dgm:spPr/>
    </dgm:pt>
    <dgm:pt modelId="{EF9A8A8B-36CF-403C-B68D-00B2A424FF1C}" type="pres">
      <dgm:prSet presAssocID="{07A634B2-4C61-4B3F-915A-09E23B162328}" presName="parTx" presStyleLbl="alignNode1" presStyleIdx="0" presStyleCnt="3">
        <dgm:presLayoutVars>
          <dgm:chMax val="0"/>
          <dgm:chPref val="0"/>
          <dgm:bulletEnabled val="1"/>
        </dgm:presLayoutVars>
      </dgm:prSet>
      <dgm:spPr/>
    </dgm:pt>
    <dgm:pt modelId="{697B19CD-2DA6-4240-8435-F9F255B73B80}" type="pres">
      <dgm:prSet presAssocID="{07A634B2-4C61-4B3F-915A-09E23B162328}" presName="desTx" presStyleLbl="alignAccFollowNode1" presStyleIdx="0" presStyleCnt="3">
        <dgm:presLayoutVars>
          <dgm:bulletEnabled val="1"/>
        </dgm:presLayoutVars>
      </dgm:prSet>
      <dgm:spPr/>
    </dgm:pt>
    <dgm:pt modelId="{B2D8EEC5-C98D-4D78-A84E-4703509E0BBA}" type="pres">
      <dgm:prSet presAssocID="{43014910-9827-40A9-AA3D-5C419E2A0389}" presName="space" presStyleCnt="0"/>
      <dgm:spPr/>
    </dgm:pt>
    <dgm:pt modelId="{79D57E4B-A14F-4A09-A26A-73487BE2E3EF}" type="pres">
      <dgm:prSet presAssocID="{76B66AD6-A7B9-48B4-8882-E302BE675A51}" presName="composite" presStyleCnt="0"/>
      <dgm:spPr/>
    </dgm:pt>
    <dgm:pt modelId="{5C960F0F-767A-4FD2-B40E-79949459A6D9}" type="pres">
      <dgm:prSet presAssocID="{76B66AD6-A7B9-48B4-8882-E302BE675A51}" presName="parTx" presStyleLbl="alignNode1" presStyleIdx="1" presStyleCnt="3">
        <dgm:presLayoutVars>
          <dgm:chMax val="0"/>
          <dgm:chPref val="0"/>
          <dgm:bulletEnabled val="1"/>
        </dgm:presLayoutVars>
      </dgm:prSet>
      <dgm:spPr/>
    </dgm:pt>
    <dgm:pt modelId="{328B3C40-F3AC-47F5-8B55-3A60F2F197B3}" type="pres">
      <dgm:prSet presAssocID="{76B66AD6-A7B9-48B4-8882-E302BE675A51}" presName="desTx" presStyleLbl="alignAccFollowNode1" presStyleIdx="1" presStyleCnt="3">
        <dgm:presLayoutVars>
          <dgm:bulletEnabled val="1"/>
        </dgm:presLayoutVars>
      </dgm:prSet>
      <dgm:spPr/>
    </dgm:pt>
    <dgm:pt modelId="{1E22797D-EC41-4F81-B86F-6038FF790781}" type="pres">
      <dgm:prSet presAssocID="{8D341182-7D42-4215-84C9-C8D15EF1B959}" presName="space" presStyleCnt="0"/>
      <dgm:spPr/>
    </dgm:pt>
    <dgm:pt modelId="{B21FA663-9FBB-471B-A3CE-75F372C1AA41}" type="pres">
      <dgm:prSet presAssocID="{59A333A2-D687-4686-A143-B91F1B6F8C38}" presName="composite" presStyleCnt="0"/>
      <dgm:spPr/>
    </dgm:pt>
    <dgm:pt modelId="{F1B87B9E-1B70-495F-8AE7-56CE0DE63FA5}" type="pres">
      <dgm:prSet presAssocID="{59A333A2-D687-4686-A143-B91F1B6F8C38}" presName="parTx" presStyleLbl="alignNode1" presStyleIdx="2" presStyleCnt="3">
        <dgm:presLayoutVars>
          <dgm:chMax val="0"/>
          <dgm:chPref val="0"/>
          <dgm:bulletEnabled val="1"/>
        </dgm:presLayoutVars>
      </dgm:prSet>
      <dgm:spPr/>
    </dgm:pt>
    <dgm:pt modelId="{776FBCA7-CB56-4E25-997F-8D6215D65A1E}" type="pres">
      <dgm:prSet presAssocID="{59A333A2-D687-4686-A143-B91F1B6F8C38}" presName="desTx" presStyleLbl="alignAccFollowNode1" presStyleIdx="2" presStyleCnt="3">
        <dgm:presLayoutVars>
          <dgm:bulletEnabled val="1"/>
        </dgm:presLayoutVars>
      </dgm:prSet>
      <dgm:spPr/>
    </dgm:pt>
  </dgm:ptLst>
  <dgm:cxnLst>
    <dgm:cxn modelId="{FB9A9E0C-8973-4883-B551-3B28FE9AE8BE}" type="presOf" srcId="{3CE7856B-14F4-4DC7-BE93-4060F1695907}" destId="{697B19CD-2DA6-4240-8435-F9F255B73B80}" srcOrd="0" destOrd="2" presId="urn:microsoft.com/office/officeart/2005/8/layout/hList1"/>
    <dgm:cxn modelId="{7C9CB416-D81C-41F9-8379-3E8BEB3E4C6D}" srcId="{07A634B2-4C61-4B3F-915A-09E23B162328}" destId="{74655080-7B65-44B8-BC82-DFCD2F56067F}" srcOrd="4" destOrd="0" parTransId="{F619453E-9176-4AFD-ABD0-A876A69193FF}" sibTransId="{0225BC84-EE4E-4AEE-8D86-511682941F2C}"/>
    <dgm:cxn modelId="{A16B8A1C-AA13-4076-96F4-915CE2596B76}" srcId="{816D4778-8BE2-45BC-AD44-8F19C3D3D27C}" destId="{76B66AD6-A7B9-48B4-8882-E302BE675A51}" srcOrd="1" destOrd="0" parTransId="{AE449531-AA5B-41C6-ABE7-387E86163222}" sibTransId="{8D341182-7D42-4215-84C9-C8D15EF1B959}"/>
    <dgm:cxn modelId="{4B6D0932-6A10-4646-B254-AA3B7E25C356}" srcId="{07A634B2-4C61-4B3F-915A-09E23B162328}" destId="{3CE7856B-14F4-4DC7-BE93-4060F1695907}" srcOrd="2" destOrd="0" parTransId="{20F3E76C-4D1F-4DD5-B966-35D19E394AE0}" sibTransId="{0362684A-0900-47C1-A3C2-4B8B97784C34}"/>
    <dgm:cxn modelId="{934B723C-4228-47DA-B24E-BF33F63B9E58}" srcId="{07A634B2-4C61-4B3F-915A-09E23B162328}" destId="{7DF113F8-08AD-41A0-B041-3465D359993A}" srcOrd="1" destOrd="0" parTransId="{CCA31FBB-6C99-4678-98A9-A23D1760FC13}" sibTransId="{C6EA87A5-C60C-4EB5-B359-7F250169EB50}"/>
    <dgm:cxn modelId="{D6EB1162-BB84-40A4-BF71-F3D76CA50324}" srcId="{59A333A2-D687-4686-A143-B91F1B6F8C38}" destId="{43A28699-40B5-44F7-A9FA-9ED02F9350DB}" srcOrd="1" destOrd="0" parTransId="{65BBFEDD-054B-4BA1-8E97-57DA83F5E221}" sibTransId="{62A87514-977E-430D-BEEE-059C713A0EF4}"/>
    <dgm:cxn modelId="{DC9D8A66-03C7-454E-BF75-7D62013685AB}" type="presOf" srcId="{48C06948-D0A5-488D-9549-5795DC255CB9}" destId="{776FBCA7-CB56-4E25-997F-8D6215D65A1E}" srcOrd="0" destOrd="0" presId="urn:microsoft.com/office/officeart/2005/8/layout/hList1"/>
    <dgm:cxn modelId="{E68AB546-F68B-441D-A3A6-32DA11E69E88}" srcId="{816D4778-8BE2-45BC-AD44-8F19C3D3D27C}" destId="{59A333A2-D687-4686-A143-B91F1B6F8C38}" srcOrd="2" destOrd="0" parTransId="{92656075-C83C-424E-A06A-057AF033C5F8}" sibTransId="{401DE1DF-FEC6-421A-80C0-058D2495C455}"/>
    <dgm:cxn modelId="{E3A8EB67-EA31-4A24-B79F-B3D14720C1F2}" type="presOf" srcId="{74655080-7B65-44B8-BC82-DFCD2F56067F}" destId="{697B19CD-2DA6-4240-8435-F9F255B73B80}" srcOrd="0" destOrd="4" presId="urn:microsoft.com/office/officeart/2005/8/layout/hList1"/>
    <dgm:cxn modelId="{3D3B8A73-2FF8-4C7B-835F-0891DD2EBB1C}" type="presOf" srcId="{6FCDF70B-4D8F-4D97-92A1-2B16E41305F6}" destId="{697B19CD-2DA6-4240-8435-F9F255B73B80}" srcOrd="0" destOrd="3" presId="urn:microsoft.com/office/officeart/2005/8/layout/hList1"/>
    <dgm:cxn modelId="{6E644C57-A39E-43C9-9569-A3B5ABDCFF6F}" type="presOf" srcId="{07A634B2-4C61-4B3F-915A-09E23B162328}" destId="{EF9A8A8B-36CF-403C-B68D-00B2A424FF1C}" srcOrd="0" destOrd="0" presId="urn:microsoft.com/office/officeart/2005/8/layout/hList1"/>
    <dgm:cxn modelId="{E0DC647E-5D91-49A0-9737-2A1BCE92601B}" type="presOf" srcId="{A0735C81-B4F4-457C-9116-938D9674D226}" destId="{776FBCA7-CB56-4E25-997F-8D6215D65A1E}" srcOrd="0" destOrd="2" presId="urn:microsoft.com/office/officeart/2005/8/layout/hList1"/>
    <dgm:cxn modelId="{64653B88-2351-47F5-B250-7E31AB4117FB}" type="presOf" srcId="{34D2378C-79FE-4B3A-B05B-A8D39B83BC17}" destId="{697B19CD-2DA6-4240-8435-F9F255B73B80}" srcOrd="0" destOrd="0" presId="urn:microsoft.com/office/officeart/2005/8/layout/hList1"/>
    <dgm:cxn modelId="{732BDDA1-E7FC-42AF-A9A8-1441AD5F04FE}" type="presOf" srcId="{79E27589-7DB5-40FE-928F-0778FDF9AB90}" destId="{328B3C40-F3AC-47F5-8B55-3A60F2F197B3}" srcOrd="0" destOrd="0" presId="urn:microsoft.com/office/officeart/2005/8/layout/hList1"/>
    <dgm:cxn modelId="{4046EBA4-D239-4A61-BB78-40EF8BCB4423}" type="presOf" srcId="{76B66AD6-A7B9-48B4-8882-E302BE675A51}" destId="{5C960F0F-767A-4FD2-B40E-79949459A6D9}" srcOrd="0" destOrd="0" presId="urn:microsoft.com/office/officeart/2005/8/layout/hList1"/>
    <dgm:cxn modelId="{9C699EAC-68DA-434E-AE2D-9748961E8E8B}" srcId="{76B66AD6-A7B9-48B4-8882-E302BE675A51}" destId="{79E27589-7DB5-40FE-928F-0778FDF9AB90}" srcOrd="0" destOrd="0" parTransId="{C76A70DE-5988-45CE-A6B4-A34DF7CBCEEC}" sibTransId="{121F4684-C058-48E8-984A-381241F85BD4}"/>
    <dgm:cxn modelId="{95685BCE-BB28-4963-9E34-27611B94C703}" type="presOf" srcId="{43A28699-40B5-44F7-A9FA-9ED02F9350DB}" destId="{776FBCA7-CB56-4E25-997F-8D6215D65A1E}" srcOrd="0" destOrd="1" presId="urn:microsoft.com/office/officeart/2005/8/layout/hList1"/>
    <dgm:cxn modelId="{7E45A5CE-3063-4AD5-A8C0-6052AEC0C5D7}" type="presOf" srcId="{59A333A2-D687-4686-A143-B91F1B6F8C38}" destId="{F1B87B9E-1B70-495F-8AE7-56CE0DE63FA5}" srcOrd="0" destOrd="0" presId="urn:microsoft.com/office/officeart/2005/8/layout/hList1"/>
    <dgm:cxn modelId="{31BB38DC-9F1E-4208-A4CA-AB7E8C973255}" srcId="{07A634B2-4C61-4B3F-915A-09E23B162328}" destId="{6FCDF70B-4D8F-4D97-92A1-2B16E41305F6}" srcOrd="3" destOrd="0" parTransId="{27B46F69-6A16-4EAA-BE0C-AD78F19A8A84}" sibTransId="{5338DAEB-EC98-4504-A7DE-0D7B4D6ACCAD}"/>
    <dgm:cxn modelId="{DDFE64E4-565A-4F6E-87E0-AB77CA350C5D}" srcId="{59A333A2-D687-4686-A143-B91F1B6F8C38}" destId="{48C06948-D0A5-488D-9549-5795DC255CB9}" srcOrd="0" destOrd="0" parTransId="{10D9D822-1073-45E6-B1DC-B9D51051D866}" sibTransId="{DD79D249-E9A6-4EC3-B003-FC170CA4711C}"/>
    <dgm:cxn modelId="{605312E6-81A5-43BD-B248-E75B7403094E}" srcId="{816D4778-8BE2-45BC-AD44-8F19C3D3D27C}" destId="{07A634B2-4C61-4B3F-915A-09E23B162328}" srcOrd="0" destOrd="0" parTransId="{5FC5ED00-F8D6-4EEE-AE72-7628B1A28CAD}" sibTransId="{43014910-9827-40A9-AA3D-5C419E2A0389}"/>
    <dgm:cxn modelId="{2BD72AEE-35FE-47DD-8820-7D903C623566}" srcId="{07A634B2-4C61-4B3F-915A-09E23B162328}" destId="{34D2378C-79FE-4B3A-B05B-A8D39B83BC17}" srcOrd="0" destOrd="0" parTransId="{7A929630-CE98-442B-AA1B-B624B22EEF80}" sibTransId="{A7AE041D-8F3E-4DED-8C9B-41E8FC5EBBE2}"/>
    <dgm:cxn modelId="{50EB8FF3-C7E6-49E8-B518-8BAFF6A7D204}" type="presOf" srcId="{816D4778-8BE2-45BC-AD44-8F19C3D3D27C}" destId="{D40034FB-4EDC-4288-9C5A-13A879AE3AF4}" srcOrd="0" destOrd="0" presId="urn:microsoft.com/office/officeart/2005/8/layout/hList1"/>
    <dgm:cxn modelId="{124FEFF4-0B92-418D-9D33-32F306E53FCA}" type="presOf" srcId="{7DF113F8-08AD-41A0-B041-3465D359993A}" destId="{697B19CD-2DA6-4240-8435-F9F255B73B80}" srcOrd="0" destOrd="1" presId="urn:microsoft.com/office/officeart/2005/8/layout/hList1"/>
    <dgm:cxn modelId="{3BE688F5-3997-44F8-8648-387FE8FCFA23}" srcId="{59A333A2-D687-4686-A143-B91F1B6F8C38}" destId="{A0735C81-B4F4-457C-9116-938D9674D226}" srcOrd="2" destOrd="0" parTransId="{25EB3BA1-DAC4-4FF1-B3A3-F07C093254BE}" sibTransId="{BBEB17DE-D299-4E21-92B3-17B208CBECA9}"/>
    <dgm:cxn modelId="{B02FA174-EC93-4730-A38C-09CCD2FD6B4A}" type="presParOf" srcId="{D40034FB-4EDC-4288-9C5A-13A879AE3AF4}" destId="{E4715424-5707-4E55-B27D-CFC4FC05679B}" srcOrd="0" destOrd="0" presId="urn:microsoft.com/office/officeart/2005/8/layout/hList1"/>
    <dgm:cxn modelId="{0D05EB94-A96E-4166-A458-5CA4D9D3DDB0}" type="presParOf" srcId="{E4715424-5707-4E55-B27D-CFC4FC05679B}" destId="{EF9A8A8B-36CF-403C-B68D-00B2A424FF1C}" srcOrd="0" destOrd="0" presId="urn:microsoft.com/office/officeart/2005/8/layout/hList1"/>
    <dgm:cxn modelId="{C0C1EFDC-C585-4E70-B66C-3330127F144C}" type="presParOf" srcId="{E4715424-5707-4E55-B27D-CFC4FC05679B}" destId="{697B19CD-2DA6-4240-8435-F9F255B73B80}" srcOrd="1" destOrd="0" presId="urn:microsoft.com/office/officeart/2005/8/layout/hList1"/>
    <dgm:cxn modelId="{90F240DC-C8A3-445E-ACD0-B23956BE2D49}" type="presParOf" srcId="{D40034FB-4EDC-4288-9C5A-13A879AE3AF4}" destId="{B2D8EEC5-C98D-4D78-A84E-4703509E0BBA}" srcOrd="1" destOrd="0" presId="urn:microsoft.com/office/officeart/2005/8/layout/hList1"/>
    <dgm:cxn modelId="{0A4D11F1-7E11-4D89-9C88-462B62DB3E38}" type="presParOf" srcId="{D40034FB-4EDC-4288-9C5A-13A879AE3AF4}" destId="{79D57E4B-A14F-4A09-A26A-73487BE2E3EF}" srcOrd="2" destOrd="0" presId="urn:microsoft.com/office/officeart/2005/8/layout/hList1"/>
    <dgm:cxn modelId="{F4017B3A-4200-4F24-9CF2-1C33DFA081BF}" type="presParOf" srcId="{79D57E4B-A14F-4A09-A26A-73487BE2E3EF}" destId="{5C960F0F-767A-4FD2-B40E-79949459A6D9}" srcOrd="0" destOrd="0" presId="urn:microsoft.com/office/officeart/2005/8/layout/hList1"/>
    <dgm:cxn modelId="{1DE2B02A-40CB-4BC0-9AA5-6AEC3FEA9057}" type="presParOf" srcId="{79D57E4B-A14F-4A09-A26A-73487BE2E3EF}" destId="{328B3C40-F3AC-47F5-8B55-3A60F2F197B3}" srcOrd="1" destOrd="0" presId="urn:microsoft.com/office/officeart/2005/8/layout/hList1"/>
    <dgm:cxn modelId="{CB891A82-4B89-4A87-944C-E10E59344907}" type="presParOf" srcId="{D40034FB-4EDC-4288-9C5A-13A879AE3AF4}" destId="{1E22797D-EC41-4F81-B86F-6038FF790781}" srcOrd="3" destOrd="0" presId="urn:microsoft.com/office/officeart/2005/8/layout/hList1"/>
    <dgm:cxn modelId="{19126632-C194-45C8-ACAA-ABC0A2A04C08}" type="presParOf" srcId="{D40034FB-4EDC-4288-9C5A-13A879AE3AF4}" destId="{B21FA663-9FBB-471B-A3CE-75F372C1AA41}" srcOrd="4" destOrd="0" presId="urn:microsoft.com/office/officeart/2005/8/layout/hList1"/>
    <dgm:cxn modelId="{25785A75-2B2B-444D-8D23-ABC8A0D58A09}" type="presParOf" srcId="{B21FA663-9FBB-471B-A3CE-75F372C1AA41}" destId="{F1B87B9E-1B70-495F-8AE7-56CE0DE63FA5}" srcOrd="0" destOrd="0" presId="urn:microsoft.com/office/officeart/2005/8/layout/hList1"/>
    <dgm:cxn modelId="{A70499A3-CFCF-44FB-8E91-17E07C43C8AD}" type="presParOf" srcId="{B21FA663-9FBB-471B-A3CE-75F372C1AA41}" destId="{776FBCA7-CB56-4E25-997F-8D6215D65A1E}"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B567BB-B756-47B1-B00B-B5B66167CC2F}" type="doc">
      <dgm:prSet loTypeId="urn:microsoft.com/office/officeart/2016/7/layout/BasicLinearProcessNumbered" loCatId="process" qsTypeId="urn:microsoft.com/office/officeart/2005/8/quickstyle/simple2" qsCatId="simple" csTypeId="urn:microsoft.com/office/officeart/2005/8/colors/accent3_2" csCatId="accent3" phldr="1"/>
      <dgm:spPr/>
      <dgm:t>
        <a:bodyPr/>
        <a:lstStyle/>
        <a:p>
          <a:endParaRPr lang="en-US"/>
        </a:p>
      </dgm:t>
    </dgm:pt>
    <dgm:pt modelId="{8669975F-061E-4C76-A336-5B64D69F4561}">
      <dgm:prSet custT="1"/>
      <dgm:spPr>
        <a:solidFill>
          <a:srgbClr val="D6CCD6"/>
        </a:solidFill>
        <a:ln>
          <a:solidFill>
            <a:schemeClr val="bg1">
              <a:alpha val="90000"/>
            </a:schemeClr>
          </a:solidFill>
        </a:ln>
      </dgm:spPr>
      <dgm:t>
        <a:bodyPr/>
        <a:lstStyle/>
        <a:p>
          <a:r>
            <a:rPr lang="en-AU" sz="1500" b="0">
              <a:latin typeface="Open Sans (body)"/>
            </a:rPr>
            <a:t>Ensure the wellbeing of all involved and take appropriate immediate action</a:t>
          </a:r>
          <a:endParaRPr lang="en-US" sz="1500" b="0">
            <a:latin typeface="Open Sans (body)"/>
          </a:endParaRPr>
        </a:p>
      </dgm:t>
    </dgm:pt>
    <dgm:pt modelId="{08DF1CD5-74DE-4424-93B3-53343F4BC29A}" type="parTrans" cxnId="{7F1CCD04-B8D6-4426-98DD-4923F1079A35}">
      <dgm:prSet/>
      <dgm:spPr/>
      <dgm:t>
        <a:bodyPr/>
        <a:lstStyle/>
        <a:p>
          <a:endParaRPr lang="en-US"/>
        </a:p>
      </dgm:t>
    </dgm:pt>
    <dgm:pt modelId="{B140A5BD-D5DC-4BEE-BAB1-72F858100555}" type="sibTrans" cxnId="{7F1CCD04-B8D6-4426-98DD-4923F1079A35}">
      <dgm:prSet phldrT="2" phldr="0"/>
      <dgm:spPr>
        <a:solidFill>
          <a:schemeClr val="accent2"/>
        </a:solidFill>
        <a:ln>
          <a:solidFill>
            <a:schemeClr val="accent2"/>
          </a:solidFill>
        </a:ln>
      </dgm:spPr>
      <dgm:t>
        <a:bodyPr/>
        <a:lstStyle/>
        <a:p>
          <a:r>
            <a:rPr lang="en-US"/>
            <a:t>2</a:t>
          </a:r>
        </a:p>
      </dgm:t>
    </dgm:pt>
    <dgm:pt modelId="{26CDAFFE-A0B9-4D16-AD9F-4D133B58D90F}">
      <dgm:prSet custT="1"/>
      <dgm:spPr>
        <a:solidFill>
          <a:srgbClr val="D6CCD6"/>
        </a:solidFill>
        <a:ln>
          <a:solidFill>
            <a:schemeClr val="bg1">
              <a:alpha val="90000"/>
            </a:schemeClr>
          </a:solidFill>
        </a:ln>
      </dgm:spPr>
      <dgm:t>
        <a:bodyPr/>
        <a:lstStyle/>
        <a:p>
          <a:r>
            <a:rPr lang="en-AU" sz="1500" b="0">
              <a:latin typeface="Open Sans (body)"/>
            </a:rPr>
            <a:t>Follow your organisation’s IMS – you need to record ALL incidents in your IMS</a:t>
          </a:r>
          <a:endParaRPr lang="en-US" sz="1500" b="0">
            <a:latin typeface="Open Sans (body)"/>
          </a:endParaRPr>
        </a:p>
      </dgm:t>
    </dgm:pt>
    <dgm:pt modelId="{F9D52491-E468-4A09-A783-548EEF641932}" type="parTrans" cxnId="{953F9700-CA8D-4986-98C9-5C51AA176F5B}">
      <dgm:prSet/>
      <dgm:spPr/>
      <dgm:t>
        <a:bodyPr/>
        <a:lstStyle/>
        <a:p>
          <a:endParaRPr lang="en-US"/>
        </a:p>
      </dgm:t>
    </dgm:pt>
    <dgm:pt modelId="{6342B24A-7996-4E73-93C7-B28334608EDF}" type="sibTrans" cxnId="{953F9700-CA8D-4986-98C9-5C51AA176F5B}">
      <dgm:prSet phldrT="3" phldr="0"/>
      <dgm:spPr>
        <a:solidFill>
          <a:schemeClr val="accent2"/>
        </a:solidFill>
        <a:ln>
          <a:solidFill>
            <a:schemeClr val="accent2"/>
          </a:solidFill>
        </a:ln>
      </dgm:spPr>
      <dgm:t>
        <a:bodyPr/>
        <a:lstStyle/>
        <a:p>
          <a:r>
            <a:rPr lang="en-US"/>
            <a:t>3</a:t>
          </a:r>
        </a:p>
      </dgm:t>
    </dgm:pt>
    <dgm:pt modelId="{662D0115-DD2C-495A-9AAF-650473EE65E7}">
      <dgm:prSet custT="1"/>
      <dgm:spPr>
        <a:solidFill>
          <a:srgbClr val="D6CCD6">
            <a:alpha val="90000"/>
          </a:srgbClr>
        </a:solidFill>
        <a:ln>
          <a:solidFill>
            <a:schemeClr val="bg1">
              <a:alpha val="90000"/>
            </a:schemeClr>
          </a:solidFill>
        </a:ln>
      </dgm:spPr>
      <dgm:t>
        <a:bodyPr/>
        <a:lstStyle/>
        <a:p>
          <a:r>
            <a:rPr lang="en-AU" sz="1500" b="0">
              <a:latin typeface="Open Sans (body)"/>
            </a:rPr>
            <a:t>Determine if it is a SIRS reportable incident</a:t>
          </a:r>
          <a:endParaRPr lang="en-US" sz="1500" b="0">
            <a:latin typeface="Open Sans (body)"/>
          </a:endParaRPr>
        </a:p>
      </dgm:t>
    </dgm:pt>
    <dgm:pt modelId="{819E4900-30C5-4A33-9933-2A083EDFED6F}" type="parTrans" cxnId="{E0AE4F3F-F1E1-42C2-885E-64D19AB9B9AC}">
      <dgm:prSet/>
      <dgm:spPr/>
      <dgm:t>
        <a:bodyPr/>
        <a:lstStyle/>
        <a:p>
          <a:endParaRPr lang="en-US"/>
        </a:p>
      </dgm:t>
    </dgm:pt>
    <dgm:pt modelId="{7C534C2B-D2FE-433B-B700-62BC6E358C41}" type="sibTrans" cxnId="{E0AE4F3F-F1E1-42C2-885E-64D19AB9B9AC}">
      <dgm:prSet phldrT="4" phldr="0"/>
      <dgm:spPr>
        <a:solidFill>
          <a:schemeClr val="accent2"/>
        </a:solidFill>
        <a:ln>
          <a:solidFill>
            <a:schemeClr val="accent2"/>
          </a:solidFill>
        </a:ln>
      </dgm:spPr>
      <dgm:t>
        <a:bodyPr/>
        <a:lstStyle/>
        <a:p>
          <a:r>
            <a:rPr lang="en-US"/>
            <a:t>4</a:t>
          </a:r>
        </a:p>
      </dgm:t>
    </dgm:pt>
    <dgm:pt modelId="{C457094F-4F65-4D36-81A0-ADAEB50DA62F}">
      <dgm:prSet phldrT="[Text]" custT="1"/>
      <dgm:spPr>
        <a:solidFill>
          <a:srgbClr val="D6CCD6">
            <a:alpha val="90000"/>
          </a:srgbClr>
        </a:solidFill>
        <a:ln>
          <a:solidFill>
            <a:schemeClr val="bg1">
              <a:alpha val="90000"/>
            </a:schemeClr>
          </a:solidFill>
        </a:ln>
      </dgm:spPr>
      <dgm:t>
        <a:bodyPr/>
        <a:lstStyle/>
        <a:p>
          <a:r>
            <a:rPr lang="en-AU" sz="1500" b="0">
              <a:latin typeface="Open Sans (body)"/>
            </a:rPr>
            <a:t>Identify the incident or near miss</a:t>
          </a:r>
          <a:endParaRPr lang="en-US" sz="1500" b="0">
            <a:latin typeface="Open Sans (body)"/>
          </a:endParaRPr>
        </a:p>
      </dgm:t>
    </dgm:pt>
    <dgm:pt modelId="{B17C9999-5C2A-4EE2-8C6C-E3117F8F6795}" type="parTrans" cxnId="{EDEFD55C-F50E-45C1-9635-F4432E56A620}">
      <dgm:prSet/>
      <dgm:spPr/>
      <dgm:t>
        <a:bodyPr/>
        <a:lstStyle/>
        <a:p>
          <a:endParaRPr lang="en-AU"/>
        </a:p>
      </dgm:t>
    </dgm:pt>
    <dgm:pt modelId="{439710A0-788F-40D6-905B-3D24571C90AA}" type="sibTrans" cxnId="{EDEFD55C-F50E-45C1-9635-F4432E56A620}">
      <dgm:prSet phldrT="1" phldr="0"/>
      <dgm:spPr>
        <a:solidFill>
          <a:schemeClr val="accent2"/>
        </a:solidFill>
        <a:ln>
          <a:solidFill>
            <a:schemeClr val="accent2"/>
          </a:solidFill>
        </a:ln>
      </dgm:spPr>
      <dgm:t>
        <a:bodyPr/>
        <a:lstStyle/>
        <a:p>
          <a:r>
            <a:rPr lang="en-AU"/>
            <a:t>1</a:t>
          </a:r>
        </a:p>
      </dgm:t>
    </dgm:pt>
    <dgm:pt modelId="{6D44924A-8652-4C2A-AFA5-A4D11B5A0E3C}">
      <dgm:prSet custT="1"/>
      <dgm:spPr>
        <a:solidFill>
          <a:srgbClr val="D6CCD6">
            <a:alpha val="90000"/>
          </a:srgbClr>
        </a:solidFill>
        <a:ln>
          <a:solidFill>
            <a:schemeClr val="bg1">
              <a:alpha val="90000"/>
            </a:schemeClr>
          </a:solidFill>
        </a:ln>
      </dgm:spPr>
      <dgm:t>
        <a:bodyPr/>
        <a:lstStyle/>
        <a:p>
          <a:r>
            <a:rPr lang="en-AU" sz="1500" b="0">
              <a:latin typeface="Open Sans (body)"/>
            </a:rPr>
            <a:t>If reportable, consider the priority level and reporting obligations</a:t>
          </a:r>
          <a:endParaRPr lang="en-US" sz="1500" b="0">
            <a:latin typeface="Open Sans (body)"/>
          </a:endParaRPr>
        </a:p>
      </dgm:t>
    </dgm:pt>
    <dgm:pt modelId="{9D845B3F-EE4A-451B-BDA6-03FE717FE3BA}" type="parTrans" cxnId="{13E8108F-DC12-488B-89AA-1AD4A3406D35}">
      <dgm:prSet/>
      <dgm:spPr/>
      <dgm:t>
        <a:bodyPr/>
        <a:lstStyle/>
        <a:p>
          <a:endParaRPr lang="en-AU"/>
        </a:p>
      </dgm:t>
    </dgm:pt>
    <dgm:pt modelId="{0B65E375-F3C0-4973-8297-0B9E902EA84B}" type="sibTrans" cxnId="{13E8108F-DC12-488B-89AA-1AD4A3406D35}">
      <dgm:prSet phldrT="5" phldr="0"/>
      <dgm:spPr>
        <a:solidFill>
          <a:schemeClr val="accent2"/>
        </a:solidFill>
        <a:ln>
          <a:solidFill>
            <a:schemeClr val="accent2"/>
          </a:solidFill>
        </a:ln>
      </dgm:spPr>
      <dgm:t>
        <a:bodyPr/>
        <a:lstStyle/>
        <a:p>
          <a:r>
            <a:rPr lang="en-AU"/>
            <a:t>5</a:t>
          </a:r>
        </a:p>
      </dgm:t>
    </dgm:pt>
    <dgm:pt modelId="{C18C892B-7CEE-4EF5-83BB-19D2EBD1099F}" type="pres">
      <dgm:prSet presAssocID="{43B567BB-B756-47B1-B00B-B5B66167CC2F}" presName="Name0" presStyleCnt="0">
        <dgm:presLayoutVars>
          <dgm:animLvl val="lvl"/>
          <dgm:resizeHandles val="exact"/>
        </dgm:presLayoutVars>
      </dgm:prSet>
      <dgm:spPr/>
    </dgm:pt>
    <dgm:pt modelId="{CC026597-56F2-4C8C-91E0-A86DC17D0144}" type="pres">
      <dgm:prSet presAssocID="{C457094F-4F65-4D36-81A0-ADAEB50DA62F}" presName="compositeNode" presStyleCnt="0">
        <dgm:presLayoutVars>
          <dgm:bulletEnabled val="1"/>
        </dgm:presLayoutVars>
      </dgm:prSet>
      <dgm:spPr/>
    </dgm:pt>
    <dgm:pt modelId="{ACB7A713-43FE-481D-9501-D41502AEE2B2}" type="pres">
      <dgm:prSet presAssocID="{C457094F-4F65-4D36-81A0-ADAEB50DA62F}" presName="bgRect" presStyleLbl="bgAccFollowNode1" presStyleIdx="0" presStyleCnt="5"/>
      <dgm:spPr/>
    </dgm:pt>
    <dgm:pt modelId="{1FF4941E-F17A-482D-A81A-5D72B4190B7F}" type="pres">
      <dgm:prSet presAssocID="{439710A0-788F-40D6-905B-3D24571C90AA}" presName="sibTransNodeCircle" presStyleLbl="alignNode1" presStyleIdx="0" presStyleCnt="10">
        <dgm:presLayoutVars>
          <dgm:chMax val="0"/>
          <dgm:bulletEnabled/>
        </dgm:presLayoutVars>
      </dgm:prSet>
      <dgm:spPr/>
    </dgm:pt>
    <dgm:pt modelId="{0E37B1A2-0D35-435D-9B94-18DA3CEEFC2A}" type="pres">
      <dgm:prSet presAssocID="{C457094F-4F65-4D36-81A0-ADAEB50DA62F}" presName="bottomLine" presStyleLbl="alignNode1" presStyleIdx="1" presStyleCnt="10">
        <dgm:presLayoutVars/>
      </dgm:prSet>
      <dgm:spPr>
        <a:ln>
          <a:solidFill>
            <a:schemeClr val="bg1"/>
          </a:solidFill>
        </a:ln>
      </dgm:spPr>
    </dgm:pt>
    <dgm:pt modelId="{8E2C1D5B-3B9B-442D-8F7D-B8A2AAB68810}" type="pres">
      <dgm:prSet presAssocID="{C457094F-4F65-4D36-81A0-ADAEB50DA62F}" presName="nodeText" presStyleLbl="bgAccFollowNode1" presStyleIdx="0" presStyleCnt="5">
        <dgm:presLayoutVars>
          <dgm:bulletEnabled val="1"/>
        </dgm:presLayoutVars>
      </dgm:prSet>
      <dgm:spPr/>
    </dgm:pt>
    <dgm:pt modelId="{051BD875-5532-4C9E-99F0-944F34AAEE18}" type="pres">
      <dgm:prSet presAssocID="{439710A0-788F-40D6-905B-3D24571C90AA}" presName="sibTrans" presStyleCnt="0"/>
      <dgm:spPr/>
    </dgm:pt>
    <dgm:pt modelId="{3534CC11-C568-41EE-AC7B-1D89F84844FA}" type="pres">
      <dgm:prSet presAssocID="{8669975F-061E-4C76-A336-5B64D69F4561}" presName="compositeNode" presStyleCnt="0">
        <dgm:presLayoutVars>
          <dgm:bulletEnabled val="1"/>
        </dgm:presLayoutVars>
      </dgm:prSet>
      <dgm:spPr/>
    </dgm:pt>
    <dgm:pt modelId="{06A9D9CC-88D8-4EAD-91AA-9443BDD65903}" type="pres">
      <dgm:prSet presAssocID="{8669975F-061E-4C76-A336-5B64D69F4561}" presName="bgRect" presStyleLbl="bgAccFollowNode1" presStyleIdx="1" presStyleCnt="5"/>
      <dgm:spPr/>
    </dgm:pt>
    <dgm:pt modelId="{62D57C76-0D6C-4133-9B83-740AB9BE6BD8}" type="pres">
      <dgm:prSet presAssocID="{B140A5BD-D5DC-4BEE-BAB1-72F858100555}" presName="sibTransNodeCircle" presStyleLbl="alignNode1" presStyleIdx="2" presStyleCnt="10">
        <dgm:presLayoutVars>
          <dgm:chMax val="0"/>
          <dgm:bulletEnabled/>
        </dgm:presLayoutVars>
      </dgm:prSet>
      <dgm:spPr/>
    </dgm:pt>
    <dgm:pt modelId="{2A3B1AE0-3902-4A5A-AABC-6E78FCC982F2}" type="pres">
      <dgm:prSet presAssocID="{8669975F-061E-4C76-A336-5B64D69F4561}" presName="bottomLine" presStyleLbl="alignNode1" presStyleIdx="3" presStyleCnt="10">
        <dgm:presLayoutVars/>
      </dgm:prSet>
      <dgm:spPr>
        <a:ln>
          <a:solidFill>
            <a:schemeClr val="bg1"/>
          </a:solidFill>
        </a:ln>
      </dgm:spPr>
    </dgm:pt>
    <dgm:pt modelId="{3FBE3AFC-59B2-4F75-993A-1806439FE94F}" type="pres">
      <dgm:prSet presAssocID="{8669975F-061E-4C76-A336-5B64D69F4561}" presName="nodeText" presStyleLbl="bgAccFollowNode1" presStyleIdx="1" presStyleCnt="5">
        <dgm:presLayoutVars>
          <dgm:bulletEnabled val="1"/>
        </dgm:presLayoutVars>
      </dgm:prSet>
      <dgm:spPr/>
    </dgm:pt>
    <dgm:pt modelId="{5B786575-54A8-48FC-A51A-E031C31A4036}" type="pres">
      <dgm:prSet presAssocID="{B140A5BD-D5DC-4BEE-BAB1-72F858100555}" presName="sibTrans" presStyleCnt="0"/>
      <dgm:spPr/>
    </dgm:pt>
    <dgm:pt modelId="{8636CEF0-94FA-4CEC-A42F-147C1508710B}" type="pres">
      <dgm:prSet presAssocID="{26CDAFFE-A0B9-4D16-AD9F-4D133B58D90F}" presName="compositeNode" presStyleCnt="0">
        <dgm:presLayoutVars>
          <dgm:bulletEnabled val="1"/>
        </dgm:presLayoutVars>
      </dgm:prSet>
      <dgm:spPr/>
    </dgm:pt>
    <dgm:pt modelId="{53039F3A-B8EA-4AAA-8789-0E7BBE301D00}" type="pres">
      <dgm:prSet presAssocID="{26CDAFFE-A0B9-4D16-AD9F-4D133B58D90F}" presName="bgRect" presStyleLbl="bgAccFollowNode1" presStyleIdx="2" presStyleCnt="5"/>
      <dgm:spPr/>
    </dgm:pt>
    <dgm:pt modelId="{30DE630D-86D0-4BEC-8A7D-49206113DCB7}" type="pres">
      <dgm:prSet presAssocID="{6342B24A-7996-4E73-93C7-B28334608EDF}" presName="sibTransNodeCircle" presStyleLbl="alignNode1" presStyleIdx="4" presStyleCnt="10">
        <dgm:presLayoutVars>
          <dgm:chMax val="0"/>
          <dgm:bulletEnabled/>
        </dgm:presLayoutVars>
      </dgm:prSet>
      <dgm:spPr/>
    </dgm:pt>
    <dgm:pt modelId="{38AFD729-4C10-4A3D-9F6A-002581E9DFEA}" type="pres">
      <dgm:prSet presAssocID="{26CDAFFE-A0B9-4D16-AD9F-4D133B58D90F}" presName="bottomLine" presStyleLbl="alignNode1" presStyleIdx="5" presStyleCnt="10">
        <dgm:presLayoutVars/>
      </dgm:prSet>
      <dgm:spPr>
        <a:ln>
          <a:solidFill>
            <a:schemeClr val="bg1"/>
          </a:solidFill>
        </a:ln>
      </dgm:spPr>
    </dgm:pt>
    <dgm:pt modelId="{42623BDE-F6B4-47E1-9EFA-BA077A22331E}" type="pres">
      <dgm:prSet presAssocID="{26CDAFFE-A0B9-4D16-AD9F-4D133B58D90F}" presName="nodeText" presStyleLbl="bgAccFollowNode1" presStyleIdx="2" presStyleCnt="5">
        <dgm:presLayoutVars>
          <dgm:bulletEnabled val="1"/>
        </dgm:presLayoutVars>
      </dgm:prSet>
      <dgm:spPr/>
    </dgm:pt>
    <dgm:pt modelId="{A6F39A8F-5283-4E98-9301-97B097DAA12A}" type="pres">
      <dgm:prSet presAssocID="{6342B24A-7996-4E73-93C7-B28334608EDF}" presName="sibTrans" presStyleCnt="0"/>
      <dgm:spPr/>
    </dgm:pt>
    <dgm:pt modelId="{227920B5-2950-4D08-97E7-1144F9A2C501}" type="pres">
      <dgm:prSet presAssocID="{662D0115-DD2C-495A-9AAF-650473EE65E7}" presName="compositeNode" presStyleCnt="0">
        <dgm:presLayoutVars>
          <dgm:bulletEnabled val="1"/>
        </dgm:presLayoutVars>
      </dgm:prSet>
      <dgm:spPr/>
    </dgm:pt>
    <dgm:pt modelId="{F5243EBE-427E-404F-AA33-36C7B6243047}" type="pres">
      <dgm:prSet presAssocID="{662D0115-DD2C-495A-9AAF-650473EE65E7}" presName="bgRect" presStyleLbl="bgAccFollowNode1" presStyleIdx="3" presStyleCnt="5"/>
      <dgm:spPr/>
    </dgm:pt>
    <dgm:pt modelId="{8ACEFB56-3113-476A-93E3-8854A67EF256}" type="pres">
      <dgm:prSet presAssocID="{7C534C2B-D2FE-433B-B700-62BC6E358C41}" presName="sibTransNodeCircle" presStyleLbl="alignNode1" presStyleIdx="6" presStyleCnt="10">
        <dgm:presLayoutVars>
          <dgm:chMax val="0"/>
          <dgm:bulletEnabled/>
        </dgm:presLayoutVars>
      </dgm:prSet>
      <dgm:spPr/>
    </dgm:pt>
    <dgm:pt modelId="{1638CDA9-74CB-4310-86EE-13FA3BA65A91}" type="pres">
      <dgm:prSet presAssocID="{662D0115-DD2C-495A-9AAF-650473EE65E7}" presName="bottomLine" presStyleLbl="alignNode1" presStyleIdx="7" presStyleCnt="10">
        <dgm:presLayoutVars/>
      </dgm:prSet>
      <dgm:spPr>
        <a:ln>
          <a:solidFill>
            <a:schemeClr val="bg1"/>
          </a:solidFill>
        </a:ln>
      </dgm:spPr>
    </dgm:pt>
    <dgm:pt modelId="{EF082CC2-190A-4475-A4C3-42FCB440443F}" type="pres">
      <dgm:prSet presAssocID="{662D0115-DD2C-495A-9AAF-650473EE65E7}" presName="nodeText" presStyleLbl="bgAccFollowNode1" presStyleIdx="3" presStyleCnt="5">
        <dgm:presLayoutVars>
          <dgm:bulletEnabled val="1"/>
        </dgm:presLayoutVars>
      </dgm:prSet>
      <dgm:spPr/>
    </dgm:pt>
    <dgm:pt modelId="{CB766546-99CE-4EC7-8B73-1BCA60A22372}" type="pres">
      <dgm:prSet presAssocID="{7C534C2B-D2FE-433B-B700-62BC6E358C41}" presName="sibTrans" presStyleCnt="0"/>
      <dgm:spPr/>
    </dgm:pt>
    <dgm:pt modelId="{06FCA6E3-5C66-464E-B27B-BAB711BAB207}" type="pres">
      <dgm:prSet presAssocID="{6D44924A-8652-4C2A-AFA5-A4D11B5A0E3C}" presName="compositeNode" presStyleCnt="0">
        <dgm:presLayoutVars>
          <dgm:bulletEnabled val="1"/>
        </dgm:presLayoutVars>
      </dgm:prSet>
      <dgm:spPr/>
    </dgm:pt>
    <dgm:pt modelId="{F4A204E1-1AD1-4FCA-A1DB-E1E3C053C7AF}" type="pres">
      <dgm:prSet presAssocID="{6D44924A-8652-4C2A-AFA5-A4D11B5A0E3C}" presName="bgRect" presStyleLbl="bgAccFollowNode1" presStyleIdx="4" presStyleCnt="5"/>
      <dgm:spPr/>
    </dgm:pt>
    <dgm:pt modelId="{6EFD17AC-B0C4-4F46-B2B2-FFA45F8704A1}" type="pres">
      <dgm:prSet presAssocID="{0B65E375-F3C0-4973-8297-0B9E902EA84B}" presName="sibTransNodeCircle" presStyleLbl="alignNode1" presStyleIdx="8" presStyleCnt="10">
        <dgm:presLayoutVars>
          <dgm:chMax val="0"/>
          <dgm:bulletEnabled/>
        </dgm:presLayoutVars>
      </dgm:prSet>
      <dgm:spPr/>
    </dgm:pt>
    <dgm:pt modelId="{C4E4AFB2-8825-4232-96B9-5F54FAAAA17D}" type="pres">
      <dgm:prSet presAssocID="{6D44924A-8652-4C2A-AFA5-A4D11B5A0E3C}" presName="bottomLine" presStyleLbl="alignNode1" presStyleIdx="9" presStyleCnt="10">
        <dgm:presLayoutVars/>
      </dgm:prSet>
      <dgm:spPr>
        <a:ln>
          <a:solidFill>
            <a:schemeClr val="bg1"/>
          </a:solidFill>
        </a:ln>
      </dgm:spPr>
    </dgm:pt>
    <dgm:pt modelId="{0C007D9A-83C6-4D03-83B3-79E2859A4D08}" type="pres">
      <dgm:prSet presAssocID="{6D44924A-8652-4C2A-AFA5-A4D11B5A0E3C}" presName="nodeText" presStyleLbl="bgAccFollowNode1" presStyleIdx="4" presStyleCnt="5">
        <dgm:presLayoutVars>
          <dgm:bulletEnabled val="1"/>
        </dgm:presLayoutVars>
      </dgm:prSet>
      <dgm:spPr/>
    </dgm:pt>
  </dgm:ptLst>
  <dgm:cxnLst>
    <dgm:cxn modelId="{953F9700-CA8D-4986-98C9-5C51AA176F5B}" srcId="{43B567BB-B756-47B1-B00B-B5B66167CC2F}" destId="{26CDAFFE-A0B9-4D16-AD9F-4D133B58D90F}" srcOrd="2" destOrd="0" parTransId="{F9D52491-E468-4A09-A783-548EEF641932}" sibTransId="{6342B24A-7996-4E73-93C7-B28334608EDF}"/>
    <dgm:cxn modelId="{4C2D8F02-A347-4359-A6BE-C396E948E865}" type="presOf" srcId="{26CDAFFE-A0B9-4D16-AD9F-4D133B58D90F}" destId="{42623BDE-F6B4-47E1-9EFA-BA077A22331E}" srcOrd="1" destOrd="0" presId="urn:microsoft.com/office/officeart/2016/7/layout/BasicLinearProcessNumbered"/>
    <dgm:cxn modelId="{AFA87303-A350-4542-B6DA-C1417355B715}" type="presOf" srcId="{43B567BB-B756-47B1-B00B-B5B66167CC2F}" destId="{C18C892B-7CEE-4EF5-83BB-19D2EBD1099F}" srcOrd="0" destOrd="0" presId="urn:microsoft.com/office/officeart/2016/7/layout/BasicLinearProcessNumbered"/>
    <dgm:cxn modelId="{7F1CCD04-B8D6-4426-98DD-4923F1079A35}" srcId="{43B567BB-B756-47B1-B00B-B5B66167CC2F}" destId="{8669975F-061E-4C76-A336-5B64D69F4561}" srcOrd="1" destOrd="0" parTransId="{08DF1CD5-74DE-4424-93B3-53343F4BC29A}" sibTransId="{B140A5BD-D5DC-4BEE-BAB1-72F858100555}"/>
    <dgm:cxn modelId="{611E3719-0DC3-4754-86F3-06B8E55A9CAF}" type="presOf" srcId="{439710A0-788F-40D6-905B-3D24571C90AA}" destId="{1FF4941E-F17A-482D-A81A-5D72B4190B7F}" srcOrd="0" destOrd="0" presId="urn:microsoft.com/office/officeart/2016/7/layout/BasicLinearProcessNumbered"/>
    <dgm:cxn modelId="{8F32B53B-1044-4D86-A22E-52E68BAF60C2}" type="presOf" srcId="{7C534C2B-D2FE-433B-B700-62BC6E358C41}" destId="{8ACEFB56-3113-476A-93E3-8854A67EF256}" srcOrd="0" destOrd="0" presId="urn:microsoft.com/office/officeart/2016/7/layout/BasicLinearProcessNumbered"/>
    <dgm:cxn modelId="{E0AE4F3F-F1E1-42C2-885E-64D19AB9B9AC}" srcId="{43B567BB-B756-47B1-B00B-B5B66167CC2F}" destId="{662D0115-DD2C-495A-9AAF-650473EE65E7}" srcOrd="3" destOrd="0" parTransId="{819E4900-30C5-4A33-9933-2A083EDFED6F}" sibTransId="{7C534C2B-D2FE-433B-B700-62BC6E358C41}"/>
    <dgm:cxn modelId="{EDEFD55C-F50E-45C1-9635-F4432E56A620}" srcId="{43B567BB-B756-47B1-B00B-B5B66167CC2F}" destId="{C457094F-4F65-4D36-81A0-ADAEB50DA62F}" srcOrd="0" destOrd="0" parTransId="{B17C9999-5C2A-4EE2-8C6C-E3117F8F6795}" sibTransId="{439710A0-788F-40D6-905B-3D24571C90AA}"/>
    <dgm:cxn modelId="{E58FF55E-EAE7-4C12-8365-1E856FA47247}" type="presOf" srcId="{6D44924A-8652-4C2A-AFA5-A4D11B5A0E3C}" destId="{F4A204E1-1AD1-4FCA-A1DB-E1E3C053C7AF}" srcOrd="0" destOrd="0" presId="urn:microsoft.com/office/officeart/2016/7/layout/BasicLinearProcessNumbered"/>
    <dgm:cxn modelId="{D31A3B71-9758-488C-979E-F6FC1B3CDF14}" type="presOf" srcId="{B140A5BD-D5DC-4BEE-BAB1-72F858100555}" destId="{62D57C76-0D6C-4133-9B83-740AB9BE6BD8}" srcOrd="0" destOrd="0" presId="urn:microsoft.com/office/officeart/2016/7/layout/BasicLinearProcessNumbered"/>
    <dgm:cxn modelId="{0CE9FD7E-F077-45E8-A825-FA70AC203467}" type="presOf" srcId="{662D0115-DD2C-495A-9AAF-650473EE65E7}" destId="{F5243EBE-427E-404F-AA33-36C7B6243047}" srcOrd="0" destOrd="0" presId="urn:microsoft.com/office/officeart/2016/7/layout/BasicLinearProcessNumbered"/>
    <dgm:cxn modelId="{909F3C88-54FE-4608-9749-55D0B8085375}" type="presOf" srcId="{6D44924A-8652-4C2A-AFA5-A4D11B5A0E3C}" destId="{0C007D9A-83C6-4D03-83B3-79E2859A4D08}" srcOrd="1" destOrd="0" presId="urn:microsoft.com/office/officeart/2016/7/layout/BasicLinearProcessNumbered"/>
    <dgm:cxn modelId="{4A43B389-6B72-46B1-8DEC-5846E5A78A95}" type="presOf" srcId="{C457094F-4F65-4D36-81A0-ADAEB50DA62F}" destId="{8E2C1D5B-3B9B-442D-8F7D-B8A2AAB68810}" srcOrd="1" destOrd="0" presId="urn:microsoft.com/office/officeart/2016/7/layout/BasicLinearProcessNumbered"/>
    <dgm:cxn modelId="{13E8108F-DC12-488B-89AA-1AD4A3406D35}" srcId="{43B567BB-B756-47B1-B00B-B5B66167CC2F}" destId="{6D44924A-8652-4C2A-AFA5-A4D11B5A0E3C}" srcOrd="4" destOrd="0" parTransId="{9D845B3F-EE4A-451B-BDA6-03FE717FE3BA}" sibTransId="{0B65E375-F3C0-4973-8297-0B9E902EA84B}"/>
    <dgm:cxn modelId="{159676B0-F600-4A16-B29B-230A2FBC9CE9}" type="presOf" srcId="{26CDAFFE-A0B9-4D16-AD9F-4D133B58D90F}" destId="{53039F3A-B8EA-4AAA-8789-0E7BBE301D00}" srcOrd="0" destOrd="0" presId="urn:microsoft.com/office/officeart/2016/7/layout/BasicLinearProcessNumbered"/>
    <dgm:cxn modelId="{051A5FB1-13DA-4161-8739-B91CCBA3F723}" type="presOf" srcId="{8669975F-061E-4C76-A336-5B64D69F4561}" destId="{3FBE3AFC-59B2-4F75-993A-1806439FE94F}" srcOrd="1" destOrd="0" presId="urn:microsoft.com/office/officeart/2016/7/layout/BasicLinearProcessNumbered"/>
    <dgm:cxn modelId="{B62FEFB9-023E-4A43-9A29-EC672061F211}" type="presOf" srcId="{8669975F-061E-4C76-A336-5B64D69F4561}" destId="{06A9D9CC-88D8-4EAD-91AA-9443BDD65903}" srcOrd="0" destOrd="0" presId="urn:microsoft.com/office/officeart/2016/7/layout/BasicLinearProcessNumbered"/>
    <dgm:cxn modelId="{78547EC1-B620-4BBA-94EF-5E77E86E39B0}" type="presOf" srcId="{6342B24A-7996-4E73-93C7-B28334608EDF}" destId="{30DE630D-86D0-4BEC-8A7D-49206113DCB7}" srcOrd="0" destOrd="0" presId="urn:microsoft.com/office/officeart/2016/7/layout/BasicLinearProcessNumbered"/>
    <dgm:cxn modelId="{17C3A8C4-BD64-4E5E-9C6D-957E28310E63}" type="presOf" srcId="{0B65E375-F3C0-4973-8297-0B9E902EA84B}" destId="{6EFD17AC-B0C4-4F46-B2B2-FFA45F8704A1}" srcOrd="0" destOrd="0" presId="urn:microsoft.com/office/officeart/2016/7/layout/BasicLinearProcessNumbered"/>
    <dgm:cxn modelId="{338FD7CE-F4F6-47A7-A7F8-E53735EA78F4}" type="presOf" srcId="{662D0115-DD2C-495A-9AAF-650473EE65E7}" destId="{EF082CC2-190A-4475-A4C3-42FCB440443F}" srcOrd="1" destOrd="0" presId="urn:microsoft.com/office/officeart/2016/7/layout/BasicLinearProcessNumbered"/>
    <dgm:cxn modelId="{AEC2FFEE-4560-4D3E-811E-DD9A5AE818B8}" type="presOf" srcId="{C457094F-4F65-4D36-81A0-ADAEB50DA62F}" destId="{ACB7A713-43FE-481D-9501-D41502AEE2B2}" srcOrd="0" destOrd="0" presId="urn:microsoft.com/office/officeart/2016/7/layout/BasicLinearProcessNumbered"/>
    <dgm:cxn modelId="{13910E47-7C59-4EDD-B0ED-1A0272A43C1C}" type="presParOf" srcId="{C18C892B-7CEE-4EF5-83BB-19D2EBD1099F}" destId="{CC026597-56F2-4C8C-91E0-A86DC17D0144}" srcOrd="0" destOrd="0" presId="urn:microsoft.com/office/officeart/2016/7/layout/BasicLinearProcessNumbered"/>
    <dgm:cxn modelId="{49CC8903-A9A5-46CF-9D3F-B419350082FF}" type="presParOf" srcId="{CC026597-56F2-4C8C-91E0-A86DC17D0144}" destId="{ACB7A713-43FE-481D-9501-D41502AEE2B2}" srcOrd="0" destOrd="0" presId="urn:microsoft.com/office/officeart/2016/7/layout/BasicLinearProcessNumbered"/>
    <dgm:cxn modelId="{6F61DF19-8034-4757-A37D-8965426026A3}" type="presParOf" srcId="{CC026597-56F2-4C8C-91E0-A86DC17D0144}" destId="{1FF4941E-F17A-482D-A81A-5D72B4190B7F}" srcOrd="1" destOrd="0" presId="urn:microsoft.com/office/officeart/2016/7/layout/BasicLinearProcessNumbered"/>
    <dgm:cxn modelId="{E79738DC-F059-4ADD-8ECA-E7287E69E917}" type="presParOf" srcId="{CC026597-56F2-4C8C-91E0-A86DC17D0144}" destId="{0E37B1A2-0D35-435D-9B94-18DA3CEEFC2A}" srcOrd="2" destOrd="0" presId="urn:microsoft.com/office/officeart/2016/7/layout/BasicLinearProcessNumbered"/>
    <dgm:cxn modelId="{9F91D661-AD7A-4AEB-B9FE-99D9A23F2115}" type="presParOf" srcId="{CC026597-56F2-4C8C-91E0-A86DC17D0144}" destId="{8E2C1D5B-3B9B-442D-8F7D-B8A2AAB68810}" srcOrd="3" destOrd="0" presId="urn:microsoft.com/office/officeart/2016/7/layout/BasicLinearProcessNumbered"/>
    <dgm:cxn modelId="{460BD209-6709-4658-AE1B-C9B6C24AB8B8}" type="presParOf" srcId="{C18C892B-7CEE-4EF5-83BB-19D2EBD1099F}" destId="{051BD875-5532-4C9E-99F0-944F34AAEE18}" srcOrd="1" destOrd="0" presId="urn:microsoft.com/office/officeart/2016/7/layout/BasicLinearProcessNumbered"/>
    <dgm:cxn modelId="{4268523A-94DB-4ADF-8B76-2EB2BB654FF0}" type="presParOf" srcId="{C18C892B-7CEE-4EF5-83BB-19D2EBD1099F}" destId="{3534CC11-C568-41EE-AC7B-1D89F84844FA}" srcOrd="2" destOrd="0" presId="urn:microsoft.com/office/officeart/2016/7/layout/BasicLinearProcessNumbered"/>
    <dgm:cxn modelId="{FEB18449-7D08-4B97-B39E-AF495F8E2B69}" type="presParOf" srcId="{3534CC11-C568-41EE-AC7B-1D89F84844FA}" destId="{06A9D9CC-88D8-4EAD-91AA-9443BDD65903}" srcOrd="0" destOrd="0" presId="urn:microsoft.com/office/officeart/2016/7/layout/BasicLinearProcessNumbered"/>
    <dgm:cxn modelId="{2D46739B-915A-424E-A6DD-2648E6D3B098}" type="presParOf" srcId="{3534CC11-C568-41EE-AC7B-1D89F84844FA}" destId="{62D57C76-0D6C-4133-9B83-740AB9BE6BD8}" srcOrd="1" destOrd="0" presId="urn:microsoft.com/office/officeart/2016/7/layout/BasicLinearProcessNumbered"/>
    <dgm:cxn modelId="{2512D0F5-61E7-4A01-997D-DBA14358197D}" type="presParOf" srcId="{3534CC11-C568-41EE-AC7B-1D89F84844FA}" destId="{2A3B1AE0-3902-4A5A-AABC-6E78FCC982F2}" srcOrd="2" destOrd="0" presId="urn:microsoft.com/office/officeart/2016/7/layout/BasicLinearProcessNumbered"/>
    <dgm:cxn modelId="{230FE4E6-DD75-40B8-AD87-822AEBE35DB4}" type="presParOf" srcId="{3534CC11-C568-41EE-AC7B-1D89F84844FA}" destId="{3FBE3AFC-59B2-4F75-993A-1806439FE94F}" srcOrd="3" destOrd="0" presId="urn:microsoft.com/office/officeart/2016/7/layout/BasicLinearProcessNumbered"/>
    <dgm:cxn modelId="{F0B7151D-275C-47CA-B56C-FF7B016A6438}" type="presParOf" srcId="{C18C892B-7CEE-4EF5-83BB-19D2EBD1099F}" destId="{5B786575-54A8-48FC-A51A-E031C31A4036}" srcOrd="3" destOrd="0" presId="urn:microsoft.com/office/officeart/2016/7/layout/BasicLinearProcessNumbered"/>
    <dgm:cxn modelId="{6689C489-027E-439B-A88D-2EA49C975865}" type="presParOf" srcId="{C18C892B-7CEE-4EF5-83BB-19D2EBD1099F}" destId="{8636CEF0-94FA-4CEC-A42F-147C1508710B}" srcOrd="4" destOrd="0" presId="urn:microsoft.com/office/officeart/2016/7/layout/BasicLinearProcessNumbered"/>
    <dgm:cxn modelId="{282896E5-EFF6-435E-9D5E-87331D0166F8}" type="presParOf" srcId="{8636CEF0-94FA-4CEC-A42F-147C1508710B}" destId="{53039F3A-B8EA-4AAA-8789-0E7BBE301D00}" srcOrd="0" destOrd="0" presId="urn:microsoft.com/office/officeart/2016/7/layout/BasicLinearProcessNumbered"/>
    <dgm:cxn modelId="{D8E063C5-61AA-467A-80B7-47A5D0E8802D}" type="presParOf" srcId="{8636CEF0-94FA-4CEC-A42F-147C1508710B}" destId="{30DE630D-86D0-4BEC-8A7D-49206113DCB7}" srcOrd="1" destOrd="0" presId="urn:microsoft.com/office/officeart/2016/7/layout/BasicLinearProcessNumbered"/>
    <dgm:cxn modelId="{09F28C6B-73A3-45C3-A01D-94D023A0B397}" type="presParOf" srcId="{8636CEF0-94FA-4CEC-A42F-147C1508710B}" destId="{38AFD729-4C10-4A3D-9F6A-002581E9DFEA}" srcOrd="2" destOrd="0" presId="urn:microsoft.com/office/officeart/2016/7/layout/BasicLinearProcessNumbered"/>
    <dgm:cxn modelId="{2DE1EB71-A5EE-47BA-8173-B8F865C1D2AA}" type="presParOf" srcId="{8636CEF0-94FA-4CEC-A42F-147C1508710B}" destId="{42623BDE-F6B4-47E1-9EFA-BA077A22331E}" srcOrd="3" destOrd="0" presId="urn:microsoft.com/office/officeart/2016/7/layout/BasicLinearProcessNumbered"/>
    <dgm:cxn modelId="{BBB2CD54-2237-4B42-A607-1A9ED1CCE2F3}" type="presParOf" srcId="{C18C892B-7CEE-4EF5-83BB-19D2EBD1099F}" destId="{A6F39A8F-5283-4E98-9301-97B097DAA12A}" srcOrd="5" destOrd="0" presId="urn:microsoft.com/office/officeart/2016/7/layout/BasicLinearProcessNumbered"/>
    <dgm:cxn modelId="{82077469-DB30-4BA7-BD2A-199AA9A76329}" type="presParOf" srcId="{C18C892B-7CEE-4EF5-83BB-19D2EBD1099F}" destId="{227920B5-2950-4D08-97E7-1144F9A2C501}" srcOrd="6" destOrd="0" presId="urn:microsoft.com/office/officeart/2016/7/layout/BasicLinearProcessNumbered"/>
    <dgm:cxn modelId="{9EC26705-2C34-47A1-A627-C5FD3EE5ED52}" type="presParOf" srcId="{227920B5-2950-4D08-97E7-1144F9A2C501}" destId="{F5243EBE-427E-404F-AA33-36C7B6243047}" srcOrd="0" destOrd="0" presId="urn:microsoft.com/office/officeart/2016/7/layout/BasicLinearProcessNumbered"/>
    <dgm:cxn modelId="{E5366211-B64C-46BD-BE70-A30D3B5B6EA4}" type="presParOf" srcId="{227920B5-2950-4D08-97E7-1144F9A2C501}" destId="{8ACEFB56-3113-476A-93E3-8854A67EF256}" srcOrd="1" destOrd="0" presId="urn:microsoft.com/office/officeart/2016/7/layout/BasicLinearProcessNumbered"/>
    <dgm:cxn modelId="{3447975F-B983-4F4B-87AA-AA11D291BE38}" type="presParOf" srcId="{227920B5-2950-4D08-97E7-1144F9A2C501}" destId="{1638CDA9-74CB-4310-86EE-13FA3BA65A91}" srcOrd="2" destOrd="0" presId="urn:microsoft.com/office/officeart/2016/7/layout/BasicLinearProcessNumbered"/>
    <dgm:cxn modelId="{90925B4B-0CAE-4D80-955F-AED48355E5EB}" type="presParOf" srcId="{227920B5-2950-4D08-97E7-1144F9A2C501}" destId="{EF082CC2-190A-4475-A4C3-42FCB440443F}" srcOrd="3" destOrd="0" presId="urn:microsoft.com/office/officeart/2016/7/layout/BasicLinearProcessNumbered"/>
    <dgm:cxn modelId="{5709BD85-6DA3-43DC-8C4E-DDF4A5DF7A4A}" type="presParOf" srcId="{C18C892B-7CEE-4EF5-83BB-19D2EBD1099F}" destId="{CB766546-99CE-4EC7-8B73-1BCA60A22372}" srcOrd="7" destOrd="0" presId="urn:microsoft.com/office/officeart/2016/7/layout/BasicLinearProcessNumbered"/>
    <dgm:cxn modelId="{3AC2327C-ADB8-4029-A816-C0C3C083C2D3}" type="presParOf" srcId="{C18C892B-7CEE-4EF5-83BB-19D2EBD1099F}" destId="{06FCA6E3-5C66-464E-B27B-BAB711BAB207}" srcOrd="8" destOrd="0" presId="urn:microsoft.com/office/officeart/2016/7/layout/BasicLinearProcessNumbered"/>
    <dgm:cxn modelId="{0EE406B1-54C5-4E09-A791-5BC4306D2E69}" type="presParOf" srcId="{06FCA6E3-5C66-464E-B27B-BAB711BAB207}" destId="{F4A204E1-1AD1-4FCA-A1DB-E1E3C053C7AF}" srcOrd="0" destOrd="0" presId="urn:microsoft.com/office/officeart/2016/7/layout/BasicLinearProcessNumbered"/>
    <dgm:cxn modelId="{27CFDC9B-816D-44E1-8655-EBAFC1A29553}" type="presParOf" srcId="{06FCA6E3-5C66-464E-B27B-BAB711BAB207}" destId="{6EFD17AC-B0C4-4F46-B2B2-FFA45F8704A1}" srcOrd="1" destOrd="0" presId="urn:microsoft.com/office/officeart/2016/7/layout/BasicLinearProcessNumbered"/>
    <dgm:cxn modelId="{A3042364-0D61-4BFE-B519-DA3EF8AF867A}" type="presParOf" srcId="{06FCA6E3-5C66-464E-B27B-BAB711BAB207}" destId="{C4E4AFB2-8825-4232-96B9-5F54FAAAA17D}" srcOrd="2" destOrd="0" presId="urn:microsoft.com/office/officeart/2016/7/layout/BasicLinearProcessNumbered"/>
    <dgm:cxn modelId="{8FB50F83-950B-4408-B682-6FE4648264F5}" type="presParOf" srcId="{06FCA6E3-5C66-464E-B27B-BAB711BAB207}" destId="{0C007D9A-83C6-4D03-83B3-79E2859A4D08}" srcOrd="3" destOrd="0" presId="urn:microsoft.com/office/officeart/2016/7/layout/BasicLinearProcessNumbered"/>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ED89FD-E055-4344-87FF-1D7E92F1971D}" type="doc">
      <dgm:prSet loTypeId="urn:microsoft.com/office/officeart/2005/8/layout/process1" loCatId="process" qsTypeId="urn:microsoft.com/office/officeart/2005/8/quickstyle/simple1" qsCatId="simple" csTypeId="urn:microsoft.com/office/officeart/2005/8/colors/accent2_2" csCatId="accent2" phldr="1"/>
      <dgm:spPr/>
    </dgm:pt>
    <dgm:pt modelId="{4154EA90-1501-4091-92EA-02FBAC9E51F7}" type="pres">
      <dgm:prSet presAssocID="{DCED89FD-E055-4344-87FF-1D7E92F1971D}" presName="Name0" presStyleCnt="0">
        <dgm:presLayoutVars>
          <dgm:dir/>
          <dgm:resizeHandles val="exact"/>
        </dgm:presLayoutVars>
      </dgm:prSet>
      <dgm:spPr/>
    </dgm:pt>
  </dgm:ptLst>
  <dgm:cxnLst>
    <dgm:cxn modelId="{2FA47DB6-981B-44B2-9106-77019C3FFD94}" type="presOf" srcId="{DCED89FD-E055-4344-87FF-1D7E92F1971D}" destId="{4154EA90-1501-4091-92EA-02FBAC9E51F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6D4778-8BE2-45BC-AD44-8F19C3D3D27C}"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AU"/>
        </a:p>
      </dgm:t>
    </dgm:pt>
    <dgm:pt modelId="{07A634B2-4C61-4B3F-915A-09E23B162328}">
      <dgm:prSet phldrT="[Text]" custT="1"/>
      <dgm:spPr/>
      <dgm:t>
        <a:bodyPr/>
        <a:lstStyle/>
        <a:p>
          <a:r>
            <a:rPr lang="en-AU" sz="1800" b="1"/>
            <a:t>What is the SIRS?</a:t>
          </a:r>
        </a:p>
      </dgm:t>
    </dgm:pt>
    <dgm:pt modelId="{5FC5ED00-F8D6-4EEE-AE72-7628B1A28CAD}" type="parTrans" cxnId="{605312E6-81A5-43BD-B248-E75B7403094E}">
      <dgm:prSet/>
      <dgm:spPr/>
      <dgm:t>
        <a:bodyPr/>
        <a:lstStyle/>
        <a:p>
          <a:endParaRPr lang="en-AU" sz="1600"/>
        </a:p>
      </dgm:t>
    </dgm:pt>
    <dgm:pt modelId="{43014910-9827-40A9-AA3D-5C419E2A0389}" type="sibTrans" cxnId="{605312E6-81A5-43BD-B248-E75B7403094E}">
      <dgm:prSet/>
      <dgm:spPr/>
      <dgm:t>
        <a:bodyPr/>
        <a:lstStyle/>
        <a:p>
          <a:endParaRPr lang="en-AU" sz="1600"/>
        </a:p>
      </dgm:t>
    </dgm:pt>
    <dgm:pt modelId="{34D2378C-79FE-4B3A-B05B-A8D39B83BC17}">
      <dgm:prSet phldrT="[Text]" custT="1"/>
      <dgm:spPr/>
      <dgm:t>
        <a:bodyPr/>
        <a:lstStyle/>
        <a:p>
          <a:pPr>
            <a:buNone/>
          </a:pPr>
          <a:r>
            <a:rPr lang="en-AU" sz="1600"/>
            <a:t>The SIRS is an initiative that aims to reduce</a:t>
          </a:r>
        </a:p>
      </dgm:t>
    </dgm:pt>
    <dgm:pt modelId="{7A929630-CE98-442B-AA1B-B624B22EEF80}" type="parTrans" cxnId="{2BD72AEE-35FE-47DD-8820-7D903C623566}">
      <dgm:prSet/>
      <dgm:spPr/>
      <dgm:t>
        <a:bodyPr/>
        <a:lstStyle/>
        <a:p>
          <a:endParaRPr lang="en-AU" sz="1600"/>
        </a:p>
      </dgm:t>
    </dgm:pt>
    <dgm:pt modelId="{A7AE041D-8F3E-4DED-8C9B-41E8FC5EBBE2}" type="sibTrans" cxnId="{2BD72AEE-35FE-47DD-8820-7D903C623566}">
      <dgm:prSet/>
      <dgm:spPr/>
      <dgm:t>
        <a:bodyPr/>
        <a:lstStyle/>
        <a:p>
          <a:endParaRPr lang="en-AU" sz="1600"/>
        </a:p>
      </dgm:t>
    </dgm:pt>
    <dgm:pt modelId="{76B66AD6-A7B9-48B4-8882-E302BE675A51}">
      <dgm:prSet phldrT="[Text]" custT="1"/>
      <dgm:spPr/>
      <dgm:t>
        <a:bodyPr/>
        <a:lstStyle/>
        <a:p>
          <a:r>
            <a:rPr lang="en-AU" sz="1800" b="1"/>
            <a:t>Why report to the SIRS?</a:t>
          </a:r>
        </a:p>
      </dgm:t>
    </dgm:pt>
    <dgm:pt modelId="{8D341182-7D42-4215-84C9-C8D15EF1B959}" type="sibTrans" cxnId="{A16B8A1C-AA13-4076-96F4-915CE2596B76}">
      <dgm:prSet/>
      <dgm:spPr/>
      <dgm:t>
        <a:bodyPr/>
        <a:lstStyle/>
        <a:p>
          <a:endParaRPr lang="en-AU" sz="1600"/>
        </a:p>
      </dgm:t>
    </dgm:pt>
    <dgm:pt modelId="{AE449531-AA5B-41C6-ABE7-387E86163222}" type="parTrans" cxnId="{A16B8A1C-AA13-4076-96F4-915CE2596B76}">
      <dgm:prSet/>
      <dgm:spPr/>
      <dgm:t>
        <a:bodyPr/>
        <a:lstStyle/>
        <a:p>
          <a:endParaRPr lang="en-AU" sz="1600"/>
        </a:p>
      </dgm:t>
    </dgm:pt>
    <dgm:pt modelId="{A41D7A28-0096-41E7-9A8E-D8851548A58C}">
      <dgm:prSet custT="1"/>
      <dgm:spPr/>
      <dgm:t>
        <a:bodyPr/>
        <a:lstStyle/>
        <a:p>
          <a:pPr>
            <a:buFont typeface="Symbol" panose="05050102010706020507" pitchFamily="18" charset="2"/>
            <a:buChar char=""/>
          </a:pPr>
          <a:r>
            <a:rPr lang="en-AU" sz="1600"/>
            <a:t>strengthening aged care systems to reduce the risk of abuse and neglect</a:t>
          </a:r>
        </a:p>
      </dgm:t>
    </dgm:pt>
    <dgm:pt modelId="{B7707375-CF67-4041-9ED9-A6D12F946E2C}" type="parTrans" cxnId="{60C404C4-3769-48D3-9DB3-48966B2C90A9}">
      <dgm:prSet/>
      <dgm:spPr/>
      <dgm:t>
        <a:bodyPr/>
        <a:lstStyle/>
        <a:p>
          <a:endParaRPr lang="en-AU" sz="1600"/>
        </a:p>
      </dgm:t>
    </dgm:pt>
    <dgm:pt modelId="{37EEC776-7200-4905-A054-B6F8454A0BD9}" type="sibTrans" cxnId="{60C404C4-3769-48D3-9DB3-48966B2C90A9}">
      <dgm:prSet/>
      <dgm:spPr/>
      <dgm:t>
        <a:bodyPr/>
        <a:lstStyle/>
        <a:p>
          <a:endParaRPr lang="en-AU" sz="1600"/>
        </a:p>
      </dgm:t>
    </dgm:pt>
    <dgm:pt modelId="{62C42FD0-6CA2-4618-8ED8-109C31945605}">
      <dgm:prSet custT="1"/>
      <dgm:spPr/>
      <dgm:t>
        <a:bodyPr/>
        <a:lstStyle/>
        <a:p>
          <a:pPr>
            <a:buFont typeface="Symbol" panose="05050102010706020507" pitchFamily="18" charset="2"/>
            <a:buChar char=""/>
          </a:pPr>
          <a:r>
            <a:rPr lang="en-AU" sz="1600"/>
            <a:t>making sure people receiving aged care have the support they need.</a:t>
          </a:r>
        </a:p>
      </dgm:t>
    </dgm:pt>
    <dgm:pt modelId="{5BBB3D5B-078A-4EB1-82FA-473D9441A22B}" type="parTrans" cxnId="{E5FB4FB3-E4C5-42C0-9F42-7E62135D154D}">
      <dgm:prSet/>
      <dgm:spPr/>
      <dgm:t>
        <a:bodyPr/>
        <a:lstStyle/>
        <a:p>
          <a:endParaRPr lang="en-AU" sz="1600"/>
        </a:p>
      </dgm:t>
    </dgm:pt>
    <dgm:pt modelId="{77C45FBB-5B3B-451B-8C94-845BF382D0A8}" type="sibTrans" cxnId="{E5FB4FB3-E4C5-42C0-9F42-7E62135D154D}">
      <dgm:prSet/>
      <dgm:spPr/>
      <dgm:t>
        <a:bodyPr/>
        <a:lstStyle/>
        <a:p>
          <a:endParaRPr lang="en-AU" sz="1600"/>
        </a:p>
      </dgm:t>
    </dgm:pt>
    <dgm:pt modelId="{BE96DF1D-4AFB-4AE1-B9F8-D8E0C963704C}">
      <dgm:prSet phldrT="[Text]" custT="1"/>
      <dgm:spPr/>
      <dgm:t>
        <a:bodyPr/>
        <a:lstStyle/>
        <a:p>
          <a:pPr>
            <a:buNone/>
          </a:pPr>
          <a:endParaRPr lang="en-AU" sz="500"/>
        </a:p>
      </dgm:t>
    </dgm:pt>
    <dgm:pt modelId="{6783D6FF-80D2-410E-9CF4-CB2F7876202E}" type="parTrans" cxnId="{B549C413-4882-4841-9EF0-A96C59089B8F}">
      <dgm:prSet/>
      <dgm:spPr/>
      <dgm:t>
        <a:bodyPr/>
        <a:lstStyle/>
        <a:p>
          <a:endParaRPr lang="en-AU" sz="1600"/>
        </a:p>
      </dgm:t>
    </dgm:pt>
    <dgm:pt modelId="{56CFCEC3-3D6B-4571-B18B-E7C1AB69D0CA}" type="sibTrans" cxnId="{B549C413-4882-4841-9EF0-A96C59089B8F}">
      <dgm:prSet/>
      <dgm:spPr/>
      <dgm:t>
        <a:bodyPr/>
        <a:lstStyle/>
        <a:p>
          <a:endParaRPr lang="en-AU" sz="1600"/>
        </a:p>
      </dgm:t>
    </dgm:pt>
    <dgm:pt modelId="{18185018-542D-4D59-8027-BF88E2D16DF1}">
      <dgm:prSet custT="1"/>
      <dgm:spPr/>
      <dgm:t>
        <a:bodyPr/>
        <a:lstStyle/>
        <a:p>
          <a:pPr>
            <a:buFont typeface="Symbol" panose="05050102010706020507" pitchFamily="18" charset="2"/>
            <a:buChar char=""/>
          </a:pPr>
          <a:r>
            <a:rPr lang="en-AU" sz="1600"/>
            <a:t>enabling providers to review incident information to drive improvements in quality and safety</a:t>
          </a:r>
        </a:p>
      </dgm:t>
    </dgm:pt>
    <dgm:pt modelId="{F5250797-47B0-4A59-B469-275920A88F14}" type="parTrans" cxnId="{093CF3E7-2528-47AB-A978-7EFC25F5C8E2}">
      <dgm:prSet/>
      <dgm:spPr/>
      <dgm:t>
        <a:bodyPr/>
        <a:lstStyle/>
        <a:p>
          <a:endParaRPr lang="en-AU" sz="1600"/>
        </a:p>
      </dgm:t>
    </dgm:pt>
    <dgm:pt modelId="{746E5C5E-0FD5-4F4D-B866-87C75C28D780}" type="sibTrans" cxnId="{093CF3E7-2528-47AB-A978-7EFC25F5C8E2}">
      <dgm:prSet/>
      <dgm:spPr/>
      <dgm:t>
        <a:bodyPr/>
        <a:lstStyle/>
        <a:p>
          <a:endParaRPr lang="en-AU" sz="1600"/>
        </a:p>
      </dgm:t>
    </dgm:pt>
    <dgm:pt modelId="{1AEBC4A6-8F91-46A8-B8DD-7682BC00B736}">
      <dgm:prSet phldrT="[Text]" custT="1"/>
      <dgm:spPr/>
      <dgm:t>
        <a:bodyPr/>
        <a:lstStyle/>
        <a:p>
          <a:pPr>
            <a:buNone/>
          </a:pPr>
          <a:r>
            <a:rPr lang="en-AU" sz="1600"/>
            <a:t>abuse and neglect amongst older people</a:t>
          </a:r>
        </a:p>
      </dgm:t>
    </dgm:pt>
    <dgm:pt modelId="{29F64298-4D99-43D5-BBB7-1C77B4050D63}" type="parTrans" cxnId="{5034513E-C108-4CC0-888F-EBCB2FEF01D0}">
      <dgm:prSet/>
      <dgm:spPr/>
      <dgm:t>
        <a:bodyPr/>
        <a:lstStyle/>
        <a:p>
          <a:endParaRPr lang="en-AU" sz="1600"/>
        </a:p>
      </dgm:t>
    </dgm:pt>
    <dgm:pt modelId="{5DBC54B6-8215-489D-8FDD-9A5E820C3F21}" type="sibTrans" cxnId="{5034513E-C108-4CC0-888F-EBCB2FEF01D0}">
      <dgm:prSet/>
      <dgm:spPr/>
      <dgm:t>
        <a:bodyPr/>
        <a:lstStyle/>
        <a:p>
          <a:endParaRPr lang="en-AU" sz="1600"/>
        </a:p>
      </dgm:t>
    </dgm:pt>
    <dgm:pt modelId="{2CB4A23C-B826-42BD-BE09-C27DDDA313F3}">
      <dgm:prSet phldrT="[Text]" custT="1"/>
      <dgm:spPr/>
      <dgm:t>
        <a:bodyPr/>
        <a:lstStyle/>
        <a:p>
          <a:pPr>
            <a:buNone/>
          </a:pPr>
          <a:r>
            <a:rPr lang="en-AU" sz="1600"/>
            <a:t>accessing aged care services. It provides the</a:t>
          </a:r>
        </a:p>
      </dgm:t>
    </dgm:pt>
    <dgm:pt modelId="{9A664FF8-A288-41C3-B356-1C80A8922324}" type="parTrans" cxnId="{45E49173-B17A-4EA6-B58D-8ACA8637B013}">
      <dgm:prSet/>
      <dgm:spPr/>
      <dgm:t>
        <a:bodyPr/>
        <a:lstStyle/>
        <a:p>
          <a:endParaRPr lang="en-AU" sz="1600"/>
        </a:p>
      </dgm:t>
    </dgm:pt>
    <dgm:pt modelId="{CA4220C1-6EFB-4B37-BD9F-292D6B9B4663}" type="sibTrans" cxnId="{45E49173-B17A-4EA6-B58D-8ACA8637B013}">
      <dgm:prSet/>
      <dgm:spPr/>
      <dgm:t>
        <a:bodyPr/>
        <a:lstStyle/>
        <a:p>
          <a:endParaRPr lang="en-AU" sz="1600"/>
        </a:p>
      </dgm:t>
    </dgm:pt>
    <dgm:pt modelId="{0892DDFC-0EE3-4D05-96A0-7F3530AF101E}">
      <dgm:prSet phldrT="[Text]" custT="1"/>
      <dgm:spPr/>
      <dgm:t>
        <a:bodyPr/>
        <a:lstStyle/>
        <a:p>
          <a:pPr>
            <a:buNone/>
          </a:pPr>
          <a:r>
            <a:rPr lang="en-AU" sz="1600"/>
            <a:t>opportunity to improve safeguarding and trust</a:t>
          </a:r>
        </a:p>
      </dgm:t>
    </dgm:pt>
    <dgm:pt modelId="{A37AD16B-9F7B-48AA-9077-F84F8ADBD0E8}" type="parTrans" cxnId="{4A5510C2-2EC6-4EA9-804A-B8A25F400B47}">
      <dgm:prSet/>
      <dgm:spPr/>
      <dgm:t>
        <a:bodyPr/>
        <a:lstStyle/>
        <a:p>
          <a:endParaRPr lang="en-AU" sz="1600"/>
        </a:p>
      </dgm:t>
    </dgm:pt>
    <dgm:pt modelId="{C64705D2-178D-43D6-8D82-684B4AE63F93}" type="sibTrans" cxnId="{4A5510C2-2EC6-4EA9-804A-B8A25F400B47}">
      <dgm:prSet/>
      <dgm:spPr/>
      <dgm:t>
        <a:bodyPr/>
        <a:lstStyle/>
        <a:p>
          <a:endParaRPr lang="en-AU" sz="1600"/>
        </a:p>
      </dgm:t>
    </dgm:pt>
    <dgm:pt modelId="{4A4132B8-B476-4A9A-9F31-2EC4005CDC6E}">
      <dgm:prSet phldrT="[Text]" custT="1"/>
      <dgm:spPr/>
      <dgm:t>
        <a:bodyPr/>
        <a:lstStyle/>
        <a:p>
          <a:pPr>
            <a:buNone/>
          </a:pPr>
          <a:r>
            <a:rPr lang="en-AU" sz="1600"/>
            <a:t>in aged care through:</a:t>
          </a:r>
        </a:p>
      </dgm:t>
    </dgm:pt>
    <dgm:pt modelId="{6B08D536-FC26-4503-9544-4A0ACC1615C8}" type="parTrans" cxnId="{AD5A689C-E538-4A6D-A8D7-CB9577C1B5D6}">
      <dgm:prSet/>
      <dgm:spPr/>
      <dgm:t>
        <a:bodyPr/>
        <a:lstStyle/>
        <a:p>
          <a:endParaRPr lang="en-AU" sz="1600"/>
        </a:p>
      </dgm:t>
    </dgm:pt>
    <dgm:pt modelId="{92C08D14-E9A5-4AF8-8138-E30FC620A0DB}" type="sibTrans" cxnId="{AD5A689C-E538-4A6D-A8D7-CB9577C1B5D6}">
      <dgm:prSet/>
      <dgm:spPr/>
      <dgm:t>
        <a:bodyPr/>
        <a:lstStyle/>
        <a:p>
          <a:endParaRPr lang="en-AU" sz="1600"/>
        </a:p>
      </dgm:t>
    </dgm:pt>
    <dgm:pt modelId="{B6EC4E92-D61B-46EC-957C-1BB1AA2468F9}">
      <dgm:prSet custT="1"/>
      <dgm:spPr/>
      <dgm:t>
        <a:bodyPr/>
        <a:lstStyle/>
        <a:p>
          <a:pPr>
            <a:buNone/>
          </a:pPr>
          <a:r>
            <a:rPr lang="en-AU" sz="1600"/>
            <a:t>Reporting SIRS reportable incidents promotes</a:t>
          </a:r>
        </a:p>
      </dgm:t>
    </dgm:pt>
    <dgm:pt modelId="{B65E2169-6F10-47A2-8F37-FCA013C53B7F}" type="parTrans" cxnId="{C1690F41-DA9D-4DEF-9684-2C8A0656AC37}">
      <dgm:prSet/>
      <dgm:spPr/>
      <dgm:t>
        <a:bodyPr/>
        <a:lstStyle/>
        <a:p>
          <a:endParaRPr lang="en-AU" sz="1600"/>
        </a:p>
      </dgm:t>
    </dgm:pt>
    <dgm:pt modelId="{B64A296A-0F14-4FD5-94A5-5D7AA2BACF3D}" type="sibTrans" cxnId="{C1690F41-DA9D-4DEF-9684-2C8A0656AC37}">
      <dgm:prSet/>
      <dgm:spPr/>
      <dgm:t>
        <a:bodyPr/>
        <a:lstStyle/>
        <a:p>
          <a:endParaRPr lang="en-AU" sz="1600"/>
        </a:p>
      </dgm:t>
    </dgm:pt>
    <dgm:pt modelId="{2CEFC3A1-FBC3-46D9-8005-83064C71824F}">
      <dgm:prSet custT="1"/>
      <dgm:spPr/>
      <dgm:t>
        <a:bodyPr/>
        <a:lstStyle/>
        <a:p>
          <a:pPr>
            <a:buFont typeface="Symbol" panose="05050102010706020507" pitchFamily="18" charset="2"/>
            <a:buChar char=""/>
          </a:pPr>
          <a:r>
            <a:rPr lang="en-AU" sz="1600"/>
            <a:t>study what happens when things go wrong</a:t>
          </a:r>
        </a:p>
      </dgm:t>
    </dgm:pt>
    <dgm:pt modelId="{FD80CB07-06C7-42C6-8124-56177C808560}" type="parTrans" cxnId="{7892A66D-C847-4D70-856C-394AFF0B0EE9}">
      <dgm:prSet/>
      <dgm:spPr/>
      <dgm:t>
        <a:bodyPr/>
        <a:lstStyle/>
        <a:p>
          <a:endParaRPr lang="en-AU" sz="1600"/>
        </a:p>
      </dgm:t>
    </dgm:pt>
    <dgm:pt modelId="{6688789D-831F-4DC2-9D9D-91082D9CB4B8}" type="sibTrans" cxnId="{7892A66D-C847-4D70-856C-394AFF0B0EE9}">
      <dgm:prSet/>
      <dgm:spPr/>
      <dgm:t>
        <a:bodyPr/>
        <a:lstStyle/>
        <a:p>
          <a:endParaRPr lang="en-AU" sz="1600"/>
        </a:p>
      </dgm:t>
    </dgm:pt>
    <dgm:pt modelId="{ADCBC579-D5F6-48A2-BFB9-2242A4172361}">
      <dgm:prSet custT="1"/>
      <dgm:spPr/>
      <dgm:t>
        <a:bodyPr/>
        <a:lstStyle/>
        <a:p>
          <a:pPr>
            <a:buFont typeface="Symbol" panose="05050102010706020507" pitchFamily="18" charset="2"/>
            <a:buChar char=""/>
          </a:pPr>
          <a:r>
            <a:rPr lang="en-AU" sz="1600"/>
            <a:t>listen to people affected by an incident</a:t>
          </a:r>
        </a:p>
      </dgm:t>
    </dgm:pt>
    <dgm:pt modelId="{2BC68062-B26D-4497-B00B-0012D8EC0D1E}" type="parTrans" cxnId="{653D45C4-735D-4614-8068-B2309116D34F}">
      <dgm:prSet/>
      <dgm:spPr/>
      <dgm:t>
        <a:bodyPr/>
        <a:lstStyle/>
        <a:p>
          <a:endParaRPr lang="en-AU" sz="1600"/>
        </a:p>
      </dgm:t>
    </dgm:pt>
    <dgm:pt modelId="{8AB5EC9E-E6FD-438F-B680-D27A31A97675}" type="sibTrans" cxnId="{653D45C4-735D-4614-8068-B2309116D34F}">
      <dgm:prSet/>
      <dgm:spPr/>
      <dgm:t>
        <a:bodyPr/>
        <a:lstStyle/>
        <a:p>
          <a:endParaRPr lang="en-AU" sz="1600"/>
        </a:p>
      </dgm:t>
    </dgm:pt>
    <dgm:pt modelId="{2AA49AC5-A1D6-4277-9EA4-BEE1B4CD87E8}">
      <dgm:prSet custT="1"/>
      <dgm:spPr/>
      <dgm:t>
        <a:bodyPr/>
        <a:lstStyle/>
        <a:p>
          <a:pPr>
            <a:buFont typeface="Symbol" panose="05050102010706020507" pitchFamily="18" charset="2"/>
            <a:buChar char=""/>
          </a:pPr>
          <a:r>
            <a:rPr lang="en-AU" sz="1600"/>
            <a:t>build provider skills so they can better respond to serious incidents</a:t>
          </a:r>
        </a:p>
      </dgm:t>
    </dgm:pt>
    <dgm:pt modelId="{1C64D1B8-3192-4379-B23F-3A79F0B23F85}" type="parTrans" cxnId="{830A85BA-CDC4-4712-8A55-739F885BE87B}">
      <dgm:prSet/>
      <dgm:spPr/>
      <dgm:t>
        <a:bodyPr/>
        <a:lstStyle/>
        <a:p>
          <a:endParaRPr lang="en-AU" sz="1600"/>
        </a:p>
      </dgm:t>
    </dgm:pt>
    <dgm:pt modelId="{769C1CB3-4994-4B60-8EFF-6723A031C79D}" type="sibTrans" cxnId="{830A85BA-CDC4-4712-8A55-739F885BE87B}">
      <dgm:prSet/>
      <dgm:spPr/>
      <dgm:t>
        <a:bodyPr/>
        <a:lstStyle/>
        <a:p>
          <a:endParaRPr lang="en-AU" sz="1600"/>
        </a:p>
      </dgm:t>
    </dgm:pt>
    <dgm:pt modelId="{A927CB0A-6737-4ABE-9288-C18E2B037ECE}">
      <dgm:prSet custT="1"/>
      <dgm:spPr/>
      <dgm:t>
        <a:bodyPr/>
        <a:lstStyle/>
        <a:p>
          <a:pPr>
            <a:buFont typeface="Symbol" panose="05050102010706020507" pitchFamily="18" charset="2"/>
            <a:buChar char=""/>
          </a:pPr>
          <a:r>
            <a:rPr lang="en-AU" sz="1600"/>
            <a:t>reduce the likelihood of preventable incidents reoccurring and make changes to stop it happening again.</a:t>
          </a:r>
        </a:p>
      </dgm:t>
    </dgm:pt>
    <dgm:pt modelId="{ED9C8FC7-A714-492C-A2DB-8B4F8B27AD83}" type="parTrans" cxnId="{0DFF0A52-0A40-49B7-ABEE-52FCF44BB709}">
      <dgm:prSet/>
      <dgm:spPr/>
      <dgm:t>
        <a:bodyPr/>
        <a:lstStyle/>
        <a:p>
          <a:endParaRPr lang="en-AU" sz="1600"/>
        </a:p>
      </dgm:t>
    </dgm:pt>
    <dgm:pt modelId="{4F5EFD38-702D-487C-BA65-5A060CC8A7D5}" type="sibTrans" cxnId="{0DFF0A52-0A40-49B7-ABEE-52FCF44BB709}">
      <dgm:prSet/>
      <dgm:spPr/>
      <dgm:t>
        <a:bodyPr/>
        <a:lstStyle/>
        <a:p>
          <a:endParaRPr lang="en-AU" sz="1600"/>
        </a:p>
      </dgm:t>
    </dgm:pt>
    <dgm:pt modelId="{72B3F6B4-449E-4D67-A30A-58C95C8573C3}">
      <dgm:prSet custT="1"/>
      <dgm:spPr/>
      <dgm:t>
        <a:bodyPr/>
        <a:lstStyle/>
        <a:p>
          <a:pPr>
            <a:buNone/>
          </a:pPr>
          <a:r>
            <a:rPr lang="en-AU" sz="1600"/>
            <a:t>the protection and managing of risks that</a:t>
          </a:r>
        </a:p>
      </dgm:t>
    </dgm:pt>
    <dgm:pt modelId="{EE0DDC20-90C2-4CA6-AA38-B405B9F63250}" type="parTrans" cxnId="{FA0F76AF-A258-4975-82A7-7FE63827CBFB}">
      <dgm:prSet/>
      <dgm:spPr/>
      <dgm:t>
        <a:bodyPr/>
        <a:lstStyle/>
        <a:p>
          <a:endParaRPr lang="en-AU" sz="1600"/>
        </a:p>
      </dgm:t>
    </dgm:pt>
    <dgm:pt modelId="{ECADC4D2-694D-4D64-AE29-2AC1100489DE}" type="sibTrans" cxnId="{FA0F76AF-A258-4975-82A7-7FE63827CBFB}">
      <dgm:prSet/>
      <dgm:spPr/>
      <dgm:t>
        <a:bodyPr/>
        <a:lstStyle/>
        <a:p>
          <a:endParaRPr lang="en-AU" sz="1600"/>
        </a:p>
      </dgm:t>
    </dgm:pt>
    <dgm:pt modelId="{50F7D1D9-7086-4906-B8C9-07C2C8CF76D5}">
      <dgm:prSet custT="1"/>
      <dgm:spPr/>
      <dgm:t>
        <a:bodyPr/>
        <a:lstStyle/>
        <a:p>
          <a:pPr>
            <a:buNone/>
          </a:pPr>
          <a:r>
            <a:rPr lang="en-AU" sz="1600"/>
            <a:t>affect older people accessing care services. The</a:t>
          </a:r>
        </a:p>
      </dgm:t>
    </dgm:pt>
    <dgm:pt modelId="{134AB491-694E-46FB-94E1-EC94E2CF66CA}" type="parTrans" cxnId="{717EE41E-3E13-4239-96A2-6B500C85EC27}">
      <dgm:prSet/>
      <dgm:spPr/>
      <dgm:t>
        <a:bodyPr/>
        <a:lstStyle/>
        <a:p>
          <a:endParaRPr lang="en-AU" sz="1600"/>
        </a:p>
      </dgm:t>
    </dgm:pt>
    <dgm:pt modelId="{8E61D00C-71ED-48E1-9B76-BEF052747880}" type="sibTrans" cxnId="{717EE41E-3E13-4239-96A2-6B500C85EC27}">
      <dgm:prSet/>
      <dgm:spPr/>
      <dgm:t>
        <a:bodyPr/>
        <a:lstStyle/>
        <a:p>
          <a:endParaRPr lang="en-AU" sz="1600"/>
        </a:p>
      </dgm:t>
    </dgm:pt>
    <dgm:pt modelId="{C464DD6D-6B71-43D8-B2B4-6690082476EF}">
      <dgm:prSet custT="1"/>
      <dgm:spPr/>
      <dgm:t>
        <a:bodyPr/>
        <a:lstStyle/>
        <a:p>
          <a:pPr>
            <a:buNone/>
          </a:pPr>
          <a:r>
            <a:rPr lang="en-AU" sz="1600"/>
            <a:t>SIRS gives providers guidance to:</a:t>
          </a:r>
        </a:p>
      </dgm:t>
    </dgm:pt>
    <dgm:pt modelId="{2683134A-2D1C-4CEE-9C34-68DCF01BBA5F}" type="parTrans" cxnId="{390CFD05-EF61-4042-947D-F9F2BCE58311}">
      <dgm:prSet/>
      <dgm:spPr/>
      <dgm:t>
        <a:bodyPr/>
        <a:lstStyle/>
        <a:p>
          <a:endParaRPr lang="en-AU" sz="1600"/>
        </a:p>
      </dgm:t>
    </dgm:pt>
    <dgm:pt modelId="{F61826EC-1241-4FF5-B3F2-229DB8D0EC8F}" type="sibTrans" cxnId="{390CFD05-EF61-4042-947D-F9F2BCE58311}">
      <dgm:prSet/>
      <dgm:spPr/>
      <dgm:t>
        <a:bodyPr/>
        <a:lstStyle/>
        <a:p>
          <a:endParaRPr lang="en-AU" sz="1600"/>
        </a:p>
      </dgm:t>
    </dgm:pt>
    <dgm:pt modelId="{B46126A1-EB0A-459B-B6C1-03F4BA53F222}">
      <dgm:prSet custT="1"/>
      <dgm:spPr/>
      <dgm:t>
        <a:bodyPr/>
        <a:lstStyle/>
        <a:p>
          <a:pPr>
            <a:buNone/>
          </a:pPr>
          <a:endParaRPr lang="en-AU" sz="500"/>
        </a:p>
      </dgm:t>
    </dgm:pt>
    <dgm:pt modelId="{41CC86A0-52EB-4170-8625-6460FBAE2F4B}" type="parTrans" cxnId="{D5AA5B4E-2E33-4AFB-A049-D25059992EEB}">
      <dgm:prSet/>
      <dgm:spPr/>
      <dgm:t>
        <a:bodyPr/>
        <a:lstStyle/>
        <a:p>
          <a:endParaRPr lang="en-AU" sz="1600"/>
        </a:p>
      </dgm:t>
    </dgm:pt>
    <dgm:pt modelId="{D6FB063D-E600-470C-B603-D7FCBF7EAE1B}" type="sibTrans" cxnId="{D5AA5B4E-2E33-4AFB-A049-D25059992EEB}">
      <dgm:prSet/>
      <dgm:spPr/>
      <dgm:t>
        <a:bodyPr/>
        <a:lstStyle/>
        <a:p>
          <a:endParaRPr lang="en-AU" sz="1600"/>
        </a:p>
      </dgm:t>
    </dgm:pt>
    <dgm:pt modelId="{D40034FB-4EDC-4288-9C5A-13A879AE3AF4}" type="pres">
      <dgm:prSet presAssocID="{816D4778-8BE2-45BC-AD44-8F19C3D3D27C}" presName="Name0" presStyleCnt="0">
        <dgm:presLayoutVars>
          <dgm:dir/>
          <dgm:animLvl val="lvl"/>
          <dgm:resizeHandles val="exact"/>
        </dgm:presLayoutVars>
      </dgm:prSet>
      <dgm:spPr/>
    </dgm:pt>
    <dgm:pt modelId="{E4715424-5707-4E55-B27D-CFC4FC05679B}" type="pres">
      <dgm:prSet presAssocID="{07A634B2-4C61-4B3F-915A-09E23B162328}" presName="composite" presStyleCnt="0"/>
      <dgm:spPr/>
    </dgm:pt>
    <dgm:pt modelId="{EF9A8A8B-36CF-403C-B68D-00B2A424FF1C}" type="pres">
      <dgm:prSet presAssocID="{07A634B2-4C61-4B3F-915A-09E23B162328}" presName="parTx" presStyleLbl="alignNode1" presStyleIdx="0" presStyleCnt="2">
        <dgm:presLayoutVars>
          <dgm:chMax val="0"/>
          <dgm:chPref val="0"/>
          <dgm:bulletEnabled val="1"/>
        </dgm:presLayoutVars>
      </dgm:prSet>
      <dgm:spPr/>
    </dgm:pt>
    <dgm:pt modelId="{697B19CD-2DA6-4240-8435-F9F255B73B80}" type="pres">
      <dgm:prSet presAssocID="{07A634B2-4C61-4B3F-915A-09E23B162328}" presName="desTx" presStyleLbl="alignAccFollowNode1" presStyleIdx="0" presStyleCnt="2">
        <dgm:presLayoutVars>
          <dgm:bulletEnabled val="1"/>
        </dgm:presLayoutVars>
      </dgm:prSet>
      <dgm:spPr/>
    </dgm:pt>
    <dgm:pt modelId="{B2D8EEC5-C98D-4D78-A84E-4703509E0BBA}" type="pres">
      <dgm:prSet presAssocID="{43014910-9827-40A9-AA3D-5C419E2A0389}" presName="space" presStyleCnt="0"/>
      <dgm:spPr/>
    </dgm:pt>
    <dgm:pt modelId="{79D57E4B-A14F-4A09-A26A-73487BE2E3EF}" type="pres">
      <dgm:prSet presAssocID="{76B66AD6-A7B9-48B4-8882-E302BE675A51}" presName="composite" presStyleCnt="0"/>
      <dgm:spPr/>
    </dgm:pt>
    <dgm:pt modelId="{5C960F0F-767A-4FD2-B40E-79949459A6D9}" type="pres">
      <dgm:prSet presAssocID="{76B66AD6-A7B9-48B4-8882-E302BE675A51}" presName="parTx" presStyleLbl="alignNode1" presStyleIdx="1" presStyleCnt="2">
        <dgm:presLayoutVars>
          <dgm:chMax val="0"/>
          <dgm:chPref val="0"/>
          <dgm:bulletEnabled val="1"/>
        </dgm:presLayoutVars>
      </dgm:prSet>
      <dgm:spPr/>
    </dgm:pt>
    <dgm:pt modelId="{328B3C40-F3AC-47F5-8B55-3A60F2F197B3}" type="pres">
      <dgm:prSet presAssocID="{76B66AD6-A7B9-48B4-8882-E302BE675A51}" presName="desTx" presStyleLbl="alignAccFollowNode1" presStyleIdx="1" presStyleCnt="2">
        <dgm:presLayoutVars>
          <dgm:bulletEnabled val="1"/>
        </dgm:presLayoutVars>
      </dgm:prSet>
      <dgm:spPr/>
    </dgm:pt>
  </dgm:ptLst>
  <dgm:cxnLst>
    <dgm:cxn modelId="{390CFD05-EF61-4042-947D-F9F2BCE58311}" srcId="{76B66AD6-A7B9-48B4-8882-E302BE675A51}" destId="{C464DD6D-6B71-43D8-B2B4-6690082476EF}" srcOrd="3" destOrd="0" parTransId="{2683134A-2D1C-4CEE-9C34-68DCF01BBA5F}" sibTransId="{F61826EC-1241-4FF5-B3F2-229DB8D0EC8F}"/>
    <dgm:cxn modelId="{B549C413-4882-4841-9EF0-A96C59089B8F}" srcId="{07A634B2-4C61-4B3F-915A-09E23B162328}" destId="{BE96DF1D-4AFB-4AE1-B9F8-D8E0C963704C}" srcOrd="5" destOrd="0" parTransId="{6783D6FF-80D2-410E-9CF4-CB2F7876202E}" sibTransId="{56CFCEC3-3D6B-4571-B18B-E7C1AB69D0CA}"/>
    <dgm:cxn modelId="{A16B8A1C-AA13-4076-96F4-915CE2596B76}" srcId="{816D4778-8BE2-45BC-AD44-8F19C3D3D27C}" destId="{76B66AD6-A7B9-48B4-8882-E302BE675A51}" srcOrd="1" destOrd="0" parTransId="{AE449531-AA5B-41C6-ABE7-387E86163222}" sibTransId="{8D341182-7D42-4215-84C9-C8D15EF1B959}"/>
    <dgm:cxn modelId="{717EE41E-3E13-4239-96A2-6B500C85EC27}" srcId="{76B66AD6-A7B9-48B4-8882-E302BE675A51}" destId="{50F7D1D9-7086-4906-B8C9-07C2C8CF76D5}" srcOrd="2" destOrd="0" parTransId="{134AB491-694E-46FB-94E1-EC94E2CF66CA}" sibTransId="{8E61D00C-71ED-48E1-9B76-BEF052747880}"/>
    <dgm:cxn modelId="{CF30D627-FAE2-46CB-9C24-81C8162EBF4B}" type="presOf" srcId="{4A4132B8-B476-4A9A-9F31-2EC4005CDC6E}" destId="{697B19CD-2DA6-4240-8435-F9F255B73B80}" srcOrd="0" destOrd="4" presId="urn:microsoft.com/office/officeart/2005/8/layout/hList1"/>
    <dgm:cxn modelId="{FDE3B130-D342-4F9A-B160-0F792B2BA1E8}" type="presOf" srcId="{18185018-542D-4D59-8027-BF88E2D16DF1}" destId="{697B19CD-2DA6-4240-8435-F9F255B73B80}" srcOrd="0" destOrd="7" presId="urn:microsoft.com/office/officeart/2005/8/layout/hList1"/>
    <dgm:cxn modelId="{45D29531-3D25-4CFC-9A7B-B863F79C95A9}" type="presOf" srcId="{62C42FD0-6CA2-4618-8ED8-109C31945605}" destId="{697B19CD-2DA6-4240-8435-F9F255B73B80}" srcOrd="0" destOrd="8" presId="urn:microsoft.com/office/officeart/2005/8/layout/hList1"/>
    <dgm:cxn modelId="{090DFE3C-74A9-4EBD-AF77-8AE047475785}" type="presOf" srcId="{07A634B2-4C61-4B3F-915A-09E23B162328}" destId="{EF9A8A8B-36CF-403C-B68D-00B2A424FF1C}" srcOrd="0" destOrd="0" presId="urn:microsoft.com/office/officeart/2005/8/layout/hList1"/>
    <dgm:cxn modelId="{5034513E-C108-4CC0-888F-EBCB2FEF01D0}" srcId="{07A634B2-4C61-4B3F-915A-09E23B162328}" destId="{1AEBC4A6-8F91-46A8-B8DD-7682BC00B736}" srcOrd="1" destOrd="0" parTransId="{29F64298-4D99-43D5-BBB7-1C77B4050D63}" sibTransId="{5DBC54B6-8215-489D-8FDD-9A5E820C3F21}"/>
    <dgm:cxn modelId="{1BB8F35B-896A-46AE-9FE2-7BC6EB807E0F}" type="presOf" srcId="{2AA49AC5-A1D6-4277-9EA4-BEE1B4CD87E8}" destId="{328B3C40-F3AC-47F5-8B55-3A60F2F197B3}" srcOrd="0" destOrd="7" presId="urn:microsoft.com/office/officeart/2005/8/layout/hList1"/>
    <dgm:cxn modelId="{C1690F41-DA9D-4DEF-9684-2C8A0656AC37}" srcId="{76B66AD6-A7B9-48B4-8882-E302BE675A51}" destId="{B6EC4E92-D61B-46EC-957C-1BB1AA2468F9}" srcOrd="0" destOrd="0" parTransId="{B65E2169-6F10-47A2-8F37-FCA013C53B7F}" sibTransId="{B64A296A-0F14-4FD5-94A5-5D7AA2BACF3D}"/>
    <dgm:cxn modelId="{7892A66D-C847-4D70-856C-394AFF0B0EE9}" srcId="{B46126A1-EB0A-459B-B6C1-03F4BA53F222}" destId="{2CEFC3A1-FBC3-46D9-8005-83064C71824F}" srcOrd="0" destOrd="0" parTransId="{FD80CB07-06C7-42C6-8124-56177C808560}" sibTransId="{6688789D-831F-4DC2-9D9D-91082D9CB4B8}"/>
    <dgm:cxn modelId="{D5AA5B4E-2E33-4AFB-A049-D25059992EEB}" srcId="{76B66AD6-A7B9-48B4-8882-E302BE675A51}" destId="{B46126A1-EB0A-459B-B6C1-03F4BA53F222}" srcOrd="4" destOrd="0" parTransId="{41CC86A0-52EB-4170-8625-6460FBAE2F4B}" sibTransId="{D6FB063D-E600-470C-B603-D7FCBF7EAE1B}"/>
    <dgm:cxn modelId="{0DFF0A52-0A40-49B7-ABEE-52FCF44BB709}" srcId="{B46126A1-EB0A-459B-B6C1-03F4BA53F222}" destId="{A927CB0A-6737-4ABE-9288-C18E2B037ECE}" srcOrd="3" destOrd="0" parTransId="{ED9C8FC7-A714-492C-A2DB-8B4F8B27AD83}" sibTransId="{4F5EFD38-702D-487C-BA65-5A060CC8A7D5}"/>
    <dgm:cxn modelId="{FD9B3A73-E82D-41F7-AFB9-0245F8585F57}" type="presOf" srcId="{0892DDFC-0EE3-4D05-96A0-7F3530AF101E}" destId="{697B19CD-2DA6-4240-8435-F9F255B73B80}" srcOrd="0" destOrd="3" presId="urn:microsoft.com/office/officeart/2005/8/layout/hList1"/>
    <dgm:cxn modelId="{45E49173-B17A-4EA6-B58D-8ACA8637B013}" srcId="{07A634B2-4C61-4B3F-915A-09E23B162328}" destId="{2CB4A23C-B826-42BD-BE09-C27DDDA313F3}" srcOrd="2" destOrd="0" parTransId="{9A664FF8-A288-41C3-B356-1C80A8922324}" sibTransId="{CA4220C1-6EFB-4B37-BD9F-292D6B9B4663}"/>
    <dgm:cxn modelId="{2122497A-8F0A-41B2-A7A4-16104620397E}" type="presOf" srcId="{B6EC4E92-D61B-46EC-957C-1BB1AA2468F9}" destId="{328B3C40-F3AC-47F5-8B55-3A60F2F197B3}" srcOrd="0" destOrd="0" presId="urn:microsoft.com/office/officeart/2005/8/layout/hList1"/>
    <dgm:cxn modelId="{3A99697B-20C1-44CE-92B2-6DB7DA7CD997}" type="presOf" srcId="{B46126A1-EB0A-459B-B6C1-03F4BA53F222}" destId="{328B3C40-F3AC-47F5-8B55-3A60F2F197B3}" srcOrd="0" destOrd="4" presId="urn:microsoft.com/office/officeart/2005/8/layout/hList1"/>
    <dgm:cxn modelId="{D8392680-7B8C-4FFD-A82B-F1F6450E01E0}" type="presOf" srcId="{34D2378C-79FE-4B3A-B05B-A8D39B83BC17}" destId="{697B19CD-2DA6-4240-8435-F9F255B73B80}" srcOrd="0" destOrd="0" presId="urn:microsoft.com/office/officeart/2005/8/layout/hList1"/>
    <dgm:cxn modelId="{D80ABC80-6AFE-46EB-9098-B742F72A4116}" type="presOf" srcId="{A927CB0A-6737-4ABE-9288-C18E2B037ECE}" destId="{328B3C40-F3AC-47F5-8B55-3A60F2F197B3}" srcOrd="0" destOrd="8" presId="urn:microsoft.com/office/officeart/2005/8/layout/hList1"/>
    <dgm:cxn modelId="{BD0D6083-3BC7-484A-9EB6-6372D77C3241}" type="presOf" srcId="{BE96DF1D-4AFB-4AE1-B9F8-D8E0C963704C}" destId="{697B19CD-2DA6-4240-8435-F9F255B73B80}" srcOrd="0" destOrd="5" presId="urn:microsoft.com/office/officeart/2005/8/layout/hList1"/>
    <dgm:cxn modelId="{C0470D89-2541-47F2-8269-7ABCAB912687}" type="presOf" srcId="{C464DD6D-6B71-43D8-B2B4-6690082476EF}" destId="{328B3C40-F3AC-47F5-8B55-3A60F2F197B3}" srcOrd="0" destOrd="3" presId="urn:microsoft.com/office/officeart/2005/8/layout/hList1"/>
    <dgm:cxn modelId="{A3D47C93-0193-4C53-8BF0-50D30B4ABD63}" type="presOf" srcId="{76B66AD6-A7B9-48B4-8882-E302BE675A51}" destId="{5C960F0F-767A-4FD2-B40E-79949459A6D9}" srcOrd="0" destOrd="0" presId="urn:microsoft.com/office/officeart/2005/8/layout/hList1"/>
    <dgm:cxn modelId="{AD5A689C-E538-4A6D-A8D7-CB9577C1B5D6}" srcId="{07A634B2-4C61-4B3F-915A-09E23B162328}" destId="{4A4132B8-B476-4A9A-9F31-2EC4005CDC6E}" srcOrd="4" destOrd="0" parTransId="{6B08D536-FC26-4503-9544-4A0ACC1615C8}" sibTransId="{92C08D14-E9A5-4AF8-8138-E30FC620A0DB}"/>
    <dgm:cxn modelId="{FA0F76AF-A258-4975-82A7-7FE63827CBFB}" srcId="{76B66AD6-A7B9-48B4-8882-E302BE675A51}" destId="{72B3F6B4-449E-4D67-A30A-58C95C8573C3}" srcOrd="1" destOrd="0" parTransId="{EE0DDC20-90C2-4CA6-AA38-B405B9F63250}" sibTransId="{ECADC4D2-694D-4D64-AE29-2AC1100489DE}"/>
    <dgm:cxn modelId="{E5FB4FB3-E4C5-42C0-9F42-7E62135D154D}" srcId="{BE96DF1D-4AFB-4AE1-B9F8-D8E0C963704C}" destId="{62C42FD0-6CA2-4618-8ED8-109C31945605}" srcOrd="2" destOrd="0" parTransId="{5BBB3D5B-078A-4EB1-82FA-473D9441A22B}" sibTransId="{77C45FBB-5B3B-451B-8C94-845BF382D0A8}"/>
    <dgm:cxn modelId="{A50127B6-E507-45E3-AFAB-16A3C42C72A4}" type="presOf" srcId="{A41D7A28-0096-41E7-9A8E-D8851548A58C}" destId="{697B19CD-2DA6-4240-8435-F9F255B73B80}" srcOrd="0" destOrd="6" presId="urn:microsoft.com/office/officeart/2005/8/layout/hList1"/>
    <dgm:cxn modelId="{AB6F2FB9-260D-4E65-8D09-D96B51BDD0AE}" type="presOf" srcId="{ADCBC579-D5F6-48A2-BFB9-2242A4172361}" destId="{328B3C40-F3AC-47F5-8B55-3A60F2F197B3}" srcOrd="0" destOrd="6" presId="urn:microsoft.com/office/officeart/2005/8/layout/hList1"/>
    <dgm:cxn modelId="{830A85BA-CDC4-4712-8A55-739F885BE87B}" srcId="{B46126A1-EB0A-459B-B6C1-03F4BA53F222}" destId="{2AA49AC5-A1D6-4277-9EA4-BEE1B4CD87E8}" srcOrd="2" destOrd="0" parTransId="{1C64D1B8-3192-4379-B23F-3A79F0B23F85}" sibTransId="{769C1CB3-4994-4B60-8EFF-6723A031C79D}"/>
    <dgm:cxn modelId="{7CA140BC-201D-44E1-A634-5DC3440E1E32}" type="presOf" srcId="{2CEFC3A1-FBC3-46D9-8005-83064C71824F}" destId="{328B3C40-F3AC-47F5-8B55-3A60F2F197B3}" srcOrd="0" destOrd="5" presId="urn:microsoft.com/office/officeart/2005/8/layout/hList1"/>
    <dgm:cxn modelId="{4A5510C2-2EC6-4EA9-804A-B8A25F400B47}" srcId="{07A634B2-4C61-4B3F-915A-09E23B162328}" destId="{0892DDFC-0EE3-4D05-96A0-7F3530AF101E}" srcOrd="3" destOrd="0" parTransId="{A37AD16B-9F7B-48AA-9077-F84F8ADBD0E8}" sibTransId="{C64705D2-178D-43D6-8D82-684B4AE63F93}"/>
    <dgm:cxn modelId="{60C404C4-3769-48D3-9DB3-48966B2C90A9}" srcId="{BE96DF1D-4AFB-4AE1-B9F8-D8E0C963704C}" destId="{A41D7A28-0096-41E7-9A8E-D8851548A58C}" srcOrd="0" destOrd="0" parTransId="{B7707375-CF67-4041-9ED9-A6D12F946E2C}" sibTransId="{37EEC776-7200-4905-A054-B6F8454A0BD9}"/>
    <dgm:cxn modelId="{653D45C4-735D-4614-8068-B2309116D34F}" srcId="{B46126A1-EB0A-459B-B6C1-03F4BA53F222}" destId="{ADCBC579-D5F6-48A2-BFB9-2242A4172361}" srcOrd="1" destOrd="0" parTransId="{2BC68062-B26D-4497-B00B-0012D8EC0D1E}" sibTransId="{8AB5EC9E-E6FD-438F-B680-D27A31A97675}"/>
    <dgm:cxn modelId="{B61084C7-2BC2-4AD1-944F-4B1DC73BC20C}" type="presOf" srcId="{1AEBC4A6-8F91-46A8-B8DD-7682BC00B736}" destId="{697B19CD-2DA6-4240-8435-F9F255B73B80}" srcOrd="0" destOrd="1" presId="urn:microsoft.com/office/officeart/2005/8/layout/hList1"/>
    <dgm:cxn modelId="{605312E6-81A5-43BD-B248-E75B7403094E}" srcId="{816D4778-8BE2-45BC-AD44-8F19C3D3D27C}" destId="{07A634B2-4C61-4B3F-915A-09E23B162328}" srcOrd="0" destOrd="0" parTransId="{5FC5ED00-F8D6-4EEE-AE72-7628B1A28CAD}" sibTransId="{43014910-9827-40A9-AA3D-5C419E2A0389}"/>
    <dgm:cxn modelId="{093CF3E7-2528-47AB-A978-7EFC25F5C8E2}" srcId="{BE96DF1D-4AFB-4AE1-B9F8-D8E0C963704C}" destId="{18185018-542D-4D59-8027-BF88E2D16DF1}" srcOrd="1" destOrd="0" parTransId="{F5250797-47B0-4A59-B469-275920A88F14}" sibTransId="{746E5C5E-0FD5-4F4D-B866-87C75C28D780}"/>
    <dgm:cxn modelId="{398E40E8-7EDE-4F9F-A260-9C9F343545D1}" type="presOf" srcId="{2CB4A23C-B826-42BD-BE09-C27DDDA313F3}" destId="{697B19CD-2DA6-4240-8435-F9F255B73B80}" srcOrd="0" destOrd="2" presId="urn:microsoft.com/office/officeart/2005/8/layout/hList1"/>
    <dgm:cxn modelId="{2BD72AEE-35FE-47DD-8820-7D903C623566}" srcId="{07A634B2-4C61-4B3F-915A-09E23B162328}" destId="{34D2378C-79FE-4B3A-B05B-A8D39B83BC17}" srcOrd="0" destOrd="0" parTransId="{7A929630-CE98-442B-AA1B-B624B22EEF80}" sibTransId="{A7AE041D-8F3E-4DED-8C9B-41E8FC5EBBE2}"/>
    <dgm:cxn modelId="{50EB8FF3-C7E6-49E8-B518-8BAFF6A7D204}" type="presOf" srcId="{816D4778-8BE2-45BC-AD44-8F19C3D3D27C}" destId="{D40034FB-4EDC-4288-9C5A-13A879AE3AF4}" srcOrd="0" destOrd="0" presId="urn:microsoft.com/office/officeart/2005/8/layout/hList1"/>
    <dgm:cxn modelId="{EC7C0FFB-0EBE-4E8D-A2D9-C4AFEECB0B0F}" type="presOf" srcId="{50F7D1D9-7086-4906-B8C9-07C2C8CF76D5}" destId="{328B3C40-F3AC-47F5-8B55-3A60F2F197B3}" srcOrd="0" destOrd="2" presId="urn:microsoft.com/office/officeart/2005/8/layout/hList1"/>
    <dgm:cxn modelId="{702895FB-9ABC-4C2D-A6C9-7DD391E3445B}" type="presOf" srcId="{72B3F6B4-449E-4D67-A30A-58C95C8573C3}" destId="{328B3C40-F3AC-47F5-8B55-3A60F2F197B3}" srcOrd="0" destOrd="1" presId="urn:microsoft.com/office/officeart/2005/8/layout/hList1"/>
    <dgm:cxn modelId="{A1344544-D4AF-4567-8DEE-3E00D50B795C}" type="presParOf" srcId="{D40034FB-4EDC-4288-9C5A-13A879AE3AF4}" destId="{E4715424-5707-4E55-B27D-CFC4FC05679B}" srcOrd="0" destOrd="0" presId="urn:microsoft.com/office/officeart/2005/8/layout/hList1"/>
    <dgm:cxn modelId="{E4B412F9-0277-49FD-AF81-1C444D0C526A}" type="presParOf" srcId="{E4715424-5707-4E55-B27D-CFC4FC05679B}" destId="{EF9A8A8B-36CF-403C-B68D-00B2A424FF1C}" srcOrd="0" destOrd="0" presId="urn:microsoft.com/office/officeart/2005/8/layout/hList1"/>
    <dgm:cxn modelId="{0A12A7FD-848E-4C4C-8CAD-514C70B7CC7F}" type="presParOf" srcId="{E4715424-5707-4E55-B27D-CFC4FC05679B}" destId="{697B19CD-2DA6-4240-8435-F9F255B73B80}" srcOrd="1" destOrd="0" presId="urn:microsoft.com/office/officeart/2005/8/layout/hList1"/>
    <dgm:cxn modelId="{FF2C5613-3B21-4834-9551-952F7A2B0EFB}" type="presParOf" srcId="{D40034FB-4EDC-4288-9C5A-13A879AE3AF4}" destId="{B2D8EEC5-C98D-4D78-A84E-4703509E0BBA}" srcOrd="1" destOrd="0" presId="urn:microsoft.com/office/officeart/2005/8/layout/hList1"/>
    <dgm:cxn modelId="{EE6E57E6-E6CF-49D5-AEBD-94F029CE6898}" type="presParOf" srcId="{D40034FB-4EDC-4288-9C5A-13A879AE3AF4}" destId="{79D57E4B-A14F-4A09-A26A-73487BE2E3EF}" srcOrd="2" destOrd="0" presId="urn:microsoft.com/office/officeart/2005/8/layout/hList1"/>
    <dgm:cxn modelId="{E61398C8-D9EA-4852-A22D-E76158F90DD0}" type="presParOf" srcId="{79D57E4B-A14F-4A09-A26A-73487BE2E3EF}" destId="{5C960F0F-767A-4FD2-B40E-79949459A6D9}" srcOrd="0" destOrd="0" presId="urn:microsoft.com/office/officeart/2005/8/layout/hList1"/>
    <dgm:cxn modelId="{3C7084D6-95D0-4EEA-A221-ADE19598A4BC}" type="presParOf" srcId="{79D57E4B-A14F-4A09-A26A-73487BE2E3EF}" destId="{328B3C40-F3AC-47F5-8B55-3A60F2F197B3}"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C363B0-11EB-4E55-A2B4-620C5F186B7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3B7378A-1EB9-4368-BDF2-F930AD6809A7}">
      <dgm:prSet custT="1"/>
      <dgm:spPr/>
      <dgm:t>
        <a:bodyPr/>
        <a:lstStyle/>
        <a:p>
          <a:r>
            <a:rPr lang="en-AU" sz="2800" b="1"/>
            <a:t>Reporting to police</a:t>
          </a:r>
          <a:endParaRPr lang="en-US" sz="2800"/>
        </a:p>
      </dgm:t>
    </dgm:pt>
    <dgm:pt modelId="{8434C4FF-1000-40B5-85E7-279AE3CA70AA}" type="parTrans" cxnId="{2BB2290D-09CB-4781-B58B-7F90333996FB}">
      <dgm:prSet/>
      <dgm:spPr/>
      <dgm:t>
        <a:bodyPr/>
        <a:lstStyle/>
        <a:p>
          <a:endParaRPr lang="en-US"/>
        </a:p>
      </dgm:t>
    </dgm:pt>
    <dgm:pt modelId="{58B490CA-C66F-4BA5-9995-42F2746A706A}" type="sibTrans" cxnId="{2BB2290D-09CB-4781-B58B-7F90333996FB}">
      <dgm:prSet/>
      <dgm:spPr/>
      <dgm:t>
        <a:bodyPr/>
        <a:lstStyle/>
        <a:p>
          <a:endParaRPr lang="en-US"/>
        </a:p>
      </dgm:t>
    </dgm:pt>
    <dgm:pt modelId="{8308C073-E093-4274-B4D4-B5EAB63C729A}">
      <dgm:prSet custT="1"/>
      <dgm:spPr/>
      <dgm:t>
        <a:bodyPr/>
        <a:lstStyle/>
        <a:p>
          <a:r>
            <a:rPr lang="en-AU" sz="2800" b="1"/>
            <a:t>Older people with cognitive impairment or reduced capacity</a:t>
          </a:r>
          <a:endParaRPr lang="en-US" sz="2800"/>
        </a:p>
      </dgm:t>
    </dgm:pt>
    <dgm:pt modelId="{06D0F01F-543C-47FF-8D29-387E0B19C9DF}" type="parTrans" cxnId="{53FDD783-764A-46AA-B304-B6AFC854FFC7}">
      <dgm:prSet/>
      <dgm:spPr/>
      <dgm:t>
        <a:bodyPr/>
        <a:lstStyle/>
        <a:p>
          <a:endParaRPr lang="en-US"/>
        </a:p>
      </dgm:t>
    </dgm:pt>
    <dgm:pt modelId="{E14FA6E5-A00F-4EC8-B6B9-7555836DA686}" type="sibTrans" cxnId="{53FDD783-764A-46AA-B304-B6AFC854FFC7}">
      <dgm:prSet/>
      <dgm:spPr/>
      <dgm:t>
        <a:bodyPr/>
        <a:lstStyle/>
        <a:p>
          <a:endParaRPr lang="en-US"/>
        </a:p>
      </dgm:t>
    </dgm:pt>
    <dgm:pt modelId="{05E50D60-9513-4E16-80A6-C2B2FE1B7826}">
      <dgm:prSet custT="1"/>
      <dgm:spPr/>
      <dgm:t>
        <a:bodyPr/>
        <a:lstStyle/>
        <a:p>
          <a:r>
            <a:rPr lang="en-AU" sz="2800" b="1"/>
            <a:t>Medical treatment or psychological treatment</a:t>
          </a:r>
          <a:endParaRPr lang="en-US" sz="2800"/>
        </a:p>
      </dgm:t>
    </dgm:pt>
    <dgm:pt modelId="{B491C469-8ED6-4C2E-B77F-C3DCE590F7E9}" type="parTrans" cxnId="{8BF27C4A-0BB4-4563-8448-18205199720B}">
      <dgm:prSet/>
      <dgm:spPr/>
      <dgm:t>
        <a:bodyPr/>
        <a:lstStyle/>
        <a:p>
          <a:endParaRPr lang="en-US"/>
        </a:p>
      </dgm:t>
    </dgm:pt>
    <dgm:pt modelId="{8635B075-53B5-4CF7-B782-830104E098DD}" type="sibTrans" cxnId="{8BF27C4A-0BB4-4563-8448-18205199720B}">
      <dgm:prSet/>
      <dgm:spPr/>
      <dgm:t>
        <a:bodyPr/>
        <a:lstStyle/>
        <a:p>
          <a:endParaRPr lang="en-US"/>
        </a:p>
      </dgm:t>
    </dgm:pt>
    <dgm:pt modelId="{9CB95802-79F9-4FCD-9E63-4A267B057EE0}" type="pres">
      <dgm:prSet presAssocID="{96C363B0-11EB-4E55-A2B4-620C5F186B76}" presName="linear" presStyleCnt="0">
        <dgm:presLayoutVars>
          <dgm:animLvl val="lvl"/>
          <dgm:resizeHandles val="exact"/>
        </dgm:presLayoutVars>
      </dgm:prSet>
      <dgm:spPr/>
    </dgm:pt>
    <dgm:pt modelId="{171DD85D-B611-4CBC-BCE8-6B4FF0D9E071}" type="pres">
      <dgm:prSet presAssocID="{E3B7378A-1EB9-4368-BDF2-F930AD6809A7}" presName="parentText" presStyleLbl="node1" presStyleIdx="0" presStyleCnt="3">
        <dgm:presLayoutVars>
          <dgm:chMax val="0"/>
          <dgm:bulletEnabled val="1"/>
        </dgm:presLayoutVars>
      </dgm:prSet>
      <dgm:spPr/>
    </dgm:pt>
    <dgm:pt modelId="{EED640CA-8F4D-4C43-BEEB-085697BAFD66}" type="pres">
      <dgm:prSet presAssocID="{58B490CA-C66F-4BA5-9995-42F2746A706A}" presName="spacer" presStyleCnt="0"/>
      <dgm:spPr/>
    </dgm:pt>
    <dgm:pt modelId="{D0F3CFA5-D5D0-40D7-9A2B-BD5E4E70B905}" type="pres">
      <dgm:prSet presAssocID="{8308C073-E093-4274-B4D4-B5EAB63C729A}" presName="parentText" presStyleLbl="node1" presStyleIdx="1" presStyleCnt="3">
        <dgm:presLayoutVars>
          <dgm:chMax val="0"/>
          <dgm:bulletEnabled val="1"/>
        </dgm:presLayoutVars>
      </dgm:prSet>
      <dgm:spPr/>
    </dgm:pt>
    <dgm:pt modelId="{C69FF22C-D29F-4D33-80D8-E0EEF36654E2}" type="pres">
      <dgm:prSet presAssocID="{E14FA6E5-A00F-4EC8-B6B9-7555836DA686}" presName="spacer" presStyleCnt="0"/>
      <dgm:spPr/>
    </dgm:pt>
    <dgm:pt modelId="{43A2FE5A-E19A-49AF-9C33-F01593D07F27}" type="pres">
      <dgm:prSet presAssocID="{05E50D60-9513-4E16-80A6-C2B2FE1B7826}" presName="parentText" presStyleLbl="node1" presStyleIdx="2" presStyleCnt="3">
        <dgm:presLayoutVars>
          <dgm:chMax val="0"/>
          <dgm:bulletEnabled val="1"/>
        </dgm:presLayoutVars>
      </dgm:prSet>
      <dgm:spPr/>
    </dgm:pt>
  </dgm:ptLst>
  <dgm:cxnLst>
    <dgm:cxn modelId="{2BB2290D-09CB-4781-B58B-7F90333996FB}" srcId="{96C363B0-11EB-4E55-A2B4-620C5F186B76}" destId="{E3B7378A-1EB9-4368-BDF2-F930AD6809A7}" srcOrd="0" destOrd="0" parTransId="{8434C4FF-1000-40B5-85E7-279AE3CA70AA}" sibTransId="{58B490CA-C66F-4BA5-9995-42F2746A706A}"/>
    <dgm:cxn modelId="{0C97B910-308E-4F19-ABB8-AD3FF417CC89}" type="presOf" srcId="{E3B7378A-1EB9-4368-BDF2-F930AD6809A7}" destId="{171DD85D-B611-4CBC-BCE8-6B4FF0D9E071}" srcOrd="0" destOrd="0" presId="urn:microsoft.com/office/officeart/2005/8/layout/vList2"/>
    <dgm:cxn modelId="{15C4EB35-F2D1-4789-AAD9-5D34E82E3021}" type="presOf" srcId="{96C363B0-11EB-4E55-A2B4-620C5F186B76}" destId="{9CB95802-79F9-4FCD-9E63-4A267B057EE0}" srcOrd="0" destOrd="0" presId="urn:microsoft.com/office/officeart/2005/8/layout/vList2"/>
    <dgm:cxn modelId="{ACB67C36-BC7C-4EAD-8030-9B20FB7E380C}" type="presOf" srcId="{8308C073-E093-4274-B4D4-B5EAB63C729A}" destId="{D0F3CFA5-D5D0-40D7-9A2B-BD5E4E70B905}" srcOrd="0" destOrd="0" presId="urn:microsoft.com/office/officeart/2005/8/layout/vList2"/>
    <dgm:cxn modelId="{8BF27C4A-0BB4-4563-8448-18205199720B}" srcId="{96C363B0-11EB-4E55-A2B4-620C5F186B76}" destId="{05E50D60-9513-4E16-80A6-C2B2FE1B7826}" srcOrd="2" destOrd="0" parTransId="{B491C469-8ED6-4C2E-B77F-C3DCE590F7E9}" sibTransId="{8635B075-53B5-4CF7-B782-830104E098DD}"/>
    <dgm:cxn modelId="{53FDD783-764A-46AA-B304-B6AFC854FFC7}" srcId="{96C363B0-11EB-4E55-A2B4-620C5F186B76}" destId="{8308C073-E093-4274-B4D4-B5EAB63C729A}" srcOrd="1" destOrd="0" parTransId="{06D0F01F-543C-47FF-8D29-387E0B19C9DF}" sibTransId="{E14FA6E5-A00F-4EC8-B6B9-7555836DA686}"/>
    <dgm:cxn modelId="{0B1B21E9-9720-49F0-B1D0-2A3D802158F8}" type="presOf" srcId="{05E50D60-9513-4E16-80A6-C2B2FE1B7826}" destId="{43A2FE5A-E19A-49AF-9C33-F01593D07F27}" srcOrd="0" destOrd="0" presId="urn:microsoft.com/office/officeart/2005/8/layout/vList2"/>
    <dgm:cxn modelId="{4081BE95-F613-4AD4-B669-40A708C9748F}" type="presParOf" srcId="{9CB95802-79F9-4FCD-9E63-4A267B057EE0}" destId="{171DD85D-B611-4CBC-BCE8-6B4FF0D9E071}" srcOrd="0" destOrd="0" presId="urn:microsoft.com/office/officeart/2005/8/layout/vList2"/>
    <dgm:cxn modelId="{97305638-7955-4D96-8F21-889CE619AC61}" type="presParOf" srcId="{9CB95802-79F9-4FCD-9E63-4A267B057EE0}" destId="{EED640CA-8F4D-4C43-BEEB-085697BAFD66}" srcOrd="1" destOrd="0" presId="urn:microsoft.com/office/officeart/2005/8/layout/vList2"/>
    <dgm:cxn modelId="{1B22DD3F-50CE-4912-95AE-61CC78C2EA04}" type="presParOf" srcId="{9CB95802-79F9-4FCD-9E63-4A267B057EE0}" destId="{D0F3CFA5-D5D0-40D7-9A2B-BD5E4E70B905}" srcOrd="2" destOrd="0" presId="urn:microsoft.com/office/officeart/2005/8/layout/vList2"/>
    <dgm:cxn modelId="{C522DC39-97B7-4FFB-A1AE-29DFF4148D46}" type="presParOf" srcId="{9CB95802-79F9-4FCD-9E63-4A267B057EE0}" destId="{C69FF22C-D29F-4D33-80D8-E0EEF36654E2}" srcOrd="3" destOrd="0" presId="urn:microsoft.com/office/officeart/2005/8/layout/vList2"/>
    <dgm:cxn modelId="{C3F2F2F4-AEB2-4668-AC91-BDB3817B5B01}" type="presParOf" srcId="{9CB95802-79F9-4FCD-9E63-4A267B057EE0}" destId="{43A2FE5A-E19A-49AF-9C33-F01593D07F2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BA53BE-E5AC-4F1F-A203-60F0481B5F1F}" type="doc">
      <dgm:prSet loTypeId="urn:microsoft.com/office/officeart/2005/8/layout/default" loCatId="list" qsTypeId="urn:microsoft.com/office/officeart/2005/8/quickstyle/simple5" qsCatId="simple" csTypeId="urn:microsoft.com/office/officeart/2005/8/colors/accent1_2" csCatId="accent1" phldr="1"/>
      <dgm:spPr/>
    </dgm:pt>
    <dgm:pt modelId="{801824CF-AAD7-4B56-BB78-1007B92362C5}">
      <dgm:prSet phldrT="[Text]"/>
      <dgm:spPr>
        <a:solidFill>
          <a:srgbClr val="771D76"/>
        </a:solidFill>
      </dgm:spPr>
      <dgm:t>
        <a:bodyPr/>
        <a:lstStyle/>
        <a:p>
          <a:r>
            <a:rPr lang="en-AU"/>
            <a:t>Unreasonable use of force </a:t>
          </a:r>
        </a:p>
      </dgm:t>
    </dgm:pt>
    <dgm:pt modelId="{1ACB6D7E-FDC2-4719-B845-25B1C0A3B1BE}" type="parTrans" cxnId="{032EE8D7-E797-4205-9C42-0B74D78B7FD7}">
      <dgm:prSet/>
      <dgm:spPr/>
      <dgm:t>
        <a:bodyPr/>
        <a:lstStyle/>
        <a:p>
          <a:endParaRPr lang="en-AU"/>
        </a:p>
      </dgm:t>
    </dgm:pt>
    <dgm:pt modelId="{A0AA30E5-C478-4A8D-9FF0-2685CF13A2F0}" type="sibTrans" cxnId="{032EE8D7-E797-4205-9C42-0B74D78B7FD7}">
      <dgm:prSet/>
      <dgm:spPr/>
      <dgm:t>
        <a:bodyPr/>
        <a:lstStyle/>
        <a:p>
          <a:endParaRPr lang="en-AU"/>
        </a:p>
      </dgm:t>
    </dgm:pt>
    <dgm:pt modelId="{99FE32A5-95EA-4609-BBF0-90F028CD350D}">
      <dgm:prSet phldrT="[Text]"/>
      <dgm:spPr>
        <a:solidFill>
          <a:srgbClr val="771D76"/>
        </a:solidFill>
      </dgm:spPr>
      <dgm:t>
        <a:bodyPr/>
        <a:lstStyle/>
        <a:p>
          <a:r>
            <a:rPr lang="en-AU"/>
            <a:t>Unlawful sexual contact or inappropriate sexual conduct</a:t>
          </a:r>
        </a:p>
      </dgm:t>
    </dgm:pt>
    <dgm:pt modelId="{A07CCB6F-AB21-4A7E-ABCF-3C94F4303ABB}" type="parTrans" cxnId="{146D177B-8DBC-457B-A5C4-C2FE15B853B5}">
      <dgm:prSet/>
      <dgm:spPr/>
      <dgm:t>
        <a:bodyPr/>
        <a:lstStyle/>
        <a:p>
          <a:endParaRPr lang="en-AU"/>
        </a:p>
      </dgm:t>
    </dgm:pt>
    <dgm:pt modelId="{17F840B2-A0BA-416B-AFF2-E7055A0F5168}" type="sibTrans" cxnId="{146D177B-8DBC-457B-A5C4-C2FE15B853B5}">
      <dgm:prSet/>
      <dgm:spPr/>
      <dgm:t>
        <a:bodyPr/>
        <a:lstStyle/>
        <a:p>
          <a:endParaRPr lang="en-AU"/>
        </a:p>
      </dgm:t>
    </dgm:pt>
    <dgm:pt modelId="{9ECC6A2A-13A9-43C4-AB15-DB1D541D74AE}">
      <dgm:prSet phldrT="[Text]"/>
      <dgm:spPr>
        <a:solidFill>
          <a:srgbClr val="771D76"/>
        </a:solidFill>
      </dgm:spPr>
      <dgm:t>
        <a:bodyPr/>
        <a:lstStyle/>
        <a:p>
          <a:r>
            <a:rPr lang="en-AU"/>
            <a:t>Unexpected death </a:t>
          </a:r>
        </a:p>
      </dgm:t>
    </dgm:pt>
    <dgm:pt modelId="{0967371C-10E0-496B-A0B6-3C2B396641C7}" type="parTrans" cxnId="{D2D86E04-2F6A-465F-AB47-F67ABBF09C52}">
      <dgm:prSet/>
      <dgm:spPr/>
      <dgm:t>
        <a:bodyPr/>
        <a:lstStyle/>
        <a:p>
          <a:endParaRPr lang="en-AU"/>
        </a:p>
      </dgm:t>
    </dgm:pt>
    <dgm:pt modelId="{DB17E79D-BF4C-43CA-B815-FA35367F6FC8}" type="sibTrans" cxnId="{D2D86E04-2F6A-465F-AB47-F67ABBF09C52}">
      <dgm:prSet/>
      <dgm:spPr/>
      <dgm:t>
        <a:bodyPr/>
        <a:lstStyle/>
        <a:p>
          <a:endParaRPr lang="en-AU"/>
        </a:p>
      </dgm:t>
    </dgm:pt>
    <dgm:pt modelId="{2D9A2A62-AEF6-45EB-BEC1-A00F4707B792}">
      <dgm:prSet phldrT="[Text]"/>
      <dgm:spPr>
        <a:solidFill>
          <a:srgbClr val="771D76"/>
        </a:solidFill>
      </dgm:spPr>
      <dgm:t>
        <a:bodyPr/>
        <a:lstStyle/>
        <a:p>
          <a:r>
            <a:rPr lang="en-AU"/>
            <a:t>Psychological or emotional abuse</a:t>
          </a:r>
        </a:p>
      </dgm:t>
    </dgm:pt>
    <dgm:pt modelId="{EB8A5191-B51B-4A00-8420-DC71330CCE93}" type="parTrans" cxnId="{D8EEB16F-0B5A-4FD8-B336-05997AF179CB}">
      <dgm:prSet/>
      <dgm:spPr/>
      <dgm:t>
        <a:bodyPr/>
        <a:lstStyle/>
        <a:p>
          <a:endParaRPr lang="en-AU"/>
        </a:p>
      </dgm:t>
    </dgm:pt>
    <dgm:pt modelId="{4505AEAE-F04E-4C97-BCDF-33EDF5C1325C}" type="sibTrans" cxnId="{D8EEB16F-0B5A-4FD8-B336-05997AF179CB}">
      <dgm:prSet/>
      <dgm:spPr/>
      <dgm:t>
        <a:bodyPr/>
        <a:lstStyle/>
        <a:p>
          <a:endParaRPr lang="en-AU"/>
        </a:p>
      </dgm:t>
    </dgm:pt>
    <dgm:pt modelId="{D93D8C4E-680D-4FD5-BF12-35E2FFAEAC6B}">
      <dgm:prSet phldrT="[Text]"/>
      <dgm:spPr>
        <a:solidFill>
          <a:srgbClr val="771D76"/>
        </a:solidFill>
      </dgm:spPr>
      <dgm:t>
        <a:bodyPr/>
        <a:lstStyle/>
        <a:p>
          <a:r>
            <a:rPr lang="en-AU"/>
            <a:t>Stealing or financial coercion</a:t>
          </a:r>
        </a:p>
      </dgm:t>
    </dgm:pt>
    <dgm:pt modelId="{26DE987E-ABC9-4DC5-96CC-7621FD63676C}" type="parTrans" cxnId="{239FCD7D-E5F2-4846-8235-1CBB7D4146D0}">
      <dgm:prSet/>
      <dgm:spPr/>
      <dgm:t>
        <a:bodyPr/>
        <a:lstStyle/>
        <a:p>
          <a:endParaRPr lang="en-AU"/>
        </a:p>
      </dgm:t>
    </dgm:pt>
    <dgm:pt modelId="{C5995043-8A9A-46B2-B469-37D5B1F507E4}" type="sibTrans" cxnId="{239FCD7D-E5F2-4846-8235-1CBB7D4146D0}">
      <dgm:prSet/>
      <dgm:spPr/>
      <dgm:t>
        <a:bodyPr/>
        <a:lstStyle/>
        <a:p>
          <a:endParaRPr lang="en-AU"/>
        </a:p>
      </dgm:t>
    </dgm:pt>
    <dgm:pt modelId="{B97BBCE8-0EC0-48CE-8F0E-157E6EDFE092}">
      <dgm:prSet phldrT="[Text]"/>
      <dgm:spPr>
        <a:solidFill>
          <a:srgbClr val="771D76"/>
        </a:solidFill>
      </dgm:spPr>
      <dgm:t>
        <a:bodyPr/>
        <a:lstStyle/>
        <a:p>
          <a:r>
            <a:rPr lang="en-AU"/>
            <a:t>Neglect </a:t>
          </a:r>
        </a:p>
      </dgm:t>
    </dgm:pt>
    <dgm:pt modelId="{692523E8-5593-4697-9BC1-3EC672DF2F9B}" type="parTrans" cxnId="{F2554506-8FC1-47C3-AEBD-950C7E5C9971}">
      <dgm:prSet/>
      <dgm:spPr/>
      <dgm:t>
        <a:bodyPr/>
        <a:lstStyle/>
        <a:p>
          <a:endParaRPr lang="en-AU"/>
        </a:p>
      </dgm:t>
    </dgm:pt>
    <dgm:pt modelId="{980869F6-8F0F-4C12-B7D7-04462021857F}" type="sibTrans" cxnId="{F2554506-8FC1-47C3-AEBD-950C7E5C9971}">
      <dgm:prSet/>
      <dgm:spPr/>
      <dgm:t>
        <a:bodyPr/>
        <a:lstStyle/>
        <a:p>
          <a:endParaRPr lang="en-AU"/>
        </a:p>
      </dgm:t>
    </dgm:pt>
    <dgm:pt modelId="{686E57B4-F948-433E-B273-72A74414006A}">
      <dgm:prSet phldrT="[Text]"/>
      <dgm:spPr>
        <a:solidFill>
          <a:srgbClr val="771D76"/>
        </a:solidFill>
      </dgm:spPr>
      <dgm:t>
        <a:bodyPr/>
        <a:lstStyle/>
        <a:p>
          <a:r>
            <a:rPr lang="en-AU"/>
            <a:t>Inappropriate use of restrictive practices </a:t>
          </a:r>
        </a:p>
      </dgm:t>
    </dgm:pt>
    <dgm:pt modelId="{DE0AA460-6186-440B-AA4F-2DFE75F7A1E5}" type="parTrans" cxnId="{5BC22622-A49B-4A13-8DF0-ECFA5ECA79CD}">
      <dgm:prSet/>
      <dgm:spPr/>
      <dgm:t>
        <a:bodyPr/>
        <a:lstStyle/>
        <a:p>
          <a:endParaRPr lang="en-AU"/>
        </a:p>
      </dgm:t>
    </dgm:pt>
    <dgm:pt modelId="{A8F0DCE1-512B-453D-B001-DE6A7AA5DC7A}" type="sibTrans" cxnId="{5BC22622-A49B-4A13-8DF0-ECFA5ECA79CD}">
      <dgm:prSet/>
      <dgm:spPr/>
      <dgm:t>
        <a:bodyPr/>
        <a:lstStyle/>
        <a:p>
          <a:endParaRPr lang="en-AU"/>
        </a:p>
      </dgm:t>
    </dgm:pt>
    <dgm:pt modelId="{EDA17019-0194-4BA4-AFE1-C845696CF609}">
      <dgm:prSet phldrT="[Text]"/>
      <dgm:spPr>
        <a:solidFill>
          <a:srgbClr val="771D76"/>
        </a:solidFill>
      </dgm:spPr>
      <dgm:t>
        <a:bodyPr/>
        <a:lstStyle/>
        <a:p>
          <a:r>
            <a:rPr lang="en-AU"/>
            <a:t>Unexplained absence</a:t>
          </a:r>
        </a:p>
      </dgm:t>
    </dgm:pt>
    <dgm:pt modelId="{08F1BD29-418C-42BA-9698-91A50FE27671}" type="parTrans" cxnId="{C293739D-3F02-42AE-A5BC-31AB6EBAFDF1}">
      <dgm:prSet/>
      <dgm:spPr/>
      <dgm:t>
        <a:bodyPr/>
        <a:lstStyle/>
        <a:p>
          <a:endParaRPr lang="en-AU"/>
        </a:p>
      </dgm:t>
    </dgm:pt>
    <dgm:pt modelId="{53519123-CAFC-46B3-B2EE-337FCAEFC32F}" type="sibTrans" cxnId="{C293739D-3F02-42AE-A5BC-31AB6EBAFDF1}">
      <dgm:prSet/>
      <dgm:spPr/>
      <dgm:t>
        <a:bodyPr/>
        <a:lstStyle/>
        <a:p>
          <a:endParaRPr lang="en-AU"/>
        </a:p>
      </dgm:t>
    </dgm:pt>
    <dgm:pt modelId="{32410F64-3620-4D2C-BBDD-9932252A82C7}" type="pres">
      <dgm:prSet presAssocID="{61BA53BE-E5AC-4F1F-A203-60F0481B5F1F}" presName="diagram" presStyleCnt="0">
        <dgm:presLayoutVars>
          <dgm:dir/>
          <dgm:resizeHandles val="exact"/>
        </dgm:presLayoutVars>
      </dgm:prSet>
      <dgm:spPr/>
    </dgm:pt>
    <dgm:pt modelId="{2CEE0817-D5B8-4196-8262-9293F80C5ADE}" type="pres">
      <dgm:prSet presAssocID="{801824CF-AAD7-4B56-BB78-1007B92362C5}" presName="node" presStyleLbl="node1" presStyleIdx="0" presStyleCnt="8">
        <dgm:presLayoutVars>
          <dgm:bulletEnabled val="1"/>
        </dgm:presLayoutVars>
      </dgm:prSet>
      <dgm:spPr/>
    </dgm:pt>
    <dgm:pt modelId="{D5F2BC65-73A9-44B0-836A-316609F01F91}" type="pres">
      <dgm:prSet presAssocID="{A0AA30E5-C478-4A8D-9FF0-2685CF13A2F0}" presName="sibTrans" presStyleCnt="0"/>
      <dgm:spPr/>
    </dgm:pt>
    <dgm:pt modelId="{005A415F-C151-4200-BF25-89FC91E7EC6F}" type="pres">
      <dgm:prSet presAssocID="{99FE32A5-95EA-4609-BBF0-90F028CD350D}" presName="node" presStyleLbl="node1" presStyleIdx="1" presStyleCnt="8">
        <dgm:presLayoutVars>
          <dgm:bulletEnabled val="1"/>
        </dgm:presLayoutVars>
      </dgm:prSet>
      <dgm:spPr/>
    </dgm:pt>
    <dgm:pt modelId="{1F1EDCEC-6B23-4594-AA59-318888931A1E}" type="pres">
      <dgm:prSet presAssocID="{17F840B2-A0BA-416B-AFF2-E7055A0F5168}" presName="sibTrans" presStyleCnt="0"/>
      <dgm:spPr/>
    </dgm:pt>
    <dgm:pt modelId="{92A0B716-11F1-4E68-A9DD-261B17FD8A70}" type="pres">
      <dgm:prSet presAssocID="{2D9A2A62-AEF6-45EB-BEC1-A00F4707B792}" presName="node" presStyleLbl="node1" presStyleIdx="2" presStyleCnt="8">
        <dgm:presLayoutVars>
          <dgm:bulletEnabled val="1"/>
        </dgm:presLayoutVars>
      </dgm:prSet>
      <dgm:spPr/>
    </dgm:pt>
    <dgm:pt modelId="{A95A2362-25CD-4230-94B3-C040960D24FE}" type="pres">
      <dgm:prSet presAssocID="{4505AEAE-F04E-4C97-BCDF-33EDF5C1325C}" presName="sibTrans" presStyleCnt="0"/>
      <dgm:spPr/>
    </dgm:pt>
    <dgm:pt modelId="{2F028B1E-C8CE-4FE2-BD66-1D57D4973E26}" type="pres">
      <dgm:prSet presAssocID="{9ECC6A2A-13A9-43C4-AB15-DB1D541D74AE}" presName="node" presStyleLbl="node1" presStyleIdx="3" presStyleCnt="8">
        <dgm:presLayoutVars>
          <dgm:bulletEnabled val="1"/>
        </dgm:presLayoutVars>
      </dgm:prSet>
      <dgm:spPr/>
    </dgm:pt>
    <dgm:pt modelId="{56DB84F9-C04B-492C-9EB4-90363E0CC703}" type="pres">
      <dgm:prSet presAssocID="{DB17E79D-BF4C-43CA-B815-FA35367F6FC8}" presName="sibTrans" presStyleCnt="0"/>
      <dgm:spPr/>
    </dgm:pt>
    <dgm:pt modelId="{4BBC6841-89BA-41E9-933E-364A6ED73FE5}" type="pres">
      <dgm:prSet presAssocID="{D93D8C4E-680D-4FD5-BF12-35E2FFAEAC6B}" presName="node" presStyleLbl="node1" presStyleIdx="4" presStyleCnt="8">
        <dgm:presLayoutVars>
          <dgm:bulletEnabled val="1"/>
        </dgm:presLayoutVars>
      </dgm:prSet>
      <dgm:spPr/>
    </dgm:pt>
    <dgm:pt modelId="{D280F9D6-A149-4094-B164-E1727B3BDB21}" type="pres">
      <dgm:prSet presAssocID="{C5995043-8A9A-46B2-B469-37D5B1F507E4}" presName="sibTrans" presStyleCnt="0"/>
      <dgm:spPr/>
    </dgm:pt>
    <dgm:pt modelId="{52BE3921-6162-4EE1-91F3-6531FA8BCA4F}" type="pres">
      <dgm:prSet presAssocID="{B97BBCE8-0EC0-48CE-8F0E-157E6EDFE092}" presName="node" presStyleLbl="node1" presStyleIdx="5" presStyleCnt="8">
        <dgm:presLayoutVars>
          <dgm:bulletEnabled val="1"/>
        </dgm:presLayoutVars>
      </dgm:prSet>
      <dgm:spPr/>
    </dgm:pt>
    <dgm:pt modelId="{921D3A42-DE30-4ACB-9792-24397F519F85}" type="pres">
      <dgm:prSet presAssocID="{980869F6-8F0F-4C12-B7D7-04462021857F}" presName="sibTrans" presStyleCnt="0"/>
      <dgm:spPr/>
    </dgm:pt>
    <dgm:pt modelId="{582FD823-056E-4AE0-85AF-A975F520CB61}" type="pres">
      <dgm:prSet presAssocID="{686E57B4-F948-433E-B273-72A74414006A}" presName="node" presStyleLbl="node1" presStyleIdx="6" presStyleCnt="8">
        <dgm:presLayoutVars>
          <dgm:bulletEnabled val="1"/>
        </dgm:presLayoutVars>
      </dgm:prSet>
      <dgm:spPr/>
    </dgm:pt>
    <dgm:pt modelId="{7005063D-3A30-494C-993D-EC3A9CCE3A75}" type="pres">
      <dgm:prSet presAssocID="{A8F0DCE1-512B-453D-B001-DE6A7AA5DC7A}" presName="sibTrans" presStyleCnt="0"/>
      <dgm:spPr/>
    </dgm:pt>
    <dgm:pt modelId="{7196111B-0294-41EF-8823-F4AADF23FF1D}" type="pres">
      <dgm:prSet presAssocID="{EDA17019-0194-4BA4-AFE1-C845696CF609}" presName="node" presStyleLbl="node1" presStyleIdx="7" presStyleCnt="8">
        <dgm:presLayoutVars>
          <dgm:bulletEnabled val="1"/>
        </dgm:presLayoutVars>
      </dgm:prSet>
      <dgm:spPr/>
    </dgm:pt>
  </dgm:ptLst>
  <dgm:cxnLst>
    <dgm:cxn modelId="{D2D86E04-2F6A-465F-AB47-F67ABBF09C52}" srcId="{61BA53BE-E5AC-4F1F-A203-60F0481B5F1F}" destId="{9ECC6A2A-13A9-43C4-AB15-DB1D541D74AE}" srcOrd="3" destOrd="0" parTransId="{0967371C-10E0-496B-A0B6-3C2B396641C7}" sibTransId="{DB17E79D-BF4C-43CA-B815-FA35367F6FC8}"/>
    <dgm:cxn modelId="{CADB7C04-402A-43B1-8D30-179B4708731D}" type="presOf" srcId="{99FE32A5-95EA-4609-BBF0-90F028CD350D}" destId="{005A415F-C151-4200-BF25-89FC91E7EC6F}" srcOrd="0" destOrd="0" presId="urn:microsoft.com/office/officeart/2005/8/layout/default"/>
    <dgm:cxn modelId="{F2554506-8FC1-47C3-AEBD-950C7E5C9971}" srcId="{61BA53BE-E5AC-4F1F-A203-60F0481B5F1F}" destId="{B97BBCE8-0EC0-48CE-8F0E-157E6EDFE092}" srcOrd="5" destOrd="0" parTransId="{692523E8-5593-4697-9BC1-3EC672DF2F9B}" sibTransId="{980869F6-8F0F-4C12-B7D7-04462021857F}"/>
    <dgm:cxn modelId="{5BC22622-A49B-4A13-8DF0-ECFA5ECA79CD}" srcId="{61BA53BE-E5AC-4F1F-A203-60F0481B5F1F}" destId="{686E57B4-F948-433E-B273-72A74414006A}" srcOrd="6" destOrd="0" parTransId="{DE0AA460-6186-440B-AA4F-2DFE75F7A1E5}" sibTransId="{A8F0DCE1-512B-453D-B001-DE6A7AA5DC7A}"/>
    <dgm:cxn modelId="{FFA9392A-3DA0-49BE-9348-10A59B8D2461}" type="presOf" srcId="{61BA53BE-E5AC-4F1F-A203-60F0481B5F1F}" destId="{32410F64-3620-4D2C-BBDD-9932252A82C7}" srcOrd="0" destOrd="0" presId="urn:microsoft.com/office/officeart/2005/8/layout/default"/>
    <dgm:cxn modelId="{B8229B2B-AE12-4A82-90B4-3EA4B4C3615F}" type="presOf" srcId="{EDA17019-0194-4BA4-AFE1-C845696CF609}" destId="{7196111B-0294-41EF-8823-F4AADF23FF1D}" srcOrd="0" destOrd="0" presId="urn:microsoft.com/office/officeart/2005/8/layout/default"/>
    <dgm:cxn modelId="{2E8B4063-545C-4B8E-ABDE-21D1122C0B0A}" type="presOf" srcId="{D93D8C4E-680D-4FD5-BF12-35E2FFAEAC6B}" destId="{4BBC6841-89BA-41E9-933E-364A6ED73FE5}" srcOrd="0" destOrd="0" presId="urn:microsoft.com/office/officeart/2005/8/layout/default"/>
    <dgm:cxn modelId="{F3D40646-A765-4BB9-9AB0-1E1A24286874}" type="presOf" srcId="{801824CF-AAD7-4B56-BB78-1007B92362C5}" destId="{2CEE0817-D5B8-4196-8262-9293F80C5ADE}" srcOrd="0" destOrd="0" presId="urn:microsoft.com/office/officeart/2005/8/layout/default"/>
    <dgm:cxn modelId="{D8EEB16F-0B5A-4FD8-B336-05997AF179CB}" srcId="{61BA53BE-E5AC-4F1F-A203-60F0481B5F1F}" destId="{2D9A2A62-AEF6-45EB-BEC1-A00F4707B792}" srcOrd="2" destOrd="0" parTransId="{EB8A5191-B51B-4A00-8420-DC71330CCE93}" sibTransId="{4505AEAE-F04E-4C97-BCDF-33EDF5C1325C}"/>
    <dgm:cxn modelId="{146D177B-8DBC-457B-A5C4-C2FE15B853B5}" srcId="{61BA53BE-E5AC-4F1F-A203-60F0481B5F1F}" destId="{99FE32A5-95EA-4609-BBF0-90F028CD350D}" srcOrd="1" destOrd="0" parTransId="{A07CCB6F-AB21-4A7E-ABCF-3C94F4303ABB}" sibTransId="{17F840B2-A0BA-416B-AFF2-E7055A0F5168}"/>
    <dgm:cxn modelId="{239FCD7D-E5F2-4846-8235-1CBB7D4146D0}" srcId="{61BA53BE-E5AC-4F1F-A203-60F0481B5F1F}" destId="{D93D8C4E-680D-4FD5-BF12-35E2FFAEAC6B}" srcOrd="4" destOrd="0" parTransId="{26DE987E-ABC9-4DC5-96CC-7621FD63676C}" sibTransId="{C5995043-8A9A-46B2-B469-37D5B1F507E4}"/>
    <dgm:cxn modelId="{C293739D-3F02-42AE-A5BC-31AB6EBAFDF1}" srcId="{61BA53BE-E5AC-4F1F-A203-60F0481B5F1F}" destId="{EDA17019-0194-4BA4-AFE1-C845696CF609}" srcOrd="7" destOrd="0" parTransId="{08F1BD29-418C-42BA-9698-91A50FE27671}" sibTransId="{53519123-CAFC-46B3-B2EE-337FCAEFC32F}"/>
    <dgm:cxn modelId="{12EE03A9-654F-4B51-9AA8-561AA7499B19}" type="presOf" srcId="{2D9A2A62-AEF6-45EB-BEC1-A00F4707B792}" destId="{92A0B716-11F1-4E68-A9DD-261B17FD8A70}" srcOrd="0" destOrd="0" presId="urn:microsoft.com/office/officeart/2005/8/layout/default"/>
    <dgm:cxn modelId="{F6DC63B1-822D-4788-BDDA-5AB2D8459F73}" type="presOf" srcId="{9ECC6A2A-13A9-43C4-AB15-DB1D541D74AE}" destId="{2F028B1E-C8CE-4FE2-BD66-1D57D4973E26}" srcOrd="0" destOrd="0" presId="urn:microsoft.com/office/officeart/2005/8/layout/default"/>
    <dgm:cxn modelId="{049E6ECD-54F4-47EF-A17E-A1CDD5F7F6A0}" type="presOf" srcId="{B97BBCE8-0EC0-48CE-8F0E-157E6EDFE092}" destId="{52BE3921-6162-4EE1-91F3-6531FA8BCA4F}" srcOrd="0" destOrd="0" presId="urn:microsoft.com/office/officeart/2005/8/layout/default"/>
    <dgm:cxn modelId="{032EE8D7-E797-4205-9C42-0B74D78B7FD7}" srcId="{61BA53BE-E5AC-4F1F-A203-60F0481B5F1F}" destId="{801824CF-AAD7-4B56-BB78-1007B92362C5}" srcOrd="0" destOrd="0" parTransId="{1ACB6D7E-FDC2-4719-B845-25B1C0A3B1BE}" sibTransId="{A0AA30E5-C478-4A8D-9FF0-2685CF13A2F0}"/>
    <dgm:cxn modelId="{2AB6BFDC-672A-4576-B34B-0A9CA60E99E5}" type="presOf" srcId="{686E57B4-F948-433E-B273-72A74414006A}" destId="{582FD823-056E-4AE0-85AF-A975F520CB61}" srcOrd="0" destOrd="0" presId="urn:microsoft.com/office/officeart/2005/8/layout/default"/>
    <dgm:cxn modelId="{62DA8C1E-C445-4AD3-9994-65B67AC663C4}" type="presParOf" srcId="{32410F64-3620-4D2C-BBDD-9932252A82C7}" destId="{2CEE0817-D5B8-4196-8262-9293F80C5ADE}" srcOrd="0" destOrd="0" presId="urn:microsoft.com/office/officeart/2005/8/layout/default"/>
    <dgm:cxn modelId="{5B38C981-DF15-490C-A356-4FF9CF535C37}" type="presParOf" srcId="{32410F64-3620-4D2C-BBDD-9932252A82C7}" destId="{D5F2BC65-73A9-44B0-836A-316609F01F91}" srcOrd="1" destOrd="0" presId="urn:microsoft.com/office/officeart/2005/8/layout/default"/>
    <dgm:cxn modelId="{CAE00CEB-2DE1-404D-A6E0-9D40D9BBE3B2}" type="presParOf" srcId="{32410F64-3620-4D2C-BBDD-9932252A82C7}" destId="{005A415F-C151-4200-BF25-89FC91E7EC6F}" srcOrd="2" destOrd="0" presId="urn:microsoft.com/office/officeart/2005/8/layout/default"/>
    <dgm:cxn modelId="{1DE0235D-91E3-478E-9D2B-907407D79E64}" type="presParOf" srcId="{32410F64-3620-4D2C-BBDD-9932252A82C7}" destId="{1F1EDCEC-6B23-4594-AA59-318888931A1E}" srcOrd="3" destOrd="0" presId="urn:microsoft.com/office/officeart/2005/8/layout/default"/>
    <dgm:cxn modelId="{C6A41A72-4B1E-4153-B293-DBFEFA65FFBD}" type="presParOf" srcId="{32410F64-3620-4D2C-BBDD-9932252A82C7}" destId="{92A0B716-11F1-4E68-A9DD-261B17FD8A70}" srcOrd="4" destOrd="0" presId="urn:microsoft.com/office/officeart/2005/8/layout/default"/>
    <dgm:cxn modelId="{8D75C7D8-6CE5-4745-A6CA-997F83BA1229}" type="presParOf" srcId="{32410F64-3620-4D2C-BBDD-9932252A82C7}" destId="{A95A2362-25CD-4230-94B3-C040960D24FE}" srcOrd="5" destOrd="0" presId="urn:microsoft.com/office/officeart/2005/8/layout/default"/>
    <dgm:cxn modelId="{3CAC195A-61F5-4349-BAA6-35C99D1A83A7}" type="presParOf" srcId="{32410F64-3620-4D2C-BBDD-9932252A82C7}" destId="{2F028B1E-C8CE-4FE2-BD66-1D57D4973E26}" srcOrd="6" destOrd="0" presId="urn:microsoft.com/office/officeart/2005/8/layout/default"/>
    <dgm:cxn modelId="{D21A2301-9A41-4426-BDCA-173749FF8FE3}" type="presParOf" srcId="{32410F64-3620-4D2C-BBDD-9932252A82C7}" destId="{56DB84F9-C04B-492C-9EB4-90363E0CC703}" srcOrd="7" destOrd="0" presId="urn:microsoft.com/office/officeart/2005/8/layout/default"/>
    <dgm:cxn modelId="{EDA5F537-67D9-4EAD-9052-F523521AFDE4}" type="presParOf" srcId="{32410F64-3620-4D2C-BBDD-9932252A82C7}" destId="{4BBC6841-89BA-41E9-933E-364A6ED73FE5}" srcOrd="8" destOrd="0" presId="urn:microsoft.com/office/officeart/2005/8/layout/default"/>
    <dgm:cxn modelId="{A6412C05-4DE8-4D32-AB04-8CECA0B2BEF6}" type="presParOf" srcId="{32410F64-3620-4D2C-BBDD-9932252A82C7}" destId="{D280F9D6-A149-4094-B164-E1727B3BDB21}" srcOrd="9" destOrd="0" presId="urn:microsoft.com/office/officeart/2005/8/layout/default"/>
    <dgm:cxn modelId="{3D14D2AB-4F11-41CF-A349-FA3C7694C21B}" type="presParOf" srcId="{32410F64-3620-4D2C-BBDD-9932252A82C7}" destId="{52BE3921-6162-4EE1-91F3-6531FA8BCA4F}" srcOrd="10" destOrd="0" presId="urn:microsoft.com/office/officeart/2005/8/layout/default"/>
    <dgm:cxn modelId="{240465CF-580E-4F35-9507-B63DC122DDE1}" type="presParOf" srcId="{32410F64-3620-4D2C-BBDD-9932252A82C7}" destId="{921D3A42-DE30-4ACB-9792-24397F519F85}" srcOrd="11" destOrd="0" presId="urn:microsoft.com/office/officeart/2005/8/layout/default"/>
    <dgm:cxn modelId="{BB2EDD54-2271-48BD-9D42-0D126A03AB67}" type="presParOf" srcId="{32410F64-3620-4D2C-BBDD-9932252A82C7}" destId="{582FD823-056E-4AE0-85AF-A975F520CB61}" srcOrd="12" destOrd="0" presId="urn:microsoft.com/office/officeart/2005/8/layout/default"/>
    <dgm:cxn modelId="{71796B52-C63B-48F9-B2B5-2E434D1A227F}" type="presParOf" srcId="{32410F64-3620-4D2C-BBDD-9932252A82C7}" destId="{7005063D-3A30-494C-993D-EC3A9CCE3A75}" srcOrd="13" destOrd="0" presId="urn:microsoft.com/office/officeart/2005/8/layout/default"/>
    <dgm:cxn modelId="{0F0A87C0-5685-44A5-A88E-D159C650932A}" type="presParOf" srcId="{32410F64-3620-4D2C-BBDD-9932252A82C7}" destId="{7196111B-0294-41EF-8823-F4AADF23FF1D}"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88252E-3FA9-4430-BF89-4B9F07DF2737}"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D0CB9BC8-CF32-448F-B42A-2E8A99DE1C8E}">
      <dgm:prSet custT="1"/>
      <dgm:spPr/>
      <dgm:t>
        <a:bodyPr/>
        <a:lstStyle/>
        <a:p>
          <a:pPr>
            <a:lnSpc>
              <a:spcPct val="100000"/>
            </a:lnSpc>
          </a:pPr>
          <a:r>
            <a:rPr lang="en-AU" sz="2000" b="1">
              <a:solidFill>
                <a:schemeClr val="bg1"/>
              </a:solidFill>
              <a:latin typeface="+mn-lt"/>
              <a:hlinkClick xmlns:r="http://schemas.openxmlformats.org/officeDocument/2006/relationships" r:id="rId1">
                <a:extLst>
                  <a:ext uri="{A12FA001-AC4F-418D-AE19-62706E023703}">
                    <ahyp:hlinkClr xmlns:ahyp="http://schemas.microsoft.com/office/drawing/2018/hyperlinkcolor" val="tx"/>
                  </a:ext>
                </a:extLst>
              </a:hlinkClick>
            </a:rPr>
            <a:t>SIRS learning modules on Alis</a:t>
          </a:r>
          <a:endParaRPr lang="en-US" sz="2000" b="1">
            <a:solidFill>
              <a:schemeClr val="bg1"/>
            </a:solidFill>
            <a:latin typeface="+mn-lt"/>
          </a:endParaRPr>
        </a:p>
      </dgm:t>
    </dgm:pt>
    <dgm:pt modelId="{ACA497E8-A919-4BB6-922C-C5478986CEE7}" type="parTrans" cxnId="{87BBCAFD-15B1-45A9-B6D2-DBADCC218CD2}">
      <dgm:prSet/>
      <dgm:spPr/>
      <dgm:t>
        <a:bodyPr/>
        <a:lstStyle/>
        <a:p>
          <a:endParaRPr lang="en-US" sz="1600">
            <a:latin typeface="+mn-lt"/>
          </a:endParaRPr>
        </a:p>
      </dgm:t>
    </dgm:pt>
    <dgm:pt modelId="{F2D23F70-8BE8-4ECD-9543-31C198797E35}" type="sibTrans" cxnId="{87BBCAFD-15B1-45A9-B6D2-DBADCC218CD2}">
      <dgm:prSet/>
      <dgm:spPr/>
      <dgm:t>
        <a:bodyPr/>
        <a:lstStyle/>
        <a:p>
          <a:endParaRPr lang="en-US" sz="1600">
            <a:latin typeface="+mn-lt"/>
          </a:endParaRPr>
        </a:p>
      </dgm:t>
    </dgm:pt>
    <dgm:pt modelId="{672474D9-A416-4EA8-8667-B864984B882A}">
      <dgm:prSet custT="1"/>
      <dgm:spPr/>
      <dgm:t>
        <a:bodyPr/>
        <a:lstStyle/>
        <a:p>
          <a:pPr>
            <a:lnSpc>
              <a:spcPct val="100000"/>
            </a:lnSpc>
          </a:pPr>
          <a:r>
            <a:rPr lang="en-AU" sz="2000" b="1">
              <a:solidFill>
                <a:schemeClr val="bg1"/>
              </a:solidFill>
              <a:latin typeface="+mn-lt"/>
              <a:hlinkClick xmlns:r="http://schemas.openxmlformats.org/officeDocument/2006/relationships" r:id="rId2">
                <a:extLst>
                  <a:ext uri="{A12FA001-AC4F-418D-AE19-62706E023703}">
                    <ahyp:hlinkClr xmlns:ahyp="http://schemas.microsoft.com/office/drawing/2018/hyperlinkcolor" val="tx"/>
                  </a:ext>
                </a:extLst>
              </a:hlinkClick>
            </a:rPr>
            <a:t>SIRS guidance resources</a:t>
          </a:r>
          <a:r>
            <a:rPr lang="en-AU" sz="2000" b="1">
              <a:solidFill>
                <a:schemeClr val="bg1"/>
              </a:solidFill>
              <a:latin typeface="+mn-lt"/>
            </a:rPr>
            <a:t> </a:t>
          </a:r>
          <a:endParaRPr lang="en-US" sz="2000" b="1">
            <a:solidFill>
              <a:schemeClr val="bg1"/>
            </a:solidFill>
            <a:latin typeface="+mn-lt"/>
          </a:endParaRPr>
        </a:p>
      </dgm:t>
    </dgm:pt>
    <dgm:pt modelId="{7DF8B2D4-7179-4183-9AAD-529C4E6F2277}" type="parTrans" cxnId="{88BD88F5-57FB-485D-AC56-5473CB9AA021}">
      <dgm:prSet/>
      <dgm:spPr/>
      <dgm:t>
        <a:bodyPr/>
        <a:lstStyle/>
        <a:p>
          <a:endParaRPr lang="en-US" sz="1600">
            <a:latin typeface="+mn-lt"/>
          </a:endParaRPr>
        </a:p>
      </dgm:t>
    </dgm:pt>
    <dgm:pt modelId="{64BC5EF3-A085-4A6D-8536-EDF6CF15BE08}" type="sibTrans" cxnId="{88BD88F5-57FB-485D-AC56-5473CB9AA021}">
      <dgm:prSet/>
      <dgm:spPr/>
      <dgm:t>
        <a:bodyPr/>
        <a:lstStyle/>
        <a:p>
          <a:endParaRPr lang="en-US" sz="1600">
            <a:latin typeface="+mn-lt"/>
          </a:endParaRPr>
        </a:p>
      </dgm:t>
    </dgm:pt>
    <dgm:pt modelId="{85A5653F-E8E4-4883-8483-3256C6E44195}">
      <dgm:prSet custT="1"/>
      <dgm:spPr/>
      <dgm:t>
        <a:bodyPr/>
        <a:lstStyle/>
        <a:p>
          <a:pPr>
            <a:lnSpc>
              <a:spcPct val="100000"/>
            </a:lnSpc>
          </a:pPr>
          <a:r>
            <a:rPr lang="en-AU" sz="2000" b="1">
              <a:solidFill>
                <a:schemeClr val="bg1"/>
              </a:solidFill>
              <a:latin typeface="+mn-lt"/>
              <a:hlinkClick xmlns:r="http://schemas.openxmlformats.org/officeDocument/2006/relationships" r:id="rId3">
                <a:extLst>
                  <a:ext uri="{A12FA001-AC4F-418D-AE19-62706E023703}">
                    <ahyp:hlinkClr xmlns:ahyp="http://schemas.microsoft.com/office/drawing/2018/hyperlinkcolor" val="tx"/>
                  </a:ext>
                </a:extLst>
              </a:hlinkClick>
            </a:rPr>
            <a:t>SIRS decision support tool</a:t>
          </a:r>
          <a:endParaRPr lang="en-US" sz="2000" b="1">
            <a:solidFill>
              <a:schemeClr val="bg1"/>
            </a:solidFill>
            <a:latin typeface="+mn-lt"/>
          </a:endParaRPr>
        </a:p>
      </dgm:t>
    </dgm:pt>
    <dgm:pt modelId="{08C6E5D6-9ADA-4B25-81E0-C18CEA7EAEC0}" type="parTrans" cxnId="{2D81AB2C-D316-4258-96DE-40D23926067B}">
      <dgm:prSet/>
      <dgm:spPr/>
      <dgm:t>
        <a:bodyPr/>
        <a:lstStyle/>
        <a:p>
          <a:endParaRPr lang="en-US" sz="1600">
            <a:latin typeface="+mn-lt"/>
          </a:endParaRPr>
        </a:p>
      </dgm:t>
    </dgm:pt>
    <dgm:pt modelId="{4C6DF610-4416-4D77-9FC5-02EB3B96F324}" type="sibTrans" cxnId="{2D81AB2C-D316-4258-96DE-40D23926067B}">
      <dgm:prSet/>
      <dgm:spPr/>
      <dgm:t>
        <a:bodyPr/>
        <a:lstStyle/>
        <a:p>
          <a:endParaRPr lang="en-US" sz="1600">
            <a:latin typeface="+mn-lt"/>
          </a:endParaRPr>
        </a:p>
      </dgm:t>
    </dgm:pt>
    <dgm:pt modelId="{333692E2-42BF-4A8A-825A-E955118FFAF9}">
      <dgm:prSet custT="1"/>
      <dgm:spPr/>
      <dgm:t>
        <a:bodyPr/>
        <a:lstStyle/>
        <a:p>
          <a:pPr>
            <a:lnSpc>
              <a:spcPct val="100000"/>
            </a:lnSpc>
          </a:pPr>
          <a:r>
            <a:rPr lang="en-AU" sz="2000" b="1">
              <a:solidFill>
                <a:schemeClr val="bg1"/>
              </a:solidFill>
              <a:latin typeface="+mn-lt"/>
              <a:hlinkClick xmlns:r="http://schemas.openxmlformats.org/officeDocument/2006/relationships" r:id="rId4">
                <a:extLst>
                  <a:ext uri="{A12FA001-AC4F-418D-AE19-62706E023703}">
                    <ahyp:hlinkClr xmlns:ahyp="http://schemas.microsoft.com/office/drawing/2018/hyperlinkcolor" val="tx"/>
                  </a:ext>
                </a:extLst>
              </a:hlinkClick>
            </a:rPr>
            <a:t>Quality Bulletin</a:t>
          </a:r>
          <a:r>
            <a:rPr lang="en-AU" sz="2000" b="1">
              <a:solidFill>
                <a:schemeClr val="bg1"/>
              </a:solidFill>
              <a:latin typeface="+mn-lt"/>
            </a:rPr>
            <a:t> and </a:t>
          </a:r>
          <a:r>
            <a:rPr lang="en-AU" sz="2000" b="1">
              <a:solidFill>
                <a:schemeClr val="bg1"/>
              </a:solidFill>
              <a:latin typeface="+mn-lt"/>
              <a:hlinkClick xmlns:r="http://schemas.openxmlformats.org/officeDocument/2006/relationships" r:id="rId5">
                <a:extLst>
                  <a:ext uri="{A12FA001-AC4F-418D-AE19-62706E023703}">
                    <ahyp:hlinkClr xmlns:ahyp="http://schemas.microsoft.com/office/drawing/2018/hyperlinkcolor" val="tx"/>
                  </a:ext>
                </a:extLst>
              </a:hlinkClick>
            </a:rPr>
            <a:t>Regulatory Bulletin</a:t>
          </a:r>
          <a:endParaRPr lang="en-US" sz="2000" b="1">
            <a:solidFill>
              <a:schemeClr val="bg1"/>
            </a:solidFill>
            <a:latin typeface="+mn-lt"/>
          </a:endParaRPr>
        </a:p>
      </dgm:t>
    </dgm:pt>
    <dgm:pt modelId="{22F18941-7F87-4272-85B3-8D48D611F296}" type="parTrans" cxnId="{9CFE1421-BCCD-4165-97F2-926B9A50EF66}">
      <dgm:prSet/>
      <dgm:spPr/>
      <dgm:t>
        <a:bodyPr/>
        <a:lstStyle/>
        <a:p>
          <a:endParaRPr lang="en-US" sz="1600">
            <a:latin typeface="+mn-lt"/>
          </a:endParaRPr>
        </a:p>
      </dgm:t>
    </dgm:pt>
    <dgm:pt modelId="{3194DB2C-9E6D-4A92-8EDE-3E3C35A82EE3}" type="sibTrans" cxnId="{9CFE1421-BCCD-4165-97F2-926B9A50EF66}">
      <dgm:prSet/>
      <dgm:spPr/>
      <dgm:t>
        <a:bodyPr/>
        <a:lstStyle/>
        <a:p>
          <a:endParaRPr lang="en-US" sz="1600">
            <a:latin typeface="+mn-lt"/>
          </a:endParaRPr>
        </a:p>
      </dgm:t>
    </dgm:pt>
    <dgm:pt modelId="{7C950B73-2239-4A79-BDB8-5EE74DBD9B24}">
      <dgm:prSet custT="1"/>
      <dgm:spPr/>
      <dgm:t>
        <a:bodyPr/>
        <a:lstStyle/>
        <a:p>
          <a:pPr>
            <a:lnSpc>
              <a:spcPct val="100000"/>
            </a:lnSpc>
          </a:pPr>
          <a:endParaRPr lang="en-US" sz="2000" b="1">
            <a:solidFill>
              <a:schemeClr val="bg1"/>
            </a:solidFill>
            <a:latin typeface="+mn-lt"/>
          </a:endParaRPr>
        </a:p>
      </dgm:t>
    </dgm:pt>
    <dgm:pt modelId="{FA11D545-5005-4EC0-8AC7-67392B688464}" type="parTrans" cxnId="{A891DF26-D022-4662-8F16-99533F225665}">
      <dgm:prSet/>
      <dgm:spPr/>
      <dgm:t>
        <a:bodyPr/>
        <a:lstStyle/>
        <a:p>
          <a:endParaRPr lang="en-AU" sz="1600">
            <a:latin typeface="+mn-lt"/>
          </a:endParaRPr>
        </a:p>
      </dgm:t>
    </dgm:pt>
    <dgm:pt modelId="{103D9F90-82BC-407E-8956-F8305CA0B5A0}" type="sibTrans" cxnId="{A891DF26-D022-4662-8F16-99533F225665}">
      <dgm:prSet/>
      <dgm:spPr/>
      <dgm:t>
        <a:bodyPr/>
        <a:lstStyle/>
        <a:p>
          <a:endParaRPr lang="en-AU" sz="1600">
            <a:latin typeface="+mn-lt"/>
          </a:endParaRPr>
        </a:p>
      </dgm:t>
    </dgm:pt>
    <dgm:pt modelId="{75CAA0A1-96D6-4B24-AE77-E0E2F267AAC4}">
      <dgm:prSet/>
      <dgm:spPr/>
      <dgm:t>
        <a:bodyPr/>
        <a:lstStyle/>
        <a:p>
          <a:pPr>
            <a:lnSpc>
              <a:spcPct val="100000"/>
            </a:lnSpc>
          </a:pPr>
          <a:r>
            <a:rPr lang="en-AU" b="1">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Reportable incidents and SIRS – quick guide </a:t>
          </a:r>
          <a:endParaRPr lang="en-AU" b="1">
            <a:solidFill>
              <a:schemeClr val="bg1"/>
            </a:solidFill>
          </a:endParaRPr>
        </a:p>
      </dgm:t>
    </dgm:pt>
    <dgm:pt modelId="{53337AE3-966C-4A5D-9572-FBF7C595C4D9}" type="parTrans" cxnId="{4699DCD2-7525-4301-99A3-B0ABA4F12BF3}">
      <dgm:prSet/>
      <dgm:spPr/>
      <dgm:t>
        <a:bodyPr/>
        <a:lstStyle/>
        <a:p>
          <a:endParaRPr lang="en-AU"/>
        </a:p>
      </dgm:t>
    </dgm:pt>
    <dgm:pt modelId="{C0441516-573E-4C7F-85D6-C82051C39E1E}" type="sibTrans" cxnId="{4699DCD2-7525-4301-99A3-B0ABA4F12BF3}">
      <dgm:prSet/>
      <dgm:spPr/>
      <dgm:t>
        <a:bodyPr/>
        <a:lstStyle/>
        <a:p>
          <a:endParaRPr lang="en-AU"/>
        </a:p>
      </dgm:t>
    </dgm:pt>
    <dgm:pt modelId="{C5AFA2E6-236B-4D6D-AE6D-100D943BB5F4}" type="pres">
      <dgm:prSet presAssocID="{7188252E-3FA9-4430-BF89-4B9F07DF2737}" presName="root" presStyleCnt="0">
        <dgm:presLayoutVars>
          <dgm:dir/>
          <dgm:resizeHandles val="exact"/>
        </dgm:presLayoutVars>
      </dgm:prSet>
      <dgm:spPr/>
    </dgm:pt>
    <dgm:pt modelId="{7DEECB91-E0EE-4AE5-97D6-EECDBE4CB7AF}" type="pres">
      <dgm:prSet presAssocID="{D0CB9BC8-CF32-448F-B42A-2E8A99DE1C8E}" presName="compNode" presStyleCnt="0"/>
      <dgm:spPr/>
    </dgm:pt>
    <dgm:pt modelId="{D57E4B6B-FE68-486D-838E-1591A3F71639}" type="pres">
      <dgm:prSet presAssocID="{D0CB9BC8-CF32-448F-B42A-2E8A99DE1C8E}" presName="bgRect" presStyleLbl="bgShp" presStyleIdx="0" presStyleCnt="6" custLinFactNeighborY="-9580"/>
      <dgm:spPr>
        <a:solidFill>
          <a:schemeClr val="accent2"/>
        </a:solidFill>
      </dgm:spPr>
    </dgm:pt>
    <dgm:pt modelId="{A0D43621-7E3D-4D40-9FE9-4725F70CD202}" type="pres">
      <dgm:prSet presAssocID="{D0CB9BC8-CF32-448F-B42A-2E8A99DE1C8E}"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eckmark"/>
        </a:ext>
      </dgm:extLst>
    </dgm:pt>
    <dgm:pt modelId="{84C88DB9-5335-4985-B99F-37D8998CE63A}" type="pres">
      <dgm:prSet presAssocID="{D0CB9BC8-CF32-448F-B42A-2E8A99DE1C8E}" presName="spaceRect" presStyleCnt="0"/>
      <dgm:spPr/>
    </dgm:pt>
    <dgm:pt modelId="{E13281CB-4D6F-4908-BF61-0CD382139CCA}" type="pres">
      <dgm:prSet presAssocID="{D0CB9BC8-CF32-448F-B42A-2E8A99DE1C8E}" presName="parTx" presStyleLbl="revTx" presStyleIdx="0" presStyleCnt="6">
        <dgm:presLayoutVars>
          <dgm:chMax val="0"/>
          <dgm:chPref val="0"/>
        </dgm:presLayoutVars>
      </dgm:prSet>
      <dgm:spPr/>
    </dgm:pt>
    <dgm:pt modelId="{04C9CEFC-D045-4AC0-B0E5-1A5D1BF4DE08}" type="pres">
      <dgm:prSet presAssocID="{F2D23F70-8BE8-4ECD-9543-31C198797E35}" presName="sibTrans" presStyleCnt="0"/>
      <dgm:spPr/>
    </dgm:pt>
    <dgm:pt modelId="{12F372FF-AA0A-43D6-B1BF-E1A386F8962B}" type="pres">
      <dgm:prSet presAssocID="{672474D9-A416-4EA8-8667-B864984B882A}" presName="compNode" presStyleCnt="0"/>
      <dgm:spPr/>
    </dgm:pt>
    <dgm:pt modelId="{032F9254-1548-4C13-B890-621AE50A0C31}" type="pres">
      <dgm:prSet presAssocID="{672474D9-A416-4EA8-8667-B864984B882A}" presName="bgRect" presStyleLbl="bgShp" presStyleIdx="1" presStyleCnt="6"/>
      <dgm:spPr>
        <a:solidFill>
          <a:schemeClr val="accent2"/>
        </a:solidFill>
      </dgm:spPr>
    </dgm:pt>
    <dgm:pt modelId="{46BBBF8F-A47A-4CEA-A7DF-7DB9E805D79C}" type="pres">
      <dgm:prSet presAssocID="{672474D9-A416-4EA8-8667-B864984B882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itor"/>
        </a:ext>
      </dgm:extLst>
    </dgm:pt>
    <dgm:pt modelId="{8267C317-513F-4A45-AA91-80A0E6BFDC90}" type="pres">
      <dgm:prSet presAssocID="{672474D9-A416-4EA8-8667-B864984B882A}" presName="spaceRect" presStyleCnt="0"/>
      <dgm:spPr/>
    </dgm:pt>
    <dgm:pt modelId="{1988EAF5-2742-4B4B-BA64-56275ECBABA6}" type="pres">
      <dgm:prSet presAssocID="{672474D9-A416-4EA8-8667-B864984B882A}" presName="parTx" presStyleLbl="revTx" presStyleIdx="1" presStyleCnt="6">
        <dgm:presLayoutVars>
          <dgm:chMax val="0"/>
          <dgm:chPref val="0"/>
        </dgm:presLayoutVars>
      </dgm:prSet>
      <dgm:spPr/>
    </dgm:pt>
    <dgm:pt modelId="{36E8E87E-EA3A-4AFA-BC47-382156086DFD}" type="pres">
      <dgm:prSet presAssocID="{64BC5EF3-A085-4A6D-8536-EDF6CF15BE08}" presName="sibTrans" presStyleCnt="0"/>
      <dgm:spPr/>
    </dgm:pt>
    <dgm:pt modelId="{6744CAA7-845F-421A-97FE-4399718AEA57}" type="pres">
      <dgm:prSet presAssocID="{75CAA0A1-96D6-4B24-AE77-E0E2F267AAC4}" presName="compNode" presStyleCnt="0"/>
      <dgm:spPr/>
    </dgm:pt>
    <dgm:pt modelId="{0D866DDC-F7A5-4BAC-9934-FD01F3DCBCEF}" type="pres">
      <dgm:prSet presAssocID="{75CAA0A1-96D6-4B24-AE77-E0E2F267AAC4}" presName="bgRect" presStyleLbl="bgShp" presStyleIdx="2" presStyleCnt="6"/>
      <dgm:spPr>
        <a:solidFill>
          <a:schemeClr val="accent2"/>
        </a:solidFill>
      </dgm:spPr>
    </dgm:pt>
    <dgm:pt modelId="{767DDB48-076D-45FD-B6A1-7060E9877C2E}" type="pres">
      <dgm:prSet presAssocID="{75CAA0A1-96D6-4B24-AE77-E0E2F267AAC4}" presName="iconRect" presStyleLbl="node1" presStyleIdx="2" presStyleCnt="6"/>
      <dgm:spPr>
        <a:blipFill>
          <a:blip xmlns:r="http://schemas.openxmlformats.org/officeDocument/2006/relationships">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Magnifying glass with solid fill"/>
        </a:ext>
      </dgm:extLst>
    </dgm:pt>
    <dgm:pt modelId="{5069EC02-D78F-4418-9D8C-011CB64D5DB4}" type="pres">
      <dgm:prSet presAssocID="{75CAA0A1-96D6-4B24-AE77-E0E2F267AAC4}" presName="spaceRect" presStyleCnt="0"/>
      <dgm:spPr/>
    </dgm:pt>
    <dgm:pt modelId="{5B780F19-32CF-455C-A210-53291AF75466}" type="pres">
      <dgm:prSet presAssocID="{75CAA0A1-96D6-4B24-AE77-E0E2F267AAC4}" presName="parTx" presStyleLbl="revTx" presStyleIdx="2" presStyleCnt="6">
        <dgm:presLayoutVars>
          <dgm:chMax val="0"/>
          <dgm:chPref val="0"/>
        </dgm:presLayoutVars>
      </dgm:prSet>
      <dgm:spPr/>
    </dgm:pt>
    <dgm:pt modelId="{A33B6762-37DD-4729-969E-D991E9E98B55}" type="pres">
      <dgm:prSet presAssocID="{C0441516-573E-4C7F-85D6-C82051C39E1E}" presName="sibTrans" presStyleCnt="0"/>
      <dgm:spPr/>
    </dgm:pt>
    <dgm:pt modelId="{0B9F707B-E1F5-4F41-AE09-7251A5A8320E}" type="pres">
      <dgm:prSet presAssocID="{85A5653F-E8E4-4883-8483-3256C6E44195}" presName="compNode" presStyleCnt="0"/>
      <dgm:spPr/>
    </dgm:pt>
    <dgm:pt modelId="{1DE458B8-4C2D-484C-B03B-87DA6F47774E}" type="pres">
      <dgm:prSet presAssocID="{85A5653F-E8E4-4883-8483-3256C6E44195}" presName="bgRect" presStyleLbl="bgShp" presStyleIdx="3" presStyleCnt="6" custLinFactNeighborX="76" custLinFactNeighborY="-3608"/>
      <dgm:spPr>
        <a:solidFill>
          <a:schemeClr val="accent2"/>
        </a:solidFill>
      </dgm:spPr>
    </dgm:pt>
    <dgm:pt modelId="{67E14AC8-ECF6-41D5-83AE-889096CF9237}" type="pres">
      <dgm:prSet presAssocID="{85A5653F-E8E4-4883-8483-3256C6E44195}"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all center"/>
        </a:ext>
      </dgm:extLst>
    </dgm:pt>
    <dgm:pt modelId="{88BF1AF1-E2F1-49FC-9574-48BE99D44870}" type="pres">
      <dgm:prSet presAssocID="{85A5653F-E8E4-4883-8483-3256C6E44195}" presName="spaceRect" presStyleCnt="0"/>
      <dgm:spPr/>
    </dgm:pt>
    <dgm:pt modelId="{2C7213BB-4BE3-4E4B-8F25-4D7023E9B9DD}" type="pres">
      <dgm:prSet presAssocID="{85A5653F-E8E4-4883-8483-3256C6E44195}" presName="parTx" presStyleLbl="revTx" presStyleIdx="3" presStyleCnt="6">
        <dgm:presLayoutVars>
          <dgm:chMax val="0"/>
          <dgm:chPref val="0"/>
        </dgm:presLayoutVars>
      </dgm:prSet>
      <dgm:spPr/>
    </dgm:pt>
    <dgm:pt modelId="{D5C14D11-A813-4BC2-A2FF-7E89ED1D5ECE}" type="pres">
      <dgm:prSet presAssocID="{4C6DF610-4416-4D77-9FC5-02EB3B96F324}" presName="sibTrans" presStyleCnt="0"/>
      <dgm:spPr/>
    </dgm:pt>
    <dgm:pt modelId="{010AA7CC-3660-4C94-A300-FA410A32254F}" type="pres">
      <dgm:prSet presAssocID="{333692E2-42BF-4A8A-825A-E955118FFAF9}" presName="compNode" presStyleCnt="0"/>
      <dgm:spPr/>
    </dgm:pt>
    <dgm:pt modelId="{332BFCE9-DF78-42F7-8676-D210375505B6}" type="pres">
      <dgm:prSet presAssocID="{333692E2-42BF-4A8A-825A-E955118FFAF9}" presName="bgRect" presStyleLbl="bgShp" presStyleIdx="4" presStyleCnt="6"/>
      <dgm:spPr>
        <a:solidFill>
          <a:schemeClr val="accent2"/>
        </a:solidFill>
      </dgm:spPr>
    </dgm:pt>
    <dgm:pt modelId="{7106E270-1247-44F6-961E-269FA81A0372}" type="pres">
      <dgm:prSet presAssocID="{333692E2-42BF-4A8A-825A-E955118FFAF9}"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Gavel"/>
        </a:ext>
      </dgm:extLst>
    </dgm:pt>
    <dgm:pt modelId="{DBEF48B1-F338-4240-A2C7-106B5F9E7EFC}" type="pres">
      <dgm:prSet presAssocID="{333692E2-42BF-4A8A-825A-E955118FFAF9}" presName="spaceRect" presStyleCnt="0"/>
      <dgm:spPr/>
    </dgm:pt>
    <dgm:pt modelId="{A857CACB-2574-490A-ABD5-2D5B4D67C213}" type="pres">
      <dgm:prSet presAssocID="{333692E2-42BF-4A8A-825A-E955118FFAF9}" presName="parTx" presStyleLbl="revTx" presStyleIdx="4" presStyleCnt="6">
        <dgm:presLayoutVars>
          <dgm:chMax val="0"/>
          <dgm:chPref val="0"/>
        </dgm:presLayoutVars>
      </dgm:prSet>
      <dgm:spPr/>
    </dgm:pt>
    <dgm:pt modelId="{FF055DAC-C373-4B41-A569-112ECFC83BC0}" type="pres">
      <dgm:prSet presAssocID="{3194DB2C-9E6D-4A92-8EDE-3E3C35A82EE3}" presName="sibTrans" presStyleCnt="0"/>
      <dgm:spPr/>
    </dgm:pt>
    <dgm:pt modelId="{D560AFEF-B2D5-46E1-A75D-22B17CD88205}" type="pres">
      <dgm:prSet presAssocID="{7C950B73-2239-4A79-BDB8-5EE74DBD9B24}" presName="compNode" presStyleCnt="0"/>
      <dgm:spPr/>
    </dgm:pt>
    <dgm:pt modelId="{965741E5-8643-40C6-ABCB-97DED2367889}" type="pres">
      <dgm:prSet presAssocID="{7C950B73-2239-4A79-BDB8-5EE74DBD9B24}" presName="bgRect" presStyleLbl="bgShp" presStyleIdx="5" presStyleCnt="6" custScaleX="91261" custLinFactNeighborX="15456" custLinFactNeighborY="7272"/>
      <dgm:spPr>
        <a:noFill/>
      </dgm:spPr>
    </dgm:pt>
    <dgm:pt modelId="{2E15F6A6-2D85-41EF-8C27-2BA4B9306406}" type="pres">
      <dgm:prSet presAssocID="{7C950B73-2239-4A79-BDB8-5EE74DBD9B24}" presName="iconRect" presStyleLbl="node1" presStyleIdx="5" presStyleCnt="6" custLinFactNeighborX="41897" custLinFactNeighborY="11971"/>
      <dgm:spPr>
        <a:noFill/>
      </dgm:spPr>
    </dgm:pt>
    <dgm:pt modelId="{8ED18544-C0FE-4B81-868C-8D65F02C6DB6}" type="pres">
      <dgm:prSet presAssocID="{7C950B73-2239-4A79-BDB8-5EE74DBD9B24}" presName="spaceRect" presStyleCnt="0"/>
      <dgm:spPr/>
    </dgm:pt>
    <dgm:pt modelId="{1683A97F-22CA-48A2-9778-6BA8A30BDAE2}" type="pres">
      <dgm:prSet presAssocID="{7C950B73-2239-4A79-BDB8-5EE74DBD9B24}" presName="parTx" presStyleLbl="revTx" presStyleIdx="5" presStyleCnt="6">
        <dgm:presLayoutVars>
          <dgm:chMax val="0"/>
          <dgm:chPref val="0"/>
        </dgm:presLayoutVars>
      </dgm:prSet>
      <dgm:spPr/>
    </dgm:pt>
  </dgm:ptLst>
  <dgm:cxnLst>
    <dgm:cxn modelId="{9CFE1421-BCCD-4165-97F2-926B9A50EF66}" srcId="{7188252E-3FA9-4430-BF89-4B9F07DF2737}" destId="{333692E2-42BF-4A8A-825A-E955118FFAF9}" srcOrd="4" destOrd="0" parTransId="{22F18941-7F87-4272-85B3-8D48D611F296}" sibTransId="{3194DB2C-9E6D-4A92-8EDE-3E3C35A82EE3}"/>
    <dgm:cxn modelId="{A891DF26-D022-4662-8F16-99533F225665}" srcId="{7188252E-3FA9-4430-BF89-4B9F07DF2737}" destId="{7C950B73-2239-4A79-BDB8-5EE74DBD9B24}" srcOrd="5" destOrd="0" parTransId="{FA11D545-5005-4EC0-8AC7-67392B688464}" sibTransId="{103D9F90-82BC-407E-8956-F8305CA0B5A0}"/>
    <dgm:cxn modelId="{2D81AB2C-D316-4258-96DE-40D23926067B}" srcId="{7188252E-3FA9-4430-BF89-4B9F07DF2737}" destId="{85A5653F-E8E4-4883-8483-3256C6E44195}" srcOrd="3" destOrd="0" parTransId="{08C6E5D6-9ADA-4B25-81E0-C18CEA7EAEC0}" sibTransId="{4C6DF610-4416-4D77-9FC5-02EB3B96F324}"/>
    <dgm:cxn modelId="{A0D6D435-3456-4D2F-83D9-CFBDA6179F1C}" type="presOf" srcId="{D0CB9BC8-CF32-448F-B42A-2E8A99DE1C8E}" destId="{E13281CB-4D6F-4908-BF61-0CD382139CCA}" srcOrd="0" destOrd="0" presId="urn:microsoft.com/office/officeart/2018/2/layout/IconVerticalSolidList"/>
    <dgm:cxn modelId="{C0B89E64-E8C3-4201-8990-F2D431DC46E4}" type="presOf" srcId="{7188252E-3FA9-4430-BF89-4B9F07DF2737}" destId="{C5AFA2E6-236B-4D6D-AE6D-100D943BB5F4}" srcOrd="0" destOrd="0" presId="urn:microsoft.com/office/officeart/2018/2/layout/IconVerticalSolidList"/>
    <dgm:cxn modelId="{726A9277-CC46-4D13-971B-ABCFBB15896B}" type="presOf" srcId="{7C950B73-2239-4A79-BDB8-5EE74DBD9B24}" destId="{1683A97F-22CA-48A2-9778-6BA8A30BDAE2}" srcOrd="0" destOrd="0" presId="urn:microsoft.com/office/officeart/2018/2/layout/IconVerticalSolidList"/>
    <dgm:cxn modelId="{1982EE84-48F1-4472-91BD-C2BB91BFAF8D}" type="presOf" srcId="{672474D9-A416-4EA8-8667-B864984B882A}" destId="{1988EAF5-2742-4B4B-BA64-56275ECBABA6}" srcOrd="0" destOrd="0" presId="urn:microsoft.com/office/officeart/2018/2/layout/IconVerticalSolidList"/>
    <dgm:cxn modelId="{AFB64D87-0EDD-4515-9ED1-0B9A22E7013E}" type="presOf" srcId="{333692E2-42BF-4A8A-825A-E955118FFAF9}" destId="{A857CACB-2574-490A-ABD5-2D5B4D67C213}" srcOrd="0" destOrd="0" presId="urn:microsoft.com/office/officeart/2018/2/layout/IconVerticalSolidList"/>
    <dgm:cxn modelId="{36807193-C81A-4E3B-BE64-3BEC495907D8}" type="presOf" srcId="{85A5653F-E8E4-4883-8483-3256C6E44195}" destId="{2C7213BB-4BE3-4E4B-8F25-4D7023E9B9DD}" srcOrd="0" destOrd="0" presId="urn:microsoft.com/office/officeart/2018/2/layout/IconVerticalSolidList"/>
    <dgm:cxn modelId="{EAF2D8C8-B96B-4814-B768-CECF9753D324}" type="presOf" srcId="{75CAA0A1-96D6-4B24-AE77-E0E2F267AAC4}" destId="{5B780F19-32CF-455C-A210-53291AF75466}" srcOrd="0" destOrd="0" presId="urn:microsoft.com/office/officeart/2018/2/layout/IconVerticalSolidList"/>
    <dgm:cxn modelId="{4699DCD2-7525-4301-99A3-B0ABA4F12BF3}" srcId="{7188252E-3FA9-4430-BF89-4B9F07DF2737}" destId="{75CAA0A1-96D6-4B24-AE77-E0E2F267AAC4}" srcOrd="2" destOrd="0" parTransId="{53337AE3-966C-4A5D-9572-FBF7C595C4D9}" sibTransId="{C0441516-573E-4C7F-85D6-C82051C39E1E}"/>
    <dgm:cxn modelId="{88BD88F5-57FB-485D-AC56-5473CB9AA021}" srcId="{7188252E-3FA9-4430-BF89-4B9F07DF2737}" destId="{672474D9-A416-4EA8-8667-B864984B882A}" srcOrd="1" destOrd="0" parTransId="{7DF8B2D4-7179-4183-9AAD-529C4E6F2277}" sibTransId="{64BC5EF3-A085-4A6D-8536-EDF6CF15BE08}"/>
    <dgm:cxn modelId="{87BBCAFD-15B1-45A9-B6D2-DBADCC218CD2}" srcId="{7188252E-3FA9-4430-BF89-4B9F07DF2737}" destId="{D0CB9BC8-CF32-448F-B42A-2E8A99DE1C8E}" srcOrd="0" destOrd="0" parTransId="{ACA497E8-A919-4BB6-922C-C5478986CEE7}" sibTransId="{F2D23F70-8BE8-4ECD-9543-31C198797E35}"/>
    <dgm:cxn modelId="{EE84F1F4-D419-44D0-9A5B-BE1392178990}" type="presParOf" srcId="{C5AFA2E6-236B-4D6D-AE6D-100D943BB5F4}" destId="{7DEECB91-E0EE-4AE5-97D6-EECDBE4CB7AF}" srcOrd="0" destOrd="0" presId="urn:microsoft.com/office/officeart/2018/2/layout/IconVerticalSolidList"/>
    <dgm:cxn modelId="{312B6F55-B508-4447-9633-6389F38318E5}" type="presParOf" srcId="{7DEECB91-E0EE-4AE5-97D6-EECDBE4CB7AF}" destId="{D57E4B6B-FE68-486D-838E-1591A3F71639}" srcOrd="0" destOrd="0" presId="urn:microsoft.com/office/officeart/2018/2/layout/IconVerticalSolidList"/>
    <dgm:cxn modelId="{86C90A87-0070-42E3-90F3-6477A33FCE38}" type="presParOf" srcId="{7DEECB91-E0EE-4AE5-97D6-EECDBE4CB7AF}" destId="{A0D43621-7E3D-4D40-9FE9-4725F70CD202}" srcOrd="1" destOrd="0" presId="urn:microsoft.com/office/officeart/2018/2/layout/IconVerticalSolidList"/>
    <dgm:cxn modelId="{9C45C786-2C87-4238-A191-D7F0E1541D40}" type="presParOf" srcId="{7DEECB91-E0EE-4AE5-97D6-EECDBE4CB7AF}" destId="{84C88DB9-5335-4985-B99F-37D8998CE63A}" srcOrd="2" destOrd="0" presId="urn:microsoft.com/office/officeart/2018/2/layout/IconVerticalSolidList"/>
    <dgm:cxn modelId="{378CF8DC-32C6-43E9-B0D6-E609C8339E46}" type="presParOf" srcId="{7DEECB91-E0EE-4AE5-97D6-EECDBE4CB7AF}" destId="{E13281CB-4D6F-4908-BF61-0CD382139CCA}" srcOrd="3" destOrd="0" presId="urn:microsoft.com/office/officeart/2018/2/layout/IconVerticalSolidList"/>
    <dgm:cxn modelId="{D088A8FE-D014-4E09-A850-E760BEAF4792}" type="presParOf" srcId="{C5AFA2E6-236B-4D6D-AE6D-100D943BB5F4}" destId="{04C9CEFC-D045-4AC0-B0E5-1A5D1BF4DE08}" srcOrd="1" destOrd="0" presId="urn:microsoft.com/office/officeart/2018/2/layout/IconVerticalSolidList"/>
    <dgm:cxn modelId="{0E517450-5598-4251-B0CA-4A188703D8F4}" type="presParOf" srcId="{C5AFA2E6-236B-4D6D-AE6D-100D943BB5F4}" destId="{12F372FF-AA0A-43D6-B1BF-E1A386F8962B}" srcOrd="2" destOrd="0" presId="urn:microsoft.com/office/officeart/2018/2/layout/IconVerticalSolidList"/>
    <dgm:cxn modelId="{09DA7448-3BC8-4665-A714-981ADE3B1D88}" type="presParOf" srcId="{12F372FF-AA0A-43D6-B1BF-E1A386F8962B}" destId="{032F9254-1548-4C13-B890-621AE50A0C31}" srcOrd="0" destOrd="0" presId="urn:microsoft.com/office/officeart/2018/2/layout/IconVerticalSolidList"/>
    <dgm:cxn modelId="{AEDA16BF-C754-4500-B152-99CEA997DBAC}" type="presParOf" srcId="{12F372FF-AA0A-43D6-B1BF-E1A386F8962B}" destId="{46BBBF8F-A47A-4CEA-A7DF-7DB9E805D79C}" srcOrd="1" destOrd="0" presId="urn:microsoft.com/office/officeart/2018/2/layout/IconVerticalSolidList"/>
    <dgm:cxn modelId="{732AB39B-93B2-413F-AFE3-9A0BA3C992BC}" type="presParOf" srcId="{12F372FF-AA0A-43D6-B1BF-E1A386F8962B}" destId="{8267C317-513F-4A45-AA91-80A0E6BFDC90}" srcOrd="2" destOrd="0" presId="urn:microsoft.com/office/officeart/2018/2/layout/IconVerticalSolidList"/>
    <dgm:cxn modelId="{B34ACC52-4A8F-4E10-B1C6-345C6310AB27}" type="presParOf" srcId="{12F372FF-AA0A-43D6-B1BF-E1A386F8962B}" destId="{1988EAF5-2742-4B4B-BA64-56275ECBABA6}" srcOrd="3" destOrd="0" presId="urn:microsoft.com/office/officeart/2018/2/layout/IconVerticalSolidList"/>
    <dgm:cxn modelId="{0651B163-726D-49A4-9290-8C03C028ACE0}" type="presParOf" srcId="{C5AFA2E6-236B-4D6D-AE6D-100D943BB5F4}" destId="{36E8E87E-EA3A-4AFA-BC47-382156086DFD}" srcOrd="3" destOrd="0" presId="urn:microsoft.com/office/officeart/2018/2/layout/IconVerticalSolidList"/>
    <dgm:cxn modelId="{52391F33-0BD8-4BC5-AC87-1A7719E7FC7D}" type="presParOf" srcId="{C5AFA2E6-236B-4D6D-AE6D-100D943BB5F4}" destId="{6744CAA7-845F-421A-97FE-4399718AEA57}" srcOrd="4" destOrd="0" presId="urn:microsoft.com/office/officeart/2018/2/layout/IconVerticalSolidList"/>
    <dgm:cxn modelId="{8DC8755A-E9C6-4AE3-A910-F4958C056FFB}" type="presParOf" srcId="{6744CAA7-845F-421A-97FE-4399718AEA57}" destId="{0D866DDC-F7A5-4BAC-9934-FD01F3DCBCEF}" srcOrd="0" destOrd="0" presId="urn:microsoft.com/office/officeart/2018/2/layout/IconVerticalSolidList"/>
    <dgm:cxn modelId="{F0308FF5-12A9-4694-8C8B-DDC8216E951D}" type="presParOf" srcId="{6744CAA7-845F-421A-97FE-4399718AEA57}" destId="{767DDB48-076D-45FD-B6A1-7060E9877C2E}" srcOrd="1" destOrd="0" presId="urn:microsoft.com/office/officeart/2018/2/layout/IconVerticalSolidList"/>
    <dgm:cxn modelId="{2F33136D-FF69-477A-9811-2571ADBA40BB}" type="presParOf" srcId="{6744CAA7-845F-421A-97FE-4399718AEA57}" destId="{5069EC02-D78F-4418-9D8C-011CB64D5DB4}" srcOrd="2" destOrd="0" presId="urn:microsoft.com/office/officeart/2018/2/layout/IconVerticalSolidList"/>
    <dgm:cxn modelId="{025E6445-7CEE-4D9D-8EFA-07C4D3D31467}" type="presParOf" srcId="{6744CAA7-845F-421A-97FE-4399718AEA57}" destId="{5B780F19-32CF-455C-A210-53291AF75466}" srcOrd="3" destOrd="0" presId="urn:microsoft.com/office/officeart/2018/2/layout/IconVerticalSolidList"/>
    <dgm:cxn modelId="{AE8349C5-10DA-4B8E-BA55-052C1D528655}" type="presParOf" srcId="{C5AFA2E6-236B-4D6D-AE6D-100D943BB5F4}" destId="{A33B6762-37DD-4729-969E-D991E9E98B55}" srcOrd="5" destOrd="0" presId="urn:microsoft.com/office/officeart/2018/2/layout/IconVerticalSolidList"/>
    <dgm:cxn modelId="{571D9015-5E6F-44F4-8596-920EE6FC7E39}" type="presParOf" srcId="{C5AFA2E6-236B-4D6D-AE6D-100D943BB5F4}" destId="{0B9F707B-E1F5-4F41-AE09-7251A5A8320E}" srcOrd="6" destOrd="0" presId="urn:microsoft.com/office/officeart/2018/2/layout/IconVerticalSolidList"/>
    <dgm:cxn modelId="{337F79F4-32D5-4A06-842A-934339A02335}" type="presParOf" srcId="{0B9F707B-E1F5-4F41-AE09-7251A5A8320E}" destId="{1DE458B8-4C2D-484C-B03B-87DA6F47774E}" srcOrd="0" destOrd="0" presId="urn:microsoft.com/office/officeart/2018/2/layout/IconVerticalSolidList"/>
    <dgm:cxn modelId="{67DA1475-5BAE-4A85-85BD-09DBF433B078}" type="presParOf" srcId="{0B9F707B-E1F5-4F41-AE09-7251A5A8320E}" destId="{67E14AC8-ECF6-41D5-83AE-889096CF9237}" srcOrd="1" destOrd="0" presId="urn:microsoft.com/office/officeart/2018/2/layout/IconVerticalSolidList"/>
    <dgm:cxn modelId="{D04792DF-91F8-4267-92E1-172DCF30AD5A}" type="presParOf" srcId="{0B9F707B-E1F5-4F41-AE09-7251A5A8320E}" destId="{88BF1AF1-E2F1-49FC-9574-48BE99D44870}" srcOrd="2" destOrd="0" presId="urn:microsoft.com/office/officeart/2018/2/layout/IconVerticalSolidList"/>
    <dgm:cxn modelId="{158337FC-9AD4-4C74-85B9-CED2AC2098E1}" type="presParOf" srcId="{0B9F707B-E1F5-4F41-AE09-7251A5A8320E}" destId="{2C7213BB-4BE3-4E4B-8F25-4D7023E9B9DD}" srcOrd="3" destOrd="0" presId="urn:microsoft.com/office/officeart/2018/2/layout/IconVerticalSolidList"/>
    <dgm:cxn modelId="{1E5DAFB4-5F7F-4254-9695-9336094DCEC8}" type="presParOf" srcId="{C5AFA2E6-236B-4D6D-AE6D-100D943BB5F4}" destId="{D5C14D11-A813-4BC2-A2FF-7E89ED1D5ECE}" srcOrd="7" destOrd="0" presId="urn:microsoft.com/office/officeart/2018/2/layout/IconVerticalSolidList"/>
    <dgm:cxn modelId="{040CB8BE-862C-4F82-B0D5-AB5B83B706AF}" type="presParOf" srcId="{C5AFA2E6-236B-4D6D-AE6D-100D943BB5F4}" destId="{010AA7CC-3660-4C94-A300-FA410A32254F}" srcOrd="8" destOrd="0" presId="urn:microsoft.com/office/officeart/2018/2/layout/IconVerticalSolidList"/>
    <dgm:cxn modelId="{A14CBBBD-E0FF-4699-B534-4B8B92151EF2}" type="presParOf" srcId="{010AA7CC-3660-4C94-A300-FA410A32254F}" destId="{332BFCE9-DF78-42F7-8676-D210375505B6}" srcOrd="0" destOrd="0" presId="urn:microsoft.com/office/officeart/2018/2/layout/IconVerticalSolidList"/>
    <dgm:cxn modelId="{D6A2B023-90C2-47F0-BBC1-D0B0D8FE4AAA}" type="presParOf" srcId="{010AA7CC-3660-4C94-A300-FA410A32254F}" destId="{7106E270-1247-44F6-961E-269FA81A0372}" srcOrd="1" destOrd="0" presId="urn:microsoft.com/office/officeart/2018/2/layout/IconVerticalSolidList"/>
    <dgm:cxn modelId="{CFBA0CD8-3562-469F-99CE-DD5D7A198391}" type="presParOf" srcId="{010AA7CC-3660-4C94-A300-FA410A32254F}" destId="{DBEF48B1-F338-4240-A2C7-106B5F9E7EFC}" srcOrd="2" destOrd="0" presId="urn:microsoft.com/office/officeart/2018/2/layout/IconVerticalSolidList"/>
    <dgm:cxn modelId="{FDB91360-997D-4305-A90A-413313540B82}" type="presParOf" srcId="{010AA7CC-3660-4C94-A300-FA410A32254F}" destId="{A857CACB-2574-490A-ABD5-2D5B4D67C213}" srcOrd="3" destOrd="0" presId="urn:microsoft.com/office/officeart/2018/2/layout/IconVerticalSolidList"/>
    <dgm:cxn modelId="{2AE90BB3-875C-43DE-9833-106675934C49}" type="presParOf" srcId="{C5AFA2E6-236B-4D6D-AE6D-100D943BB5F4}" destId="{FF055DAC-C373-4B41-A569-112ECFC83BC0}" srcOrd="9" destOrd="0" presId="urn:microsoft.com/office/officeart/2018/2/layout/IconVerticalSolidList"/>
    <dgm:cxn modelId="{6458825E-3B76-4D93-8E72-0EF3B4D7FD3F}" type="presParOf" srcId="{C5AFA2E6-236B-4D6D-AE6D-100D943BB5F4}" destId="{D560AFEF-B2D5-46E1-A75D-22B17CD88205}" srcOrd="10" destOrd="0" presId="urn:microsoft.com/office/officeart/2018/2/layout/IconVerticalSolidList"/>
    <dgm:cxn modelId="{E488DD2B-E36C-470C-A8B7-87466FADEC54}" type="presParOf" srcId="{D560AFEF-B2D5-46E1-A75D-22B17CD88205}" destId="{965741E5-8643-40C6-ABCB-97DED2367889}" srcOrd="0" destOrd="0" presId="urn:microsoft.com/office/officeart/2018/2/layout/IconVerticalSolidList"/>
    <dgm:cxn modelId="{B40C545D-90FA-41FC-B8A6-F80F11B7C398}" type="presParOf" srcId="{D560AFEF-B2D5-46E1-A75D-22B17CD88205}" destId="{2E15F6A6-2D85-41EF-8C27-2BA4B9306406}" srcOrd="1" destOrd="0" presId="urn:microsoft.com/office/officeart/2018/2/layout/IconVerticalSolidList"/>
    <dgm:cxn modelId="{8CB5B9E4-95AB-47CC-80C4-C7FC7811AABD}" type="presParOf" srcId="{D560AFEF-B2D5-46E1-A75D-22B17CD88205}" destId="{8ED18544-C0FE-4B81-868C-8D65F02C6DB6}" srcOrd="2" destOrd="0" presId="urn:microsoft.com/office/officeart/2018/2/layout/IconVerticalSolidList"/>
    <dgm:cxn modelId="{3FA8271F-6FF1-4099-AA63-B4EADB82366D}" type="presParOf" srcId="{D560AFEF-B2D5-46E1-A75D-22B17CD88205}" destId="{1683A97F-22CA-48A2-9778-6BA8A30BDA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6A46-C085-4261-8161-3FA36A79F262}">
      <dsp:nvSpPr>
        <dsp:cNvPr id="0" name=""/>
        <dsp:cNvSpPr/>
      </dsp:nvSpPr>
      <dsp:spPr>
        <a:xfrm>
          <a:off x="0" y="440"/>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EBAD301-4E9B-4894-8E5C-BDCE7B6CAE95}">
      <dsp:nvSpPr>
        <dsp:cNvPr id="0" name=""/>
        <dsp:cNvSpPr/>
      </dsp:nvSpPr>
      <dsp:spPr>
        <a:xfrm>
          <a:off x="66407" y="63173"/>
          <a:ext cx="567513" cy="480879"/>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t="-9000" b="-9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0E92E23-437A-4FCF-BF90-C39EF9827505}">
      <dsp:nvSpPr>
        <dsp:cNvPr id="0" name=""/>
        <dsp:cNvSpPr/>
      </dsp:nvSpPr>
      <dsp:spPr>
        <a:xfrm>
          <a:off x="700329" y="440"/>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AU" sz="1600" b="0" kern="1200">
              <a:effectLst/>
              <a:latin typeface="+mn-lt"/>
              <a:ea typeface="+mn-ea"/>
              <a:cs typeface="+mn-cs"/>
            </a:rPr>
            <a:t>Section 1: 	</a:t>
          </a:r>
          <a:r>
            <a:rPr lang="en-AU" sz="1600" b="0" kern="1200">
              <a:effectLst/>
              <a:latin typeface="+mn-lt"/>
              <a:ea typeface="+mn-ea"/>
              <a:cs typeface="+mn-cs"/>
              <a:hlinkClick xmlns:r="http://schemas.openxmlformats.org/officeDocument/2006/relationships" r:id="" action="ppaction://hlinksldjump"/>
            </a:rPr>
            <a:t>An overview of incident management</a:t>
          </a:r>
          <a:r>
            <a:rPr lang="en-AU" sz="1600" b="0" kern="1200">
              <a:effectLst/>
              <a:latin typeface="+mn-lt"/>
              <a:ea typeface="+mn-ea"/>
              <a:cs typeface="+mn-cs"/>
            </a:rPr>
            <a:t>			Slides 5-10</a:t>
          </a:r>
          <a:endParaRPr lang="en-US" sz="1600" b="0" kern="1200">
            <a:latin typeface="+mn-lt"/>
          </a:endParaRPr>
        </a:p>
      </dsp:txBody>
      <dsp:txXfrm>
        <a:off x="700329" y="440"/>
        <a:ext cx="9792256" cy="606345"/>
      </dsp:txXfrm>
    </dsp:sp>
    <dsp:sp modelId="{D68B9F20-B120-4C9E-85FD-9BAEAC639326}">
      <dsp:nvSpPr>
        <dsp:cNvPr id="0" name=""/>
        <dsp:cNvSpPr/>
      </dsp:nvSpPr>
      <dsp:spPr>
        <a:xfrm>
          <a:off x="0" y="758372"/>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765F986-C93D-4372-8754-2B453B39164F}">
      <dsp:nvSpPr>
        <dsp:cNvPr id="0" name=""/>
        <dsp:cNvSpPr/>
      </dsp:nvSpPr>
      <dsp:spPr>
        <a:xfrm>
          <a:off x="65482" y="821105"/>
          <a:ext cx="569364" cy="48087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547F46-3E2E-48E4-A142-C23E6D6A5F46}">
      <dsp:nvSpPr>
        <dsp:cNvPr id="0" name=""/>
        <dsp:cNvSpPr/>
      </dsp:nvSpPr>
      <dsp:spPr>
        <a:xfrm>
          <a:off x="700329" y="758372"/>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AU" sz="1600" b="0" kern="1200"/>
            <a:t>Section 2: 	</a:t>
          </a:r>
          <a:r>
            <a:rPr lang="en-AU" sz="1600" b="0" kern="1200">
              <a:hlinkClick xmlns:r="http://schemas.openxmlformats.org/officeDocument/2006/relationships" r:id="" action="ppaction://hlinksldjump"/>
            </a:rPr>
            <a:t>An overview of incident management and the SIRS</a:t>
          </a:r>
          <a:r>
            <a:rPr lang="en-AU" sz="1600" b="0" kern="1200"/>
            <a:t>	Slides 11-13</a:t>
          </a:r>
          <a:endParaRPr lang="en-US" sz="1600" b="1" kern="1200">
            <a:latin typeface="Fira Sans Light" panose="020B0403050000020004" pitchFamily="34" charset="0"/>
          </a:endParaRPr>
        </a:p>
      </dsp:txBody>
      <dsp:txXfrm>
        <a:off x="700329" y="758372"/>
        <a:ext cx="9792256" cy="606345"/>
      </dsp:txXfrm>
    </dsp:sp>
    <dsp:sp modelId="{9FCAEDC0-CC61-4D99-97CD-0C0CF86869F9}">
      <dsp:nvSpPr>
        <dsp:cNvPr id="0" name=""/>
        <dsp:cNvSpPr/>
      </dsp:nvSpPr>
      <dsp:spPr>
        <a:xfrm>
          <a:off x="0" y="1516304"/>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CCB6564-C5C0-4AC8-9C24-C65DAE808400}">
      <dsp:nvSpPr>
        <dsp:cNvPr id="0" name=""/>
        <dsp:cNvSpPr/>
      </dsp:nvSpPr>
      <dsp:spPr>
        <a:xfrm>
          <a:off x="65482" y="1579038"/>
          <a:ext cx="569364" cy="480879"/>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BCC4CD-4B24-4CE2-BD5D-B5DD35B1B497}">
      <dsp:nvSpPr>
        <dsp:cNvPr id="0" name=""/>
        <dsp:cNvSpPr/>
      </dsp:nvSpPr>
      <dsp:spPr>
        <a:xfrm>
          <a:off x="700329" y="1516304"/>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AU" sz="1600" b="0" kern="1200"/>
            <a:t>Section 3: 	</a:t>
          </a:r>
          <a:r>
            <a:rPr lang="en-AU" sz="1600" b="0" kern="1200">
              <a:hlinkClick xmlns:r="http://schemas.openxmlformats.org/officeDocument/2006/relationships" r:id="" action="ppaction://hlinksldjump"/>
            </a:rPr>
            <a:t>Reporting obligations of the SIRS</a:t>
          </a:r>
          <a:r>
            <a:rPr lang="en-AU" sz="1600" b="0" kern="1200"/>
            <a:t>			Slides 14-25</a:t>
          </a:r>
          <a:endParaRPr lang="en-US" sz="1600" b="1" kern="1200">
            <a:latin typeface="Fira Sans Light" panose="020B0403050000020004" pitchFamily="34" charset="0"/>
          </a:endParaRPr>
        </a:p>
      </dsp:txBody>
      <dsp:txXfrm>
        <a:off x="700329" y="1516304"/>
        <a:ext cx="9792256" cy="606345"/>
      </dsp:txXfrm>
    </dsp:sp>
    <dsp:sp modelId="{DD541D05-45AF-472B-A498-E3542757F2BB}">
      <dsp:nvSpPr>
        <dsp:cNvPr id="0" name=""/>
        <dsp:cNvSpPr/>
      </dsp:nvSpPr>
      <dsp:spPr>
        <a:xfrm>
          <a:off x="0" y="2274237"/>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4B3976-7D72-4DC2-B5F4-8181ACE11538}">
      <dsp:nvSpPr>
        <dsp:cNvPr id="0" name=""/>
        <dsp:cNvSpPr/>
      </dsp:nvSpPr>
      <dsp:spPr>
        <a:xfrm>
          <a:off x="65482" y="2336970"/>
          <a:ext cx="569364" cy="480879"/>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244335-5748-4F06-A430-F32F166DBFED}">
      <dsp:nvSpPr>
        <dsp:cNvPr id="0" name=""/>
        <dsp:cNvSpPr/>
      </dsp:nvSpPr>
      <dsp:spPr>
        <a:xfrm>
          <a:off x="700329" y="2274237"/>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US" sz="1600" b="0" kern="1200">
              <a:latin typeface="Open Sans body"/>
            </a:rPr>
            <a:t>Section 4:	</a:t>
          </a:r>
          <a:r>
            <a:rPr lang="en-US" sz="1600" b="0" kern="1200">
              <a:latin typeface="Open Sans body"/>
              <a:hlinkClick xmlns:r="http://schemas.openxmlformats.org/officeDocument/2006/relationships" r:id="" action="ppaction://hlinksldjump"/>
            </a:rPr>
            <a:t>The 8 SIRS reportable incident types</a:t>
          </a:r>
          <a:r>
            <a:rPr lang="en-US" sz="1600" b="0" kern="1200">
              <a:latin typeface="Open Sans body"/>
            </a:rPr>
            <a:t>			Slides 26-36</a:t>
          </a:r>
        </a:p>
      </dsp:txBody>
      <dsp:txXfrm>
        <a:off x="700329" y="2274237"/>
        <a:ext cx="9792256" cy="606345"/>
      </dsp:txXfrm>
    </dsp:sp>
    <dsp:sp modelId="{051289E5-AEF9-4C88-BE57-D53F1C189E7A}">
      <dsp:nvSpPr>
        <dsp:cNvPr id="0" name=""/>
        <dsp:cNvSpPr/>
      </dsp:nvSpPr>
      <dsp:spPr>
        <a:xfrm>
          <a:off x="0" y="3032169"/>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0C1DEDF-B2AB-4CE1-9AA0-DB114A5FAF1B}">
      <dsp:nvSpPr>
        <dsp:cNvPr id="0" name=""/>
        <dsp:cNvSpPr/>
      </dsp:nvSpPr>
      <dsp:spPr>
        <a:xfrm>
          <a:off x="65482" y="3094902"/>
          <a:ext cx="569364" cy="480879"/>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3D21963-7CA4-4631-8B7A-74C62072341F}">
      <dsp:nvSpPr>
        <dsp:cNvPr id="0" name=""/>
        <dsp:cNvSpPr/>
      </dsp:nvSpPr>
      <dsp:spPr>
        <a:xfrm>
          <a:off x="700329" y="3032169"/>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US" sz="1600" b="0" kern="1200">
              <a:latin typeface="Open Sans body"/>
            </a:rPr>
            <a:t>Section 5: 	</a:t>
          </a:r>
          <a:r>
            <a:rPr lang="en-US" sz="1600" b="1" kern="1200">
              <a:latin typeface="Open Sans body"/>
              <a:hlinkClick xmlns:r="http://schemas.openxmlformats.org/officeDocument/2006/relationships" r:id="" action="ppaction://hlinksldjump"/>
            </a:rPr>
            <a:t>Activity</a:t>
          </a:r>
          <a:r>
            <a:rPr lang="en-US" sz="1600" b="0" kern="1200">
              <a:latin typeface="Open Sans body"/>
              <a:hlinkClick xmlns:r="http://schemas.openxmlformats.org/officeDocument/2006/relationships" r:id="" action="ppaction://hlinksldjump"/>
            </a:rPr>
            <a:t> – Identifying SIRS reportable incidents</a:t>
          </a:r>
          <a:r>
            <a:rPr lang="en-US" sz="1600" b="0" kern="1200">
              <a:latin typeface="Open Sans body"/>
            </a:rPr>
            <a:t>		Slides 37-42			</a:t>
          </a:r>
        </a:p>
      </dsp:txBody>
      <dsp:txXfrm>
        <a:off x="700329" y="3032169"/>
        <a:ext cx="9792256" cy="606345"/>
      </dsp:txXfrm>
    </dsp:sp>
    <dsp:sp modelId="{96EEC698-F9CA-46F7-ACB5-E6A0A4AFE6BA}">
      <dsp:nvSpPr>
        <dsp:cNvPr id="0" name=""/>
        <dsp:cNvSpPr/>
      </dsp:nvSpPr>
      <dsp:spPr>
        <a:xfrm>
          <a:off x="0" y="3790101"/>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2F13F69-E4F7-441E-940A-BD1C354D9945}">
      <dsp:nvSpPr>
        <dsp:cNvPr id="0" name=""/>
        <dsp:cNvSpPr/>
      </dsp:nvSpPr>
      <dsp:spPr>
        <a:xfrm>
          <a:off x="65482" y="3852834"/>
          <a:ext cx="569364" cy="480879"/>
        </a:xfrm>
        <a:prstGeom prst="rect">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66C13A-1763-42E9-A46F-C18F8833ED03}">
      <dsp:nvSpPr>
        <dsp:cNvPr id="0" name=""/>
        <dsp:cNvSpPr/>
      </dsp:nvSpPr>
      <dsp:spPr>
        <a:xfrm>
          <a:off x="700329" y="3790101"/>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US" sz="1600" b="0" kern="1200">
              <a:latin typeface="Open Sans body"/>
            </a:rPr>
            <a:t>Section 6: 	</a:t>
          </a:r>
          <a:r>
            <a:rPr lang="en-US" sz="1600" b="0" kern="1200">
              <a:latin typeface="Open Sans body"/>
              <a:hlinkClick xmlns:r="http://schemas.openxmlformats.org/officeDocument/2006/relationships" r:id="" action="ppaction://hlinksldjump"/>
            </a:rPr>
            <a:t>SIRS notifications (includes </a:t>
          </a:r>
          <a:r>
            <a:rPr lang="en-US" sz="1600" b="1" kern="1200">
              <a:latin typeface="Open Sans body"/>
              <a:hlinkClick xmlns:r="http://schemas.openxmlformats.org/officeDocument/2006/relationships" r:id="" action="ppaction://hlinksldjump"/>
            </a:rPr>
            <a:t>activity</a:t>
          </a:r>
          <a:r>
            <a:rPr lang="en-US" sz="1600" b="0" kern="1200">
              <a:latin typeface="Open Sans body"/>
              <a:hlinkClick xmlns:r="http://schemas.openxmlformats.org/officeDocument/2006/relationships" r:id="" action="ppaction://hlinksldjump"/>
            </a:rPr>
            <a:t>)</a:t>
          </a:r>
          <a:r>
            <a:rPr lang="en-US" sz="1600" b="0" kern="1200">
              <a:latin typeface="Open Sans body"/>
            </a:rPr>
            <a:t>			Slides 42-45 	</a:t>
          </a:r>
        </a:p>
      </dsp:txBody>
      <dsp:txXfrm>
        <a:off x="700329" y="3790101"/>
        <a:ext cx="9792256" cy="606345"/>
      </dsp:txXfrm>
    </dsp:sp>
    <dsp:sp modelId="{0DA2BD1A-60DD-4DB1-87E7-B138C7B138E8}">
      <dsp:nvSpPr>
        <dsp:cNvPr id="0" name=""/>
        <dsp:cNvSpPr/>
      </dsp:nvSpPr>
      <dsp:spPr>
        <a:xfrm>
          <a:off x="0" y="4548033"/>
          <a:ext cx="10492586" cy="6063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A2B41C5-252A-4DA4-A491-E7B62645A208}">
      <dsp:nvSpPr>
        <dsp:cNvPr id="0" name=""/>
        <dsp:cNvSpPr/>
      </dsp:nvSpPr>
      <dsp:spPr>
        <a:xfrm>
          <a:off x="98164" y="4610766"/>
          <a:ext cx="504000" cy="480879"/>
        </a:xfrm>
        <a:prstGeom prst="rect">
          <a:avLst/>
        </a:prstGeom>
        <a:blipFill>
          <a:blip xmlns:r="http://schemas.openxmlformats.org/officeDocument/2006/relationships">
            <a:extLst>
              <a:ext uri="{96DAC541-7B7A-43D3-8B79-37D633B846F1}">
                <asvg:svgBlip xmlns:asvg="http://schemas.microsoft.com/office/drawing/2016/SVG/main" r:embed="rId7"/>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54F987-3F77-4F4E-BF41-FD0108DF7FA2}">
      <dsp:nvSpPr>
        <dsp:cNvPr id="0" name=""/>
        <dsp:cNvSpPr/>
      </dsp:nvSpPr>
      <dsp:spPr>
        <a:xfrm>
          <a:off x="700329" y="4548033"/>
          <a:ext cx="9792256" cy="606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72" tIns="64172" rIns="64172" bIns="64172" numCol="1" spcCol="1270" anchor="ctr" anchorCtr="0">
          <a:noAutofit/>
        </a:bodyPr>
        <a:lstStyle/>
        <a:p>
          <a:pPr marL="0" lvl="0" indent="0" algn="l" defTabSz="711200">
            <a:lnSpc>
              <a:spcPct val="100000"/>
            </a:lnSpc>
            <a:spcBef>
              <a:spcPct val="0"/>
            </a:spcBef>
            <a:spcAft>
              <a:spcPct val="35000"/>
            </a:spcAft>
            <a:buNone/>
          </a:pPr>
          <a:r>
            <a:rPr lang="en-US" sz="1600" b="0" kern="1200">
              <a:latin typeface="Open Sans body"/>
            </a:rPr>
            <a:t>Section 7: 	</a:t>
          </a:r>
          <a:r>
            <a:rPr lang="en-US" sz="1600" b="0" kern="1200">
              <a:latin typeface="Open Sans body"/>
              <a:hlinkClick xmlns:r="http://schemas.openxmlformats.org/officeDocument/2006/relationships" r:id="" action="ppaction://hlinksldjump"/>
            </a:rPr>
            <a:t>Key reflections and additional resources</a:t>
          </a:r>
          <a:r>
            <a:rPr lang="en-US" sz="1600" b="0" kern="1200">
              <a:latin typeface="Open Sans body"/>
            </a:rPr>
            <a:t>			Slides 46-50</a:t>
          </a:r>
        </a:p>
      </dsp:txBody>
      <dsp:txXfrm>
        <a:off x="700329" y="4548033"/>
        <a:ext cx="9792256" cy="60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8A8B-36CF-403C-B68D-00B2A424FF1C}">
      <dsp:nvSpPr>
        <dsp:cNvPr id="0" name=""/>
        <dsp:cNvSpPr/>
      </dsp:nvSpPr>
      <dsp:spPr>
        <a:xfrm>
          <a:off x="3516" y="60797"/>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is it?</a:t>
          </a:r>
        </a:p>
      </dsp:txBody>
      <dsp:txXfrm>
        <a:off x="3516" y="60797"/>
        <a:ext cx="3428987" cy="1371594"/>
      </dsp:txXfrm>
    </dsp:sp>
    <dsp:sp modelId="{697B19CD-2DA6-4240-8435-F9F255B73B80}">
      <dsp:nvSpPr>
        <dsp:cNvPr id="0" name=""/>
        <dsp:cNvSpPr/>
      </dsp:nvSpPr>
      <dsp:spPr>
        <a:xfrm>
          <a:off x="3516" y="143239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AU" sz="1800" kern="1200"/>
            <a:t>A set of:</a:t>
          </a:r>
        </a:p>
        <a:p>
          <a:pPr marL="171450" lvl="1" indent="-171450" algn="l" defTabSz="800100">
            <a:lnSpc>
              <a:spcPct val="90000"/>
            </a:lnSpc>
            <a:spcBef>
              <a:spcPct val="0"/>
            </a:spcBef>
            <a:spcAft>
              <a:spcPct val="15000"/>
            </a:spcAft>
            <a:buChar char="•"/>
          </a:pPr>
          <a:r>
            <a:rPr lang="en-AU" sz="1800" kern="1200"/>
            <a:t>policies and processes</a:t>
          </a:r>
        </a:p>
        <a:p>
          <a:pPr marL="171450" lvl="1" indent="-171450" algn="l" defTabSz="800100">
            <a:lnSpc>
              <a:spcPct val="90000"/>
            </a:lnSpc>
            <a:spcBef>
              <a:spcPct val="0"/>
            </a:spcBef>
            <a:spcAft>
              <a:spcPct val="15000"/>
            </a:spcAft>
            <a:buChar char="•"/>
          </a:pPr>
          <a:r>
            <a:rPr lang="en-AU" sz="1800" kern="1200"/>
            <a:t>standard operating procedures</a:t>
          </a:r>
        </a:p>
        <a:p>
          <a:pPr marL="171450" lvl="1" indent="-171450" algn="l" defTabSz="800100">
            <a:lnSpc>
              <a:spcPct val="90000"/>
            </a:lnSpc>
            <a:spcBef>
              <a:spcPct val="0"/>
            </a:spcBef>
            <a:spcAft>
              <a:spcPct val="15000"/>
            </a:spcAft>
            <a:buChar char="•"/>
          </a:pPr>
          <a:r>
            <a:rPr lang="en-AU" sz="1800" kern="1200"/>
            <a:t>tools and systems</a:t>
          </a:r>
        </a:p>
        <a:p>
          <a:pPr marL="171450" lvl="1" indent="-171450" algn="l" defTabSz="800100">
            <a:lnSpc>
              <a:spcPct val="90000"/>
            </a:lnSpc>
            <a:spcBef>
              <a:spcPct val="0"/>
            </a:spcBef>
            <a:spcAft>
              <a:spcPct val="15000"/>
            </a:spcAft>
            <a:buChar char="•"/>
          </a:pPr>
          <a:r>
            <a:rPr lang="en-AU" sz="1800" kern="1200"/>
            <a:t>training and organisational culture for managing incidents</a:t>
          </a:r>
          <a:r>
            <a:rPr lang="en-AU" sz="1100" kern="1200"/>
            <a:t>. </a:t>
          </a:r>
        </a:p>
      </dsp:txBody>
      <dsp:txXfrm>
        <a:off x="3516" y="1432391"/>
        <a:ext cx="3428987" cy="2854800"/>
      </dsp:txXfrm>
    </dsp:sp>
    <dsp:sp modelId="{5C960F0F-767A-4FD2-B40E-79949459A6D9}">
      <dsp:nvSpPr>
        <dsp:cNvPr id="0" name=""/>
        <dsp:cNvSpPr/>
      </dsp:nvSpPr>
      <dsp:spPr>
        <a:xfrm>
          <a:off x="3912562" y="60797"/>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is it used for?</a:t>
          </a:r>
        </a:p>
      </dsp:txBody>
      <dsp:txXfrm>
        <a:off x="3912562" y="60797"/>
        <a:ext cx="3428987" cy="1371594"/>
      </dsp:txXfrm>
    </dsp:sp>
    <dsp:sp modelId="{328B3C40-F3AC-47F5-8B55-3A60F2F197B3}">
      <dsp:nvSpPr>
        <dsp:cNvPr id="0" name=""/>
        <dsp:cNvSpPr/>
      </dsp:nvSpPr>
      <dsp:spPr>
        <a:xfrm>
          <a:off x="3912562" y="143239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a:t>To prevent or identify, respond to and manage any incidents or near misses that occur at your organisation or during the delivery of care services to older people.</a:t>
          </a:r>
        </a:p>
      </dsp:txBody>
      <dsp:txXfrm>
        <a:off x="3912562" y="1432391"/>
        <a:ext cx="3428987" cy="2854800"/>
      </dsp:txXfrm>
    </dsp:sp>
    <dsp:sp modelId="{F1B87B9E-1B70-495F-8AE7-56CE0DE63FA5}">
      <dsp:nvSpPr>
        <dsp:cNvPr id="0" name=""/>
        <dsp:cNvSpPr/>
      </dsp:nvSpPr>
      <dsp:spPr>
        <a:xfrm>
          <a:off x="7821607" y="60797"/>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does it look like?</a:t>
          </a:r>
        </a:p>
      </dsp:txBody>
      <dsp:txXfrm>
        <a:off x="7821607" y="60797"/>
        <a:ext cx="3428987" cy="1371594"/>
      </dsp:txXfrm>
    </dsp:sp>
    <dsp:sp modelId="{776FBCA7-CB56-4E25-997F-8D6215D65A1E}">
      <dsp:nvSpPr>
        <dsp:cNvPr id="0" name=""/>
        <dsp:cNvSpPr/>
      </dsp:nvSpPr>
      <dsp:spPr>
        <a:xfrm>
          <a:off x="7821607" y="143239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a:t>Determined by providers</a:t>
          </a:r>
        </a:p>
        <a:p>
          <a:pPr marL="171450" lvl="1" indent="-171450" algn="l" defTabSz="800100">
            <a:lnSpc>
              <a:spcPct val="90000"/>
            </a:lnSpc>
            <a:spcBef>
              <a:spcPct val="0"/>
            </a:spcBef>
            <a:spcAft>
              <a:spcPct val="15000"/>
            </a:spcAft>
            <a:buChar char="•"/>
          </a:pPr>
          <a:r>
            <a:rPr lang="en-AU" sz="1800" kern="1200"/>
            <a:t>Must be suited to the context of the care services you provide </a:t>
          </a:r>
        </a:p>
        <a:p>
          <a:pPr marL="171450" lvl="1" indent="-171450" algn="l" defTabSz="800100">
            <a:lnSpc>
              <a:spcPct val="90000"/>
            </a:lnSpc>
            <a:spcBef>
              <a:spcPct val="0"/>
            </a:spcBef>
            <a:spcAft>
              <a:spcPct val="15000"/>
            </a:spcAft>
            <a:buChar char="•"/>
          </a:pPr>
          <a:r>
            <a:rPr lang="en-AU" sz="1800" kern="1200"/>
            <a:t>Must align with legislative requirements.</a:t>
          </a:r>
        </a:p>
      </dsp:txBody>
      <dsp:txXfrm>
        <a:off x="7821607" y="1432391"/>
        <a:ext cx="3428987"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7A713-43FE-481D-9501-D41502AEE2B2}">
      <dsp:nvSpPr>
        <dsp:cNvPr id="0" name=""/>
        <dsp:cNvSpPr/>
      </dsp:nvSpPr>
      <dsp:spPr>
        <a:xfrm>
          <a:off x="3660"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Identify the incident or near miss</a:t>
          </a:r>
          <a:endParaRPr lang="en-US" sz="1500" b="0" kern="1200">
            <a:latin typeface="Open Sans (body)"/>
          </a:endParaRPr>
        </a:p>
      </dsp:txBody>
      <dsp:txXfrm>
        <a:off x="3660" y="1657392"/>
        <a:ext cx="1982039" cy="1664912"/>
      </dsp:txXfrm>
    </dsp:sp>
    <dsp:sp modelId="{1FF4941E-F17A-482D-A81A-5D72B4190B7F}">
      <dsp:nvSpPr>
        <dsp:cNvPr id="0" name=""/>
        <dsp:cNvSpPr/>
      </dsp:nvSpPr>
      <dsp:spPr>
        <a:xfrm>
          <a:off x="578452"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1</a:t>
          </a:r>
        </a:p>
      </dsp:txBody>
      <dsp:txXfrm>
        <a:off x="700362" y="1002343"/>
        <a:ext cx="588636" cy="588636"/>
      </dsp:txXfrm>
    </dsp:sp>
    <dsp:sp modelId="{0E37B1A2-0D35-435D-9B94-18DA3CEEFC2A}">
      <dsp:nvSpPr>
        <dsp:cNvPr id="0" name=""/>
        <dsp:cNvSpPr/>
      </dsp:nvSpPr>
      <dsp:spPr>
        <a:xfrm>
          <a:off x="3660"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A9D9CC-88D8-4EAD-91AA-9443BDD65903}">
      <dsp:nvSpPr>
        <dsp:cNvPr id="0" name=""/>
        <dsp:cNvSpPr/>
      </dsp:nvSpPr>
      <dsp:spPr>
        <a:xfrm>
          <a:off x="2183903"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Ensure the wellbeing of all involved and take appropriate immediate action</a:t>
          </a:r>
          <a:endParaRPr lang="en-US" sz="1500" b="0" kern="1200">
            <a:latin typeface="Open Sans (body)"/>
          </a:endParaRPr>
        </a:p>
      </dsp:txBody>
      <dsp:txXfrm>
        <a:off x="2183903" y="1657392"/>
        <a:ext cx="1982039" cy="1664912"/>
      </dsp:txXfrm>
    </dsp:sp>
    <dsp:sp modelId="{62D57C76-0D6C-4133-9B83-740AB9BE6BD8}">
      <dsp:nvSpPr>
        <dsp:cNvPr id="0" name=""/>
        <dsp:cNvSpPr/>
      </dsp:nvSpPr>
      <dsp:spPr>
        <a:xfrm>
          <a:off x="2758695"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880605" y="1002343"/>
        <a:ext cx="588636" cy="588636"/>
      </dsp:txXfrm>
    </dsp:sp>
    <dsp:sp modelId="{2A3B1AE0-3902-4A5A-AABC-6E78FCC982F2}">
      <dsp:nvSpPr>
        <dsp:cNvPr id="0" name=""/>
        <dsp:cNvSpPr/>
      </dsp:nvSpPr>
      <dsp:spPr>
        <a:xfrm>
          <a:off x="218390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039F3A-B8EA-4AAA-8789-0E7BBE301D00}">
      <dsp:nvSpPr>
        <dsp:cNvPr id="0" name=""/>
        <dsp:cNvSpPr/>
      </dsp:nvSpPr>
      <dsp:spPr>
        <a:xfrm>
          <a:off x="4364146"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Follow your organisation’s IMS – you need to record ALL incidents in your IMS</a:t>
          </a:r>
          <a:endParaRPr lang="en-US" sz="1500" b="0" kern="1200">
            <a:latin typeface="Open Sans (body)"/>
          </a:endParaRPr>
        </a:p>
      </dsp:txBody>
      <dsp:txXfrm>
        <a:off x="4364146" y="1657392"/>
        <a:ext cx="1982039" cy="1664912"/>
      </dsp:txXfrm>
    </dsp:sp>
    <dsp:sp modelId="{30DE630D-86D0-4BEC-8A7D-49206113DCB7}">
      <dsp:nvSpPr>
        <dsp:cNvPr id="0" name=""/>
        <dsp:cNvSpPr/>
      </dsp:nvSpPr>
      <dsp:spPr>
        <a:xfrm>
          <a:off x="4938938"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5060848" y="1002343"/>
        <a:ext cx="588636" cy="588636"/>
      </dsp:txXfrm>
    </dsp:sp>
    <dsp:sp modelId="{38AFD729-4C10-4A3D-9F6A-002581E9DFEA}">
      <dsp:nvSpPr>
        <dsp:cNvPr id="0" name=""/>
        <dsp:cNvSpPr/>
      </dsp:nvSpPr>
      <dsp:spPr>
        <a:xfrm>
          <a:off x="4364146"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243EBE-427E-404F-AA33-36C7B6243047}">
      <dsp:nvSpPr>
        <dsp:cNvPr id="0" name=""/>
        <dsp:cNvSpPr/>
      </dsp:nvSpPr>
      <dsp:spPr>
        <a:xfrm>
          <a:off x="6544389"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Determine if it is a SIRS reportable incident</a:t>
          </a:r>
          <a:endParaRPr lang="en-US" sz="1500" b="0" kern="1200">
            <a:latin typeface="Open Sans (body)"/>
          </a:endParaRPr>
        </a:p>
      </dsp:txBody>
      <dsp:txXfrm>
        <a:off x="6544389" y="1657392"/>
        <a:ext cx="1982039" cy="1664912"/>
      </dsp:txXfrm>
    </dsp:sp>
    <dsp:sp modelId="{8ACEFB56-3113-476A-93E3-8854A67EF256}">
      <dsp:nvSpPr>
        <dsp:cNvPr id="0" name=""/>
        <dsp:cNvSpPr/>
      </dsp:nvSpPr>
      <dsp:spPr>
        <a:xfrm>
          <a:off x="7119181"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7241091" y="1002343"/>
        <a:ext cx="588636" cy="588636"/>
      </dsp:txXfrm>
    </dsp:sp>
    <dsp:sp modelId="{1638CDA9-74CB-4310-86EE-13FA3BA65A91}">
      <dsp:nvSpPr>
        <dsp:cNvPr id="0" name=""/>
        <dsp:cNvSpPr/>
      </dsp:nvSpPr>
      <dsp:spPr>
        <a:xfrm>
          <a:off x="6544389"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A204E1-1AD1-4FCA-A1DB-E1E3C053C7AF}">
      <dsp:nvSpPr>
        <dsp:cNvPr id="0" name=""/>
        <dsp:cNvSpPr/>
      </dsp:nvSpPr>
      <dsp:spPr>
        <a:xfrm>
          <a:off x="8724633"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If reportable, consider the priority level and reporting obligations</a:t>
          </a:r>
          <a:endParaRPr lang="en-US" sz="1500" b="0" kern="1200">
            <a:latin typeface="Open Sans (body)"/>
          </a:endParaRPr>
        </a:p>
      </dsp:txBody>
      <dsp:txXfrm>
        <a:off x="8724633" y="1657392"/>
        <a:ext cx="1982039" cy="1664912"/>
      </dsp:txXfrm>
    </dsp:sp>
    <dsp:sp modelId="{6EFD17AC-B0C4-4F46-B2B2-FFA45F8704A1}">
      <dsp:nvSpPr>
        <dsp:cNvPr id="0" name=""/>
        <dsp:cNvSpPr/>
      </dsp:nvSpPr>
      <dsp:spPr>
        <a:xfrm>
          <a:off x="9299424"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5</a:t>
          </a:r>
        </a:p>
      </dsp:txBody>
      <dsp:txXfrm>
        <a:off x="9421334" y="1002343"/>
        <a:ext cx="588636" cy="588636"/>
      </dsp:txXfrm>
    </dsp:sp>
    <dsp:sp modelId="{C4E4AFB2-8825-4232-96B9-5F54FAAAA17D}">
      <dsp:nvSpPr>
        <dsp:cNvPr id="0" name=""/>
        <dsp:cNvSpPr/>
      </dsp:nvSpPr>
      <dsp:spPr>
        <a:xfrm>
          <a:off x="872463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8A8B-36CF-403C-B68D-00B2A424FF1C}">
      <dsp:nvSpPr>
        <dsp:cNvPr id="0" name=""/>
        <dsp:cNvSpPr/>
      </dsp:nvSpPr>
      <dsp:spPr>
        <a:xfrm>
          <a:off x="54" y="4462"/>
          <a:ext cx="5258879" cy="1008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b="1" kern="1200"/>
            <a:t>What is the SIRS?</a:t>
          </a:r>
        </a:p>
      </dsp:txBody>
      <dsp:txXfrm>
        <a:off x="54" y="4462"/>
        <a:ext cx="5258879" cy="1008000"/>
      </dsp:txXfrm>
    </dsp:sp>
    <dsp:sp modelId="{697B19CD-2DA6-4240-8435-F9F255B73B80}">
      <dsp:nvSpPr>
        <dsp:cNvPr id="0" name=""/>
        <dsp:cNvSpPr/>
      </dsp:nvSpPr>
      <dsp:spPr>
        <a:xfrm>
          <a:off x="54" y="1012462"/>
          <a:ext cx="5258879" cy="336262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kern="1200"/>
            <a:t>The SIRS is an initiative that aims to reduce</a:t>
          </a:r>
        </a:p>
        <a:p>
          <a:pPr marL="171450" lvl="1" indent="-171450" algn="l" defTabSz="711200">
            <a:lnSpc>
              <a:spcPct val="90000"/>
            </a:lnSpc>
            <a:spcBef>
              <a:spcPct val="0"/>
            </a:spcBef>
            <a:spcAft>
              <a:spcPct val="15000"/>
            </a:spcAft>
            <a:buNone/>
          </a:pPr>
          <a:r>
            <a:rPr lang="en-AU" sz="1600" kern="1200"/>
            <a:t>abuse and neglect amongst older people</a:t>
          </a:r>
        </a:p>
        <a:p>
          <a:pPr marL="171450" lvl="1" indent="-171450" algn="l" defTabSz="711200">
            <a:lnSpc>
              <a:spcPct val="90000"/>
            </a:lnSpc>
            <a:spcBef>
              <a:spcPct val="0"/>
            </a:spcBef>
            <a:spcAft>
              <a:spcPct val="15000"/>
            </a:spcAft>
            <a:buNone/>
          </a:pPr>
          <a:r>
            <a:rPr lang="en-AU" sz="1600" kern="1200"/>
            <a:t>accessing aged care services. It provides the</a:t>
          </a:r>
        </a:p>
        <a:p>
          <a:pPr marL="171450" lvl="1" indent="-171450" algn="l" defTabSz="711200">
            <a:lnSpc>
              <a:spcPct val="90000"/>
            </a:lnSpc>
            <a:spcBef>
              <a:spcPct val="0"/>
            </a:spcBef>
            <a:spcAft>
              <a:spcPct val="15000"/>
            </a:spcAft>
            <a:buNone/>
          </a:pPr>
          <a:r>
            <a:rPr lang="en-AU" sz="1600" kern="1200"/>
            <a:t>opportunity to improve safeguarding and trust</a:t>
          </a:r>
        </a:p>
        <a:p>
          <a:pPr marL="171450" lvl="1" indent="-171450" algn="l" defTabSz="711200">
            <a:lnSpc>
              <a:spcPct val="90000"/>
            </a:lnSpc>
            <a:spcBef>
              <a:spcPct val="0"/>
            </a:spcBef>
            <a:spcAft>
              <a:spcPct val="15000"/>
            </a:spcAft>
            <a:buNone/>
          </a:pPr>
          <a:r>
            <a:rPr lang="en-AU" sz="1600" kern="1200"/>
            <a:t>in aged care through:</a:t>
          </a:r>
        </a:p>
        <a:p>
          <a:pPr marL="57150" lvl="1" indent="-57150" algn="l" defTabSz="222250">
            <a:lnSpc>
              <a:spcPct val="90000"/>
            </a:lnSpc>
            <a:spcBef>
              <a:spcPct val="0"/>
            </a:spcBef>
            <a:spcAft>
              <a:spcPct val="15000"/>
            </a:spcAft>
            <a:buNone/>
          </a:pPr>
          <a:endParaRPr lang="en-AU" sz="500" kern="1200"/>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strengthening aged care systems to reduce the risk of abuse and neglect</a:t>
          </a:r>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enabling providers to review incident information to drive improvements in quality and safety</a:t>
          </a:r>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making sure people receiving aged care have the support they need.</a:t>
          </a:r>
        </a:p>
      </dsp:txBody>
      <dsp:txXfrm>
        <a:off x="54" y="1012462"/>
        <a:ext cx="5258879" cy="3362625"/>
      </dsp:txXfrm>
    </dsp:sp>
    <dsp:sp modelId="{5C960F0F-767A-4FD2-B40E-79949459A6D9}">
      <dsp:nvSpPr>
        <dsp:cNvPr id="0" name=""/>
        <dsp:cNvSpPr/>
      </dsp:nvSpPr>
      <dsp:spPr>
        <a:xfrm>
          <a:off x="5995177" y="4462"/>
          <a:ext cx="5258879" cy="1008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b="1" kern="1200"/>
            <a:t>Why report to the SIRS?</a:t>
          </a:r>
        </a:p>
      </dsp:txBody>
      <dsp:txXfrm>
        <a:off x="5995177" y="4462"/>
        <a:ext cx="5258879" cy="1008000"/>
      </dsp:txXfrm>
    </dsp:sp>
    <dsp:sp modelId="{328B3C40-F3AC-47F5-8B55-3A60F2F197B3}">
      <dsp:nvSpPr>
        <dsp:cNvPr id="0" name=""/>
        <dsp:cNvSpPr/>
      </dsp:nvSpPr>
      <dsp:spPr>
        <a:xfrm>
          <a:off x="5995177" y="1012462"/>
          <a:ext cx="5258879" cy="336262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n-AU" sz="1600" kern="1200"/>
            <a:t>Reporting SIRS reportable incidents promotes</a:t>
          </a:r>
        </a:p>
        <a:p>
          <a:pPr marL="171450" lvl="1" indent="-171450" algn="l" defTabSz="711200">
            <a:lnSpc>
              <a:spcPct val="90000"/>
            </a:lnSpc>
            <a:spcBef>
              <a:spcPct val="0"/>
            </a:spcBef>
            <a:spcAft>
              <a:spcPct val="15000"/>
            </a:spcAft>
            <a:buNone/>
          </a:pPr>
          <a:r>
            <a:rPr lang="en-AU" sz="1600" kern="1200"/>
            <a:t>the protection and managing of risks that</a:t>
          </a:r>
        </a:p>
        <a:p>
          <a:pPr marL="171450" lvl="1" indent="-171450" algn="l" defTabSz="711200">
            <a:lnSpc>
              <a:spcPct val="90000"/>
            </a:lnSpc>
            <a:spcBef>
              <a:spcPct val="0"/>
            </a:spcBef>
            <a:spcAft>
              <a:spcPct val="15000"/>
            </a:spcAft>
            <a:buNone/>
          </a:pPr>
          <a:r>
            <a:rPr lang="en-AU" sz="1600" kern="1200"/>
            <a:t>affect older people accessing care services. The</a:t>
          </a:r>
        </a:p>
        <a:p>
          <a:pPr marL="171450" lvl="1" indent="-171450" algn="l" defTabSz="711200">
            <a:lnSpc>
              <a:spcPct val="90000"/>
            </a:lnSpc>
            <a:spcBef>
              <a:spcPct val="0"/>
            </a:spcBef>
            <a:spcAft>
              <a:spcPct val="15000"/>
            </a:spcAft>
            <a:buNone/>
          </a:pPr>
          <a:r>
            <a:rPr lang="en-AU" sz="1600" kern="1200"/>
            <a:t>SIRS gives providers guidance to:</a:t>
          </a:r>
        </a:p>
        <a:p>
          <a:pPr marL="57150" lvl="1" indent="-57150" algn="l" defTabSz="222250">
            <a:lnSpc>
              <a:spcPct val="90000"/>
            </a:lnSpc>
            <a:spcBef>
              <a:spcPct val="0"/>
            </a:spcBef>
            <a:spcAft>
              <a:spcPct val="15000"/>
            </a:spcAft>
            <a:buNone/>
          </a:pPr>
          <a:endParaRPr lang="en-AU" sz="500" kern="1200"/>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study what happens when things go wrong</a:t>
          </a:r>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listen to people affected by an incident</a:t>
          </a:r>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build provider skills so they can better respond to serious incidents</a:t>
          </a:r>
        </a:p>
        <a:p>
          <a:pPr marL="342900" lvl="2" indent="-171450" algn="l" defTabSz="711200">
            <a:lnSpc>
              <a:spcPct val="90000"/>
            </a:lnSpc>
            <a:spcBef>
              <a:spcPct val="0"/>
            </a:spcBef>
            <a:spcAft>
              <a:spcPct val="15000"/>
            </a:spcAft>
            <a:buFont typeface="Symbol" panose="05050102010706020507" pitchFamily="18" charset="2"/>
            <a:buChar char=""/>
          </a:pPr>
          <a:r>
            <a:rPr lang="en-AU" sz="1600" kern="1200"/>
            <a:t>reduce the likelihood of preventable incidents reoccurring and make changes to stop it happening again.</a:t>
          </a:r>
        </a:p>
      </dsp:txBody>
      <dsp:txXfrm>
        <a:off x="5995177" y="1012462"/>
        <a:ext cx="5258879" cy="33626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DD85D-B611-4CBC-BCE8-6B4FF0D9E071}">
      <dsp:nvSpPr>
        <dsp:cNvPr id="0" name=""/>
        <dsp:cNvSpPr/>
      </dsp:nvSpPr>
      <dsp:spPr>
        <a:xfrm>
          <a:off x="0" y="23942"/>
          <a:ext cx="9495183" cy="12091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Reporting to police</a:t>
          </a:r>
          <a:endParaRPr lang="en-US" sz="2800" kern="1200"/>
        </a:p>
      </dsp:txBody>
      <dsp:txXfrm>
        <a:off x="59028" y="82970"/>
        <a:ext cx="9377127" cy="1091139"/>
      </dsp:txXfrm>
    </dsp:sp>
    <dsp:sp modelId="{D0F3CFA5-D5D0-40D7-9A2B-BD5E4E70B905}">
      <dsp:nvSpPr>
        <dsp:cNvPr id="0" name=""/>
        <dsp:cNvSpPr/>
      </dsp:nvSpPr>
      <dsp:spPr>
        <a:xfrm>
          <a:off x="0" y="1385777"/>
          <a:ext cx="9495183" cy="12091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Older people with cognitive impairment or reduced capacity</a:t>
          </a:r>
          <a:endParaRPr lang="en-US" sz="2800" kern="1200"/>
        </a:p>
      </dsp:txBody>
      <dsp:txXfrm>
        <a:off x="59028" y="1444805"/>
        <a:ext cx="9377127" cy="1091139"/>
      </dsp:txXfrm>
    </dsp:sp>
    <dsp:sp modelId="{43A2FE5A-E19A-49AF-9C33-F01593D07F27}">
      <dsp:nvSpPr>
        <dsp:cNvPr id="0" name=""/>
        <dsp:cNvSpPr/>
      </dsp:nvSpPr>
      <dsp:spPr>
        <a:xfrm>
          <a:off x="0" y="2747612"/>
          <a:ext cx="9495183" cy="12091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Medical treatment or psychological treatment</a:t>
          </a:r>
          <a:endParaRPr lang="en-US" sz="2800" kern="1200"/>
        </a:p>
      </dsp:txBody>
      <dsp:txXfrm>
        <a:off x="59028" y="2806640"/>
        <a:ext cx="9377127" cy="10911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E0817-D5B8-4196-8262-9293F80C5ADE}">
      <dsp:nvSpPr>
        <dsp:cNvPr id="0" name=""/>
        <dsp:cNvSpPr/>
      </dsp:nvSpPr>
      <dsp:spPr>
        <a:xfrm>
          <a:off x="3137"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Unreasonable use of force </a:t>
          </a:r>
        </a:p>
      </dsp:txBody>
      <dsp:txXfrm>
        <a:off x="3137" y="372319"/>
        <a:ext cx="2489315" cy="1493589"/>
      </dsp:txXfrm>
    </dsp:sp>
    <dsp:sp modelId="{005A415F-C151-4200-BF25-89FC91E7EC6F}">
      <dsp:nvSpPr>
        <dsp:cNvPr id="0" name=""/>
        <dsp:cNvSpPr/>
      </dsp:nvSpPr>
      <dsp:spPr>
        <a:xfrm>
          <a:off x="2741385"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Unlawful sexual contact or inappropriate sexual conduct</a:t>
          </a:r>
        </a:p>
      </dsp:txBody>
      <dsp:txXfrm>
        <a:off x="2741385" y="372319"/>
        <a:ext cx="2489315" cy="1493589"/>
      </dsp:txXfrm>
    </dsp:sp>
    <dsp:sp modelId="{92A0B716-11F1-4E68-A9DD-261B17FD8A70}">
      <dsp:nvSpPr>
        <dsp:cNvPr id="0" name=""/>
        <dsp:cNvSpPr/>
      </dsp:nvSpPr>
      <dsp:spPr>
        <a:xfrm>
          <a:off x="5479632"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Psychological or emotional abuse</a:t>
          </a:r>
        </a:p>
      </dsp:txBody>
      <dsp:txXfrm>
        <a:off x="5479632" y="372319"/>
        <a:ext cx="2489315" cy="1493589"/>
      </dsp:txXfrm>
    </dsp:sp>
    <dsp:sp modelId="{2F028B1E-C8CE-4FE2-BD66-1D57D4973E26}">
      <dsp:nvSpPr>
        <dsp:cNvPr id="0" name=""/>
        <dsp:cNvSpPr/>
      </dsp:nvSpPr>
      <dsp:spPr>
        <a:xfrm>
          <a:off x="8217879"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Unexpected death </a:t>
          </a:r>
        </a:p>
      </dsp:txBody>
      <dsp:txXfrm>
        <a:off x="8217879" y="372319"/>
        <a:ext cx="2489315" cy="1493589"/>
      </dsp:txXfrm>
    </dsp:sp>
    <dsp:sp modelId="{4BBC6841-89BA-41E9-933E-364A6ED73FE5}">
      <dsp:nvSpPr>
        <dsp:cNvPr id="0" name=""/>
        <dsp:cNvSpPr/>
      </dsp:nvSpPr>
      <dsp:spPr>
        <a:xfrm>
          <a:off x="3137"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Stealing or financial coercion</a:t>
          </a:r>
        </a:p>
      </dsp:txBody>
      <dsp:txXfrm>
        <a:off x="3137" y="2114840"/>
        <a:ext cx="2489315" cy="1493589"/>
      </dsp:txXfrm>
    </dsp:sp>
    <dsp:sp modelId="{52BE3921-6162-4EE1-91F3-6531FA8BCA4F}">
      <dsp:nvSpPr>
        <dsp:cNvPr id="0" name=""/>
        <dsp:cNvSpPr/>
      </dsp:nvSpPr>
      <dsp:spPr>
        <a:xfrm>
          <a:off x="2741385"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Neglect </a:t>
          </a:r>
        </a:p>
      </dsp:txBody>
      <dsp:txXfrm>
        <a:off x="2741385" y="2114840"/>
        <a:ext cx="2489315" cy="1493589"/>
      </dsp:txXfrm>
    </dsp:sp>
    <dsp:sp modelId="{582FD823-056E-4AE0-85AF-A975F520CB61}">
      <dsp:nvSpPr>
        <dsp:cNvPr id="0" name=""/>
        <dsp:cNvSpPr/>
      </dsp:nvSpPr>
      <dsp:spPr>
        <a:xfrm>
          <a:off x="5479632"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Inappropriate use of restrictive practices </a:t>
          </a:r>
        </a:p>
      </dsp:txBody>
      <dsp:txXfrm>
        <a:off x="5479632" y="2114840"/>
        <a:ext cx="2489315" cy="1493589"/>
      </dsp:txXfrm>
    </dsp:sp>
    <dsp:sp modelId="{7196111B-0294-41EF-8823-F4AADF23FF1D}">
      <dsp:nvSpPr>
        <dsp:cNvPr id="0" name=""/>
        <dsp:cNvSpPr/>
      </dsp:nvSpPr>
      <dsp:spPr>
        <a:xfrm>
          <a:off x="8217879"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Unexplained absence</a:t>
          </a:r>
        </a:p>
      </dsp:txBody>
      <dsp:txXfrm>
        <a:off x="8217879" y="2114840"/>
        <a:ext cx="2489315" cy="14935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E4B6B-FE68-486D-838E-1591A3F71639}">
      <dsp:nvSpPr>
        <dsp:cNvPr id="0" name=""/>
        <dsp:cNvSpPr/>
      </dsp:nvSpPr>
      <dsp:spPr>
        <a:xfrm>
          <a:off x="0" y="0"/>
          <a:ext cx="6132621" cy="5120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0D43621-7E3D-4D40-9FE9-4725F70CD202}">
      <dsp:nvSpPr>
        <dsp:cNvPr id="0" name=""/>
        <dsp:cNvSpPr/>
      </dsp:nvSpPr>
      <dsp:spPr>
        <a:xfrm>
          <a:off x="154886" y="116406"/>
          <a:ext cx="281611" cy="281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281CB-4D6F-4908-BF61-0CD382139CCA}">
      <dsp:nvSpPr>
        <dsp:cNvPr id="0" name=""/>
        <dsp:cNvSpPr/>
      </dsp:nvSpPr>
      <dsp:spPr>
        <a:xfrm>
          <a:off x="591384" y="1201"/>
          <a:ext cx="5541236" cy="512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89" tIns="54189" rIns="54189" bIns="54189" numCol="1" spcCol="1270" anchor="ctr" anchorCtr="0">
          <a:noAutofit/>
        </a:bodyPr>
        <a:lstStyle/>
        <a:p>
          <a:pPr marL="0" lvl="0" indent="0" algn="l" defTabSz="889000">
            <a:lnSpc>
              <a:spcPct val="100000"/>
            </a:lnSpc>
            <a:spcBef>
              <a:spcPct val="0"/>
            </a:spcBef>
            <a:spcAft>
              <a:spcPct val="35000"/>
            </a:spcAft>
            <a:buNone/>
          </a:pPr>
          <a:r>
            <a:rPr lang="en-AU" sz="2000" b="1" kern="1200">
              <a:solidFill>
                <a:schemeClr val="bg1"/>
              </a:solidFill>
              <a:latin typeface="+mn-lt"/>
              <a:hlinkClick xmlns:r="http://schemas.openxmlformats.org/officeDocument/2006/relationships" r:id="rId2">
                <a:extLst>
                  <a:ext uri="{A12FA001-AC4F-418D-AE19-62706E023703}">
                    <ahyp:hlinkClr xmlns:ahyp="http://schemas.microsoft.com/office/drawing/2018/hyperlinkcolor" val="tx"/>
                  </a:ext>
                </a:extLst>
              </a:hlinkClick>
            </a:rPr>
            <a:t>SIRS learning modules on Alis</a:t>
          </a:r>
          <a:endParaRPr lang="en-US" sz="2000" b="1" kern="1200">
            <a:solidFill>
              <a:schemeClr val="bg1"/>
            </a:solidFill>
            <a:latin typeface="+mn-lt"/>
          </a:endParaRPr>
        </a:p>
      </dsp:txBody>
      <dsp:txXfrm>
        <a:off x="591384" y="1201"/>
        <a:ext cx="5541236" cy="512021"/>
      </dsp:txXfrm>
    </dsp:sp>
    <dsp:sp modelId="{032F9254-1548-4C13-B890-621AE50A0C31}">
      <dsp:nvSpPr>
        <dsp:cNvPr id="0" name=""/>
        <dsp:cNvSpPr/>
      </dsp:nvSpPr>
      <dsp:spPr>
        <a:xfrm>
          <a:off x="0" y="641228"/>
          <a:ext cx="6132621" cy="5120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46BBBF8F-A47A-4CEA-A7DF-7DB9E805D79C}">
      <dsp:nvSpPr>
        <dsp:cNvPr id="0" name=""/>
        <dsp:cNvSpPr/>
      </dsp:nvSpPr>
      <dsp:spPr>
        <a:xfrm>
          <a:off x="154886" y="756432"/>
          <a:ext cx="281611" cy="281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8EAF5-2742-4B4B-BA64-56275ECBABA6}">
      <dsp:nvSpPr>
        <dsp:cNvPr id="0" name=""/>
        <dsp:cNvSpPr/>
      </dsp:nvSpPr>
      <dsp:spPr>
        <a:xfrm>
          <a:off x="591384" y="641228"/>
          <a:ext cx="5541236" cy="512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89" tIns="54189" rIns="54189" bIns="54189" numCol="1" spcCol="1270" anchor="ctr" anchorCtr="0">
          <a:noAutofit/>
        </a:bodyPr>
        <a:lstStyle/>
        <a:p>
          <a:pPr marL="0" lvl="0" indent="0" algn="l" defTabSz="889000">
            <a:lnSpc>
              <a:spcPct val="100000"/>
            </a:lnSpc>
            <a:spcBef>
              <a:spcPct val="0"/>
            </a:spcBef>
            <a:spcAft>
              <a:spcPct val="35000"/>
            </a:spcAft>
            <a:buNone/>
          </a:pPr>
          <a:r>
            <a:rPr lang="en-AU" sz="2000" b="1" kern="1200">
              <a:solidFill>
                <a:schemeClr val="bg1"/>
              </a:solidFill>
              <a:latin typeface="+mn-lt"/>
              <a:hlinkClick xmlns:r="http://schemas.openxmlformats.org/officeDocument/2006/relationships" r:id="rId4">
                <a:extLst>
                  <a:ext uri="{A12FA001-AC4F-418D-AE19-62706E023703}">
                    <ahyp:hlinkClr xmlns:ahyp="http://schemas.microsoft.com/office/drawing/2018/hyperlinkcolor" val="tx"/>
                  </a:ext>
                </a:extLst>
              </a:hlinkClick>
            </a:rPr>
            <a:t>SIRS guidance resources</a:t>
          </a:r>
          <a:r>
            <a:rPr lang="en-AU" sz="2000" b="1" kern="1200">
              <a:solidFill>
                <a:schemeClr val="bg1"/>
              </a:solidFill>
              <a:latin typeface="+mn-lt"/>
            </a:rPr>
            <a:t> </a:t>
          </a:r>
          <a:endParaRPr lang="en-US" sz="2000" b="1" kern="1200">
            <a:solidFill>
              <a:schemeClr val="bg1"/>
            </a:solidFill>
            <a:latin typeface="+mn-lt"/>
          </a:endParaRPr>
        </a:p>
      </dsp:txBody>
      <dsp:txXfrm>
        <a:off x="591384" y="641228"/>
        <a:ext cx="5541236" cy="512021"/>
      </dsp:txXfrm>
    </dsp:sp>
    <dsp:sp modelId="{0D866DDC-F7A5-4BAC-9934-FD01F3DCBCEF}">
      <dsp:nvSpPr>
        <dsp:cNvPr id="0" name=""/>
        <dsp:cNvSpPr/>
      </dsp:nvSpPr>
      <dsp:spPr>
        <a:xfrm>
          <a:off x="0" y="1281254"/>
          <a:ext cx="6132621" cy="5120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767DDB48-076D-45FD-B6A1-7060E9877C2E}">
      <dsp:nvSpPr>
        <dsp:cNvPr id="0" name=""/>
        <dsp:cNvSpPr/>
      </dsp:nvSpPr>
      <dsp:spPr>
        <a:xfrm>
          <a:off x="154886" y="1396459"/>
          <a:ext cx="281611" cy="281611"/>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80F19-32CF-455C-A210-53291AF75466}">
      <dsp:nvSpPr>
        <dsp:cNvPr id="0" name=""/>
        <dsp:cNvSpPr/>
      </dsp:nvSpPr>
      <dsp:spPr>
        <a:xfrm>
          <a:off x="591384" y="1281254"/>
          <a:ext cx="5541236" cy="512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89" tIns="54189" rIns="54189" bIns="54189" numCol="1" spcCol="1270" anchor="ctr" anchorCtr="0">
          <a:noAutofit/>
        </a:bodyPr>
        <a:lstStyle/>
        <a:p>
          <a:pPr marL="0" lvl="0" indent="0" algn="l" defTabSz="844550">
            <a:lnSpc>
              <a:spcPct val="100000"/>
            </a:lnSpc>
            <a:spcBef>
              <a:spcPct val="0"/>
            </a:spcBef>
            <a:spcAft>
              <a:spcPct val="35000"/>
            </a:spcAft>
            <a:buNone/>
          </a:pPr>
          <a:r>
            <a:rPr lang="en-AU" sz="1900" b="1" kern="120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Reportable incidents and SIRS – quick guide </a:t>
          </a:r>
          <a:endParaRPr lang="en-AU" sz="1900" b="1" kern="1200">
            <a:solidFill>
              <a:schemeClr val="bg1"/>
            </a:solidFill>
          </a:endParaRPr>
        </a:p>
      </dsp:txBody>
      <dsp:txXfrm>
        <a:off x="591384" y="1281254"/>
        <a:ext cx="5541236" cy="512021"/>
      </dsp:txXfrm>
    </dsp:sp>
    <dsp:sp modelId="{1DE458B8-4C2D-484C-B03B-87DA6F47774E}">
      <dsp:nvSpPr>
        <dsp:cNvPr id="0" name=""/>
        <dsp:cNvSpPr/>
      </dsp:nvSpPr>
      <dsp:spPr>
        <a:xfrm>
          <a:off x="0" y="1902807"/>
          <a:ext cx="6132621" cy="5120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67E14AC8-ECF6-41D5-83AE-889096CF9237}">
      <dsp:nvSpPr>
        <dsp:cNvPr id="0" name=""/>
        <dsp:cNvSpPr/>
      </dsp:nvSpPr>
      <dsp:spPr>
        <a:xfrm>
          <a:off x="154886" y="2036485"/>
          <a:ext cx="281611" cy="281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213BB-4BE3-4E4B-8F25-4D7023E9B9DD}">
      <dsp:nvSpPr>
        <dsp:cNvPr id="0" name=""/>
        <dsp:cNvSpPr/>
      </dsp:nvSpPr>
      <dsp:spPr>
        <a:xfrm>
          <a:off x="591384" y="1921281"/>
          <a:ext cx="5541236" cy="512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89" tIns="54189" rIns="54189" bIns="54189" numCol="1" spcCol="1270" anchor="ctr" anchorCtr="0">
          <a:noAutofit/>
        </a:bodyPr>
        <a:lstStyle/>
        <a:p>
          <a:pPr marL="0" lvl="0" indent="0" algn="l" defTabSz="889000">
            <a:lnSpc>
              <a:spcPct val="100000"/>
            </a:lnSpc>
            <a:spcBef>
              <a:spcPct val="0"/>
            </a:spcBef>
            <a:spcAft>
              <a:spcPct val="35000"/>
            </a:spcAft>
            <a:buNone/>
          </a:pPr>
          <a:r>
            <a:rPr lang="en-AU" sz="2000" b="1" kern="1200">
              <a:solidFill>
                <a:schemeClr val="bg1"/>
              </a:solidFill>
              <a:latin typeface="+mn-lt"/>
              <a:hlinkClick xmlns:r="http://schemas.openxmlformats.org/officeDocument/2006/relationships" r:id="rId8">
                <a:extLst>
                  <a:ext uri="{A12FA001-AC4F-418D-AE19-62706E023703}">
                    <ahyp:hlinkClr xmlns:ahyp="http://schemas.microsoft.com/office/drawing/2018/hyperlinkcolor" val="tx"/>
                  </a:ext>
                </a:extLst>
              </a:hlinkClick>
            </a:rPr>
            <a:t>SIRS decision support tool</a:t>
          </a:r>
          <a:endParaRPr lang="en-US" sz="2000" b="1" kern="1200">
            <a:solidFill>
              <a:schemeClr val="bg1"/>
            </a:solidFill>
            <a:latin typeface="+mn-lt"/>
          </a:endParaRPr>
        </a:p>
      </dsp:txBody>
      <dsp:txXfrm>
        <a:off x="591384" y="1921281"/>
        <a:ext cx="5541236" cy="512021"/>
      </dsp:txXfrm>
    </dsp:sp>
    <dsp:sp modelId="{332BFCE9-DF78-42F7-8676-D210375505B6}">
      <dsp:nvSpPr>
        <dsp:cNvPr id="0" name=""/>
        <dsp:cNvSpPr/>
      </dsp:nvSpPr>
      <dsp:spPr>
        <a:xfrm>
          <a:off x="0" y="2561307"/>
          <a:ext cx="6132621" cy="512021"/>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7106E270-1247-44F6-961E-269FA81A0372}">
      <dsp:nvSpPr>
        <dsp:cNvPr id="0" name=""/>
        <dsp:cNvSpPr/>
      </dsp:nvSpPr>
      <dsp:spPr>
        <a:xfrm>
          <a:off x="154886" y="2676512"/>
          <a:ext cx="281611" cy="281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7CACB-2574-490A-ABD5-2D5B4D67C213}">
      <dsp:nvSpPr>
        <dsp:cNvPr id="0" name=""/>
        <dsp:cNvSpPr/>
      </dsp:nvSpPr>
      <dsp:spPr>
        <a:xfrm>
          <a:off x="591384" y="2561307"/>
          <a:ext cx="5541236" cy="512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89" tIns="54189" rIns="54189" bIns="54189" numCol="1" spcCol="1270" anchor="ctr" anchorCtr="0">
          <a:noAutofit/>
        </a:bodyPr>
        <a:lstStyle/>
        <a:p>
          <a:pPr marL="0" lvl="0" indent="0" algn="l" defTabSz="889000">
            <a:lnSpc>
              <a:spcPct val="100000"/>
            </a:lnSpc>
            <a:spcBef>
              <a:spcPct val="0"/>
            </a:spcBef>
            <a:spcAft>
              <a:spcPct val="35000"/>
            </a:spcAft>
            <a:buNone/>
          </a:pPr>
          <a:r>
            <a:rPr lang="en-AU" sz="2000" b="1" kern="1200">
              <a:solidFill>
                <a:schemeClr val="bg1"/>
              </a:solidFill>
              <a:latin typeface="+mn-lt"/>
              <a:hlinkClick xmlns:r="http://schemas.openxmlformats.org/officeDocument/2006/relationships" r:id="rId10">
                <a:extLst>
                  <a:ext uri="{A12FA001-AC4F-418D-AE19-62706E023703}">
                    <ahyp:hlinkClr xmlns:ahyp="http://schemas.microsoft.com/office/drawing/2018/hyperlinkcolor" val="tx"/>
                  </a:ext>
                </a:extLst>
              </a:hlinkClick>
            </a:rPr>
            <a:t>Quality Bulletin</a:t>
          </a:r>
          <a:r>
            <a:rPr lang="en-AU" sz="2000" b="1" kern="1200">
              <a:solidFill>
                <a:schemeClr val="bg1"/>
              </a:solidFill>
              <a:latin typeface="+mn-lt"/>
            </a:rPr>
            <a:t> and </a:t>
          </a:r>
          <a:r>
            <a:rPr lang="en-AU" sz="2000" b="1" kern="1200">
              <a:solidFill>
                <a:schemeClr val="bg1"/>
              </a:solidFill>
              <a:latin typeface="+mn-lt"/>
              <a:hlinkClick xmlns:r="http://schemas.openxmlformats.org/officeDocument/2006/relationships" r:id="rId11">
                <a:extLst>
                  <a:ext uri="{A12FA001-AC4F-418D-AE19-62706E023703}">
                    <ahyp:hlinkClr xmlns:ahyp="http://schemas.microsoft.com/office/drawing/2018/hyperlinkcolor" val="tx"/>
                  </a:ext>
                </a:extLst>
              </a:hlinkClick>
            </a:rPr>
            <a:t>Regulatory Bulletin</a:t>
          </a:r>
          <a:endParaRPr lang="en-US" sz="2000" b="1" kern="1200">
            <a:solidFill>
              <a:schemeClr val="bg1"/>
            </a:solidFill>
            <a:latin typeface="+mn-lt"/>
          </a:endParaRPr>
        </a:p>
      </dsp:txBody>
      <dsp:txXfrm>
        <a:off x="591384" y="2561307"/>
        <a:ext cx="5541236" cy="512021"/>
      </dsp:txXfrm>
    </dsp:sp>
    <dsp:sp modelId="{965741E5-8643-40C6-ABCB-97DED2367889}">
      <dsp:nvSpPr>
        <dsp:cNvPr id="0" name=""/>
        <dsp:cNvSpPr/>
      </dsp:nvSpPr>
      <dsp:spPr>
        <a:xfrm>
          <a:off x="535929" y="3202535"/>
          <a:ext cx="5596691" cy="51202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E15F6A6-2D85-41EF-8C27-2BA4B9306406}">
      <dsp:nvSpPr>
        <dsp:cNvPr id="0" name=""/>
        <dsp:cNvSpPr/>
      </dsp:nvSpPr>
      <dsp:spPr>
        <a:xfrm>
          <a:off x="117986" y="3350250"/>
          <a:ext cx="281611" cy="28161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3A97F-22CA-48A2-9778-6BA8A30BDAE2}">
      <dsp:nvSpPr>
        <dsp:cNvPr id="0" name=""/>
        <dsp:cNvSpPr/>
      </dsp:nvSpPr>
      <dsp:spPr>
        <a:xfrm>
          <a:off x="436498" y="3201334"/>
          <a:ext cx="5541236" cy="512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89" tIns="54189" rIns="54189" bIns="54189" numCol="1" spcCol="1270" anchor="ctr" anchorCtr="0">
          <a:noAutofit/>
        </a:bodyPr>
        <a:lstStyle/>
        <a:p>
          <a:pPr marL="0" lvl="0" indent="0" algn="l" defTabSz="889000">
            <a:lnSpc>
              <a:spcPct val="100000"/>
            </a:lnSpc>
            <a:spcBef>
              <a:spcPct val="0"/>
            </a:spcBef>
            <a:spcAft>
              <a:spcPct val="35000"/>
            </a:spcAft>
            <a:buNone/>
          </a:pPr>
          <a:endParaRPr lang="en-US" sz="2000" b="1" kern="1200">
            <a:solidFill>
              <a:schemeClr val="bg1"/>
            </a:solidFill>
            <a:latin typeface="+mn-lt"/>
          </a:endParaRPr>
        </a:p>
      </dsp:txBody>
      <dsp:txXfrm>
        <a:off x="436498" y="3201334"/>
        <a:ext cx="5541236" cy="5120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17/04/2026</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17/04/2026</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gedcarequality.gov.au/providers/serious-incident-response-scheme/sirs-provider-resour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245452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200">
                <a:effectLst/>
                <a:latin typeface="Open Sans" pitchFamily="2" charset="0"/>
                <a:ea typeface="Open Sans" pitchFamily="2" charset="0"/>
                <a:cs typeface="Open Sans" pitchFamily="2" charset="0"/>
              </a:rPr>
              <a:t>There are some basic steps that need to be followed when an incident occurs at our organisation. Aged care workers (workers) must be familiar with these steps because everyone has a role to play in managing and reporting SIRS reportable incidents. We need to make sure that all workers are aware of the role they play, what their responsibilities are and that they follow our IMS policies and procedures. </a:t>
            </a:r>
            <a:endParaRPr lang="en-AU" sz="1200" kern="1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b="1" kern="100">
              <a:solidFill>
                <a:schemeClr val="tx1"/>
              </a:solidFill>
              <a:effectLst/>
              <a:latin typeface="Open Sans" pitchFamily="2" charset="0"/>
              <a:ea typeface="Open Sans" pitchFamily="2" charset="0"/>
              <a:cs typeface="Open Sans" pitchFamily="2" charset="0"/>
            </a:endParaRPr>
          </a:p>
          <a:p>
            <a:pPr>
              <a:lnSpc>
                <a:spcPct val="107000"/>
              </a:lnSpc>
              <a:spcAft>
                <a:spcPts val="800"/>
              </a:spcAft>
            </a:pPr>
            <a:r>
              <a:rPr lang="en-AU" sz="1200" kern="1200">
                <a:effectLst/>
                <a:latin typeface="Open Sans" pitchFamily="2" charset="0"/>
                <a:ea typeface="Open Sans" pitchFamily="2" charset="0"/>
                <a:cs typeface="Open Sans" pitchFamily="2" charset="0"/>
              </a:rPr>
              <a:t>As an example, frontline workers might be involved in identifying the incident or near miss and ensuring the wellbeing of all involved by taking appropriate actions. They might also be responsible for documenting and escalating the incident or near miss. Clinical workers or management might be the ones who investigate, direct, or implement appropriate actions taken as required. They will also need to determine if the incident is a SIRS reportable incident and, if so, the priority level, making sure the Commission is notified within the appropriate time frames.</a:t>
            </a:r>
            <a:endParaRPr lang="en-AU" sz="1200" kern="100">
              <a:effectLst/>
              <a:latin typeface="Open Sans" pitchFamily="2" charset="0"/>
              <a:ea typeface="Open Sans" pitchFamily="2" charset="0"/>
              <a:cs typeface="Open Sans" pitchFamily="2" charset="0"/>
            </a:endParaRPr>
          </a:p>
          <a:p>
            <a:pPr>
              <a:lnSpc>
                <a:spcPct val="107000"/>
              </a:lnSpc>
              <a:spcAft>
                <a:spcPts val="800"/>
              </a:spcAft>
            </a:pPr>
            <a:r>
              <a:rPr lang="en-AU" sz="1200" kern="1200">
                <a:effectLst/>
                <a:latin typeface="Open Sans" pitchFamily="2" charset="0"/>
                <a:ea typeface="Open Sans" pitchFamily="2" charset="0"/>
                <a:cs typeface="Open Sans" pitchFamily="2" charset="0"/>
              </a:rPr>
              <a:t> </a:t>
            </a:r>
            <a:endParaRPr lang="en-AU" sz="1200" kern="100">
              <a:effectLst/>
              <a:latin typeface="Open Sans" pitchFamily="2" charset="0"/>
              <a:ea typeface="Open Sans" pitchFamily="2" charset="0"/>
              <a:cs typeface="Open Sans" pitchFamily="2" charset="0"/>
            </a:endParaRPr>
          </a:p>
          <a:p>
            <a:pPr>
              <a:lnSpc>
                <a:spcPct val="107000"/>
              </a:lnSpc>
              <a:spcAft>
                <a:spcPts val="800"/>
              </a:spcAft>
            </a:pPr>
            <a:r>
              <a:rPr lang="en-AU" sz="1200" kern="1200">
                <a:effectLst/>
                <a:latin typeface="Open Sans" pitchFamily="2" charset="0"/>
                <a:ea typeface="Open Sans" pitchFamily="2" charset="0"/>
                <a:cs typeface="Open Sans" pitchFamily="2" charset="0"/>
              </a:rPr>
              <a:t>We also need to be aware of other reporting obligations, for example report to the police or the Australian Health Practitioner Regulation Agency (AHPRA).  </a:t>
            </a:r>
          </a:p>
          <a:p>
            <a:pPr>
              <a:lnSpc>
                <a:spcPct val="107000"/>
              </a:lnSpc>
              <a:spcAft>
                <a:spcPts val="800"/>
              </a:spcAft>
            </a:pPr>
            <a:endParaRPr lang="en-AU" sz="1200" kern="12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b="1" kern="1200">
                <a:effectLst/>
                <a:latin typeface="Open Sans" pitchFamily="2" charset="0"/>
                <a:ea typeface="Open Sans" pitchFamily="2" charset="0"/>
                <a:cs typeface="Open Sans" pitchFamily="2" charset="0"/>
              </a:rPr>
              <a:t>We must do something about every incident, but not every incident is SIRS reportable.   </a:t>
            </a:r>
            <a:r>
              <a:rPr lang="en-AU" sz="1200">
                <a:effectLst/>
                <a:latin typeface="Open Sans" pitchFamily="2" charset="0"/>
                <a:ea typeface="Open Sans" pitchFamily="2" charset="0"/>
                <a:cs typeface="Open Sans" pitchFamily="2" charset="0"/>
              </a:rPr>
              <a:t> </a:t>
            </a:r>
            <a:r>
              <a:rPr lang="en-AU" sz="1800">
                <a:effectLst/>
                <a:latin typeface="Open Sans" pitchFamily="2" charset="0"/>
                <a:ea typeface="Open Sans" pitchFamily="2" charset="0"/>
                <a:cs typeface="Open Sans" pitchFamily="2" charset="0"/>
              </a:rPr>
              <a:t> </a:t>
            </a:r>
            <a:r>
              <a:rPr lang="en-AU" sz="1200" kern="100">
                <a:effectLst/>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b="1" kern="1200">
              <a:solidFill>
                <a:schemeClr val="tx1"/>
              </a:solidFill>
              <a:effectLst/>
              <a:latin typeface="Open Sans" pitchFamily="2" charset="0"/>
              <a:ea typeface="Open Sans" pitchFamily="2" charset="0"/>
              <a:cs typeface="Open Sans" pitchFamily="2" charset="0"/>
            </a:endParaRPr>
          </a:p>
          <a:p>
            <a:pPr defTabSz="947860">
              <a:defRPr/>
            </a:pPr>
            <a:endParaRPr lang="en-AU">
              <a:latin typeface="Fira Sans Light" panose="020B0403050000020004" pitchFamily="34" charset="0"/>
            </a:endParaRPr>
          </a:p>
        </p:txBody>
      </p:sp>
    </p:spTree>
    <p:extLst>
      <p:ext uri="{BB962C8B-B14F-4D97-AF65-F5344CB8AC3E}">
        <p14:creationId xmlns:p14="http://schemas.microsoft.com/office/powerpoint/2010/main" val="1990211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This section looks at reportable incident obligations and the Serious Incident Response Scheme (SIRS).</a:t>
            </a: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291197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0AC13-54FE-F62C-93E4-F387F0F76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30F0C-34AA-9574-A8CC-31793F2BE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B953E-EA5F-4C90-A4ED-0AB55AC3D65A}"/>
              </a:ext>
            </a:extLst>
          </p:cNvPr>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The table on screen summarises the purpose of the SIRS.</a:t>
            </a:r>
            <a:endParaRPr lang="en-US" sz="1800" kern="12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​The SIRS is an initiative that aims to reduce abuse and neglect amongst older people accessing aged care services. It provides the opportunity to improve safeguarding and trust in aged care through:</a:t>
            </a:r>
          </a:p>
          <a:p>
            <a:pPr>
              <a:lnSpc>
                <a:spcPct val="107000"/>
              </a:lnSpc>
              <a:spcAft>
                <a:spcPts val="800"/>
              </a:spcAft>
            </a:pPr>
            <a:r>
              <a:rPr lang="en-AU" sz="1800" kern="1200">
                <a:effectLst/>
                <a:latin typeface="Open Sans" pitchFamily="2" charset="0"/>
                <a:ea typeface="Open Sans" pitchFamily="2" charset="0"/>
                <a:cs typeface="Open Sans" pitchFamily="2" charset="0"/>
              </a:rPr>
              <a:t>• strengthening aged care systems to reduce the risk of abuse and neglect</a:t>
            </a:r>
          </a:p>
          <a:p>
            <a:pPr>
              <a:lnSpc>
                <a:spcPct val="107000"/>
              </a:lnSpc>
              <a:spcAft>
                <a:spcPts val="800"/>
              </a:spcAft>
            </a:pPr>
            <a:r>
              <a:rPr lang="en-AU" sz="1800" kern="1200">
                <a:effectLst/>
                <a:latin typeface="Open Sans" pitchFamily="2" charset="0"/>
                <a:ea typeface="Open Sans" pitchFamily="2" charset="0"/>
                <a:cs typeface="Open Sans" pitchFamily="2" charset="0"/>
              </a:rPr>
              <a:t>• enabling providers to review incident information to drive improvements in quality and safety</a:t>
            </a:r>
          </a:p>
          <a:p>
            <a:pPr>
              <a:lnSpc>
                <a:spcPct val="107000"/>
              </a:lnSpc>
              <a:spcAft>
                <a:spcPts val="800"/>
              </a:spcAft>
            </a:pPr>
            <a:r>
              <a:rPr lang="en-AU" sz="1800" kern="1200">
                <a:effectLst/>
                <a:latin typeface="Open Sans" pitchFamily="2" charset="0"/>
                <a:ea typeface="Open Sans" pitchFamily="2" charset="0"/>
                <a:cs typeface="Open Sans" pitchFamily="2" charset="0"/>
              </a:rPr>
              <a:t>• making sure people receiving aged care have the support they need.</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Reporting SIRS reportable incidents promotes the protection and managing of risks that affect older people accessing care services. The SIRS gives providers guidance to:</a:t>
            </a:r>
          </a:p>
          <a:p>
            <a:pPr>
              <a:lnSpc>
                <a:spcPct val="107000"/>
              </a:lnSpc>
              <a:spcAft>
                <a:spcPts val="800"/>
              </a:spcAft>
            </a:pPr>
            <a:r>
              <a:rPr lang="en-AU" sz="1800" kern="1200">
                <a:effectLst/>
                <a:latin typeface="Open Sans" pitchFamily="2" charset="0"/>
                <a:ea typeface="Open Sans" pitchFamily="2" charset="0"/>
                <a:cs typeface="Open Sans" pitchFamily="2" charset="0"/>
              </a:rPr>
              <a:t>• study what happens when things go wrong</a:t>
            </a:r>
          </a:p>
          <a:p>
            <a:pPr>
              <a:lnSpc>
                <a:spcPct val="107000"/>
              </a:lnSpc>
              <a:spcAft>
                <a:spcPts val="800"/>
              </a:spcAft>
            </a:pPr>
            <a:r>
              <a:rPr lang="en-AU" sz="1800" kern="1200">
                <a:effectLst/>
                <a:latin typeface="Open Sans" pitchFamily="2" charset="0"/>
                <a:ea typeface="Open Sans" pitchFamily="2" charset="0"/>
                <a:cs typeface="Open Sans" pitchFamily="2" charset="0"/>
              </a:rPr>
              <a:t>• listen to people affected by an incident</a:t>
            </a:r>
          </a:p>
          <a:p>
            <a:pPr>
              <a:lnSpc>
                <a:spcPct val="107000"/>
              </a:lnSpc>
              <a:spcAft>
                <a:spcPts val="800"/>
              </a:spcAft>
            </a:pPr>
            <a:r>
              <a:rPr lang="en-AU" sz="1800" kern="1200">
                <a:effectLst/>
                <a:latin typeface="Open Sans" pitchFamily="2" charset="0"/>
                <a:ea typeface="Open Sans" pitchFamily="2" charset="0"/>
                <a:cs typeface="Open Sans" pitchFamily="2" charset="0"/>
              </a:rPr>
              <a:t>• build provider skills so they can better respond to serious incidents</a:t>
            </a:r>
          </a:p>
          <a:p>
            <a:pPr>
              <a:lnSpc>
                <a:spcPct val="107000"/>
              </a:lnSpc>
              <a:spcAft>
                <a:spcPts val="800"/>
              </a:spcAft>
            </a:pPr>
            <a:r>
              <a:rPr lang="en-AU" sz="1800" kern="1200">
                <a:effectLst/>
                <a:latin typeface="Open Sans" pitchFamily="2" charset="0"/>
                <a:ea typeface="Open Sans" pitchFamily="2" charset="0"/>
                <a:cs typeface="Open Sans" pitchFamily="2" charset="0"/>
              </a:rPr>
              <a:t>• reduce the likelihood of preventable incidents reoccurring and make changes to stop it happening again.</a:t>
            </a:r>
          </a:p>
          <a:p>
            <a:pPr>
              <a:lnSpc>
                <a:spcPct val="107000"/>
              </a:lnSpc>
              <a:spcAft>
                <a:spcPts val="800"/>
              </a:spcAft>
            </a:pPr>
            <a:br>
              <a:rPr lang="en-AU" sz="1800" kern="1200">
                <a:effectLst/>
                <a:latin typeface="Open Sans" pitchFamily="2" charset="0"/>
                <a:ea typeface="Open Sans" pitchFamily="2" charset="0"/>
                <a:cs typeface="Open Sans" pitchFamily="2" charset="0"/>
              </a:rPr>
            </a:br>
            <a:endParaRPr lang="en-AU" sz="1800" kern="100">
              <a:effectLst/>
              <a:latin typeface="Open Sans" pitchFamily="2" charset="0"/>
              <a:ea typeface="Open Sans" pitchFamily="2" charset="0"/>
              <a:cs typeface="Open Sans" pitchFamily="2" charset="0"/>
            </a:endParaRPr>
          </a:p>
          <a:p>
            <a:pPr>
              <a:spcAft>
                <a:spcPts val="800"/>
              </a:spcAft>
            </a:pPr>
            <a:r>
              <a:rPr lang="en-AU" sz="1800" kern="100">
                <a:effectLst/>
                <a:latin typeface="Open Sans" pitchFamily="2" charset="0"/>
                <a:ea typeface="Open Sans" pitchFamily="2" charset="0"/>
                <a:cs typeface="Open Sans" pitchFamily="2" charset="0"/>
              </a:rPr>
              <a:t> </a:t>
            </a:r>
            <a:endParaRPr lang="en-AU">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70D931E2-2784-8BB7-D19D-275EE0F9DF5D}"/>
              </a:ext>
            </a:extLst>
          </p:cNvPr>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104424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800" kern="1200">
                <a:solidFill>
                  <a:schemeClr val="tx1"/>
                </a:solidFill>
                <a:effectLst/>
                <a:latin typeface="+mn-lt"/>
                <a:ea typeface="+mn-ea"/>
                <a:cs typeface="+mn-cs"/>
              </a:rPr>
              <a:t>The Act sets out our obligations to manage and take reasonable action to prevent incidents. This focuses on the safety, health, wellbeing, and quality of life for older people.</a:t>
            </a:r>
          </a:p>
          <a:p>
            <a:pPr fontAlgn="base"/>
            <a:r>
              <a:rPr lang="en-AU" sz="1800" kern="1200">
                <a:solidFill>
                  <a:schemeClr val="tx1"/>
                </a:solidFill>
                <a:effectLst/>
                <a:latin typeface="+mn-lt"/>
                <a:ea typeface="+mn-ea"/>
                <a:cs typeface="+mn-cs"/>
              </a:rPr>
              <a:t>​</a:t>
            </a:r>
          </a:p>
          <a:p>
            <a:pPr fontAlgn="base"/>
            <a:r>
              <a:rPr lang="en-AU" sz="1800" kern="1200">
                <a:solidFill>
                  <a:schemeClr val="tx1"/>
                </a:solidFill>
                <a:effectLst/>
                <a:latin typeface="+mn-lt"/>
                <a:ea typeface="+mn-ea"/>
                <a:cs typeface="+mn-cs"/>
              </a:rPr>
              <a:t>​​There are 3 major components of the SIRS that must be implemented under the Act. These include: ​​</a:t>
            </a:r>
          </a:p>
          <a:p>
            <a:pPr marL="171450" lvl="0" indent="-171450" fontAlgn="base">
              <a:buFont typeface="Arial" panose="020B0604020202020204" pitchFamily="34" charset="0"/>
              <a:buChar char="•"/>
            </a:pPr>
            <a:r>
              <a:rPr lang="en-US" sz="1800" kern="1200">
                <a:solidFill>
                  <a:schemeClr val="tx1"/>
                </a:solidFill>
                <a:effectLst/>
                <a:latin typeface="+mn-lt"/>
                <a:ea typeface="+mn-ea"/>
                <a:cs typeface="+mn-cs"/>
              </a:rPr>
              <a:t>​eight reportable incident types</a:t>
            </a:r>
            <a:endParaRPr lang="en-AU" sz="1800" kern="1200">
              <a:solidFill>
                <a:schemeClr val="tx1"/>
              </a:solidFill>
              <a:effectLst/>
              <a:latin typeface="+mn-lt"/>
              <a:ea typeface="+mn-ea"/>
              <a:cs typeface="+mn-cs"/>
            </a:endParaRPr>
          </a:p>
          <a:p>
            <a:pPr marL="171450" lvl="0" indent="-171450" fontAlgn="base">
              <a:buFont typeface="Arial" panose="020B0604020202020204" pitchFamily="34" charset="0"/>
              <a:buChar char="•"/>
            </a:pPr>
            <a:r>
              <a:rPr lang="en-AU" sz="1800" kern="1200">
                <a:solidFill>
                  <a:schemeClr val="tx1"/>
                </a:solidFill>
                <a:effectLst/>
                <a:latin typeface="+mn-lt"/>
                <a:ea typeface="+mn-ea"/>
                <a:cs typeface="+mn-cs"/>
              </a:rPr>
              <a:t>reporting priority (timeframes)​</a:t>
            </a:r>
          </a:p>
          <a:p>
            <a:pPr marL="171450" indent="-171450">
              <a:buFont typeface="Arial" panose="020B0604020202020204" pitchFamily="34" charset="0"/>
              <a:buChar char="•"/>
            </a:pPr>
            <a:r>
              <a:rPr lang="en-AU" sz="1800" kern="1200">
                <a:solidFill>
                  <a:schemeClr val="tx1"/>
                </a:solidFill>
                <a:effectLst/>
                <a:latin typeface="+mn-lt"/>
                <a:ea typeface="+mn-ea"/>
                <a:cs typeface="+mn-cs"/>
              </a:rPr>
              <a:t>response and improvements.</a:t>
            </a:r>
            <a:endParaRPr lang="en-AU" sz="1800"/>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174505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rgbClr val="181717"/>
                </a:solidFill>
                <a:effectLst/>
                <a:latin typeface="Open Sans" pitchFamily="2" charset="0"/>
                <a:ea typeface="Open Sans" pitchFamily="2" charset="0"/>
                <a:cs typeface="Open Sans" pitchFamily="2" charset="0"/>
              </a:rPr>
              <a:t>This next section will look at important terminology we need to understand to assist us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rgbClr val="181717"/>
                </a:solidFill>
                <a:effectLst/>
                <a:latin typeface="Open Sans" pitchFamily="2" charset="0"/>
                <a:ea typeface="Open Sans" pitchFamily="2" charset="0"/>
                <a:cs typeface="Open Sans" pitchFamily="2" charset="0"/>
              </a:rPr>
              <a:t>our reporting obligations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rgbClr val="181717"/>
                </a:solidFill>
                <a:effectLst/>
                <a:latin typeface="Open Sans" pitchFamily="2" charset="0"/>
                <a:ea typeface="Open Sans" pitchFamily="2" charset="0"/>
                <a:cs typeface="Open Sans" pitchFamily="2" charset="0"/>
              </a:rPr>
              <a:t>what SIRS reportable incidents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rgbClr val="181717"/>
                </a:solidFill>
                <a:effectLst/>
                <a:latin typeface="Open Sans" pitchFamily="2" charset="0"/>
                <a:ea typeface="Open Sans" pitchFamily="2" charset="0"/>
                <a:cs typeface="Open Sans" pitchFamily="2" charset="0"/>
              </a:rPr>
              <a:t>the 8 types of reportable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rgbClr val="181717"/>
                </a:solidFill>
                <a:effectLst/>
                <a:latin typeface="Open Sans" pitchFamily="2" charset="0"/>
                <a:ea typeface="Open Sans" pitchFamily="2" charset="0"/>
                <a:cs typeface="Open Sans" pitchFamily="2" charset="0"/>
              </a:rPr>
              <a:t>what makes a SIRS reportable incident a Priority 1 or 2 incident. </a:t>
            </a:r>
            <a:endParaRPr lang="en-AU" sz="1200" kern="100">
              <a:effectLst/>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377033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The next few slides look at what a SIRS reportable incident is. </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Firstly, an </a:t>
            </a:r>
            <a:r>
              <a:rPr lang="en-AU" sz="1800" b="1" kern="1200">
                <a:effectLst/>
                <a:latin typeface="Open Sans" pitchFamily="2" charset="0"/>
                <a:ea typeface="Open Sans" pitchFamily="2" charset="0"/>
                <a:cs typeface="Open Sans" pitchFamily="2" charset="0"/>
              </a:rPr>
              <a:t>incident </a:t>
            </a:r>
            <a:r>
              <a:rPr lang="en-AU" sz="1800" kern="1200">
                <a:effectLst/>
                <a:latin typeface="Open Sans" pitchFamily="2" charset="0"/>
                <a:ea typeface="Open Sans" pitchFamily="2" charset="0"/>
                <a:cs typeface="Open Sans" pitchFamily="2" charset="0"/>
              </a:rPr>
              <a:t>is something that happens, which causes or has the potential to cause intentional or unintentional harm to an older person in our care.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As mentioned previously, all incidents that occur need to be managed in our IMS. Some incidents will only need to be managed in our IMS, but there are 8 types of incidents (more on that later), which are considered reportable incidents in the serious incident response scheme, that we are required to report to the Commission.  </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What is a SIRS reportable</a:t>
            </a:r>
            <a:r>
              <a:rPr lang="en-AU" sz="1800" b="1" kern="1200">
                <a:effectLst/>
                <a:latin typeface="Open Sans" pitchFamily="2" charset="0"/>
                <a:ea typeface="Open Sans" pitchFamily="2" charset="0"/>
                <a:cs typeface="Open Sans" pitchFamily="2" charset="0"/>
              </a:rPr>
              <a:t> incident</a:t>
            </a:r>
            <a:r>
              <a:rPr lang="en-AU" sz="1800" kern="1200">
                <a:effectLst/>
                <a:latin typeface="Open Sans" pitchFamily="2" charset="0"/>
                <a:ea typeface="Open Sans" pitchFamily="2" charset="0"/>
                <a:cs typeface="Open Sans" pitchFamily="2" charset="0"/>
              </a:rPr>
              <a:t>?</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80C"/>
                </a:solidFill>
                <a:effectLst/>
                <a:latin typeface="Open Sans" pitchFamily="2" charset="0"/>
                <a:ea typeface="Open Sans" pitchFamily="2" charset="0"/>
                <a:cs typeface="Open Sans" pitchFamily="2" charset="0"/>
              </a:rPr>
              <a:t>As defined by the Aged Care Act 2024, an incident is reportable if it: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a:solidFill>
                <a:srgbClr val="000000"/>
              </a:solidFill>
              <a:effectLst/>
              <a:latin typeface="Open Sans" pitchFamily="2" charset="0"/>
              <a:ea typeface="Open Sans" pitchFamily="2" charset="0"/>
              <a:cs typeface="Open Sans" pitchFamily="2"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1800" kern="1200">
                <a:solidFill>
                  <a:srgbClr val="000000"/>
                </a:solidFill>
                <a:effectLst/>
                <a:latin typeface="Open Sans" pitchFamily="2" charset="0"/>
                <a:ea typeface="Open Sans" pitchFamily="2" charset="0"/>
                <a:cs typeface="Open Sans" pitchFamily="2" charset="0"/>
              </a:rPr>
              <a:t>is one of the 8 reportable incident types </a:t>
            </a:r>
            <a:endParaRPr lang="en-AU" sz="180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b="0" i="0" kern="1200">
                <a:solidFill>
                  <a:srgbClr val="00080C"/>
                </a:solidFill>
                <a:effectLst/>
                <a:latin typeface="Open Sans" pitchFamily="2" charset="0"/>
                <a:ea typeface="Open Sans" pitchFamily="2" charset="0"/>
                <a:cs typeface="Open Sans" pitchFamily="2" charset="0"/>
              </a:rPr>
              <a:t>has</a:t>
            </a:r>
            <a:r>
              <a:rPr lang="en-AU" sz="1200" b="0" i="0" kern="1200">
                <a:solidFill>
                  <a:schemeClr val="tx1"/>
                </a:solidFill>
                <a:effectLst/>
                <a:latin typeface="+mn-lt"/>
                <a:ea typeface="+mn-ea"/>
                <a:cs typeface="+mn-cs"/>
              </a:rPr>
              <a:t> occurred, is alleged to have occurred, or is suspected of having occurred, in connection with the delivery of funded aged care services to an individual by a registered provider.</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Even if the incident caused no actual harm, it still needs to be reported. This is to account for situations where an incident occurred, and that incident could reasonably be expected to cause harm or discomfort.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For example, a care worker supports an older person with limited mobility to the toilet but then leaves them on the toilet unattended for a long period of time. When they return, the person seems unaffected – they are not physically harmed, and they do not express their distress in any obvious way. However, it is reasonable to consider that they might have been uncomfortable and/or concerned about being left unaided and that this incident could have caused harm to them.</a:t>
            </a:r>
            <a:endParaRPr lang="en-AU" sz="1800" kern="100">
              <a:effectLst/>
              <a:latin typeface="Open Sans" pitchFamily="2" charset="0"/>
              <a:ea typeface="Open Sans" pitchFamily="2" charset="0"/>
              <a:cs typeface="Open Sans" pitchFamily="2" charset="0"/>
            </a:endParaRPr>
          </a:p>
          <a:p>
            <a:pPr marL="171450" indent="-171450">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Let’s take a closer look at some important phrases in the definition for a reportable incident.</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987256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For something to be a SIRS reportable incident, it must be an older person in our care who is impacted.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0" kern="1200">
                <a:solidFill>
                  <a:srgbClr val="181717"/>
                </a:solidFill>
                <a:effectLst/>
                <a:latin typeface="Open Sans" pitchFamily="2" charset="0"/>
                <a:ea typeface="Open Sans" pitchFamily="2" charset="0"/>
                <a:cs typeface="Open Sans" pitchFamily="2" charset="0"/>
              </a:rPr>
              <a:t>The legislation highlights that an incident is reportable where it takes place while we are providing care services, or in connection with the delivery of funded aged care services to an individual by a registered provider. This includes any incidents that:</a:t>
            </a:r>
            <a:endParaRPr lang="en-AU" sz="1800" b="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0" kern="1200">
                <a:solidFill>
                  <a:srgbClr val="181717"/>
                </a:solidFill>
                <a:effectLst/>
                <a:latin typeface="Open Sans" pitchFamily="2" charset="0"/>
                <a:ea typeface="Open Sans" pitchFamily="2" charset="0"/>
                <a:cs typeface="Open Sans" pitchFamily="2" charset="0"/>
              </a:rPr>
              <a:t>occur while care services are being delivered (for example, when staff take an individual to appointments or support them to participate in activities)</a:t>
            </a:r>
            <a:endParaRPr lang="en-AU" sz="1800" b="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0" kern="1200">
                <a:solidFill>
                  <a:srgbClr val="181717"/>
                </a:solidFill>
                <a:effectLst/>
                <a:latin typeface="Open Sans" pitchFamily="2" charset="0"/>
                <a:ea typeface="Open Sans" pitchFamily="2" charset="0"/>
                <a:cs typeface="Open Sans" pitchFamily="2" charset="0"/>
              </a:rPr>
              <a:t>occur because of a failure to deliver appropriate care services</a:t>
            </a:r>
            <a:endParaRPr lang="en-AU" sz="1800" b="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0" kern="1200">
                <a:solidFill>
                  <a:srgbClr val="181717"/>
                </a:solidFill>
                <a:effectLst/>
                <a:latin typeface="Open Sans" pitchFamily="2" charset="0"/>
                <a:ea typeface="Open Sans" pitchFamily="2" charset="0"/>
                <a:cs typeface="Open Sans" pitchFamily="2" charset="0"/>
              </a:rPr>
              <a:t>occur while workers are undertaking duties as part of their roles </a:t>
            </a:r>
            <a:r>
              <a:rPr lang="en-US" sz="1800" b="0" kern="1200">
                <a:solidFill>
                  <a:srgbClr val="00080C"/>
                </a:solidFill>
                <a:effectLst/>
                <a:latin typeface="Open Sans" pitchFamily="2" charset="0"/>
                <a:ea typeface="Open Sans" pitchFamily="2" charset="0"/>
                <a:cs typeface="Open Sans" pitchFamily="2" charset="0"/>
              </a:rPr>
              <a:t>​(e.g. </a:t>
            </a:r>
            <a:r>
              <a:rPr lang="en-AU" sz="1800" b="0" kern="1200">
                <a:effectLst/>
                <a:latin typeface="Open Sans" pitchFamily="2" charset="0"/>
                <a:ea typeface="Open Sans" pitchFamily="2" charset="0"/>
                <a:cs typeface="Open Sans" pitchFamily="2" charset="0"/>
              </a:rPr>
              <a:t>failure to document and escalate a pressure injury)</a:t>
            </a:r>
            <a:endParaRPr lang="en-AU" sz="1800" b="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0" kern="1200">
                <a:solidFill>
                  <a:srgbClr val="000000"/>
                </a:solidFill>
                <a:effectLst/>
                <a:latin typeface="Open Sans" pitchFamily="2" charset="0"/>
                <a:ea typeface="Open Sans" pitchFamily="2" charset="0"/>
                <a:cs typeface="Open Sans" pitchFamily="2" charset="0"/>
              </a:rPr>
              <a:t>​</a:t>
            </a:r>
            <a:r>
              <a:rPr lang="en-AU" sz="1800" b="0" kern="1200">
                <a:solidFill>
                  <a:srgbClr val="181717"/>
                </a:solidFill>
                <a:effectLst/>
                <a:latin typeface="Open Sans" pitchFamily="2" charset="0"/>
                <a:ea typeface="Open Sans" pitchFamily="2" charset="0"/>
                <a:cs typeface="Open Sans" pitchFamily="2" charset="0"/>
              </a:rPr>
              <a:t>may not have occurred while care services were being delivered but are connected because the harm (or potential harm) arose from the delivery of care services.</a:t>
            </a:r>
            <a:endParaRPr lang="en-AU" sz="1800" b="0" kern="100">
              <a:effectLst/>
              <a:latin typeface="Open Sans" pitchFamily="2" charset="0"/>
              <a:ea typeface="Open Sans" pitchFamily="2" charset="0"/>
              <a:cs typeface="Open Sans" pitchFamily="2" charset="0"/>
            </a:endParaRPr>
          </a:p>
          <a:p>
            <a:pPr marL="171450" indent="-171450">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We need to consider the concerns or complaints raised by the older person, their family and supporters, workers or other people, to determine if they fit into one of the 8 categories of SIRS reportable incidents. Taking this step will enable us to meet our obligations for incidents which are alleged or suspected to have occurred.</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1277986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We must report all SIRS reportable incidents to the Aged Care Quality and Safety Commission (the Commission), including incidents that:</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a:solidFill>
                  <a:srgbClr val="181717"/>
                </a:solidFill>
                <a:effectLst/>
                <a:latin typeface="Open Sans" pitchFamily="2" charset="0"/>
                <a:ea typeface="Open Sans" pitchFamily="2" charset="0"/>
                <a:cs typeface="Open Sans" pitchFamily="2" charset="0"/>
              </a:rPr>
              <a:t>are suspected or alleged, even if we can’t confirm the incident</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a:solidFill>
                  <a:srgbClr val="181717"/>
                </a:solidFill>
                <a:effectLst/>
                <a:latin typeface="Open Sans" pitchFamily="2" charset="0"/>
                <a:ea typeface="Open Sans" pitchFamily="2" charset="0"/>
                <a:cs typeface="Open Sans" pitchFamily="2" charset="0"/>
              </a:rPr>
              <a:t>are under investigation (e.g. internal or police investigation)</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a:solidFill>
                  <a:srgbClr val="181717"/>
                </a:solidFill>
                <a:effectLst/>
                <a:latin typeface="Open Sans" pitchFamily="2" charset="0"/>
                <a:ea typeface="Open Sans" pitchFamily="2" charset="0"/>
                <a:cs typeface="Open Sans" pitchFamily="2" charset="0"/>
              </a:rPr>
              <a:t>involve older people in our care who don’t want to report the incident </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800" kern="1200">
                <a:solidFill>
                  <a:srgbClr val="181717"/>
                </a:solidFill>
                <a:effectLst/>
                <a:latin typeface="Open Sans" pitchFamily="2" charset="0"/>
                <a:ea typeface="Open Sans" pitchFamily="2" charset="0"/>
                <a:cs typeface="Open Sans" pitchFamily="2" charset="0"/>
              </a:rPr>
              <a:t>involve older people in our care, including those with cognitive impairment or reduced capacity.</a:t>
            </a:r>
          </a:p>
          <a:p>
            <a:pPr marL="0" lvl="0" indent="0">
              <a:lnSpc>
                <a:spcPct val="107000"/>
              </a:lnSpc>
              <a:spcAft>
                <a:spcPts val="800"/>
              </a:spcAft>
              <a:buFont typeface="Symbol" panose="05050102010706020507" pitchFamily="18" charset="2"/>
              <a:buNone/>
            </a:pPr>
            <a:endParaRPr lang="en-AU" sz="1800" kern="1200">
              <a:solidFill>
                <a:srgbClr val="181717"/>
              </a:solidFill>
              <a:effectLst/>
              <a:latin typeface="Open Sans" pitchFamily="2" charset="0"/>
              <a:ea typeface="Open Sans" pitchFamily="2" charset="0"/>
              <a:cs typeface="Open Sans" pitchFamily="2" charset="0"/>
            </a:endParaRPr>
          </a:p>
          <a:p>
            <a:pPr fontAlgn="base"/>
            <a:r>
              <a:rPr lang="en-AU" sz="2400">
                <a:solidFill>
                  <a:srgbClr val="000000"/>
                </a:solidFill>
                <a:latin typeface="Open Sans"/>
                <a:ea typeface="Open Sans"/>
                <a:cs typeface="Open Sans"/>
              </a:rPr>
              <a:t>The following incidents are not SIRS reportable incidents, but should be recorded in our IMS:</a:t>
            </a:r>
          </a:p>
          <a:p>
            <a:pPr marL="342900" indent="-342900" fontAlgn="base">
              <a:buFont typeface="Arial" panose="020B0604020202020204" pitchFamily="34" charset="0"/>
              <a:buChar char="•"/>
            </a:pPr>
            <a:r>
              <a:rPr lang="en-AU" sz="2400">
                <a:solidFill>
                  <a:srgbClr val="000000"/>
                </a:solidFill>
                <a:latin typeface="Open Sans"/>
                <a:ea typeface="Open Sans"/>
                <a:cs typeface="Open Sans"/>
              </a:rPr>
              <a:t>where harm has been caused to a </a:t>
            </a:r>
            <a:r>
              <a:rPr lang="en-AU" sz="2400">
                <a:solidFill>
                  <a:srgbClr val="000000"/>
                </a:solidFill>
                <a:latin typeface="+mn-lt"/>
                <a:ea typeface="Open Sans"/>
                <a:cs typeface="Open Sans"/>
              </a:rPr>
              <a:t>worker, an older person’s family, supporters, visitors or </a:t>
            </a:r>
            <a:r>
              <a:rPr lang="en-AU" sz="2400">
                <a:effectLst/>
                <a:latin typeface="+mn-lt"/>
              </a:rPr>
              <a:t>another person who is not a care </a:t>
            </a:r>
            <a:r>
              <a:rPr lang="en-AU" sz="2400">
                <a:solidFill>
                  <a:srgbClr val="000000"/>
                </a:solidFill>
                <a:latin typeface="+mn-lt"/>
                <a:ea typeface="Open Sans"/>
                <a:cs typeface="Open Sans"/>
              </a:rPr>
              <a:t>recipient </a:t>
            </a:r>
            <a:r>
              <a:rPr lang="en-AU" sz="2400" kern="1200">
                <a:solidFill>
                  <a:srgbClr val="181717"/>
                </a:solidFill>
                <a:effectLst/>
                <a:latin typeface="Open Sans" pitchFamily="2" charset="0"/>
                <a:ea typeface="Open Sans" pitchFamily="2" charset="0"/>
                <a:cs typeface="Open Sans" pitchFamily="2" charset="0"/>
              </a:rPr>
              <a:t>for example, an older person’s spouse trips over the vacuum cleaner left in the lounge by a worker</a:t>
            </a:r>
            <a:endParaRPr lang="en-AU" sz="2400">
              <a:solidFill>
                <a:srgbClr val="000000"/>
              </a:solidFill>
              <a:latin typeface="+mn-lt"/>
              <a:ea typeface="Open Sans"/>
              <a:cs typeface="Open Sans"/>
            </a:endParaRPr>
          </a:p>
          <a:p>
            <a:pPr marL="342900" indent="-342900" fontAlgn="base">
              <a:buFont typeface="Arial" panose="020B0604020202020204" pitchFamily="34" charset="0"/>
              <a:buChar char="•"/>
            </a:pPr>
            <a:r>
              <a:rPr lang="en-AU" sz="2400">
                <a:solidFill>
                  <a:srgbClr val="000000"/>
                </a:solidFill>
                <a:latin typeface="Open Sans"/>
                <a:ea typeface="Open Sans"/>
                <a:cs typeface="Open Sans"/>
              </a:rPr>
              <a:t>where an older person makes an informed decision to refuse care services</a:t>
            </a:r>
          </a:p>
          <a:p>
            <a:pPr marL="342900" indent="-342900" fontAlgn="base">
              <a:buFont typeface="Arial" panose="020B0604020202020204" pitchFamily="34" charset="0"/>
              <a:buChar char="•"/>
            </a:pPr>
            <a:r>
              <a:rPr lang="en-AU" sz="2400">
                <a:solidFill>
                  <a:srgbClr val="000000"/>
                </a:solidFill>
                <a:latin typeface="Open Sans"/>
                <a:ea typeface="Open Sans"/>
                <a:cs typeface="Open Sans"/>
              </a:rPr>
              <a:t>where an older person is not following a recommended course of action</a:t>
            </a:r>
            <a:r>
              <a:rPr lang="en-AU" sz="1800" kern="100">
                <a:solidFill>
                  <a:srgbClr val="000000"/>
                </a:solidFill>
                <a:effectLst/>
                <a:latin typeface="Open Sans" pitchFamily="2" charset="0"/>
                <a:ea typeface="Open Sans" pitchFamily="2" charset="0"/>
                <a:cs typeface="Open Sans" pitchFamily="2" charset="0"/>
              </a:rPr>
              <a:t>.</a:t>
            </a:r>
            <a:endParaRPr lang="en-AU" sz="2400">
              <a:solidFill>
                <a:srgbClr val="000000"/>
              </a:solidFill>
              <a:latin typeface="Open Sans"/>
              <a:ea typeface="Open Sans"/>
              <a:cs typeface="Open Sans"/>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173574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a:effectLst/>
                <a:latin typeface="Open Sans" pitchFamily="2" charset="0"/>
                <a:ea typeface="Open Sans" pitchFamily="2" charset="0"/>
                <a:cs typeface="Open Sans" pitchFamily="2" charset="0"/>
              </a:rPr>
              <a:t>A near miss is an important term to consider.  </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200" kern="1200">
                <a:solidFill>
                  <a:schemeClr val="tx1"/>
                </a:solidFill>
                <a:effectLst/>
                <a:latin typeface="+mn-lt"/>
                <a:ea typeface="+mn-ea"/>
                <a:cs typeface="+mn-cs"/>
              </a:rPr>
              <a:t>A near miss is when an incident, event or oversight occurs that does not result in harm but had the potential to cause harm to an individual in our care.</a:t>
            </a:r>
            <a:br>
              <a:rPr lang="en-AU" sz="1200" kern="1200">
                <a:solidFill>
                  <a:schemeClr val="tx1"/>
                </a:solidFill>
                <a:effectLst/>
                <a:latin typeface="+mn-lt"/>
                <a:ea typeface="+mn-ea"/>
                <a:cs typeface="+mn-cs"/>
              </a:rPr>
            </a:br>
            <a:br>
              <a:rPr lang="en-AU" sz="1200" kern="1200">
                <a:solidFill>
                  <a:schemeClr val="tx1"/>
                </a:solidFill>
                <a:effectLst/>
                <a:latin typeface="+mn-lt"/>
                <a:ea typeface="+mn-ea"/>
                <a:cs typeface="+mn-cs"/>
              </a:rPr>
            </a:br>
            <a:r>
              <a:rPr lang="en-AU" sz="1200" kern="1200">
                <a:solidFill>
                  <a:schemeClr val="tx1"/>
                </a:solidFill>
                <a:effectLst/>
                <a:latin typeface="+mn-lt"/>
                <a:ea typeface="+mn-ea"/>
                <a:cs typeface="+mn-cs"/>
              </a:rPr>
              <a:t>Near misses must be captured and recorded in our IMS.</a:t>
            </a:r>
            <a:endParaRPr lang="en-AU" sz="1800" kern="120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20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Examples of near misses include things like: </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solidFill>
                  <a:srgbClr val="181717"/>
                </a:solidFill>
                <a:effectLst/>
                <a:latin typeface="Open Sans" pitchFamily="2" charset="0"/>
                <a:ea typeface="Open Sans" pitchFamily="2" charset="0"/>
                <a:cs typeface="Open Sans" pitchFamily="2" charset="0"/>
              </a:rPr>
              <a:t>poor lighting that results in a worker tripping and almost falling over an extension cord, or </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solidFill>
                  <a:srgbClr val="181717"/>
                </a:solidFill>
                <a:effectLst/>
                <a:latin typeface="Open Sans" pitchFamily="2" charset="0"/>
                <a:ea typeface="Open Sans" pitchFamily="2" charset="0"/>
                <a:cs typeface="Open Sans" pitchFamily="2" charset="0"/>
              </a:rPr>
              <a:t>equipment left in a blind spot in a corridor that could have resulted in a collision involving an older person or their family members or a worker, or</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solidFill>
                  <a:srgbClr val="181717"/>
                </a:solidFill>
                <a:effectLst/>
                <a:latin typeface="Open Sans" pitchFamily="2" charset="0"/>
                <a:ea typeface="Open Sans" pitchFamily="2" charset="0"/>
                <a:cs typeface="Open Sans" pitchFamily="2" charset="0"/>
              </a:rPr>
              <a:t>a stack of boxes in a day respite centre falling over, where no one was injured.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20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Being proactive about reporting near misses is an opportunity for our organisation to build a safety culture and assess and learn from events so that we can understand risks and prevent incidents from occurring. </a:t>
            </a:r>
            <a:r>
              <a:rPr lang="en-AU" sz="1800" kern="100">
                <a:solidFill>
                  <a:schemeClr val="tx1"/>
                </a:solidFill>
                <a:effectLst/>
                <a:latin typeface="Open Sans" pitchFamily="2" charset="0"/>
                <a:ea typeface="Open Sans" pitchFamily="2" charset="0"/>
                <a:cs typeface="Open Sans" pitchFamily="2" charset="0"/>
              </a:rPr>
              <a:t>All workers </a:t>
            </a:r>
            <a:r>
              <a:rPr lang="en-AU" sz="1800" kern="1200">
                <a:solidFill>
                  <a:srgbClr val="181717"/>
                </a:solidFill>
                <a:effectLst/>
                <a:latin typeface="Open Sans" pitchFamily="2" charset="0"/>
                <a:ea typeface="Open Sans" pitchFamily="2" charset="0"/>
                <a:cs typeface="Open Sans" pitchFamily="2" charset="0"/>
              </a:rPr>
              <a:t>should be supported to recognise and report near misses and be part of the learning and quality improvements that come out of near misses or close calls.</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18</a:t>
            </a:fld>
            <a:endParaRPr lang="en-AU"/>
          </a:p>
        </p:txBody>
      </p:sp>
    </p:spTree>
    <p:extLst>
      <p:ext uri="{BB962C8B-B14F-4D97-AF65-F5344CB8AC3E}">
        <p14:creationId xmlns:p14="http://schemas.microsoft.com/office/powerpoint/2010/main" val="1311958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9EF2-9A13-3759-486F-D1A068389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41263-0894-85D2-F3AB-6197C79C4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CA135-2589-0096-51FC-63AB93589349}"/>
              </a:ext>
            </a:extLst>
          </p:cNvPr>
          <p:cNvSpPr>
            <a:spLocks noGrp="1"/>
          </p:cNvSpPr>
          <p:nvPr>
            <p:ph type="body" idx="1"/>
          </p:nvPr>
        </p:nvSpPr>
        <p:spPr/>
        <p:txBody>
          <a:bodyPr/>
          <a:lstStyle/>
          <a:p>
            <a:r>
              <a:rPr lang="en-AU" sz="1800" i="0" kern="1200">
                <a:solidFill>
                  <a:schemeClr val="tx1"/>
                </a:solidFill>
                <a:effectLst/>
                <a:latin typeface="+mn-lt"/>
                <a:ea typeface="+mn-ea"/>
                <a:cs typeface="+mn-cs"/>
              </a:rPr>
              <a:t>When SIRS reportable incidents occur, we need to determine if they are a Priority 1 or a Priority 2 reportable incident. This determines how long we have to complete our reporting. ​</a:t>
            </a:r>
            <a:endParaRPr lang="en-AU" sz="1800" i="1" kern="1200">
              <a:solidFill>
                <a:schemeClr val="tx1"/>
              </a:solidFill>
              <a:effectLst/>
              <a:latin typeface="+mn-lt"/>
              <a:ea typeface="+mn-ea"/>
              <a:cs typeface="+mn-cs"/>
            </a:endParaRPr>
          </a:p>
          <a:p>
            <a:r>
              <a:rPr lang="en-AU" sz="1800" i="0" kern="1200">
                <a:solidFill>
                  <a:schemeClr val="tx1"/>
                </a:solidFill>
                <a:effectLst/>
                <a:latin typeface="+mn-lt"/>
                <a:ea typeface="+mn-ea"/>
                <a:cs typeface="+mn-cs"/>
              </a:rPr>
              <a:t> </a:t>
            </a:r>
            <a:endParaRPr lang="en-AU" sz="1800" i="1" kern="1200">
              <a:solidFill>
                <a:schemeClr val="tx1"/>
              </a:solidFill>
              <a:effectLst/>
              <a:latin typeface="+mn-lt"/>
              <a:ea typeface="+mn-ea"/>
              <a:cs typeface="+mn-cs"/>
            </a:endParaRPr>
          </a:p>
          <a:p>
            <a:r>
              <a:rPr lang="en-AU" sz="1800" i="0" kern="1200">
                <a:solidFill>
                  <a:schemeClr val="tx1"/>
                </a:solidFill>
                <a:effectLst/>
                <a:latin typeface="+mn-lt"/>
                <a:ea typeface="+mn-ea"/>
                <a:cs typeface="+mn-cs"/>
              </a:rPr>
              <a:t>A Priority 1 SIRS reportable incident is any reportable incident:</a:t>
            </a:r>
            <a:endParaRPr lang="en-AU" sz="1800" i="1" kern="1200">
              <a:solidFill>
                <a:schemeClr val="tx1"/>
              </a:solidFill>
              <a:effectLst/>
              <a:latin typeface="+mn-lt"/>
              <a:ea typeface="+mn-ea"/>
              <a:cs typeface="+mn-cs"/>
            </a:endParaRPr>
          </a:p>
          <a:p>
            <a:pPr marL="171450" lvl="0" indent="-171450">
              <a:buFont typeface="Arial" panose="020B0604020202020204" pitchFamily="34" charset="0"/>
              <a:buChar char="•"/>
            </a:pPr>
            <a:r>
              <a:rPr lang="en-AU" sz="1800" i="0" kern="1200">
                <a:solidFill>
                  <a:schemeClr val="tx1"/>
                </a:solidFill>
                <a:effectLst/>
                <a:latin typeface="+mn-lt"/>
                <a:ea typeface="+mn-ea"/>
                <a:cs typeface="+mn-cs"/>
              </a:rPr>
              <a:t>that has caused an older person physical or psychological injury or discomfort that needs medical or psychological treatment to resolve​</a:t>
            </a:r>
            <a:endParaRPr lang="en-AU" sz="1800" i="1" kern="1200">
              <a:solidFill>
                <a:schemeClr val="tx1"/>
              </a:solidFill>
              <a:effectLst/>
              <a:latin typeface="+mn-lt"/>
              <a:ea typeface="+mn-ea"/>
              <a:cs typeface="+mn-cs"/>
            </a:endParaRPr>
          </a:p>
          <a:p>
            <a:pPr marL="171450" lvl="0" indent="-171450">
              <a:buFont typeface="Arial" panose="020B0604020202020204" pitchFamily="34" charset="0"/>
              <a:buChar char="•"/>
            </a:pPr>
            <a:r>
              <a:rPr lang="en-AU" sz="1800" i="0" kern="1200">
                <a:solidFill>
                  <a:schemeClr val="tx1"/>
                </a:solidFill>
                <a:effectLst/>
                <a:latin typeface="+mn-lt"/>
                <a:ea typeface="+mn-ea"/>
                <a:cs typeface="+mn-cs"/>
              </a:rPr>
              <a:t>where there are reasonable grounds to report the incident to the police</a:t>
            </a:r>
            <a:endParaRPr lang="en-AU" sz="1800" i="1" kern="1200">
              <a:solidFill>
                <a:schemeClr val="tx1"/>
              </a:solidFill>
              <a:effectLst/>
              <a:latin typeface="+mn-lt"/>
              <a:ea typeface="+mn-ea"/>
              <a:cs typeface="+mn-cs"/>
            </a:endParaRPr>
          </a:p>
          <a:p>
            <a:pPr marL="171450" lvl="0" indent="-171450">
              <a:buFont typeface="Arial" panose="020B0604020202020204" pitchFamily="34" charset="0"/>
              <a:buChar char="•"/>
            </a:pPr>
            <a:r>
              <a:rPr lang="en-AU" sz="1800" i="0" kern="1200">
                <a:solidFill>
                  <a:schemeClr val="tx1"/>
                </a:solidFill>
                <a:effectLst/>
                <a:latin typeface="+mn-lt"/>
                <a:ea typeface="+mn-ea"/>
                <a:cs typeface="+mn-cs"/>
              </a:rPr>
              <a:t>involving unlawful sexual contact or inappropriate sexual conduct inflicted on an older person</a:t>
            </a:r>
            <a:r>
              <a:rPr lang="en-US" sz="1800" i="0" kern="1200">
                <a:solidFill>
                  <a:schemeClr val="tx1"/>
                </a:solidFill>
                <a:effectLst/>
                <a:latin typeface="+mn-lt"/>
                <a:ea typeface="+mn-ea"/>
                <a:cs typeface="+mn-cs"/>
              </a:rPr>
              <a:t>​</a:t>
            </a:r>
            <a:endParaRPr lang="en-AU" sz="1800" i="1" kern="1200">
              <a:solidFill>
                <a:schemeClr val="tx1"/>
              </a:solidFill>
              <a:effectLst/>
              <a:latin typeface="+mn-lt"/>
              <a:ea typeface="+mn-ea"/>
              <a:cs typeface="+mn-cs"/>
            </a:endParaRPr>
          </a:p>
          <a:p>
            <a:pPr marL="171450" lvl="0" indent="-171450">
              <a:buFont typeface="Arial" panose="020B0604020202020204" pitchFamily="34" charset="0"/>
              <a:buChar char="•"/>
            </a:pPr>
            <a:r>
              <a:rPr lang="en-AU" sz="1800" i="0" kern="1200">
                <a:solidFill>
                  <a:schemeClr val="tx1"/>
                </a:solidFill>
                <a:effectLst/>
                <a:latin typeface="+mn-lt"/>
                <a:ea typeface="+mn-ea"/>
                <a:cs typeface="+mn-cs"/>
              </a:rPr>
              <a:t>involving unexpected death of an older person resulting from care services delivered (or a failure to be delivered) by the provider, </a:t>
            </a:r>
            <a:r>
              <a:rPr lang="en-US" sz="1800" i="0" kern="1200">
                <a:solidFill>
                  <a:schemeClr val="tx1"/>
                </a:solidFill>
                <a:effectLst/>
                <a:latin typeface="+mn-lt"/>
                <a:ea typeface="+mn-ea"/>
                <a:cs typeface="+mn-cs"/>
              </a:rPr>
              <a:t>​</a:t>
            </a:r>
            <a:endParaRPr lang="en-AU" sz="1800" i="1" kern="1200">
              <a:solidFill>
                <a:schemeClr val="tx1"/>
              </a:solidFill>
              <a:effectLst/>
              <a:latin typeface="+mn-lt"/>
              <a:ea typeface="+mn-ea"/>
              <a:cs typeface="+mn-cs"/>
            </a:endParaRPr>
          </a:p>
          <a:p>
            <a:pPr marL="171450" lvl="0" indent="-171450">
              <a:buFont typeface="Arial" panose="020B0604020202020204" pitchFamily="34" charset="0"/>
              <a:buChar char="•"/>
            </a:pPr>
            <a:r>
              <a:rPr lang="en-AU" sz="1800" i="0" kern="1200">
                <a:solidFill>
                  <a:schemeClr val="tx1"/>
                </a:solidFill>
                <a:effectLst/>
                <a:latin typeface="+mn-lt"/>
                <a:ea typeface="+mn-ea"/>
                <a:cs typeface="+mn-cs"/>
              </a:rPr>
              <a:t>involving unexplained absence of the older person during the delivery of aged care services where there are reasonable grounds to call the police.​</a:t>
            </a:r>
            <a:endParaRPr lang="en-AU" sz="1800" i="1" kern="1200">
              <a:solidFill>
                <a:schemeClr val="tx1"/>
              </a:solidFill>
              <a:effectLst/>
              <a:latin typeface="+mn-lt"/>
              <a:ea typeface="+mn-ea"/>
              <a:cs typeface="+mn-cs"/>
            </a:endParaRPr>
          </a:p>
          <a:p>
            <a:r>
              <a:rPr lang="en-AU" sz="1800" i="0" kern="1200">
                <a:solidFill>
                  <a:schemeClr val="tx1"/>
                </a:solidFill>
                <a:effectLst/>
                <a:latin typeface="+mn-lt"/>
                <a:ea typeface="+mn-ea"/>
                <a:cs typeface="+mn-cs"/>
              </a:rPr>
              <a:t>​</a:t>
            </a:r>
            <a:endParaRPr lang="en-AU" sz="1800" i="1" kern="1200">
              <a:solidFill>
                <a:schemeClr val="tx1"/>
              </a:solidFill>
              <a:effectLst/>
              <a:latin typeface="+mn-lt"/>
              <a:ea typeface="+mn-ea"/>
              <a:cs typeface="+mn-cs"/>
            </a:endParaRPr>
          </a:p>
          <a:p>
            <a:r>
              <a:rPr lang="en-GB" sz="1800" i="0" kern="1200">
                <a:solidFill>
                  <a:schemeClr val="tx1"/>
                </a:solidFill>
                <a:effectLst/>
                <a:latin typeface="+mn-lt"/>
                <a:ea typeface="+mn-ea"/>
                <a:cs typeface="+mn-cs"/>
              </a:rPr>
              <a:t>All Priority 1 incidents must be reported to the Commission within 24 hours of the provider becoming aware of the incident. We must also provide any information not available at that time to the Commission within the following 5 days.</a:t>
            </a:r>
            <a:endParaRPr lang="en-AU" sz="1800" i="1" kern="1200">
              <a:solidFill>
                <a:schemeClr val="tx1"/>
              </a:solidFill>
              <a:effectLst/>
              <a:latin typeface="+mn-lt"/>
              <a:ea typeface="+mn-ea"/>
              <a:cs typeface="+mn-cs"/>
            </a:endParaRPr>
          </a:p>
          <a:p>
            <a:r>
              <a:rPr lang="en-GB" sz="1800" i="0" kern="1200">
                <a:solidFill>
                  <a:schemeClr val="tx1"/>
                </a:solidFill>
                <a:effectLst/>
                <a:latin typeface="+mn-lt"/>
                <a:ea typeface="+mn-ea"/>
                <a:cs typeface="+mn-cs"/>
              </a:rPr>
              <a:t> </a:t>
            </a:r>
            <a:endParaRPr lang="en-AU" sz="1800" i="1" kern="1200">
              <a:solidFill>
                <a:schemeClr val="tx1"/>
              </a:solidFill>
              <a:effectLst/>
              <a:latin typeface="+mn-lt"/>
              <a:ea typeface="+mn-ea"/>
              <a:cs typeface="+mn-cs"/>
            </a:endParaRPr>
          </a:p>
          <a:p>
            <a:r>
              <a:rPr lang="en-GB" sz="1800" i="0" kern="1200">
                <a:solidFill>
                  <a:schemeClr val="tx1"/>
                </a:solidFill>
                <a:effectLst/>
                <a:latin typeface="+mn-lt"/>
                <a:ea typeface="+mn-ea"/>
                <a:cs typeface="+mn-cs"/>
              </a:rPr>
              <a:t>Incidents that are unlawful or considered to involve crime </a:t>
            </a:r>
            <a:r>
              <a:rPr lang="en-AU" sz="1800" i="0" kern="1200">
                <a:solidFill>
                  <a:schemeClr val="tx1"/>
                </a:solidFill>
                <a:effectLst/>
                <a:latin typeface="+mn-lt"/>
                <a:ea typeface="+mn-ea"/>
                <a:cs typeface="+mn-cs"/>
              </a:rPr>
              <a:t>(for example, the incident would be considered a criminal offence under Commonwealth, State or Territory laws)</a:t>
            </a:r>
            <a:r>
              <a:rPr lang="en-GB" sz="1800" i="0" kern="1200">
                <a:solidFill>
                  <a:schemeClr val="tx1"/>
                </a:solidFill>
                <a:effectLst/>
                <a:latin typeface="+mn-lt"/>
                <a:ea typeface="+mn-ea"/>
                <a:cs typeface="+mn-cs"/>
              </a:rPr>
              <a:t> must also be reported to police within 24 hours of the provider becoming aware of the incident. In some instances, we may need to make further notifications to others depending on the nature of the incident, so you also need to be aware of your reporting requirements and obligations to other agencies such as the </a:t>
            </a:r>
            <a:r>
              <a:rPr lang="en-AU" sz="1800" b="0" i="0" kern="1200">
                <a:solidFill>
                  <a:schemeClr val="tx1"/>
                </a:solidFill>
                <a:effectLst/>
                <a:latin typeface="+mn-lt"/>
                <a:ea typeface="+mn-ea"/>
                <a:cs typeface="+mn-cs"/>
              </a:rPr>
              <a:t>Australian Health Practitioner Regulation Agency (</a:t>
            </a:r>
            <a:r>
              <a:rPr lang="en-GB" sz="1800" i="0" kern="1200">
                <a:solidFill>
                  <a:schemeClr val="tx1"/>
                </a:solidFill>
                <a:effectLst/>
                <a:latin typeface="+mn-lt"/>
                <a:ea typeface="+mn-ea"/>
                <a:cs typeface="+mn-cs"/>
              </a:rPr>
              <a:t>AHPRA).</a:t>
            </a:r>
            <a:r>
              <a:rPr lang="en-AU" sz="1800" i="0" kern="1200">
                <a:solidFill>
                  <a:schemeClr val="tx1"/>
                </a:solidFill>
                <a:effectLst/>
                <a:latin typeface="+mn-lt"/>
                <a:ea typeface="+mn-ea"/>
                <a:cs typeface="+mn-cs"/>
              </a:rPr>
              <a:t>​</a:t>
            </a:r>
            <a:endParaRPr lang="en-AU" sz="1800" i="1" kern="1200">
              <a:solidFill>
                <a:schemeClr val="tx1"/>
              </a:solidFill>
              <a:effectLst/>
              <a:latin typeface="+mn-lt"/>
              <a:ea typeface="+mn-ea"/>
              <a:cs typeface="+mn-cs"/>
            </a:endParaRPr>
          </a:p>
          <a:p>
            <a:r>
              <a:rPr lang="en-AU" sz="1800" i="0" kern="1200">
                <a:solidFill>
                  <a:schemeClr val="tx1"/>
                </a:solidFill>
                <a:effectLst/>
                <a:latin typeface="+mn-lt"/>
                <a:ea typeface="+mn-ea"/>
                <a:cs typeface="+mn-cs"/>
              </a:rPr>
              <a:t> ​</a:t>
            </a:r>
            <a:endParaRPr lang="en-AU" sz="1800" i="1" kern="1200">
              <a:solidFill>
                <a:schemeClr val="tx1"/>
              </a:solidFill>
              <a:effectLst/>
              <a:latin typeface="+mn-lt"/>
              <a:ea typeface="+mn-ea"/>
              <a:cs typeface="+mn-cs"/>
            </a:endParaRPr>
          </a:p>
          <a:p>
            <a:r>
              <a:rPr lang="en-AU" sz="1800" i="0" kern="1200">
                <a:solidFill>
                  <a:schemeClr val="tx1"/>
                </a:solidFill>
                <a:effectLst/>
                <a:latin typeface="+mn-lt"/>
                <a:ea typeface="+mn-ea"/>
                <a:cs typeface="+mn-cs"/>
              </a:rPr>
              <a:t>Priority 2 SIRS reportable incidents are all SIRS reportable incidents that don’t meet the criteria for a Priority 1 reportable incident, including any incident, allegation or suspicion that could reasonably have been expected to have caused harm to an older person receiving aged care services. These incidents must be reported to the Commission within 30 calendar days of becoming aware of the incident. ​</a:t>
            </a:r>
            <a:endParaRPr lang="en-AU" sz="1800" i="1" kern="1200">
              <a:solidFill>
                <a:schemeClr val="tx1"/>
              </a:solidFill>
              <a:effectLst/>
              <a:latin typeface="+mn-lt"/>
              <a:ea typeface="+mn-ea"/>
              <a:cs typeface="+mn-cs"/>
            </a:endParaRPr>
          </a:p>
          <a:p>
            <a:r>
              <a:rPr lang="en-AU" sz="1800" i="0" kern="1200">
                <a:solidFill>
                  <a:schemeClr val="tx1"/>
                </a:solidFill>
                <a:effectLst/>
                <a:latin typeface="+mn-lt"/>
                <a:ea typeface="+mn-ea"/>
                <a:cs typeface="+mn-cs"/>
              </a:rPr>
              <a:t> </a:t>
            </a:r>
            <a:endParaRPr lang="en-AU" sz="1800" i="1" kern="1200">
              <a:solidFill>
                <a:schemeClr val="tx1"/>
              </a:solidFill>
              <a:effectLst/>
              <a:latin typeface="+mn-lt"/>
              <a:ea typeface="+mn-ea"/>
              <a:cs typeface="+mn-cs"/>
            </a:endParaRPr>
          </a:p>
          <a:p>
            <a:r>
              <a:rPr lang="en-AU" sz="1800" kern="1200">
                <a:solidFill>
                  <a:schemeClr val="tx1"/>
                </a:solidFill>
                <a:effectLst/>
                <a:latin typeface="+mn-lt"/>
                <a:ea typeface="+mn-ea"/>
                <a:cs typeface="+mn-cs"/>
              </a:rPr>
              <a:t>We must also notify the Commission of any significant new information about a reported incident as soon as reasonably practical after becoming aware of the information.</a:t>
            </a:r>
            <a:endParaRPr lang="en-AU" sz="2800">
              <a:effectLst/>
            </a:endParaRPr>
          </a:p>
          <a:p>
            <a:pPr>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BB3204B-6D90-978E-6AC8-A7EB1602600E}"/>
              </a:ext>
            </a:extLst>
          </p:cNvPr>
          <p:cNvSpPr>
            <a:spLocks noGrp="1"/>
          </p:cNvSpPr>
          <p:nvPr>
            <p:ph type="sldNum" sz="quarter" idx="5"/>
          </p:nvPr>
        </p:nvSpPr>
        <p:spPr/>
        <p:txBody>
          <a:bodyPr/>
          <a:lstStyle/>
          <a:p>
            <a:fld id="{485676A5-1DC8-4201-97D2-09D6F1539183}" type="slidenum">
              <a:rPr lang="en-AU" smtClean="0"/>
              <a:t>19</a:t>
            </a:fld>
            <a:endParaRPr lang="en-AU"/>
          </a:p>
        </p:txBody>
      </p:sp>
    </p:spTree>
    <p:extLst>
      <p:ext uri="{BB962C8B-B14F-4D97-AF65-F5344CB8AC3E}">
        <p14:creationId xmlns:p14="http://schemas.microsoft.com/office/powerpoint/2010/main" val="125249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a:solidFill>
                  <a:schemeClr val="tx1"/>
                </a:solidFill>
              </a:rPr>
              <a:t>The information contained in this presentation is current at the time of release. It is the responsibility of the provider to make sure any information added to this document prior to and during training delivery is accurate.  </a:t>
            </a:r>
          </a:p>
          <a:p>
            <a:endParaRPr lang="en-AU" sz="1200">
              <a:solidFill>
                <a:schemeClr val="tx1"/>
              </a:solidFill>
            </a:endParaRPr>
          </a:p>
          <a:p>
            <a:r>
              <a:rPr lang="en-AU" b="0">
                <a:solidFill>
                  <a:schemeClr val="tx1"/>
                </a:solidFill>
              </a:rPr>
              <a:t>Following release, it is the provider’s responsibility to ensure information delivered is up-to-date. It is recommended to regularly check the Aged Care Quality and Safety Commission and Department of Health, Disability and Ageing websites for new information</a:t>
            </a:r>
            <a:endParaRPr lang="en-AU" sz="1200" b="0">
              <a:solidFill>
                <a:schemeClr val="tx1"/>
              </a:solidFill>
              <a:latin typeface="Open Sans"/>
              <a:ea typeface="Open Sans"/>
              <a:cs typeface="Open Sans"/>
            </a:endParaRPr>
          </a:p>
          <a:p>
            <a:endParaRPr lang="en-AU" sz="1200" b="0">
              <a:solidFill>
                <a:schemeClr val="tx1"/>
              </a:solidFill>
              <a:latin typeface="Open Sans"/>
              <a:ea typeface="Open Sans"/>
              <a:cs typeface="Open Sans"/>
            </a:endParaRPr>
          </a:p>
          <a:p>
            <a:r>
              <a:rPr lang="en-AU" sz="1200" b="0">
                <a:solidFill>
                  <a:schemeClr val="tx1"/>
                </a:solidFill>
                <a:latin typeface="Open Sans"/>
                <a:ea typeface="Open Sans"/>
                <a:cs typeface="Open Sans"/>
              </a:rPr>
              <a:t>It is uncontrolled once released. </a:t>
            </a:r>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926069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a:lnSpc>
                <a:spcPct val="107000"/>
              </a:lnSpc>
              <a:spcAft>
                <a:spcPts val="800"/>
              </a:spcAft>
            </a:pPr>
            <a:r>
              <a:rPr lang="en-AU">
                <a:latin typeface="Open Sans" pitchFamily="2" charset="0"/>
                <a:ea typeface="Open Sans" pitchFamily="2" charset="0"/>
                <a:cs typeface="Open Sans" pitchFamily="2" charset="0"/>
              </a:rPr>
              <a:t>The next few slides, will unpack the following key concepts:</a:t>
            </a:r>
          </a:p>
          <a:p>
            <a:pPr marL="171450" indent="-171450">
              <a:lnSpc>
                <a:spcPct val="107000"/>
              </a:lnSpc>
              <a:spcAft>
                <a:spcPts val="800"/>
              </a:spcAft>
              <a:buFont typeface="Arial" panose="020B0604020202020204" pitchFamily="34" charset="0"/>
              <a:buChar char="•"/>
            </a:pPr>
            <a:r>
              <a:rPr lang="en-AU">
                <a:latin typeface="Open Sans" pitchFamily="2" charset="0"/>
                <a:ea typeface="Open Sans" pitchFamily="2" charset="0"/>
                <a:cs typeface="Open Sans" pitchFamily="2" charset="0"/>
              </a:rPr>
              <a:t>Reporting to police</a:t>
            </a:r>
          </a:p>
          <a:p>
            <a:pPr marL="171450" indent="-171450">
              <a:lnSpc>
                <a:spcPct val="107000"/>
              </a:lnSpc>
              <a:spcAft>
                <a:spcPts val="800"/>
              </a:spcAft>
              <a:buFont typeface="Arial" panose="020B0604020202020204" pitchFamily="34" charset="0"/>
              <a:buChar char="•"/>
            </a:pPr>
            <a:r>
              <a:rPr lang="en-AU">
                <a:latin typeface="Open Sans" pitchFamily="2" charset="0"/>
                <a:ea typeface="Open Sans" pitchFamily="2" charset="0"/>
                <a:cs typeface="Open Sans" pitchFamily="2" charset="0"/>
              </a:rPr>
              <a:t>Older people with cognitive impairment or reduced capacity</a:t>
            </a:r>
          </a:p>
          <a:p>
            <a:pPr marL="171450" indent="-171450">
              <a:lnSpc>
                <a:spcPct val="107000"/>
              </a:lnSpc>
              <a:spcAft>
                <a:spcPts val="800"/>
              </a:spcAft>
              <a:buFont typeface="Arial" panose="020B0604020202020204" pitchFamily="34" charset="0"/>
              <a:buChar char="•"/>
            </a:pPr>
            <a:r>
              <a:rPr lang="en-AU">
                <a:latin typeface="Open Sans" pitchFamily="2" charset="0"/>
                <a:ea typeface="Open Sans" pitchFamily="2" charset="0"/>
                <a:cs typeface="Open Sans" pitchFamily="2" charset="0"/>
              </a:rPr>
              <a:t>Medical treatment or psychological treatment</a:t>
            </a:r>
          </a:p>
          <a:p>
            <a:pPr marL="0" lvl="0" indent="0">
              <a:lnSpc>
                <a:spcPct val="107000"/>
              </a:lnSpc>
              <a:spcAft>
                <a:spcPts val="800"/>
              </a:spcAft>
              <a:buFont typeface="Arial" panose="020B0604020202020204" pitchFamily="34" charset="0"/>
              <a:buNone/>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20</a:t>
            </a:fld>
            <a:endParaRPr lang="en-AU"/>
          </a:p>
        </p:txBody>
      </p:sp>
    </p:spTree>
    <p:extLst>
      <p:ext uri="{BB962C8B-B14F-4D97-AF65-F5344CB8AC3E}">
        <p14:creationId xmlns:p14="http://schemas.microsoft.com/office/powerpoint/2010/main" val="2243905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a:lnSpc>
                <a:spcPct val="107000"/>
              </a:lnSpc>
              <a:spcAft>
                <a:spcPts val="800"/>
              </a:spcAft>
            </a:pPr>
            <a:r>
              <a:rPr lang="en-AU">
                <a:latin typeface="Open Sans" pitchFamily="2" charset="0"/>
                <a:ea typeface="Open Sans" pitchFamily="2" charset="0"/>
                <a:cs typeface="Open Sans" pitchFamily="2" charset="0"/>
              </a:rPr>
              <a:t>You must report incidents of a criminal nature to police – whether they be actual, suspected or alleged (i.e. the incident would be considered a criminal offence under Commonwealth, State or Territory laws). </a:t>
            </a:r>
          </a:p>
          <a:p>
            <a:pPr>
              <a:lnSpc>
                <a:spcPct val="107000"/>
              </a:lnSpc>
              <a:spcAft>
                <a:spcPts val="800"/>
              </a:spcAft>
            </a:pPr>
            <a:endParaRPr lang="en-AU">
              <a:latin typeface="Open Sans" pitchFamily="2" charset="0"/>
              <a:ea typeface="Open Sans" pitchFamily="2" charset="0"/>
              <a:cs typeface="Open Sans" pitchFamily="2" charset="0"/>
            </a:endParaRPr>
          </a:p>
          <a:p>
            <a:pPr>
              <a:lnSpc>
                <a:spcPct val="107000"/>
              </a:lnSpc>
              <a:spcAft>
                <a:spcPts val="800"/>
              </a:spcAft>
            </a:pPr>
            <a:r>
              <a:rPr lang="en-AU">
                <a:latin typeface="Open Sans" pitchFamily="2" charset="0"/>
                <a:ea typeface="Open Sans" pitchFamily="2" charset="0"/>
                <a:cs typeface="Open Sans" pitchFamily="2" charset="0"/>
              </a:rPr>
              <a:t>You also need to report the incident if there are reasonable grounds (i.e. you have reason to </a:t>
            </a:r>
            <a:r>
              <a:rPr lang="en-US" sz="1200">
                <a:latin typeface="Open Sans" pitchFamily="2" charset="0"/>
                <a:ea typeface="Open Sans" pitchFamily="2" charset="0"/>
                <a:cs typeface="Open Sans" pitchFamily="2" charset="0"/>
              </a:rPr>
              <a:t>believe an incident may involve a criminal offence, or, where there is </a:t>
            </a:r>
            <a:r>
              <a:rPr lang="en-AU" sz="1200">
                <a:latin typeface="Open Sans" pitchFamily="2" charset="0"/>
                <a:ea typeface="Open Sans" pitchFamily="2" charset="0"/>
                <a:cs typeface="Open Sans" pitchFamily="2" charset="0"/>
              </a:rPr>
              <a:t>an immediate or ongoing risk to the safety of an individual or others</a:t>
            </a:r>
            <a:r>
              <a:rPr lang="en-AU">
                <a:latin typeface="Open Sans" pitchFamily="2" charset="0"/>
                <a:ea typeface="Open Sans" pitchFamily="2" charset="0"/>
                <a:cs typeface="Open Sans" pitchFamily="2" charset="0"/>
              </a:rPr>
              <a:t>). Each state and territory </a:t>
            </a:r>
            <a:r>
              <a:rPr lang="en-AU" sz="1800" kern="1200">
                <a:effectLst/>
                <a:latin typeface="Open Sans" pitchFamily="2" charset="0"/>
                <a:ea typeface="Open Sans" pitchFamily="2" charset="0"/>
                <a:cs typeface="Open Sans" pitchFamily="2" charset="0"/>
              </a:rPr>
              <a:t>describe criminal offences differently but broadly these include homicide, physical assault, sexual offences, and stealing/theft or fraud. </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 couple of things that are important to note:</a:t>
            </a:r>
          </a:p>
          <a:p>
            <a:pPr marL="171450" indent="-1714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We don’t need permission from the affected older person and/or their family or </a:t>
            </a:r>
            <a:r>
              <a:rPr lang="en-AU" sz="1200" kern="1200">
                <a:effectLst/>
                <a:latin typeface="Open Sans" pitchFamily="2" charset="0"/>
                <a:ea typeface="Open Sans" pitchFamily="2" charset="0"/>
                <a:cs typeface="Open Sans" pitchFamily="2" charset="0"/>
              </a:rPr>
              <a:t>representative to report the incident. However, police may not start an investigation until they have received a complaint from that person or their representative. </a:t>
            </a:r>
          </a:p>
          <a:p>
            <a:pPr marL="171450" indent="-1714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In some circumstances, police may not investigate as they have their own processes and thresholds for commencing and conducting investigations. It is important to note that police decisions, do not impact our obligations.</a:t>
            </a:r>
          </a:p>
          <a:p>
            <a:pPr marL="171450" indent="-171450">
              <a:lnSpc>
                <a:spcPct val="107000"/>
              </a:lnSpc>
              <a:spcAft>
                <a:spcPts val="800"/>
              </a:spcAft>
              <a:buFont typeface="Arial" panose="020B0604020202020204" pitchFamily="34" charset="0"/>
              <a:buChar char="•"/>
            </a:pPr>
            <a:r>
              <a:rPr lang="en-AU" sz="1800" i="0">
                <a:effectLst/>
                <a:latin typeface="Open Sans" pitchFamily="2" charset="0"/>
                <a:ea typeface="Arial" panose="020B0604020202020204" pitchFamily="34" charset="0"/>
              </a:rPr>
              <a:t>If we report a SIRS reportable incident to police it automatically becomes a Priority 1, even if the police decide not to take any action.</a:t>
            </a:r>
            <a:br>
              <a:rPr lang="en-AU" sz="1800" i="0">
                <a:effectLst/>
                <a:latin typeface="Open Sans" pitchFamily="2" charset="0"/>
                <a:ea typeface="Arial" panose="020B0604020202020204" pitchFamily="34" charset="0"/>
              </a:rPr>
            </a:br>
            <a:endParaRPr lang="en-AU" sz="1200" i="0" kern="1200">
              <a:effectLst/>
              <a:latin typeface="Open Sans" pitchFamily="2" charset="0"/>
              <a:ea typeface="Open Sans" pitchFamily="2" charset="0"/>
              <a:cs typeface="Open Sans" pitchFamily="2" charset="0"/>
            </a:endParaRPr>
          </a:p>
          <a:p>
            <a:pPr marL="171450" indent="-171450">
              <a:lnSpc>
                <a:spcPct val="107000"/>
              </a:lnSpc>
              <a:spcAft>
                <a:spcPts val="800"/>
              </a:spcAft>
              <a:buFont typeface="Arial" panose="020B0604020202020204" pitchFamily="34" charset="0"/>
              <a:buChar char="•"/>
            </a:pPr>
            <a:endParaRPr lang="en-AU" sz="1200" kern="1200">
              <a:effectLst/>
              <a:latin typeface="Open Sans" pitchFamily="2" charset="0"/>
              <a:ea typeface="Open Sans" pitchFamily="2" charset="0"/>
              <a:cs typeface="Open Sans" pitchFamily="2" charset="0"/>
            </a:endParaRPr>
          </a:p>
          <a:p>
            <a:pPr marL="171450" indent="-171450">
              <a:lnSpc>
                <a:spcPct val="107000"/>
              </a:lnSpc>
              <a:spcAft>
                <a:spcPts val="800"/>
              </a:spcAft>
              <a:buFont typeface="Arial" panose="020B0604020202020204" pitchFamily="34" charset="0"/>
              <a:buChar char="•"/>
            </a:pPr>
            <a:endParaRPr lang="en-AU" sz="1200" kern="12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21</a:t>
            </a:fld>
            <a:endParaRPr lang="en-AU"/>
          </a:p>
        </p:txBody>
      </p:sp>
    </p:spTree>
    <p:extLst>
      <p:ext uri="{BB962C8B-B14F-4D97-AF65-F5344CB8AC3E}">
        <p14:creationId xmlns:p14="http://schemas.microsoft.com/office/powerpoint/2010/main" val="131622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74A05-1F59-040D-73E0-323129133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119F1-555D-A741-815B-DAD4D26F3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C5B84-DB12-D776-EFB0-C829F55F87E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00">
                <a:effectLst/>
                <a:latin typeface="Open Sans" pitchFamily="2" charset="0"/>
                <a:ea typeface="Open Sans" pitchFamily="2" charset="0"/>
                <a:cs typeface="Open Sans" pitchFamily="2" charset="0"/>
              </a:rPr>
              <a:t>Mandatory reporting removes the burden from the impacted person who may be worried about reprisal (from the offender or other person), fear the process, or hesitate to involve the alleged offender. It also enables the police and the Commission to identify emerging trends which may be impacting upon others.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00">
                <a:effectLst/>
                <a:latin typeface="Open Sans" pitchFamily="2" charset="0"/>
                <a:ea typeface="Open Sans" pitchFamily="2" charset="0"/>
                <a:cs typeface="Open Sans" pitchFamily="2" charset="0"/>
              </a:rPr>
              <a:t>While providers </a:t>
            </a:r>
            <a:r>
              <a:rPr lang="en-AU" sz="1200" b="1" kern="100">
                <a:effectLst/>
                <a:latin typeface="Open Sans" pitchFamily="2" charset="0"/>
                <a:ea typeface="Open Sans" pitchFamily="2" charset="0"/>
                <a:cs typeface="Open Sans" pitchFamily="2" charset="0"/>
              </a:rPr>
              <a:t>must</a:t>
            </a:r>
            <a:r>
              <a:rPr lang="en-AU" sz="1200" kern="100">
                <a:effectLst/>
                <a:latin typeface="Open Sans" pitchFamily="2" charset="0"/>
                <a:ea typeface="Open Sans" pitchFamily="2" charset="0"/>
                <a:cs typeface="Open Sans" pitchFamily="2" charset="0"/>
              </a:rPr>
              <a:t> report to the police, the impacted older person's choice (and, where relevant, their representative's choice) to engage further with police, must be respected.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kern="1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00">
                <a:effectLst/>
                <a:latin typeface="Open Sans" pitchFamily="2" charset="0"/>
                <a:ea typeface="Open Sans" pitchFamily="2" charset="0"/>
                <a:cs typeface="Open Sans" pitchFamily="2" charset="0"/>
              </a:rPr>
              <a:t>We are expected to take a trauma-informed approach to supporting the older person which can include working with police to identify and offer appropriate support services to the older person. 
If you are unsure about available support services, consider starting with the Older Persons Advocacy Network (OPAN).</a:t>
            </a:r>
          </a:p>
        </p:txBody>
      </p:sp>
      <p:sp>
        <p:nvSpPr>
          <p:cNvPr id="4" name="Slide Number Placeholder 3">
            <a:extLst>
              <a:ext uri="{FF2B5EF4-FFF2-40B4-BE49-F238E27FC236}">
                <a16:creationId xmlns:a16="http://schemas.microsoft.com/office/drawing/2014/main" id="{C0718DEF-3E46-8EAA-AD47-891122EA760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111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AU">
                <a:latin typeface="Open Sans" pitchFamily="2" charset="0"/>
                <a:ea typeface="Open Sans" pitchFamily="2" charset="0"/>
                <a:cs typeface="Open Sans" pitchFamily="2" charset="0"/>
              </a:rPr>
              <a:t>The second concept is older people with cognitive impairment or reduced capacity. There are no exemptions from reporting incidents relating to older people with an assessed cognitive or mental impairment. </a:t>
            </a:r>
            <a:r>
              <a:rPr lang="en-AU" sz="1800" kern="1200">
                <a:effectLst/>
                <a:latin typeface="Open Sans" pitchFamily="2" charset="0"/>
                <a:ea typeface="Open Sans" pitchFamily="2" charset="0"/>
                <a:cs typeface="Open Sans" pitchFamily="2" charset="0"/>
              </a:rPr>
              <a:t>For example, if a worker witnesses a person with a diagnosis of dementia using unreasonable force on another older person in our care, this must be reported. </a:t>
            </a:r>
          </a:p>
          <a:p>
            <a:pPr marL="0" indent="0">
              <a:lnSpc>
                <a:spcPct val="107000"/>
              </a:lnSpc>
              <a:spcAft>
                <a:spcPts val="800"/>
              </a:spcAft>
              <a:buFont typeface="Arial" panose="020B0604020202020204" pitchFamily="34" charset="0"/>
              <a:buNone/>
            </a:pPr>
            <a:endParaRPr lang="en-AU" sz="1800" kern="12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200" kern="1200">
                <a:solidFill>
                  <a:schemeClr val="tx1"/>
                </a:solidFill>
                <a:effectLst/>
                <a:latin typeface="+mn-lt"/>
                <a:ea typeface="+mn-ea"/>
                <a:cs typeface="+mn-cs"/>
              </a:rPr>
              <a:t>An incident may cause an older person with cognitive impairment or reduced capacity harm. Where the impairment directly affects their ability to recognise or communicate physical or psychological injury or discomfort, we must not consider the impairment as preventing the older person from being caused harm.</a:t>
            </a: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23</a:t>
            </a:fld>
            <a:endParaRPr lang="en-AU"/>
          </a:p>
        </p:txBody>
      </p:sp>
    </p:spTree>
    <p:extLst>
      <p:ext uri="{BB962C8B-B14F-4D97-AF65-F5344CB8AC3E}">
        <p14:creationId xmlns:p14="http://schemas.microsoft.com/office/powerpoint/2010/main" val="1349453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kern="1200">
                <a:effectLst/>
                <a:latin typeface="Open Sans" pitchFamily="2" charset="0"/>
                <a:ea typeface="Open Sans" pitchFamily="2" charset="0"/>
                <a:cs typeface="Open Sans" pitchFamily="2" charset="0"/>
              </a:rPr>
              <a:t>The third concept is </a:t>
            </a:r>
            <a:r>
              <a:rPr lang="en-US" sz="1800" b="1" kern="1200">
                <a:effectLst/>
                <a:latin typeface="Open Sans" pitchFamily="2" charset="0"/>
                <a:ea typeface="Open Sans" pitchFamily="2" charset="0"/>
                <a:cs typeface="Open Sans" pitchFamily="2" charset="0"/>
              </a:rPr>
              <a:t>Medical treatment </a:t>
            </a:r>
            <a:r>
              <a:rPr lang="en-US" sz="1800" b="1" u="sng" kern="1200">
                <a:effectLst/>
                <a:latin typeface="Open Sans" pitchFamily="2" charset="0"/>
                <a:ea typeface="Open Sans" pitchFamily="2" charset="0"/>
                <a:cs typeface="Open Sans" pitchFamily="2" charset="0"/>
              </a:rPr>
              <a:t>or</a:t>
            </a:r>
            <a:r>
              <a:rPr lang="en-US" sz="1800" b="1" kern="1200">
                <a:effectLst/>
                <a:latin typeface="Open Sans" pitchFamily="2" charset="0"/>
                <a:ea typeface="Open Sans" pitchFamily="2" charset="0"/>
                <a:cs typeface="Open Sans" pitchFamily="2" charset="0"/>
              </a:rPr>
              <a:t> psychological treatment.</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b="0" i="1" kern="12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b="0" kern="1200">
                <a:effectLst/>
                <a:latin typeface="Open Sans" pitchFamily="2" charset="0"/>
                <a:ea typeface="Open Sans" pitchFamily="2" charset="0"/>
                <a:cs typeface="Open Sans" pitchFamily="2" charset="0"/>
              </a:rPr>
              <a:t>This includes any medical or psychological treatment used to cure a disease or condition, or to treat and resolve physical or psychological injury or discomfort, regardless of whether:</a:t>
            </a: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the impact on the older person is temporary or permanent AND</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the type of treatment is provided to the older person at the organisation or elsewhere. </a:t>
            </a:r>
          </a:p>
          <a:p>
            <a:pPr marL="285750" lvl="0" indent="-285750">
              <a:lnSpc>
                <a:spcPct val="107000"/>
              </a:lnSpc>
              <a:spcAft>
                <a:spcPts val="800"/>
              </a:spcAft>
              <a:buFont typeface="Arial" panose="020B0604020202020204" pitchFamily="34" charset="0"/>
              <a:buChar char="•"/>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Physical or psychological injury or discomfort includes a range of issues such as: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 person’s distress requiring support or counselling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cuts, abrasions, burns, fractures or other physical injury to an older person requiring assessment and/or treatment by a nurse, doctor or allied health professional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bruising, including large individual bruises or a number of small bruises that require medical treatment to resolve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head or brain injuries which might be indicated by concussion or loss of consciousness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injury or impairment requiring the older person’s attendance at or admission to a hospital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the death of an older person.</a:t>
            </a:r>
            <a:endParaRPr lang="en-AU" sz="1800" kern="100">
              <a:effectLst/>
              <a:latin typeface="Open Sans" pitchFamily="2" charset="0"/>
              <a:ea typeface="Open Sans" pitchFamily="2" charset="0"/>
              <a:cs typeface="Open Sans" pitchFamily="2" charset="0"/>
            </a:endParaRPr>
          </a:p>
          <a:p>
            <a:pPr marL="186055" indent="-186055">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Some examples of medical or psychological treatment include:</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using an ice pack</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elevating a limb</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escalation to a medical officer for review</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the need for a person to be offered specific emotional support resulting from the incident (step above routine emotional support offered post incident)</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the need for an older person to be involved in a counselling session.</a:t>
            </a:r>
            <a:endParaRPr lang="en-AU" sz="1800" kern="10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i="0">
                <a:effectLst/>
                <a:latin typeface="Open Sans" pitchFamily="2" charset="0"/>
                <a:ea typeface="Arial" panose="020B0604020202020204" pitchFamily="34" charset="0"/>
              </a:rPr>
              <a:t>If any </a:t>
            </a:r>
            <a:r>
              <a:rPr lang="en-US" sz="1800" i="0">
                <a:effectLst/>
                <a:latin typeface="Open Sans" pitchFamily="2" charset="0"/>
                <a:ea typeface="Arial" panose="020B0604020202020204" pitchFamily="34" charset="0"/>
              </a:rPr>
              <a:t>medical or psychological treatment is used to treat </a:t>
            </a:r>
            <a:r>
              <a:rPr lang="en-AU" sz="1800" i="0">
                <a:effectLst/>
                <a:latin typeface="Open Sans" pitchFamily="2" charset="0"/>
                <a:ea typeface="Arial" panose="020B0604020202020204" pitchFamily="34" charset="0"/>
              </a:rPr>
              <a:t>a SIRS reportable incident, the incident automatically becomes a Priority 1, regardless of the extent of the injury or discomfort, or the amount or type of treatment provided.</a:t>
            </a:r>
            <a:endParaRPr lang="en-US" sz="1800" b="0" i="0" kern="120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24</a:t>
            </a:fld>
            <a:endParaRPr lang="en-AU"/>
          </a:p>
        </p:txBody>
      </p:sp>
    </p:spTree>
    <p:extLst>
      <p:ext uri="{BB962C8B-B14F-4D97-AF65-F5344CB8AC3E}">
        <p14:creationId xmlns:p14="http://schemas.microsoft.com/office/powerpoint/2010/main" val="1920495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F693-13A2-6B9A-6E15-7A38625AE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7648E-7566-EAC4-A929-9F3F4EB3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4FDB0-59DA-21DB-330E-3E6C952887C9}"/>
              </a:ext>
            </a:extLst>
          </p:cNvPr>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A useful resource is the SIRS reportable incidents workflow, which is accessible via the Commission’s website. It walks you through some questions to help determine what to do if an incident is reportable – would it be a Priority 1 or 2?</a:t>
            </a:r>
            <a:r>
              <a:rPr lang="en-AU" sz="1200" b="0" i="0" u="none" strike="noStrike" kern="1200">
                <a:solidFill>
                  <a:schemeClr val="tx1"/>
                </a:solidFill>
                <a:effectLst/>
                <a:latin typeface="+mn-lt"/>
                <a:ea typeface="+mn-ea"/>
                <a:cs typeface="+mn-cs"/>
              </a:rPr>
              <a:t> </a:t>
            </a: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AU"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AU" sz="1800"/>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AU"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
        <p:nvSpPr>
          <p:cNvPr id="4" name="Slide Number Placeholder 3">
            <a:extLst>
              <a:ext uri="{FF2B5EF4-FFF2-40B4-BE49-F238E27FC236}">
                <a16:creationId xmlns:a16="http://schemas.microsoft.com/office/drawing/2014/main" id="{D61F18BF-779C-E411-8FF4-34B5FD09DD78}"/>
              </a:ext>
            </a:extLst>
          </p:cNvPr>
          <p:cNvSpPr>
            <a:spLocks noGrp="1"/>
          </p:cNvSpPr>
          <p:nvPr>
            <p:ph type="sldNum" sz="quarter" idx="5"/>
          </p:nvPr>
        </p:nvSpPr>
        <p:spPr/>
        <p:txBody>
          <a:bodyPr/>
          <a:lstStyle/>
          <a:p>
            <a:fld id="{485676A5-1DC8-4201-97D2-09D6F1539183}" type="slidenum">
              <a:rPr lang="en-AU" smtClean="0"/>
              <a:t>25</a:t>
            </a:fld>
            <a:endParaRPr lang="en-AU"/>
          </a:p>
        </p:txBody>
      </p:sp>
    </p:spTree>
    <p:extLst>
      <p:ext uri="{BB962C8B-B14F-4D97-AF65-F5344CB8AC3E}">
        <p14:creationId xmlns:p14="http://schemas.microsoft.com/office/powerpoint/2010/main" val="1181237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next section looks at the 8 SIRS reportable incident types.</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26</a:t>
            </a:fld>
            <a:endParaRPr lang="en-AU"/>
          </a:p>
        </p:txBody>
      </p:sp>
    </p:spTree>
    <p:extLst>
      <p:ext uri="{BB962C8B-B14F-4D97-AF65-F5344CB8AC3E}">
        <p14:creationId xmlns:p14="http://schemas.microsoft.com/office/powerpoint/2010/main" val="1275913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965F-1BE0-EEF5-B776-2252F7FF8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F871A-688E-3C5C-65B3-2BD90A95D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8684D-E849-DD4C-5FDA-3F0AC413CCF6}"/>
              </a:ext>
            </a:extLst>
          </p:cNvPr>
          <p:cNvSpPr>
            <a:spLocks noGrp="1"/>
          </p:cNvSpPr>
          <p:nvPr>
            <p:ph type="body" idx="1"/>
          </p:nvPr>
        </p:nvSpPr>
        <p:spPr/>
        <p:txBody>
          <a:bodyPr/>
          <a:lstStyle/>
          <a:p>
            <a:pPr>
              <a:spcAft>
                <a:spcPts val="800"/>
              </a:spcAft>
            </a:pPr>
            <a:r>
              <a:rPr lang="en-AU" sz="1800" kern="100">
                <a:effectLst/>
                <a:latin typeface="Open Sans"/>
                <a:ea typeface="Open Sans"/>
                <a:cs typeface="Open Sans"/>
              </a:rPr>
              <a:t>T</a:t>
            </a:r>
            <a:r>
              <a:rPr lang="en-AU" sz="1800" kern="1200">
                <a:effectLst/>
                <a:latin typeface="Open Sans"/>
                <a:ea typeface="Open Sans"/>
                <a:cs typeface="Open Sans"/>
              </a:rPr>
              <a:t>he 8 reportable incident types under the SIRS are:</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Unreasonable use of force</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Unlawful sexual contact or inappropriate sexual contact</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Psychological or emotional abuse</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Unexpected death </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Stealing or financial coercion</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Neglect</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Inappropriate use of restrictive practices</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effectLst/>
                <a:latin typeface="Open Sans"/>
                <a:ea typeface="Open Sans"/>
                <a:cs typeface="Open Sans"/>
              </a:rPr>
              <a:t>Unexplained absence.</a:t>
            </a:r>
            <a:endParaRPr lang="en-AU" sz="1800" kern="12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4889F042-AB0C-2EC9-C56F-D400D1AC0317}"/>
              </a:ext>
            </a:extLst>
          </p:cNvPr>
          <p:cNvSpPr>
            <a:spLocks noGrp="1"/>
          </p:cNvSpPr>
          <p:nvPr>
            <p:ph type="sldNum" sz="quarter" idx="5"/>
          </p:nvPr>
        </p:nvSpPr>
        <p:spPr/>
        <p:txBody>
          <a:bodyPr/>
          <a:lstStyle/>
          <a:p>
            <a:fld id="{485676A5-1DC8-4201-97D2-09D6F1539183}" type="slidenum">
              <a:rPr lang="en-AU" smtClean="0"/>
              <a:t>27</a:t>
            </a:fld>
            <a:endParaRPr lang="en-AU"/>
          </a:p>
        </p:txBody>
      </p:sp>
    </p:spTree>
    <p:extLst>
      <p:ext uri="{BB962C8B-B14F-4D97-AF65-F5344CB8AC3E}">
        <p14:creationId xmlns:p14="http://schemas.microsoft.com/office/powerpoint/2010/main" val="90244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91DB3-C997-20BC-3881-502D84F39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9509-479E-0428-E4D5-F3DABD067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8CE4F-2FC0-D356-26B0-F1E38B63C12B}"/>
              </a:ext>
            </a:extLst>
          </p:cNvPr>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The first reportable incident we will look at is unreasonable use of force.</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Unreasonable use of force </a:t>
            </a:r>
            <a:r>
              <a:rPr lang="en-AU" sz="1800" kern="1200">
                <a:effectLst/>
                <a:latin typeface="Open Sans" pitchFamily="2" charset="0"/>
                <a:ea typeface="Open Sans" pitchFamily="2" charset="0"/>
                <a:cs typeface="Open Sans" pitchFamily="2" charset="0"/>
              </a:rPr>
              <a:t>is behaviour with an older person that includes actions like:</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the use of unnecessary physical force </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a deliberate and violent physical attack. In some cases, this could be between workers and an older person, or </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shoving, pushing, hitting, punching, kicking or rough handling of an older person</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repeated minor incidents of non-consensual physical contact that have an impact on a person over time.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If you push an older person out of harm’s way this is not considered unreasonable use of force. For example, pushing an older person out of the way of an oncoming car that would otherwise hit them or out of the way of a falling item to avoid death or serious injury to them.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 also does not include gently touching the person while providing care, to attract the person's attention, to guide the person, or to comfort the person when they are distressed.</a:t>
            </a:r>
            <a:endParaRPr lang="en-AU" sz="180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5C56C330-FCF9-F1FB-EFC8-30CA9610AB5F}"/>
              </a:ext>
            </a:extLst>
          </p:cNvPr>
          <p:cNvSpPr>
            <a:spLocks noGrp="1"/>
          </p:cNvSpPr>
          <p:nvPr>
            <p:ph type="sldNum" sz="quarter" idx="5"/>
          </p:nvPr>
        </p:nvSpPr>
        <p:spPr/>
        <p:txBody>
          <a:bodyPr/>
          <a:lstStyle/>
          <a:p>
            <a:fld id="{485676A5-1DC8-4201-97D2-09D6F1539183}" type="slidenum">
              <a:rPr lang="en-AU" smtClean="0"/>
              <a:t>28</a:t>
            </a:fld>
            <a:endParaRPr lang="en-AU"/>
          </a:p>
        </p:txBody>
      </p:sp>
    </p:spTree>
    <p:extLst>
      <p:ext uri="{BB962C8B-B14F-4D97-AF65-F5344CB8AC3E}">
        <p14:creationId xmlns:p14="http://schemas.microsoft.com/office/powerpoint/2010/main" val="4256944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B2FF-6DC5-9E86-6102-7B51BD9EB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ED614-8E08-C6CF-E51D-A2B533299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A4E06-9B7D-E3E3-EBA9-BDCD37D50F39}"/>
              </a:ext>
            </a:extLst>
          </p:cNvPr>
          <p:cNvSpPr>
            <a:spLocks noGrp="1"/>
          </p:cNvSpPr>
          <p:nvPr>
            <p:ph type="body" idx="1"/>
          </p:nvPr>
        </p:nvSpPr>
        <p:spPr/>
        <p:txBody>
          <a:bodyPr/>
          <a:lstStyle/>
          <a:p>
            <a:pPr>
              <a:lnSpc>
                <a:spcPct val="107000"/>
              </a:lnSpc>
              <a:spcAft>
                <a:spcPts val="800"/>
              </a:spcAft>
            </a:pPr>
            <a:r>
              <a:rPr lang="en-AU" sz="1800" b="1" kern="1200">
                <a:effectLst/>
                <a:latin typeface="Open Sans" pitchFamily="2" charset="0"/>
                <a:ea typeface="Open Sans" pitchFamily="2" charset="0"/>
                <a:cs typeface="Open Sans" pitchFamily="2" charset="0"/>
              </a:rPr>
              <a:t>There are two broad types of unlawful sexual contact or inappropriate sexual conduct: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0" kern="1200">
                <a:effectLst/>
                <a:latin typeface="Open Sans" pitchFamily="2" charset="0"/>
                <a:ea typeface="Open Sans" pitchFamily="2" charset="0"/>
                <a:cs typeface="Open Sans" pitchFamily="2" charset="0"/>
              </a:rPr>
              <a:t>1) ANY sexual contact or conduct between a worker (or volunteer on duty) and an older person, REGARDLESS OF CONSENT, while delivering aged care services, or </a:t>
            </a:r>
            <a:endParaRPr lang="en-AU" sz="1800" b="0" kern="100">
              <a:effectLst/>
              <a:latin typeface="Open Sans" pitchFamily="2" charset="0"/>
              <a:ea typeface="Open Sans" pitchFamily="2" charset="0"/>
              <a:cs typeface="Open Sans" pitchFamily="2" charset="0"/>
            </a:endParaRPr>
          </a:p>
          <a:p>
            <a:pPr>
              <a:lnSpc>
                <a:spcPct val="107000"/>
              </a:lnSpc>
              <a:spcAft>
                <a:spcPts val="800"/>
              </a:spcAft>
            </a:pPr>
            <a:r>
              <a:rPr lang="en-AU" sz="1800" b="0" kern="1200">
                <a:effectLst/>
                <a:latin typeface="Open Sans" pitchFamily="2" charset="0"/>
                <a:ea typeface="Open Sans" pitchFamily="2" charset="0"/>
                <a:cs typeface="Open Sans" pitchFamily="2" charset="0"/>
              </a:rPr>
              <a:t>2) Sexual contact or conduct towards an older person by any person WITHOUT CONSENT. </a:t>
            </a:r>
            <a:endParaRPr lang="en-AU" sz="1800" b="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All incidents of unlawful sexual contact or inappropriate sexual conduct are Priority 1 reportable incidents </a:t>
            </a:r>
            <a:r>
              <a:rPr lang="en-AU" sz="1800" kern="1200">
                <a:effectLst/>
                <a:latin typeface="Open Sans" pitchFamily="2" charset="0"/>
                <a:ea typeface="Open Sans" pitchFamily="2" charset="0"/>
                <a:cs typeface="Open Sans" pitchFamily="2" charset="0"/>
              </a:rPr>
              <a:t>and must be reported to the Commission within 24 hours of becoming aware of the incident. Incidents that are unlawful or considered to be of a criminal nature (for example sexual assault) must also be reported to police within 24 hours of becoming aware of the incident.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What is not reportable</a:t>
            </a:r>
            <a:r>
              <a:rPr lang="en-AU" sz="1800" kern="1200">
                <a:effectLst/>
                <a:latin typeface="Open Sans" pitchFamily="2" charset="0"/>
                <a:ea typeface="Open Sans" pitchFamily="2" charset="0"/>
                <a:cs typeface="Open Sans" pitchFamily="2" charset="0"/>
              </a:rPr>
              <a:t>: </a:t>
            </a:r>
            <a:r>
              <a:rPr lang="en-AU" sz="1800" kern="1200">
                <a:solidFill>
                  <a:srgbClr val="00080C"/>
                </a:solidFill>
                <a:effectLst/>
                <a:latin typeface="Open Sans" pitchFamily="2" charset="0"/>
                <a:ea typeface="Open Sans" pitchFamily="2" charset="0"/>
                <a:cs typeface="Open Sans" pitchFamily="2" charset="0"/>
              </a:rPr>
              <a:t>consensual sexual relations between 2 older people receiving care services, or between an older person and their partner or a person who is not a receiving care services from our organisation.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Remember that consent can be withdrawn at any time, and you should be aware that while the person may have consented to the conduct previously, it does not mean that they consent to the same conduct in the future.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Also </a:t>
            </a:r>
            <a:r>
              <a:rPr lang="en-AU" sz="1800" b="1" kern="1200">
                <a:effectLst/>
                <a:latin typeface="Open Sans" pitchFamily="2" charset="0"/>
                <a:ea typeface="Open Sans" pitchFamily="2" charset="0"/>
                <a:cs typeface="Open Sans" pitchFamily="2" charset="0"/>
              </a:rPr>
              <a:t>not included </a:t>
            </a:r>
            <a:r>
              <a:rPr lang="en-AU" sz="1800" kern="1200">
                <a:effectLst/>
                <a:latin typeface="Open Sans" pitchFamily="2" charset="0"/>
                <a:ea typeface="Open Sans" pitchFamily="2" charset="0"/>
                <a:cs typeface="Open Sans" pitchFamily="2" charset="0"/>
              </a:rPr>
              <a:t>are actions of comfort, such as a worker rubbing a person’s back or patting a person on the knee, where these acts are consensual and align with the person’s personal preferences. You need to understand whether older person thinks the gesture to be comforting.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 is important to note that the SIRS notification requirements are designed to protect vulnerable people, not to restrict their sexual freedoms. Older people have the right to make choices about their personal and social life, including the right to sexual freedom and to give and receive affection. Only the person themselves can give consent. Their family/representatives cannot give consent on behalf of them.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Any individual who </a:t>
            </a:r>
            <a:r>
              <a:rPr lang="en-AU" sz="1800" b="1" kern="1200">
                <a:effectLst/>
                <a:latin typeface="Open Sans" pitchFamily="2" charset="0"/>
                <a:ea typeface="Open Sans" pitchFamily="2" charset="0"/>
                <a:cs typeface="Open Sans" pitchFamily="2" charset="0"/>
              </a:rPr>
              <a:t>lacks the capacity to consent to an activity at the time the incident happens cannot consent.</a:t>
            </a: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You need to be familiar with assessing capacity and have existing systems and processes in place to support you to determine a person’s capacity to make informed decisions and provide consent.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 is acknowledged that individuals can have decision-making capacity for some matters and not others and that capacity can fluctuate; however, it is expected that we are trained and equipped to manage issues of consent and determine a person’s ability to make decisions.  </a:t>
            </a:r>
            <a:endParaRPr lang="en-AU" sz="180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9DE9C48C-F3B1-C163-9BE5-F6498E8B9DE1}"/>
              </a:ext>
            </a:extLst>
          </p:cNvPr>
          <p:cNvSpPr>
            <a:spLocks noGrp="1"/>
          </p:cNvSpPr>
          <p:nvPr>
            <p:ph type="sldNum" sz="quarter" idx="5"/>
          </p:nvPr>
        </p:nvSpPr>
        <p:spPr/>
        <p:txBody>
          <a:bodyPr/>
          <a:lstStyle/>
          <a:p>
            <a:fld id="{485676A5-1DC8-4201-97D2-09D6F1539183}" type="slidenum">
              <a:rPr lang="en-AU" smtClean="0"/>
              <a:t>29</a:t>
            </a:fld>
            <a:endParaRPr lang="en-AU"/>
          </a:p>
        </p:txBody>
      </p:sp>
    </p:spTree>
    <p:extLst>
      <p:ext uri="{BB962C8B-B14F-4D97-AF65-F5344CB8AC3E}">
        <p14:creationId xmlns:p14="http://schemas.microsoft.com/office/powerpoint/2010/main" val="265652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3122613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157B-C89F-4D1C-F024-C300628E6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D89FD-BC89-C0EB-4B89-65F98907D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FF4FF-1C46-37F4-ED9E-D9864ECE3A48}"/>
              </a:ext>
            </a:extLst>
          </p:cNvPr>
          <p:cNvSpPr>
            <a:spLocks noGrp="1"/>
          </p:cNvSpPr>
          <p:nvPr>
            <p:ph type="body" idx="1"/>
          </p:nvPr>
        </p:nvSpPr>
        <p:spPr/>
        <p:txBody>
          <a:bodyPr/>
          <a:lstStyle/>
          <a:p>
            <a:pPr>
              <a:lnSpc>
                <a:spcPct val="107000"/>
              </a:lnSpc>
              <a:spcAft>
                <a:spcPts val="800"/>
              </a:spcAft>
            </a:pPr>
            <a:r>
              <a:rPr lang="en-AU" sz="1800" b="1" kern="1200">
                <a:effectLst/>
                <a:latin typeface="Open Sans" pitchFamily="2" charset="0"/>
                <a:ea typeface="Open Sans" pitchFamily="2" charset="0"/>
                <a:cs typeface="Open Sans" pitchFamily="2" charset="0"/>
              </a:rPr>
              <a:t>Psychological or emotional abuse includes </a:t>
            </a:r>
            <a:r>
              <a:rPr lang="en-AU" sz="1800" kern="1200">
                <a:effectLst/>
                <a:latin typeface="Open Sans" pitchFamily="2" charset="0"/>
                <a:ea typeface="Open Sans" pitchFamily="2" charset="0"/>
                <a:cs typeface="Open Sans" pitchFamily="2" charset="0"/>
              </a:rPr>
              <a:t>behaviour that has caused, or that could have caused, an older person psychological or emotional distress.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For example, taunting, bullying, harassing or intimidating, humiliating, demeaning or an unreasonable refusal to interact with an older person or acknowledge their presence. It also includes unreasonable restriction of the person’s ability to engage socially or otherwise interact with people.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This category </a:t>
            </a:r>
            <a:r>
              <a:rPr lang="en-AU" sz="1800" b="1" kern="1200">
                <a:effectLst/>
                <a:latin typeface="Open Sans" pitchFamily="2" charset="0"/>
                <a:ea typeface="Open Sans" pitchFamily="2" charset="0"/>
                <a:cs typeface="Open Sans" pitchFamily="2" charset="0"/>
              </a:rPr>
              <a:t>includes incidents </a:t>
            </a:r>
            <a:r>
              <a:rPr lang="en-AU" sz="1800" kern="1200">
                <a:effectLst/>
                <a:latin typeface="Open Sans" pitchFamily="2" charset="0"/>
                <a:ea typeface="Open Sans" pitchFamily="2" charset="0"/>
                <a:cs typeface="Open Sans" pitchFamily="2" charset="0"/>
              </a:rPr>
              <a:t>that:</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are a single event (such as a someone yelling at the older person)  OR</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are part of a pattern of abuse. While the behaviour may not cause significant harm or suffering to the older person every time, the repetitiveness of that behaviour over time increases and intensifies the level of harm to that person.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Workers may witness others interacting with an older person in a way they consider inappropriate or disrespectful. Examples include making disparaging comments about the older person’s gender, sexual orientation, or cultural or religious identity or constantly criticising an older person.</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Other examples of psychological or emotional abuse include repetitive actions such as flicks, taps and bumps to an older person (where the action itself is not considered unreasonable use of force, but the repetitiveness of the action causes psychological or emotional anguish, pain or distress). These incidents are SIRS reportable because there was intent or potential to cause psychological or emotional distress or discomfort.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This category </a:t>
            </a:r>
            <a:r>
              <a:rPr lang="en-AU" sz="1800" b="1" kern="1200">
                <a:solidFill>
                  <a:srgbClr val="00080C"/>
                </a:solidFill>
                <a:effectLst/>
                <a:latin typeface="Open Sans" pitchFamily="2" charset="0"/>
                <a:ea typeface="Open Sans" pitchFamily="2" charset="0"/>
                <a:cs typeface="Open Sans" pitchFamily="2" charset="0"/>
              </a:rPr>
              <a:t>does not include</a:t>
            </a:r>
            <a:r>
              <a:rPr lang="en-AU" sz="1800" kern="1200">
                <a:solidFill>
                  <a:srgbClr val="00080C"/>
                </a:solidFill>
                <a:effectLst/>
                <a:latin typeface="Open Sans" pitchFamily="2" charset="0"/>
                <a:ea typeface="Open Sans" pitchFamily="2" charset="0"/>
                <a:cs typeface="Open Sans" pitchFamily="2" charset="0"/>
              </a:rPr>
              <a:t>: raised voices to get the attention of an older person with hearing difficulties, minor disagreements between two older people you provide care services to (e.g. at a day respite centre) or making reasonable requests such as encouraging a person to eat their meal.</a:t>
            </a:r>
            <a:endParaRPr lang="en-AU" sz="180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A8F1C15C-3E51-39DC-E18E-726EF85500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70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2BDBF-E984-F42C-DC07-1FF6C37A1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97061-8A11-8D62-0A4A-8AAA8DB34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24AC1-EADC-F537-BA90-C64562272B41}"/>
              </a:ext>
            </a:extLst>
          </p:cNvPr>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In the Act, the expression ‘unexpected death of the individual’ includes death in circumstances where:</a:t>
            </a:r>
          </a:p>
          <a:p>
            <a:pPr marL="342900" indent="-342900">
              <a:lnSpc>
                <a:spcPct val="107000"/>
              </a:lnSpc>
              <a:spcAft>
                <a:spcPts val="800"/>
              </a:spcAft>
              <a:buAutoNum type="alphaLcParenR"/>
            </a:pPr>
            <a:r>
              <a:rPr lang="en-AU" sz="1800" kern="1200">
                <a:effectLst/>
                <a:latin typeface="Open Sans" pitchFamily="2" charset="0"/>
                <a:ea typeface="Open Sans" pitchFamily="2" charset="0"/>
                <a:cs typeface="Open Sans" pitchFamily="2" charset="0"/>
              </a:rPr>
              <a:t>the individual was accessing funded aged care services in an approved residential care home of a registered provider, and reasonable steps were not taken by the registered provider to prevent the death; or</a:t>
            </a:r>
          </a:p>
          <a:p>
            <a:pPr marL="342900" indent="-342900">
              <a:lnSpc>
                <a:spcPct val="107000"/>
              </a:lnSpc>
              <a:spcAft>
                <a:spcPts val="800"/>
              </a:spcAft>
              <a:buAutoNum type="alphaLcParenR"/>
            </a:pPr>
            <a:r>
              <a:rPr lang="en-AU" sz="1800" kern="1200">
                <a:effectLst/>
                <a:latin typeface="Open Sans" pitchFamily="2" charset="0"/>
                <a:ea typeface="Open Sans" pitchFamily="2" charset="0"/>
                <a:cs typeface="Open Sans" pitchFamily="2" charset="0"/>
              </a:rPr>
              <a:t>the death was a result of:</a:t>
            </a:r>
          </a:p>
          <a:p>
            <a:pPr marL="0" indent="0">
              <a:lnSpc>
                <a:spcPct val="107000"/>
              </a:lnSpc>
              <a:spcAft>
                <a:spcPts val="800"/>
              </a:spcAft>
              <a:buNone/>
            </a:pPr>
            <a:r>
              <a:rPr lang="en-AU" sz="1800" kern="1200">
                <a:effectLst/>
                <a:latin typeface="Open Sans" pitchFamily="2" charset="0"/>
                <a:ea typeface="Open Sans" pitchFamily="2" charset="0"/>
                <a:cs typeface="Open Sans" pitchFamily="2" charset="0"/>
              </a:rPr>
              <a:t>	</a:t>
            </a:r>
            <a:r>
              <a:rPr lang="en-AU" sz="1800" kern="1200" err="1">
                <a:effectLst/>
                <a:latin typeface="Open Sans" pitchFamily="2" charset="0"/>
                <a:ea typeface="Open Sans" pitchFamily="2" charset="0"/>
                <a:cs typeface="Open Sans" pitchFamily="2" charset="0"/>
              </a:rPr>
              <a:t>i</a:t>
            </a:r>
            <a:r>
              <a:rPr lang="en-AU" sz="1800" kern="1200">
                <a:effectLst/>
                <a:latin typeface="Open Sans" pitchFamily="2" charset="0"/>
                <a:ea typeface="Open Sans" pitchFamily="2" charset="0"/>
                <a:cs typeface="Open Sans" pitchFamily="2" charset="0"/>
              </a:rPr>
              <a:t>) funded aged care services delivered by the registered provider; or</a:t>
            </a:r>
          </a:p>
          <a:p>
            <a:pPr marL="0" indent="0">
              <a:lnSpc>
                <a:spcPct val="107000"/>
              </a:lnSpc>
              <a:spcAft>
                <a:spcPts val="800"/>
              </a:spcAft>
              <a:buNone/>
            </a:pPr>
            <a:r>
              <a:rPr lang="en-AU" sz="1800" kern="1200">
                <a:effectLst/>
                <a:latin typeface="Open Sans" pitchFamily="2" charset="0"/>
                <a:ea typeface="Open Sans" pitchFamily="2" charset="0"/>
                <a:cs typeface="Open Sans" pitchFamily="2" charset="0"/>
              </a:rPr>
              <a:t>	ii) a failure of the registered provider to deliver funded aged care services</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We must notify the Commission of any incidents of unexpected death where: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aged care workers at our organisation made a mistake resulting in death</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our organisation did not deliver care services in line with a person’s assessed care needs, resulting in death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our organisation provided care services that were poorly managed or not in line with best practice, resulting in death.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All reportable unexpected deaths must be reported as a </a:t>
            </a:r>
            <a:r>
              <a:rPr lang="en-AU" sz="1800" b="1" kern="1200">
                <a:effectLst/>
                <a:latin typeface="Open Sans" pitchFamily="2" charset="0"/>
                <a:ea typeface="Open Sans" pitchFamily="2" charset="0"/>
                <a:cs typeface="Open Sans" pitchFamily="2" charset="0"/>
              </a:rPr>
              <a:t>Priority 1</a:t>
            </a:r>
            <a:r>
              <a:rPr lang="en-AU" sz="1800" kern="1200">
                <a:effectLst/>
                <a:latin typeface="Open Sans" pitchFamily="2" charset="0"/>
                <a:ea typeface="Open Sans" pitchFamily="2" charset="0"/>
                <a:cs typeface="Open Sans" pitchFamily="2" charset="0"/>
              </a:rPr>
              <a:t> reportable incident to the Commission within 24 hours of becoming aware.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Keep in mind that a SIRS reportable unexpected death may occur immediately or sometime after the care services were delivered or failed to be delivered.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We may not be able to establish whether the death is related to the provider’s action or inaction until a Coroner has assessed the death. The Commission understands this process can take some time, which means we may not be able to provide all the required details at the time of reporting the incident to the Commission. Any time you reasonably suspect that a death may be related to the care services we delivered or failed to deliver, we must report it to the Commission. We are then expected to notify the Commission as significant new information becomes available.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We are not required to notify the Commission of an older person’s unexpected death if the cause was unrelated to either the care services that we delivered or failed to deliver. We are also not required to report all deaths where the cause of the death is yet to be confirmed. Providers should only report those where there are reasonable grounds to believe that the death may have occurred because of the our action or inaction.</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Example of what is </a:t>
            </a:r>
            <a:r>
              <a:rPr lang="en-AU" sz="1800" b="1" kern="1200">
                <a:effectLst/>
                <a:latin typeface="Open Sans" pitchFamily="2" charset="0"/>
                <a:ea typeface="Open Sans" pitchFamily="2" charset="0"/>
                <a:cs typeface="Open Sans" pitchFamily="2" charset="0"/>
              </a:rPr>
              <a:t>not</a:t>
            </a:r>
            <a:r>
              <a:rPr lang="en-AU" sz="1800" kern="1200">
                <a:effectLst/>
                <a:latin typeface="Open Sans" pitchFamily="2" charset="0"/>
                <a:ea typeface="Open Sans" pitchFamily="2" charset="0"/>
                <a:cs typeface="Open Sans" pitchFamily="2" charset="0"/>
              </a:rPr>
              <a:t> </a:t>
            </a:r>
            <a:r>
              <a:rPr lang="en-AU" sz="1800" b="1" kern="1200">
                <a:effectLst/>
                <a:latin typeface="Open Sans" pitchFamily="2" charset="0"/>
                <a:ea typeface="Open Sans" pitchFamily="2" charset="0"/>
                <a:cs typeface="Open Sans" pitchFamily="2" charset="0"/>
              </a:rPr>
              <a:t>a SIRS reportable unexpected death</a:t>
            </a:r>
            <a:r>
              <a:rPr lang="en-AU" sz="1800" kern="1200">
                <a:effectLst/>
                <a:latin typeface="Open Sans" pitchFamily="2" charset="0"/>
                <a:ea typeface="Open Sans" pitchFamily="2" charset="0"/>
                <a:cs typeface="Open Sans" pitchFamily="2" charset="0"/>
              </a:rPr>
              <a:t> include </a:t>
            </a:r>
            <a:r>
              <a:rPr lang="en-AU" sz="1800" kern="1200">
                <a:solidFill>
                  <a:srgbClr val="00080C"/>
                </a:solidFill>
                <a:effectLst/>
                <a:latin typeface="Open Sans" pitchFamily="2" charset="0"/>
                <a:ea typeface="Open Sans" pitchFamily="2" charset="0"/>
                <a:cs typeface="Open Sans" pitchFamily="2" charset="0"/>
              </a:rPr>
              <a:t>an older person dying of an illness or disease that was appropriately assessed, monitored and managed; or dying of unrelated illness after being involved in an incident.</a:t>
            </a:r>
            <a:endParaRPr lang="en-AU" sz="180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98635441-C30A-8221-5BEA-AF3660AAAD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25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BB68-D564-AC1E-4C8A-E8F36ED9B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DFA4B-ABC4-7F7E-4430-7E083934E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878B-5E71-E47B-8898-3C9B11A35074}"/>
              </a:ext>
            </a:extLst>
          </p:cNvPr>
          <p:cNvSpPr>
            <a:spLocks noGrp="1"/>
          </p:cNvSpPr>
          <p:nvPr>
            <p:ph type="body" idx="1"/>
          </p:nvPr>
        </p:nvSpPr>
        <p:spPr/>
        <p:txBody>
          <a:bodyPr/>
          <a:lstStyle/>
          <a:p>
            <a:pPr>
              <a:lnSpc>
                <a:spcPct val="107000"/>
              </a:lnSpc>
              <a:spcAft>
                <a:spcPts val="800"/>
              </a:spcAft>
            </a:pPr>
            <a:r>
              <a:rPr lang="en-AU" sz="1800" b="1" kern="1200">
                <a:solidFill>
                  <a:srgbClr val="000000"/>
                </a:solidFill>
                <a:effectLst/>
                <a:latin typeface="Open Sans" pitchFamily="2" charset="0"/>
                <a:ea typeface="Open Sans" pitchFamily="2" charset="0"/>
                <a:cs typeface="Open Sans" pitchFamily="2" charset="0"/>
              </a:rPr>
              <a:t>The SIRS reportable incident of stealing or financial coercion includes:</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000"/>
                </a:solidFill>
                <a:effectLst/>
                <a:latin typeface="Open Sans" pitchFamily="2" charset="0"/>
                <a:ea typeface="Open Sans" pitchFamily="2" charset="0"/>
                <a:cs typeface="Open Sans" pitchFamily="2" charset="0"/>
              </a:rPr>
              <a:t>Stealing from an older person by a worker of the registered provider.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000"/>
                </a:solidFill>
                <a:effectLst/>
                <a:latin typeface="Open Sans" pitchFamily="2" charset="0"/>
                <a:ea typeface="Open Sans" pitchFamily="2" charset="0"/>
                <a:cs typeface="Open Sans" pitchFamily="2" charset="0"/>
              </a:rPr>
              <a:t>Conduct by a staff member of the provider that:</a:t>
            </a:r>
            <a:endParaRPr lang="en-AU" sz="1800" kern="10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a:solidFill>
                  <a:srgbClr val="000000"/>
                </a:solidFill>
                <a:effectLst/>
                <a:latin typeface="Open Sans" pitchFamily="2" charset="0"/>
                <a:ea typeface="Open Sans" pitchFamily="2" charset="0"/>
                <a:cs typeface="Open Sans" pitchFamily="2" charset="0"/>
              </a:rPr>
              <a:t>is coercive or deceptive in relation to the older person’s financial affairs, or</a:t>
            </a:r>
            <a:endParaRPr lang="en-AU" sz="1800" kern="10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a:solidFill>
                  <a:srgbClr val="000000"/>
                </a:solidFill>
                <a:effectLst/>
                <a:latin typeface="Open Sans"/>
                <a:ea typeface="Open Sans"/>
                <a:cs typeface="Open Sans"/>
              </a:rPr>
              <a:t>unreasonably controls the financial affairs of the older person. </a:t>
            </a:r>
            <a:endParaRPr lang="en-AU" sz="1800" kern="100">
              <a:effectLst/>
              <a:latin typeface="Open Sans"/>
              <a:ea typeface="Open Sans"/>
              <a:cs typeface="Open Sans"/>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defRPr/>
            </a:pPr>
            <a:r>
              <a:rPr lang="en-US" sz="1800" i="0">
                <a:effectLst/>
                <a:latin typeface="Open Sans"/>
                <a:ea typeface="Arial" panose="020B0604020202020204" pitchFamily="34" charset="0"/>
                <a:cs typeface="Open Sans"/>
              </a:rPr>
              <a:t>This incident type includes any items belonging to </a:t>
            </a:r>
            <a:r>
              <a:rPr lang="en-US" sz="1800">
                <a:latin typeface="Open Sans"/>
                <a:ea typeface="Arial" panose="020B0604020202020204" pitchFamily="34" charset="0"/>
                <a:cs typeface="Open Sans"/>
              </a:rPr>
              <a:t>an</a:t>
            </a:r>
            <a:r>
              <a:rPr lang="en-US" sz="1800" i="0">
                <a:effectLst/>
                <a:latin typeface="Open Sans"/>
                <a:ea typeface="Arial" panose="020B0604020202020204" pitchFamily="34" charset="0"/>
                <a:cs typeface="Open Sans"/>
              </a:rPr>
              <a:t> older person</a:t>
            </a:r>
            <a:r>
              <a:rPr lang="en-US" sz="1800">
                <a:latin typeface="Open Sans"/>
                <a:ea typeface="Arial" panose="020B0604020202020204" pitchFamily="34" charset="0"/>
                <a:cs typeface="Open Sans"/>
              </a:rPr>
              <a:t> </a:t>
            </a:r>
            <a:r>
              <a:rPr lang="en-US" sz="1800" i="0">
                <a:effectLst/>
                <a:latin typeface="Open Sans"/>
                <a:ea typeface="Arial" panose="020B0604020202020204" pitchFamily="34" charset="0"/>
                <a:cs typeface="Open Sans"/>
              </a:rPr>
              <a:t>in our care, such as money, valuables, personal effects, and medication. There is no financial value threshold applied to this incident type. </a:t>
            </a:r>
            <a:r>
              <a:rPr lang="en-AU" sz="1800" i="0">
                <a:effectLst/>
                <a:latin typeface="Open Sans"/>
                <a:ea typeface="Arial" panose="020B0604020202020204" pitchFamily="34" charset="0"/>
                <a:cs typeface="Open Sans"/>
              </a:rPr>
              <a:t>Therefore, an allegation of the theft of $5 is reportable, along with an allegation of the theft of $5000 diamond earrings.</a:t>
            </a:r>
            <a:r>
              <a:rPr lang="en-US" sz="1800" i="0">
                <a:effectLst/>
                <a:latin typeface="Open Sans"/>
                <a:ea typeface="Arial" panose="020B0604020202020204" pitchFamily="34" charset="0"/>
                <a:cs typeface="Open Sans"/>
              </a:rPr>
              <a:t> </a:t>
            </a:r>
            <a:endParaRPr lang="en-AU" sz="1800" i="0">
              <a:effectLst/>
              <a:latin typeface="Open Sans"/>
              <a:ea typeface="Arial" panose="020B0604020202020204" pitchFamily="34" charset="0"/>
              <a:cs typeface="Open Sans"/>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a:ea typeface="Open Sans"/>
                <a:cs typeface="Open Sans"/>
              </a:rPr>
              <a:t>Where an older person’s money or valuables go missing without explanation, you should try to help </a:t>
            </a:r>
            <a:r>
              <a:rPr lang="en-AU" sz="1800">
                <a:solidFill>
                  <a:srgbClr val="000000"/>
                </a:solidFill>
                <a:latin typeface="Open Sans"/>
                <a:ea typeface="Open Sans"/>
                <a:cs typeface="Open Sans"/>
              </a:rPr>
              <a:t>them</a:t>
            </a:r>
            <a:r>
              <a:rPr lang="en-AU" sz="1800" kern="1200">
                <a:solidFill>
                  <a:srgbClr val="000000"/>
                </a:solidFill>
                <a:effectLst/>
                <a:latin typeface="Open Sans"/>
                <a:ea typeface="Open Sans"/>
                <a:cs typeface="Open Sans"/>
              </a:rPr>
              <a:t> to locate the item(s). If the item(s) can’t be found, and there is still a suspicion that a worker is responsible (for example the older person has told you that a worker is responsible), we should report the incident to the Commission. If the item is subsequently located, we should provide an update to the Commission.</a:t>
            </a:r>
            <a:endParaRPr lang="en-AU" sz="1800" kern="100">
              <a:effectLst/>
              <a:latin typeface="Open Sans"/>
              <a:ea typeface="Open Sans"/>
              <a:cs typeface="Open Sans"/>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a:ea typeface="Open Sans"/>
                <a:cs typeface="Open Sans"/>
              </a:rPr>
              <a:t>Note that reportable incidents of stealing or financial coercion which are notifiable under the SIRS are limited to the actions of </a:t>
            </a:r>
            <a:r>
              <a:rPr lang="en-AU" sz="1800" b="1" kern="1200">
                <a:effectLst/>
                <a:latin typeface="Open Sans"/>
                <a:ea typeface="Open Sans"/>
                <a:cs typeface="Open Sans"/>
              </a:rPr>
              <a:t>an aged care worker of the provider</a:t>
            </a:r>
            <a:r>
              <a:rPr lang="en-AU" sz="1800" kern="1200">
                <a:effectLst/>
                <a:latin typeface="Open Sans"/>
                <a:ea typeface="Open Sans"/>
                <a:cs typeface="Open Sans"/>
              </a:rPr>
              <a:t>, against </a:t>
            </a:r>
            <a:r>
              <a:rPr lang="en-AU" sz="1800">
                <a:latin typeface="Open Sans"/>
                <a:ea typeface="Open Sans"/>
                <a:cs typeface="Open Sans"/>
              </a:rPr>
              <a:t>an</a:t>
            </a:r>
            <a:r>
              <a:rPr lang="en-AU" sz="1800" kern="1200">
                <a:effectLst/>
                <a:latin typeface="Open Sans"/>
                <a:ea typeface="Open Sans"/>
                <a:cs typeface="Open Sans"/>
              </a:rPr>
              <a:t> older person receiving care services.</a:t>
            </a:r>
            <a:endParaRPr lang="en-AU" sz="1800" kern="100">
              <a:effectLst/>
              <a:latin typeface="Open Sans"/>
              <a:ea typeface="Open Sans"/>
              <a:cs typeface="Open Sans"/>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Examples of what is </a:t>
            </a:r>
            <a:r>
              <a:rPr lang="en-AU" sz="1800" u="sng" kern="1200">
                <a:solidFill>
                  <a:srgbClr val="000000"/>
                </a:solidFill>
                <a:effectLst/>
                <a:latin typeface="Open Sans" pitchFamily="2" charset="0"/>
                <a:ea typeface="Open Sans" pitchFamily="2" charset="0"/>
                <a:cs typeface="Open Sans" pitchFamily="2" charset="0"/>
              </a:rPr>
              <a:t>not</a:t>
            </a:r>
            <a:r>
              <a:rPr lang="en-AU" sz="1800" kern="1200">
                <a:solidFill>
                  <a:srgbClr val="000000"/>
                </a:solidFill>
                <a:effectLst/>
                <a:latin typeface="Open Sans" pitchFamily="2" charset="0"/>
                <a:ea typeface="Open Sans" pitchFamily="2" charset="0"/>
                <a:cs typeface="Open Sans" pitchFamily="2" charset="0"/>
              </a:rPr>
              <a:t> stealing or financial coercion: </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where an older person or their family gives a worker a gift to thank them for their services and support</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where items go missing but are found to have been misplaced </a:t>
            </a:r>
            <a:endParaRPr lang="en-AU" sz="1800" kern="100">
              <a:effectLst/>
              <a:latin typeface="Open Sans" pitchFamily="2" charset="0"/>
              <a:ea typeface="Open Sans" pitchFamily="2" charset="0"/>
              <a:cs typeface="Open Sans" pitchFamily="2" charset="0"/>
            </a:endParaRPr>
          </a:p>
          <a:p>
            <a:pPr marL="342900" indent="-342900">
              <a:lnSpc>
                <a:spcPct val="107000"/>
              </a:lnSpc>
              <a:spcAft>
                <a:spcPts val="800"/>
              </a:spcAft>
              <a:buFont typeface="Arial" panose="020B0604020202020204" pitchFamily="34" charset="0"/>
              <a:buChar char="•"/>
            </a:pPr>
            <a:r>
              <a:rPr lang="en-AU" sz="1800" kern="1200">
                <a:effectLst/>
                <a:latin typeface="Open Sans"/>
                <a:ea typeface="Open Sans"/>
                <a:cs typeface="Open Sans"/>
              </a:rPr>
              <a:t>where </a:t>
            </a:r>
            <a:r>
              <a:rPr lang="en-AU" sz="1800">
                <a:latin typeface="Open Sans"/>
                <a:ea typeface="Open Sans"/>
                <a:cs typeface="Open Sans"/>
              </a:rPr>
              <a:t>an</a:t>
            </a:r>
            <a:r>
              <a:rPr lang="en-AU" sz="1800" kern="1200">
                <a:effectLst/>
                <a:latin typeface="Open Sans"/>
                <a:ea typeface="Open Sans"/>
                <a:cs typeface="Open Sans"/>
              </a:rPr>
              <a:t> older person</a:t>
            </a:r>
            <a:r>
              <a:rPr lang="en-AU" sz="1800">
                <a:latin typeface="Open Sans"/>
                <a:ea typeface="Open Sans"/>
                <a:cs typeface="Open Sans"/>
              </a:rPr>
              <a:t> </a:t>
            </a:r>
            <a:r>
              <a:rPr lang="en-AU" sz="1800" kern="1200">
                <a:effectLst/>
                <a:latin typeface="Open Sans"/>
                <a:ea typeface="Open Sans"/>
                <a:cs typeface="Open Sans"/>
              </a:rPr>
              <a:t>complains to a worker that they feel financially pressured by their family.</a:t>
            </a:r>
            <a:endParaRPr lang="en-AU" sz="1800" kern="100">
              <a:effectLst/>
              <a:latin typeface="Open Sans"/>
              <a:ea typeface="Open Sans"/>
              <a:cs typeface="Open Sans"/>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There may be circumstances where workers are out with an older person (for example, accompanying them to an appointment) and the older person offers to purchase the worker a coffee or lunch. While this should be discouraged, and our organisation may have policies and procedures or a code of conduct that prevents this, this is not the type of incident that would qualify as a reportable incident for SIRS notification purposes and must be recorded in our IMS.</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However, if you witness (or receive an allegation/hold a suspicion about) a worker specifically asking for even items of low value such as a cup of coffee, this should be reported.</a:t>
            </a:r>
            <a:r>
              <a:rPr lang="en-AU" sz="1800" b="1" kern="1200">
                <a:solidFill>
                  <a:srgbClr val="000000"/>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8914683-53FB-7FC3-E042-9945557658A6}"/>
              </a:ext>
            </a:extLst>
          </p:cNvPr>
          <p:cNvSpPr>
            <a:spLocks noGrp="1"/>
          </p:cNvSpPr>
          <p:nvPr>
            <p:ph type="sldNum" sz="quarter" idx="5"/>
          </p:nvPr>
        </p:nvSpPr>
        <p:spPr/>
        <p:txBody>
          <a:bodyPr/>
          <a:lstStyle/>
          <a:p>
            <a:fld id="{485676A5-1DC8-4201-97D2-09D6F1539183}" type="slidenum">
              <a:rPr lang="en-AU" smtClean="0"/>
              <a:t>32</a:t>
            </a:fld>
            <a:endParaRPr lang="en-AU"/>
          </a:p>
        </p:txBody>
      </p:sp>
    </p:spTree>
    <p:extLst>
      <p:ext uri="{BB962C8B-B14F-4D97-AF65-F5344CB8AC3E}">
        <p14:creationId xmlns:p14="http://schemas.microsoft.com/office/powerpoint/2010/main" val="390806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FCA4-FC0A-994A-71CC-F909A3AFE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BEB7-ADBB-0809-2241-6E96B583B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0AC80-0173-9D1D-D4E6-40AE2037242F}"/>
              </a:ext>
            </a:extLst>
          </p:cNvPr>
          <p:cNvSpPr>
            <a:spLocks noGrp="1"/>
          </p:cNvSpPr>
          <p:nvPr>
            <p:ph type="body" idx="1"/>
          </p:nvPr>
        </p:nvSpPr>
        <p:spPr/>
        <p:txBody>
          <a:bodyPr/>
          <a:lstStyle/>
          <a:p>
            <a:pPr>
              <a:lnSpc>
                <a:spcPct val="107000"/>
              </a:lnSpc>
              <a:spcAft>
                <a:spcPts val="800"/>
              </a:spcAft>
            </a:pPr>
            <a:r>
              <a:rPr lang="en-AU" sz="1800" b="1" kern="1200">
                <a:solidFill>
                  <a:srgbClr val="000000"/>
                </a:solidFill>
                <a:effectLst/>
                <a:latin typeface="Open Sans" pitchFamily="2" charset="0"/>
                <a:ea typeface="Open Sans" pitchFamily="2" charset="0"/>
                <a:cs typeface="Open Sans" pitchFamily="2" charset="0"/>
              </a:rPr>
              <a:t>Neglect is a circumstance in which a registered provider, aged care worker or responsible person of the provider has:</a:t>
            </a:r>
          </a:p>
          <a:p>
            <a:pPr marL="285750" indent="-285750">
              <a:lnSpc>
                <a:spcPct val="107000"/>
              </a:lnSpc>
              <a:spcAft>
                <a:spcPts val="800"/>
              </a:spcAft>
              <a:buFont typeface="Arial" panose="020B0604020202020204" pitchFamily="34" charset="0"/>
              <a:buChar char="•"/>
            </a:pPr>
            <a:r>
              <a:rPr lang="en-AU" sz="1800" b="0" kern="1200">
                <a:solidFill>
                  <a:srgbClr val="000000"/>
                </a:solidFill>
                <a:effectLst/>
                <a:latin typeface="Open Sans" pitchFamily="2" charset="0"/>
                <a:ea typeface="Open Sans" pitchFamily="2" charset="0"/>
                <a:cs typeface="Open Sans" pitchFamily="2" charset="0"/>
              </a:rPr>
              <a:t>delivered an aged care service to the individual that exposes them to the risk of serious injury or illness,</a:t>
            </a:r>
          </a:p>
          <a:p>
            <a:pPr marL="285750" indent="-285750">
              <a:lnSpc>
                <a:spcPct val="107000"/>
              </a:lnSpc>
              <a:spcAft>
                <a:spcPts val="800"/>
              </a:spcAft>
              <a:buFont typeface="Arial" panose="020B0604020202020204" pitchFamily="34" charset="0"/>
              <a:buChar char="•"/>
            </a:pPr>
            <a:r>
              <a:rPr lang="en-AU" sz="1800" b="0" kern="1200">
                <a:solidFill>
                  <a:srgbClr val="000000"/>
                </a:solidFill>
                <a:effectLst/>
                <a:latin typeface="Open Sans" pitchFamily="2" charset="0"/>
                <a:ea typeface="Open Sans" pitchFamily="2" charset="0"/>
                <a:cs typeface="Open Sans" pitchFamily="2" charset="0"/>
              </a:rPr>
              <a:t>delivered a grossly inadequate aged care service to the individual,</a:t>
            </a:r>
          </a:p>
          <a:p>
            <a:pPr marL="285750" indent="-285750">
              <a:lnSpc>
                <a:spcPct val="107000"/>
              </a:lnSpc>
              <a:spcAft>
                <a:spcPts val="800"/>
              </a:spcAft>
              <a:buFont typeface="Arial" panose="020B0604020202020204" pitchFamily="34" charset="0"/>
              <a:buChar char="•"/>
            </a:pPr>
            <a:r>
              <a:rPr lang="en-AU" sz="1800" b="0" kern="1200">
                <a:solidFill>
                  <a:srgbClr val="000000"/>
                </a:solidFill>
                <a:effectLst/>
                <a:latin typeface="Open Sans" pitchFamily="2" charset="0"/>
                <a:ea typeface="Open Sans" pitchFamily="2" charset="0"/>
                <a:cs typeface="Open Sans" pitchFamily="2" charset="0"/>
              </a:rPr>
              <a:t>been reckless or intentionally negligent in delivering an aged care service to the individual, or</a:t>
            </a:r>
          </a:p>
          <a:p>
            <a:pPr marL="285750" indent="-285750">
              <a:lnSpc>
                <a:spcPct val="107000"/>
              </a:lnSpc>
              <a:spcAft>
                <a:spcPts val="800"/>
              </a:spcAft>
              <a:buFont typeface="Arial" panose="020B0604020202020204" pitchFamily="34" charset="0"/>
              <a:buChar char="•"/>
            </a:pPr>
            <a:r>
              <a:rPr lang="en-AU" sz="1800" b="0" kern="1200">
                <a:solidFill>
                  <a:srgbClr val="000000"/>
                </a:solidFill>
                <a:effectLst/>
                <a:latin typeface="Open Sans" pitchFamily="2" charset="0"/>
                <a:ea typeface="Open Sans" pitchFamily="2" charset="0"/>
                <a:cs typeface="Open Sans" pitchFamily="2" charset="0"/>
              </a:rPr>
              <a:t>caused or contributed to</a:t>
            </a:r>
          </a:p>
          <a:p>
            <a:pPr marL="0" indent="0">
              <a:lnSpc>
                <a:spcPct val="107000"/>
              </a:lnSpc>
              <a:spcAft>
                <a:spcPts val="800"/>
              </a:spcAft>
              <a:buFont typeface="Arial" panose="020B0604020202020204" pitchFamily="34" charset="0"/>
              <a:buNone/>
            </a:pPr>
            <a:r>
              <a:rPr lang="en-AU" sz="1800" b="0" kern="1200">
                <a:solidFill>
                  <a:srgbClr val="000000"/>
                </a:solidFill>
                <a:effectLst/>
                <a:latin typeface="Open Sans" pitchFamily="2" charset="0"/>
                <a:ea typeface="Open Sans" pitchFamily="2" charset="0"/>
                <a:cs typeface="Open Sans" pitchFamily="2" charset="0"/>
              </a:rPr>
              <a:t>	</a:t>
            </a:r>
            <a:r>
              <a:rPr lang="en-AU" sz="1800" b="0" kern="1200" err="1">
                <a:solidFill>
                  <a:srgbClr val="000000"/>
                </a:solidFill>
                <a:effectLst/>
                <a:latin typeface="Open Sans" pitchFamily="2" charset="0"/>
                <a:ea typeface="Open Sans" pitchFamily="2" charset="0"/>
                <a:cs typeface="Open Sans" pitchFamily="2" charset="0"/>
              </a:rPr>
              <a:t>i</a:t>
            </a:r>
            <a:r>
              <a:rPr lang="en-AU" sz="1800" b="0" kern="1200">
                <a:solidFill>
                  <a:srgbClr val="000000"/>
                </a:solidFill>
                <a:effectLst/>
                <a:latin typeface="Open Sans" pitchFamily="2" charset="0"/>
                <a:ea typeface="Open Sans" pitchFamily="2" charset="0"/>
                <a:cs typeface="Open Sans" pitchFamily="2" charset="0"/>
              </a:rPr>
              <a:t>) a significant failure to deliver an aged care service to the individual; or</a:t>
            </a:r>
          </a:p>
          <a:p>
            <a:pPr marL="0" indent="0">
              <a:lnSpc>
                <a:spcPct val="107000"/>
              </a:lnSpc>
              <a:spcAft>
                <a:spcPts val="800"/>
              </a:spcAft>
              <a:buFont typeface="Arial" panose="020B0604020202020204" pitchFamily="34" charset="0"/>
              <a:buNone/>
            </a:pPr>
            <a:r>
              <a:rPr lang="en-AU" sz="1800" b="0" kern="1200">
                <a:solidFill>
                  <a:srgbClr val="000000"/>
                </a:solidFill>
                <a:effectLst/>
                <a:latin typeface="Open Sans" pitchFamily="2" charset="0"/>
                <a:ea typeface="Open Sans" pitchFamily="2" charset="0"/>
                <a:cs typeface="Open Sans" pitchFamily="2" charset="0"/>
              </a:rPr>
              <a:t>	ii) a systematic pattern of conduct.</a:t>
            </a:r>
            <a:endParaRPr lang="en-AU" sz="1800" b="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SIRS reportable incidents of neglect include an action, or a failure to act, by the provider or worker towards an older person that has resulted in or contributed to (or could have resulted in) harm and/or discomfort, injury, poor health outcomes, emotional distress or the death of an older person. It can be a single incident where, for example, a worker fails to fulfil a duty, resulting in actual harm to an older person or where there is the potential for harm to an older person. Neglect can also be ongoing, repeated failures by a provider to meet a person’s physical or psychological needs.</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FF0000"/>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Some examples of neglect may include depriving a person of basic necessities, withholding personal care, or regular late or missed administration of medications.</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Neglect does not include:</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 one-off incident of late or missed administration of medications where there is no significant harm and/or discomfort caused to the person</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rapid weight loss because of a diagnosis/disease, where all reasonable efforts are made to ensure the older person is receiving adequate nutrition</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where an older person chooses not to receive care services in line with their assessed care need.</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a:solidFill>
                  <a:schemeClr val="tx1"/>
                </a:solidFill>
                <a:effectLst/>
                <a:latin typeface="+mn-lt"/>
                <a:ea typeface="+mn-ea"/>
                <a:cs typeface="+mn-cs"/>
              </a:rPr>
              <a:t>Older people have the right to live their lives according to their own choices and preferences, even if their choices involve risk. This is called dignity of risk. Providers supporting older people to make informed choices about their care that involve risk management is not considered neglect and is not a reportable incident. Rather, it is an important concept of rights-based, person-centred care.</a:t>
            </a: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spcAft>
                <a:spcPts val="800"/>
              </a:spcAft>
            </a:pPr>
            <a:endParaRPr lang="en-AU" sz="1800" kern="100">
              <a:effectLst/>
              <a:latin typeface="Open Sans" pitchFamily="2" charset="0"/>
              <a:ea typeface="Open Sans" pitchFamily="2" charset="0"/>
              <a:cs typeface="Open Sans" pitchFamily="2" charset="0"/>
            </a:endParaRPr>
          </a:p>
          <a:p>
            <a:pPr>
              <a:spcAft>
                <a:spcPts val="800"/>
              </a:spcAft>
            </a:pPr>
            <a:r>
              <a:rPr lang="en-AU" sz="1800" kern="100">
                <a:effectLst/>
                <a:latin typeface="Open Sans" pitchFamily="2" charset="0"/>
                <a:ea typeface="Open Sans" pitchFamily="2" charset="0"/>
                <a:cs typeface="Open Sans" pitchFamily="2" charset="0"/>
              </a:rPr>
              <a:t>However, incidents that are not SIRS reportable incidents of neglect should still be recorded and managed in our IMS.</a:t>
            </a:r>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1B36788-C8E9-880E-6BCC-B8FC2E664124}"/>
              </a:ext>
            </a:extLst>
          </p:cNvPr>
          <p:cNvSpPr>
            <a:spLocks noGrp="1"/>
          </p:cNvSpPr>
          <p:nvPr>
            <p:ph type="sldNum" sz="quarter" idx="5"/>
          </p:nvPr>
        </p:nvSpPr>
        <p:spPr/>
        <p:txBody>
          <a:bodyPr/>
          <a:lstStyle/>
          <a:p>
            <a:fld id="{485676A5-1DC8-4201-97D2-09D6F1539183}" type="slidenum">
              <a:rPr lang="en-AU" smtClean="0"/>
              <a:t>33</a:t>
            </a:fld>
            <a:endParaRPr lang="en-AU"/>
          </a:p>
        </p:txBody>
      </p:sp>
    </p:spTree>
    <p:extLst>
      <p:ext uri="{BB962C8B-B14F-4D97-AF65-F5344CB8AC3E}">
        <p14:creationId xmlns:p14="http://schemas.microsoft.com/office/powerpoint/2010/main" val="4129428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9BBAA-D7BE-8496-CE72-8F99CDE2C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83E65-F355-D484-5277-1973D462A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E134D-FBD5-CA82-B968-6C699DBC6FA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kern="1200">
                <a:solidFill>
                  <a:srgbClr val="181717"/>
                </a:solidFill>
                <a:effectLst/>
                <a:latin typeface="Open Sans"/>
                <a:ea typeface="Open Sans"/>
                <a:cs typeface="Open Sans"/>
              </a:rPr>
              <a:t>Restrictive practices </a:t>
            </a:r>
            <a:r>
              <a:rPr lang="en-AU" sz="1800" kern="1200">
                <a:solidFill>
                  <a:srgbClr val="181717"/>
                </a:solidFill>
                <a:effectLst/>
                <a:latin typeface="Open Sans"/>
                <a:ea typeface="Open Sans"/>
                <a:cs typeface="Open Sans"/>
              </a:rPr>
              <a:t>include any practice or intervention that has the effect of restricting the rights or freedom of movement of an older person. </a:t>
            </a:r>
            <a:r>
              <a:rPr lang="en-AU" sz="1800">
                <a:effectLst/>
                <a:latin typeface="Calibri"/>
                <a:ea typeface="Times New Roman" panose="02020603050405020304" pitchFamily="18" charset="0"/>
                <a:cs typeface="Calibri"/>
              </a:rPr>
              <a:t>Whether the use of a restrictive practice is a SIRS reportable incident, depends on the circumstances in which it is used and whether these are consistent with requirements as described in the Aged Care Rules 2025.</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a:ea typeface="Open Sans"/>
                <a:cs typeface="Open Sans"/>
              </a:rPr>
              <a:t>General examples of restrictive practices include:</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solidFill>
                  <a:srgbClr val="181717"/>
                </a:solidFill>
                <a:effectLst/>
                <a:latin typeface="Open Sans"/>
                <a:ea typeface="Open Sans"/>
                <a:cs typeface="Open Sans"/>
              </a:rPr>
              <a:t>installing bed rails that make it difficult for a person to get out of bed</a:t>
            </a:r>
          </a:p>
          <a:p>
            <a:pPr marL="285750" lvl="0" indent="-285750">
              <a:lnSpc>
                <a:spcPct val="107000"/>
              </a:lnSpc>
              <a:spcAft>
                <a:spcPts val="800"/>
              </a:spcAft>
              <a:buFont typeface="Arial" panose="020B0604020202020204" pitchFamily="34" charset="0"/>
              <a:buChar char="•"/>
            </a:pPr>
            <a:r>
              <a:rPr lang="en-AU" sz="1800" kern="1200">
                <a:solidFill>
                  <a:srgbClr val="181717"/>
                </a:solidFill>
                <a:effectLst/>
                <a:latin typeface="Open Sans"/>
                <a:ea typeface="Open Sans"/>
                <a:cs typeface="Open Sans"/>
              </a:rPr>
              <a:t>placing a table or something in front of a person to limit their ability to move</a:t>
            </a:r>
          </a:p>
          <a:p>
            <a:pPr marL="285750" lvl="0" indent="-285750">
              <a:lnSpc>
                <a:spcPct val="107000"/>
              </a:lnSpc>
              <a:spcAft>
                <a:spcPts val="800"/>
              </a:spcAft>
              <a:buFont typeface="Arial" panose="020B0604020202020204" pitchFamily="34" charset="0"/>
              <a:buChar char="•"/>
            </a:pPr>
            <a:r>
              <a:rPr lang="en-AU" sz="1800" kern="1200">
                <a:solidFill>
                  <a:srgbClr val="181717"/>
                </a:solidFill>
                <a:effectLst/>
                <a:latin typeface="Open Sans"/>
                <a:ea typeface="Open Sans"/>
                <a:cs typeface="Open Sans"/>
              </a:rPr>
              <a:t>locking a person’s door so they can’t exit a certain room or their home</a:t>
            </a:r>
          </a:p>
          <a:p>
            <a:pPr marL="285750" lvl="0" indent="-285750">
              <a:lnSpc>
                <a:spcPct val="107000"/>
              </a:lnSpc>
              <a:spcAft>
                <a:spcPts val="800"/>
              </a:spcAft>
              <a:buFont typeface="Arial" panose="020B0604020202020204" pitchFamily="34" charset="0"/>
              <a:buChar char="•"/>
            </a:pPr>
            <a:r>
              <a:rPr lang="en-AU" sz="1800" kern="1200">
                <a:solidFill>
                  <a:srgbClr val="181717"/>
                </a:solidFill>
                <a:effectLst/>
                <a:latin typeface="Open Sans"/>
                <a:ea typeface="Open Sans"/>
                <a:cs typeface="Open Sans"/>
              </a:rPr>
              <a:t>moving a mobility </a:t>
            </a:r>
            <a:r>
              <a:rPr lang="en-AU" sz="1800">
                <a:solidFill>
                  <a:srgbClr val="181717"/>
                </a:solidFill>
                <a:latin typeface="Open Sans"/>
                <a:ea typeface="Open Sans"/>
                <a:cs typeface="Open Sans"/>
              </a:rPr>
              <a:t>aid</a:t>
            </a:r>
            <a:r>
              <a:rPr lang="en-AU" sz="1800" kern="1200">
                <a:solidFill>
                  <a:srgbClr val="181717"/>
                </a:solidFill>
                <a:effectLst/>
                <a:latin typeface="Open Sans"/>
                <a:ea typeface="Open Sans"/>
                <a:cs typeface="Open Sans"/>
              </a:rPr>
              <a:t> like a walker out of reach</a:t>
            </a:r>
            <a:endParaRPr lang="en-AU" sz="1800" kern="10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a:solidFill>
                  <a:srgbClr val="181717"/>
                </a:solidFill>
                <a:effectLst/>
                <a:latin typeface="Open Sans"/>
                <a:ea typeface="Open Sans"/>
                <a:cs typeface="Open Sans"/>
              </a:rPr>
              <a:t>any drug that is used to control, sedate, or restrict the movement or behaviour of a person.</a:t>
            </a:r>
            <a:endParaRPr lang="en-AU" sz="1800" kern="100">
              <a:effectLst/>
              <a:latin typeface="Open Sans"/>
              <a:ea typeface="Open Sans"/>
              <a:cs typeface="Open Sans"/>
            </a:endParaRPr>
          </a:p>
          <a:p>
            <a:pPr marL="371475" indent="-371475">
              <a:lnSpc>
                <a:spcPct val="107000"/>
              </a:lnSpc>
              <a:spcAft>
                <a:spcPts val="800"/>
              </a:spcAft>
            </a:pPr>
            <a:r>
              <a:rPr lang="en-AU" sz="1800" b="1" kern="1200">
                <a:solidFill>
                  <a:srgbClr val="181717"/>
                </a:solidFill>
                <a:effectLst/>
                <a:latin typeface="Open Sans"/>
                <a:ea typeface="Open Sans"/>
                <a:cs typeface="Open Sans"/>
              </a:rPr>
              <a:t> </a:t>
            </a:r>
            <a:endParaRPr lang="en-AU" sz="1800" kern="100">
              <a:effectLst/>
              <a:latin typeface="Open Sans"/>
              <a:ea typeface="Open Sans"/>
              <a:cs typeface="Open Sans"/>
            </a:endParaRPr>
          </a:p>
          <a:p>
            <a:pPr>
              <a:lnSpc>
                <a:spcPct val="115000"/>
              </a:lnSpc>
            </a:pPr>
            <a:r>
              <a:rPr lang="en-AU" sz="1800">
                <a:effectLst/>
                <a:latin typeface="Calibri"/>
                <a:ea typeface="Calibri"/>
                <a:cs typeface="Calibri"/>
              </a:rPr>
              <a:t>The Aged Care Rules 2025 set out that the use of a </a:t>
            </a:r>
            <a:r>
              <a:rPr lang="en-AU" sz="1800" b="1">
                <a:effectLst/>
                <a:latin typeface="Calibri"/>
                <a:ea typeface="Calibri"/>
                <a:cs typeface="Calibri"/>
              </a:rPr>
              <a:t>restrictive practice is not a reportable incident </a:t>
            </a:r>
            <a:r>
              <a:rPr lang="en-AU" sz="1800">
                <a:effectLst/>
                <a:latin typeface="Calibri"/>
                <a:ea typeface="Calibri"/>
                <a:cs typeface="Calibri"/>
              </a:rPr>
              <a:t>where a provider uses the restrictive practice in line with the person’s documented care and services plan, uses the restrictive practice in the course of providing aged care in a home or community setting, and records the use of the restrictive practice as soon as possible following the use.</a:t>
            </a:r>
            <a:endParaRPr lang="en-AU" sz="1800" kern="120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BF9C7E-494B-4812-8759-9040376153AA}"/>
              </a:ext>
            </a:extLst>
          </p:cNvPr>
          <p:cNvSpPr>
            <a:spLocks noGrp="1"/>
          </p:cNvSpPr>
          <p:nvPr>
            <p:ph type="sldNum" sz="quarter" idx="5"/>
          </p:nvPr>
        </p:nvSpPr>
        <p:spPr/>
        <p:txBody>
          <a:bodyPr/>
          <a:lstStyle/>
          <a:p>
            <a:fld id="{485676A5-1DC8-4201-97D2-09D6F1539183}" type="slidenum">
              <a:rPr lang="en-AU" smtClean="0"/>
              <a:t>34</a:t>
            </a:fld>
            <a:endParaRPr lang="en-AU"/>
          </a:p>
        </p:txBody>
      </p:sp>
    </p:spTree>
    <p:extLst>
      <p:ext uri="{BB962C8B-B14F-4D97-AF65-F5344CB8AC3E}">
        <p14:creationId xmlns:p14="http://schemas.microsoft.com/office/powerpoint/2010/main" val="2223024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EFA0-F16D-9508-32FF-31EE7B40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FF1B1-F654-0DDA-C80D-AD5D654FF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27C9A-8A32-CA83-68E9-EF47405C2E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Where an older person goes missing in the course of delivering care services and there are reasonable grounds to report that absence to police, this is a SIRS reportable incident.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This definition is intended to capture situations where a provider has the older person in their physical care immediately prior to their absence. For example: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A worker has taken an older person to the shops, and the older person has gone missing during the outing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An older person goes missing while a worker is delivering care services in the older person’s home, and there is reason for concern (e.g. they could be harmed if they were wandering alone)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Anytime an older person goes missing in the course of delivering care services and there are reasonable grounds to report to the police.</a:t>
            </a:r>
          </a:p>
          <a:p>
            <a:pPr marL="22860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This definition does not require you to notify the Commission of incidents where a worker arrives for a scheduled visit and the older person is not present or where they leave their home while, for example, home maintenance services are being delivered (and there are no reasonable grounds to contact the police).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However, if an older person is not present when care services have been scheduled and there is reason for concern (or no reasonable explanation for their absence or an inability to contact them), workers have a duty of care to try and make sure the older person is safe. Workers would be responsible for alerting the provider to the older person’s unexpected absence, and the provider would be expected to follow this up (as per existing procedures agreed with each person). All unexplained absences of an older person receiving care services in a home or community setting should be recorded in our IMS and their care and services plan so that behaviours (including wandering patterns in community settings) can be understood and appropriately managed.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We are expected to report a missing older person to the police within 24 hours if there are reasonable grounds to do so, so an appropriate response and actions can be taken to locate the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Segoe UI" panose="020B0502040204020203" pitchFamily="34" charset="0"/>
              </a:rPr>
              <a:t>If initially there are no grounds to report to police, but those grounds later become apparent, then we have 24 hours from the time of becoming aware of those reasonable grounds, to report to police. </a:t>
            </a:r>
            <a:endParaRPr lang="en-AU"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rPr>
              <a:t>All SIRS reportable incidents of unexplained absence are Priority 1 reportable incidents for the purposes of notifying the Commission.</a:t>
            </a:r>
            <a:r>
              <a:rPr kumimoji="0" lang="en-AU" sz="1200" b="0" i="0" u="none" strike="noStrike" kern="1200" cap="none" spc="0" normalizeH="0" baseline="0" noProof="0">
                <a:ln>
                  <a:noFill/>
                </a:ln>
                <a:solidFill>
                  <a:srgbClr val="FF0000"/>
                </a:solidFill>
                <a:effectLst/>
                <a:uLnTx/>
                <a:uFillTx/>
                <a:latin typeface="Open Sans" pitchFamily="2" charset="0"/>
                <a:ea typeface="Open Sans" pitchFamily="2" charset="0"/>
                <a:cs typeface="Open Sans" pitchFamily="2" charset="0"/>
              </a:rPr>
              <a:t> </a:t>
            </a:r>
            <a:endParaRPr kumimoji="0" lang="en-AU"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4E499196-A45B-68DF-B48F-C639C4E72B9A}"/>
              </a:ext>
            </a:extLst>
          </p:cNvPr>
          <p:cNvSpPr>
            <a:spLocks noGrp="1"/>
          </p:cNvSpPr>
          <p:nvPr>
            <p:ph type="sldNum" sz="quarter" idx="5"/>
          </p:nvPr>
        </p:nvSpPr>
        <p:spPr/>
        <p:txBody>
          <a:bodyPr/>
          <a:lstStyle/>
          <a:p>
            <a:fld id="{485676A5-1DC8-4201-97D2-09D6F1539183}" type="slidenum">
              <a:rPr lang="en-AU" smtClean="0"/>
              <a:t>35</a:t>
            </a:fld>
            <a:endParaRPr lang="en-AU"/>
          </a:p>
        </p:txBody>
      </p:sp>
    </p:spTree>
    <p:extLst>
      <p:ext uri="{BB962C8B-B14F-4D97-AF65-F5344CB8AC3E}">
        <p14:creationId xmlns:p14="http://schemas.microsoft.com/office/powerpoint/2010/main" val="198239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EFA0-F16D-9508-32FF-31EE7B40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FF1B1-F654-0DDA-C80D-AD5D654FF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27C9A-8A32-CA83-68E9-EF47405C2E22}"/>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0">
                <a:solidFill>
                  <a:srgbClr val="000000"/>
                </a:solidFill>
                <a:latin typeface="Open Sans (body)"/>
              </a:rPr>
              <a:t>For an older person accessing services in a residential care home, </a:t>
            </a:r>
            <a:r>
              <a:rPr lang="en-AU" sz="1800">
                <a:solidFill>
                  <a:srgbClr val="000000"/>
                </a:solidFill>
                <a:latin typeface="Open Sans (body)"/>
              </a:rPr>
              <a:t>unexplained absence </a:t>
            </a:r>
            <a:r>
              <a:rPr lang="en-AU" sz="1800" b="0">
                <a:solidFill>
                  <a:srgbClr val="000000"/>
                </a:solidFill>
                <a:latin typeface="Open Sans (body)"/>
              </a:rPr>
              <a:t>is the absence of an older person from the home in circumstances where there are reasonable grounds to report the absence to police.</a:t>
            </a: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It is always a Priority 1 SIRS reportable incident, and the Commission must be notified within 24 hours of the provider becoming aware.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We must notify the Commission when:</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000"/>
                </a:solidFill>
                <a:effectLst/>
                <a:latin typeface="Open Sans" pitchFamily="2" charset="0"/>
                <a:ea typeface="Open Sans" pitchFamily="2" charset="0"/>
                <a:cs typeface="Open Sans" pitchFamily="2" charset="0"/>
              </a:rPr>
              <a:t>an older person is absent from the residential care home</a:t>
            </a:r>
            <a:endParaRPr lang="en-AU" sz="1800" b="1"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000"/>
                </a:solidFill>
                <a:effectLst/>
                <a:latin typeface="Open Sans" pitchFamily="2" charset="0"/>
                <a:ea typeface="Open Sans" pitchFamily="2" charset="0"/>
                <a:cs typeface="Open Sans" pitchFamily="2" charset="0"/>
              </a:rPr>
              <a:t>we are not aware of any reason for the absence</a:t>
            </a:r>
            <a:endParaRPr lang="en-AU" sz="1800" b="1"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000"/>
                </a:solidFill>
                <a:effectLst/>
                <a:latin typeface="Open Sans" pitchFamily="2" charset="0"/>
                <a:ea typeface="Open Sans" pitchFamily="2" charset="0"/>
                <a:cs typeface="Open Sans" pitchFamily="2" charset="0"/>
              </a:rPr>
              <a:t>there are reasonable grounds to contact the police.</a:t>
            </a:r>
            <a:r>
              <a:rPr lang="en-AU" sz="1800" kern="100">
                <a:effectLst/>
                <a:latin typeface="Open Sans" pitchFamily="2" charset="0"/>
                <a:ea typeface="Open Sans" pitchFamily="2" charset="0"/>
                <a:cs typeface="Open Sans" pitchFamily="2" charset="0"/>
              </a:rPr>
              <a:t> </a:t>
            </a: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We do not need to notify the Commission if an older person returns to the residential care home before we became aware they were missing, unless the police are aware of the absence or were involved in returning the older person.</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However, we should consider whether the incident meets the definition of another reportable incident category. For example, if an older person with cognitive impairment left the residential care home due to a breach of duty of care, has returned before we became aware that they were missing; this should be reported as neglect.</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All unexplained absences of an older person should be recorded in our IMS, and their care and services plan reviewed, so that their behaviours or wandering patterns can be understood and appropriately managed.</a:t>
            </a:r>
            <a:endParaRPr lang="en-AU" sz="1800" kern="100">
              <a:effectLst/>
              <a:latin typeface="Open Sans" pitchFamily="2" charset="0"/>
              <a:ea typeface="Open Sans" pitchFamily="2" charset="0"/>
              <a:cs typeface="Open Sans" pitchFamily="2" charset="0"/>
            </a:endParaRPr>
          </a:p>
          <a:p>
            <a:pPr>
              <a:spcAft>
                <a:spcPts val="800"/>
              </a:spcAft>
            </a:pPr>
            <a:r>
              <a:rPr lang="en-AU" sz="1800" kern="100">
                <a:effectLst/>
                <a:latin typeface="Open Sans" pitchFamily="2" charset="0"/>
                <a:ea typeface="Open Sans" pitchFamily="2" charset="0"/>
                <a:cs typeface="Open Sans" pitchFamily="2" charset="0"/>
              </a:rPr>
              <a:t>  </a:t>
            </a:r>
          </a:p>
        </p:txBody>
      </p:sp>
      <p:sp>
        <p:nvSpPr>
          <p:cNvPr id="4" name="Slide Number Placeholder 3">
            <a:extLst>
              <a:ext uri="{FF2B5EF4-FFF2-40B4-BE49-F238E27FC236}">
                <a16:creationId xmlns:a16="http://schemas.microsoft.com/office/drawing/2014/main" id="{4E499196-A45B-68DF-B48F-C639C4E72B9A}"/>
              </a:ext>
            </a:extLst>
          </p:cNvPr>
          <p:cNvSpPr>
            <a:spLocks noGrp="1"/>
          </p:cNvSpPr>
          <p:nvPr>
            <p:ph type="sldNum" sz="quarter" idx="5"/>
          </p:nvPr>
        </p:nvSpPr>
        <p:spPr/>
        <p:txBody>
          <a:bodyPr/>
          <a:lstStyle/>
          <a:p>
            <a:fld id="{485676A5-1DC8-4201-97D2-09D6F1539183}" type="slidenum">
              <a:rPr lang="en-AU" smtClean="0"/>
              <a:t>36</a:t>
            </a:fld>
            <a:endParaRPr lang="en-AU"/>
          </a:p>
        </p:txBody>
      </p:sp>
    </p:spTree>
    <p:extLst>
      <p:ext uri="{BB962C8B-B14F-4D97-AF65-F5344CB8AC3E}">
        <p14:creationId xmlns:p14="http://schemas.microsoft.com/office/powerpoint/2010/main" val="198239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next section includes an optional activity on identifying SIRS reportable incidents. </a:t>
            </a:r>
          </a:p>
        </p:txBody>
      </p:sp>
      <p:sp>
        <p:nvSpPr>
          <p:cNvPr id="4" name="Slide Number Placeholder 3"/>
          <p:cNvSpPr>
            <a:spLocks noGrp="1"/>
          </p:cNvSpPr>
          <p:nvPr>
            <p:ph type="sldNum" sz="quarter" idx="5"/>
          </p:nvPr>
        </p:nvSpPr>
        <p:spPr/>
        <p:txBody>
          <a:bodyPr/>
          <a:lstStyle/>
          <a:p>
            <a:fld id="{485676A5-1DC8-4201-97D2-09D6F1539183}" type="slidenum">
              <a:rPr lang="en-AU" smtClean="0"/>
              <a:t>37</a:t>
            </a:fld>
            <a:endParaRPr lang="en-AU"/>
          </a:p>
        </p:txBody>
      </p:sp>
    </p:spTree>
    <p:extLst>
      <p:ext uri="{BB962C8B-B14F-4D97-AF65-F5344CB8AC3E}">
        <p14:creationId xmlns:p14="http://schemas.microsoft.com/office/powerpoint/2010/main" val="3417238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8375-BA37-EEB0-098C-89164B534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A634-1091-A577-E869-C09E8378B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AE176-35A3-F14D-0942-FC68ECB8AB4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1" kern="100">
                <a:solidFill>
                  <a:schemeClr val="tx1"/>
                </a:solidFill>
                <a:effectLst/>
                <a:latin typeface="Open Sans" pitchFamily="2" charset="0"/>
                <a:ea typeface="Open Sans" pitchFamily="2" charset="0"/>
                <a:cs typeface="Open Sans" pitchFamily="2" charset="0"/>
              </a:rPr>
              <a:t>Optional activity instructions:  </a:t>
            </a:r>
            <a:r>
              <a:rPr lang="en-AU" sz="1800" b="0" i="1" kern="100">
                <a:solidFill>
                  <a:schemeClr val="tx1"/>
                </a:solidFill>
                <a:effectLst/>
                <a:latin typeface="Open Sans" pitchFamily="2" charset="0"/>
                <a:ea typeface="Open Sans" pitchFamily="2" charset="0"/>
                <a:cs typeface="Open Sans" pitchFamily="2" charset="0"/>
              </a:rPr>
              <a:t>(do not present this content)</a:t>
            </a:r>
          </a:p>
          <a:p>
            <a:pPr marL="0" marR="0" lvl="0" indent="0" algn="l" defTabSz="914400" rtl="0" eaLnBrk="1" fontAlgn="auto" latinLnBrk="0" hangingPunct="1">
              <a:lnSpc>
                <a:spcPct val="107000"/>
              </a:lnSpc>
              <a:spcBef>
                <a:spcPts val="0"/>
              </a:spcBef>
              <a:spcAft>
                <a:spcPts val="800"/>
              </a:spcAft>
              <a:buClrTx/>
              <a:buSzTx/>
              <a:buFontTx/>
              <a:buNone/>
              <a:tabLst/>
              <a:defRPr/>
            </a:pPr>
            <a:br>
              <a:rPr lang="en-AU" sz="1800" b="1" i="1" kern="100">
                <a:solidFill>
                  <a:schemeClr val="tx1"/>
                </a:solidFill>
                <a:effectLst/>
                <a:latin typeface="Open Sans" pitchFamily="2" charset="0"/>
                <a:ea typeface="Open Sans" pitchFamily="2" charset="0"/>
                <a:cs typeface="Open Sans" pitchFamily="2" charset="0"/>
              </a:rPr>
            </a:br>
            <a:r>
              <a:rPr lang="en-AU" sz="1800" b="1" i="1" kern="100">
                <a:solidFill>
                  <a:schemeClr val="tx1"/>
                </a:solidFill>
                <a:effectLst/>
                <a:latin typeface="Open Sans" pitchFamily="2" charset="0"/>
                <a:ea typeface="Open Sans" pitchFamily="2" charset="0"/>
                <a:cs typeface="Open Sans" pitchFamily="2" charset="0"/>
              </a:rPr>
              <a:t>This is an activity you may wish to complete with your staff.</a:t>
            </a:r>
            <a:br>
              <a:rPr lang="en-AU" sz="1800" b="1" i="1" kern="100">
                <a:solidFill>
                  <a:schemeClr val="tx1"/>
                </a:solidFill>
                <a:effectLst/>
                <a:latin typeface="Open Sans" pitchFamily="2" charset="0"/>
                <a:ea typeface="Open Sans" pitchFamily="2" charset="0"/>
                <a:cs typeface="Open Sans" pitchFamily="2" charset="0"/>
              </a:rPr>
            </a:br>
            <a:endParaRPr lang="en-AU" sz="1800" b="1" i="1" kern="100">
              <a:solidFill>
                <a:schemeClr val="tx1"/>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0" i="0" kern="100">
                <a:solidFill>
                  <a:schemeClr val="tx1"/>
                </a:solidFill>
                <a:effectLst/>
                <a:latin typeface="Open Sans" pitchFamily="2" charset="0"/>
                <a:ea typeface="Open Sans" pitchFamily="2" charset="0"/>
                <a:cs typeface="Open Sans" pitchFamily="2" charset="0"/>
              </a:rPr>
              <a:t>To complete the activity, you need to select an incident and then take a look at the guidance material on the Commission website (</a:t>
            </a:r>
            <a:r>
              <a:rPr lang="en-AU" sz="1800" b="0" i="1" kern="100">
                <a:solidFill>
                  <a:schemeClr val="tx1"/>
                </a:solidFill>
                <a:effectLst/>
                <a:latin typeface="Open Sans" pitchFamily="2" charset="0"/>
                <a:ea typeface="Open Sans" pitchFamily="2" charset="0"/>
                <a:cs typeface="Open Sans" pitchFamily="2" charset="0"/>
              </a:rPr>
              <a:t>link below the notes on this slide</a:t>
            </a:r>
            <a:r>
              <a:rPr lang="en-AU" sz="1800" b="0" i="0" kern="100">
                <a:solidFill>
                  <a:schemeClr val="tx1"/>
                </a:solidFill>
                <a:effectLst/>
                <a:latin typeface="Open Sans" pitchFamily="2" charset="0"/>
                <a:ea typeface="Open Sans" pitchFamily="2" charset="0"/>
                <a:cs typeface="Open Sans" pitchFamily="2" charset="0"/>
              </a:rPr>
              <a:t>) to determine whether it meets the threshold for SIRS reporting. Where it is reportable, determine whether it is a Priority 1 or Priority 2 incident. If you don’t have an example from your organisation in mind, you can use one of the example scenarios provided on the next two slides. You could also use an example of a non-reportable incident (which still needs to be documented in your IMS) to show your team the difference and reiterate their responsibilities for broader incident management and reporting.</a:t>
            </a:r>
          </a:p>
          <a:p>
            <a:pPr>
              <a:lnSpc>
                <a:spcPct val="107000"/>
              </a:lnSpc>
              <a:spcAft>
                <a:spcPts val="800"/>
              </a:spcAft>
            </a:pPr>
            <a:endParaRPr lang="en-AU" sz="1800" i="1" kern="1200">
              <a:effectLst/>
              <a:latin typeface="Open Sans" pitchFamily="2" charset="0"/>
              <a:ea typeface="Open Sans" pitchFamily="2" charset="0"/>
              <a:cs typeface="Open Sans" pitchFamily="2" charset="0"/>
            </a:endParaRPr>
          </a:p>
          <a:p>
            <a:pPr>
              <a:lnSpc>
                <a:spcPct val="107000"/>
              </a:lnSpc>
              <a:spcAft>
                <a:spcPts val="800"/>
              </a:spcAft>
            </a:pPr>
            <a:r>
              <a:rPr lang="en-AU" sz="1800" i="0" kern="1200">
                <a:effectLst/>
                <a:latin typeface="Open Sans" pitchFamily="2" charset="0"/>
                <a:ea typeface="Open Sans" pitchFamily="2" charset="0"/>
                <a:cs typeface="Open Sans" pitchFamily="2" charset="0"/>
              </a:rPr>
              <a:t>The purpose of this activity is: </a:t>
            </a:r>
            <a:endParaRPr lang="en-AU" sz="1800" i="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to identify and analyse whether an incident would be SIRS reportable</a:t>
            </a:r>
          </a:p>
          <a:p>
            <a:pPr marL="285750" lvl="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recognise the criteria you need to consider</a:t>
            </a:r>
            <a:endParaRPr lang="en-AU" sz="1800" i="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if it is SIRS reportable, determine if it is a Priority 1 or 2 and justify reasoning.</a:t>
            </a:r>
          </a:p>
          <a:p>
            <a:pPr marL="0" lvl="0" indent="0">
              <a:lnSpc>
                <a:spcPct val="107000"/>
              </a:lnSpc>
              <a:spcAft>
                <a:spcPts val="800"/>
              </a:spcAft>
              <a:buFont typeface="Arial" panose="020B0604020202020204" pitchFamily="34" charset="0"/>
              <a:buNone/>
            </a:pPr>
            <a:endParaRPr lang="en-AU" sz="1800" kern="1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a:solidFill>
                  <a:schemeClr val="tx1"/>
                </a:solidFill>
                <a:effectLst/>
                <a:latin typeface="Open Sans" pitchFamily="2" charset="0"/>
                <a:ea typeface="Open Sans" pitchFamily="2" charset="0"/>
                <a:cs typeface="Open Sans" pitchFamily="2" charset="0"/>
              </a:rPr>
              <a:t>Instructions</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b="0" i="0" kern="100">
                <a:solidFill>
                  <a:schemeClr val="tx1"/>
                </a:solidFill>
                <a:effectLst/>
                <a:latin typeface="Open Sans" pitchFamily="2" charset="0"/>
                <a:ea typeface="Open Sans" pitchFamily="2" charset="0"/>
                <a:cs typeface="Open Sans" pitchFamily="2" charset="0"/>
              </a:rPr>
              <a:t>Select examples of incidents that have occurred at your organisation. You may want to include an incident that is not reportable under the SIRS to show your staff how it’s different. You can also use the example on the next slide if you don’t have an example from your service.</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b="0" i="0" kern="100">
                <a:solidFill>
                  <a:schemeClr val="tx1"/>
                </a:solidFill>
                <a:effectLst/>
                <a:latin typeface="Open Sans" pitchFamily="2" charset="0"/>
                <a:ea typeface="Open Sans" pitchFamily="2" charset="0"/>
                <a:cs typeface="Open Sans" pitchFamily="2" charset="0"/>
              </a:rPr>
              <a:t>Refer to the relevant sections of the SIRS guidance found on the Commission’s website.</a:t>
            </a:r>
            <a:endParaRPr lang="en-AU" sz="1800" b="1" i="0" kern="100">
              <a:solidFill>
                <a:schemeClr val="tx1"/>
              </a:solidFill>
              <a:effectLst/>
              <a:latin typeface="Open Sans" pitchFamily="2" charset="0"/>
              <a:ea typeface="Open Sans" pitchFamily="2" charset="0"/>
              <a:cs typeface="Open Sans" pitchFamily="2"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startAt="3"/>
              <a:tabLst/>
              <a:defRPr/>
            </a:pPr>
            <a:r>
              <a:rPr lang="en-AU" sz="1800" i="0" kern="100">
                <a:solidFill>
                  <a:schemeClr val="tx1"/>
                </a:solidFill>
                <a:effectLst/>
                <a:latin typeface="Open Sans" pitchFamily="2" charset="0"/>
                <a:ea typeface="Open Sans" pitchFamily="2" charset="0"/>
                <a:cs typeface="Open Sans" pitchFamily="2" charset="0"/>
              </a:rPr>
              <a:t>Note down and discuss the process and criteria you used in making your conclusion.</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startAt="3"/>
              <a:tabLst/>
              <a:defRPr/>
            </a:pPr>
            <a:endParaRPr lang="en-AU" sz="1800" i="0" kern="100">
              <a:solidFill>
                <a:schemeClr val="tx1"/>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AU" sz="1800" i="0" kern="100">
                <a:solidFill>
                  <a:schemeClr val="tx1"/>
                </a:solidFill>
                <a:effectLst/>
                <a:latin typeface="Open Sans" pitchFamily="2" charset="0"/>
                <a:ea typeface="Open Sans" pitchFamily="2" charset="0"/>
                <a:cs typeface="Open Sans" pitchFamily="2" charset="0"/>
              </a:rPr>
              <a:t>SIRS guidance resources on the Commission’s website: </a:t>
            </a:r>
            <a:r>
              <a:rPr lang="en-AU" sz="1800">
                <a:hlinkClick r:id="rId3"/>
              </a:rPr>
              <a:t>https://www.agedcarequality.gov.au/providers/serious-incident-response-scheme/sirs-provider-resources</a:t>
            </a:r>
            <a:endParaRPr lang="en-AU" sz="1800" kern="100">
              <a:effectLst/>
              <a:latin typeface="Open Sans"/>
              <a:ea typeface="Open Sans"/>
              <a:cs typeface="Open Sans"/>
            </a:endParaRPr>
          </a:p>
        </p:txBody>
      </p:sp>
      <p:sp>
        <p:nvSpPr>
          <p:cNvPr id="4" name="Slide Number Placeholder 3">
            <a:extLst>
              <a:ext uri="{FF2B5EF4-FFF2-40B4-BE49-F238E27FC236}">
                <a16:creationId xmlns:a16="http://schemas.microsoft.com/office/drawing/2014/main" id="{EFCA4C4B-93AA-60BD-89A9-5E11ECEA4C59}"/>
              </a:ext>
            </a:extLst>
          </p:cNvPr>
          <p:cNvSpPr>
            <a:spLocks noGrp="1"/>
          </p:cNvSpPr>
          <p:nvPr>
            <p:ph type="sldNum" sz="quarter" idx="5"/>
          </p:nvPr>
        </p:nvSpPr>
        <p:spPr/>
        <p:txBody>
          <a:bodyPr/>
          <a:lstStyle/>
          <a:p>
            <a:fld id="{485676A5-1DC8-4201-97D2-09D6F1539183}" type="slidenum">
              <a:rPr lang="en-AU" smtClean="0"/>
              <a:t>38</a:t>
            </a:fld>
            <a:endParaRPr lang="en-AU"/>
          </a:p>
        </p:txBody>
      </p:sp>
    </p:spTree>
    <p:extLst>
      <p:ext uri="{BB962C8B-B14F-4D97-AF65-F5344CB8AC3E}">
        <p14:creationId xmlns:p14="http://schemas.microsoft.com/office/powerpoint/2010/main" val="3533747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9D24-04FC-9D0B-2117-4FF4D0CA3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3B3FB-3CEA-32D5-64EF-2F22481F9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9072B-A1E5-1B42-AE5B-A03AD30CE3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a:solidFill>
                  <a:srgbClr val="181717"/>
                </a:solidFill>
                <a:effectLst/>
                <a:latin typeface="Open Sans" pitchFamily="2" charset="0"/>
                <a:ea typeface="Open Sans" pitchFamily="2" charset="0"/>
                <a:cs typeface="Open Sans" pitchFamily="2" charset="0"/>
              </a:rPr>
              <a:t>You may wish to use this scenario as an example prior to doing the activity on the previous slide using your own scenarios. The purpose is to work through the scenario and answer the questions using the SIRS guideline resources.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a:solidFill>
                <a:srgbClr val="181717"/>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a:solidFill>
                  <a:srgbClr val="181717"/>
                </a:solidFill>
                <a:effectLst/>
                <a:latin typeface="Open Sans" pitchFamily="2" charset="0"/>
                <a:ea typeface="Open Sans" pitchFamily="2" charset="0"/>
                <a:cs typeface="Open Sans" pitchFamily="2" charset="0"/>
              </a:rPr>
              <a:t>Refer to the scenario on the slide. </a:t>
            </a: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Would this be a SIRS reportable incident? Why? Consider the criteria.</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Answer:</a:t>
            </a:r>
            <a:r>
              <a:rPr lang="en-AU" sz="1800" kern="1200">
                <a:solidFill>
                  <a:srgbClr val="181717"/>
                </a:solidFill>
                <a:effectLst/>
                <a:latin typeface="Open Sans" pitchFamily="2" charset="0"/>
                <a:ea typeface="Open Sans" pitchFamily="2" charset="0"/>
                <a:cs typeface="Open Sans" pitchFamily="2" charset="0"/>
              </a:rPr>
              <a:t> </a:t>
            </a:r>
            <a:r>
              <a:rPr lang="en-AU" sz="1800" kern="1200">
                <a:solidFill>
                  <a:srgbClr val="181717"/>
                </a:solidFill>
                <a:effectLst/>
                <a:latin typeface="Open Sans"/>
                <a:ea typeface="Open Sans"/>
                <a:cs typeface="Open Sans"/>
              </a:rPr>
              <a:t>This is a reportable incident of </a:t>
            </a:r>
            <a:r>
              <a:rPr lang="en-AU" sz="1800" b="1" kern="1200">
                <a:solidFill>
                  <a:srgbClr val="181717"/>
                </a:solidFill>
                <a:effectLst/>
                <a:latin typeface="Open Sans"/>
                <a:ea typeface="Open Sans"/>
                <a:cs typeface="Open Sans"/>
              </a:rPr>
              <a:t>neglect</a:t>
            </a:r>
            <a:r>
              <a:rPr lang="en-AU" sz="1800" kern="1200">
                <a:solidFill>
                  <a:srgbClr val="181717"/>
                </a:solidFill>
                <a:effectLst/>
                <a:latin typeface="Open Sans"/>
                <a:ea typeface="Open Sans"/>
                <a:cs typeface="Open Sans"/>
              </a:rPr>
              <a:t> as it has caused psychological harm to the Ada (and may result in poor health outcomes due to hygiene issues). It is a breach of the duty of care owed by the provider, and worker, to Ada.</a:t>
            </a:r>
            <a:r>
              <a:rPr lang="en-AU" sz="2800"/>
              <a:t> </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i="0" kern="1200">
                <a:solidFill>
                  <a:srgbClr val="181717"/>
                </a:solidFill>
                <a:effectLst/>
                <a:latin typeface="Open Sans" pitchFamily="2" charset="0"/>
                <a:ea typeface="Open Sans" pitchFamily="2" charset="0"/>
                <a:cs typeface="Open Sans" pitchFamily="2" charset="0"/>
              </a:rPr>
              <a:t>The older person’s reaction can help determine whether this incident is SIRS reportable.</a:t>
            </a:r>
            <a:endParaRPr lang="en-AU" sz="1800" i="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If it is SIRS reportable, is it Priority 1 or Priority 2? Why? Consider the criteria for each.</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Answer: </a:t>
            </a:r>
            <a:r>
              <a:rPr lang="en-AU" sz="1800" b="0" kern="1200">
                <a:solidFill>
                  <a:srgbClr val="181717"/>
                </a:solidFill>
                <a:effectLst/>
                <a:latin typeface="Open Sans"/>
                <a:ea typeface="Open Sans"/>
                <a:cs typeface="Open Sans"/>
              </a:rPr>
              <a:t>This is a </a:t>
            </a:r>
            <a:r>
              <a:rPr lang="en-AU" sz="1800" kern="1200">
                <a:solidFill>
                  <a:srgbClr val="181717"/>
                </a:solidFill>
                <a:effectLst/>
                <a:latin typeface="Open Sans"/>
                <a:ea typeface="Open Sans"/>
                <a:cs typeface="Open Sans"/>
              </a:rPr>
              <a:t>Priority 1 notification as</a:t>
            </a:r>
            <a:r>
              <a:rPr lang="en-AU" sz="1800" i="1" kern="1200">
                <a:solidFill>
                  <a:srgbClr val="181717"/>
                </a:solidFill>
                <a:effectLst/>
                <a:latin typeface="Open Sans"/>
                <a:ea typeface="Open Sans"/>
                <a:cs typeface="Open Sans"/>
              </a:rPr>
              <a:t> </a:t>
            </a:r>
            <a:r>
              <a:rPr lang="en-AU" sz="1800" kern="1200">
                <a:solidFill>
                  <a:srgbClr val="181717"/>
                </a:solidFill>
                <a:effectLst/>
                <a:latin typeface="Open Sans"/>
                <a:ea typeface="Open Sans"/>
                <a:cs typeface="Open Sans"/>
              </a:rPr>
              <a:t>the incident caused Ada physical or psychological injury or discomfort that </a:t>
            </a:r>
            <a:r>
              <a:rPr lang="en-AU" sz="1800" b="1" kern="1200">
                <a:solidFill>
                  <a:srgbClr val="181717"/>
                </a:solidFill>
                <a:effectLst/>
                <a:latin typeface="Open Sans"/>
                <a:ea typeface="Open Sans"/>
                <a:cs typeface="Open Sans"/>
              </a:rPr>
              <a:t>required medical or psychological treatment </a:t>
            </a:r>
            <a:r>
              <a:rPr lang="en-AU" sz="1800" kern="1200">
                <a:solidFill>
                  <a:srgbClr val="181717"/>
                </a:solidFill>
                <a:effectLst/>
                <a:latin typeface="Open Sans"/>
                <a:ea typeface="Open Sans"/>
                <a:cs typeface="Open Sans"/>
              </a:rPr>
              <a:t>to resolve. In this scenario, Ada was distressed and offered counselling provided by a social worker.</a:t>
            </a:r>
            <a:endParaRPr lang="en-AU" sz="1800" kern="100">
              <a:effectLst/>
              <a:latin typeface="Open Sans"/>
              <a:ea typeface="Open Sans"/>
              <a:cs typeface="Open San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i="1" kern="1200">
              <a:solidFill>
                <a:srgbClr val="181717"/>
              </a:solidFill>
              <a:effectLst/>
              <a:latin typeface="Open Sans"/>
              <a:ea typeface="Open Sans"/>
              <a:cs typeface="Open San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a:ea typeface="Open Sans"/>
              <a:cs typeface="Open Sans"/>
            </a:endParaRPr>
          </a:p>
          <a:p>
            <a:pPr>
              <a:lnSpc>
                <a:spcPct val="107000"/>
              </a:lnSpc>
              <a:spcAft>
                <a:spcPts val="800"/>
              </a:spcAft>
            </a:pPr>
            <a:endParaRPr lang="en-AU" sz="1800" kern="1200">
              <a:solidFill>
                <a:srgbClr val="181717"/>
              </a:solidFill>
              <a:effectLst/>
              <a:latin typeface="Fira Sans Light" panose="020B0403050000020004" pitchFamily="34" charset="0"/>
              <a:ea typeface="Calibri" panose="020F0502020204030204" pitchFamily="34" charset="0"/>
              <a:cs typeface="Fira Sans Light" panose="020B0403050000020004" pitchFamily="34" charset="0"/>
            </a:endParaRPr>
          </a:p>
          <a:p>
            <a:pPr>
              <a:lnSpc>
                <a:spcPct val="107000"/>
              </a:lnSpc>
              <a:spcAft>
                <a:spcPts val="800"/>
              </a:spcAft>
            </a:pPr>
            <a:endParaRPr lang="en-AU" sz="1800" kern="1200">
              <a:solidFill>
                <a:srgbClr val="181717"/>
              </a:solidFill>
              <a:effectLst/>
              <a:latin typeface="Fira Sans Light" panose="020B0403050000020004" pitchFamily="34" charset="0"/>
              <a:ea typeface="Calibri" panose="020F0502020204030204" pitchFamily="34" charset="0"/>
              <a:cs typeface="Fira Sans Light" panose="020B0403050000020004" pitchFamily="34" charset="0"/>
            </a:endParaRPr>
          </a:p>
          <a:p>
            <a:pPr>
              <a:lnSpc>
                <a:spcPct val="107000"/>
              </a:lnSpc>
              <a:spcAft>
                <a:spcPts val="800"/>
              </a:spcAft>
            </a:pPr>
            <a:endParaRPr lang="en-AU" sz="1800" kern="1200">
              <a:solidFill>
                <a:srgbClr val="181717"/>
              </a:solidFill>
              <a:effectLst/>
              <a:latin typeface="Fira Sans Light" panose="020B0403050000020004" pitchFamily="34" charset="0"/>
              <a:ea typeface="Calibri" panose="020F0502020204030204" pitchFamily="34" charset="0"/>
              <a:cs typeface="Fira Sans Light" panose="020B0403050000020004" pitchFamily="34" charset="0"/>
            </a:endParaRPr>
          </a:p>
        </p:txBody>
      </p:sp>
      <p:sp>
        <p:nvSpPr>
          <p:cNvPr id="4" name="Slide Number Placeholder 3">
            <a:extLst>
              <a:ext uri="{FF2B5EF4-FFF2-40B4-BE49-F238E27FC236}">
                <a16:creationId xmlns:a16="http://schemas.microsoft.com/office/drawing/2014/main" id="{2F0E0070-219D-6A44-88D9-490A619B816D}"/>
              </a:ext>
            </a:extLst>
          </p:cNvPr>
          <p:cNvSpPr>
            <a:spLocks noGrp="1"/>
          </p:cNvSpPr>
          <p:nvPr>
            <p:ph type="sldNum" sz="quarter" idx="5"/>
          </p:nvPr>
        </p:nvSpPr>
        <p:spPr/>
        <p:txBody>
          <a:bodyPr/>
          <a:lstStyle/>
          <a:p>
            <a:fld id="{485676A5-1DC8-4201-97D2-09D6F1539183}" type="slidenum">
              <a:rPr lang="en-AU" smtClean="0"/>
              <a:t>39</a:t>
            </a:fld>
            <a:endParaRPr lang="en-AU"/>
          </a:p>
        </p:txBody>
      </p:sp>
    </p:spTree>
    <p:extLst>
      <p:ext uri="{BB962C8B-B14F-4D97-AF65-F5344CB8AC3E}">
        <p14:creationId xmlns:p14="http://schemas.microsoft.com/office/powerpoint/2010/main" val="384500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F888-B99E-2584-3D3F-00623169436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3D07CC-5542-000C-A7AC-75076D8F40EB}"/>
              </a:ext>
            </a:extLst>
          </p:cNvPr>
          <p:cNvSpPr>
            <a:spLocks noGrp="1"/>
          </p:cNvSpPr>
          <p:nvPr>
            <p:ph type="body" idx="1"/>
          </p:nvPr>
        </p:nvSpPr>
        <p:spPr/>
        <p:txBody>
          <a:bodyPr/>
          <a:lstStyle/>
          <a:p>
            <a:pPr algn="l">
              <a:lnSpc>
                <a:spcPct val="150000"/>
              </a:lnSpc>
              <a:spcAft>
                <a:spcPts val="800"/>
              </a:spcAft>
            </a:pPr>
            <a:r>
              <a:rPr lang="en-AU">
                <a:latin typeface="Open Sans" pitchFamily="2" charset="0"/>
                <a:ea typeface="Open Sans" pitchFamily="2" charset="0"/>
                <a:cs typeface="Open Sans" pitchFamily="2" charset="0"/>
              </a:rPr>
              <a:t>This presentation is broken into 7 sections. If you wish to only cover certain sections, this slide indicates what slide each section will start on. </a:t>
            </a:r>
          </a:p>
        </p:txBody>
      </p:sp>
    </p:spTree>
    <p:extLst>
      <p:ext uri="{BB962C8B-B14F-4D97-AF65-F5344CB8AC3E}">
        <p14:creationId xmlns:p14="http://schemas.microsoft.com/office/powerpoint/2010/main" val="3531406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9D24-04FC-9D0B-2117-4FF4D0CA3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3B3FB-3CEA-32D5-64EF-2F22481F9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9072B-A1E5-1B42-AE5B-A03AD30CE3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a:solidFill>
                  <a:srgbClr val="181717"/>
                </a:solidFill>
                <a:effectLst/>
                <a:latin typeface="Open Sans" pitchFamily="2" charset="0"/>
                <a:ea typeface="Open Sans" pitchFamily="2" charset="0"/>
                <a:cs typeface="Open Sans" pitchFamily="2" charset="0"/>
              </a:rPr>
              <a:t>You may wish to use this scenario as an example prior to doing the activity on the previous slide using your own scenarios. The purpose is to work through the scenario and answer the questions using the SIRS guideline resources.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a:solidFill>
                <a:srgbClr val="181717"/>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a:solidFill>
                  <a:srgbClr val="181717"/>
                </a:solidFill>
                <a:effectLst/>
                <a:latin typeface="Open Sans" pitchFamily="2" charset="0"/>
                <a:ea typeface="Open Sans" pitchFamily="2" charset="0"/>
                <a:cs typeface="Open Sans" pitchFamily="2" charset="0"/>
              </a:rPr>
              <a:t>Refer to the scenario on the slide. </a:t>
            </a: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Would this be a SIRS reportable incident? Why? Consider the criteria.</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Answer:</a:t>
            </a:r>
            <a:r>
              <a:rPr lang="en-AU" sz="1800" kern="1200">
                <a:solidFill>
                  <a:srgbClr val="181717"/>
                </a:solidFill>
                <a:effectLst/>
                <a:latin typeface="Open Sans" pitchFamily="2" charset="0"/>
                <a:ea typeface="Open Sans" pitchFamily="2" charset="0"/>
                <a:cs typeface="Open Sans" pitchFamily="2" charset="0"/>
              </a:rPr>
              <a:t> This is a SIRS reportable incident of </a:t>
            </a:r>
            <a:r>
              <a:rPr lang="en-AU" sz="1800" b="1" kern="1200">
                <a:solidFill>
                  <a:srgbClr val="181717"/>
                </a:solidFill>
                <a:effectLst/>
                <a:latin typeface="Open Sans" pitchFamily="2" charset="0"/>
                <a:ea typeface="Open Sans" pitchFamily="2" charset="0"/>
                <a:cs typeface="Open Sans" pitchFamily="2" charset="0"/>
              </a:rPr>
              <a:t>neglect</a:t>
            </a:r>
            <a:r>
              <a:rPr lang="en-AU" sz="1800" kern="1200">
                <a:solidFill>
                  <a:srgbClr val="181717"/>
                </a:solidFill>
                <a:effectLst/>
                <a:latin typeface="Open Sans" pitchFamily="2" charset="0"/>
                <a:ea typeface="Open Sans" pitchFamily="2" charset="0"/>
                <a:cs typeface="Open Sans" pitchFamily="2" charset="0"/>
              </a:rPr>
              <a:t> as it has caused psychological harm to John (and may result in poor health outcomes due to hygiene issues). It is a breach of the duty of care owed by the provider, and worker, to John.</a:t>
            </a:r>
            <a:r>
              <a:rPr lang="en-AU" sz="2800"/>
              <a:t> </a:t>
            </a:r>
            <a:endParaRPr lang="en-AU" sz="1800" kern="120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i="0" kern="1200">
                <a:solidFill>
                  <a:srgbClr val="181717"/>
                </a:solidFill>
                <a:effectLst/>
                <a:latin typeface="Open Sans" pitchFamily="2" charset="0"/>
                <a:ea typeface="Open Sans" pitchFamily="2" charset="0"/>
                <a:cs typeface="Open Sans" pitchFamily="2" charset="0"/>
              </a:rPr>
              <a:t>The older person’s reaction can help determine whether this incident is SIRS reportable.</a:t>
            </a:r>
            <a:endParaRPr lang="en-AU" sz="1800" i="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If it is SIRS reportable, is it Priority 1 or Priority 2? Why? Consider the criteria for each.</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Answer: </a:t>
            </a:r>
            <a:r>
              <a:rPr lang="en-AU" sz="1800" b="0" kern="1200">
                <a:solidFill>
                  <a:srgbClr val="181717"/>
                </a:solidFill>
                <a:effectLst/>
                <a:latin typeface="Open Sans" pitchFamily="2" charset="0"/>
                <a:ea typeface="Open Sans" pitchFamily="2" charset="0"/>
                <a:cs typeface="Open Sans" pitchFamily="2" charset="0"/>
              </a:rPr>
              <a:t>This is a </a:t>
            </a:r>
            <a:r>
              <a:rPr lang="en-AU" sz="1800" kern="1200">
                <a:solidFill>
                  <a:srgbClr val="181717"/>
                </a:solidFill>
                <a:effectLst/>
                <a:latin typeface="Open Sans" pitchFamily="2" charset="0"/>
                <a:ea typeface="Open Sans" pitchFamily="2" charset="0"/>
                <a:cs typeface="Open Sans" pitchFamily="2" charset="0"/>
              </a:rPr>
              <a:t>Priority 1 notification as</a:t>
            </a:r>
            <a:r>
              <a:rPr lang="en-AU" sz="1800" i="1" kern="1200">
                <a:solidFill>
                  <a:srgbClr val="181717"/>
                </a:solidFill>
                <a:effectLst/>
                <a:latin typeface="Open Sans" pitchFamily="2" charset="0"/>
                <a:ea typeface="Open Sans" pitchFamily="2" charset="0"/>
                <a:cs typeface="Open Sans" pitchFamily="2" charset="0"/>
              </a:rPr>
              <a:t> </a:t>
            </a:r>
            <a:r>
              <a:rPr lang="en-AU" sz="1800" kern="1200">
                <a:solidFill>
                  <a:srgbClr val="181717"/>
                </a:solidFill>
                <a:effectLst/>
                <a:latin typeface="Open Sans" pitchFamily="2" charset="0"/>
                <a:ea typeface="Open Sans" pitchFamily="2" charset="0"/>
                <a:cs typeface="Open Sans" pitchFamily="2" charset="0"/>
              </a:rPr>
              <a:t>the incident caused John physical or psychological injury or discomfort that </a:t>
            </a:r>
            <a:r>
              <a:rPr lang="en-AU" sz="1800" b="1" kern="1200">
                <a:solidFill>
                  <a:srgbClr val="181717"/>
                </a:solidFill>
                <a:effectLst/>
                <a:latin typeface="Open Sans" pitchFamily="2" charset="0"/>
                <a:ea typeface="Open Sans" pitchFamily="2" charset="0"/>
                <a:cs typeface="Open Sans" pitchFamily="2" charset="0"/>
              </a:rPr>
              <a:t>required medical or psychological treatment </a:t>
            </a:r>
            <a:r>
              <a:rPr lang="en-AU" sz="1800" kern="1200">
                <a:solidFill>
                  <a:srgbClr val="181717"/>
                </a:solidFill>
                <a:effectLst/>
                <a:latin typeface="Open Sans" pitchFamily="2" charset="0"/>
                <a:ea typeface="Open Sans" pitchFamily="2" charset="0"/>
                <a:cs typeface="Open Sans" pitchFamily="2" charset="0"/>
              </a:rPr>
              <a:t>to resolve. John was highly distressed and the provider offered counselling from a social worker.</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2F0E0070-219D-6A44-88D9-490A619B816D}"/>
              </a:ext>
            </a:extLst>
          </p:cNvPr>
          <p:cNvSpPr>
            <a:spLocks noGrp="1"/>
          </p:cNvSpPr>
          <p:nvPr>
            <p:ph type="sldNum" sz="quarter" idx="5"/>
          </p:nvPr>
        </p:nvSpPr>
        <p:spPr/>
        <p:txBody>
          <a:bodyPr/>
          <a:lstStyle/>
          <a:p>
            <a:fld id="{485676A5-1DC8-4201-97D2-09D6F1539183}" type="slidenum">
              <a:rPr lang="en-AU" smtClean="0"/>
              <a:t>40</a:t>
            </a:fld>
            <a:endParaRPr lang="en-AU"/>
          </a:p>
        </p:txBody>
      </p:sp>
    </p:spTree>
    <p:extLst>
      <p:ext uri="{BB962C8B-B14F-4D97-AF65-F5344CB8AC3E}">
        <p14:creationId xmlns:p14="http://schemas.microsoft.com/office/powerpoint/2010/main" val="3845004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000" kern="1200">
                <a:effectLst/>
                <a:latin typeface="Open Sans" pitchFamily="2" charset="0"/>
                <a:ea typeface="Open Sans" pitchFamily="2" charset="0"/>
                <a:cs typeface="Open Sans" pitchFamily="2" charset="0"/>
              </a:rPr>
              <a:t>You can use the SIRS Decision Support Tool to help you work out what incidents you need to report to the Commission and when.</a:t>
            </a:r>
          </a:p>
          <a:p>
            <a:pPr>
              <a:lnSpc>
                <a:spcPct val="107000"/>
              </a:lnSpc>
              <a:spcAft>
                <a:spcPts val="800"/>
              </a:spcAft>
            </a:pPr>
            <a:endParaRPr lang="en-AU" sz="1000" kern="1200">
              <a:effectLst/>
              <a:latin typeface="Open Sans" pitchFamily="2" charset="0"/>
              <a:ea typeface="Open Sans" pitchFamily="2" charset="0"/>
              <a:cs typeface="Open Sans" pitchFamily="2" charset="0"/>
            </a:endParaRPr>
          </a:p>
          <a:p>
            <a:pPr>
              <a:lnSpc>
                <a:spcPct val="107000"/>
              </a:lnSpc>
              <a:spcAft>
                <a:spcPts val="800"/>
              </a:spcAft>
            </a:pPr>
            <a:r>
              <a:rPr lang="en-AU" sz="1000" kern="1200">
                <a:effectLst/>
                <a:latin typeface="Open Sans" pitchFamily="2" charset="0"/>
                <a:ea typeface="Open Sans" pitchFamily="2" charset="0"/>
                <a:cs typeface="Open Sans" pitchFamily="2" charset="0"/>
              </a:rPr>
              <a:t>If you’re unsure whether an incident is SIRS reportable, you can use the Commission’s decision support tool to help guide you. It’s available on the Commission’s website. </a:t>
            </a:r>
          </a:p>
          <a:p>
            <a:pPr>
              <a:lnSpc>
                <a:spcPct val="107000"/>
              </a:lnSpc>
              <a:spcAft>
                <a:spcPts val="800"/>
              </a:spcAft>
            </a:pPr>
            <a:endParaRPr lang="en-AU" sz="1000" b="0" i="0" kern="120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200" b="0" i="0">
                <a:solidFill>
                  <a:srgbClr val="313131"/>
                </a:solidFill>
                <a:effectLst/>
                <a:latin typeface="Open Sans" pitchFamily="2" charset="0"/>
                <a:ea typeface="Open Sans" pitchFamily="2" charset="0"/>
                <a:cs typeface="Open Sans" pitchFamily="2" charset="0"/>
              </a:rPr>
              <a:t>The information contained in the tool is intended to provide you with general guidance to help you decide whether an incident should be notified to the Commission and if it is reportable if this would be a Priority 1 or 2. </a:t>
            </a:r>
          </a:p>
          <a:p>
            <a:pPr>
              <a:lnSpc>
                <a:spcPct val="107000"/>
              </a:lnSpc>
              <a:spcAft>
                <a:spcPts val="800"/>
              </a:spcAft>
            </a:pPr>
            <a:endParaRPr lang="en-AU" sz="1200" b="0" i="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200" b="0" i="0">
                <a:solidFill>
                  <a:srgbClr val="313131"/>
                </a:solidFill>
                <a:effectLst/>
                <a:latin typeface="Open Sans" pitchFamily="2" charset="0"/>
                <a:ea typeface="Open Sans" pitchFamily="2" charset="0"/>
                <a:cs typeface="Open Sans" pitchFamily="2" charset="0"/>
              </a:rPr>
              <a:t>Note that it is a guide only and it’s still your responsibility to make your own assessment about the notification of a SIRS reportable incident and to be aware of your legislative requirements. </a:t>
            </a:r>
          </a:p>
          <a:p>
            <a:pPr>
              <a:lnSpc>
                <a:spcPct val="107000"/>
              </a:lnSpc>
              <a:spcAft>
                <a:spcPts val="800"/>
              </a:spcAft>
            </a:pPr>
            <a:endParaRPr lang="en-AU" sz="1200" b="0" i="0" kern="10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200" b="1" i="0" kern="100">
                <a:solidFill>
                  <a:srgbClr val="313131"/>
                </a:solidFill>
                <a:effectLst/>
                <a:latin typeface="Open Sans" pitchFamily="2" charset="0"/>
                <a:ea typeface="Open Sans" pitchFamily="2" charset="0"/>
                <a:cs typeface="Open Sans" pitchFamily="2" charset="0"/>
              </a:rPr>
              <a:t>Resource: </a:t>
            </a:r>
            <a:r>
              <a:rPr lang="en-AU" sz="1200" b="1" i="1" kern="100">
                <a:solidFill>
                  <a:srgbClr val="313131"/>
                </a:solidFill>
                <a:effectLst/>
                <a:latin typeface="Open Sans" pitchFamily="2" charset="0"/>
                <a:ea typeface="Open Sans" pitchFamily="2" charset="0"/>
                <a:cs typeface="Open Sans" pitchFamily="2" charset="0"/>
              </a:rPr>
              <a:t>https://www.agedcarequality.gov.au/resource-library/serious-incident-response-scheme-decision-support-tool</a:t>
            </a:r>
            <a:endParaRPr lang="en-AU" sz="1000" b="1" i="1" kern="100">
              <a:effectLst/>
              <a:latin typeface="Open Sans" pitchFamily="2" charset="0"/>
              <a:ea typeface="Open Sans" pitchFamily="2" charset="0"/>
              <a:cs typeface="Open Sans" pitchFamily="2"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033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DF2E-C65B-3C8F-071E-E6CCD0F82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A1B18-2435-B478-359F-9189D3355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F8-1F12-958D-085C-95FA41D59308}"/>
              </a:ext>
            </a:extLst>
          </p:cNvPr>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A clear and quality SIRS incident notification requires us to do more than just provide information from our organisation’s IMS. It is important that the person making the notification is familiar with what happened and has applied a problem-solving approach. Our notification needs to show that we understand the causes and risks and show a good understanding of how to respond to the incident or what steps will be taken to minimise risk of recurrence for the incident.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It’s easier to make a clear notification to the Commission if you have all the information you need. To make a clear notification you need more than the details from the progress notes about the incident, or text from our incident management system. You need to include in your notification:</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what happened</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when the incident happened</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where the incident happened</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who was involved, including the older person affected and workers involved with the incident</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what actions were taken after the incident</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what caused the incident (if known)</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what changes the provider will make because of the incident (if known). </a:t>
            </a:r>
          </a:p>
          <a:p>
            <a:pPr marL="285750" indent="-285750">
              <a:lnSpc>
                <a:spcPct val="107000"/>
              </a:lnSpc>
              <a:spcAft>
                <a:spcPts val="800"/>
              </a:spcAft>
              <a:buFont typeface="Arial" panose="020B0604020202020204" pitchFamily="34" charset="0"/>
              <a:buChar char="•"/>
            </a:pPr>
            <a:endParaRPr lang="en-AU" sz="1800" kern="12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r>
              <a:rPr lang="en-AU" sz="1800" kern="1200">
                <a:effectLst/>
                <a:latin typeface="Open Sans" pitchFamily="2" charset="0"/>
                <a:ea typeface="Open Sans" pitchFamily="2" charset="0"/>
                <a:cs typeface="Open Sans" pitchFamily="2" charset="0"/>
              </a:rPr>
              <a:t>If you find more information after submitting your notification, you should update the Commission.</a:t>
            </a:r>
            <a:r>
              <a:rPr lang="en-AU" sz="1800" kern="100">
                <a:effectLst/>
                <a:latin typeface="Open Sans" pitchFamily="2" charset="0"/>
                <a:ea typeface="Open Sans" pitchFamily="2" charset="0"/>
                <a:cs typeface="Open Sans" pitchFamily="2" charset="0"/>
              </a:rPr>
              <a:t>  </a:t>
            </a:r>
          </a:p>
        </p:txBody>
      </p:sp>
      <p:sp>
        <p:nvSpPr>
          <p:cNvPr id="4" name="Slide Number Placeholder 3">
            <a:extLst>
              <a:ext uri="{FF2B5EF4-FFF2-40B4-BE49-F238E27FC236}">
                <a16:creationId xmlns:a16="http://schemas.microsoft.com/office/drawing/2014/main" id="{63B00E40-F1D8-86CD-065B-B07B26FD637B}"/>
              </a:ext>
            </a:extLst>
          </p:cNvPr>
          <p:cNvSpPr>
            <a:spLocks noGrp="1"/>
          </p:cNvSpPr>
          <p:nvPr>
            <p:ph type="sldNum" sz="quarter" idx="5"/>
          </p:nvPr>
        </p:nvSpPr>
        <p:spPr/>
        <p:txBody>
          <a:bodyPr/>
          <a:lstStyle/>
          <a:p>
            <a:fld id="{485676A5-1DC8-4201-97D2-09D6F1539183}" type="slidenum">
              <a:rPr lang="en-AU" smtClean="0"/>
              <a:t>43</a:t>
            </a:fld>
            <a:endParaRPr lang="en-AU"/>
          </a:p>
        </p:txBody>
      </p:sp>
    </p:spTree>
    <p:extLst>
      <p:ext uri="{BB962C8B-B14F-4D97-AF65-F5344CB8AC3E}">
        <p14:creationId xmlns:p14="http://schemas.microsoft.com/office/powerpoint/2010/main" val="2524848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75B7-BF88-DC65-A38F-D6B491BFA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BD7D2-228F-202F-0ECD-F4F342942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F25AA-5A54-99E2-4F31-532D981F933D}"/>
              </a:ext>
            </a:extLst>
          </p:cNvPr>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When it comes to the SIRS and SIRS notifications, the central role of the Commission is to quickly understand whether older people are at immediate risk. The Commission will determine whether any actions need to be taken to better understand or mitigate that risk. The Commission does this by:</a:t>
            </a: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b="1" kern="1200">
                <a:effectLst/>
                <a:latin typeface="Open Sans" pitchFamily="2" charset="0"/>
                <a:ea typeface="Open Sans" pitchFamily="2" charset="0"/>
                <a:cs typeface="Open Sans" pitchFamily="2" charset="0"/>
              </a:rPr>
              <a:t>Holistically consider SIRS notifications </a:t>
            </a:r>
            <a:r>
              <a:rPr lang="en-AU" sz="1800" b="0" kern="1200">
                <a:effectLst/>
                <a:latin typeface="Open Sans" pitchFamily="2" charset="0"/>
                <a:ea typeface="Open Sans" pitchFamily="2" charset="0"/>
                <a:cs typeface="Open Sans" pitchFamily="2" charset="0"/>
              </a:rPr>
              <a:t>with a focus </a:t>
            </a:r>
            <a:r>
              <a:rPr lang="en-AU" sz="1800" kern="1200">
                <a:effectLst/>
                <a:latin typeface="Open Sans" pitchFamily="2" charset="0"/>
                <a:ea typeface="Open Sans" pitchFamily="2" charset="0"/>
                <a:cs typeface="Open Sans" pitchFamily="2" charset="0"/>
              </a:rPr>
              <a:t>on understanding:</a:t>
            </a:r>
            <a:endParaRPr lang="en-AU" sz="1800" kern="10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a:effectLst/>
                <a:latin typeface="Open Sans" pitchFamily="2" charset="0"/>
                <a:ea typeface="Open Sans" pitchFamily="2" charset="0"/>
                <a:cs typeface="Open Sans" pitchFamily="2" charset="0"/>
              </a:rPr>
              <a:t>the incident, including why or how it happened and the impact on the person/s involved </a:t>
            </a:r>
            <a:endParaRPr lang="en-AU" sz="1800" kern="10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a:effectLst/>
                <a:latin typeface="Open Sans" pitchFamily="2" charset="0"/>
                <a:ea typeface="Open Sans" pitchFamily="2" charset="0"/>
                <a:cs typeface="Open Sans" pitchFamily="2" charset="0"/>
              </a:rPr>
              <a:t>the risk to the older person and to other people </a:t>
            </a:r>
            <a:endParaRPr lang="en-AU" sz="1800" kern="10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a:effectLst/>
                <a:latin typeface="Open Sans" pitchFamily="2" charset="0"/>
                <a:ea typeface="Open Sans" pitchFamily="2" charset="0"/>
                <a:cs typeface="Open Sans" pitchFamily="2" charset="0"/>
              </a:rPr>
              <a:t>the adequacy of the steps taken by the provider to understand the risk and to mitigate the risk (both immediately and in a sustained way)</a:t>
            </a:r>
            <a:endParaRPr lang="en-AU" sz="1800" kern="10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a:effectLst/>
                <a:latin typeface="Open Sans" pitchFamily="2" charset="0"/>
                <a:ea typeface="Open Sans" pitchFamily="2" charset="0"/>
                <a:cs typeface="Open Sans" pitchFamily="2" charset="0"/>
              </a:rPr>
              <a:t>any other factors that may influence the Commission’s confidence in the provider to manage the risk and reduce the risk of reoccurrence.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b="1" kern="1200">
                <a:effectLst/>
                <a:latin typeface="Open Sans" pitchFamily="2" charset="0"/>
                <a:ea typeface="Open Sans" pitchFamily="2" charset="0"/>
                <a:cs typeface="Open Sans" pitchFamily="2" charset="0"/>
              </a:rPr>
              <a:t>Apply ongoing risk assessment and management</a:t>
            </a:r>
          </a:p>
          <a:p>
            <a:pPr marL="0" indent="0">
              <a:lnSpc>
                <a:spcPct val="107000"/>
              </a:lnSpc>
              <a:spcAft>
                <a:spcPts val="800"/>
              </a:spcAft>
              <a:buFont typeface="Arial" panose="020B0604020202020204" pitchFamily="34" charset="0"/>
              <a:buNone/>
            </a:pPr>
            <a:r>
              <a:rPr lang="en-AU" sz="1800" b="0" kern="1200">
                <a:effectLst/>
                <a:latin typeface="Open Sans" pitchFamily="2" charset="0"/>
                <a:ea typeface="Open Sans" pitchFamily="2" charset="0"/>
                <a:cs typeface="Open Sans" pitchFamily="2" charset="0"/>
              </a:rPr>
              <a:t>       F</a:t>
            </a:r>
            <a:r>
              <a:rPr lang="en-AU" sz="1800" kern="1200">
                <a:effectLst/>
                <a:latin typeface="Open Sans" pitchFamily="2" charset="0"/>
                <a:ea typeface="Open Sans" pitchFamily="2" charset="0"/>
                <a:cs typeface="Open Sans" pitchFamily="2" charset="0"/>
              </a:rPr>
              <a:t>rom the moment the Commission receives a notification, the Commission will assess risk, with a focus on understanding the risks to, and impacts on, the individual/s.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b="1" kern="1200">
                <a:effectLst/>
                <a:latin typeface="Open Sans" pitchFamily="2" charset="0"/>
                <a:ea typeface="Open Sans" pitchFamily="2" charset="0"/>
                <a:cs typeface="Open Sans" pitchFamily="2" charset="0"/>
              </a:rPr>
              <a:t>Use a range of actions and tools</a:t>
            </a:r>
          </a:p>
          <a:p>
            <a:pPr>
              <a:lnSpc>
                <a:spcPct val="107000"/>
              </a:lnSpc>
              <a:spcAft>
                <a:spcPts val="800"/>
              </a:spcAft>
            </a:pPr>
            <a:r>
              <a:rPr lang="en-AU" sz="1800" kern="1200">
                <a:effectLst/>
                <a:latin typeface="Open Sans" pitchFamily="2" charset="0"/>
                <a:ea typeface="Open Sans" pitchFamily="2" charset="0"/>
                <a:cs typeface="Open Sans" pitchFamily="2" charset="0"/>
              </a:rPr>
              <a:t>       The Commission has access to a suite of tools to effectively regulate, assimilate and analyse information, understand sources of risk, and to draw conclusions about the likelihood of events and consequences.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b="1" kern="1200">
                <a:effectLst/>
                <a:latin typeface="Open Sans" pitchFamily="2" charset="0"/>
                <a:ea typeface="Open Sans" pitchFamily="2" charset="0"/>
                <a:cs typeface="Open Sans" pitchFamily="2" charset="0"/>
              </a:rPr>
              <a:t>Engage with providers</a:t>
            </a:r>
          </a:p>
          <a:p>
            <a:pPr marL="0" indent="0">
              <a:lnSpc>
                <a:spcPct val="107000"/>
              </a:lnSpc>
              <a:spcAft>
                <a:spcPts val="800"/>
              </a:spcAft>
              <a:buFont typeface="Arial" panose="020B0604020202020204" pitchFamily="34" charset="0"/>
              <a:buNone/>
            </a:pPr>
            <a:r>
              <a:rPr lang="en-AU" sz="1800" kern="1200">
                <a:effectLst/>
                <a:latin typeface="Open Sans" pitchFamily="2" charset="0"/>
                <a:ea typeface="Open Sans" pitchFamily="2" charset="0"/>
                <a:cs typeface="Open Sans" pitchFamily="2" charset="0"/>
              </a:rPr>
              <a:t>       The matters on which the Commission will engage with providers (and the outcomes sought) will differ from case to case; but the Commission’s engagement with providers will be purposeful, respectful, timely and clear.</a:t>
            </a: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2B9F0546-50B2-40F8-A63D-8712A0ADB1AA}"/>
              </a:ext>
            </a:extLst>
          </p:cNvPr>
          <p:cNvSpPr>
            <a:spLocks noGrp="1"/>
          </p:cNvSpPr>
          <p:nvPr>
            <p:ph type="sldNum" sz="quarter" idx="5"/>
          </p:nvPr>
        </p:nvSpPr>
        <p:spPr/>
        <p:txBody>
          <a:bodyPr/>
          <a:lstStyle/>
          <a:p>
            <a:fld id="{485676A5-1DC8-4201-97D2-09D6F1539183}" type="slidenum">
              <a:rPr lang="en-AU" smtClean="0"/>
              <a:t>44</a:t>
            </a:fld>
            <a:endParaRPr lang="en-AU"/>
          </a:p>
        </p:txBody>
      </p:sp>
    </p:spTree>
    <p:extLst>
      <p:ext uri="{BB962C8B-B14F-4D97-AF65-F5344CB8AC3E}">
        <p14:creationId xmlns:p14="http://schemas.microsoft.com/office/powerpoint/2010/main" val="2117251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673B-8B62-F458-519F-A70446D69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02ED0-2B25-9245-1BDD-0B1DEA3FE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5D663-684D-BBB9-A547-BF0D3CC8133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1" kern="100">
                <a:solidFill>
                  <a:schemeClr val="tx1"/>
                </a:solidFill>
                <a:effectLst/>
                <a:latin typeface="Open Sans" pitchFamily="2" charset="0"/>
                <a:ea typeface="Open Sans" pitchFamily="2" charset="0"/>
                <a:cs typeface="Open Sans" pitchFamily="2" charset="0"/>
              </a:rPr>
              <a:t>Optional activity instructions:  </a:t>
            </a:r>
            <a:r>
              <a:rPr lang="en-AU" sz="1800" b="0" i="1" kern="100">
                <a:solidFill>
                  <a:schemeClr val="tx1"/>
                </a:solidFill>
                <a:effectLst/>
                <a:latin typeface="Open Sans" pitchFamily="2" charset="0"/>
                <a:ea typeface="Open Sans" pitchFamily="2" charset="0"/>
                <a:cs typeface="Open Sans" pitchFamily="2" charset="0"/>
              </a:rPr>
              <a:t>(do not present this content)</a:t>
            </a:r>
            <a:endParaRPr lang="en-AU" sz="1800" b="1" i="1" kern="100">
              <a:solidFill>
                <a:schemeClr val="tx1"/>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b="1" i="1" kern="100">
              <a:solidFill>
                <a:schemeClr val="tx1"/>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1" kern="100">
                <a:solidFill>
                  <a:schemeClr val="tx1"/>
                </a:solidFill>
                <a:effectLst/>
                <a:latin typeface="Open Sans" pitchFamily="2" charset="0"/>
                <a:ea typeface="Open Sans" pitchFamily="2" charset="0"/>
                <a:cs typeface="Open Sans" pitchFamily="2" charset="0"/>
              </a:rPr>
              <a:t>This is an optional activity you may wish to complete with your staff. </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The purpose of this activity is to consider the type of information and level of detail you will need to provide when completing a SIRS notification by looking at 4 key considerations (displayed on the slide).</a:t>
            </a:r>
          </a:p>
          <a:p>
            <a:pPr>
              <a:lnSpc>
                <a:spcPct val="107000"/>
              </a:lnSpc>
              <a:spcAft>
                <a:spcPts val="800"/>
              </a:spcAft>
            </a:pPr>
            <a:r>
              <a:rPr lang="en-AU" sz="1800" kern="1200">
                <a:effectLst/>
                <a:latin typeface="Open Sans" pitchFamily="2" charset="0"/>
                <a:ea typeface="Open Sans" pitchFamily="2" charset="0"/>
                <a:cs typeface="Open Sans" pitchFamily="2" charset="0"/>
              </a:rPr>
              <a:t>We suggest that you use a prepared SIRS reportable incident from your organisation, or a fictional example like the one previously mentioned in this presentation.</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Purpose:</a:t>
            </a:r>
            <a:r>
              <a:rPr lang="en-AU" sz="1800" kern="1200">
                <a:effectLst/>
                <a:latin typeface="Open Sans" pitchFamily="2" charset="0"/>
                <a:ea typeface="Open Sans" pitchFamily="2" charset="0"/>
                <a:cs typeface="Open Sans" pitchFamily="2" charset="0"/>
              </a:rPr>
              <a:t> Understand the key information that needs to be included in a SIRS report notification. </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Activity:</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Ask the group to take on the role of being a manager and needing to complete a SIRS notification. </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Start the activity by advising participants that one of your workers comes to them with a SIRS reportable incident. </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Consider making available a hard copy of the reporting notification document and then have a discussion with the group using the prompt questions below as required. </a:t>
            </a:r>
          </a:p>
          <a:p>
            <a:pPr marL="28575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Ask the group/individuals to consider: what considerations do you have for each of the 4 items of the slide? What questions would you ask your worker to gather the necessary information? </a:t>
            </a:r>
          </a:p>
          <a:p>
            <a:pPr marL="0" indent="0">
              <a:lnSpc>
                <a:spcPct val="107000"/>
              </a:lnSpc>
              <a:spcAft>
                <a:spcPts val="800"/>
              </a:spcAft>
              <a:buFont typeface="Arial" panose="020B0604020202020204" pitchFamily="34" charset="0"/>
              <a:buNone/>
            </a:pPr>
            <a:r>
              <a:rPr lang="en-AU" sz="1800" kern="1200">
                <a:effectLst/>
                <a:latin typeface="Open Sans" pitchFamily="2" charset="0"/>
                <a:ea typeface="Open Sans" pitchFamily="2" charset="0"/>
                <a:cs typeface="Open Sans" pitchFamily="2" charset="0"/>
              </a:rPr>
              <a:t>Experiencing the process from this perspective can help people to understand what information they need to gather and provide to a manager when advising them of a SIRS reportable incident.</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AU" sz="1800" b="0" i="0" u="none" kern="1200">
                <a:effectLst/>
                <a:latin typeface="Open Sans" pitchFamily="2" charset="0"/>
                <a:ea typeface="Open Sans" pitchFamily="2" charset="0"/>
                <a:cs typeface="Open Sans" pitchFamily="2" charset="0"/>
              </a:rPr>
              <a:t>Below are some suggested prompts, if required, to generate discussion.</a:t>
            </a:r>
            <a:endParaRPr lang="en-AU" sz="1800" b="0" i="0" u="none"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a:latin typeface="Open Sans" pitchFamily="2" charset="0"/>
              <a:ea typeface="Open Sans" pitchFamily="2" charset="0"/>
              <a:cs typeface="Open Sans" pitchFamily="2" charset="0"/>
            </a:endParaRPr>
          </a:p>
          <a:p>
            <a:pPr marL="0" indent="0">
              <a:lnSpc>
                <a:spcPct val="107000"/>
              </a:lnSpc>
              <a:spcAft>
                <a:spcPts val="800"/>
              </a:spcAft>
              <a:buNone/>
            </a:pPr>
            <a:r>
              <a:rPr lang="en-AU" sz="1800" b="1" i="0" kern="1200">
                <a:effectLst/>
                <a:latin typeface="Open Sans" pitchFamily="2" charset="0"/>
                <a:ea typeface="Open Sans" pitchFamily="2" charset="0"/>
                <a:cs typeface="Open Sans" pitchFamily="2" charset="0"/>
              </a:rPr>
              <a:t>1. A detailed description of the alleged incident. </a:t>
            </a:r>
            <a:endParaRPr lang="en-AU" sz="1800" b="1" i="1" u="sng" kern="1200">
              <a:effectLst/>
              <a:latin typeface="Open Sans" pitchFamily="2" charset="0"/>
              <a:ea typeface="Open Sans" pitchFamily="2" charset="0"/>
              <a:cs typeface="Open Sans" pitchFamily="2" charset="0"/>
            </a:endParaRPr>
          </a:p>
          <a:p>
            <a:pPr marL="0" indent="0">
              <a:lnSpc>
                <a:spcPct val="107000"/>
              </a:lnSpc>
              <a:spcAft>
                <a:spcPts val="800"/>
              </a:spcAft>
              <a:buNone/>
            </a:pPr>
            <a:r>
              <a:rPr lang="en-AU" sz="1800" i="1" u="none" kern="1200">
                <a:effectLst/>
                <a:latin typeface="Open Sans" pitchFamily="2" charset="0"/>
                <a:ea typeface="Open Sans" pitchFamily="2" charset="0"/>
                <a:cs typeface="Open Sans" pitchFamily="2" charset="0"/>
              </a:rPr>
              <a:t>Always include enough information so that a person who wasn’t there can understand what happened. </a:t>
            </a:r>
            <a:endParaRPr lang="en-AU" sz="1800" i="1" u="none" kern="100">
              <a:effectLst/>
              <a:latin typeface="Open Sans" pitchFamily="2" charset="0"/>
              <a:ea typeface="Open Sans" pitchFamily="2" charset="0"/>
              <a:cs typeface="Open Sans" pitchFamily="2" charset="0"/>
            </a:endParaRPr>
          </a:p>
          <a:p>
            <a:pPr>
              <a:lnSpc>
                <a:spcPct val="107000"/>
              </a:lnSpc>
              <a:spcAft>
                <a:spcPts val="800"/>
              </a:spcAft>
            </a:pPr>
            <a:endParaRPr lang="en-AU" sz="1800" i="1" u="none" kern="1200">
              <a:effectLst/>
              <a:latin typeface="Open Sans" pitchFamily="2" charset="0"/>
              <a:ea typeface="Open Sans" pitchFamily="2" charset="0"/>
              <a:cs typeface="Open Sans" pitchFamily="2" charset="0"/>
            </a:endParaRPr>
          </a:p>
          <a:p>
            <a:pPr>
              <a:lnSpc>
                <a:spcPct val="107000"/>
              </a:lnSpc>
              <a:spcAft>
                <a:spcPts val="800"/>
              </a:spcAft>
            </a:pPr>
            <a:r>
              <a:rPr lang="en-AU" sz="1800" i="0" kern="1200">
                <a:effectLst/>
                <a:latin typeface="Open Sans" pitchFamily="2" charset="0"/>
                <a:ea typeface="Open Sans" pitchFamily="2" charset="0"/>
                <a:cs typeface="Open Sans" pitchFamily="2" charset="0"/>
              </a:rPr>
              <a:t>You will need to describe the situation at the time the incident happened e.g. how and when the older person was found impacted/injured/deceased and who found them. This may require you to interview relevant people as clinical notes may not give enough information. Other information to consider: what happened in the lead up to the incident? What happened initially after the incident?   </a:t>
            </a:r>
          </a:p>
          <a:p>
            <a:pPr>
              <a:lnSpc>
                <a:spcPct val="107000"/>
              </a:lnSpc>
              <a:spcAft>
                <a:spcPts val="800"/>
              </a:spcAft>
            </a:pPr>
            <a:endParaRPr lang="en-AU" sz="1800" i="1" kern="100">
              <a:effectLst/>
              <a:latin typeface="Open Sans" pitchFamily="2" charset="0"/>
              <a:ea typeface="Open Sans" pitchFamily="2" charset="0"/>
              <a:cs typeface="Open Sans" pitchFamily="2" charset="0"/>
            </a:endParaRPr>
          </a:p>
          <a:p>
            <a:pPr>
              <a:lnSpc>
                <a:spcPct val="107000"/>
              </a:lnSpc>
              <a:spcAft>
                <a:spcPts val="800"/>
              </a:spcAft>
            </a:pPr>
            <a:r>
              <a:rPr lang="en-AU" sz="1800" b="1" i="0" kern="1200">
                <a:effectLst/>
                <a:latin typeface="Open Sans" pitchFamily="2" charset="0"/>
                <a:ea typeface="Open Sans" pitchFamily="2" charset="0"/>
                <a:cs typeface="Open Sans" pitchFamily="2" charset="0"/>
              </a:rPr>
              <a:t>You are reporting the “what, where, when, how, and who” aspects of the incident.</a:t>
            </a:r>
            <a:endParaRPr lang="en-AU" sz="1800" i="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a:latin typeface="Open Sans" pitchFamily="2" charset="0"/>
              <a:ea typeface="Open Sans" pitchFamily="2" charset="0"/>
              <a:cs typeface="Open Sans" pitchFamily="2" charset="0"/>
            </a:endParaRPr>
          </a:p>
          <a:p>
            <a:pPr>
              <a:lnSpc>
                <a:spcPct val="107000"/>
              </a:lnSpc>
              <a:spcAft>
                <a:spcPts val="800"/>
              </a:spcAft>
            </a:pPr>
            <a:r>
              <a:rPr lang="en-AU" sz="1800" b="1" i="0" kern="1200">
                <a:effectLst/>
                <a:latin typeface="Open Sans" pitchFamily="2" charset="0"/>
                <a:ea typeface="Open Sans" pitchFamily="2" charset="0"/>
                <a:cs typeface="Open Sans" pitchFamily="2" charset="0"/>
              </a:rPr>
              <a:t>2. Specific actions that have been taken to ensure the health, safety, and wellbeing of the older person(s) involved.</a:t>
            </a:r>
            <a:r>
              <a:rPr lang="en-AU" sz="1800" i="0" kern="1200">
                <a:effectLst/>
                <a:latin typeface="Open Sans" pitchFamily="2" charset="0"/>
                <a:ea typeface="Open Sans" pitchFamily="2" charset="0"/>
                <a:cs typeface="Open Sans" pitchFamily="2" charset="0"/>
              </a:rPr>
              <a:t> </a:t>
            </a:r>
            <a:endParaRPr lang="en-AU" sz="1800" i="1" kern="1200">
              <a:effectLst/>
              <a:latin typeface="Open Sans" pitchFamily="2" charset="0"/>
              <a:ea typeface="Open Sans" pitchFamily="2" charset="0"/>
              <a:cs typeface="Open Sans" pitchFamily="2" charset="0"/>
            </a:endParaRPr>
          </a:p>
          <a:p>
            <a:pPr>
              <a:lnSpc>
                <a:spcPct val="107000"/>
              </a:lnSpc>
              <a:spcAft>
                <a:spcPts val="800"/>
              </a:spcAft>
            </a:pPr>
            <a:r>
              <a:rPr lang="en-AU" sz="1800" i="1" kern="1200">
                <a:effectLst/>
                <a:latin typeface="Open Sans" pitchFamily="2" charset="0"/>
                <a:ea typeface="Open Sans" pitchFamily="2" charset="0"/>
                <a:cs typeface="Open Sans" pitchFamily="2" charset="0"/>
              </a:rPr>
              <a:t>Be clear about how the specific actions taken are relevant to ensuring the health, safety, and wellbeing of the individual following the incident. </a:t>
            </a:r>
          </a:p>
          <a:p>
            <a:pPr>
              <a:lnSpc>
                <a:spcPct val="107000"/>
              </a:lnSpc>
              <a:spcAft>
                <a:spcPts val="800"/>
              </a:spcAft>
            </a:pPr>
            <a:endParaRPr lang="en-AU" sz="1800" i="1"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Explain what you have done to help the older person feel safe. Identify immediately if authorities (e.g. police, ambulance) need to be contacted.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Remember, you must involve each person affected by the incident (or their representative) in managing and resolving the incident.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Ask the affected older person and other people who know them well (e.g. family, health professionals, other staff) what help or support they need to be healthy, safe, and well.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What assessments were done? </a:t>
            </a:r>
            <a:endParaRPr lang="en-AU" sz="1800" i="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a:latin typeface="Open Sans" pitchFamily="2" charset="0"/>
              <a:ea typeface="Open Sans" pitchFamily="2" charset="0"/>
              <a:cs typeface="Open Sans" pitchFamily="2" charset="0"/>
            </a:endParaRPr>
          </a:p>
          <a:p>
            <a:pPr>
              <a:lnSpc>
                <a:spcPct val="107000"/>
              </a:lnSpc>
              <a:spcAft>
                <a:spcPts val="800"/>
              </a:spcAft>
            </a:pPr>
            <a:r>
              <a:rPr lang="en-AU" sz="1800" b="1" i="0" kern="1200">
                <a:effectLst/>
                <a:latin typeface="Open Sans" pitchFamily="2" charset="0"/>
                <a:ea typeface="Open Sans" pitchFamily="2" charset="0"/>
                <a:cs typeface="Open Sans" pitchFamily="2" charset="0"/>
              </a:rPr>
              <a:t>3. If there were psychological and/or physical impacts to the older person and/or subject of the notification, select the appropriate level of impact. </a:t>
            </a:r>
            <a:endParaRPr lang="en-AU" sz="1800" i="0" kern="100">
              <a:effectLst/>
              <a:latin typeface="Open Sans" pitchFamily="2" charset="0"/>
              <a:ea typeface="Open Sans" pitchFamily="2" charset="0"/>
              <a:cs typeface="Open Sans" pitchFamily="2" charset="0"/>
            </a:endParaRPr>
          </a:p>
          <a:p>
            <a:pPr>
              <a:lnSpc>
                <a:spcPct val="107000"/>
              </a:lnSpc>
              <a:spcAft>
                <a:spcPts val="800"/>
              </a:spcAft>
            </a:pPr>
            <a:r>
              <a:rPr lang="en-AU" sz="1800" i="1" kern="1200">
                <a:effectLst/>
                <a:latin typeface="Open Sans" pitchFamily="2" charset="0"/>
                <a:ea typeface="Open Sans" pitchFamily="2" charset="0"/>
                <a:cs typeface="Open Sans" pitchFamily="2" charset="0"/>
              </a:rPr>
              <a:t>You need to outline the details of the actual harm caused, consequences of the harm, or harm that could have been caused (e.g. type and seriousness of injury/ illness, symptoms and/or clinical observations).</a:t>
            </a:r>
          </a:p>
          <a:p>
            <a:pPr>
              <a:lnSpc>
                <a:spcPct val="107000"/>
              </a:lnSpc>
              <a:spcAft>
                <a:spcPts val="800"/>
              </a:spcAft>
            </a:pPr>
            <a:endParaRPr lang="en-AU" sz="1800" i="1"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Describe the older person’s response; this could include any observed behaviour. For example, crying, shaking, throwing things, not speaking, not wanting to be around other people, or doing unusual activities.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Explain how and why any behaviour identified is different from the older person’s usual behaviour.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Describe any medical and/or psychological treatment provided in response to the incident.</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Consider the older person’s response including – pain levels/change in behaviour/emotional cues/lowered mood?</a:t>
            </a:r>
            <a:endParaRPr lang="en-AU" sz="1800" i="0" kern="100">
              <a:effectLst/>
              <a:latin typeface="Open Sans" pitchFamily="2" charset="0"/>
              <a:ea typeface="Open Sans" pitchFamily="2" charset="0"/>
              <a:cs typeface="Open Sans" pitchFamily="2" charset="0"/>
            </a:endParaRPr>
          </a:p>
          <a:p>
            <a:pPr>
              <a:lnSpc>
                <a:spcPct val="107000"/>
              </a:lnSpc>
              <a:spcAft>
                <a:spcPts val="800"/>
              </a:spcAft>
            </a:pPr>
            <a:r>
              <a:rPr lang="en-AU" sz="1800" i="1" kern="1200">
                <a:effectLst/>
                <a:latin typeface="Open Sans" pitchFamily="2" charset="0"/>
                <a:ea typeface="Open Sans" pitchFamily="2" charset="0"/>
                <a:cs typeface="Open Sans" pitchFamily="2" charset="0"/>
              </a:rPr>
              <a:t> </a:t>
            </a:r>
            <a:endParaRPr lang="en-AU" sz="1800" i="1" kern="100">
              <a:effectLst/>
              <a:latin typeface="Open Sans" pitchFamily="2" charset="0"/>
              <a:ea typeface="Open Sans" pitchFamily="2" charset="0"/>
              <a:cs typeface="Open Sans" pitchFamily="2" charset="0"/>
            </a:endParaRPr>
          </a:p>
          <a:p>
            <a:pPr>
              <a:lnSpc>
                <a:spcPct val="107000"/>
              </a:lnSpc>
              <a:spcAft>
                <a:spcPts val="800"/>
              </a:spcAft>
            </a:pPr>
            <a:r>
              <a:rPr lang="en-AU" sz="1800" b="1" i="0" kern="1200">
                <a:effectLst/>
                <a:latin typeface="Open Sans" pitchFamily="2" charset="0"/>
                <a:ea typeface="Open Sans" pitchFamily="2" charset="0"/>
                <a:cs typeface="Open Sans" pitchFamily="2" charset="0"/>
              </a:rPr>
              <a:t>4. What specific actions have been taken to manage or minimise the risk of this incident or a similar incident happening again in the future?</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Describe what actions have been taken or are being taken to reduce the occurrence of a similar incident in the future.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Whether the incident has been assessed to determine whether it could have been prevented or caused less harm, and the outcome of that assessment.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The preventative measures, including remedial actions that have been put in place to identify and manage similar risks.</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Identify triggers for aggression, unmet needs, behaviour chart, medication review, involvement of GP/rep etc – what can we do to minimise risk of reoccurrence (e.g. additional worker training, update care and services plan, environmental modification). </a:t>
            </a:r>
            <a:endParaRPr lang="en-AU" sz="1800" i="0" kern="10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0" kern="1200">
                <a:effectLst/>
                <a:latin typeface="Open Sans" pitchFamily="2" charset="0"/>
                <a:ea typeface="Open Sans" pitchFamily="2" charset="0"/>
                <a:cs typeface="Open Sans" pitchFamily="2" charset="0"/>
              </a:rPr>
              <a:t>Provide worker training on how to de-escalate aggression, what to do when an incident occurs, how to share learnings.</a:t>
            </a:r>
            <a:endParaRPr lang="en-AU" sz="1800" i="0" kern="100">
              <a:effectLst/>
              <a:latin typeface="Open Sans" pitchFamily="2" charset="0"/>
              <a:ea typeface="Open Sans" pitchFamily="2" charset="0"/>
              <a:cs typeface="Open Sans" pitchFamily="2" charset="0"/>
            </a:endParaRPr>
          </a:p>
          <a:p>
            <a:pPr>
              <a:lnSpc>
                <a:spcPct val="107000"/>
              </a:lnSpc>
              <a:spcAft>
                <a:spcPts val="800"/>
              </a:spcAft>
            </a:pPr>
            <a:r>
              <a:rPr lang="en-AU" sz="1800" b="1" i="1" kern="1200">
                <a:effectLst/>
                <a:latin typeface="Open Sans" pitchFamily="2" charset="0"/>
                <a:ea typeface="Open Sans" pitchFamily="2" charset="0"/>
                <a:cs typeface="Open Sans" pitchFamily="2" charset="0"/>
              </a:rPr>
              <a:t> </a:t>
            </a:r>
            <a:endParaRPr lang="en-AU" sz="1800" i="1" kern="100">
              <a:effectLst/>
              <a:latin typeface="Open Sans" pitchFamily="2" charset="0"/>
              <a:ea typeface="Open Sans" pitchFamily="2" charset="0"/>
              <a:cs typeface="Open Sans" pitchFamily="2" charset="0"/>
            </a:endParaRPr>
          </a:p>
          <a:p>
            <a:pPr>
              <a:lnSpc>
                <a:spcPct val="107000"/>
              </a:lnSpc>
              <a:spcAft>
                <a:spcPts val="800"/>
              </a:spcAft>
            </a:pPr>
            <a:r>
              <a:rPr lang="en-AU" sz="1800" b="0" i="0" kern="1200">
                <a:effectLst/>
                <a:latin typeface="Open Sans" pitchFamily="2" charset="0"/>
                <a:ea typeface="Open Sans" pitchFamily="2" charset="0"/>
                <a:cs typeface="Open Sans" pitchFamily="2" charset="0"/>
              </a:rPr>
              <a:t>Always</a:t>
            </a:r>
            <a:r>
              <a:rPr lang="en-AU" sz="1800" i="0" kern="1200">
                <a:effectLst/>
                <a:latin typeface="Open Sans" pitchFamily="2" charset="0"/>
                <a:ea typeface="Open Sans" pitchFamily="2" charset="0"/>
                <a:cs typeface="Open Sans" pitchFamily="2" charset="0"/>
              </a:rPr>
              <a:t> provide sufficient detail in response to the questions above when completing a notice in the </a:t>
            </a:r>
            <a:r>
              <a:rPr lang="en-AU" sz="1800" b="1" i="0" kern="1200">
                <a:effectLst/>
                <a:latin typeface="Open Sans" pitchFamily="2" charset="0"/>
                <a:ea typeface="Open Sans" pitchFamily="2" charset="0"/>
                <a:cs typeface="Open Sans" pitchFamily="2" charset="0"/>
              </a:rPr>
              <a:t>My Aged Care</a:t>
            </a:r>
            <a:r>
              <a:rPr lang="en-AU" sz="1800" i="0" kern="1200">
                <a:effectLst/>
                <a:latin typeface="Open Sans" pitchFamily="2" charset="0"/>
                <a:ea typeface="Open Sans" pitchFamily="2" charset="0"/>
                <a:cs typeface="Open Sans" pitchFamily="2" charset="0"/>
              </a:rPr>
              <a:t> </a:t>
            </a:r>
            <a:r>
              <a:rPr lang="en-AU" sz="1800" b="1" i="0" kern="1200">
                <a:effectLst/>
                <a:latin typeface="Open Sans" pitchFamily="2" charset="0"/>
                <a:ea typeface="Open Sans" pitchFamily="2" charset="0"/>
                <a:cs typeface="Open Sans" pitchFamily="2" charset="0"/>
              </a:rPr>
              <a:t>Service and Support Portal.</a:t>
            </a:r>
            <a:endParaRPr lang="en-AU" sz="1800" i="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a:latin typeface="Open Sans" pitchFamily="2" charset="0"/>
              <a:ea typeface="Open Sans" pitchFamily="2" charset="0"/>
              <a:cs typeface="Open Sans" pitchFamily="2" charset="0"/>
            </a:endParaRPr>
          </a:p>
          <a:p>
            <a:pPr>
              <a:lnSpc>
                <a:spcPct val="107000"/>
              </a:lnSpc>
              <a:spcAft>
                <a:spcPts val="800"/>
              </a:spcAft>
            </a:pPr>
            <a:endParaRPr lang="en-AU" sz="1800" i="1" kern="100">
              <a:effectLst/>
              <a:latin typeface="Open Sans" pitchFamily="2" charset="0"/>
              <a:ea typeface="Open Sans" pitchFamily="2" charset="0"/>
              <a:cs typeface="Open Sans" pitchFamily="2" charset="0"/>
            </a:endParaRPr>
          </a:p>
          <a:p>
            <a:pPr>
              <a:lnSpc>
                <a:spcPct val="107000"/>
              </a:lnSpc>
              <a:spcAft>
                <a:spcPts val="800"/>
              </a:spcAft>
            </a:pPr>
            <a:endParaRPr lang="en-AU" sz="1800" i="1" kern="100">
              <a:effectLst/>
              <a:latin typeface="Open Sans" pitchFamily="2" charset="0"/>
              <a:ea typeface="Open Sans" pitchFamily="2" charset="0"/>
              <a:cs typeface="Open Sans" pitchFamily="2" charset="0"/>
            </a:endParaRPr>
          </a:p>
          <a:p>
            <a:endParaRPr lang="en-AU"/>
          </a:p>
        </p:txBody>
      </p:sp>
      <p:sp>
        <p:nvSpPr>
          <p:cNvPr id="4" name="Slide Number Placeholder 3">
            <a:extLst>
              <a:ext uri="{FF2B5EF4-FFF2-40B4-BE49-F238E27FC236}">
                <a16:creationId xmlns:a16="http://schemas.microsoft.com/office/drawing/2014/main" id="{F3A01619-F933-4C0A-341F-34A0109FC458}"/>
              </a:ext>
            </a:extLst>
          </p:cNvPr>
          <p:cNvSpPr>
            <a:spLocks noGrp="1"/>
          </p:cNvSpPr>
          <p:nvPr>
            <p:ph type="sldNum" sz="quarter" idx="5"/>
          </p:nvPr>
        </p:nvSpPr>
        <p:spPr/>
        <p:txBody>
          <a:bodyPr/>
          <a:lstStyle/>
          <a:p>
            <a:fld id="{485676A5-1DC8-4201-97D2-09D6F1539183}" type="slidenum">
              <a:rPr lang="en-AU" smtClean="0"/>
              <a:t>45</a:t>
            </a:fld>
            <a:endParaRPr lang="en-AU"/>
          </a:p>
        </p:txBody>
      </p:sp>
    </p:spTree>
    <p:extLst>
      <p:ext uri="{BB962C8B-B14F-4D97-AF65-F5344CB8AC3E}">
        <p14:creationId xmlns:p14="http://schemas.microsoft.com/office/powerpoint/2010/main" val="3559563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will now revisit what has been covered in this session along with some useful resources. </a:t>
            </a:r>
          </a:p>
        </p:txBody>
      </p:sp>
      <p:sp>
        <p:nvSpPr>
          <p:cNvPr id="4" name="Slide Number Placeholder 3"/>
          <p:cNvSpPr>
            <a:spLocks noGrp="1"/>
          </p:cNvSpPr>
          <p:nvPr>
            <p:ph type="sldNum" sz="quarter" idx="5"/>
          </p:nvPr>
        </p:nvSpPr>
        <p:spPr/>
        <p:txBody>
          <a:bodyPr/>
          <a:lstStyle/>
          <a:p>
            <a:fld id="{485676A5-1DC8-4201-97D2-09D6F1539183}" type="slidenum">
              <a:rPr lang="en-AU" smtClean="0"/>
              <a:t>46</a:t>
            </a:fld>
            <a:endParaRPr lang="en-AU"/>
          </a:p>
        </p:txBody>
      </p:sp>
    </p:spTree>
    <p:extLst>
      <p:ext uri="{BB962C8B-B14F-4D97-AF65-F5344CB8AC3E}">
        <p14:creationId xmlns:p14="http://schemas.microsoft.com/office/powerpoint/2010/main" val="691473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7996-B6CF-257F-D038-AFF29DEC0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17D7F-284F-8009-F150-B7C50181B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B8BF7-C6CE-730A-915E-91B32F25AD20}"/>
              </a:ext>
            </a:extLst>
          </p:cNvPr>
          <p:cNvSpPr>
            <a:spLocks noGrp="1"/>
          </p:cNvSpPr>
          <p:nvPr>
            <p:ph type="body" idx="1"/>
          </p:nvPr>
        </p:nvSpPr>
        <p:spPr/>
        <p:txBody>
          <a:bodyPr/>
          <a:lstStyle/>
          <a:p>
            <a:pPr>
              <a:lnSpc>
                <a:spcPct val="107000"/>
              </a:lnSpc>
              <a:spcAft>
                <a:spcPts val="800"/>
              </a:spcAft>
            </a:pPr>
            <a:r>
              <a:rPr lang="en-AU" sz="1800" kern="1200">
                <a:solidFill>
                  <a:srgbClr val="00080C"/>
                </a:solidFill>
                <a:effectLst/>
                <a:latin typeface="Open Sans" pitchFamily="2" charset="0"/>
                <a:ea typeface="Open Sans" pitchFamily="2" charset="0"/>
                <a:cs typeface="Open Sans" pitchFamily="2" charset="0"/>
              </a:rPr>
              <a:t>Just to recap some key messages from today’s session: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You must be familiar </a:t>
            </a:r>
            <a:r>
              <a:rPr lang="en-AU" sz="1800" u="none" kern="1200">
                <a:solidFill>
                  <a:srgbClr val="00080C"/>
                </a:solidFill>
                <a:effectLst/>
                <a:latin typeface="Open Sans" pitchFamily="2" charset="0"/>
                <a:ea typeface="Open Sans" pitchFamily="2" charset="0"/>
                <a:cs typeface="Open Sans" pitchFamily="2" charset="0"/>
              </a:rPr>
              <a:t>with the legislative requirements </a:t>
            </a:r>
            <a:r>
              <a:rPr lang="en-AU" sz="1800" kern="1200">
                <a:solidFill>
                  <a:srgbClr val="00080C"/>
                </a:solidFill>
                <a:effectLst/>
                <a:latin typeface="Open Sans" pitchFamily="2" charset="0"/>
                <a:ea typeface="Open Sans" pitchFamily="2" charset="0"/>
                <a:cs typeface="Open Sans" pitchFamily="2" charset="0"/>
              </a:rPr>
              <a:t>of IMS and SIRS reportable incidents</a:t>
            </a:r>
            <a:r>
              <a:rPr lang="en-AU" sz="1800" b="0" kern="1200">
                <a:solidFill>
                  <a:srgbClr val="00080C"/>
                </a:solidFill>
                <a:effectLst/>
                <a:latin typeface="Open Sans" pitchFamily="2" charset="0"/>
                <a:ea typeface="Open Sans" pitchFamily="2" charset="0"/>
                <a:cs typeface="Open Sans" pitchFamily="2" charset="0"/>
              </a:rPr>
              <a:t>. Read the </a:t>
            </a:r>
            <a:r>
              <a:rPr lang="en-AU" sz="1800" b="0" i="0" kern="1200">
                <a:solidFill>
                  <a:srgbClr val="00080C"/>
                </a:solidFill>
                <a:effectLst/>
                <a:latin typeface="Open Sans" pitchFamily="2" charset="0"/>
                <a:ea typeface="Open Sans" pitchFamily="2" charset="0"/>
                <a:cs typeface="Open Sans" pitchFamily="2" charset="0"/>
              </a:rPr>
              <a:t>Aged Care Rules 2025 if you are not already familiar with them. Our compliance will be measured against the </a:t>
            </a:r>
            <a:r>
              <a:rPr lang="en-AU" sz="1800" b="0" i="1" u="none" kern="1200">
                <a:solidFill>
                  <a:srgbClr val="00080C"/>
                </a:solidFill>
                <a:effectLst/>
                <a:latin typeface="Open Sans" pitchFamily="2" charset="0"/>
                <a:ea typeface="Open Sans" pitchFamily="2" charset="0"/>
                <a:cs typeface="Open Sans" pitchFamily="2" charset="0"/>
              </a:rPr>
              <a:t>Aged Care Act 2024 </a:t>
            </a:r>
            <a:r>
              <a:rPr lang="en-AU" sz="1800" b="0" i="0" kern="1200">
                <a:solidFill>
                  <a:srgbClr val="00080C"/>
                </a:solidFill>
                <a:effectLst/>
                <a:latin typeface="Open Sans" pitchFamily="2" charset="0"/>
                <a:ea typeface="Open Sans" pitchFamily="2" charset="0"/>
                <a:cs typeface="Open Sans" pitchFamily="2" charset="0"/>
              </a:rPr>
              <a:t>and Aged Care Rules 2025 and it’s important that we embed these principles </a:t>
            </a:r>
            <a:r>
              <a:rPr lang="en-AU" sz="1800" b="0" kern="1200">
                <a:solidFill>
                  <a:srgbClr val="00080C"/>
                </a:solidFill>
                <a:effectLst/>
                <a:latin typeface="Open Sans" pitchFamily="2" charset="0"/>
                <a:ea typeface="Open Sans" pitchFamily="2" charset="0"/>
                <a:cs typeface="Open Sans" pitchFamily="2" charset="0"/>
              </a:rPr>
              <a:t>in your IMS and SIRS incident reporting. </a:t>
            </a:r>
            <a:endParaRPr lang="en-AU" sz="1800" b="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Having an effective IMS will support us to meet legislative requirements, undertake continuous improvement and deliver safe and quality aged care services to older people.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Not all incidents are SIRS reportable. However, all incidents and near misses should be recorded and managed in our IMS.</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Use the Commission decision support tool and other guidance resources to assist you in providing timely notification of all SIRS reportable incidents.</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Ensure that your SIRS notification includes the required information – this demonstrates your understanding of the cause of the incident, the impact on the older person and prevention of future incidents. Remember, the SIRS aims to reduce the risk of abuse and neglect of older people receiving funded aged care services.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kern="1200">
              <a:solidFill>
                <a:srgbClr val="00080C"/>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kern="1200">
                <a:solidFill>
                  <a:srgbClr val="00080C"/>
                </a:solidFill>
                <a:effectLst/>
                <a:latin typeface="Open Sans" pitchFamily="2" charset="0"/>
                <a:ea typeface="Open Sans" pitchFamily="2" charset="0"/>
                <a:cs typeface="Open Sans" pitchFamily="2" charset="0"/>
              </a:rPr>
              <a:t>We all have a role to play in the prevention and management of incidents to ensure safe and quality person-centred care.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80C"/>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a:p>
        </p:txBody>
      </p:sp>
      <p:sp>
        <p:nvSpPr>
          <p:cNvPr id="4" name="Slide Number Placeholder 3">
            <a:extLst>
              <a:ext uri="{FF2B5EF4-FFF2-40B4-BE49-F238E27FC236}">
                <a16:creationId xmlns:a16="http://schemas.microsoft.com/office/drawing/2014/main" id="{C380FCA3-7E61-877D-680B-C4148E3761C3}"/>
              </a:ext>
            </a:extLst>
          </p:cNvPr>
          <p:cNvSpPr>
            <a:spLocks noGrp="1"/>
          </p:cNvSpPr>
          <p:nvPr>
            <p:ph type="sldNum" sz="quarter" idx="5"/>
          </p:nvPr>
        </p:nvSpPr>
        <p:spPr/>
        <p:txBody>
          <a:bodyPr/>
          <a:lstStyle/>
          <a:p>
            <a:fld id="{485676A5-1DC8-4201-97D2-09D6F1539183}" type="slidenum">
              <a:rPr lang="en-AU" smtClean="0"/>
              <a:t>47</a:t>
            </a:fld>
            <a:endParaRPr lang="en-AU"/>
          </a:p>
        </p:txBody>
      </p:sp>
    </p:spTree>
    <p:extLst>
      <p:ext uri="{BB962C8B-B14F-4D97-AF65-F5344CB8AC3E}">
        <p14:creationId xmlns:p14="http://schemas.microsoft.com/office/powerpoint/2010/main" val="297049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3EE80-EEE8-BBC8-89E2-2ED107C07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DC5E1-4EA9-2DC5-76F3-428009D56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FDE64-DC4B-467E-1D17-C990710B1933}"/>
              </a:ext>
            </a:extLst>
          </p:cNvPr>
          <p:cNvSpPr>
            <a:spLocks noGrp="1"/>
          </p:cNvSpPr>
          <p:nvPr>
            <p:ph type="body" idx="1"/>
          </p:nvPr>
        </p:nvSpPr>
        <p:spPr/>
        <p:txBody>
          <a:bodyPr/>
          <a:lstStyle/>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Here are the Commission’s contact details for SIRS related enquiries. This is also the same email address you can use to send any updates or significant new information about notifications you have submitted a notification through the Service and Support Portal.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If you have an enquiry about the SIRS, you can: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Call us on 1800 081 549 between 9.00am and 5.00pm (AEST) seven days a week.</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Email us at sirs@agedcarequality.gov.au</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For questions about how to report a SIRS incident:</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Providers must report incidents using the SIRS tile on the My Aged Care Service and Support Portal. Contact My Aged Care on 1800 200 422.</a:t>
            </a:r>
          </a:p>
          <a:p>
            <a:pPr>
              <a:lnSpc>
                <a:spcPct val="107000"/>
              </a:lnSpc>
              <a:spcAft>
                <a:spcPts val="800"/>
              </a:spcAft>
            </a:pPr>
            <a:endParaRPr lang="en-AU" sz="1800" kern="1200">
              <a:solidFill>
                <a:srgbClr val="181717"/>
              </a:solidFill>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6BE70C8-431D-DBFF-660D-CF5910F198EC}"/>
              </a:ext>
            </a:extLst>
          </p:cNvPr>
          <p:cNvSpPr>
            <a:spLocks noGrp="1"/>
          </p:cNvSpPr>
          <p:nvPr>
            <p:ph type="sldNum" sz="quarter" idx="5"/>
          </p:nvPr>
        </p:nvSpPr>
        <p:spPr/>
        <p:txBody>
          <a:bodyPr/>
          <a:lstStyle/>
          <a:p>
            <a:fld id="{485676A5-1DC8-4201-97D2-09D6F1539183}" type="slidenum">
              <a:rPr lang="en-AU" smtClean="0"/>
              <a:t>48</a:t>
            </a:fld>
            <a:endParaRPr lang="en-AU"/>
          </a:p>
        </p:txBody>
      </p:sp>
    </p:spTree>
    <p:extLst>
      <p:ext uri="{BB962C8B-B14F-4D97-AF65-F5344CB8AC3E}">
        <p14:creationId xmlns:p14="http://schemas.microsoft.com/office/powerpoint/2010/main" val="4894076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none">
                <a:latin typeface="Fira Sans Light"/>
              </a:rPr>
              <a:t>You can find further information about IMS and the Serious Incident Response Scheme on the Commission website.</a:t>
            </a:r>
          </a:p>
          <a:p>
            <a:endParaRPr lang="en-AU" u="none">
              <a:latin typeface="Fira Sans Light"/>
            </a:endParaRPr>
          </a:p>
          <a:p>
            <a:r>
              <a:rPr lang="en-AU" u="none">
                <a:latin typeface="Fira Sans Light"/>
              </a:rPr>
              <a:t>There are modules on SIRS and SIRS reportable incidents in the ALIS learning platform: </a:t>
            </a:r>
            <a:r>
              <a:rPr lang="en-AU" b="1" u="none">
                <a:latin typeface="Fira Sans Light"/>
              </a:rPr>
              <a:t>https://www.agedcarequality.gov.au/online-learning#register-for-alis</a:t>
            </a:r>
            <a:endParaRPr lang="en-AU" b="1" u="none">
              <a:latin typeface="Fira Sans Light"/>
              <a:cs typeface="Calibri"/>
            </a:endParaRPr>
          </a:p>
          <a:p>
            <a:endParaRPr lang="en-AU" u="none">
              <a:latin typeface="Fira Sans Light" panose="020B0403050000020004" pitchFamily="34" charset="0"/>
            </a:endParaRPr>
          </a:p>
          <a:p>
            <a:pPr marL="0" lvl="0" indent="0">
              <a:buFont typeface="Arial" panose="020B0604020202020204" pitchFamily="34" charset="0"/>
              <a:buNone/>
            </a:pPr>
            <a:r>
              <a:rPr lang="en-AU" u="none">
                <a:latin typeface="Fira Sans Light"/>
              </a:rPr>
              <a:t>Further guidance resources for providers and workers: </a:t>
            </a:r>
            <a:r>
              <a:rPr lang="en-AU" b="1" u="none">
                <a:latin typeface="Fira Sans Light"/>
                <a:cs typeface="Calibri" panose="020F0502020204030204"/>
              </a:rPr>
              <a:t>https://www.agedcarequality.gov.au/providers/serious-incident-response-scheme</a:t>
            </a:r>
          </a:p>
          <a:p>
            <a:pPr marL="0" lvl="0" indent="0">
              <a:buFont typeface="Arial" panose="020B0604020202020204" pitchFamily="34" charset="0"/>
              <a:buNone/>
            </a:pPr>
            <a:endParaRPr lang="en-AU" b="1" u="none">
              <a:latin typeface="Fira Sans Light"/>
              <a:cs typeface="Calibri" panose="020F0502020204030204"/>
            </a:endParaRPr>
          </a:p>
          <a:p>
            <a:pPr marL="0" lvl="0" indent="0">
              <a:buFont typeface="Arial" panose="020B0604020202020204" pitchFamily="34" charset="0"/>
              <a:buNone/>
            </a:pPr>
            <a:r>
              <a:rPr lang="en-AU" b="0" u="none">
                <a:latin typeface="Fira Sans Light"/>
                <a:cs typeface="Calibri" panose="020F0502020204030204"/>
              </a:rPr>
              <a:t>Access the quick guide to SIRS reportable incident changes introduced with the Act and Rules:</a:t>
            </a:r>
            <a:r>
              <a:rPr lang="en-AU" b="1" u="none">
                <a:latin typeface="Fira Sans Light"/>
                <a:cs typeface="Calibri" panose="020F0502020204030204"/>
              </a:rPr>
              <a:t> https://www.agedcarequality.gov.au/resource-library/reportable-incidents-and-sirs-quick-guide-changes-1-nov-2025</a:t>
            </a:r>
          </a:p>
          <a:p>
            <a:pPr marL="0" lvl="0" indent="0">
              <a:buFont typeface="Arial" panose="020B0604020202020204" pitchFamily="34" charset="0"/>
              <a:buNone/>
            </a:pPr>
            <a:endParaRPr lang="en-AU" sz="1200" b="1" u="none" kern="1200">
              <a:solidFill>
                <a:schemeClr val="tx1"/>
              </a:solidFill>
              <a:effectLst/>
              <a:latin typeface="Fira Sans Light"/>
              <a:cs typeface="Calibri"/>
            </a:endParaRPr>
          </a:p>
          <a:p>
            <a:r>
              <a:rPr lang="en-AU" u="none">
                <a:latin typeface="Fira Sans Light"/>
              </a:rPr>
              <a:t>You can access the SIRS decision support tool: </a:t>
            </a:r>
            <a:r>
              <a:rPr lang="en-AU" b="1" u="none">
                <a:latin typeface="Fira Sans Light"/>
              </a:rPr>
              <a:t>https://www.agedcarequality.gov.au/sirs/decision-support-tool</a:t>
            </a:r>
            <a:endParaRPr lang="en-AU" b="1" u="none">
              <a:latin typeface="Fira Sans Light"/>
              <a:cs typeface="Calibri" panose="020F0502020204030204"/>
            </a:endParaRPr>
          </a:p>
          <a:p>
            <a:endParaRPr lang="en-AU" u="none">
              <a:latin typeface="Fira Sans Light" panose="020B0403050000020004" pitchFamily="34" charset="0"/>
            </a:endParaRPr>
          </a:p>
          <a:p>
            <a:r>
              <a:rPr lang="en-AU" u="none">
                <a:latin typeface="Fira Sans Light"/>
              </a:rPr>
              <a:t>Or read and subscribe to the Commission’s Quality Bulletin or Regulatory Bulletin to receive </a:t>
            </a:r>
            <a:r>
              <a:rPr lang="en-AU" sz="1200" b="0" i="0" kern="1200">
                <a:solidFill>
                  <a:schemeClr val="tx1"/>
                </a:solidFill>
                <a:effectLst/>
                <a:latin typeface="+mn-lt"/>
                <a:ea typeface="+mn-ea"/>
                <a:cs typeface="+mn-cs"/>
              </a:rPr>
              <a:t>important information for aged care providers and workers about responsibilities, the Commission’s work, and changes affecting the aged care sector</a:t>
            </a:r>
            <a:r>
              <a:rPr lang="en-AU" b="0" u="none">
                <a:latin typeface="Fira Sans Light"/>
              </a:rPr>
              <a:t>: </a:t>
            </a:r>
            <a:r>
              <a:rPr lang="en-AU" b="1" u="none">
                <a:latin typeface="Fira Sans Light"/>
              </a:rPr>
              <a:t>https://www.agedcarequality.gov.au/regulatory-bulletin</a:t>
            </a:r>
            <a:endParaRPr lang="en-AU" b="1" u="none">
              <a:solidFill>
                <a:schemeClr val="tx1"/>
              </a:solidFill>
              <a:latin typeface="Fira Sans Light"/>
              <a:cs typeface="Calibri"/>
            </a:endParaRP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5676A5-1DC8-4201-97D2-09D6F153918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483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attention and participation today.</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If you have any organisation specific questions regarding IMS and incident reporting in our organisation, please contact </a:t>
            </a:r>
            <a:r>
              <a:rPr lang="en-AU" sz="1200"/>
              <a:t>[</a:t>
            </a:r>
            <a:r>
              <a:rPr lang="en-AU" sz="1200" i="1"/>
              <a:t>Insert contact person at your organisation for information regarding incidents and reporting</a:t>
            </a:r>
            <a:r>
              <a:rPr lang="en-AU" sz="1200"/>
              <a:t>].</a:t>
            </a:r>
          </a:p>
        </p:txBody>
      </p:sp>
      <p:sp>
        <p:nvSpPr>
          <p:cNvPr id="4" name="Slide Number Placeholder 3"/>
          <p:cNvSpPr>
            <a:spLocks noGrp="1"/>
          </p:cNvSpPr>
          <p:nvPr>
            <p:ph type="sldNum" sz="quarter" idx="5"/>
          </p:nvPr>
        </p:nvSpPr>
        <p:spPr/>
        <p:txBody>
          <a:bodyPr/>
          <a:lstStyle/>
          <a:p>
            <a:fld id="{485676A5-1DC8-4201-97D2-09D6F1539183}" type="slidenum">
              <a:rPr lang="en-AU" smtClean="0"/>
              <a:t>50</a:t>
            </a:fld>
            <a:endParaRPr lang="en-AU"/>
          </a:p>
        </p:txBody>
      </p:sp>
    </p:spTree>
    <p:extLst>
      <p:ext uri="{BB962C8B-B14F-4D97-AF65-F5344CB8AC3E}">
        <p14:creationId xmlns:p14="http://schemas.microsoft.com/office/powerpoint/2010/main" val="207946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Please note: </a:t>
            </a:r>
            <a:r>
              <a:rPr lang="en-AU"/>
              <a:t>the following slides do not cover every aspect of incident management systems (IMS) in detail. If you are interested in more detailed information or training materials, there is further guidance available on the Aged Care Quality and Safety Commission (Commission) website. See slide 49 for suggested resource links.</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1342488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9BFA-3269-4237-4C2C-13F010D23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3A965-AA6F-3B2F-0987-D7A2B024A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45F9D-91EA-115F-9A1F-DD223E927782}"/>
              </a:ext>
            </a:extLst>
          </p:cNvPr>
          <p:cNvSpPr>
            <a:spLocks noGrp="1"/>
          </p:cNvSpPr>
          <p:nvPr>
            <p:ph type="body" idx="1"/>
          </p:nvPr>
        </p:nvSpPr>
        <p:spPr/>
        <p:txBody>
          <a:bodyPr/>
          <a:lstStyle/>
          <a:p>
            <a:pPr>
              <a:lnSpc>
                <a:spcPct val="107000"/>
              </a:lnSpc>
              <a:spcAft>
                <a:spcPts val="800"/>
              </a:spcAft>
            </a:pPr>
            <a:r>
              <a:rPr lang="en-AU" sz="1200" kern="1200">
                <a:effectLst/>
                <a:latin typeface="Open Sans" pitchFamily="2" charset="0"/>
                <a:ea typeface="Open Sans" pitchFamily="2" charset="0"/>
                <a:cs typeface="Open Sans" pitchFamily="2" charset="0"/>
              </a:rPr>
              <a:t>Before looking at our reportable incident responsibilities, it is helpful to briefly talk about incident management systems (IMS) and our IMS responsibilities. </a:t>
            </a:r>
            <a:r>
              <a:rPr lang="en-AU" sz="1200" kern="100">
                <a:effectLst/>
                <a:latin typeface="Open Sans" pitchFamily="2" charset="0"/>
                <a:ea typeface="Open Sans" pitchFamily="2" charset="0"/>
                <a:cs typeface="Open Sans" pitchFamily="2" charset="0"/>
              </a:rPr>
              <a:t> </a:t>
            </a:r>
          </a:p>
          <a:p>
            <a:pPr>
              <a:lnSpc>
                <a:spcPct val="107000"/>
              </a:lnSpc>
              <a:spcAft>
                <a:spcPts val="800"/>
              </a:spcAft>
            </a:pPr>
            <a:endParaRPr lang="en-AU" sz="1200" kern="1200">
              <a:effectLst/>
              <a:latin typeface="Open Sans" pitchFamily="2" charset="0"/>
              <a:ea typeface="Open Sans" pitchFamily="2" charset="0"/>
              <a:cs typeface="Open Sans" pitchFamily="2" charset="0"/>
            </a:endParaRPr>
          </a:p>
          <a:p>
            <a:pPr>
              <a:lnSpc>
                <a:spcPct val="107000"/>
              </a:lnSpc>
              <a:spcAft>
                <a:spcPts val="800"/>
              </a:spcAft>
            </a:pPr>
            <a:r>
              <a:rPr lang="en-AU" sz="1800">
                <a:effectLst/>
                <a:latin typeface="Open Sans" pitchFamily="2" charset="0"/>
                <a:ea typeface="Arial" panose="020B0604020202020204" pitchFamily="34" charset="0"/>
              </a:rPr>
              <a:t>The Aged Care Act 2025 (the Act) and the Aged Care Rules 2025 (the Rules) set out conditions for providers to:</a:t>
            </a:r>
            <a:r>
              <a:rPr lang="en-US" sz="1800">
                <a:effectLst/>
                <a:latin typeface="Open Sans" pitchFamily="2" charset="0"/>
                <a:ea typeface="Arial" panose="020B0604020202020204" pitchFamily="34" charset="0"/>
              </a:rPr>
              <a:t>​​</a:t>
            </a:r>
            <a:endParaRPr lang="en-AU" sz="180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a:effectLst/>
                <a:latin typeface="Open Sans" pitchFamily="2" charset="0"/>
                <a:ea typeface="Arial" panose="020B0604020202020204" pitchFamily="34" charset="0"/>
              </a:rPr>
              <a:t>have an effective incident management system (IMS) in place</a:t>
            </a:r>
          </a:p>
          <a:p>
            <a:pPr marL="342900" lvl="0" indent="-342900">
              <a:buSzPts val="1000"/>
              <a:buFont typeface="Arial" panose="020B0604020202020204" pitchFamily="34" charset="0"/>
              <a:buChar char="•"/>
              <a:tabLst>
                <a:tab pos="457200" algn="l"/>
              </a:tabLst>
            </a:pPr>
            <a:r>
              <a:rPr lang="en-AU" sz="1800">
                <a:effectLst/>
                <a:latin typeface="Open Sans" pitchFamily="2" charset="0"/>
                <a:ea typeface="Arial" panose="020B0604020202020204" pitchFamily="34" charset="0"/>
              </a:rPr>
              <a:t>use data from the IMS to drive continuous improvement</a:t>
            </a:r>
          </a:p>
          <a:p>
            <a:pPr marL="342900" lvl="0" indent="-342900">
              <a:buSzPts val="1000"/>
              <a:buFont typeface="Arial" panose="020B0604020202020204" pitchFamily="34" charset="0"/>
              <a:buChar char="•"/>
              <a:tabLst>
                <a:tab pos="457200" algn="l"/>
              </a:tabLst>
            </a:pPr>
            <a:r>
              <a:rPr lang="en-AU" sz="1800">
                <a:effectLst/>
                <a:latin typeface="Open Sans" pitchFamily="2" charset="0"/>
                <a:ea typeface="Arial" panose="020B0604020202020204" pitchFamily="34" charset="0"/>
              </a:rPr>
              <a:t>report certain incidents to the Commission.​</a:t>
            </a:r>
          </a:p>
          <a:p>
            <a:pPr>
              <a:lnSpc>
                <a:spcPct val="107000"/>
              </a:lnSpc>
              <a:spcAft>
                <a:spcPts val="800"/>
              </a:spcAft>
            </a:pPr>
            <a:endParaRPr lang="en-AU" sz="1200" kern="1200">
              <a:effectLst/>
              <a:latin typeface="Open Sans" pitchFamily="2" charset="0"/>
              <a:ea typeface="Open Sans" pitchFamily="2" charset="0"/>
              <a:cs typeface="Open Sans" pitchFamily="2" charset="0"/>
            </a:endParaRPr>
          </a:p>
          <a:p>
            <a:pPr>
              <a:lnSpc>
                <a:spcPct val="107000"/>
              </a:lnSpc>
              <a:spcAft>
                <a:spcPts val="800"/>
              </a:spcAft>
            </a:pPr>
            <a:r>
              <a:rPr lang="en-AU" sz="1200" kern="1200">
                <a:effectLst/>
                <a:latin typeface="Open Sans" pitchFamily="2" charset="0"/>
                <a:ea typeface="Open Sans" pitchFamily="2" charset="0"/>
                <a:cs typeface="Open Sans" pitchFamily="2" charset="0"/>
              </a:rPr>
              <a:t>We know that incident management is something that providers do in the day-to-day management of their business. Having good incident management processes and practices in place will ensure:</a:t>
            </a:r>
          </a:p>
          <a:p>
            <a:pPr marL="285750" indent="-285750">
              <a:lnSpc>
                <a:spcPct val="107000"/>
              </a:lnSpc>
              <a:spcAft>
                <a:spcPts val="800"/>
              </a:spcAft>
              <a:buFont typeface="Arial" panose="020B0604020202020204" pitchFamily="34" charset="0"/>
              <a:buChar char="•"/>
            </a:pPr>
            <a:r>
              <a:rPr lang="en-AU" sz="1200" kern="1200">
                <a:effectLst/>
                <a:latin typeface="Open Sans" pitchFamily="2" charset="0"/>
                <a:ea typeface="Open Sans" pitchFamily="2" charset="0"/>
                <a:cs typeface="Open Sans" pitchFamily="2" charset="0"/>
              </a:rPr>
              <a:t>our organisation provides safe and quality aged care services for older people </a:t>
            </a:r>
          </a:p>
          <a:p>
            <a:pPr marL="285750" indent="-285750">
              <a:lnSpc>
                <a:spcPct val="107000"/>
              </a:lnSpc>
              <a:spcAft>
                <a:spcPts val="800"/>
              </a:spcAft>
              <a:buFont typeface="Arial" panose="020B0604020202020204" pitchFamily="34" charset="0"/>
              <a:buChar char="•"/>
            </a:pPr>
            <a:r>
              <a:rPr lang="en-AU" sz="1200" kern="1200">
                <a:effectLst/>
                <a:latin typeface="Open Sans" pitchFamily="2" charset="0"/>
                <a:ea typeface="Open Sans" pitchFamily="2" charset="0"/>
                <a:cs typeface="Open Sans" pitchFamily="2" charset="0"/>
              </a:rPr>
              <a:t>we’re in the best possible position to meet our SIRS reportable incident obligations. </a:t>
            </a:r>
            <a:endParaRPr lang="en-AU" sz="1200" kern="100">
              <a:effectLst/>
              <a:latin typeface="Open Sans" pitchFamily="2" charset="0"/>
              <a:ea typeface="Open Sans" pitchFamily="2" charset="0"/>
              <a:cs typeface="Open Sans" pitchFamily="2" charset="0"/>
            </a:endParaRPr>
          </a:p>
          <a:p>
            <a:pPr>
              <a:lnSpc>
                <a:spcPct val="107000"/>
              </a:lnSpc>
              <a:spcAft>
                <a:spcPts val="800"/>
              </a:spcAft>
            </a:pPr>
            <a:r>
              <a:rPr lang="en-AU" sz="1200" kern="1200">
                <a:effectLst/>
                <a:latin typeface="Open Sans" pitchFamily="2" charset="0"/>
                <a:ea typeface="Open Sans" pitchFamily="2" charset="0"/>
                <a:cs typeface="Open Sans" pitchFamily="2" charset="0"/>
              </a:rPr>
              <a:t> </a:t>
            </a:r>
            <a:endParaRPr lang="en-AU" sz="1200" kern="100">
              <a:effectLst/>
              <a:latin typeface="Open Sans" pitchFamily="2" charset="0"/>
              <a:ea typeface="Open Sans" pitchFamily="2" charset="0"/>
              <a:cs typeface="Open Sans" pitchFamily="2" charset="0"/>
            </a:endParaRPr>
          </a:p>
          <a:p>
            <a:pPr>
              <a:lnSpc>
                <a:spcPct val="107000"/>
              </a:lnSpc>
              <a:spcAft>
                <a:spcPts val="800"/>
              </a:spcAft>
            </a:pPr>
            <a:r>
              <a:rPr lang="en-AU" sz="1200" kern="1200">
                <a:effectLst/>
                <a:latin typeface="Open Sans" pitchFamily="2" charset="0"/>
                <a:ea typeface="Open Sans" pitchFamily="2" charset="0"/>
                <a:cs typeface="Open Sans" pitchFamily="2" charset="0"/>
              </a:rPr>
              <a:t>It's important to remember that:</a:t>
            </a:r>
            <a:endParaRPr lang="en-AU" sz="1200" kern="100">
              <a:effectLst/>
              <a:latin typeface="Open Sans" pitchFamily="2" charset="0"/>
              <a:ea typeface="Open Sans" pitchFamily="2" charset="0"/>
              <a:cs typeface="Open Sans" pitchFamily="2" charset="0"/>
            </a:endParaRPr>
          </a:p>
          <a:p>
            <a:pPr marL="342900" lvl="0" indent="-342900">
              <a:lnSpc>
                <a:spcPct val="107000"/>
              </a:lnSpc>
              <a:buFont typeface="+mj-lt"/>
              <a:buAutoNum type="arabicPeriod"/>
            </a:pPr>
            <a:r>
              <a:rPr lang="en-AU" sz="1200" kern="1200">
                <a:effectLst/>
                <a:latin typeface="Open Sans" pitchFamily="2" charset="0"/>
                <a:ea typeface="Open Sans" pitchFamily="2" charset="0"/>
                <a:cs typeface="Open Sans" pitchFamily="2" charset="0"/>
              </a:rPr>
              <a:t>Legislation requires us to have an incident management system (IMS).</a:t>
            </a:r>
            <a:endParaRPr lang="en-AU" sz="1200" kern="100">
              <a:effectLst/>
              <a:latin typeface="Open Sans" pitchFamily="2" charset="0"/>
              <a:ea typeface="Open Sans" pitchFamily="2" charset="0"/>
              <a:cs typeface="Open Sans" pitchFamily="2" charset="0"/>
            </a:endParaRPr>
          </a:p>
          <a:p>
            <a:pPr marL="342900" lvl="0" indent="-342900">
              <a:lnSpc>
                <a:spcPct val="107000"/>
              </a:lnSpc>
              <a:buFont typeface="+mj-lt"/>
              <a:buAutoNum type="arabicPeriod"/>
            </a:pPr>
            <a:r>
              <a:rPr lang="en-AU" sz="1200" kern="1200">
                <a:effectLst/>
                <a:latin typeface="Open Sans" pitchFamily="2" charset="0"/>
                <a:ea typeface="Open Sans" pitchFamily="2" charset="0"/>
                <a:cs typeface="Open Sans" pitchFamily="2" charset="0"/>
              </a:rPr>
              <a:t>Our incident management system and practices must be used to manage and document ALL incidents and near misses.</a:t>
            </a:r>
            <a:endParaRPr lang="en-AU" sz="12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mj-lt"/>
              <a:buAutoNum type="arabicPeriod"/>
            </a:pPr>
            <a:r>
              <a:rPr lang="en-AU" sz="1200" kern="1200">
                <a:effectLst/>
                <a:latin typeface="Open Sans" pitchFamily="2" charset="0"/>
                <a:ea typeface="Open Sans" pitchFamily="2" charset="0"/>
                <a:cs typeface="Open Sans" pitchFamily="2" charset="0"/>
              </a:rPr>
              <a:t>Our IMS is the critical tool to meet our reporting requirements and ensure we improve our processes, so that we effectively manage current incidents and prevent future incidents.</a:t>
            </a:r>
            <a:endParaRPr lang="en-AU" sz="12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22C4C32-6DBE-CCC4-4B04-2CC27F440295}"/>
              </a:ext>
            </a:extLst>
          </p:cNvPr>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39148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The table on screen summarises the different aspects of incident management systems: what they are, what they are for, and the format they take. </a:t>
            </a:r>
            <a:r>
              <a:rPr lang="en-US" sz="1800" kern="1200">
                <a:effectLst/>
                <a:latin typeface="Open Sans" pitchFamily="2" charset="0"/>
                <a:ea typeface="Open Sans" pitchFamily="2" charset="0"/>
                <a:cs typeface="Open Sans" pitchFamily="2" charset="0"/>
              </a:rPr>
              <a:t>​</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t>
            </a:r>
            <a:r>
              <a:rPr lang="en-AU" sz="1800" b="1" kern="1200">
                <a:effectLst/>
                <a:latin typeface="Open Sans" pitchFamily="2" charset="0"/>
                <a:ea typeface="Open Sans" pitchFamily="2" charset="0"/>
                <a:cs typeface="Open Sans" pitchFamily="2" charset="0"/>
              </a:rPr>
              <a:t>What is it?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An IMS includes policies, processes, and procedures that workers can use to prevent and manage incidents; the tools and systems used to document information about incidents and find solutions; and the training and culture relied on to continuously improve our services.</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What is it for?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 helps to prevent incidents or to identify, respond to and manage any incidents or near misses that occur at our organisation and while we are delivering care services to older people. Remember that our IMS should capture all incidents which take place at our organisation, including those which are not SIRS reportable.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What does it look like?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 must be suited to the context of the care we provide, and it could be anything from a spreadsheet to complex risk management software, depending on the size and complexity of the organisation. </a:t>
            </a:r>
            <a:r>
              <a:rPr lang="en-AU" sz="1800" b="0" i="0" kern="1200">
                <a:solidFill>
                  <a:schemeClr val="tx1"/>
                </a:solidFill>
                <a:effectLst/>
                <a:latin typeface="Open Sans" pitchFamily="2" charset="0"/>
                <a:ea typeface="Open Sans" pitchFamily="2" charset="0"/>
                <a:cs typeface="Open Sans" pitchFamily="2" charset="0"/>
              </a:rPr>
              <a:t>F</a:t>
            </a:r>
            <a:r>
              <a:rPr lang="en-AU" sz="1200" b="0" i="0" kern="1200">
                <a:solidFill>
                  <a:schemeClr val="tx1"/>
                </a:solidFill>
                <a:effectLst/>
                <a:latin typeface="+mn-lt"/>
                <a:ea typeface="+mn-ea"/>
                <a:cs typeface="+mn-cs"/>
              </a:rPr>
              <a:t>or a full description of what must be recorded, see s164-25 of the Aged Care Rules 2025</a:t>
            </a:r>
            <a:r>
              <a:rPr lang="en-GB" sz="1200" b="0" i="0" kern="1200">
                <a:solidFill>
                  <a:schemeClr val="tx1"/>
                </a:solidFill>
                <a:effectLst/>
                <a:latin typeface="+mn-lt"/>
                <a:ea typeface="+mn-ea"/>
                <a:cs typeface="+mn-cs"/>
              </a:rPr>
              <a:t>.</a:t>
            </a:r>
          </a:p>
          <a:p>
            <a:pPr>
              <a:lnSpc>
                <a:spcPct val="107000"/>
              </a:lnSpc>
              <a:spcAft>
                <a:spcPts val="800"/>
              </a:spcAft>
            </a:pPr>
            <a:endParaRPr lang="en-AU" sz="1800" kern="12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For our IMS to be effective, we will need to ensure all staff are trained on how to use it and that it is regularly reviewed, with your leadership and governance team involved in the process.  </a:t>
            </a:r>
            <a:br>
              <a:rPr lang="en-AU" sz="1800" kern="1200">
                <a:effectLst/>
                <a:latin typeface="Open Sans" pitchFamily="2" charset="0"/>
                <a:ea typeface="Open Sans" pitchFamily="2" charset="0"/>
                <a:cs typeface="Open Sans" pitchFamily="2" charset="0"/>
              </a:rPr>
            </a:br>
            <a:br>
              <a:rPr lang="en-AU" sz="1800" kern="1200">
                <a:effectLst/>
                <a:latin typeface="Open Sans" pitchFamily="2" charset="0"/>
                <a:ea typeface="Open Sans" pitchFamily="2" charset="0"/>
                <a:cs typeface="Open Sans" pitchFamily="2" charset="0"/>
              </a:rPr>
            </a:br>
            <a:endParaRPr lang="en-AU" sz="1800" kern="100">
              <a:effectLst/>
              <a:latin typeface="Open Sans" pitchFamily="2" charset="0"/>
              <a:ea typeface="Open Sans" pitchFamily="2" charset="0"/>
              <a:cs typeface="Open Sans" pitchFamily="2" charset="0"/>
            </a:endParaRPr>
          </a:p>
          <a:p>
            <a:pPr>
              <a:spcAft>
                <a:spcPts val="800"/>
              </a:spcAft>
            </a:pPr>
            <a:r>
              <a:rPr lang="en-AU" sz="1800" kern="100">
                <a:effectLst/>
                <a:latin typeface="Open Sans" pitchFamily="2" charset="0"/>
                <a:ea typeface="Open Sans" pitchFamily="2" charset="0"/>
                <a:cs typeface="Open Sans" pitchFamily="2" charset="0"/>
              </a:rPr>
              <a:t> </a:t>
            </a:r>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290470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a:effectLst/>
                <a:latin typeface="Open Sans" pitchFamily="2" charset="0"/>
                <a:ea typeface="Open Sans" pitchFamily="2" charset="0"/>
                <a:cs typeface="Open Sans" pitchFamily="2" charset="0"/>
              </a:rPr>
              <a:t>As providers, we have legislative responsibilities to have an effective IMS in place. </a:t>
            </a:r>
            <a:r>
              <a:rPr lang="en-AU" sz="2800">
                <a:highlight>
                  <a:srgbClr val="FFFF00"/>
                </a:highlight>
              </a:rPr>
              <a:t> </a:t>
            </a:r>
            <a:endParaRPr lang="en-AU" sz="2800">
              <a:highlight>
                <a:srgbClr val="FFFF00"/>
              </a:highlight>
              <a:cs typeface="Calibri"/>
            </a:endParaRPr>
          </a:p>
          <a:p>
            <a:pPr>
              <a:lnSpc>
                <a:spcPct val="107000"/>
              </a:lnSpc>
              <a:spcAft>
                <a:spcPts val="800"/>
              </a:spcAft>
            </a:pPr>
            <a:endParaRPr lang="en-AU" sz="2800">
              <a:latin typeface="Open Sans" pitchFamily="2" charset="0"/>
              <a:ea typeface="Open Sans" pitchFamily="2" charset="0"/>
              <a:cs typeface="Open Sans" pitchFamily="2" charset="0"/>
            </a:endParaRPr>
          </a:p>
          <a:p>
            <a:pPr rtl="0" fontAlgn="base"/>
            <a:r>
              <a:rPr lang="en-AU" sz="1200" b="0" i="0" kern="1200">
                <a:solidFill>
                  <a:schemeClr val="tx1"/>
                </a:solidFill>
                <a:effectLst/>
                <a:latin typeface="+mn-lt"/>
                <a:ea typeface="+mn-ea"/>
                <a:cs typeface="+mn-cs"/>
              </a:rPr>
              <a:t>The</a:t>
            </a:r>
            <a:r>
              <a:rPr lang="en-AU" sz="1200" b="1" i="0" kern="1200">
                <a:solidFill>
                  <a:schemeClr val="tx1"/>
                </a:solidFill>
                <a:effectLst/>
                <a:latin typeface="+mn-lt"/>
                <a:ea typeface="+mn-ea"/>
                <a:cs typeface="+mn-cs"/>
              </a:rPr>
              <a:t> Aged Care Act 2024 </a:t>
            </a:r>
            <a:r>
              <a:rPr lang="en-AU" sz="1200" b="0" i="0" kern="1200">
                <a:solidFill>
                  <a:schemeClr val="tx1"/>
                </a:solidFill>
                <a:effectLst/>
                <a:latin typeface="+mn-lt"/>
                <a:ea typeface="+mn-ea"/>
                <a:cs typeface="+mn-cs"/>
              </a:rPr>
              <a:t>(Section 164) includes requirements for incident management in aged care, which include to:</a:t>
            </a:r>
            <a:r>
              <a:rPr lang="en-GB" sz="1200" b="0" i="1" kern="1200">
                <a:solidFill>
                  <a:schemeClr val="tx1"/>
                </a:solidFill>
                <a:effectLst/>
                <a:latin typeface="+mn-lt"/>
                <a:ea typeface="+mn-ea"/>
                <a:cs typeface="+mn-cs"/>
              </a:rPr>
              <a:t> </a:t>
            </a:r>
          </a:p>
          <a:p>
            <a:pPr rtl="0" fontAlgn="base"/>
            <a:r>
              <a:rPr lang="en-GB" sz="1200" b="0" i="0" kern="1200">
                <a:solidFill>
                  <a:schemeClr val="tx1"/>
                </a:solidFill>
                <a:effectLst/>
                <a:latin typeface="+mn-lt"/>
                <a:ea typeface="+mn-ea"/>
                <a:cs typeface="+mn-cs"/>
              </a:rPr>
              <a:t> </a:t>
            </a:r>
          </a:p>
          <a:p>
            <a:pPr marL="285750" indent="-285750" rtl="0" fontAlgn="base">
              <a:buFont typeface="Arial" panose="020B0604020202020204" pitchFamily="34" charset="0"/>
              <a:buChar char="•"/>
            </a:pPr>
            <a:r>
              <a:rPr lang="en-AU" sz="1200" b="0" i="0" kern="1200">
                <a:solidFill>
                  <a:schemeClr val="tx1"/>
                </a:solidFill>
                <a:effectLst/>
                <a:latin typeface="+mn-lt"/>
                <a:ea typeface="+mn-ea"/>
                <a:cs typeface="+mn-cs"/>
              </a:rPr>
              <a:t>implement and maintain an incident management system</a:t>
            </a:r>
            <a:r>
              <a:rPr lang="en-GB" sz="1200" b="0" i="1" kern="1200">
                <a:solidFill>
                  <a:schemeClr val="tx1"/>
                </a:solidFill>
                <a:effectLst/>
                <a:latin typeface="+mn-lt"/>
                <a:ea typeface="+mn-ea"/>
                <a:cs typeface="+mn-cs"/>
              </a:rPr>
              <a:t> </a:t>
            </a:r>
          </a:p>
          <a:p>
            <a:pPr marL="285750" indent="-285750" rtl="0" fontAlgn="base">
              <a:buFont typeface="Arial" panose="020B0604020202020204" pitchFamily="34" charset="0"/>
              <a:buChar char="•"/>
            </a:pPr>
            <a:r>
              <a:rPr lang="en-AU" sz="1200" b="0" i="0" kern="1200">
                <a:solidFill>
                  <a:schemeClr val="tx1"/>
                </a:solidFill>
                <a:effectLst/>
                <a:latin typeface="+mn-lt"/>
                <a:ea typeface="+mn-ea"/>
                <a:cs typeface="+mn-cs"/>
              </a:rPr>
              <a:t>manage, and take reasonable steps to prevent incidents</a:t>
            </a:r>
            <a:r>
              <a:rPr lang="en-GB" sz="1200" b="0" i="1" kern="1200">
                <a:solidFill>
                  <a:schemeClr val="tx1"/>
                </a:solidFill>
                <a:effectLst/>
                <a:latin typeface="+mn-lt"/>
                <a:ea typeface="+mn-ea"/>
                <a:cs typeface="+mn-cs"/>
              </a:rPr>
              <a:t> </a:t>
            </a:r>
          </a:p>
          <a:p>
            <a:pPr marL="285750" indent="-285750" rtl="0" fontAlgn="base">
              <a:buFont typeface="Arial" panose="020B0604020202020204" pitchFamily="34" charset="0"/>
              <a:buChar char="•"/>
            </a:pPr>
            <a:r>
              <a:rPr lang="en-AU" sz="1200" b="0" i="0" kern="1200">
                <a:solidFill>
                  <a:schemeClr val="tx1"/>
                </a:solidFill>
                <a:effectLst/>
                <a:latin typeface="+mn-lt"/>
                <a:ea typeface="+mn-ea"/>
                <a:cs typeface="+mn-cs"/>
              </a:rPr>
              <a:t>not victimise or discriminate against anyone for reporting an incident</a:t>
            </a:r>
          </a:p>
          <a:p>
            <a:pPr marL="285750" indent="-285750" rtl="0" fontAlgn="base">
              <a:buFont typeface="Arial" panose="020B0604020202020204" pitchFamily="34" charset="0"/>
              <a:buChar char="•"/>
            </a:pPr>
            <a:r>
              <a:rPr lang="en-AU" sz="1200" b="0" i="0" kern="1200">
                <a:solidFill>
                  <a:schemeClr val="tx1"/>
                </a:solidFill>
                <a:effectLst/>
                <a:latin typeface="+mn-lt"/>
                <a:ea typeface="+mn-ea"/>
                <a:cs typeface="+mn-cs"/>
              </a:rPr>
              <a:t>keep and retain the details recorded in relation to an incident in written or electronic form for 7 years starting on the day the record in made or received.</a:t>
            </a:r>
            <a:endParaRPr lang="en-GB" sz="1200" b="0" i="1"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 </a:t>
            </a:r>
          </a:p>
          <a:p>
            <a:pPr rtl="0" fontAlgn="base"/>
            <a:r>
              <a:rPr lang="en-AU" sz="1200" b="0" i="0" kern="1200">
                <a:solidFill>
                  <a:schemeClr val="tx1"/>
                </a:solidFill>
                <a:effectLst/>
                <a:latin typeface="+mn-lt"/>
                <a:ea typeface="+mn-ea"/>
                <a:cs typeface="+mn-cs"/>
              </a:rPr>
              <a:t>Also, the </a:t>
            </a:r>
            <a:r>
              <a:rPr lang="en-AU" sz="1200" b="1" i="0" kern="1200">
                <a:solidFill>
                  <a:schemeClr val="tx1"/>
                </a:solidFill>
                <a:effectLst/>
                <a:latin typeface="+mn-lt"/>
                <a:ea typeface="+mn-ea"/>
                <a:cs typeface="+mn-cs"/>
              </a:rPr>
              <a:t>Aged Care Rules 2025 </a:t>
            </a:r>
            <a:r>
              <a:rPr lang="en-AU" sz="1200" b="0" i="0" kern="1200">
                <a:solidFill>
                  <a:schemeClr val="tx1"/>
                </a:solidFill>
                <a:effectLst/>
                <a:latin typeface="+mn-lt"/>
                <a:ea typeface="+mn-ea"/>
                <a:cs typeface="+mn-cs"/>
              </a:rPr>
              <a:t>Chapter 4, Part 10, Division 1 specify that a registered provider must take reasonable steps to ensure that they have appropriate processes for receiving and considering information about incidents and risks and respond in a timely way.</a:t>
            </a:r>
            <a:endParaRPr lang="en-GB" sz="1200" b="0" i="1" kern="1200">
              <a:solidFill>
                <a:schemeClr val="tx1"/>
              </a:solidFill>
              <a:effectLst/>
              <a:latin typeface="+mn-lt"/>
              <a:ea typeface="+mn-ea"/>
              <a:cs typeface="+mn-cs"/>
            </a:endParaRPr>
          </a:p>
          <a:p>
            <a:pPr rtl="0" fontAlgn="base"/>
            <a:endParaRPr lang="en-GB" sz="1200" b="0" i="1" kern="1200">
              <a:solidFill>
                <a:schemeClr val="tx1"/>
              </a:solidFill>
              <a:effectLst/>
              <a:latin typeface="+mn-lt"/>
              <a:ea typeface="+mn-ea"/>
              <a:cs typeface="+mn-cs"/>
            </a:endParaRPr>
          </a:p>
          <a:p>
            <a:pPr>
              <a:lnSpc>
                <a:spcPct val="107000"/>
              </a:lnSpc>
              <a:spcAft>
                <a:spcPts val="800"/>
              </a:spcAft>
            </a:pPr>
            <a:r>
              <a:rPr lang="en-AU" sz="1000" kern="1200">
                <a:effectLst/>
                <a:latin typeface="Open Sans" pitchFamily="2" charset="0"/>
                <a:ea typeface="Open Sans" pitchFamily="2" charset="0"/>
                <a:cs typeface="Open Sans" pitchFamily="2" charset="0"/>
              </a:rPr>
              <a:t>Providers in registration categories 4, 5, and 6, must also meet the relevant </a:t>
            </a:r>
            <a:r>
              <a:rPr lang="en-AU" sz="1000" b="1" kern="1200">
                <a:effectLst/>
                <a:latin typeface="Open Sans" pitchFamily="2" charset="0"/>
                <a:ea typeface="Open Sans" pitchFamily="2" charset="0"/>
                <a:cs typeface="Open Sans" pitchFamily="2" charset="0"/>
              </a:rPr>
              <a:t>strengthened Aged Care Quality Standards </a:t>
            </a:r>
            <a:r>
              <a:rPr lang="en-AU" sz="1000" b="0" kern="1200">
                <a:effectLst/>
                <a:latin typeface="Open Sans" pitchFamily="2" charset="0"/>
                <a:ea typeface="Open Sans" pitchFamily="2" charset="0"/>
                <a:cs typeface="Open Sans" pitchFamily="2" charset="0"/>
              </a:rPr>
              <a:t>that apply to the services they deliver</a:t>
            </a:r>
            <a:r>
              <a:rPr lang="en-AU" sz="1000" kern="1200">
                <a:effectLst/>
                <a:latin typeface="Open Sans" pitchFamily="2" charset="0"/>
                <a:ea typeface="Open Sans" pitchFamily="2" charset="0"/>
                <a:cs typeface="Open Sans" pitchFamily="2" charset="0"/>
              </a:rPr>
              <a:t>.</a:t>
            </a:r>
          </a:p>
          <a:p>
            <a:pPr>
              <a:lnSpc>
                <a:spcPct val="107000"/>
              </a:lnSpc>
              <a:spcAft>
                <a:spcPts val="800"/>
              </a:spcAft>
            </a:pPr>
            <a:endParaRPr lang="en-AU" sz="1000" b="1" i="1" kern="1200">
              <a:effectLst/>
              <a:latin typeface="Open Sans" pitchFamily="2" charset="0"/>
              <a:ea typeface="Open Sans" pitchFamily="2" charset="0"/>
              <a:cs typeface="Open Sans" pitchFamily="2" charset="0"/>
            </a:endParaRPr>
          </a:p>
          <a:p>
            <a:pPr>
              <a:lnSpc>
                <a:spcPct val="107000"/>
              </a:lnSpc>
              <a:spcAft>
                <a:spcPts val="800"/>
              </a:spcAft>
            </a:pPr>
            <a:r>
              <a:rPr lang="en-AU" sz="1200">
                <a:latin typeface="Open Sans" pitchFamily="2" charset="0"/>
                <a:ea typeface="Open Sans" pitchFamily="2" charset="0"/>
                <a:cs typeface="Open Sans" pitchFamily="2" charset="0"/>
              </a:rPr>
              <a:t>Outcome 2.5 Incident Management within Standard 2: The Organisation, states that</a:t>
            </a:r>
            <a:r>
              <a:rPr lang="en-AU" sz="800" b="0" i="0" kern="1200">
                <a:solidFill>
                  <a:schemeClr val="tx1"/>
                </a:solidFill>
                <a:effectLst/>
                <a:latin typeface="+mn-lt"/>
                <a:ea typeface="+mn-ea"/>
                <a:cs typeface="+mn-cs"/>
              </a:rPr>
              <a:t> providers must use an incident management system to safeguard individuals and acknowledge, respond to, effectively manage and learn from incidents.</a:t>
            </a:r>
            <a:endParaRPr lang="en-AU" sz="1200">
              <a:latin typeface="Open Sans" pitchFamily="2" charset="0"/>
              <a:ea typeface="Open Sans" pitchFamily="2" charset="0"/>
              <a:cs typeface="Open Sans" pitchFamily="2" charset="0"/>
            </a:endParaRPr>
          </a:p>
          <a:p>
            <a:pPr>
              <a:lnSpc>
                <a:spcPct val="107000"/>
              </a:lnSpc>
              <a:spcAft>
                <a:spcPts val="800"/>
              </a:spcAft>
            </a:pPr>
            <a:endParaRPr lang="en-AU" sz="120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Additionally, as outlined under the Aged Care Rules, Chapter 4, Section 164-15 providers must ensure their incident management system facilitates the </a:t>
            </a:r>
            <a:r>
              <a:rPr lang="en-AU" sz="1200" b="1"/>
              <a:t>open disclosure</a:t>
            </a:r>
            <a:r>
              <a:rPr lang="en-AU" sz="1200" b="0"/>
              <a:t> and resolution of incidents between individuals and the provider</a:t>
            </a:r>
            <a:r>
              <a:rPr lang="en-AU" sz="1200">
                <a:highlight>
                  <a:srgbClr val="FFFF00"/>
                </a:high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mn-lt"/>
                <a:ea typeface="+mn-ea"/>
                <a:cs typeface="+mn-cs"/>
              </a:rPr>
              <a:t>Under the new legislation, there have been changes introduced to reportable incidents through the Serious Incident Response Scheme (SIRS). You can view guidance on these changes by accessing the quick guide: </a:t>
            </a:r>
            <a:r>
              <a:rPr lang="en-AU" sz="1200" b="1" i="0" kern="1200">
                <a:solidFill>
                  <a:schemeClr val="tx1"/>
                </a:solidFill>
                <a:effectLst/>
                <a:latin typeface="+mn-lt"/>
                <a:ea typeface="+mn-ea"/>
                <a:cs typeface="+mn-cs"/>
              </a:rPr>
              <a:t>Reportable incidents and SIRS - A quick guide to changes from 1 Nov 2025 </a:t>
            </a:r>
            <a:r>
              <a:rPr lang="en-AU" sz="1200" b="0" i="0" kern="1200">
                <a:solidFill>
                  <a:schemeClr val="tx1"/>
                </a:solidFill>
                <a:effectLst/>
                <a:latin typeface="+mn-lt"/>
                <a:ea typeface="+mn-ea"/>
                <a:cs typeface="+mn-cs"/>
              </a:rPr>
              <a:t>on the Commission’s website. </a:t>
            </a:r>
            <a:br>
              <a:rPr lang="en-AU" sz="1200" b="0" i="0" kern="1200">
                <a:solidFill>
                  <a:schemeClr val="tx1"/>
                </a:solidFill>
                <a:effectLst/>
                <a:latin typeface="+mn-lt"/>
                <a:ea typeface="+mn-ea"/>
                <a:cs typeface="+mn-cs"/>
              </a:rPr>
            </a:br>
            <a:endParaRPr lang="en-AU"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kern="1200">
                <a:solidFill>
                  <a:schemeClr val="tx1"/>
                </a:solidFill>
                <a:effectLst/>
                <a:latin typeface="+mn-lt"/>
                <a:ea typeface="+mn-ea"/>
                <a:cs typeface="+mn-cs"/>
              </a:rPr>
              <a:t>Resource link: https://www.agedcarequality.gov.au/resource-library/reportable-incidents-and-sirs-quick-guide-changes-1-nov-2025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12384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00">
                <a:effectLst/>
                <a:latin typeface="Open Sans" pitchFamily="2" charset="0"/>
                <a:ea typeface="Open Sans" pitchFamily="2" charset="0"/>
                <a:cs typeface="Open Sans" pitchFamily="2" charset="0"/>
              </a:rPr>
              <a:t>The image on screen shows 6 essential elements of an effective IMS.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a:latin typeface="Open Sans" pitchFamily="2" charset="0"/>
              <a:ea typeface="Open Sans" pitchFamily="2" charset="0"/>
              <a:cs typeface="Open Sans" pitchFamily="2" charset="0"/>
            </a:endParaRPr>
          </a:p>
          <a:p>
            <a:pPr>
              <a:lnSpc>
                <a:spcPct val="107000"/>
              </a:lnSpc>
              <a:spcAft>
                <a:spcPts val="800"/>
              </a:spcAft>
            </a:pPr>
            <a:r>
              <a:rPr lang="en-AU" sz="1800" kern="100">
                <a:effectLst/>
                <a:latin typeface="Open Sans" pitchFamily="2" charset="0"/>
                <a:ea typeface="Open Sans" pitchFamily="2" charset="0"/>
                <a:cs typeface="Open Sans" pitchFamily="2" charset="0"/>
              </a:rPr>
              <a:t>This is a comprehensive approach to preventing, managing and learning from incidents. To be effective, an incident management system: </a:t>
            </a:r>
          </a:p>
          <a:p>
            <a:pPr marL="45720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requires leadership commitment and an organisational culture that values openness, accountability and continuous improvement in quality and safety </a:t>
            </a:r>
          </a:p>
          <a:p>
            <a:pPr marL="45720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must exist within a clear governance framework </a:t>
            </a:r>
          </a:p>
          <a:p>
            <a:pPr marL="45720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should include comprehensive policies and procedures relating to incidents and near misses, and their management </a:t>
            </a:r>
          </a:p>
          <a:p>
            <a:pPr marL="45720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should include a mechanism that enables incidents to be easily recorded, safely and securely stored, and easily accessed </a:t>
            </a:r>
          </a:p>
          <a:p>
            <a:pPr marL="45720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must be well understood and used by workers, as well as older people, and their families and representatives </a:t>
            </a:r>
          </a:p>
          <a:p>
            <a:pPr marL="45720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must enable us to respond to incidents including to: </a:t>
            </a:r>
          </a:p>
          <a:p>
            <a:pPr marL="914400" lvl="1" indent="-457200">
              <a:lnSpc>
                <a:spcPct val="107000"/>
              </a:lnSpc>
              <a:spcAft>
                <a:spcPts val="800"/>
              </a:spcAft>
              <a:buFont typeface="Courier New" panose="02070309020205020404" pitchFamily="49" charset="0"/>
              <a:buChar char="o"/>
            </a:pPr>
            <a:r>
              <a:rPr lang="en-AU" sz="2800">
                <a:latin typeface="Open Sans" pitchFamily="2" charset="0"/>
                <a:ea typeface="Open Sans" pitchFamily="2" charset="0"/>
                <a:cs typeface="Open Sans" pitchFamily="2" charset="0"/>
              </a:rPr>
              <a:t>identify and respond to an incident, and immediately supporting those affected </a:t>
            </a:r>
          </a:p>
          <a:p>
            <a:pPr marL="914400" lvl="1" indent="-457200">
              <a:lnSpc>
                <a:spcPct val="107000"/>
              </a:lnSpc>
              <a:spcAft>
                <a:spcPts val="800"/>
              </a:spcAft>
              <a:buFont typeface="Courier New" panose="02070309020205020404" pitchFamily="49" charset="0"/>
              <a:buChar char="o"/>
            </a:pPr>
            <a:r>
              <a:rPr lang="en-AU" sz="2800">
                <a:latin typeface="Open Sans" pitchFamily="2" charset="0"/>
                <a:ea typeface="Open Sans" pitchFamily="2" charset="0"/>
                <a:cs typeface="Open Sans" pitchFamily="2" charset="0"/>
              </a:rPr>
              <a:t>report the incident, make necessary notifications and record the incident appropriately </a:t>
            </a:r>
          </a:p>
          <a:p>
            <a:pPr marL="914400" lvl="1" indent="-457200">
              <a:lnSpc>
                <a:spcPct val="107000"/>
              </a:lnSpc>
              <a:spcAft>
                <a:spcPts val="800"/>
              </a:spcAft>
              <a:buFont typeface="Courier New" panose="02070309020205020404" pitchFamily="49" charset="0"/>
              <a:buChar char="o"/>
            </a:pPr>
            <a:r>
              <a:rPr lang="en-AU" sz="2800">
                <a:latin typeface="Open Sans" pitchFamily="2" charset="0"/>
                <a:ea typeface="Open Sans" pitchFamily="2" charset="0"/>
                <a:cs typeface="Open Sans" pitchFamily="2" charset="0"/>
              </a:rPr>
              <a:t>review, analyse and, if necessary, investigate how and why it happened </a:t>
            </a:r>
          </a:p>
          <a:p>
            <a:pPr marL="914400" lvl="1" indent="-457200">
              <a:lnSpc>
                <a:spcPct val="107000"/>
              </a:lnSpc>
              <a:spcAft>
                <a:spcPts val="800"/>
              </a:spcAft>
              <a:buFont typeface="Courier New" panose="02070309020205020404" pitchFamily="49" charset="0"/>
              <a:buChar char="o"/>
            </a:pPr>
            <a:r>
              <a:rPr lang="en-AU" sz="2800">
                <a:latin typeface="Open Sans" pitchFamily="2" charset="0"/>
                <a:ea typeface="Open Sans" pitchFamily="2" charset="0"/>
                <a:cs typeface="Open Sans" pitchFamily="2" charset="0"/>
              </a:rPr>
              <a:t>implement changes to reduce the risk of recurrence and to make aged care safer and </a:t>
            </a:r>
          </a:p>
          <a:p>
            <a:pPr marL="457200" lvl="0" indent="-457200">
              <a:lnSpc>
                <a:spcPct val="107000"/>
              </a:lnSpc>
              <a:spcAft>
                <a:spcPts val="800"/>
              </a:spcAft>
              <a:buFont typeface="Arial" panose="020B0604020202020204" pitchFamily="34" charset="0"/>
              <a:buChar char="•"/>
            </a:pPr>
            <a:r>
              <a:rPr lang="en-AU" sz="2800">
                <a:latin typeface="Open Sans" pitchFamily="2" charset="0"/>
                <a:ea typeface="Open Sans" pitchFamily="2" charset="0"/>
                <a:cs typeface="Open Sans" pitchFamily="2" charset="0"/>
              </a:rPr>
              <a:t>support us to continuously improve, share learnings and analyse trends and should regularly be reviewed. </a:t>
            </a:r>
            <a:endParaRPr lang="en-AU" sz="1800" kern="100">
              <a:effectLst/>
              <a:latin typeface="Open Sans" pitchFamily="2" charset="0"/>
              <a:ea typeface="Open Sans" pitchFamily="2" charset="0"/>
              <a:cs typeface="Open Sans" pitchFamily="2" charset="0"/>
            </a:endParaRPr>
          </a:p>
          <a:p>
            <a:pPr marL="0" lvl="0" indent="0">
              <a:lnSpc>
                <a:spcPct val="107000"/>
              </a:lnSpc>
              <a:spcAft>
                <a:spcPts val="800"/>
              </a:spcAft>
              <a:buFont typeface="+mj-lt"/>
              <a:buNone/>
            </a:pPr>
            <a:endParaRPr lang="en-AU" sz="1800" kern="100">
              <a:effectLst/>
              <a:latin typeface="Open Sans" pitchFamily="2" charset="0"/>
              <a:ea typeface="Open Sans" pitchFamily="2" charset="0"/>
              <a:cs typeface="Open Sans" pitchFamily="2"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4226764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302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335599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870642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7345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501917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662063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2755870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93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78610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62439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43982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7424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442961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622801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92679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172326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827899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626706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55953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75170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17/04/2026</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63060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97376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3" r:id="rId4"/>
    <p:sldLayoutId id="2147483744" r:id="rId5"/>
    <p:sldLayoutId id="2147483745"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7446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1" r:id="rId4"/>
    <p:sldLayoutId id="2147483752" r:id="rId5"/>
    <p:sldLayoutId id="2147483753"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93385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9" r:id="rId4"/>
    <p:sldLayoutId id="2147483760" r:id="rId5"/>
    <p:sldLayoutId id="2147483761" r:id="rId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0.xml"/><Relationship Id="rId7" Type="http://schemas.openxmlformats.org/officeDocument/2006/relationships/diagramColors" Target="../diagrams/colors7.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7.xml"/><Relationship Id="rId7" Type="http://schemas.openxmlformats.org/officeDocument/2006/relationships/diagramColors" Target="../diagrams/colors8.xml"/><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gedcarequality.gov.au/providers/serious-incident-response-scheme/sirs-provider-resources"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hyperlink" Target="mailto:sirs@agedcarequality.gov.au"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F78B8-31C0-0070-C154-92703C2872F0}"/>
              </a:ext>
            </a:extLst>
          </p:cNvPr>
          <p:cNvSpPr>
            <a:spLocks noGrp="1"/>
          </p:cNvSpPr>
          <p:nvPr>
            <p:ph type="title"/>
          </p:nvPr>
        </p:nvSpPr>
        <p:spPr>
          <a:xfrm>
            <a:off x="559727" y="681540"/>
            <a:ext cx="9682163" cy="537936"/>
          </a:xfrm>
        </p:spPr>
        <p:txBody>
          <a:bodyPr/>
          <a:lstStyle/>
          <a:p>
            <a:r>
              <a:rPr lang="en-AU"/>
              <a:t>How to use this resource</a:t>
            </a:r>
          </a:p>
        </p:txBody>
      </p:sp>
      <p:sp>
        <p:nvSpPr>
          <p:cNvPr id="7" name="Content Placeholder 6">
            <a:extLst>
              <a:ext uri="{FF2B5EF4-FFF2-40B4-BE49-F238E27FC236}">
                <a16:creationId xmlns:a16="http://schemas.microsoft.com/office/drawing/2014/main" id="{0417D16C-805A-6B80-8C43-5779A745BE03}"/>
              </a:ext>
            </a:extLst>
          </p:cNvPr>
          <p:cNvSpPr>
            <a:spLocks noGrp="1"/>
          </p:cNvSpPr>
          <p:nvPr>
            <p:ph idx="1"/>
          </p:nvPr>
        </p:nvSpPr>
        <p:spPr>
          <a:xfrm>
            <a:off x="665744" y="1512000"/>
            <a:ext cx="10996169" cy="3980750"/>
          </a:xfrm>
        </p:spPr>
        <p:txBody>
          <a:bodyPr/>
          <a:lstStyle/>
          <a:p>
            <a:pPr>
              <a:lnSpc>
                <a:spcPct val="113999"/>
              </a:lnSpc>
              <a:buNone/>
            </a:pPr>
            <a:r>
              <a:rPr lang="en-AU" sz="1800" b="0">
                <a:solidFill>
                  <a:srgbClr val="000000"/>
                </a:solidFill>
                <a:latin typeface="Open Sans" pitchFamily="2" charset="0"/>
                <a:ea typeface="Open Sans" pitchFamily="2" charset="0"/>
                <a:cs typeface="Open Sans" pitchFamily="2" charset="0"/>
              </a:rPr>
              <a:t>This resource is designed for use within your aged care </a:t>
            </a:r>
            <a:r>
              <a:rPr lang="en-AU" b="0">
                <a:solidFill>
                  <a:srgbClr val="000000"/>
                </a:solidFill>
              </a:rPr>
              <a:t>organisation</a:t>
            </a:r>
            <a:r>
              <a:rPr lang="en-AU" sz="1800" b="0">
                <a:solidFill>
                  <a:srgbClr val="000000"/>
                </a:solidFill>
                <a:latin typeface="Open Sans" pitchFamily="2" charset="0"/>
                <a:ea typeface="Open Sans" pitchFamily="2" charset="0"/>
                <a:cs typeface="Open Sans" pitchFamily="2" charset="0"/>
              </a:rPr>
              <a:t> and is available for non-commercial use only. Our resources are updated periodically, so please make sure you have the latest version before you deliver a session. </a:t>
            </a:r>
          </a:p>
          <a:p>
            <a:pPr>
              <a:lnSpc>
                <a:spcPct val="113999"/>
              </a:lnSpc>
              <a:buNone/>
            </a:pPr>
            <a:endParaRPr lang="en-AU" sz="1800" b="0">
              <a:solidFill>
                <a:srgbClr val="000000"/>
              </a:solidFill>
              <a:latin typeface="Open Sans" pitchFamily="2" charset="0"/>
              <a:ea typeface="Open Sans" pitchFamily="2" charset="0"/>
              <a:cs typeface="Open Sans" pitchFamily="2" charset="0"/>
            </a:endParaRPr>
          </a:p>
          <a:p>
            <a:pPr>
              <a:lnSpc>
                <a:spcPct val="113999"/>
              </a:lnSpc>
              <a:buNone/>
            </a:pPr>
            <a:r>
              <a:rPr lang="en-AU" sz="1800" b="0">
                <a:solidFill>
                  <a:srgbClr val="000000"/>
                </a:solidFill>
              </a:rPr>
              <a:t>This </a:t>
            </a:r>
            <a:r>
              <a:rPr lang="en-AU" b="0">
                <a:solidFill>
                  <a:srgbClr val="000000"/>
                </a:solidFill>
              </a:rPr>
              <a:t>resource</a:t>
            </a:r>
            <a:r>
              <a:rPr lang="en-AU" sz="1800" b="0">
                <a:solidFill>
                  <a:srgbClr val="000000"/>
                </a:solidFill>
              </a:rPr>
              <a:t> is customisable. It is divided into sections, giving you the option to cover </a:t>
            </a:r>
            <a:r>
              <a:rPr lang="en-AU" b="0">
                <a:solidFill>
                  <a:srgbClr val="000000"/>
                </a:solidFill>
              </a:rPr>
              <a:t>all</a:t>
            </a:r>
            <a:r>
              <a:rPr lang="en-AU" sz="1800" b="0">
                <a:solidFill>
                  <a:srgbClr val="000000"/>
                </a:solidFill>
              </a:rPr>
              <a:t> information or select the sections you want to focus on. It includes some optional activities you may wish to use, and we encourage you to contextualise it to your </a:t>
            </a:r>
            <a:r>
              <a:rPr lang="en-AU" b="0">
                <a:solidFill>
                  <a:srgbClr val="000000"/>
                </a:solidFill>
              </a:rPr>
              <a:t>organisation</a:t>
            </a:r>
            <a:r>
              <a:rPr lang="en-AU" sz="1800" b="0">
                <a:solidFill>
                  <a:srgbClr val="000000"/>
                </a:solidFill>
              </a:rPr>
              <a:t>.</a:t>
            </a:r>
            <a:endParaRPr lang="en-AU" sz="1800" b="0">
              <a:solidFill>
                <a:srgbClr val="000000"/>
              </a:solidFill>
              <a:latin typeface="Open Sans" pitchFamily="2" charset="0"/>
              <a:ea typeface="Open Sans" pitchFamily="2" charset="0"/>
              <a:cs typeface="Open Sans" pitchFamily="2" charset="0"/>
            </a:endParaRPr>
          </a:p>
          <a:p>
            <a:pPr>
              <a:lnSpc>
                <a:spcPct val="113999"/>
              </a:lnSpc>
              <a:buNone/>
            </a:pPr>
            <a:endParaRPr lang="en-AU" sz="1800" b="0">
              <a:solidFill>
                <a:srgbClr val="000000"/>
              </a:solidFill>
              <a:latin typeface="Open Sans" pitchFamily="2" charset="0"/>
              <a:ea typeface="Open Sans" pitchFamily="2" charset="0"/>
              <a:cs typeface="Open Sans" pitchFamily="2" charset="0"/>
            </a:endParaRPr>
          </a:p>
          <a:p>
            <a:pPr>
              <a:lnSpc>
                <a:spcPct val="113999"/>
              </a:lnSpc>
              <a:buNone/>
            </a:pPr>
            <a:r>
              <a:rPr lang="en-AU" sz="1800" b="0">
                <a:solidFill>
                  <a:srgbClr val="000000"/>
                </a:solidFill>
                <a:latin typeface="Open Sans" pitchFamily="2" charset="0"/>
                <a:ea typeface="Open Sans" pitchFamily="2" charset="0"/>
                <a:cs typeface="Open Sans" pitchFamily="2" charset="0"/>
              </a:rPr>
              <a:t>If you need any support using this resource or if you have feedback or questions about any educational materials available from the Commission, please email us at </a:t>
            </a:r>
            <a:r>
              <a:rPr lang="en-AU" sz="1800" b="0">
                <a:solidFill>
                  <a:srgbClr val="000000"/>
                </a:solidFill>
                <a:latin typeface="Open Sans" pitchFamily="2" charset="0"/>
                <a:ea typeface="Open Sans" pitchFamily="2" charset="0"/>
                <a:cs typeface="Open Sans" pitchFamily="2" charset="0"/>
                <a:hlinkClick r:id="rId3"/>
              </a:rPr>
              <a:t>education@agedcarequality.gov.au</a:t>
            </a:r>
            <a:r>
              <a:rPr lang="en-AU" sz="1800" b="0">
                <a:solidFill>
                  <a:srgbClr val="000000"/>
                </a:solidFill>
                <a:latin typeface="Open Sans" pitchFamily="2" charset="0"/>
                <a:ea typeface="Open Sans" pitchFamily="2" charset="0"/>
                <a:cs typeface="Open Sans" pitchFamily="2" charset="0"/>
              </a:rPr>
              <a:t>.  </a:t>
            </a:r>
          </a:p>
          <a:p>
            <a:endParaRPr lang="en-AU"/>
          </a:p>
        </p:txBody>
      </p:sp>
    </p:spTree>
    <p:extLst>
      <p:ext uri="{BB962C8B-B14F-4D97-AF65-F5344CB8AC3E}">
        <p14:creationId xmlns:p14="http://schemas.microsoft.com/office/powerpoint/2010/main" val="10081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85B7-917A-4135-9E47-3C32A937F974}"/>
              </a:ext>
            </a:extLst>
          </p:cNvPr>
          <p:cNvSpPr>
            <a:spLocks noGrp="1"/>
          </p:cNvSpPr>
          <p:nvPr>
            <p:ph type="title"/>
          </p:nvPr>
        </p:nvSpPr>
        <p:spPr>
          <a:xfrm>
            <a:off x="533222" y="1306576"/>
            <a:ext cx="9682163" cy="537936"/>
          </a:xfrm>
        </p:spPr>
        <p:txBody>
          <a:bodyPr>
            <a:normAutofit/>
          </a:bodyPr>
          <a:lstStyle/>
          <a:p>
            <a:r>
              <a:rPr lang="en-AU" sz="3100"/>
              <a:t>Incident management and SIRS reporting</a:t>
            </a:r>
          </a:p>
        </p:txBody>
      </p:sp>
      <p:graphicFrame>
        <p:nvGraphicFramePr>
          <p:cNvPr id="5" name="Content Placeholder 2">
            <a:extLst>
              <a:ext uri="{FF2B5EF4-FFF2-40B4-BE49-F238E27FC236}">
                <a16:creationId xmlns:a16="http://schemas.microsoft.com/office/drawing/2014/main" id="{43EC632A-6CD0-8FEF-706F-6E1E8B1F2187}"/>
              </a:ext>
            </a:extLst>
          </p:cNvPr>
          <p:cNvGraphicFramePr>
            <a:graphicFrameLocks noGrp="1"/>
          </p:cNvGraphicFramePr>
          <p:nvPr>
            <p:ph idx="1"/>
            <p:extLst>
              <p:ext uri="{D42A27DB-BD31-4B8C-83A1-F6EECF244321}">
                <p14:modId xmlns:p14="http://schemas.microsoft.com/office/powerpoint/2010/main" val="352392112"/>
              </p:ext>
            </p:extLst>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1511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79443-FD0C-E5C3-1B56-511EC3EA7AFF}"/>
              </a:ext>
            </a:extLst>
          </p:cNvPr>
          <p:cNvSpPr>
            <a:spLocks noGrp="1"/>
          </p:cNvSpPr>
          <p:nvPr>
            <p:ph type="ctrTitle"/>
          </p:nvPr>
        </p:nvSpPr>
        <p:spPr>
          <a:xfrm>
            <a:off x="425545" y="2688236"/>
            <a:ext cx="6147534" cy="1052513"/>
          </a:xfrm>
        </p:spPr>
        <p:txBody>
          <a:bodyPr/>
          <a:lstStyle/>
          <a:p>
            <a:r>
              <a:rPr lang="en-AU" sz="3000"/>
              <a:t>An overview of reportable incident obligations and the Serious Incident Response Scheme (SIRS)</a:t>
            </a:r>
          </a:p>
        </p:txBody>
      </p:sp>
    </p:spTree>
    <p:extLst>
      <p:ext uri="{BB962C8B-B14F-4D97-AF65-F5344CB8AC3E}">
        <p14:creationId xmlns:p14="http://schemas.microsoft.com/office/powerpoint/2010/main" val="3348336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599CD-2D8A-49F2-6156-DC282C2C79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1CE727-BCA9-F218-C21B-84E7ECE98160}"/>
              </a:ext>
            </a:extLst>
          </p:cNvPr>
          <p:cNvSpPr>
            <a:spLocks noGrp="1"/>
          </p:cNvSpPr>
          <p:nvPr>
            <p:ph type="title"/>
          </p:nvPr>
        </p:nvSpPr>
        <p:spPr>
          <a:xfrm>
            <a:off x="468943" y="369599"/>
            <a:ext cx="10874917" cy="537936"/>
          </a:xfrm>
        </p:spPr>
        <p:txBody>
          <a:bodyPr/>
          <a:lstStyle/>
          <a:p>
            <a:r>
              <a:rPr lang="en-AU" sz="2800"/>
              <a:t>Reportable incidents and the Serious Incident Response Scheme (SIRS)</a:t>
            </a:r>
          </a:p>
        </p:txBody>
      </p:sp>
      <p:graphicFrame>
        <p:nvGraphicFramePr>
          <p:cNvPr id="7" name="Content Placeholder 6">
            <a:extLst>
              <a:ext uri="{FF2B5EF4-FFF2-40B4-BE49-F238E27FC236}">
                <a16:creationId xmlns:a16="http://schemas.microsoft.com/office/drawing/2014/main" id="{ED6A570A-2894-A618-7E5F-9C5703F527D6}"/>
              </a:ext>
            </a:extLst>
          </p:cNvPr>
          <p:cNvGraphicFramePr>
            <a:graphicFrameLocks noGrp="1"/>
          </p:cNvGraphicFramePr>
          <p:nvPr>
            <p:ph idx="1"/>
          </p:nvPr>
        </p:nvGraphicFramePr>
        <p:xfrm>
          <a:off x="272143" y="1570677"/>
          <a:ext cx="11647714" cy="398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3B57522F-86E2-5C18-3D53-4DB6A735FDCE}"/>
              </a:ext>
            </a:extLst>
          </p:cNvPr>
          <p:cNvGraphicFramePr/>
          <p:nvPr>
            <p:extLst>
              <p:ext uri="{D42A27DB-BD31-4B8C-83A1-F6EECF244321}">
                <p14:modId xmlns:p14="http://schemas.microsoft.com/office/powerpoint/2010/main" val="3876081864"/>
              </p:ext>
            </p:extLst>
          </p:nvPr>
        </p:nvGraphicFramePr>
        <p:xfrm>
          <a:off x="468944" y="1371627"/>
          <a:ext cx="11254112" cy="43795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9249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66" r="14566"/>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514597" y="2460204"/>
            <a:ext cx="5256251" cy="2976684"/>
          </a:xfrm>
        </p:spPr>
        <p:txBody>
          <a:bodyPr>
            <a:normAutofit/>
          </a:bodyPr>
          <a:lstStyle/>
          <a:p>
            <a:pPr>
              <a:lnSpc>
                <a:spcPct val="120000"/>
              </a:lnSpc>
              <a:spcAft>
                <a:spcPts val="1200"/>
              </a:spcAft>
              <a:buClr>
                <a:srgbClr val="00577D"/>
              </a:buClr>
              <a:buNone/>
            </a:pPr>
            <a:r>
              <a:rPr lang="en-AU" sz="2400" b="0">
                <a:solidFill>
                  <a:schemeClr val="tx1"/>
                </a:solidFill>
                <a:latin typeface="+mn-lt"/>
                <a:ea typeface="Open Sans Light" pitchFamily="2" charset="0"/>
                <a:cs typeface="Open Sans Light" pitchFamily="2" charset="0"/>
              </a:rPr>
              <a:t>Three major components under the Act:</a:t>
            </a:r>
          </a:p>
          <a:p>
            <a:pPr marL="645750" lvl="3" indent="-285750">
              <a:lnSpc>
                <a:spcPct val="120000"/>
              </a:lnSpc>
              <a:spcAft>
                <a:spcPts val="1200"/>
              </a:spcAft>
            </a:pPr>
            <a:r>
              <a:rPr lang="en-AU" sz="2400">
                <a:ea typeface="Open Sans Light" pitchFamily="2" charset="0"/>
                <a:cs typeface="Open Sans Light" pitchFamily="2" charset="0"/>
              </a:rPr>
              <a:t>eight reportable incident types</a:t>
            </a:r>
          </a:p>
          <a:p>
            <a:pPr marL="645750" lvl="3" indent="-285750">
              <a:lnSpc>
                <a:spcPct val="120000"/>
              </a:lnSpc>
              <a:spcAft>
                <a:spcPts val="1200"/>
              </a:spcAft>
            </a:pPr>
            <a:r>
              <a:rPr lang="en-AU" sz="2400">
                <a:ea typeface="Open Sans Light" pitchFamily="2" charset="0"/>
                <a:cs typeface="Open Sans Light" pitchFamily="2" charset="0"/>
              </a:rPr>
              <a:t>reporting priority (timeframes)</a:t>
            </a:r>
          </a:p>
          <a:p>
            <a:pPr marL="645750" lvl="3" indent="-285750">
              <a:lnSpc>
                <a:spcPct val="120000"/>
              </a:lnSpc>
              <a:spcAft>
                <a:spcPts val="1200"/>
              </a:spcAft>
            </a:pPr>
            <a:r>
              <a:rPr lang="en-AU" sz="2400">
                <a:ea typeface="Open Sans Light" pitchFamily="2" charset="0"/>
                <a:cs typeface="Open Sans Light" pitchFamily="2" charset="0"/>
              </a:rPr>
              <a:t>response and improvements.</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514597" y="1349912"/>
            <a:ext cx="5069522" cy="543022"/>
          </a:xfrm>
        </p:spPr>
        <p:txBody>
          <a:bodyPr/>
          <a:lstStyle/>
          <a:p>
            <a:r>
              <a:rPr lang="en-AU" sz="3200"/>
              <a:t>About the SIRS</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13</a:t>
            </a:fld>
            <a:endParaRPr lang="en-AU" sz="1100">
              <a:solidFill>
                <a:schemeClr val="bg1"/>
              </a:solidFill>
            </a:endParaRPr>
          </a:p>
        </p:txBody>
      </p:sp>
    </p:spTree>
    <p:extLst>
      <p:ext uri="{BB962C8B-B14F-4D97-AF65-F5344CB8AC3E}">
        <p14:creationId xmlns:p14="http://schemas.microsoft.com/office/powerpoint/2010/main" val="1461683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EC64-EF5A-5289-EF1C-D9CEBA66BBD3}"/>
              </a:ext>
            </a:extLst>
          </p:cNvPr>
          <p:cNvSpPr>
            <a:spLocks noGrp="1"/>
          </p:cNvSpPr>
          <p:nvPr>
            <p:ph type="ctrTitle"/>
          </p:nvPr>
        </p:nvSpPr>
        <p:spPr>
          <a:xfrm>
            <a:off x="690587" y="2902743"/>
            <a:ext cx="4901829" cy="1052513"/>
          </a:xfrm>
        </p:spPr>
        <p:txBody>
          <a:bodyPr/>
          <a:lstStyle/>
          <a:p>
            <a:r>
              <a:rPr lang="en-AU"/>
              <a:t>Reporting obligations of the SIRS</a:t>
            </a:r>
          </a:p>
        </p:txBody>
      </p:sp>
    </p:spTree>
    <p:extLst>
      <p:ext uri="{BB962C8B-B14F-4D97-AF65-F5344CB8AC3E}">
        <p14:creationId xmlns:p14="http://schemas.microsoft.com/office/powerpoint/2010/main" val="719095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325702" y="2437258"/>
            <a:ext cx="5478750" cy="4014318"/>
          </a:xfrm>
        </p:spPr>
        <p:txBody>
          <a:bodyPr vert="horz" lIns="0" tIns="0" rIns="0" bIns="0" rtlCol="0" anchor="t">
            <a:noAutofit/>
          </a:bodyPr>
          <a:lstStyle/>
          <a:p>
            <a:pPr>
              <a:lnSpc>
                <a:spcPct val="120000"/>
              </a:lnSpc>
              <a:spcAft>
                <a:spcPts val="1200"/>
              </a:spcAft>
              <a:buClr>
                <a:srgbClr val="00577D"/>
              </a:buClr>
              <a:buNone/>
            </a:pPr>
            <a:r>
              <a:rPr lang="en-AU" sz="1950" b="0">
                <a:solidFill>
                  <a:schemeClr val="tx1"/>
                </a:solidFill>
                <a:latin typeface="+mn-lt"/>
                <a:ea typeface="Open Sans Light"/>
                <a:cs typeface="Open Sans Light"/>
              </a:rPr>
              <a:t>An incident is something that happens, which causes or has the potential to cause intentional or unintentional harm to an older person in your care.</a:t>
            </a:r>
          </a:p>
          <a:p>
            <a:pPr>
              <a:lnSpc>
                <a:spcPct val="120000"/>
              </a:lnSpc>
              <a:spcAft>
                <a:spcPts val="1200"/>
              </a:spcAft>
              <a:buClr>
                <a:srgbClr val="00577D"/>
              </a:buClr>
              <a:buNone/>
            </a:pPr>
            <a:r>
              <a:rPr lang="en-AU" sz="1950" b="0">
                <a:solidFill>
                  <a:schemeClr val="tx1"/>
                </a:solidFill>
                <a:latin typeface="+mn-lt"/>
                <a:ea typeface="Open Sans Light"/>
                <a:cs typeface="Open Sans Light"/>
              </a:rPr>
              <a:t>It is SIRS reportable under the Act if it:</a:t>
            </a:r>
          </a:p>
          <a:p>
            <a:pPr marL="285750" indent="-285750">
              <a:lnSpc>
                <a:spcPct val="120000"/>
              </a:lnSpc>
              <a:spcAft>
                <a:spcPts val="1200"/>
              </a:spcAft>
              <a:buClr>
                <a:srgbClr val="00577D"/>
              </a:buClr>
              <a:buFont typeface="Arial" panose="020B0604020202020204" pitchFamily="34" charset="0"/>
              <a:buChar char="•"/>
            </a:pPr>
            <a:r>
              <a:rPr lang="en-AU" sz="1950" b="0">
                <a:solidFill>
                  <a:schemeClr val="tx1"/>
                </a:solidFill>
                <a:latin typeface="+mn-lt"/>
                <a:ea typeface="Open Sans Light"/>
                <a:cs typeface="Open Sans Light"/>
              </a:rPr>
              <a:t>is one of the 8 SIRS reportable incident types</a:t>
            </a:r>
          </a:p>
          <a:p>
            <a:pPr marL="285750" indent="-285750">
              <a:lnSpc>
                <a:spcPct val="120000"/>
              </a:lnSpc>
              <a:spcAft>
                <a:spcPts val="1200"/>
              </a:spcAft>
              <a:buClr>
                <a:srgbClr val="00577D"/>
              </a:buClr>
              <a:buFont typeface="Arial" panose="020B0604020202020204" pitchFamily="34" charset="0"/>
              <a:buChar char="•"/>
            </a:pPr>
            <a:r>
              <a:rPr lang="en-AU" sz="1950" b="0">
                <a:solidFill>
                  <a:schemeClr val="tx1"/>
                </a:solidFill>
                <a:latin typeface="+mn-lt"/>
                <a:ea typeface="Open Sans Light"/>
                <a:cs typeface="Open Sans Light"/>
              </a:rPr>
              <a:t>has occurred, or is alleged or suspected to have occurred, while providing care and services to an individual.</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232936" y="1163144"/>
            <a:ext cx="5069522" cy="893613"/>
          </a:xfrm>
        </p:spPr>
        <p:txBody>
          <a:bodyPr/>
          <a:lstStyle/>
          <a:p>
            <a:r>
              <a:rPr lang="en-AU" sz="3200"/>
              <a:t>What is a SIRS reportable incident?</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15</a:t>
            </a:fld>
            <a:endParaRPr lang="en-AU" sz="1100">
              <a:solidFill>
                <a:schemeClr val="bg1"/>
              </a:solidFill>
            </a:endParaRPr>
          </a:p>
        </p:txBody>
      </p:sp>
    </p:spTree>
    <p:extLst>
      <p:ext uri="{BB962C8B-B14F-4D97-AF65-F5344CB8AC3E}">
        <p14:creationId xmlns:p14="http://schemas.microsoft.com/office/powerpoint/2010/main" val="212729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3EF7D1-86AF-C08B-8758-99DA453BD655}"/>
              </a:ext>
            </a:extLst>
          </p:cNvPr>
          <p:cNvSpPr>
            <a:spLocks noGrp="1"/>
          </p:cNvSpPr>
          <p:nvPr>
            <p:ph idx="1"/>
          </p:nvPr>
        </p:nvSpPr>
        <p:spPr>
          <a:xfrm>
            <a:off x="821636" y="1516317"/>
            <a:ext cx="9682164" cy="4129109"/>
          </a:xfrm>
        </p:spPr>
        <p:txBody>
          <a:bodyPr vert="horz" lIns="0" tIns="0" rIns="0" bIns="0" rtlCol="0" anchor="t">
            <a:normAutofit/>
          </a:bodyPr>
          <a:lstStyle/>
          <a:p>
            <a:pPr algn="l" rtl="0" fontAlgn="base"/>
            <a:r>
              <a:rPr lang="en-AU" sz="2000" b="0">
                <a:solidFill>
                  <a:srgbClr val="000000"/>
                </a:solidFill>
                <a:latin typeface="Open Sans"/>
                <a:ea typeface="Open Sans"/>
                <a:cs typeface="Open Sans"/>
              </a:rPr>
              <a:t>An incident that occurs whilst delivering, or in connection with the delivery, of care and services. This includes incidents that:</a:t>
            </a:r>
          </a:p>
          <a:p>
            <a:pPr algn="l" rtl="0" fontAlgn="base"/>
            <a:endParaRPr lang="en-AU" sz="2000">
              <a:solidFill>
                <a:srgbClr val="000000"/>
              </a:solidFill>
            </a:endParaRPr>
          </a:p>
          <a:p>
            <a:pPr marL="742950" lvl="1" indent="-285750" fontAlgn="base">
              <a:buFont typeface="Arial" panose="020B0604020202020204" pitchFamily="34" charset="0"/>
              <a:buChar char="•"/>
            </a:pPr>
            <a:r>
              <a:rPr lang="en-AU" sz="2000">
                <a:solidFill>
                  <a:srgbClr val="000000"/>
                </a:solidFill>
                <a:latin typeface="Open Sans"/>
                <a:ea typeface="Open Sans"/>
                <a:cs typeface="Open Sans"/>
              </a:rPr>
              <a:t>occur while care services are being delivered (e.g. when staff take an older person to appointments or support them to participate in activities)</a:t>
            </a:r>
          </a:p>
          <a:p>
            <a:pPr marL="742950" lvl="1" indent="-285750" fontAlgn="base">
              <a:buFont typeface="Arial" panose="020B0604020202020204" pitchFamily="34" charset="0"/>
              <a:buChar char="•"/>
            </a:pPr>
            <a:r>
              <a:rPr lang="en-AU" sz="2000">
                <a:solidFill>
                  <a:srgbClr val="000000"/>
                </a:solidFill>
                <a:latin typeface="Open Sans"/>
                <a:ea typeface="Open Sans"/>
                <a:cs typeface="Open Sans"/>
              </a:rPr>
              <a:t>occur because of a failure to deliver appropriate care services</a:t>
            </a:r>
          </a:p>
          <a:p>
            <a:pPr marL="742950" lvl="1" indent="-285750" fontAlgn="base">
              <a:buFont typeface="Arial" panose="020B0604020202020204" pitchFamily="34" charset="0"/>
              <a:buChar char="•"/>
            </a:pPr>
            <a:r>
              <a:rPr lang="en-AU" sz="2000">
                <a:solidFill>
                  <a:srgbClr val="000000"/>
                </a:solidFill>
                <a:latin typeface="Open Sans"/>
                <a:ea typeface="Open Sans"/>
                <a:cs typeface="Open Sans"/>
              </a:rPr>
              <a:t>occur while staff are undertaking duties as part of their roles (e.g. failure to document and escalate a pressure injury)</a:t>
            </a:r>
          </a:p>
          <a:p>
            <a:pPr marL="742950" lvl="1" indent="-285750" fontAlgn="base">
              <a:buFont typeface="Arial" panose="020B0604020202020204" pitchFamily="34" charset="0"/>
              <a:buChar char="•"/>
            </a:pPr>
            <a:r>
              <a:rPr lang="en-AU" sz="2000">
                <a:solidFill>
                  <a:srgbClr val="000000"/>
                </a:solidFill>
                <a:latin typeface="Open Sans"/>
                <a:ea typeface="Open Sans"/>
                <a:cs typeface="Open Sans"/>
              </a:rPr>
              <a:t>may not have occurred while care services were being delivered but are connected because the harm (or risk of harm) arose from the way care services were delivered.</a:t>
            </a:r>
          </a:p>
          <a:p>
            <a:endParaRPr lang="en-AU"/>
          </a:p>
        </p:txBody>
      </p:sp>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a:xfrm>
            <a:off x="652490" y="575522"/>
            <a:ext cx="9682163" cy="537936"/>
          </a:xfrm>
        </p:spPr>
        <p:txBody>
          <a:bodyPr/>
          <a:lstStyle/>
          <a:p>
            <a:r>
              <a:rPr lang="en-AU" sz="3300"/>
              <a:t>What is a SIRS reportable incident? </a:t>
            </a:r>
            <a:br>
              <a:rPr lang="en-AU" sz="3300"/>
            </a:br>
            <a:endParaRPr lang="en-AU" sz="3300"/>
          </a:p>
        </p:txBody>
      </p:sp>
    </p:spTree>
    <p:extLst>
      <p:ext uri="{BB962C8B-B14F-4D97-AF65-F5344CB8AC3E}">
        <p14:creationId xmlns:p14="http://schemas.microsoft.com/office/powerpoint/2010/main" val="3659197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A5DE6-D0CE-D535-70BC-AE8B9E6F5897}"/>
              </a:ext>
            </a:extLst>
          </p:cNvPr>
          <p:cNvSpPr>
            <a:spLocks noGrp="1"/>
          </p:cNvSpPr>
          <p:nvPr>
            <p:ph idx="1"/>
          </p:nvPr>
        </p:nvSpPr>
        <p:spPr>
          <a:xfrm>
            <a:off x="740833" y="1346561"/>
            <a:ext cx="10710333" cy="4404882"/>
          </a:xfrm>
        </p:spPr>
        <p:txBody>
          <a:bodyPr vert="horz" lIns="0" tIns="0" rIns="0" bIns="0" rtlCol="0" anchor="t">
            <a:normAutofit fontScale="85000" lnSpcReduction="20000"/>
          </a:bodyPr>
          <a:lstStyle/>
          <a:p>
            <a:pPr algn="l" rtl="0" fontAlgn="base"/>
            <a:r>
              <a:rPr lang="en-AU" sz="2400">
                <a:solidFill>
                  <a:srgbClr val="000000"/>
                </a:solidFill>
                <a:latin typeface="Open Sans"/>
                <a:ea typeface="Open Sans"/>
                <a:cs typeface="Open Sans"/>
              </a:rPr>
              <a:t>You must report to the Commission about all SIRS reportable incidents that:</a:t>
            </a:r>
          </a:p>
          <a:p>
            <a:pPr algn="l" rtl="0" fontAlgn="base"/>
            <a:endParaRPr lang="en-AU" sz="1500">
              <a:solidFill>
                <a:srgbClr val="000000"/>
              </a:solidFill>
              <a:latin typeface="Open Sans"/>
              <a:ea typeface="Open Sans"/>
              <a:cs typeface="Open Sans"/>
            </a:endParaRPr>
          </a:p>
          <a:p>
            <a:pPr marL="742950" lvl="1" indent="-285750" fontAlgn="base">
              <a:buFont typeface="Arial" panose="020B0604020202020204" pitchFamily="34" charset="0"/>
              <a:buChar char="•"/>
            </a:pPr>
            <a:r>
              <a:rPr lang="en-AU" sz="2400">
                <a:solidFill>
                  <a:srgbClr val="000000"/>
                </a:solidFill>
                <a:latin typeface="Open Sans"/>
                <a:ea typeface="Open Sans"/>
                <a:cs typeface="Open Sans"/>
              </a:rPr>
              <a:t>are suspected or alleged, even if you can’t confirm the incident</a:t>
            </a:r>
          </a:p>
          <a:p>
            <a:pPr marL="742950" lvl="1" indent="-285750" fontAlgn="base">
              <a:buFont typeface="Arial" panose="020B0604020202020204" pitchFamily="34" charset="0"/>
              <a:buChar char="•"/>
            </a:pPr>
            <a:r>
              <a:rPr lang="en-AU" sz="2400">
                <a:solidFill>
                  <a:srgbClr val="000000"/>
                </a:solidFill>
                <a:latin typeface="Open Sans"/>
                <a:ea typeface="Open Sans"/>
                <a:cs typeface="Open Sans"/>
              </a:rPr>
              <a:t>are under investigation (e.g. internal or police investigation)</a:t>
            </a:r>
          </a:p>
          <a:p>
            <a:pPr marL="742950" lvl="1" indent="-285750" fontAlgn="base">
              <a:buFont typeface="Arial" panose="020B0604020202020204" pitchFamily="34" charset="0"/>
              <a:buChar char="•"/>
            </a:pPr>
            <a:r>
              <a:rPr lang="en-AU" sz="2400">
                <a:solidFill>
                  <a:srgbClr val="000000"/>
                </a:solidFill>
                <a:latin typeface="Open Sans"/>
                <a:ea typeface="Open Sans"/>
                <a:cs typeface="Open Sans"/>
              </a:rPr>
              <a:t>involve an older person in your care who doesn’t want to report the incident</a:t>
            </a:r>
          </a:p>
          <a:p>
            <a:pPr marL="742950" lvl="1" indent="-285750" fontAlgn="base">
              <a:buFont typeface="Arial" panose="020B0604020202020204" pitchFamily="34" charset="0"/>
              <a:buChar char="•"/>
            </a:pPr>
            <a:r>
              <a:rPr lang="en-AU" sz="2400">
                <a:solidFill>
                  <a:srgbClr val="000000"/>
                </a:solidFill>
                <a:latin typeface="Open Sans"/>
                <a:ea typeface="Open Sans"/>
                <a:cs typeface="Open Sans"/>
              </a:rPr>
              <a:t>involve older people, including those with cognitive impairment or reduced capacity.</a:t>
            </a:r>
          </a:p>
          <a:p>
            <a:pPr marL="742950" lvl="1" indent="-285750" fontAlgn="base">
              <a:buFont typeface="Arial" panose="020B0604020202020204" pitchFamily="34" charset="0"/>
              <a:buChar char="•"/>
            </a:pPr>
            <a:endParaRPr lang="en-AU" sz="2400">
              <a:solidFill>
                <a:srgbClr val="000000"/>
              </a:solidFill>
            </a:endParaRPr>
          </a:p>
          <a:p>
            <a:pPr fontAlgn="base"/>
            <a:r>
              <a:rPr lang="en-AU" sz="2400">
                <a:solidFill>
                  <a:srgbClr val="000000"/>
                </a:solidFill>
                <a:latin typeface="Open Sans"/>
                <a:ea typeface="Open Sans"/>
                <a:cs typeface="Open Sans"/>
              </a:rPr>
              <a:t>The following incidents are not SIRS reportable incidents, but should be recorded in your IMS:</a:t>
            </a:r>
          </a:p>
          <a:p>
            <a:pPr fontAlgn="base"/>
            <a:endParaRPr lang="en-AU" sz="1700">
              <a:solidFill>
                <a:srgbClr val="000000"/>
              </a:solidFill>
              <a:latin typeface="Open Sans"/>
              <a:ea typeface="Open Sans"/>
              <a:cs typeface="Open Sans"/>
            </a:endParaRPr>
          </a:p>
          <a:p>
            <a:pPr marL="800100" lvl="1" indent="-342900" fontAlgn="base">
              <a:buFont typeface="Arial" panose="020B0604020202020204" pitchFamily="34" charset="0"/>
              <a:buChar char="•"/>
            </a:pPr>
            <a:r>
              <a:rPr lang="en-AU" sz="2400">
                <a:solidFill>
                  <a:srgbClr val="000000"/>
                </a:solidFill>
                <a:latin typeface="Open Sans"/>
                <a:ea typeface="Open Sans"/>
                <a:cs typeface="Open Sans"/>
              </a:rPr>
              <a:t>where harm has been caused to a </a:t>
            </a:r>
            <a:r>
              <a:rPr lang="en-AU" sz="2400">
                <a:solidFill>
                  <a:srgbClr val="000000"/>
                </a:solidFill>
                <a:latin typeface="+mn-lt"/>
                <a:ea typeface="Open Sans"/>
                <a:cs typeface="Open Sans"/>
              </a:rPr>
              <a:t>worker, an older person’s family, supporters, visitors or </a:t>
            </a:r>
            <a:r>
              <a:rPr lang="en-AU" sz="2400">
                <a:effectLst/>
                <a:latin typeface="+mn-lt"/>
              </a:rPr>
              <a:t>another person who is not a care </a:t>
            </a:r>
            <a:r>
              <a:rPr lang="en-AU" sz="2400">
                <a:solidFill>
                  <a:srgbClr val="000000"/>
                </a:solidFill>
                <a:latin typeface="+mn-lt"/>
                <a:ea typeface="Open Sans"/>
                <a:cs typeface="Open Sans"/>
              </a:rPr>
              <a:t>recipient</a:t>
            </a:r>
          </a:p>
          <a:p>
            <a:pPr marL="800100" lvl="1" indent="-342900" fontAlgn="base">
              <a:buFont typeface="Arial" panose="020B0604020202020204" pitchFamily="34" charset="0"/>
              <a:buChar char="•"/>
            </a:pPr>
            <a:r>
              <a:rPr lang="en-AU" sz="2400">
                <a:solidFill>
                  <a:srgbClr val="000000"/>
                </a:solidFill>
                <a:latin typeface="Open Sans"/>
                <a:ea typeface="Open Sans"/>
                <a:cs typeface="Open Sans"/>
              </a:rPr>
              <a:t>where an older person makes an informed decision to refuse care services</a:t>
            </a:r>
          </a:p>
          <a:p>
            <a:pPr marL="800100" lvl="1" indent="-342900" fontAlgn="base">
              <a:buFont typeface="Arial" panose="020B0604020202020204" pitchFamily="34" charset="0"/>
              <a:buChar char="•"/>
            </a:pPr>
            <a:r>
              <a:rPr lang="en-AU" sz="2400">
                <a:solidFill>
                  <a:srgbClr val="000000"/>
                </a:solidFill>
                <a:latin typeface="Open Sans"/>
                <a:ea typeface="Open Sans"/>
                <a:cs typeface="Open Sans"/>
              </a:rPr>
              <a:t>where an older person is not following a recommended course of action.</a:t>
            </a:r>
          </a:p>
          <a:p>
            <a:endParaRPr lang="en-AU"/>
          </a:p>
        </p:txBody>
      </p:sp>
      <p:sp>
        <p:nvSpPr>
          <p:cNvPr id="4" name="Title 2">
            <a:extLst>
              <a:ext uri="{FF2B5EF4-FFF2-40B4-BE49-F238E27FC236}">
                <a16:creationId xmlns:a16="http://schemas.microsoft.com/office/drawing/2014/main" id="{312D3F23-EBA4-2445-2979-D1535F1D0036}"/>
              </a:ext>
            </a:extLst>
          </p:cNvPr>
          <p:cNvSpPr txBox="1">
            <a:spLocks/>
          </p:cNvSpPr>
          <p:nvPr/>
        </p:nvSpPr>
        <p:spPr>
          <a:xfrm>
            <a:off x="652490" y="575522"/>
            <a:ext cx="9682163"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3600"/>
              <a:t>SIRS reportable incidents</a:t>
            </a:r>
            <a:endParaRPr lang="en-AU"/>
          </a:p>
        </p:txBody>
      </p:sp>
    </p:spTree>
    <p:extLst>
      <p:ext uri="{BB962C8B-B14F-4D97-AF65-F5344CB8AC3E}">
        <p14:creationId xmlns:p14="http://schemas.microsoft.com/office/powerpoint/2010/main" val="2371618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3548371"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514597" y="2264818"/>
            <a:ext cx="4983678" cy="3597192"/>
          </a:xfrm>
        </p:spPr>
        <p:txBody>
          <a:bodyPr>
            <a:normAutofit/>
          </a:bodyPr>
          <a:lstStyle/>
          <a:p>
            <a:pPr>
              <a:lnSpc>
                <a:spcPct val="124000"/>
              </a:lnSpc>
              <a:buClr>
                <a:srgbClr val="00577D"/>
              </a:buClr>
              <a:buNone/>
            </a:pPr>
            <a:r>
              <a:rPr lang="en-AU" sz="2400" b="0">
                <a:solidFill>
                  <a:schemeClr val="tx1"/>
                </a:solidFill>
                <a:latin typeface="+mn-lt"/>
                <a:ea typeface="Open Sans Light" pitchFamily="2" charset="0"/>
                <a:cs typeface="Open Sans Light" pitchFamily="2" charset="0"/>
              </a:rPr>
              <a:t>A near miss is when an incident, event or oversight occurs that does not result in harm but had the potential to cause harm to an individual in your care.</a:t>
            </a:r>
          </a:p>
          <a:p>
            <a:pPr>
              <a:lnSpc>
                <a:spcPct val="124000"/>
              </a:lnSpc>
              <a:buClr>
                <a:srgbClr val="00577D"/>
              </a:buClr>
              <a:buNone/>
            </a:pPr>
            <a:endParaRPr lang="en-AU" sz="2400" b="0">
              <a:solidFill>
                <a:schemeClr val="tx1"/>
              </a:solidFill>
              <a:latin typeface="+mn-lt"/>
              <a:ea typeface="Open Sans Light" pitchFamily="2" charset="0"/>
              <a:cs typeface="Open Sans Light" pitchFamily="2" charset="0"/>
            </a:endParaRPr>
          </a:p>
          <a:p>
            <a:pPr>
              <a:lnSpc>
                <a:spcPct val="124000"/>
              </a:lnSpc>
              <a:buClr>
                <a:srgbClr val="00577D"/>
              </a:buClr>
              <a:buNone/>
            </a:pPr>
            <a:r>
              <a:rPr lang="en-AU" sz="2400" b="0">
                <a:solidFill>
                  <a:schemeClr val="tx1"/>
                </a:solidFill>
                <a:latin typeface="+mn-lt"/>
                <a:ea typeface="Open Sans Light" pitchFamily="2" charset="0"/>
                <a:cs typeface="Open Sans Light" pitchFamily="2" charset="0"/>
              </a:rPr>
              <a:t>Near misses must be captured and recorded in your IMS. </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282413" y="1363354"/>
            <a:ext cx="5069522" cy="687489"/>
          </a:xfrm>
        </p:spPr>
        <p:txBody>
          <a:bodyPr/>
          <a:lstStyle/>
          <a:p>
            <a:r>
              <a:rPr lang="en-AU" sz="3200"/>
              <a:t>What is a near miss?</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18</a:t>
            </a:fld>
            <a:endParaRPr lang="en-AU" sz="1100">
              <a:solidFill>
                <a:schemeClr val="bg1"/>
              </a:solidFill>
            </a:endParaRPr>
          </a:p>
        </p:txBody>
      </p:sp>
    </p:spTree>
    <p:extLst>
      <p:ext uri="{BB962C8B-B14F-4D97-AF65-F5344CB8AC3E}">
        <p14:creationId xmlns:p14="http://schemas.microsoft.com/office/powerpoint/2010/main" val="119762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EEC4-D48F-5029-EA10-54B2577F16C1}"/>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36A338E-0096-71CD-01A5-32E82E856644}"/>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43F83E71-C277-675D-B060-5E97EBFB50A4}"/>
              </a:ext>
            </a:extLst>
          </p:cNvPr>
          <p:cNvSpPr>
            <a:spLocks noGrp="1"/>
          </p:cNvSpPr>
          <p:nvPr>
            <p:ph type="title"/>
          </p:nvPr>
        </p:nvSpPr>
        <p:spPr/>
        <p:txBody>
          <a:bodyPr/>
          <a:lstStyle/>
          <a:p>
            <a:r>
              <a:rPr lang="en-AU" sz="2800"/>
              <a:t>Priority 1 and Priority 2 reportable incidents</a:t>
            </a:r>
          </a:p>
        </p:txBody>
      </p:sp>
      <p:sp>
        <p:nvSpPr>
          <p:cNvPr id="8" name="Rectangle 7">
            <a:extLst>
              <a:ext uri="{FF2B5EF4-FFF2-40B4-BE49-F238E27FC236}">
                <a16:creationId xmlns:a16="http://schemas.microsoft.com/office/drawing/2014/main" id="{A12290DF-A00C-13B2-0EA9-B39352E64871}"/>
              </a:ext>
            </a:extLst>
          </p:cNvPr>
          <p:cNvSpPr/>
          <p:nvPr/>
        </p:nvSpPr>
        <p:spPr>
          <a:xfrm>
            <a:off x="119270" y="92765"/>
            <a:ext cx="11834191" cy="7622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Table 3">
            <a:extLst>
              <a:ext uri="{FF2B5EF4-FFF2-40B4-BE49-F238E27FC236}">
                <a16:creationId xmlns:a16="http://schemas.microsoft.com/office/drawing/2014/main" id="{5A12434B-CDFA-5AC9-DE2A-DE8C6CC2BE56}"/>
              </a:ext>
            </a:extLst>
          </p:cNvPr>
          <p:cNvGraphicFramePr>
            <a:graphicFrameLocks noGrp="1"/>
          </p:cNvGraphicFramePr>
          <p:nvPr>
            <p:extLst>
              <p:ext uri="{D42A27DB-BD31-4B8C-83A1-F6EECF244321}">
                <p14:modId xmlns:p14="http://schemas.microsoft.com/office/powerpoint/2010/main" val="362454668"/>
              </p:ext>
            </p:extLst>
          </p:nvPr>
        </p:nvGraphicFramePr>
        <p:xfrm>
          <a:off x="238539" y="855008"/>
          <a:ext cx="11728174" cy="5652808"/>
        </p:xfrm>
        <a:graphic>
          <a:graphicData uri="http://schemas.openxmlformats.org/drawingml/2006/table">
            <a:tbl>
              <a:tblPr firstRow="1" bandRow="1">
                <a:tableStyleId>{21E4AEA4-8DFA-4A89-87EB-49C32662AFE0}</a:tableStyleId>
              </a:tblPr>
              <a:tblGrid>
                <a:gridCol w="5898424">
                  <a:extLst>
                    <a:ext uri="{9D8B030D-6E8A-4147-A177-3AD203B41FA5}">
                      <a16:colId xmlns:a16="http://schemas.microsoft.com/office/drawing/2014/main" val="458789038"/>
                    </a:ext>
                  </a:extLst>
                </a:gridCol>
                <a:gridCol w="3463645">
                  <a:extLst>
                    <a:ext uri="{9D8B030D-6E8A-4147-A177-3AD203B41FA5}">
                      <a16:colId xmlns:a16="http://schemas.microsoft.com/office/drawing/2014/main" val="3397964283"/>
                    </a:ext>
                  </a:extLst>
                </a:gridCol>
                <a:gridCol w="2366105">
                  <a:extLst>
                    <a:ext uri="{9D8B030D-6E8A-4147-A177-3AD203B41FA5}">
                      <a16:colId xmlns:a16="http://schemas.microsoft.com/office/drawing/2014/main" val="1668723382"/>
                    </a:ext>
                  </a:extLst>
                </a:gridCol>
              </a:tblGrid>
              <a:tr h="604633">
                <a:tc>
                  <a:txBody>
                    <a:bodyPr/>
                    <a:lstStyle/>
                    <a:p>
                      <a:r>
                        <a:rPr lang="en-AU" sz="1600">
                          <a:solidFill>
                            <a:schemeClr val="bg1"/>
                          </a:solidFill>
                        </a:rPr>
                        <a:t>Priority 1:</a:t>
                      </a:r>
                    </a:p>
                  </a:txBody>
                  <a:tcPr/>
                </a:tc>
                <a:tc>
                  <a:txBody>
                    <a:bodyPr/>
                    <a:lstStyle/>
                    <a:p>
                      <a:r>
                        <a:rPr lang="en-AU" sz="1600"/>
                        <a:t>Priority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solidFill>
                            <a:schemeClr val="bg1"/>
                          </a:solidFill>
                        </a:rPr>
                        <a:t>Non-reportable incidents</a:t>
                      </a:r>
                    </a:p>
                  </a:txBody>
                  <a:tcPr/>
                </a:tc>
                <a:extLst>
                  <a:ext uri="{0D108BD9-81ED-4DB2-BD59-A6C34878D82A}">
                    <a16:rowId xmlns:a16="http://schemas.microsoft.com/office/drawing/2014/main" val="3144494540"/>
                  </a:ext>
                </a:extLst>
              </a:tr>
              <a:tr h="10099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A physical or psychological injury or discomfort that needs </a:t>
                      </a:r>
                      <a:r>
                        <a:rPr lang="en-AU" sz="1600" b="1"/>
                        <a:t>medical or psychological treatment to resolve </a:t>
                      </a:r>
                    </a:p>
                  </a:txBody>
                  <a:tcPr/>
                </a:tc>
                <a:tc>
                  <a:txBody>
                    <a:bodyPr/>
                    <a:lstStyle/>
                    <a:p>
                      <a:r>
                        <a:rPr lang="en-AU" sz="1600" kern="1200">
                          <a:solidFill>
                            <a:schemeClr val="dk1"/>
                          </a:solidFill>
                          <a:effectLst/>
                          <a:latin typeface="+mn-lt"/>
                          <a:ea typeface="+mn-ea"/>
                          <a:cs typeface="+mn-cs"/>
                        </a:rPr>
                        <a:t>All other SIRS reportable incidents that are not a Priority 1</a:t>
                      </a:r>
                      <a:endParaRPr lang="en-AU"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Incidents that do not meet the definition of a SIRS reportable incident type</a:t>
                      </a:r>
                    </a:p>
                  </a:txBody>
                  <a:tcPr/>
                </a:tc>
                <a:extLst>
                  <a:ext uri="{0D108BD9-81ED-4DB2-BD59-A6C34878D82A}">
                    <a16:rowId xmlns:a16="http://schemas.microsoft.com/office/drawing/2014/main" val="3082145606"/>
                  </a:ext>
                </a:extLst>
              </a:tr>
              <a:tr h="779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Unlawful sexual contact or inappropriate sexual conduct </a:t>
                      </a:r>
                      <a:r>
                        <a:rPr lang="en-AU" sz="1600"/>
                        <a:t>inflicted on an older person in your 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Must be reported to the Commission within </a:t>
                      </a:r>
                      <a:r>
                        <a:rPr lang="en-AU" sz="1600" b="1"/>
                        <a:t>30 days </a:t>
                      </a:r>
                      <a:r>
                        <a:rPr lang="en-AU" sz="1600"/>
                        <a:t>of becoming aware of the incident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Need to be recorded and managed in your organisation’s IMS</a:t>
                      </a:r>
                    </a:p>
                  </a:txBody>
                  <a:tcPr/>
                </a:tc>
                <a:extLst>
                  <a:ext uri="{0D108BD9-81ED-4DB2-BD59-A6C34878D82A}">
                    <a16:rowId xmlns:a16="http://schemas.microsoft.com/office/drawing/2014/main" val="439778252"/>
                  </a:ext>
                </a:extLst>
              </a:tr>
              <a:tr h="548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Unexpected death </a:t>
                      </a:r>
                      <a:r>
                        <a:rPr lang="en-AU" sz="1600"/>
                        <a:t>of an older person in your 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Need to be recorded and managed in your organisation’s IMS</a:t>
                      </a:r>
                    </a:p>
                  </a:txBody>
                  <a:tcPr>
                    <a:solidFill>
                      <a:srgbClr val="D6CCD6"/>
                    </a:solidFill>
                  </a:tcPr>
                </a:tc>
                <a:tc>
                  <a:txBody>
                    <a:bodyPr/>
                    <a:lstStyle/>
                    <a:p>
                      <a:endParaRPr lang="en-AU" sz="1600" b="1">
                        <a:solidFill>
                          <a:schemeClr val="bg1"/>
                        </a:solidFill>
                      </a:endParaRPr>
                    </a:p>
                  </a:txBody>
                  <a:tcPr>
                    <a:solidFill>
                      <a:srgbClr val="D6CCD6"/>
                    </a:solidFill>
                  </a:tcPr>
                </a:tc>
                <a:extLst>
                  <a:ext uri="{0D108BD9-81ED-4DB2-BD59-A6C34878D82A}">
                    <a16:rowId xmlns:a16="http://schemas.microsoft.com/office/drawing/2014/main" val="2210845392"/>
                  </a:ext>
                </a:extLst>
              </a:tr>
              <a:tr h="467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Unexplained absence </a:t>
                      </a:r>
                      <a:r>
                        <a:rPr lang="en-AU" sz="1600" b="0"/>
                        <a:t>of an older person in your care</a:t>
                      </a:r>
                      <a:endParaRPr lang="en-AU" sz="1600"/>
                    </a:p>
                  </a:txBody>
                  <a:tcPr/>
                </a:tc>
                <a:tc>
                  <a:txBody>
                    <a:bodyPr/>
                    <a:lstStyle/>
                    <a:p>
                      <a:endParaRPr lang="en-AU" sz="1600"/>
                    </a:p>
                  </a:txBody>
                  <a:tcPr/>
                </a:tc>
                <a:tc>
                  <a:txBody>
                    <a:bodyPr/>
                    <a:lstStyle/>
                    <a:p>
                      <a:endParaRPr lang="en-AU" sz="1600"/>
                    </a:p>
                  </a:txBody>
                  <a:tcPr/>
                </a:tc>
                <a:extLst>
                  <a:ext uri="{0D108BD9-81ED-4DB2-BD59-A6C34878D82A}">
                    <a16:rowId xmlns:a16="http://schemas.microsoft.com/office/drawing/2014/main" val="3481137295"/>
                  </a:ext>
                </a:extLst>
              </a:tr>
              <a:tr h="70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If you believe an incident involves crime or ongoing danger where there are </a:t>
                      </a:r>
                      <a:r>
                        <a:rPr lang="en-AU" sz="1600" b="1"/>
                        <a:t>reasonable grounds </a:t>
                      </a:r>
                      <a:r>
                        <a:rPr lang="en-AU" sz="1600"/>
                        <a:t>to report to the police</a:t>
                      </a:r>
                    </a:p>
                  </a:txBody>
                  <a:tcPr/>
                </a:tc>
                <a:tc rowSpan="2">
                  <a:txBody>
                    <a:bodyPr/>
                    <a:lstStyle/>
                    <a:p>
                      <a:endParaRPr lang="en-AU" sz="1600"/>
                    </a:p>
                  </a:txBody>
                  <a:tcPr/>
                </a:tc>
                <a:tc rowSpan="2">
                  <a:txBody>
                    <a:bodyPr/>
                    <a:lstStyle/>
                    <a:p>
                      <a:endParaRPr lang="en-AU" sz="1600"/>
                    </a:p>
                  </a:txBody>
                  <a:tcPr/>
                </a:tc>
                <a:extLst>
                  <a:ext uri="{0D108BD9-81ED-4DB2-BD59-A6C34878D82A}">
                    <a16:rowId xmlns:a16="http://schemas.microsoft.com/office/drawing/2014/main" val="3187685489"/>
                  </a:ext>
                </a:extLst>
              </a:tr>
              <a:tr h="548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Must be reported to the Commission within </a:t>
                      </a:r>
                      <a:r>
                        <a:rPr lang="en-AU" sz="1600" b="1"/>
                        <a:t>24 hours </a:t>
                      </a:r>
                      <a:r>
                        <a:rPr lang="en-AU" sz="1600"/>
                        <a:t>of becoming aware of the incident </a:t>
                      </a:r>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4056206256"/>
                  </a:ext>
                </a:extLst>
              </a:tr>
              <a:tr h="548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Need to be recorded and managed in your organisation’s IMS</a:t>
                      </a:r>
                    </a:p>
                  </a:txBody>
                  <a:tcPr/>
                </a:tc>
                <a:tc>
                  <a:txBody>
                    <a:bodyPr/>
                    <a:lstStyle/>
                    <a:p>
                      <a:endParaRPr lang="en-AU" sz="1600"/>
                    </a:p>
                  </a:txBody>
                  <a:tcPr/>
                </a:tc>
                <a:tc>
                  <a:txBody>
                    <a:bodyPr/>
                    <a:lstStyle/>
                    <a:p>
                      <a:endParaRPr lang="en-AU" sz="1600" dirty="0"/>
                    </a:p>
                  </a:txBody>
                  <a:tcPr/>
                </a:tc>
                <a:extLst>
                  <a:ext uri="{0D108BD9-81ED-4DB2-BD59-A6C34878D82A}">
                    <a16:rowId xmlns:a16="http://schemas.microsoft.com/office/drawing/2014/main" val="3984801041"/>
                  </a:ext>
                </a:extLst>
              </a:tr>
            </a:tbl>
          </a:graphicData>
        </a:graphic>
      </p:graphicFrame>
      <p:sp>
        <p:nvSpPr>
          <p:cNvPr id="7" name="Title 2">
            <a:extLst>
              <a:ext uri="{FF2B5EF4-FFF2-40B4-BE49-F238E27FC236}">
                <a16:creationId xmlns:a16="http://schemas.microsoft.com/office/drawing/2014/main" id="{6579BFE1-9FDA-0046-40CA-BBB4CA447A3B}"/>
              </a:ext>
            </a:extLst>
          </p:cNvPr>
          <p:cNvSpPr txBox="1">
            <a:spLocks/>
          </p:cNvSpPr>
          <p:nvPr/>
        </p:nvSpPr>
        <p:spPr>
          <a:xfrm>
            <a:off x="498050" y="200513"/>
            <a:ext cx="9849857"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Priority 1 and Priority 2 reportable incidents</a:t>
            </a:r>
          </a:p>
        </p:txBody>
      </p:sp>
    </p:spTree>
    <p:extLst>
      <p:ext uri="{BB962C8B-B14F-4D97-AF65-F5344CB8AC3E}">
        <p14:creationId xmlns:p14="http://schemas.microsoft.com/office/powerpoint/2010/main" val="84306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a:xfrm>
            <a:off x="665744" y="721807"/>
            <a:ext cx="9682163" cy="537936"/>
          </a:xfrm>
        </p:spPr>
        <p:txBody>
          <a:bodyPr/>
          <a:lstStyle/>
          <a:p>
            <a:r>
              <a:rPr lang="en-AU"/>
              <a:t>Release of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normAutofit/>
          </a:bodyPr>
          <a:lstStyle/>
          <a:p>
            <a:r>
              <a:rPr lang="en-AU" b="0">
                <a:solidFill>
                  <a:schemeClr val="tx1"/>
                </a:solidFill>
              </a:rPr>
              <a:t>The information contained in this presentation is current at the time of release. It is the responsibility of the user to ensure any information added to this document prior to and during training delivery is accurate.  </a:t>
            </a:r>
          </a:p>
          <a:p>
            <a:endParaRPr lang="en-AU" b="0">
              <a:solidFill>
                <a:schemeClr val="tx1"/>
              </a:solidFill>
            </a:endParaRPr>
          </a:p>
          <a:p>
            <a:r>
              <a:rPr lang="en-AU" b="0">
                <a:solidFill>
                  <a:schemeClr val="tx1"/>
                </a:solidFill>
              </a:rPr>
              <a:t>Following release, it is your responsibility to ensure information you deliver is up-to-date. We recommend that you regularly check the Aged Care Quality and Safety Commission and Department of Health, Disability and Ageing websites for new information. </a:t>
            </a:r>
          </a:p>
          <a:p>
            <a:r>
              <a:rPr lang="en-AU" b="0">
                <a:solidFill>
                  <a:schemeClr val="tx2"/>
                </a:solidFill>
                <a:latin typeface="Open Sans"/>
                <a:ea typeface="Open Sans"/>
                <a:cs typeface="Open Sans"/>
              </a:rPr>
              <a:t> </a:t>
            </a:r>
            <a:endParaRPr lang="en-AU"/>
          </a:p>
          <a:p>
            <a:pPr algn="ctr"/>
            <a:r>
              <a:rPr lang="en-AU"/>
              <a:t>UNCONTROLLED ONCE RELEASED. </a:t>
            </a:r>
          </a:p>
        </p:txBody>
      </p:sp>
      <p:sp>
        <p:nvSpPr>
          <p:cNvPr id="2" name="TextBox 1">
            <a:extLst>
              <a:ext uri="{FF2B5EF4-FFF2-40B4-BE49-F238E27FC236}">
                <a16:creationId xmlns:a16="http://schemas.microsoft.com/office/drawing/2014/main" id="{0429C963-73E5-E58E-CACA-F0A56526B9A1}"/>
              </a:ext>
            </a:extLst>
          </p:cNvPr>
          <p:cNvSpPr txBox="1"/>
          <p:nvPr/>
        </p:nvSpPr>
        <p:spPr>
          <a:xfrm>
            <a:off x="665744" y="5703213"/>
            <a:ext cx="2429148" cy="307777"/>
          </a:xfrm>
          <a:prstGeom prst="rect">
            <a:avLst/>
          </a:prstGeom>
          <a:noFill/>
        </p:spPr>
        <p:txBody>
          <a:bodyPr wrap="square" rtlCol="0">
            <a:spAutoFit/>
          </a:bodyPr>
          <a:lstStyle/>
          <a:p>
            <a:r>
              <a:rPr lang="en-AU" sz="1400"/>
              <a:t>Version: 1.2</a:t>
            </a:r>
          </a:p>
        </p:txBody>
      </p:sp>
    </p:spTree>
    <p:extLst>
      <p:ext uri="{BB962C8B-B14F-4D97-AF65-F5344CB8AC3E}">
        <p14:creationId xmlns:p14="http://schemas.microsoft.com/office/powerpoint/2010/main" val="291418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420870" y="513452"/>
            <a:ext cx="11051463" cy="537936"/>
          </a:xfrm>
        </p:spPr>
        <p:txBody>
          <a:bodyPr>
            <a:noAutofit/>
          </a:bodyPr>
          <a:lstStyle/>
          <a:p>
            <a:r>
              <a:rPr lang="en-AU" sz="2800"/>
              <a:t>Key concepts for Priority 1 and 2 SIRS reportable incidents</a:t>
            </a:r>
          </a:p>
        </p:txBody>
      </p:sp>
      <p:graphicFrame>
        <p:nvGraphicFramePr>
          <p:cNvPr id="7" name="TextBox 4">
            <a:extLst>
              <a:ext uri="{FF2B5EF4-FFF2-40B4-BE49-F238E27FC236}">
                <a16:creationId xmlns:a16="http://schemas.microsoft.com/office/drawing/2014/main" id="{831672BF-CBB4-9A1C-9512-BE733CAC60AB}"/>
              </a:ext>
            </a:extLst>
          </p:cNvPr>
          <p:cNvGraphicFramePr/>
          <p:nvPr>
            <p:extLst>
              <p:ext uri="{D42A27DB-BD31-4B8C-83A1-F6EECF244321}">
                <p14:modId xmlns:p14="http://schemas.microsoft.com/office/powerpoint/2010/main" val="3988395006"/>
              </p:ext>
            </p:extLst>
          </p:nvPr>
        </p:nvGraphicFramePr>
        <p:xfrm>
          <a:off x="762000" y="1512000"/>
          <a:ext cx="949518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58908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822512" y="2967535"/>
            <a:ext cx="4305301" cy="1364561"/>
          </a:xfrm>
        </p:spPr>
        <p:txBody>
          <a:bodyPr>
            <a:normAutofit/>
          </a:bodyPr>
          <a:lstStyle/>
          <a:p>
            <a:r>
              <a:rPr lang="en-AU"/>
              <a:t>Reporting to police</a:t>
            </a:r>
          </a:p>
        </p:txBody>
      </p:sp>
      <p:sp>
        <p:nvSpPr>
          <p:cNvPr id="2" name="TextBox 1">
            <a:extLst>
              <a:ext uri="{FF2B5EF4-FFF2-40B4-BE49-F238E27FC236}">
                <a16:creationId xmlns:a16="http://schemas.microsoft.com/office/drawing/2014/main" id="{F6B6C317-F49F-774B-89F6-93522E7B7B8F}"/>
              </a:ext>
            </a:extLst>
          </p:cNvPr>
          <p:cNvSpPr txBox="1"/>
          <p:nvPr/>
        </p:nvSpPr>
        <p:spPr>
          <a:xfrm>
            <a:off x="7064189" y="702367"/>
            <a:ext cx="4823011" cy="5738190"/>
          </a:xfrm>
          <a:prstGeom prst="rect">
            <a:avLst/>
          </a:prstGeom>
        </p:spPr>
        <p:txBody>
          <a:bodyPr vert="horz" lIns="0" tIns="0" rIns="0" bIns="0" rtlCol="0">
            <a:normAutofit fontScale="92500" lnSpcReduction="20000"/>
          </a:bodyPr>
          <a:lstStyle/>
          <a:p>
            <a:pPr marL="342900" lvl="1" indent="-342900" defTabSz="914400" fontAlgn="base">
              <a:lnSpc>
                <a:spcPct val="124000"/>
              </a:lnSpc>
              <a:buClr>
                <a:schemeClr val="tx2"/>
              </a:buClr>
              <a:buFont typeface="Arial" panose="020B0604020202020204" pitchFamily="34" charset="0"/>
              <a:buChar char="•"/>
            </a:pPr>
            <a:r>
              <a:rPr lang="en-US" sz="2000">
                <a:latin typeface="Open Sans" pitchFamily="2" charset="0"/>
                <a:ea typeface="Open Sans" pitchFamily="2" charset="0"/>
                <a:cs typeface="Open Sans" pitchFamily="2" charset="0"/>
              </a:rPr>
              <a:t>Providers must report any incident of a criminal nature to the police within 24 hours of becoming aware of it. </a:t>
            </a:r>
            <a:r>
              <a:rPr lang="en-US" sz="2000" b="1">
                <a:latin typeface="Open Sans" pitchFamily="2" charset="0"/>
                <a:ea typeface="Open Sans" pitchFamily="2" charset="0"/>
                <a:cs typeface="Open Sans" pitchFamily="2" charset="0"/>
              </a:rPr>
              <a:t>There is no discretion not to report</a:t>
            </a:r>
            <a:r>
              <a:rPr lang="en-US" sz="2000">
                <a:latin typeface="Open Sans" pitchFamily="2" charset="0"/>
                <a:ea typeface="Open Sans" pitchFamily="2" charset="0"/>
                <a:cs typeface="Open Sans" pitchFamily="2" charset="0"/>
              </a:rPr>
              <a:t>.</a:t>
            </a:r>
          </a:p>
          <a:p>
            <a:pPr marL="0" lvl="1" defTabSz="914400" fontAlgn="base">
              <a:lnSpc>
                <a:spcPct val="124000"/>
              </a:lnSpc>
              <a:buFont typeface="Fira Sans Light" panose="020B0403050000020004" pitchFamily="34" charset="0"/>
              <a:buChar char="﻿"/>
            </a:pPr>
            <a:endParaRPr lang="en-US" sz="2000">
              <a:latin typeface="Open Sans" pitchFamily="2" charset="0"/>
              <a:ea typeface="Open Sans" pitchFamily="2" charset="0"/>
              <a:cs typeface="Open Sans" pitchFamily="2" charset="0"/>
            </a:endParaRPr>
          </a:p>
          <a:p>
            <a:pPr marL="342900" lvl="1" indent="-342900" defTabSz="914400" fontAlgn="base">
              <a:lnSpc>
                <a:spcPct val="124000"/>
              </a:lnSpc>
              <a:buClr>
                <a:schemeClr val="tx2"/>
              </a:buClr>
              <a:buFont typeface="Arial" panose="020B0604020202020204" pitchFamily="34" charset="0"/>
              <a:buChar char="•"/>
            </a:pPr>
            <a:r>
              <a:rPr lang="en-US" sz="2000">
                <a:latin typeface="Open Sans" pitchFamily="2" charset="0"/>
                <a:ea typeface="Open Sans" pitchFamily="2" charset="0"/>
                <a:cs typeface="Open Sans" pitchFamily="2" charset="0"/>
              </a:rPr>
              <a:t>Incidents of criminal nature can be actual, suspected or alleged where the incident would be considered a criminal offence under Commonwealth, State or Territory laws.</a:t>
            </a:r>
          </a:p>
          <a:p>
            <a:pPr marL="0" lvl="1" defTabSz="914400" fontAlgn="base">
              <a:lnSpc>
                <a:spcPct val="124000"/>
              </a:lnSpc>
              <a:buFont typeface="Fira Sans Light" panose="020B0403050000020004" pitchFamily="34" charset="0"/>
              <a:buChar char="﻿"/>
            </a:pPr>
            <a:endParaRPr lang="en-US" sz="2000" b="1">
              <a:latin typeface="Open Sans" pitchFamily="2" charset="0"/>
              <a:ea typeface="Open Sans" pitchFamily="2" charset="0"/>
              <a:cs typeface="Open Sans" pitchFamily="2" charset="0"/>
            </a:endParaRPr>
          </a:p>
          <a:p>
            <a:pPr marL="342900" lvl="1" indent="-342900" defTabSz="914400" fontAlgn="base">
              <a:lnSpc>
                <a:spcPct val="124000"/>
              </a:lnSpc>
              <a:buClr>
                <a:srgbClr val="00577D"/>
              </a:buClr>
              <a:buFont typeface="Arial" panose="020B0604020202020204" pitchFamily="34" charset="0"/>
              <a:buChar char="•"/>
            </a:pPr>
            <a:r>
              <a:rPr lang="en-US" sz="2000" b="1">
                <a:latin typeface="Open Sans" pitchFamily="2" charset="0"/>
                <a:ea typeface="Open Sans" pitchFamily="2" charset="0"/>
                <a:cs typeface="Open Sans" pitchFamily="2" charset="0"/>
              </a:rPr>
              <a:t>Reasonable grounds: </a:t>
            </a:r>
            <a:r>
              <a:rPr lang="en-US" sz="2000">
                <a:latin typeface="Open Sans" pitchFamily="2" charset="0"/>
                <a:ea typeface="Open Sans" pitchFamily="2" charset="0"/>
                <a:cs typeface="Open Sans" pitchFamily="2" charset="0"/>
              </a:rPr>
              <a:t>includes incidents that would be considered a criminal offence, where you believe an incident may involve a criminal offence, or, where there is </a:t>
            </a:r>
            <a:r>
              <a:rPr lang="en-AU" sz="2000">
                <a:latin typeface="Open Sans" pitchFamily="2" charset="0"/>
                <a:ea typeface="Open Sans" pitchFamily="2" charset="0"/>
                <a:cs typeface="Open Sans" pitchFamily="2" charset="0"/>
              </a:rPr>
              <a:t>an immediate or ongoing risk to the safety of an individual or others.</a:t>
            </a:r>
            <a:endParaRPr lang="en-US" sz="200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23288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50023-1E05-A728-69F6-0A8D389C7E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A2098E-3CB5-5868-AD69-183387D9733D}"/>
              </a:ext>
            </a:extLst>
          </p:cNvPr>
          <p:cNvSpPr>
            <a:spLocks noGrp="1"/>
          </p:cNvSpPr>
          <p:nvPr>
            <p:ph type="title"/>
          </p:nvPr>
        </p:nvSpPr>
        <p:spPr>
          <a:xfrm>
            <a:off x="507248" y="424978"/>
            <a:ext cx="6734799" cy="537936"/>
          </a:xfrm>
        </p:spPr>
        <p:txBody>
          <a:bodyPr>
            <a:normAutofit/>
          </a:bodyPr>
          <a:lstStyle/>
          <a:p>
            <a:r>
              <a:rPr lang="en-AU" sz="3100"/>
              <a:t>Mandatory reporting to police</a:t>
            </a:r>
          </a:p>
        </p:txBody>
      </p:sp>
      <p:sp>
        <p:nvSpPr>
          <p:cNvPr id="2" name="TextBox 1">
            <a:extLst>
              <a:ext uri="{FF2B5EF4-FFF2-40B4-BE49-F238E27FC236}">
                <a16:creationId xmlns:a16="http://schemas.microsoft.com/office/drawing/2014/main" id="{7E00376F-F38F-46C0-F27C-FCD90A63A04D}"/>
              </a:ext>
            </a:extLst>
          </p:cNvPr>
          <p:cNvSpPr txBox="1"/>
          <p:nvPr/>
        </p:nvSpPr>
        <p:spPr>
          <a:xfrm>
            <a:off x="646176" y="1316736"/>
            <a:ext cx="10387584" cy="20313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00577D"/>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Open Sans"/>
                <a:ea typeface="+mn-ea"/>
                <a:cs typeface="+mn-cs"/>
              </a:rPr>
              <a:t>Removes the burden from the impacted older person who may have concerns about reporting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Open Sans"/>
              <a:ea typeface="+mn-ea"/>
              <a:cs typeface="+mn-cs"/>
            </a:endParaRPr>
          </a:p>
          <a:p>
            <a:pPr marL="285750" marR="0" lvl="0" indent="-285750" algn="l" defTabSz="457200" rtl="0" eaLnBrk="1" fontAlgn="auto" latinLnBrk="0" hangingPunct="1">
              <a:lnSpc>
                <a:spcPct val="100000"/>
              </a:lnSpc>
              <a:spcBef>
                <a:spcPts val="0"/>
              </a:spcBef>
              <a:spcAft>
                <a:spcPts val="0"/>
              </a:spcAft>
              <a:buClr>
                <a:srgbClr val="00577D"/>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Open Sans"/>
                <a:ea typeface="+mn-ea"/>
                <a:cs typeface="+mn-cs"/>
              </a:rPr>
              <a:t>Enables the police and Commission to identify emerging incident trends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Open Sans"/>
              <a:ea typeface="+mn-ea"/>
              <a:cs typeface="+mn-cs"/>
            </a:endParaRPr>
          </a:p>
          <a:p>
            <a:pPr marL="285750" marR="0" lvl="0" indent="-285750" algn="l" defTabSz="457200" rtl="0" eaLnBrk="1" fontAlgn="auto" latinLnBrk="0" hangingPunct="1">
              <a:lnSpc>
                <a:spcPct val="100000"/>
              </a:lnSpc>
              <a:spcBef>
                <a:spcPts val="0"/>
              </a:spcBef>
              <a:spcAft>
                <a:spcPts val="0"/>
              </a:spcAft>
              <a:buClr>
                <a:srgbClr val="00577D"/>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Open Sans"/>
                <a:ea typeface="+mn-ea"/>
                <a:cs typeface="+mn-cs"/>
              </a:rPr>
              <a:t>Provides an opportunity to take a trauma-informed approach to support the older person after an incident</a:t>
            </a:r>
          </a:p>
        </p:txBody>
      </p:sp>
      <p:pic>
        <p:nvPicPr>
          <p:cNvPr id="5" name="Picture 4" descr="A blue outline of a person in a hands&#10;&#10;AI-generated content may be incorrect.">
            <a:extLst>
              <a:ext uri="{FF2B5EF4-FFF2-40B4-BE49-F238E27FC236}">
                <a16:creationId xmlns:a16="http://schemas.microsoft.com/office/drawing/2014/main" id="{3A405A1A-F9B9-D9CF-C4F3-CE3F7242F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067" y="3291576"/>
            <a:ext cx="2297939" cy="2297939"/>
          </a:xfrm>
          <a:prstGeom prst="rect">
            <a:avLst/>
          </a:prstGeom>
        </p:spPr>
      </p:pic>
      <p:pic>
        <p:nvPicPr>
          <p:cNvPr id="9" name="Picture 8" descr="A black and white logo&#10;&#10;AI-generated content may be incorrect.">
            <a:extLst>
              <a:ext uri="{FF2B5EF4-FFF2-40B4-BE49-F238E27FC236}">
                <a16:creationId xmlns:a16="http://schemas.microsoft.com/office/drawing/2014/main" id="{FD108131-BDCB-CA63-25EB-149BB7B4C0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571" y="3424884"/>
            <a:ext cx="3209183" cy="1071373"/>
          </a:xfrm>
          <a:prstGeom prst="rect">
            <a:avLst/>
          </a:prstGeom>
        </p:spPr>
      </p:pic>
      <p:sp>
        <p:nvSpPr>
          <p:cNvPr id="10" name="TextBox 9">
            <a:extLst>
              <a:ext uri="{FF2B5EF4-FFF2-40B4-BE49-F238E27FC236}">
                <a16:creationId xmlns:a16="http://schemas.microsoft.com/office/drawing/2014/main" id="{181949ED-A1AD-D06A-E9E2-3539B12182B7}"/>
              </a:ext>
            </a:extLst>
          </p:cNvPr>
          <p:cNvSpPr txBox="1"/>
          <p:nvPr/>
        </p:nvSpPr>
        <p:spPr>
          <a:xfrm>
            <a:off x="7081571" y="4614827"/>
            <a:ext cx="365759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Open Sans"/>
                <a:ea typeface="+mn-ea"/>
                <a:cs typeface="+mn-cs"/>
              </a:rPr>
              <a:t>Aged Care Advocacy Line – 1800 700 600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Open Sans"/>
                <a:ea typeface="+mn-ea"/>
                <a:cs typeface="+mn-cs"/>
              </a:rPr>
              <a:t>8am – 8pm Mon – Fri | 10am – 4pm Sat</a:t>
            </a:r>
            <a:endParaRPr kumimoji="0" lang="en-AU" sz="1200" b="0" i="0" u="none" strike="noStrike" kern="1200" cap="none" spc="0" normalizeH="0" baseline="0" noProof="0">
              <a:ln>
                <a:noFill/>
              </a:ln>
              <a:solidFill>
                <a:prstClr val="black"/>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Open Sans"/>
                <a:ea typeface="+mn-ea"/>
                <a:cs typeface="+mn-cs"/>
              </a:rPr>
              <a:t>This number will connect you with the aged care advocacy organisation in your state or territory.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Open Sans"/>
              <a:ea typeface="+mn-ea"/>
              <a:cs typeface="+mn-cs"/>
            </a:endParaRPr>
          </a:p>
        </p:txBody>
      </p:sp>
      <p:pic>
        <p:nvPicPr>
          <p:cNvPr id="7" name="Picture 6" descr="A qr code on a white background&#10;&#10;AI-generated content may be incorrect.">
            <a:extLst>
              <a:ext uri="{FF2B5EF4-FFF2-40B4-BE49-F238E27FC236}">
                <a16:creationId xmlns:a16="http://schemas.microsoft.com/office/drawing/2014/main" id="{4802D0DD-93A4-C6D6-FACB-143D97405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1789" y="3610274"/>
            <a:ext cx="1548422" cy="1935527"/>
          </a:xfrm>
          <a:prstGeom prst="rect">
            <a:avLst/>
          </a:prstGeom>
        </p:spPr>
      </p:pic>
    </p:spTree>
    <p:custDataLst>
      <p:tags r:id="rId1"/>
    </p:custDataLst>
    <p:extLst>
      <p:ext uri="{BB962C8B-B14F-4D97-AF65-F5344CB8AC3E}">
        <p14:creationId xmlns:p14="http://schemas.microsoft.com/office/powerpoint/2010/main" val="2593098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8121C790-F0D8-0603-EB39-0962BA924AAE}"/>
              </a:ext>
            </a:extLst>
          </p:cNvPr>
          <p:cNvSpPr>
            <a:spLocks noGrp="1"/>
          </p:cNvSpPr>
          <p:nvPr>
            <p:ph idx="1"/>
          </p:nvPr>
        </p:nvSpPr>
        <p:spPr>
          <a:xfrm>
            <a:off x="7320832" y="2378773"/>
            <a:ext cx="4627194" cy="2418346"/>
          </a:xfrm>
        </p:spPr>
        <p:txBody>
          <a:bodyPr/>
          <a:lstStyle/>
          <a:p>
            <a:r>
              <a:rPr lang="en-US" sz="2000" b="0">
                <a:solidFill>
                  <a:schemeClr val="tx1"/>
                </a:solidFill>
                <a:ea typeface="Open Sans Light" pitchFamily="2" charset="0"/>
                <a:cs typeface="Open Sans Light" pitchFamily="2" charset="0"/>
              </a:rPr>
              <a:t>SIRS reportable incidents involving older people you provide care and services to must be reported - regardless of whether that person has an assessed cognitive impairment or reduced capacity. </a:t>
            </a:r>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761999" y="2746719"/>
            <a:ext cx="5334001" cy="1364561"/>
          </a:xfrm>
        </p:spPr>
        <p:txBody>
          <a:bodyPr>
            <a:noAutofit/>
          </a:bodyPr>
          <a:lstStyle/>
          <a:p>
            <a:r>
              <a:rPr lang="en-AU"/>
              <a:t>Older person with cognitive impairment</a:t>
            </a:r>
          </a:p>
        </p:txBody>
      </p:sp>
      <p:sp>
        <p:nvSpPr>
          <p:cNvPr id="5" name="TextBox 4">
            <a:extLst>
              <a:ext uri="{FF2B5EF4-FFF2-40B4-BE49-F238E27FC236}">
                <a16:creationId xmlns:a16="http://schemas.microsoft.com/office/drawing/2014/main" id="{29EDDF5D-4BDC-1B28-C2AC-B9C47385E72F}"/>
              </a:ext>
            </a:extLst>
          </p:cNvPr>
          <p:cNvSpPr txBox="1"/>
          <p:nvPr/>
        </p:nvSpPr>
        <p:spPr>
          <a:xfrm>
            <a:off x="761999" y="3743334"/>
            <a:ext cx="4305301" cy="649288"/>
          </a:xfrm>
          <a:prstGeom prst="rect">
            <a:avLst/>
          </a:prstGeom>
        </p:spPr>
        <p:txBody>
          <a:bodyPr vert="horz" lIns="0" tIns="0" rIns="0" bIns="0" rtlCol="0">
            <a:normAutofit/>
          </a:bodyPr>
          <a:lstStyle/>
          <a:p>
            <a:pPr defTabSz="914400" fontAlgn="base">
              <a:lnSpc>
                <a:spcPct val="104000"/>
              </a:lnSpc>
              <a:spcAft>
                <a:spcPts val="600"/>
              </a:spcAft>
            </a:pPr>
            <a:endParaRPr lang="en-US" sz="800">
              <a:solidFill>
                <a:schemeClr val="bg1"/>
              </a:solidFill>
              <a:ea typeface="Open Sans Light" pitchFamily="2" charset="0"/>
              <a:cs typeface="Open Sans Light" pitchFamily="2" charset="0"/>
            </a:endParaRPr>
          </a:p>
          <a:p>
            <a:pPr defTabSz="914400" fontAlgn="base">
              <a:lnSpc>
                <a:spcPct val="104000"/>
              </a:lnSpc>
              <a:spcAft>
                <a:spcPts val="600"/>
              </a:spcAft>
            </a:pPr>
            <a:endParaRPr lang="en-US" sz="800">
              <a:solidFill>
                <a:schemeClr val="bg1"/>
              </a:solidFill>
              <a:ea typeface="Open Sans Light" pitchFamily="2" charset="0"/>
              <a:cs typeface="Open Sans Light" pitchFamily="2" charset="0"/>
            </a:endParaRPr>
          </a:p>
        </p:txBody>
      </p:sp>
    </p:spTree>
    <p:extLst>
      <p:ext uri="{BB962C8B-B14F-4D97-AF65-F5344CB8AC3E}">
        <p14:creationId xmlns:p14="http://schemas.microsoft.com/office/powerpoint/2010/main" val="288948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52542D1-27E9-FA26-5188-C280A77A4516}"/>
              </a:ext>
            </a:extLst>
          </p:cNvPr>
          <p:cNvSpPr>
            <a:spLocks noGrp="1"/>
          </p:cNvSpPr>
          <p:nvPr>
            <p:ph idx="1"/>
          </p:nvPr>
        </p:nvSpPr>
        <p:spPr>
          <a:xfrm>
            <a:off x="7684606" y="2551211"/>
            <a:ext cx="4305300" cy="2732680"/>
          </a:xfrm>
        </p:spPr>
        <p:txBody>
          <a:bodyPr/>
          <a:lstStyle/>
          <a:p>
            <a:r>
              <a:rPr lang="en-US" sz="2000" b="0">
                <a:solidFill>
                  <a:schemeClr val="tx1"/>
                </a:solidFill>
                <a:ea typeface="Open Sans Light" pitchFamily="2" charset="0"/>
                <a:cs typeface="Open Sans Light" pitchFamily="2" charset="0"/>
              </a:rPr>
              <a:t>May include any medical or psychological treatment provided by a medical practitioner, nurse practitioner, registered nurse, psychologist or social worker.</a:t>
            </a:r>
          </a:p>
          <a:p>
            <a:pPr>
              <a:buNone/>
            </a:pPr>
            <a:endParaRPr lang="en-US"/>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761999" y="2703417"/>
            <a:ext cx="4305301" cy="1364561"/>
          </a:xfrm>
        </p:spPr>
        <p:txBody>
          <a:bodyPr>
            <a:noAutofit/>
          </a:bodyPr>
          <a:lstStyle/>
          <a:p>
            <a:r>
              <a:rPr lang="en-AU"/>
              <a:t>Medical treatment or psychological treatment</a:t>
            </a:r>
          </a:p>
        </p:txBody>
      </p:sp>
      <p:sp>
        <p:nvSpPr>
          <p:cNvPr id="5" name="TextBox 4">
            <a:extLst>
              <a:ext uri="{FF2B5EF4-FFF2-40B4-BE49-F238E27FC236}">
                <a16:creationId xmlns:a16="http://schemas.microsoft.com/office/drawing/2014/main" id="{29EDDF5D-4BDC-1B28-C2AC-B9C47385E72F}"/>
              </a:ext>
            </a:extLst>
          </p:cNvPr>
          <p:cNvSpPr txBox="1"/>
          <p:nvPr/>
        </p:nvSpPr>
        <p:spPr>
          <a:xfrm>
            <a:off x="761999" y="3743334"/>
            <a:ext cx="4305301" cy="649288"/>
          </a:xfrm>
          <a:prstGeom prst="rect">
            <a:avLst/>
          </a:prstGeom>
        </p:spPr>
        <p:txBody>
          <a:bodyPr vert="horz" lIns="0" tIns="0" rIns="0" bIns="0" rtlCol="0">
            <a:normAutofit/>
          </a:bodyPr>
          <a:lstStyle/>
          <a:p>
            <a:pPr defTabSz="914400" fontAlgn="base">
              <a:lnSpc>
                <a:spcPct val="104000"/>
              </a:lnSpc>
              <a:spcAft>
                <a:spcPts val="600"/>
              </a:spcAft>
            </a:pPr>
            <a:endParaRPr lang="en-US" sz="700">
              <a:solidFill>
                <a:schemeClr val="bg1"/>
              </a:solidFill>
              <a:ea typeface="Open Sans Light" pitchFamily="2" charset="0"/>
              <a:cs typeface="Open Sans Light" pitchFamily="2" charset="0"/>
            </a:endParaRPr>
          </a:p>
        </p:txBody>
      </p:sp>
    </p:spTree>
    <p:extLst>
      <p:ext uri="{BB962C8B-B14F-4D97-AF65-F5344CB8AC3E}">
        <p14:creationId xmlns:p14="http://schemas.microsoft.com/office/powerpoint/2010/main" val="64586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10A9-354E-6F73-5894-087A9E636B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7109DF-F45B-49FB-7487-DF2C88EC359B}"/>
              </a:ext>
            </a:extLst>
          </p:cNvPr>
          <p:cNvSpPr>
            <a:spLocks noGrp="1"/>
          </p:cNvSpPr>
          <p:nvPr>
            <p:ph type="title"/>
          </p:nvPr>
        </p:nvSpPr>
        <p:spPr>
          <a:xfrm>
            <a:off x="214374" y="2678323"/>
            <a:ext cx="6199678" cy="791772"/>
          </a:xfrm>
        </p:spPr>
        <p:txBody>
          <a:bodyPr>
            <a:normAutofit/>
          </a:bodyPr>
          <a:lstStyle/>
          <a:p>
            <a:r>
              <a:rPr lang="en-AU" sz="2900"/>
              <a:t>Reportable incidents workflow</a:t>
            </a:r>
          </a:p>
        </p:txBody>
      </p:sp>
      <p:pic>
        <p:nvPicPr>
          <p:cNvPr id="8" name="Picture 7">
            <a:extLst>
              <a:ext uri="{FF2B5EF4-FFF2-40B4-BE49-F238E27FC236}">
                <a16:creationId xmlns:a16="http://schemas.microsoft.com/office/drawing/2014/main" id="{FA0AE97C-78C0-34AC-5AC4-DC04B1BDDDB3}"/>
              </a:ext>
            </a:extLst>
          </p:cNvPr>
          <p:cNvPicPr>
            <a:picLocks noChangeAspect="1"/>
          </p:cNvPicPr>
          <p:nvPr/>
        </p:nvPicPr>
        <p:blipFill>
          <a:blip r:embed="rId4"/>
          <a:stretch>
            <a:fillRect/>
          </a:stretch>
        </p:blipFill>
        <p:spPr>
          <a:xfrm>
            <a:off x="6925632" y="280726"/>
            <a:ext cx="4942879" cy="2633870"/>
          </a:xfrm>
          <a:prstGeom prst="rect">
            <a:avLst/>
          </a:prstGeom>
          <a:ln w="28575">
            <a:solidFill>
              <a:schemeClr val="tx1"/>
            </a:solidFill>
          </a:ln>
        </p:spPr>
      </p:pic>
      <p:pic>
        <p:nvPicPr>
          <p:cNvPr id="10" name="Picture 9">
            <a:extLst>
              <a:ext uri="{FF2B5EF4-FFF2-40B4-BE49-F238E27FC236}">
                <a16:creationId xmlns:a16="http://schemas.microsoft.com/office/drawing/2014/main" id="{1373CC23-57A0-648C-8CB2-CE85CCDBA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1925" y="3565899"/>
            <a:ext cx="2107096" cy="2633870"/>
          </a:xfrm>
          <a:prstGeom prst="rect">
            <a:avLst/>
          </a:prstGeom>
        </p:spPr>
      </p:pic>
      <p:pic>
        <p:nvPicPr>
          <p:cNvPr id="13" name="Picture 12" descr="A white outline of a magnifying glass&#10;&#10;AI-generated content may be incorrect.">
            <a:extLst>
              <a:ext uri="{FF2B5EF4-FFF2-40B4-BE49-F238E27FC236}">
                <a16:creationId xmlns:a16="http://schemas.microsoft.com/office/drawing/2014/main" id="{749CF61D-BE4F-36FF-B7C3-D2C4A6EFC7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906" y="3565899"/>
            <a:ext cx="465812" cy="582265"/>
          </a:xfrm>
          <a:prstGeom prst="rect">
            <a:avLst/>
          </a:prstGeom>
        </p:spPr>
      </p:pic>
      <p:sp>
        <p:nvSpPr>
          <p:cNvPr id="14" name="Rectangle: Rounded Corners 13">
            <a:extLst>
              <a:ext uri="{FF2B5EF4-FFF2-40B4-BE49-F238E27FC236}">
                <a16:creationId xmlns:a16="http://schemas.microsoft.com/office/drawing/2014/main" id="{6D66AFE6-9443-DE12-3FB4-13077D94EA50}"/>
              </a:ext>
            </a:extLst>
          </p:cNvPr>
          <p:cNvSpPr/>
          <p:nvPr/>
        </p:nvSpPr>
        <p:spPr>
          <a:xfrm>
            <a:off x="214374" y="3470095"/>
            <a:ext cx="6067157" cy="791772"/>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Open Sans"/>
              <a:ea typeface="+mn-ea"/>
              <a:cs typeface="+mn-cs"/>
            </a:endParaRPr>
          </a:p>
        </p:txBody>
      </p:sp>
      <p:sp>
        <p:nvSpPr>
          <p:cNvPr id="15" name="TextBox 14">
            <a:extLst>
              <a:ext uri="{FF2B5EF4-FFF2-40B4-BE49-F238E27FC236}">
                <a16:creationId xmlns:a16="http://schemas.microsoft.com/office/drawing/2014/main" id="{D46D4CE2-AC9E-2AFF-CA32-904A73E2A9F7}"/>
              </a:ext>
            </a:extLst>
          </p:cNvPr>
          <p:cNvSpPr txBox="1"/>
          <p:nvPr/>
        </p:nvSpPr>
        <p:spPr>
          <a:xfrm>
            <a:off x="219179" y="3565899"/>
            <a:ext cx="5749105" cy="600164"/>
          </a:xfrm>
          <a:prstGeom prst="rect">
            <a:avLst/>
          </a:prstGeom>
          <a:noFill/>
        </p:spPr>
        <p:txBody>
          <a:bodyPr wrap="square" rtlCol="0">
            <a:spAutoFit/>
          </a:bodyPr>
          <a:lstStyle/>
          <a:p>
            <a:pPr lvl="0"/>
            <a:r>
              <a:rPr lang="en-AU" sz="1650" b="1">
                <a:solidFill>
                  <a:schemeClr val="bg1"/>
                </a:solidFill>
              </a:rPr>
              <a:t>www.agedcarequality.gov.au/resource-library/sirs-reportable-incidents-workflow</a:t>
            </a:r>
            <a:endParaRPr kumimoji="0" lang="en-AU" sz="1650" b="1" i="0" u="none" strike="noStrike" kern="1200" cap="none" spc="0" normalizeH="0" baseline="0" noProof="0">
              <a:ln>
                <a:noFill/>
              </a:ln>
              <a:solidFill>
                <a:schemeClr val="bg1"/>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576678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2AC10F-6622-2FBF-284E-9A38270E72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3615046" y="0"/>
            <a:ext cx="8653153" cy="6858000"/>
          </a:xfrm>
        </p:spPr>
      </p:pic>
      <p:sp>
        <p:nvSpPr>
          <p:cNvPr id="6" name="Content Placeholder 5">
            <a:extLst>
              <a:ext uri="{FF2B5EF4-FFF2-40B4-BE49-F238E27FC236}">
                <a16:creationId xmlns:a16="http://schemas.microsoft.com/office/drawing/2014/main" id="{4AE03EC5-2E07-7056-E6A2-E113F2726740}"/>
              </a:ext>
            </a:extLst>
          </p:cNvPr>
          <p:cNvSpPr>
            <a:spLocks noGrp="1"/>
          </p:cNvSpPr>
          <p:nvPr>
            <p:ph idx="1"/>
          </p:nvPr>
        </p:nvSpPr>
        <p:spPr/>
        <p:txBody>
          <a:bodyPr/>
          <a:lstStyle/>
          <a:p>
            <a:endParaRPr lang="en-AU"/>
          </a:p>
        </p:txBody>
      </p:sp>
      <p:sp>
        <p:nvSpPr>
          <p:cNvPr id="5" name="Title 4">
            <a:extLst>
              <a:ext uri="{FF2B5EF4-FFF2-40B4-BE49-F238E27FC236}">
                <a16:creationId xmlns:a16="http://schemas.microsoft.com/office/drawing/2014/main" id="{DCAE9D65-2906-727C-09D4-0D97384A0A67}"/>
              </a:ext>
            </a:extLst>
          </p:cNvPr>
          <p:cNvSpPr>
            <a:spLocks noGrp="1"/>
          </p:cNvSpPr>
          <p:nvPr>
            <p:ph type="title"/>
          </p:nvPr>
        </p:nvSpPr>
        <p:spPr/>
        <p:txBody>
          <a:bodyPr/>
          <a:lstStyle/>
          <a:p>
            <a:endParaRPr lang="en-AU"/>
          </a:p>
        </p:txBody>
      </p:sp>
      <p:pic>
        <p:nvPicPr>
          <p:cNvPr id="8" name="Picture 7">
            <a:extLst>
              <a:ext uri="{FF2B5EF4-FFF2-40B4-BE49-F238E27FC236}">
                <a16:creationId xmlns:a16="http://schemas.microsoft.com/office/drawing/2014/main" id="{109505A0-BD47-AFFD-F2F0-A515C485A5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985"/>
            <a:ext cx="6979928" cy="6855015"/>
          </a:xfrm>
          <a:prstGeom prst="rect">
            <a:avLst/>
          </a:prstGeom>
        </p:spPr>
      </p:pic>
      <p:pic>
        <p:nvPicPr>
          <p:cNvPr id="9" name="Picture 8">
            <a:extLst>
              <a:ext uri="{FF2B5EF4-FFF2-40B4-BE49-F238E27FC236}">
                <a16:creationId xmlns:a16="http://schemas.microsoft.com/office/drawing/2014/main" id="{BCC084CF-43AF-78E2-B170-9AF5FD97DB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78E1B69C-EB71-DE04-33C7-1A2D5B70516A}"/>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26</a:t>
            </a:fld>
            <a:endParaRPr lang="en-AU" sz="1100"/>
          </a:p>
        </p:txBody>
      </p:sp>
      <p:sp>
        <p:nvSpPr>
          <p:cNvPr id="11" name="Title 1">
            <a:extLst>
              <a:ext uri="{FF2B5EF4-FFF2-40B4-BE49-F238E27FC236}">
                <a16:creationId xmlns:a16="http://schemas.microsoft.com/office/drawing/2014/main" id="{E0E83F18-58DF-EF30-ED0C-488A880D08E7}"/>
              </a:ext>
            </a:extLst>
          </p:cNvPr>
          <p:cNvSpPr txBox="1">
            <a:spLocks/>
          </p:cNvSpPr>
          <p:nvPr/>
        </p:nvSpPr>
        <p:spPr>
          <a:xfrm>
            <a:off x="671223" y="2892333"/>
            <a:ext cx="5051964" cy="1052513"/>
          </a:xfrm>
          <a:prstGeom prst="rect">
            <a:avLst/>
          </a:prstGeom>
        </p:spPr>
        <p:txBody>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a:t>The 8 SIRS reportable incident types</a:t>
            </a:r>
          </a:p>
        </p:txBody>
      </p:sp>
      <p:sp>
        <p:nvSpPr>
          <p:cNvPr id="12" name="Text Placeholder 2">
            <a:extLst>
              <a:ext uri="{FF2B5EF4-FFF2-40B4-BE49-F238E27FC236}">
                <a16:creationId xmlns:a16="http://schemas.microsoft.com/office/drawing/2014/main" id="{72F7CE39-2029-554E-4905-40AC09E21418}"/>
              </a:ext>
            </a:extLst>
          </p:cNvPr>
          <p:cNvSpPr txBox="1">
            <a:spLocks/>
          </p:cNvSpPr>
          <p:nvPr/>
        </p:nvSpPr>
        <p:spPr>
          <a:xfrm>
            <a:off x="677863" y="3570682"/>
            <a:ext cx="4094162" cy="649288"/>
          </a:xfrm>
          <a:prstGeom prst="rect">
            <a:avLst/>
          </a:prstGeom>
        </p:spPr>
        <p:txBody>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solidFill>
                <a:schemeClr val="bg1"/>
              </a:solidFill>
            </a:endParaRPr>
          </a:p>
        </p:txBody>
      </p:sp>
    </p:spTree>
    <p:extLst>
      <p:ext uri="{BB962C8B-B14F-4D97-AF65-F5344CB8AC3E}">
        <p14:creationId xmlns:p14="http://schemas.microsoft.com/office/powerpoint/2010/main" val="1612920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2EE7-E46F-1F44-88A7-8B876F2781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06A299-E023-C850-47AC-16D6BF92B338}"/>
              </a:ext>
            </a:extLst>
          </p:cNvPr>
          <p:cNvSpPr>
            <a:spLocks noGrp="1"/>
          </p:cNvSpPr>
          <p:nvPr>
            <p:ph type="title"/>
          </p:nvPr>
        </p:nvSpPr>
        <p:spPr>
          <a:xfrm>
            <a:off x="665744" y="1159826"/>
            <a:ext cx="9682163" cy="537936"/>
          </a:xfrm>
        </p:spPr>
        <p:txBody>
          <a:bodyPr>
            <a:normAutofit/>
          </a:bodyPr>
          <a:lstStyle/>
          <a:p>
            <a:r>
              <a:rPr lang="en-AU" sz="3100"/>
              <a:t>The 8 SIRS reportable incident types</a:t>
            </a:r>
          </a:p>
        </p:txBody>
      </p:sp>
      <p:graphicFrame>
        <p:nvGraphicFramePr>
          <p:cNvPr id="2" name="Diagram 1">
            <a:extLst>
              <a:ext uri="{FF2B5EF4-FFF2-40B4-BE49-F238E27FC236}">
                <a16:creationId xmlns:a16="http://schemas.microsoft.com/office/drawing/2014/main" id="{C30E64F7-F7F3-74AC-1A5B-FC927ED07DA3}"/>
              </a:ext>
            </a:extLst>
          </p:cNvPr>
          <p:cNvGraphicFramePr/>
          <p:nvPr>
            <p:extLst>
              <p:ext uri="{D42A27DB-BD31-4B8C-83A1-F6EECF244321}">
                <p14:modId xmlns:p14="http://schemas.microsoft.com/office/powerpoint/2010/main" val="4018718918"/>
              </p:ext>
            </p:extLst>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30467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9F26-A096-E535-8A16-504727DC26F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597A39C-0A3A-6EAB-C8C4-8FFC4FEC0AAF}"/>
              </a:ext>
            </a:extLst>
          </p:cNvPr>
          <p:cNvSpPr txBox="1">
            <a:spLocks/>
          </p:cNvSpPr>
          <p:nvPr/>
        </p:nvSpPr>
        <p:spPr>
          <a:xfrm>
            <a:off x="740833" y="1352661"/>
            <a:ext cx="10710333" cy="4597565"/>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AU">
                <a:solidFill>
                  <a:srgbClr val="00080C"/>
                </a:solidFill>
                <a:latin typeface="+mn-lt"/>
              </a:rPr>
              <a:t>Includes:</a:t>
            </a:r>
            <a:r>
              <a:rPr lang="en-AU" b="0">
                <a:solidFill>
                  <a:srgbClr val="00080C"/>
                </a:solidFill>
                <a:latin typeface="+mn-lt"/>
              </a:rPr>
              <a:t> </a:t>
            </a:r>
          </a:p>
          <a:p>
            <a:pPr marL="702310" lvl="3" indent="-342900">
              <a:lnSpc>
                <a:spcPct val="114000"/>
              </a:lnSpc>
            </a:pPr>
            <a:r>
              <a:rPr lang="en-AU" b="0">
                <a:solidFill>
                  <a:srgbClr val="00080C"/>
                </a:solidFill>
                <a:latin typeface="+mn-lt"/>
              </a:rPr>
              <a:t>unwarranted or unjustified physical conduct towards an </a:t>
            </a:r>
            <a:r>
              <a:rPr lang="en-AU">
                <a:solidFill>
                  <a:srgbClr val="00080C"/>
                </a:solidFill>
                <a:latin typeface="+mn-lt"/>
              </a:rPr>
              <a:t>older person</a:t>
            </a:r>
            <a:r>
              <a:rPr lang="en-AU" b="0">
                <a:solidFill>
                  <a:srgbClr val="00080C"/>
                </a:solidFill>
                <a:latin typeface="+mn-lt"/>
              </a:rPr>
              <a:t> that ranges from the use of deliberate and violent physical contact that has caused harm or has the potential to cause harm</a:t>
            </a:r>
          </a:p>
          <a:p>
            <a:pPr marL="702310" lvl="3" indent="-342900">
              <a:lnSpc>
                <a:spcPct val="114000"/>
              </a:lnSpc>
            </a:pPr>
            <a:r>
              <a:rPr lang="en-AU" b="0">
                <a:solidFill>
                  <a:srgbClr val="00080C"/>
                </a:solidFill>
                <a:latin typeface="+mn-lt"/>
              </a:rPr>
              <a:t>hitting, punching, pushing, shoving, kicking or rough handling</a:t>
            </a:r>
          </a:p>
          <a:p>
            <a:pPr marL="702310" lvl="3" indent="-342900">
              <a:lnSpc>
                <a:spcPct val="114000"/>
              </a:lnSpc>
            </a:pPr>
            <a:r>
              <a:rPr lang="en-AU" b="0">
                <a:solidFill>
                  <a:srgbClr val="00080C"/>
                </a:solidFill>
                <a:latin typeface="+mn-lt"/>
              </a:rPr>
              <a:t>repeated minor incidents of non-consensual physical contact that may have an impact over time.</a:t>
            </a:r>
            <a:br>
              <a:rPr lang="en-AU">
                <a:solidFill>
                  <a:srgbClr val="00080C"/>
                </a:solidFill>
                <a:latin typeface="+mn-lt"/>
              </a:rPr>
            </a:br>
            <a:endParaRPr lang="en-AU" b="0">
              <a:solidFill>
                <a:srgbClr val="00080C"/>
              </a:solidFill>
              <a:latin typeface="+mn-lt"/>
            </a:endParaRPr>
          </a:p>
          <a:p>
            <a:pPr>
              <a:buNone/>
            </a:pPr>
            <a:r>
              <a:rPr lang="en-AU">
                <a:solidFill>
                  <a:srgbClr val="00080C"/>
                </a:solidFill>
                <a:latin typeface="+mn-lt"/>
              </a:rPr>
              <a:t>Applies</a:t>
            </a:r>
            <a:r>
              <a:rPr lang="en-AU" b="0">
                <a:solidFill>
                  <a:srgbClr val="00080C"/>
                </a:solidFill>
                <a:latin typeface="+mn-lt"/>
              </a:rPr>
              <a:t> to incidents between workers and older people, as well as incidents which take place between two or more individuals</a:t>
            </a:r>
            <a:r>
              <a:rPr lang="en-AU" b="0">
                <a:latin typeface="+mn-lt"/>
              </a:rPr>
              <a:t>.</a:t>
            </a:r>
          </a:p>
          <a:p>
            <a:pPr>
              <a:buNone/>
            </a:pPr>
            <a:endParaRPr lang="en-AU">
              <a:solidFill>
                <a:srgbClr val="00080C"/>
              </a:solidFill>
              <a:latin typeface="+mn-lt"/>
            </a:endParaRPr>
          </a:p>
          <a:p>
            <a:pPr>
              <a:buNone/>
            </a:pPr>
            <a:r>
              <a:rPr lang="en-AU">
                <a:solidFill>
                  <a:srgbClr val="00080C"/>
                </a:solidFill>
                <a:latin typeface="+mn-lt"/>
              </a:rPr>
              <a:t>Does not include </a:t>
            </a:r>
            <a:r>
              <a:rPr lang="en-AU" b="0">
                <a:solidFill>
                  <a:srgbClr val="00080C"/>
                </a:solidFill>
                <a:latin typeface="+mn-lt"/>
              </a:rPr>
              <a:t>physical contact with a lawful justification e.g. pushing an individual out of the way of an oncoming car.</a:t>
            </a:r>
          </a:p>
        </p:txBody>
      </p:sp>
      <p:sp>
        <p:nvSpPr>
          <p:cNvPr id="5" name="Title 2">
            <a:extLst>
              <a:ext uri="{FF2B5EF4-FFF2-40B4-BE49-F238E27FC236}">
                <a16:creationId xmlns:a16="http://schemas.microsoft.com/office/drawing/2014/main" id="{0A00B21A-DB68-B0BE-D21D-0B1C00195F17}"/>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Unreasonable use of force </a:t>
            </a:r>
          </a:p>
        </p:txBody>
      </p:sp>
    </p:spTree>
    <p:custDataLst>
      <p:tags r:id="rId1"/>
    </p:custDataLst>
    <p:extLst>
      <p:ext uri="{BB962C8B-B14F-4D97-AF65-F5344CB8AC3E}">
        <p14:creationId xmlns:p14="http://schemas.microsoft.com/office/powerpoint/2010/main" val="688239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A4C6-AC7D-351F-2232-2A87F2A86EA0}"/>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5D2C736-05B7-D707-E722-6AF6422EF20F}"/>
              </a:ext>
            </a:extLst>
          </p:cNvPr>
          <p:cNvSpPr txBox="1">
            <a:spLocks/>
          </p:cNvSpPr>
          <p:nvPr/>
        </p:nvSpPr>
        <p:spPr>
          <a:xfrm>
            <a:off x="515546" y="957537"/>
            <a:ext cx="11424920" cy="4197559"/>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lvl="0" indent="-227965" defTabSz="914377">
              <a:buFont typeface="Arial" panose="020B0604020202020204" pitchFamily="34" charset="0"/>
              <a:buChar char="•"/>
            </a:pPr>
            <a:r>
              <a:rPr lang="en-AU">
                <a:solidFill>
                  <a:srgbClr val="00080C"/>
                </a:solidFill>
                <a:latin typeface="Open Sans"/>
                <a:ea typeface="Open Sans"/>
                <a:cs typeface="Open Sans"/>
              </a:rPr>
              <a:t>Always Priority 1</a:t>
            </a:r>
            <a:r>
              <a:rPr lang="en-AU" b="0">
                <a:solidFill>
                  <a:srgbClr val="00080C"/>
                </a:solidFill>
                <a:latin typeface="Open Sans"/>
                <a:ea typeface="Open Sans"/>
                <a:cs typeface="Open Sans"/>
              </a:rPr>
              <a:t>, </a:t>
            </a:r>
            <a:r>
              <a:rPr lang="en-AU" b="0">
                <a:solidFill>
                  <a:srgbClr val="000000"/>
                </a:solidFill>
                <a:latin typeface="Open Sans"/>
                <a:ea typeface="Open Sans"/>
                <a:cs typeface="Open Sans"/>
              </a:rPr>
              <a:t>must be reported to the Commission within 24 hours.</a:t>
            </a:r>
            <a:endParaRPr lang="en-AU" b="0">
              <a:solidFill>
                <a:srgbClr val="00080C"/>
              </a:solidFill>
              <a:latin typeface="Open Sans"/>
              <a:ea typeface="Open Sans"/>
              <a:cs typeface="Open Sans"/>
            </a:endParaRPr>
          </a:p>
          <a:p>
            <a:pPr marL="227965" lvl="0" indent="-227965" defTabSz="914377">
              <a:buFont typeface="Arial" panose="020B0604020202020204" pitchFamily="34" charset="0"/>
              <a:buChar char="•"/>
            </a:pPr>
            <a:r>
              <a:rPr lang="en-AU">
                <a:solidFill>
                  <a:srgbClr val="00080C"/>
                </a:solidFill>
                <a:latin typeface="Open Sans"/>
                <a:ea typeface="Open Sans"/>
                <a:cs typeface="Open Sans"/>
              </a:rPr>
              <a:t>Includes:</a:t>
            </a:r>
          </a:p>
          <a:p>
            <a:pPr marL="628650" lvl="2" indent="-285750" defTabSz="914377">
              <a:lnSpc>
                <a:spcPct val="114000"/>
              </a:lnSpc>
            </a:pPr>
            <a:r>
              <a:rPr lang="en-AU" b="0">
                <a:solidFill>
                  <a:srgbClr val="00080C"/>
                </a:solidFill>
                <a:latin typeface="Open Sans"/>
                <a:ea typeface="Open Sans"/>
                <a:cs typeface="Open Sans"/>
              </a:rPr>
              <a:t>any sexual behaviour that is an offence under </a:t>
            </a:r>
            <a:r>
              <a:rPr lang="en-AU">
                <a:solidFill>
                  <a:srgbClr val="00080C"/>
                </a:solidFill>
                <a:latin typeface="Open Sans"/>
                <a:ea typeface="Open Sans"/>
                <a:cs typeface="Open Sans"/>
              </a:rPr>
              <a:t>State</a:t>
            </a:r>
            <a:r>
              <a:rPr lang="en-AU" b="0">
                <a:solidFill>
                  <a:srgbClr val="00080C"/>
                </a:solidFill>
                <a:latin typeface="Open Sans"/>
                <a:ea typeface="Open Sans"/>
                <a:cs typeface="Open Sans"/>
              </a:rPr>
              <a:t>, </a:t>
            </a:r>
            <a:r>
              <a:rPr lang="en-AU">
                <a:solidFill>
                  <a:srgbClr val="00080C"/>
                </a:solidFill>
                <a:latin typeface="Open Sans"/>
                <a:ea typeface="Open Sans"/>
                <a:cs typeface="Open Sans"/>
              </a:rPr>
              <a:t>Territory</a:t>
            </a:r>
            <a:r>
              <a:rPr lang="en-AU" b="0">
                <a:solidFill>
                  <a:srgbClr val="00080C"/>
                </a:solidFill>
                <a:latin typeface="Open Sans"/>
                <a:ea typeface="Open Sans"/>
                <a:cs typeface="Open Sans"/>
              </a:rPr>
              <a:t> or Commonwealth </a:t>
            </a:r>
            <a:r>
              <a:rPr lang="en-AU">
                <a:solidFill>
                  <a:srgbClr val="00080C"/>
                </a:solidFill>
                <a:latin typeface="Open Sans"/>
                <a:ea typeface="Open Sans"/>
                <a:cs typeface="Open Sans"/>
              </a:rPr>
              <a:t>law</a:t>
            </a:r>
            <a:endParaRPr lang="en-AU" b="0">
              <a:solidFill>
                <a:srgbClr val="00080C"/>
              </a:solidFill>
              <a:latin typeface="Open Sans"/>
              <a:ea typeface="Open Sans"/>
              <a:cs typeface="Open Sans"/>
            </a:endParaRPr>
          </a:p>
          <a:p>
            <a:pPr marL="628650" lvl="2" indent="-285750" defTabSz="914377">
              <a:lnSpc>
                <a:spcPct val="114000"/>
              </a:lnSpc>
            </a:pPr>
            <a:r>
              <a:rPr lang="en-AU" b="0">
                <a:solidFill>
                  <a:srgbClr val="00080C"/>
                </a:solidFill>
                <a:latin typeface="Open Sans"/>
                <a:ea typeface="Open Sans"/>
                <a:cs typeface="Open Sans"/>
              </a:rPr>
              <a:t>sexual contact or conduct where an </a:t>
            </a:r>
            <a:r>
              <a:rPr lang="en-AU">
                <a:solidFill>
                  <a:srgbClr val="00080C"/>
                </a:solidFill>
                <a:latin typeface="Open Sans"/>
                <a:ea typeface="Open Sans"/>
                <a:cs typeface="Open Sans"/>
              </a:rPr>
              <a:t>older person</a:t>
            </a:r>
            <a:r>
              <a:rPr lang="en-AU" b="0">
                <a:solidFill>
                  <a:srgbClr val="00080C"/>
                </a:solidFill>
                <a:latin typeface="Open Sans"/>
                <a:ea typeface="Open Sans"/>
                <a:cs typeface="Open Sans"/>
              </a:rPr>
              <a:t> is unable to consent</a:t>
            </a:r>
          </a:p>
          <a:p>
            <a:pPr marL="628650" lvl="2" indent="-285750" defTabSz="914377">
              <a:lnSpc>
                <a:spcPct val="114000"/>
              </a:lnSpc>
            </a:pPr>
            <a:r>
              <a:rPr lang="en-AU" b="0">
                <a:latin typeface="Open Sans"/>
                <a:ea typeface="Open Sans"/>
                <a:cs typeface="Open Sans"/>
              </a:rPr>
              <a:t>any conduct or contact of a sexual nature inflicted on the </a:t>
            </a:r>
            <a:r>
              <a:rPr lang="en-AU">
                <a:latin typeface="Open Sans"/>
                <a:ea typeface="Open Sans"/>
                <a:cs typeface="Open Sans"/>
              </a:rPr>
              <a:t>older person</a:t>
            </a:r>
            <a:r>
              <a:rPr lang="en-AU" b="0">
                <a:latin typeface="Open Sans"/>
                <a:ea typeface="Open Sans"/>
                <a:cs typeface="Open Sans"/>
              </a:rPr>
              <a:t> by a worker, or a person who provides care services while that person is providing such services (e.g. volunteers on duty).</a:t>
            </a:r>
          </a:p>
          <a:p>
            <a:pPr marL="628650" lvl="2" indent="-285750" defTabSz="914377">
              <a:lnSpc>
                <a:spcPct val="114000"/>
              </a:lnSpc>
            </a:pPr>
            <a:r>
              <a:rPr lang="en-AU" b="0">
                <a:latin typeface="Open Sans"/>
                <a:ea typeface="Open Sans"/>
                <a:cs typeface="Open Sans"/>
              </a:rPr>
              <a:t>engaging in conduct with the intention of making it easier to procure the </a:t>
            </a:r>
            <a:r>
              <a:rPr lang="en-AU">
                <a:latin typeface="Open Sans"/>
                <a:ea typeface="Open Sans"/>
                <a:cs typeface="Open Sans"/>
              </a:rPr>
              <a:t>older person</a:t>
            </a:r>
            <a:r>
              <a:rPr lang="en-AU" b="0">
                <a:latin typeface="Open Sans"/>
                <a:ea typeface="Open Sans"/>
                <a:cs typeface="Open Sans"/>
              </a:rPr>
              <a:t> to engage in sexual contact or conduct.</a:t>
            </a:r>
          </a:p>
          <a:p>
            <a:pPr marL="227965" lvl="0" indent="-227965" defTabSz="914377">
              <a:buFont typeface="Arial" panose="020B0604020202020204" pitchFamily="34" charset="0"/>
              <a:buChar char="•"/>
            </a:pPr>
            <a:r>
              <a:rPr lang="en-AU">
                <a:solidFill>
                  <a:schemeClr val="tx1"/>
                </a:solidFill>
                <a:latin typeface="Open Sans"/>
                <a:ea typeface="Open Sans"/>
                <a:cs typeface="Open Sans"/>
              </a:rPr>
              <a:t>Does not include:</a:t>
            </a:r>
          </a:p>
          <a:p>
            <a:pPr marL="650875" lvl="2" indent="-285750" defTabSz="914377">
              <a:lnSpc>
                <a:spcPct val="114000"/>
              </a:lnSpc>
            </a:pPr>
            <a:r>
              <a:rPr lang="en-AU" b="0">
                <a:latin typeface="Open Sans"/>
                <a:ea typeface="Open Sans"/>
                <a:cs typeface="Open Sans"/>
              </a:rPr>
              <a:t>consensual sexual relations between </a:t>
            </a:r>
            <a:r>
              <a:rPr lang="en-AU">
                <a:latin typeface="Open Sans"/>
                <a:ea typeface="Open Sans"/>
                <a:cs typeface="Open Sans"/>
              </a:rPr>
              <a:t>older people</a:t>
            </a:r>
            <a:r>
              <a:rPr lang="en-AU" b="0">
                <a:latin typeface="Open Sans"/>
                <a:ea typeface="Open Sans"/>
                <a:cs typeface="Open Sans"/>
              </a:rPr>
              <a:t>, including between an </a:t>
            </a:r>
            <a:r>
              <a:rPr lang="en-AU">
                <a:latin typeface="Open Sans"/>
                <a:ea typeface="Open Sans"/>
                <a:cs typeface="Open Sans"/>
              </a:rPr>
              <a:t>older person</a:t>
            </a:r>
            <a:r>
              <a:rPr lang="en-AU" b="0">
                <a:solidFill>
                  <a:srgbClr val="00080C"/>
                </a:solidFill>
                <a:latin typeface="Open Sans"/>
                <a:ea typeface="Open Sans"/>
                <a:cs typeface="Open Sans"/>
              </a:rPr>
              <a:t> and their partner who does not receive care services</a:t>
            </a:r>
          </a:p>
          <a:p>
            <a:pPr marL="650875" lvl="2" indent="-285750" defTabSz="914377">
              <a:lnSpc>
                <a:spcPct val="114000"/>
              </a:lnSpc>
            </a:pPr>
            <a:r>
              <a:rPr lang="en-AU" b="0">
                <a:solidFill>
                  <a:srgbClr val="00080C"/>
                </a:solidFill>
                <a:latin typeface="Open Sans"/>
                <a:ea typeface="Open Sans"/>
                <a:cs typeface="Open Sans"/>
              </a:rPr>
              <a:t>consensual acts of affection or gestures of comfort.</a:t>
            </a:r>
          </a:p>
        </p:txBody>
      </p:sp>
      <p:sp>
        <p:nvSpPr>
          <p:cNvPr id="4" name="TextBox 3">
            <a:extLst>
              <a:ext uri="{FF2B5EF4-FFF2-40B4-BE49-F238E27FC236}">
                <a16:creationId xmlns:a16="http://schemas.microsoft.com/office/drawing/2014/main" id="{07AB0D3B-5F51-A8C2-4E7D-BEBEF1A693C9}"/>
              </a:ext>
            </a:extLst>
          </p:cNvPr>
          <p:cNvSpPr txBox="1"/>
          <p:nvPr/>
        </p:nvSpPr>
        <p:spPr>
          <a:xfrm>
            <a:off x="515546" y="5339513"/>
            <a:ext cx="11066854" cy="923330"/>
          </a:xfrm>
          <a:prstGeom prst="rect">
            <a:avLst/>
          </a:prstGeom>
          <a:noFill/>
        </p:spPr>
        <p:txBody>
          <a:bodyPr wrap="square" rtlCol="0">
            <a:spAutoFit/>
          </a:bodyPr>
          <a:lstStyle/>
          <a:p>
            <a:r>
              <a:rPr lang="en-AU" b="1">
                <a:ea typeface="Open Sans" pitchFamily="2" charset="0"/>
                <a:cs typeface="Open Sans" pitchFamily="2" charset="0"/>
              </a:rPr>
              <a:t>Only the older person can give or withdraw consent. </a:t>
            </a:r>
            <a:r>
              <a:rPr lang="en-AU">
                <a:ea typeface="Open Sans" pitchFamily="2" charset="0"/>
                <a:cs typeface="Open Sans" pitchFamily="2" charset="0"/>
              </a:rPr>
              <a:t>Their family or representatives cannot give consent or deny their sexual freedom if the person has capacity to decide.</a:t>
            </a:r>
          </a:p>
          <a:p>
            <a:endParaRPr lang="en-AU"/>
          </a:p>
        </p:txBody>
      </p:sp>
      <p:sp>
        <p:nvSpPr>
          <p:cNvPr id="5" name="Title 2">
            <a:extLst>
              <a:ext uri="{FF2B5EF4-FFF2-40B4-BE49-F238E27FC236}">
                <a16:creationId xmlns:a16="http://schemas.microsoft.com/office/drawing/2014/main" id="{10ABC1BD-D80A-AD09-B06A-69EF9EAFEDC1}"/>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Unlawful sexual contact or inappropriate sexual conduct </a:t>
            </a:r>
          </a:p>
        </p:txBody>
      </p:sp>
    </p:spTree>
    <p:custDataLst>
      <p:tags r:id="rId1"/>
    </p:custDataLst>
    <p:extLst>
      <p:ext uri="{BB962C8B-B14F-4D97-AF65-F5344CB8AC3E}">
        <p14:creationId xmlns:p14="http://schemas.microsoft.com/office/powerpoint/2010/main" val="272793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503583" y="2814132"/>
            <a:ext cx="5592417" cy="825928"/>
          </a:xfrm>
        </p:spPr>
        <p:txBody>
          <a:bodyPr/>
          <a:lstStyle/>
          <a:p>
            <a:r>
              <a:rPr lang="en-AU" sz="3000"/>
              <a:t>Investing in your reportable incident capability </a:t>
            </a:r>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503583" y="3759325"/>
            <a:ext cx="4731026" cy="825928"/>
          </a:xfrm>
        </p:spPr>
        <p:txBody>
          <a:bodyPr>
            <a:normAutofit/>
          </a:bodyPr>
          <a:lstStyle/>
          <a:p>
            <a:r>
              <a:rPr lang="en-AU" sz="1800"/>
              <a:t>Incident management and the </a:t>
            </a:r>
          </a:p>
          <a:p>
            <a:r>
              <a:rPr lang="en-AU" sz="1800"/>
              <a:t>Serious Incident Response Scheme</a:t>
            </a:r>
            <a:endParaRPr lang="en-AU" sz="700"/>
          </a:p>
        </p:txBody>
      </p:sp>
      <p:sp>
        <p:nvSpPr>
          <p:cNvPr id="2" name="Text Placeholder 4">
            <a:extLst>
              <a:ext uri="{FF2B5EF4-FFF2-40B4-BE49-F238E27FC236}">
                <a16:creationId xmlns:a16="http://schemas.microsoft.com/office/drawing/2014/main" id="{6B8D3349-273E-E46A-5BF8-E6DC09000F75}"/>
              </a:ext>
            </a:extLst>
          </p:cNvPr>
          <p:cNvSpPr txBox="1">
            <a:spLocks/>
          </p:cNvSpPr>
          <p:nvPr/>
        </p:nvSpPr>
        <p:spPr>
          <a:xfrm>
            <a:off x="503583" y="5742480"/>
            <a:ext cx="4094162" cy="344557"/>
          </a:xfrm>
          <a:prstGeom prst="rect">
            <a:avLst/>
          </a:prstGeom>
        </p:spPr>
        <p:txBody>
          <a:bodyPr vert="horz" lIns="0" tIns="0" rIns="0" bIns="0" rtlCol="0">
            <a:normAutofit/>
          </a:bodyPr>
          <a:lstStyle>
            <a:lvl1pPr marL="0" indent="0" algn="l" defTabSz="914400" rtl="0" eaLnBrk="1" latinLnBrk="0" hangingPunct="1">
              <a:lnSpc>
                <a:spcPct val="114000"/>
              </a:lnSpc>
              <a:spcBef>
                <a:spcPts val="0"/>
              </a:spcBef>
              <a:buFont typeface="Fira Sans Light" panose="020B0403050000020004" pitchFamily="34" charset="0"/>
              <a:buNone/>
              <a:defRPr sz="2000" b="0" kern="1200">
                <a:solidFill>
                  <a:schemeClr val="bg1"/>
                </a:solidFill>
                <a:latin typeface="+mn-lt"/>
                <a:ea typeface="Open Sans Light" pitchFamily="2" charset="0"/>
                <a:cs typeface="Open Sans Light"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2pPr>
            <a:lvl3pPr marL="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3pPr>
            <a:lvl4pPr marL="18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4pPr>
            <a:lvl5pPr marL="360000" indent="0" algn="l" defTabSz="914400" rtl="0" eaLnBrk="1" latinLnBrk="0" hangingPunct="1">
              <a:lnSpc>
                <a:spcPct val="110000"/>
              </a:lnSpc>
              <a:spcBef>
                <a:spcPts val="0"/>
              </a:spcBef>
              <a:spcAft>
                <a:spcPts val="600"/>
              </a:spcAft>
              <a:buFont typeface="Fira Sans Light" panose="020B0403050000020004" pitchFamily="34" charset="0"/>
              <a:buNone/>
              <a:defRPr sz="1800" kern="1200">
                <a:solidFill>
                  <a:schemeClr val="bg1"/>
                </a:solidFill>
                <a:latin typeface="Fira Sans Light" panose="020B0403050000020004" pitchFamily="34"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a:t>Date: [</a:t>
            </a:r>
            <a:r>
              <a:rPr lang="en-AU" sz="1600" i="1"/>
              <a:t>Insert delivery date</a:t>
            </a:r>
            <a:r>
              <a:rPr lang="en-AU" sz="1600"/>
              <a:t>]</a:t>
            </a:r>
            <a:endParaRPr lang="en-AU" sz="600"/>
          </a:p>
        </p:txBody>
      </p:sp>
    </p:spTree>
    <p:custDataLst>
      <p:tags r:id="rId1"/>
    </p:custDataLst>
    <p:extLst>
      <p:ext uri="{BB962C8B-B14F-4D97-AF65-F5344CB8AC3E}">
        <p14:creationId xmlns:p14="http://schemas.microsoft.com/office/powerpoint/2010/main" val="3180494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63C7-DEA4-94EA-6EA0-3F6F268D3FC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4BB99BB-CD63-0F05-457A-03674A5B412B}"/>
              </a:ext>
            </a:extLst>
          </p:cNvPr>
          <p:cNvSpPr txBox="1">
            <a:spLocks/>
          </p:cNvSpPr>
          <p:nvPr/>
        </p:nvSpPr>
        <p:spPr>
          <a:xfrm>
            <a:off x="740833" y="1408531"/>
            <a:ext cx="10710333" cy="4040938"/>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marR="0" lvl="0" indent="-227965"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Arial"/>
              </a:rPr>
              <a:t>Includes</a:t>
            </a:r>
            <a:r>
              <a:rPr kumimoji="0" lang="en-AU" sz="2000" b="0" i="0" u="none" strike="noStrike" kern="1200" cap="none" spc="0" normalizeH="0" baseline="0" noProof="0">
                <a:ln>
                  <a:noFill/>
                </a:ln>
                <a:solidFill>
                  <a:srgbClr val="00080C"/>
                </a:solidFill>
                <a:effectLst/>
                <a:uLnTx/>
                <a:uFillTx/>
                <a:latin typeface="Open Sans (body)"/>
                <a:ea typeface="+mn-ea"/>
                <a:cs typeface="Arial"/>
              </a:rPr>
              <a:t>:</a:t>
            </a:r>
            <a:endParaRPr lang="en-US">
              <a:ea typeface="+mn-ea"/>
              <a:cs typeface="Arial"/>
            </a:endParaRPr>
          </a:p>
          <a:p>
            <a:pPr marL="664845" marR="0" lvl="0" indent="-285750"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80C"/>
                </a:solidFill>
                <a:effectLst/>
                <a:uLnTx/>
                <a:uFillTx/>
                <a:latin typeface="Open Sans (body)"/>
                <a:ea typeface="+mn-ea"/>
                <a:cs typeface="Arial"/>
              </a:rPr>
              <a:t>conduct that has caused (or could have caused) an older person psychological or emotional distress</a:t>
            </a:r>
            <a:endParaRPr lang="en-AU" sz="2000" b="0" i="0" u="none" strike="noStrike" kern="1200" cap="none" spc="0" normalizeH="0" baseline="0" noProof="0">
              <a:ln>
                <a:noFill/>
              </a:ln>
              <a:solidFill>
                <a:srgbClr val="00080C"/>
              </a:solidFill>
              <a:effectLst/>
              <a:uLnTx/>
              <a:uFillTx/>
              <a:latin typeface="Open Sans (body)"/>
              <a:cs typeface="Arial"/>
            </a:endParaRPr>
          </a:p>
          <a:p>
            <a:pPr marL="664845" marR="0" lvl="0" indent="-285750"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80C"/>
                </a:solidFill>
                <a:effectLst/>
                <a:uLnTx/>
                <a:uFillTx/>
                <a:latin typeface="Open Sans (body)"/>
                <a:ea typeface="+mn-ea"/>
                <a:cs typeface="Arial"/>
              </a:rPr>
              <a:t>yelling, demeaning, name calling, humiliating, unreasonably ignoring an </a:t>
            </a:r>
            <a:r>
              <a:rPr lang="en-AU" sz="2000" b="0">
                <a:solidFill>
                  <a:srgbClr val="00080C"/>
                </a:solidFill>
                <a:latin typeface="Open Sans (body)"/>
                <a:cs typeface="Arial"/>
              </a:rPr>
              <a:t>older person</a:t>
            </a:r>
            <a:r>
              <a:rPr kumimoji="0" lang="en-AU" sz="2000" b="0" i="0" u="none" strike="noStrike" kern="1200" cap="none" spc="0" normalizeH="0" baseline="0" noProof="0">
                <a:ln>
                  <a:noFill/>
                </a:ln>
                <a:solidFill>
                  <a:srgbClr val="00080C"/>
                </a:solidFill>
                <a:effectLst/>
                <a:uLnTx/>
                <a:uFillTx/>
                <a:latin typeface="Open Sans (body)"/>
                <a:ea typeface="+mn-ea"/>
                <a:cs typeface="Arial"/>
              </a:rPr>
              <a:t>, making threatening gestures, or refusing a person access to care as punishment</a:t>
            </a:r>
            <a:endParaRPr lang="en-AU" sz="2000" b="0" i="0" u="none" strike="noStrike" kern="1200" cap="none" spc="0" normalizeH="0" baseline="0" noProof="0">
              <a:ln>
                <a:noFill/>
              </a:ln>
              <a:solidFill>
                <a:srgbClr val="00080C"/>
              </a:solidFill>
              <a:effectLst/>
              <a:uLnTx/>
              <a:uFillTx/>
              <a:latin typeface="Open Sans (body)"/>
              <a:cs typeface="Arial"/>
            </a:endParaRPr>
          </a:p>
          <a:p>
            <a:pPr marL="664845" marR="0" lvl="0" indent="-285750"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2000" b="0">
                <a:solidFill>
                  <a:srgbClr val="00080C"/>
                </a:solidFill>
                <a:latin typeface="Open Sans (body)"/>
                <a:cs typeface="Arial"/>
              </a:rPr>
              <a:t>disparaging</a:t>
            </a:r>
            <a:r>
              <a:rPr kumimoji="0" lang="en-AU" sz="2000" b="0" i="0" u="none" strike="noStrike" kern="1200" cap="none" spc="0" normalizeH="0" baseline="0" noProof="0">
                <a:ln>
                  <a:noFill/>
                </a:ln>
                <a:solidFill>
                  <a:srgbClr val="00080C"/>
                </a:solidFill>
                <a:effectLst/>
                <a:uLnTx/>
                <a:uFillTx/>
                <a:latin typeface="Open Sans (body)"/>
                <a:ea typeface="+mn-ea"/>
                <a:cs typeface="Arial"/>
              </a:rPr>
              <a:t> an </a:t>
            </a:r>
            <a:r>
              <a:rPr lang="en-AU" sz="2000" b="0">
                <a:solidFill>
                  <a:srgbClr val="00080C"/>
                </a:solidFill>
                <a:latin typeface="Open Sans (body)"/>
                <a:cs typeface="Arial"/>
              </a:rPr>
              <a:t>older person</a:t>
            </a:r>
            <a:r>
              <a:rPr kumimoji="0" lang="en-AU" sz="2000" b="0" i="0" u="none" strike="noStrike" kern="1200" cap="none" spc="0" normalizeH="0" baseline="0" noProof="0">
                <a:ln>
                  <a:noFill/>
                </a:ln>
                <a:solidFill>
                  <a:srgbClr val="00080C"/>
                </a:solidFill>
                <a:effectLst/>
                <a:uLnTx/>
                <a:uFillTx/>
                <a:latin typeface="Open Sans (body)"/>
                <a:ea typeface="+mn-ea"/>
                <a:cs typeface="Arial"/>
              </a:rPr>
              <a:t>’s gender, sexual orientation, sexual identity, cultural identity or religious identity.</a:t>
            </a:r>
            <a:endParaRPr lang="en-AU" sz="2000" b="0" i="0" u="none" strike="noStrike" kern="1200" cap="none" spc="0" normalizeH="0" baseline="0" noProof="0">
              <a:ln>
                <a:noFill/>
              </a:ln>
              <a:solidFill>
                <a:srgbClr val="00080C"/>
              </a:solidFill>
              <a:effectLst/>
              <a:uLnTx/>
              <a:uFillTx/>
              <a:latin typeface="Open Sans (body)"/>
              <a:cs typeface="Arial"/>
            </a:endParaRPr>
          </a:p>
          <a:p>
            <a:pPr marL="227965" marR="0" lvl="0" indent="-227965" algn="l" defTabSz="914377"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Arial"/>
              </a:rPr>
              <a:t>Does not include </a:t>
            </a:r>
            <a:r>
              <a:rPr kumimoji="0" lang="en-AU" sz="2000" b="0" i="0" u="none" strike="noStrike" kern="1200" cap="none" spc="0" normalizeH="0" baseline="0" noProof="0">
                <a:ln>
                  <a:noFill/>
                </a:ln>
                <a:solidFill>
                  <a:srgbClr val="00080C"/>
                </a:solidFill>
                <a:effectLst/>
                <a:uLnTx/>
                <a:uFillTx/>
                <a:latin typeface="Open Sans (body)"/>
                <a:ea typeface="+mn-ea"/>
                <a:cs typeface="Arial"/>
              </a:rPr>
              <a:t>raised voices to get the attention of an </a:t>
            </a:r>
            <a:r>
              <a:rPr lang="en-AU" sz="2000" b="0">
                <a:solidFill>
                  <a:srgbClr val="00080C"/>
                </a:solidFill>
                <a:latin typeface="Open Sans (body)"/>
                <a:cs typeface="Arial"/>
              </a:rPr>
              <a:t>older person</a:t>
            </a:r>
            <a:r>
              <a:rPr kumimoji="0" lang="en-AU" sz="2000" b="0" i="0" u="none" strike="noStrike" kern="1200" cap="none" spc="0" normalizeH="0" baseline="0" noProof="0">
                <a:ln>
                  <a:noFill/>
                </a:ln>
                <a:solidFill>
                  <a:srgbClr val="00080C"/>
                </a:solidFill>
                <a:effectLst/>
                <a:uLnTx/>
                <a:uFillTx/>
                <a:latin typeface="Open Sans (body)"/>
                <a:ea typeface="+mn-ea"/>
                <a:cs typeface="Arial"/>
              </a:rPr>
              <a:t> with hearing difficulties, minor disagreements between </a:t>
            </a:r>
            <a:r>
              <a:rPr lang="en-AU" sz="2000" b="0">
                <a:solidFill>
                  <a:srgbClr val="00080C"/>
                </a:solidFill>
                <a:latin typeface="Open Sans (body)"/>
                <a:cs typeface="Arial"/>
              </a:rPr>
              <a:t>older people</a:t>
            </a:r>
            <a:r>
              <a:rPr kumimoji="0" lang="en-AU" sz="2000" b="0" i="0" u="none" strike="noStrike" kern="1200" cap="none" spc="0" normalizeH="0" baseline="0" noProof="0">
                <a:ln>
                  <a:noFill/>
                </a:ln>
                <a:solidFill>
                  <a:srgbClr val="00080C"/>
                </a:solidFill>
                <a:effectLst/>
                <a:uLnTx/>
                <a:uFillTx/>
                <a:latin typeface="Open Sans (body)"/>
                <a:ea typeface="+mn-ea"/>
                <a:cs typeface="Arial"/>
              </a:rPr>
              <a:t>, or making reasonable requests such as encouraging a person to eat their meal.</a:t>
            </a:r>
            <a:endParaRPr lang="en-AU" sz="2000" b="0" i="0" u="none" strike="noStrike" kern="1200" cap="none" spc="0" normalizeH="0" baseline="0" noProof="0">
              <a:ln>
                <a:noFill/>
              </a:ln>
              <a:solidFill>
                <a:srgbClr val="00080C"/>
              </a:solidFill>
              <a:effectLst/>
              <a:uLnTx/>
              <a:uFillTx/>
              <a:latin typeface="Open Sans (body)"/>
              <a:cs typeface="Arial"/>
            </a:endParaRPr>
          </a:p>
        </p:txBody>
      </p:sp>
      <p:sp>
        <p:nvSpPr>
          <p:cNvPr id="7" name="Title 2">
            <a:extLst>
              <a:ext uri="{FF2B5EF4-FFF2-40B4-BE49-F238E27FC236}">
                <a16:creationId xmlns:a16="http://schemas.microsoft.com/office/drawing/2014/main" id="{F1521508-0218-DF72-B12A-C3C1249D761B}"/>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Psychological or emotional abuse </a:t>
            </a:r>
          </a:p>
        </p:txBody>
      </p:sp>
    </p:spTree>
    <p:custDataLst>
      <p:tags r:id="rId1"/>
    </p:custDataLst>
    <p:extLst>
      <p:ext uri="{BB962C8B-B14F-4D97-AF65-F5344CB8AC3E}">
        <p14:creationId xmlns:p14="http://schemas.microsoft.com/office/powerpoint/2010/main" val="4015938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1BB0-D67A-B2AF-B3B0-003B15CBF600}"/>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81D644C-C0A3-B1A3-F762-1091ACBF2F54}"/>
              </a:ext>
            </a:extLst>
          </p:cNvPr>
          <p:cNvSpPr txBox="1">
            <a:spLocks/>
          </p:cNvSpPr>
          <p:nvPr/>
        </p:nvSpPr>
        <p:spPr>
          <a:xfrm>
            <a:off x="740833" y="140853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mn-cs"/>
              </a:rPr>
              <a:t>Always Priority 1</a:t>
            </a:r>
            <a:r>
              <a:rPr kumimoji="0" lang="en-AU" sz="2000" b="0" i="0" u="none" strike="noStrike" kern="1200" cap="none" spc="0" normalizeH="0" baseline="0" noProof="0">
                <a:ln>
                  <a:noFill/>
                </a:ln>
                <a:solidFill>
                  <a:srgbClr val="00080C"/>
                </a:solidFill>
                <a:effectLst/>
                <a:uLnTx/>
                <a:uFillTx/>
                <a:latin typeface="Open Sans (body)"/>
                <a:ea typeface="+mn-ea"/>
                <a:cs typeface="+mn-cs"/>
              </a:rPr>
              <a:t>,</a:t>
            </a:r>
            <a:r>
              <a:rPr kumimoji="0" lang="en-AU" sz="2000" b="1" i="0" u="none" strike="noStrike" kern="1200" cap="none" spc="0" normalizeH="0" baseline="0" noProof="0">
                <a:ln>
                  <a:noFill/>
                </a:ln>
                <a:solidFill>
                  <a:srgbClr val="00080C"/>
                </a:solidFill>
                <a:effectLst/>
                <a:uLnTx/>
                <a:uFillTx/>
                <a:latin typeface="Open Sans (body)"/>
                <a:ea typeface="+mn-ea"/>
                <a:cs typeface="+mn-cs"/>
              </a:rPr>
              <a:t> </a:t>
            </a:r>
            <a:r>
              <a:rPr kumimoji="0" lang="en-AU" sz="2000" b="0" i="0" u="none" strike="noStrike" kern="1200" cap="none" spc="0" normalizeH="0" baseline="0" noProof="0">
                <a:ln>
                  <a:noFill/>
                </a:ln>
                <a:solidFill>
                  <a:srgbClr val="000000"/>
                </a:solidFill>
                <a:effectLst/>
                <a:uLnTx/>
                <a:uFillTx/>
                <a:latin typeface="Open Sans (body)"/>
                <a:ea typeface="+mn-ea"/>
                <a:cs typeface="+mn-cs"/>
              </a:rPr>
              <a:t>must be reported to the Commission within 24 hours.</a:t>
            </a:r>
            <a:endParaRPr kumimoji="0" lang="en-AU" sz="2000" b="0" i="0" u="none" strike="noStrike" kern="1200" cap="none" spc="0" normalizeH="0" baseline="0" noProof="0">
              <a:ln>
                <a:noFill/>
              </a:ln>
              <a:solidFill>
                <a:srgbClr val="00080C"/>
              </a:solidFill>
              <a:effectLst/>
              <a:uLnTx/>
              <a:uFillTx/>
              <a:latin typeface="Open Sans (body)"/>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mn-cs"/>
              </a:rPr>
              <a:t>Includes </a:t>
            </a:r>
            <a:r>
              <a:rPr kumimoji="0" lang="en-AU" sz="2000" b="0" i="0" u="none" strike="noStrike" kern="1200" cap="none" spc="0" normalizeH="0" baseline="0" noProof="0">
                <a:ln>
                  <a:noFill/>
                </a:ln>
                <a:solidFill>
                  <a:srgbClr val="00080C"/>
                </a:solidFill>
                <a:effectLst/>
                <a:uLnTx/>
                <a:uFillTx/>
                <a:latin typeface="Open Sans (body)"/>
                <a:ea typeface="+mn-ea"/>
                <a:cs typeface="+mn-cs"/>
              </a:rPr>
              <a:t>where a death is the result of care services </a:t>
            </a:r>
            <a:r>
              <a:rPr lang="en-AU" sz="2000" b="0">
                <a:solidFill>
                  <a:srgbClr val="00080C"/>
                </a:solidFill>
                <a:latin typeface="Open Sans (body)"/>
              </a:rPr>
              <a:t>deliver</a:t>
            </a:r>
            <a:r>
              <a:rPr kumimoji="0" lang="en-AU" sz="2000" b="0" i="0" u="none" strike="noStrike" kern="1200" cap="none" spc="0" normalizeH="0" baseline="0" noProof="0">
                <a:ln>
                  <a:noFill/>
                </a:ln>
                <a:solidFill>
                  <a:srgbClr val="00080C"/>
                </a:solidFill>
                <a:effectLst/>
                <a:uLnTx/>
                <a:uFillTx/>
                <a:latin typeface="Open Sans (body)"/>
                <a:ea typeface="+mn-ea"/>
                <a:cs typeface="+mn-cs"/>
              </a:rPr>
              <a:t>ed by the provider or a failure </a:t>
            </a:r>
            <a:r>
              <a:rPr lang="en-AU" sz="2000" b="0">
                <a:solidFill>
                  <a:srgbClr val="00080C"/>
                </a:solidFill>
                <a:latin typeface="Open Sans (body)"/>
              </a:rPr>
              <a:t>of</a:t>
            </a:r>
            <a:r>
              <a:rPr kumimoji="0" lang="en-AU" sz="2000" b="0" i="0" u="none" strike="noStrike" kern="1200" cap="none" spc="0" normalizeH="0" baseline="0" noProof="0">
                <a:ln>
                  <a:noFill/>
                </a:ln>
                <a:solidFill>
                  <a:srgbClr val="00080C"/>
                </a:solidFill>
                <a:effectLst/>
                <a:uLnTx/>
                <a:uFillTx/>
                <a:latin typeface="Open Sans (body)"/>
                <a:ea typeface="+mn-ea"/>
                <a:cs typeface="+mn-cs"/>
              </a:rPr>
              <a:t> the provider to deliver care services.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a:ln>
                  <a:noFill/>
                </a:ln>
                <a:solidFill>
                  <a:srgbClr val="00080C"/>
                </a:solidFill>
                <a:effectLst/>
                <a:uLnTx/>
                <a:uFillTx/>
                <a:latin typeface="Open Sans (body)"/>
                <a:ea typeface="+mn-ea"/>
                <a:cs typeface="+mn-cs"/>
              </a:rPr>
              <a:t>A death may occur immediately or sometime after a mistake, a failure or incident occurred. Where the death could be related to a mistake, failure or incident, you must notify the Commission.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a:ln>
                  <a:noFill/>
                </a:ln>
                <a:solidFill>
                  <a:srgbClr val="00080C"/>
                </a:solidFill>
                <a:effectLst/>
                <a:uLnTx/>
                <a:uFillTx/>
                <a:latin typeface="Open Sans (body)"/>
                <a:ea typeface="+mn-ea"/>
                <a:cs typeface="+mn-cs"/>
              </a:rPr>
              <a:t>Does not include </a:t>
            </a:r>
            <a:r>
              <a:rPr kumimoji="0" lang="en-AU" sz="2000" b="0" i="0" u="none" strike="noStrike" kern="1200" cap="none" spc="0" normalizeH="0" baseline="0" noProof="0">
                <a:ln>
                  <a:noFill/>
                </a:ln>
                <a:solidFill>
                  <a:srgbClr val="00080C"/>
                </a:solidFill>
                <a:effectLst/>
                <a:uLnTx/>
                <a:uFillTx/>
                <a:latin typeface="Open Sans (body)"/>
                <a:ea typeface="+mn-ea"/>
                <a:cs typeface="+mn-cs"/>
              </a:rPr>
              <a:t>an </a:t>
            </a:r>
            <a:r>
              <a:rPr lang="en-AU" sz="2000" b="0">
                <a:solidFill>
                  <a:srgbClr val="00080C"/>
                </a:solidFill>
                <a:latin typeface="Open Sans (body)"/>
              </a:rPr>
              <a:t>older person</a:t>
            </a:r>
            <a:r>
              <a:rPr kumimoji="0" lang="en-AU" sz="2000" b="0" i="0" u="none" strike="noStrike" kern="1200" cap="none" spc="0" normalizeH="0" baseline="0" noProof="0">
                <a:ln>
                  <a:noFill/>
                </a:ln>
                <a:solidFill>
                  <a:srgbClr val="00080C"/>
                </a:solidFill>
                <a:effectLst/>
                <a:uLnTx/>
                <a:uFillTx/>
                <a:latin typeface="Open Sans (body)"/>
                <a:ea typeface="+mn-ea"/>
                <a:cs typeface="+mn-cs"/>
              </a:rPr>
              <a:t> dying of an illness or disease that was appropriately assessed, monitored and managed</a:t>
            </a:r>
            <a:r>
              <a:rPr lang="en-AU" sz="2000" b="0">
                <a:solidFill>
                  <a:srgbClr val="00080C"/>
                </a:solidFill>
                <a:latin typeface="Open Sans (body)"/>
              </a:rPr>
              <a:t>;</a:t>
            </a:r>
            <a:r>
              <a:rPr kumimoji="0" lang="en-AU" sz="2000" b="0" i="0" u="none" strike="noStrike" kern="1200" cap="none" spc="0" normalizeH="0" baseline="0" noProof="0">
                <a:ln>
                  <a:noFill/>
                </a:ln>
                <a:solidFill>
                  <a:srgbClr val="00080C"/>
                </a:solidFill>
                <a:effectLst/>
                <a:uLnTx/>
                <a:uFillTx/>
                <a:latin typeface="Open Sans (body)"/>
                <a:ea typeface="+mn-ea"/>
                <a:cs typeface="+mn-cs"/>
              </a:rPr>
              <a:t> or dying of unrelated illness after being involved in an incident.</a:t>
            </a:r>
          </a:p>
        </p:txBody>
      </p:sp>
      <p:sp>
        <p:nvSpPr>
          <p:cNvPr id="4" name="Title 2">
            <a:extLst>
              <a:ext uri="{FF2B5EF4-FFF2-40B4-BE49-F238E27FC236}">
                <a16:creationId xmlns:a16="http://schemas.microsoft.com/office/drawing/2014/main" id="{3F40524E-B049-F5F7-5F35-BDFF60EC347A}"/>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Unexpected death</a:t>
            </a:r>
          </a:p>
        </p:txBody>
      </p:sp>
    </p:spTree>
    <p:custDataLst>
      <p:tags r:id="rId1"/>
    </p:custDataLst>
    <p:extLst>
      <p:ext uri="{BB962C8B-B14F-4D97-AF65-F5344CB8AC3E}">
        <p14:creationId xmlns:p14="http://schemas.microsoft.com/office/powerpoint/2010/main" val="3784180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851-867D-0C21-7EE9-600FEC2C959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47E2DD5-B96D-8380-37B8-6567892FD06F}"/>
              </a:ext>
            </a:extLst>
          </p:cNvPr>
          <p:cNvSpPr txBox="1">
            <a:spLocks/>
          </p:cNvSpPr>
          <p:nvPr/>
        </p:nvSpPr>
        <p:spPr>
          <a:xfrm>
            <a:off x="740833" y="1308555"/>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AU" b="0">
                <a:solidFill>
                  <a:srgbClr val="00080C"/>
                </a:solidFill>
                <a:latin typeface="+mn-lt"/>
              </a:rPr>
              <a:t>Stealing from an older person by a worker.</a:t>
            </a:r>
          </a:p>
          <a:p>
            <a:pPr marL="285750" indent="-285750">
              <a:lnSpc>
                <a:spcPct val="150000"/>
              </a:lnSpc>
              <a:buFont typeface="Arial" panose="020B0604020202020204" pitchFamily="34" charset="0"/>
              <a:buChar char="•"/>
            </a:pPr>
            <a:r>
              <a:rPr lang="en-AU">
                <a:solidFill>
                  <a:srgbClr val="00080C"/>
                </a:solidFill>
                <a:latin typeface="+mn-lt"/>
              </a:rPr>
              <a:t>Includes</a:t>
            </a:r>
            <a:r>
              <a:rPr lang="en-AU" b="0">
                <a:solidFill>
                  <a:srgbClr val="00080C"/>
                </a:solidFill>
                <a:latin typeface="+mn-lt"/>
              </a:rPr>
              <a:t> conduct by a worker that is:</a:t>
            </a:r>
          </a:p>
          <a:p>
            <a:pPr marL="645750" lvl="3" indent="-285750">
              <a:lnSpc>
                <a:spcPct val="150000"/>
              </a:lnSpc>
            </a:pPr>
            <a:r>
              <a:rPr lang="en-AU" b="0">
                <a:solidFill>
                  <a:srgbClr val="00080C"/>
                </a:solidFill>
                <a:latin typeface="+mn-lt"/>
              </a:rPr>
              <a:t>financially coercive towards an </a:t>
            </a:r>
            <a:r>
              <a:rPr lang="en-AU">
                <a:solidFill>
                  <a:srgbClr val="00080C"/>
                </a:solidFill>
                <a:latin typeface="+mn-lt"/>
              </a:rPr>
              <a:t>older person</a:t>
            </a:r>
            <a:endParaRPr lang="en-AU" b="0">
              <a:solidFill>
                <a:srgbClr val="00080C"/>
              </a:solidFill>
              <a:latin typeface="+mn-lt"/>
            </a:endParaRPr>
          </a:p>
          <a:p>
            <a:pPr marL="645750" lvl="3" indent="-285750">
              <a:lnSpc>
                <a:spcPct val="150000"/>
              </a:lnSpc>
            </a:pPr>
            <a:r>
              <a:rPr lang="en-AU" b="0">
                <a:solidFill>
                  <a:srgbClr val="00080C"/>
                </a:solidFill>
                <a:latin typeface="+mn-lt"/>
              </a:rPr>
              <a:t>deceptive about an </a:t>
            </a:r>
            <a:r>
              <a:rPr lang="en-AU">
                <a:solidFill>
                  <a:srgbClr val="00080C"/>
                </a:solidFill>
                <a:latin typeface="+mn-lt"/>
              </a:rPr>
              <a:t>older person</a:t>
            </a:r>
            <a:r>
              <a:rPr lang="en-AU" b="0">
                <a:solidFill>
                  <a:srgbClr val="00080C"/>
                </a:solidFill>
                <a:latin typeface="+mn-lt"/>
              </a:rPr>
              <a:t>’s financial affairs.</a:t>
            </a:r>
          </a:p>
          <a:p>
            <a:pPr marL="285750" indent="-285750">
              <a:lnSpc>
                <a:spcPct val="150000"/>
              </a:lnSpc>
              <a:buFont typeface="Arial" panose="020B0604020202020204" pitchFamily="34" charset="0"/>
              <a:buChar char="•"/>
            </a:pPr>
            <a:r>
              <a:rPr lang="en-AU" b="0">
                <a:solidFill>
                  <a:srgbClr val="00080C"/>
                </a:solidFill>
                <a:latin typeface="+mn-lt"/>
              </a:rPr>
              <a:t>Also </a:t>
            </a:r>
            <a:r>
              <a:rPr lang="en-AU">
                <a:solidFill>
                  <a:srgbClr val="00080C"/>
                </a:solidFill>
                <a:latin typeface="+mn-lt"/>
              </a:rPr>
              <a:t>includes</a:t>
            </a:r>
            <a:r>
              <a:rPr lang="en-AU" b="0">
                <a:solidFill>
                  <a:srgbClr val="00080C"/>
                </a:solidFill>
                <a:latin typeface="+mn-lt"/>
              </a:rPr>
              <a:t> conduct by a worker that unreasonably controls an older person’s finances. </a:t>
            </a:r>
          </a:p>
          <a:p>
            <a:pPr marL="285750" indent="-285750">
              <a:lnSpc>
                <a:spcPct val="150000"/>
              </a:lnSpc>
              <a:buFont typeface="Arial" panose="020B0604020202020204" pitchFamily="34" charset="0"/>
              <a:buChar char="•"/>
            </a:pPr>
            <a:r>
              <a:rPr lang="en-AU">
                <a:solidFill>
                  <a:srgbClr val="00080C"/>
                </a:solidFill>
                <a:latin typeface="+mn-lt"/>
              </a:rPr>
              <a:t>Does not include </a:t>
            </a:r>
            <a:r>
              <a:rPr lang="en-AU" b="0">
                <a:solidFill>
                  <a:srgbClr val="00080C"/>
                </a:solidFill>
                <a:latin typeface="+mn-lt"/>
              </a:rPr>
              <a:t>an older person, with cognitive capacity, willingly offering to buy a worker a coffee on an outing, or a gift to thank them.</a:t>
            </a:r>
          </a:p>
          <a:p>
            <a:pPr marL="285750" indent="-285750">
              <a:lnSpc>
                <a:spcPct val="150000"/>
              </a:lnSpc>
              <a:buFont typeface="Arial" panose="020B0604020202020204" pitchFamily="34" charset="0"/>
              <a:buChar char="•"/>
            </a:pPr>
            <a:r>
              <a:rPr lang="en-AU">
                <a:solidFill>
                  <a:srgbClr val="00080C"/>
                </a:solidFill>
                <a:latin typeface="+mn-lt"/>
              </a:rPr>
              <a:t>Does not include </a:t>
            </a:r>
            <a:r>
              <a:rPr lang="en-AU" b="0">
                <a:solidFill>
                  <a:srgbClr val="00080C"/>
                </a:solidFill>
                <a:latin typeface="+mn-lt"/>
              </a:rPr>
              <a:t>an older person complaining to a worker about feeling financially pressured by their family.</a:t>
            </a:r>
          </a:p>
        </p:txBody>
      </p:sp>
      <p:sp>
        <p:nvSpPr>
          <p:cNvPr id="4" name="Title 2">
            <a:extLst>
              <a:ext uri="{FF2B5EF4-FFF2-40B4-BE49-F238E27FC236}">
                <a16:creationId xmlns:a16="http://schemas.microsoft.com/office/drawing/2014/main" id="{8CD2525A-53E3-AC93-FA0B-F6459BBFEA46}"/>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Stealing or financial coercion</a:t>
            </a:r>
          </a:p>
        </p:txBody>
      </p:sp>
    </p:spTree>
    <p:custDataLst>
      <p:tags r:id="rId1"/>
    </p:custDataLst>
    <p:extLst>
      <p:ext uri="{BB962C8B-B14F-4D97-AF65-F5344CB8AC3E}">
        <p14:creationId xmlns:p14="http://schemas.microsoft.com/office/powerpoint/2010/main" val="1864265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C717-89BA-02EF-6D40-722076F15B22}"/>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713BB24-78A3-64D5-D08D-97A3DDE63C8D}"/>
              </a:ext>
            </a:extLst>
          </p:cNvPr>
          <p:cNvSpPr txBox="1">
            <a:spLocks/>
          </p:cNvSpPr>
          <p:nvPr/>
        </p:nvSpPr>
        <p:spPr>
          <a:xfrm>
            <a:off x="727581" y="1408531"/>
            <a:ext cx="10710333" cy="4276652"/>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AU" sz="2000" b="0">
                <a:solidFill>
                  <a:srgbClr val="00080C"/>
                </a:solidFill>
                <a:latin typeface="+mn-lt"/>
              </a:rPr>
              <a:t>Neglect can be a single incident, or it can be ongoing, repeated failures by the service to meet a person’s physical or psychological needs.</a:t>
            </a:r>
          </a:p>
          <a:p>
            <a:pPr marL="342900" indent="-342900">
              <a:lnSpc>
                <a:spcPct val="150000"/>
              </a:lnSpc>
              <a:buFont typeface="Arial" panose="020B0604020202020204" pitchFamily="34" charset="0"/>
              <a:buChar char="•"/>
            </a:pPr>
            <a:r>
              <a:rPr lang="en-AU" sz="2000" b="1">
                <a:solidFill>
                  <a:srgbClr val="00080C"/>
                </a:solidFill>
                <a:latin typeface="+mn-lt"/>
              </a:rPr>
              <a:t>Includes:</a:t>
            </a:r>
            <a:r>
              <a:rPr lang="en-AU" sz="2000">
                <a:solidFill>
                  <a:srgbClr val="00080C"/>
                </a:solidFill>
                <a:latin typeface="+mn-lt"/>
              </a:rPr>
              <a:t> </a:t>
            </a:r>
          </a:p>
          <a:p>
            <a:pPr marL="712788" indent="-342900">
              <a:lnSpc>
                <a:spcPct val="150000"/>
              </a:lnSpc>
              <a:buFont typeface="Courier New" panose="02070309020205020404" pitchFamily="49" charset="0"/>
              <a:buChar char="o"/>
            </a:pPr>
            <a:r>
              <a:rPr lang="en-AU" sz="2000" b="0">
                <a:solidFill>
                  <a:srgbClr val="00080C"/>
                </a:solidFill>
                <a:latin typeface="+mn-lt"/>
              </a:rPr>
              <a:t>a breach of duty of care to an individual by a provider or worker</a:t>
            </a:r>
          </a:p>
          <a:p>
            <a:pPr marL="712788" indent="-342900">
              <a:lnSpc>
                <a:spcPct val="150000"/>
              </a:lnSpc>
              <a:buFont typeface="Courier New" panose="02070309020205020404" pitchFamily="49" charset="0"/>
              <a:buChar char="o"/>
            </a:pPr>
            <a:r>
              <a:rPr lang="en-AU" sz="2000" b="0">
                <a:solidFill>
                  <a:srgbClr val="00080C"/>
                </a:solidFill>
                <a:latin typeface="+mn-lt"/>
              </a:rPr>
              <a:t>a gross breach of professional standards in providing care to an individual.</a:t>
            </a:r>
          </a:p>
          <a:p>
            <a:pPr marL="342900" indent="-342900">
              <a:lnSpc>
                <a:spcPct val="150000"/>
              </a:lnSpc>
              <a:buFont typeface="Arial" panose="020B0604020202020204" pitchFamily="34" charset="0"/>
              <a:buChar char="•"/>
            </a:pPr>
            <a:r>
              <a:rPr lang="en-AU" sz="2000">
                <a:solidFill>
                  <a:srgbClr val="00080C"/>
                </a:solidFill>
                <a:latin typeface="+mn-lt"/>
              </a:rPr>
              <a:t>It may </a:t>
            </a:r>
            <a:r>
              <a:rPr lang="en-AU" sz="2000" b="1">
                <a:solidFill>
                  <a:srgbClr val="00080C"/>
                </a:solidFill>
                <a:latin typeface="+mn-lt"/>
              </a:rPr>
              <a:t>include</a:t>
            </a:r>
            <a:r>
              <a:rPr lang="en-AU" sz="2000">
                <a:solidFill>
                  <a:srgbClr val="00080C"/>
                </a:solidFill>
                <a:latin typeface="+mn-lt"/>
              </a:rPr>
              <a:t> </a:t>
            </a:r>
            <a:r>
              <a:rPr lang="en-AU" sz="2000" b="0">
                <a:solidFill>
                  <a:srgbClr val="00080C"/>
                </a:solidFill>
                <a:latin typeface="+mn-lt"/>
              </a:rPr>
              <a:t>depriving a person of basic necessities, withholding personal care, or regular late or missed administration of medications.</a:t>
            </a:r>
            <a:endParaRPr lang="en-AU" sz="2000" b="1">
              <a:solidFill>
                <a:srgbClr val="00080C"/>
              </a:solidFill>
              <a:latin typeface="+mn-lt"/>
            </a:endParaRPr>
          </a:p>
          <a:p>
            <a:pPr marL="342900" indent="-342900">
              <a:lnSpc>
                <a:spcPct val="150000"/>
              </a:lnSpc>
              <a:buFont typeface="Arial" panose="020B0604020202020204" pitchFamily="34" charset="0"/>
              <a:buChar char="•"/>
            </a:pPr>
            <a:r>
              <a:rPr lang="en-AU" sz="2000" b="1">
                <a:solidFill>
                  <a:srgbClr val="00080C"/>
                </a:solidFill>
                <a:latin typeface="+mn-lt"/>
              </a:rPr>
              <a:t>Does not include </a:t>
            </a:r>
            <a:r>
              <a:rPr lang="en-AU" sz="2000" b="0">
                <a:solidFill>
                  <a:srgbClr val="00080C"/>
                </a:solidFill>
                <a:latin typeface="+mn-lt"/>
              </a:rPr>
              <a:t>incidents resulting from an informed choice made by the individual.</a:t>
            </a:r>
          </a:p>
        </p:txBody>
      </p:sp>
      <p:sp>
        <p:nvSpPr>
          <p:cNvPr id="6" name="Title 2">
            <a:extLst>
              <a:ext uri="{FF2B5EF4-FFF2-40B4-BE49-F238E27FC236}">
                <a16:creationId xmlns:a16="http://schemas.microsoft.com/office/drawing/2014/main" id="{14679FA1-E4BC-E905-3C08-74319FF1FE6E}"/>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Neglect</a:t>
            </a:r>
          </a:p>
        </p:txBody>
      </p:sp>
    </p:spTree>
    <p:custDataLst>
      <p:tags r:id="rId1"/>
    </p:custDataLst>
    <p:extLst>
      <p:ext uri="{BB962C8B-B14F-4D97-AF65-F5344CB8AC3E}">
        <p14:creationId xmlns:p14="http://schemas.microsoft.com/office/powerpoint/2010/main" val="1172457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BAD7-C870-1072-5242-E99AE891100F}"/>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9F285E6-B5D1-04CA-4F63-BD3991718268}"/>
              </a:ext>
            </a:extLst>
          </p:cNvPr>
          <p:cNvSpPr txBox="1">
            <a:spLocks/>
          </p:cNvSpPr>
          <p:nvPr/>
        </p:nvSpPr>
        <p:spPr>
          <a:xfrm>
            <a:off x="740833" y="1279577"/>
            <a:ext cx="10710333" cy="47226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lvl="0" indent="-228594" defTabSz="914377">
              <a:lnSpc>
                <a:spcPct val="150000"/>
              </a:lnSpc>
              <a:spcBef>
                <a:spcPts val="1000"/>
              </a:spcBef>
              <a:buFont typeface="Arial" panose="020B0604020202020204" pitchFamily="34" charset="0"/>
              <a:buChar char="•"/>
            </a:pPr>
            <a:r>
              <a:rPr lang="en-AU" sz="2000" b="0">
                <a:solidFill>
                  <a:srgbClr val="000000"/>
                </a:solidFill>
                <a:latin typeface="Open Sans (body)"/>
                <a:ea typeface="Times New Roman" panose="02020603050405020304" pitchFamily="18" charset="0"/>
                <a:cs typeface="Arial" panose="020B0604020202020204" pitchFamily="34" charset="0"/>
              </a:rPr>
              <a:t>Restrictive practice is any practice or intervention that has the effect of restricting the rights or freedom of movement of an older person. </a:t>
            </a:r>
          </a:p>
          <a:p>
            <a:pPr marL="228594" lvl="0" indent="-228594" defTabSz="914377">
              <a:lnSpc>
                <a:spcPct val="150000"/>
              </a:lnSpc>
              <a:spcBef>
                <a:spcPts val="1000"/>
              </a:spcBef>
              <a:buFont typeface="Arial" panose="020B0604020202020204" pitchFamily="34" charset="0"/>
              <a:buChar char="•"/>
            </a:pPr>
            <a:r>
              <a:rPr lang="en-AU" sz="2000" b="0">
                <a:solidFill>
                  <a:srgbClr val="000000"/>
                </a:solidFill>
                <a:latin typeface="Open Sans (body)"/>
                <a:ea typeface="Times New Roman" panose="02020603050405020304" pitchFamily="18" charset="0"/>
                <a:cs typeface="Arial" panose="020B0604020202020204" pitchFamily="34" charset="0"/>
              </a:rPr>
              <a:t>Inappropriate use of restrictive practice </a:t>
            </a:r>
            <a:r>
              <a:rPr lang="en-AU" sz="2000">
                <a:solidFill>
                  <a:srgbClr val="000000"/>
                </a:solidFill>
                <a:latin typeface="Open Sans (body)"/>
                <a:ea typeface="Times New Roman" panose="02020603050405020304" pitchFamily="18" charset="0"/>
                <a:cs typeface="Arial" panose="020B0604020202020204" pitchFamily="34" charset="0"/>
              </a:rPr>
              <a:t>includes</a:t>
            </a:r>
            <a:r>
              <a:rPr lang="en-AU" sz="2000" b="0">
                <a:solidFill>
                  <a:srgbClr val="000000"/>
                </a:solidFill>
                <a:latin typeface="Open Sans (body)"/>
                <a:ea typeface="Times New Roman" panose="02020603050405020304" pitchFamily="18" charset="0"/>
                <a:cs typeface="Arial" panose="020B0604020202020204" pitchFamily="34" charset="0"/>
              </a:rPr>
              <a:t> any use of a restrictive practice that is not consistent with the requirements in the </a:t>
            </a:r>
            <a:r>
              <a:rPr lang="en-AU" sz="2000" b="0" i="1">
                <a:solidFill>
                  <a:srgbClr val="000000"/>
                </a:solidFill>
                <a:latin typeface="Open Sans (body)"/>
                <a:ea typeface="Times New Roman" panose="02020603050405020304" pitchFamily="18" charset="0"/>
                <a:cs typeface="Arial" panose="020B0604020202020204" pitchFamily="34" charset="0"/>
              </a:rPr>
              <a:t>Aged Care Act (2024) </a:t>
            </a:r>
            <a:r>
              <a:rPr lang="en-AU" sz="2000" b="0">
                <a:solidFill>
                  <a:srgbClr val="000000"/>
                </a:solidFill>
                <a:latin typeface="Open Sans (body)"/>
                <a:ea typeface="Times New Roman" panose="02020603050405020304" pitchFamily="18" charset="0"/>
                <a:cs typeface="Arial" panose="020B0604020202020204" pitchFamily="34" charset="0"/>
              </a:rPr>
              <a:t>or Aged Care Rules 2025</a:t>
            </a:r>
            <a:r>
              <a:rPr lang="en-AU" sz="2000" b="0" i="1">
                <a:solidFill>
                  <a:srgbClr val="000000"/>
                </a:solidFill>
                <a:latin typeface="Open Sans (body)"/>
                <a:ea typeface="Times New Roman" panose="02020603050405020304" pitchFamily="18" charset="0"/>
                <a:cs typeface="Arial" panose="020B0604020202020204" pitchFamily="34" charset="0"/>
              </a:rPr>
              <a:t>.</a:t>
            </a:r>
            <a:endParaRPr lang="en-AU" sz="2000">
              <a:solidFill>
                <a:srgbClr val="FF0000"/>
              </a:solidFill>
              <a:latin typeface="Open Sans (body)"/>
              <a:ea typeface="Times New Roman" panose="02020603050405020304" pitchFamily="18" charset="0"/>
              <a:cs typeface="Calibri"/>
            </a:endParaRPr>
          </a:p>
          <a:p>
            <a:pPr marL="228594" lvl="0" indent="-228594" defTabSz="914377">
              <a:lnSpc>
                <a:spcPct val="150000"/>
              </a:lnSpc>
              <a:spcBef>
                <a:spcPts val="1000"/>
              </a:spcBef>
              <a:buFont typeface="Arial" panose="020B0604020202020204" pitchFamily="34" charset="0"/>
              <a:buChar char="•"/>
            </a:pPr>
            <a:r>
              <a:rPr lang="en-AU" sz="2000">
                <a:solidFill>
                  <a:srgbClr val="000000"/>
                </a:solidFill>
                <a:latin typeface="Open Sans (body)"/>
                <a:cs typeface="Arial"/>
              </a:rPr>
              <a:t>Does not include </a:t>
            </a:r>
            <a:r>
              <a:rPr lang="en-AU" sz="2000" b="0">
                <a:solidFill>
                  <a:srgbClr val="000000"/>
                </a:solidFill>
                <a:latin typeface="Open Sans (body)"/>
                <a:cs typeface="Arial"/>
              </a:rPr>
              <a:t>w</a:t>
            </a:r>
            <a:r>
              <a:rPr lang="en-AU" sz="2000" b="0">
                <a:solidFill>
                  <a:srgbClr val="000000"/>
                </a:solidFill>
                <a:latin typeface="Open Sans (body)"/>
                <a:cs typeface="Arial" panose="020B0604020202020204" pitchFamily="34" charset="0"/>
              </a:rPr>
              <a:t>here a provider uses a restrictive practice on an older person that is consistent with the person’s documented care and services plan</a:t>
            </a:r>
            <a:r>
              <a:rPr lang="en-AU" sz="2000">
                <a:solidFill>
                  <a:srgbClr val="000000"/>
                </a:solidFill>
                <a:latin typeface="Open Sans (body)"/>
                <a:cs typeface="Arial" panose="020B0604020202020204" pitchFamily="34" charset="0"/>
              </a:rPr>
              <a:t>,</a:t>
            </a:r>
            <a:r>
              <a:rPr lang="en-AU" sz="2000" b="0">
                <a:solidFill>
                  <a:srgbClr val="000000"/>
                </a:solidFill>
                <a:latin typeface="Open Sans (body)"/>
                <a:cs typeface="Arial" panose="020B0604020202020204" pitchFamily="34" charset="0"/>
              </a:rPr>
              <a:t> is used while providing care in a home or community setting and it’s recorded as soon as possible following the use of the restrictive practice.</a:t>
            </a:r>
          </a:p>
        </p:txBody>
      </p:sp>
      <p:sp>
        <p:nvSpPr>
          <p:cNvPr id="4" name="Title 2">
            <a:extLst>
              <a:ext uri="{FF2B5EF4-FFF2-40B4-BE49-F238E27FC236}">
                <a16:creationId xmlns:a16="http://schemas.microsoft.com/office/drawing/2014/main" id="{25B2B16D-1502-E73F-22A3-524DB99ABAAC}"/>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Inappropriate use of restrictive practices </a:t>
            </a:r>
          </a:p>
        </p:txBody>
      </p:sp>
    </p:spTree>
    <p:custDataLst>
      <p:tags r:id="rId1"/>
    </p:custDataLst>
    <p:extLst>
      <p:ext uri="{BB962C8B-B14F-4D97-AF65-F5344CB8AC3E}">
        <p14:creationId xmlns:p14="http://schemas.microsoft.com/office/powerpoint/2010/main" val="2005772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EB9-4C2B-345B-5C06-DB49428120A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7BC8DF-3551-DC62-C399-614D16E92485}"/>
              </a:ext>
            </a:extLst>
          </p:cNvPr>
          <p:cNvSpPr txBox="1">
            <a:spLocks/>
          </p:cNvSpPr>
          <p:nvPr/>
        </p:nvSpPr>
        <p:spPr>
          <a:xfrm>
            <a:off x="740833" y="1430217"/>
            <a:ext cx="10710333" cy="41851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AU" sz="2000" b="0">
                <a:solidFill>
                  <a:srgbClr val="000000"/>
                </a:solidFill>
                <a:latin typeface="Open Sans (body)"/>
              </a:rPr>
              <a:t>Unexplained absence is where an older person goes missing in the course of the delivery of care services and there are reasonable grounds to report that absence to police.</a:t>
            </a:r>
          </a:p>
          <a:p>
            <a:pPr marL="285750" indent="-285750">
              <a:lnSpc>
                <a:spcPct val="100000"/>
              </a:lnSpc>
              <a:spcBef>
                <a:spcPts val="1200"/>
              </a:spcBef>
              <a:buFont typeface="Arial" panose="020B0604020202020204" pitchFamily="34" charset="0"/>
              <a:buChar char="•"/>
            </a:pPr>
            <a:r>
              <a:rPr lang="en-AU" sz="2000" b="0">
                <a:solidFill>
                  <a:srgbClr val="000000"/>
                </a:solidFill>
                <a:latin typeface="Open Sans (body)"/>
              </a:rPr>
              <a:t>This incident type is intended to only capture situations where a provider has the older person in their physical care immediately prior to the absence. </a:t>
            </a:r>
          </a:p>
          <a:p>
            <a:pPr marL="342900" indent="-342900">
              <a:lnSpc>
                <a:spcPct val="100000"/>
              </a:lnSpc>
              <a:spcBef>
                <a:spcPts val="1200"/>
              </a:spcBef>
              <a:buFont typeface="Arial" panose="020B0604020202020204" pitchFamily="34" charset="0"/>
              <a:buChar char="•"/>
            </a:pPr>
            <a:r>
              <a:rPr lang="en-AU" sz="2000" b="0">
                <a:solidFill>
                  <a:prstClr val="black"/>
                </a:solidFill>
                <a:latin typeface="+mn-lt"/>
                <a:ea typeface="Times New Roman" panose="02020603050405020304" pitchFamily="18" charset="0"/>
                <a:cs typeface="Calibri"/>
              </a:rPr>
              <a:t>You are not required to notify the Commission of incidents where a worker arrives for a scheduled visit and the older person is not present or where the person leaves their home while, for example, home maintenance services are being delivered (and there are no reasonable grounds to contact the police). </a:t>
            </a:r>
            <a:endParaRPr lang="en-AU" sz="2000" b="0">
              <a:solidFill>
                <a:prstClr val="black"/>
              </a:solidFill>
              <a:latin typeface="+mn-lt"/>
              <a:ea typeface="Times New Roman" panose="02020603050405020304" pitchFamily="18" charset="0"/>
            </a:endParaRPr>
          </a:p>
          <a:p>
            <a:pPr marL="342900" indent="-342900">
              <a:lnSpc>
                <a:spcPct val="100000"/>
              </a:lnSpc>
              <a:spcBef>
                <a:spcPts val="1200"/>
              </a:spcBef>
              <a:buFont typeface="Arial" panose="020B0604020202020204" pitchFamily="34" charset="0"/>
              <a:buChar char="•"/>
            </a:pPr>
            <a:r>
              <a:rPr lang="en-AU" sz="2000" b="0">
                <a:solidFill>
                  <a:srgbClr val="000000"/>
                </a:solidFill>
                <a:latin typeface="Open Sans (body)"/>
              </a:rPr>
              <a:t>All SIRS reportable incidents of unexplained absence are </a:t>
            </a:r>
            <a:r>
              <a:rPr lang="en-AU" sz="2000">
                <a:solidFill>
                  <a:srgbClr val="000000"/>
                </a:solidFill>
                <a:latin typeface="Open Sans (body)"/>
              </a:rPr>
              <a:t>Priority 1</a:t>
            </a:r>
            <a:r>
              <a:rPr lang="en-AU" sz="2000" b="0">
                <a:solidFill>
                  <a:srgbClr val="000000"/>
                </a:solidFill>
                <a:latin typeface="Open Sans (body)"/>
              </a:rPr>
              <a:t> and must be reported to the Commission within 24 hours of becoming aware</a:t>
            </a:r>
            <a:r>
              <a:rPr lang="en-AU" sz="2000">
                <a:solidFill>
                  <a:srgbClr val="000000"/>
                </a:solidFill>
                <a:latin typeface="Open Sans (body)"/>
              </a:rPr>
              <a:t>.</a:t>
            </a:r>
          </a:p>
        </p:txBody>
      </p:sp>
      <p:sp>
        <p:nvSpPr>
          <p:cNvPr id="4" name="Title 2">
            <a:extLst>
              <a:ext uri="{FF2B5EF4-FFF2-40B4-BE49-F238E27FC236}">
                <a16:creationId xmlns:a16="http://schemas.microsoft.com/office/drawing/2014/main" id="{EDE23F2F-6A4A-2B34-A54A-DDA8A99D079B}"/>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Unexplained absence – home and community care</a:t>
            </a:r>
          </a:p>
        </p:txBody>
      </p:sp>
    </p:spTree>
    <p:custDataLst>
      <p:tags r:id="rId1"/>
    </p:custDataLst>
    <p:extLst>
      <p:ext uri="{BB962C8B-B14F-4D97-AF65-F5344CB8AC3E}">
        <p14:creationId xmlns:p14="http://schemas.microsoft.com/office/powerpoint/2010/main" val="3116321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EB9-4C2B-345B-5C06-DB49428120A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7BC8DF-3551-DC62-C399-614D16E92485}"/>
              </a:ext>
            </a:extLst>
          </p:cNvPr>
          <p:cNvSpPr txBox="1">
            <a:spLocks/>
          </p:cNvSpPr>
          <p:nvPr/>
        </p:nvSpPr>
        <p:spPr>
          <a:xfrm>
            <a:off x="740834" y="1408530"/>
            <a:ext cx="10178958" cy="453102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b="0">
                <a:solidFill>
                  <a:srgbClr val="000000"/>
                </a:solidFill>
                <a:latin typeface="Open Sans (body)"/>
              </a:rPr>
              <a:t>For an older person accessing services in a residential care home, unexplained absence is the absence of an older person from the home in circumstances where there are reasonable grounds to report the absence to police.</a:t>
            </a:r>
          </a:p>
          <a:p>
            <a:pPr marL="285750" indent="-285750">
              <a:buFont typeface="Arial" panose="020B0604020202020204" pitchFamily="34" charset="0"/>
              <a:buChar char="•"/>
            </a:pPr>
            <a:r>
              <a:rPr lang="en-AU">
                <a:solidFill>
                  <a:srgbClr val="000000"/>
                </a:solidFill>
                <a:latin typeface="Open Sans (body)"/>
              </a:rPr>
              <a:t>Always Priority 1 </a:t>
            </a:r>
            <a:r>
              <a:rPr lang="en-AU" b="0">
                <a:solidFill>
                  <a:srgbClr val="000000"/>
                </a:solidFill>
                <a:latin typeface="Open Sans (body)"/>
              </a:rPr>
              <a:t>and must be reported to the Commission within 24 hours of becoming aware.</a:t>
            </a:r>
          </a:p>
          <a:p>
            <a:pPr marL="285750" indent="-285750">
              <a:buFont typeface="Arial" panose="020B0604020202020204" pitchFamily="34" charset="0"/>
              <a:buChar char="•"/>
            </a:pPr>
            <a:r>
              <a:rPr lang="en-AU" b="0">
                <a:solidFill>
                  <a:srgbClr val="000000"/>
                </a:solidFill>
                <a:latin typeface="Open Sans (body)"/>
              </a:rPr>
              <a:t>We must notify the Commission when:</a:t>
            </a:r>
          </a:p>
          <a:p>
            <a:pPr marL="712788" lvl="1" indent="-342900">
              <a:lnSpc>
                <a:spcPct val="114000"/>
              </a:lnSpc>
              <a:buFont typeface="Courier New" panose="02070309020205020404" pitchFamily="49" charset="0"/>
              <a:buChar char="o"/>
            </a:pPr>
            <a:r>
              <a:rPr lang="en-AU">
                <a:solidFill>
                  <a:srgbClr val="000000"/>
                </a:solidFill>
                <a:latin typeface="Open Sans (body)"/>
              </a:rPr>
              <a:t>an older person is absent from your service</a:t>
            </a:r>
            <a:endParaRPr lang="en-AU" b="1">
              <a:solidFill>
                <a:srgbClr val="000000"/>
              </a:solidFill>
              <a:latin typeface="Open Sans (body)"/>
            </a:endParaRPr>
          </a:p>
          <a:p>
            <a:pPr marL="712788" lvl="1" indent="-342900">
              <a:lnSpc>
                <a:spcPct val="114000"/>
              </a:lnSpc>
              <a:buFont typeface="Courier New" panose="02070309020205020404" pitchFamily="49" charset="0"/>
              <a:buChar char="o"/>
            </a:pPr>
            <a:r>
              <a:rPr lang="en-AU">
                <a:solidFill>
                  <a:srgbClr val="000000"/>
                </a:solidFill>
                <a:latin typeface="Open Sans (body)"/>
              </a:rPr>
              <a:t>you are not aware of any reason for the absence</a:t>
            </a:r>
            <a:endParaRPr lang="en-AU" b="1">
              <a:solidFill>
                <a:srgbClr val="000000"/>
              </a:solidFill>
              <a:latin typeface="Open Sans (body)"/>
            </a:endParaRPr>
          </a:p>
          <a:p>
            <a:pPr marL="712788" lvl="1" indent="-342900">
              <a:lnSpc>
                <a:spcPct val="114000"/>
              </a:lnSpc>
              <a:buFont typeface="Courier New" panose="02070309020205020404" pitchFamily="49" charset="0"/>
              <a:buChar char="o"/>
            </a:pPr>
            <a:r>
              <a:rPr lang="en-AU">
                <a:solidFill>
                  <a:srgbClr val="000000"/>
                </a:solidFill>
                <a:latin typeface="Open Sans (body)"/>
              </a:rPr>
              <a:t>there are reasonable grounds to contact the police.</a:t>
            </a:r>
          </a:p>
          <a:p>
            <a:pPr marL="285750" indent="-285750">
              <a:buFont typeface="Arial" panose="020B0604020202020204" pitchFamily="34" charset="0"/>
              <a:buChar char="•"/>
            </a:pPr>
            <a:r>
              <a:rPr lang="en-AU" b="0">
                <a:solidFill>
                  <a:srgbClr val="000000"/>
                </a:solidFill>
                <a:latin typeface="Open Sans (body)"/>
              </a:rPr>
              <a:t>We do not need to notify the Commission if an older person returns to our residential care home before we became aware they were missing unless the police are aware of the absence or were involved in returning the individual. However, the incident may be reportable under another SIRS incident type. </a:t>
            </a:r>
          </a:p>
        </p:txBody>
      </p:sp>
      <p:sp>
        <p:nvSpPr>
          <p:cNvPr id="6" name="Title 2">
            <a:extLst>
              <a:ext uri="{FF2B5EF4-FFF2-40B4-BE49-F238E27FC236}">
                <a16:creationId xmlns:a16="http://schemas.microsoft.com/office/drawing/2014/main" id="{20120129-E2A9-4D05-28F5-349D6D44382F}"/>
              </a:ext>
            </a:extLst>
          </p:cNvPr>
          <p:cNvSpPr txBox="1">
            <a:spLocks/>
          </p:cNvSpPr>
          <p:nvPr/>
        </p:nvSpPr>
        <p:spPr>
          <a:xfrm>
            <a:off x="546474" y="429095"/>
            <a:ext cx="11393992"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Unexplained absence – Residential care home</a:t>
            </a:r>
          </a:p>
        </p:txBody>
      </p:sp>
    </p:spTree>
    <p:custDataLst>
      <p:tags r:id="rId1"/>
    </p:custDataLst>
    <p:extLst>
      <p:ext uri="{BB962C8B-B14F-4D97-AF65-F5344CB8AC3E}">
        <p14:creationId xmlns:p14="http://schemas.microsoft.com/office/powerpoint/2010/main" val="2949778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7DFF-FB3F-BBD9-2E5D-D4059EFBD748}"/>
              </a:ext>
            </a:extLst>
          </p:cNvPr>
          <p:cNvSpPr>
            <a:spLocks noGrp="1"/>
          </p:cNvSpPr>
          <p:nvPr>
            <p:ph type="ctrTitle"/>
          </p:nvPr>
        </p:nvSpPr>
        <p:spPr>
          <a:xfrm>
            <a:off x="571319" y="2902743"/>
            <a:ext cx="5524681" cy="1052513"/>
          </a:xfrm>
        </p:spPr>
        <p:txBody>
          <a:bodyPr/>
          <a:lstStyle/>
          <a:p>
            <a:r>
              <a:rPr lang="en-AU" b="1"/>
              <a:t>Activity</a:t>
            </a:r>
            <a:r>
              <a:rPr lang="en-AU"/>
              <a:t> – Identifying SIRS reportable incidents</a:t>
            </a:r>
          </a:p>
        </p:txBody>
      </p:sp>
    </p:spTree>
    <p:extLst>
      <p:ext uri="{BB962C8B-B14F-4D97-AF65-F5344CB8AC3E}">
        <p14:creationId xmlns:p14="http://schemas.microsoft.com/office/powerpoint/2010/main" val="494263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D337-40E8-8FAD-7E21-E1B80041687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A94AF5-7950-C054-7559-8941C0CC7B81}"/>
              </a:ext>
            </a:extLst>
          </p:cNvPr>
          <p:cNvSpPr txBox="1">
            <a:spLocks/>
          </p:cNvSpPr>
          <p:nvPr/>
        </p:nvSpPr>
        <p:spPr>
          <a:xfrm>
            <a:off x="761999" y="136525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AU" sz="2400" b="0">
              <a:solidFill>
                <a:srgbClr val="00080C"/>
              </a:solidFill>
              <a:latin typeface="Open Sans (body)"/>
            </a:endParaRPr>
          </a:p>
        </p:txBody>
      </p:sp>
      <p:sp>
        <p:nvSpPr>
          <p:cNvPr id="5" name="TextBox 4">
            <a:extLst>
              <a:ext uri="{FF2B5EF4-FFF2-40B4-BE49-F238E27FC236}">
                <a16:creationId xmlns:a16="http://schemas.microsoft.com/office/drawing/2014/main" id="{04A43BC2-B04A-FB34-28A8-2F9C1B775F14}"/>
              </a:ext>
            </a:extLst>
          </p:cNvPr>
          <p:cNvSpPr txBox="1"/>
          <p:nvPr/>
        </p:nvSpPr>
        <p:spPr>
          <a:xfrm>
            <a:off x="2908853" y="1112949"/>
            <a:ext cx="8521148" cy="4632102"/>
          </a:xfrm>
          <a:prstGeom prst="rect">
            <a:avLst/>
          </a:prstGeom>
          <a:noFill/>
        </p:spPr>
        <p:txBody>
          <a:bodyPr wrap="square">
            <a:spAutoFit/>
          </a:bodyPr>
          <a:lstStyle/>
          <a:p>
            <a:pPr>
              <a:lnSpc>
                <a:spcPct val="114000"/>
              </a:lnSpc>
            </a:pPr>
            <a:r>
              <a:rPr lang="en-AU" sz="2000" b="0">
                <a:solidFill>
                  <a:srgbClr val="00080C"/>
                </a:solidFill>
                <a:latin typeface="Open Sans (body)"/>
              </a:rPr>
              <a:t>Consider the criteria for determining whether an incident is a SIRS reportable incident or not, and whether a reportable incident is a Priority 1 or Priority 2.</a:t>
            </a:r>
            <a:br>
              <a:rPr lang="en-AU" sz="2000" b="0">
                <a:solidFill>
                  <a:srgbClr val="00080C"/>
                </a:solidFill>
                <a:latin typeface="Open Sans (body)"/>
              </a:rPr>
            </a:br>
            <a:endParaRPr lang="en-AU" sz="2000" b="0">
              <a:solidFill>
                <a:srgbClr val="00080C"/>
              </a:solidFill>
              <a:latin typeface="Open Sans (body)"/>
            </a:endParaRPr>
          </a:p>
          <a:p>
            <a:pPr>
              <a:lnSpc>
                <a:spcPct val="114000"/>
              </a:lnSpc>
            </a:pPr>
            <a:r>
              <a:rPr lang="en-AU" sz="2000" b="1">
                <a:solidFill>
                  <a:srgbClr val="00080C"/>
                </a:solidFill>
                <a:latin typeface="Open Sans (body)"/>
              </a:rPr>
              <a:t>Focus on the process for making your determination.</a:t>
            </a:r>
            <a:br>
              <a:rPr lang="en-AU" sz="2000" b="0">
                <a:solidFill>
                  <a:srgbClr val="00080C"/>
                </a:solidFill>
                <a:latin typeface="Open Sans (body)"/>
              </a:rPr>
            </a:br>
            <a:endParaRPr lang="en-AU" sz="2000" b="0">
              <a:solidFill>
                <a:srgbClr val="00080C"/>
              </a:solidFill>
              <a:latin typeface="Open Sans (body)"/>
            </a:endParaRPr>
          </a:p>
          <a:p>
            <a:pPr>
              <a:lnSpc>
                <a:spcPct val="114000"/>
              </a:lnSpc>
              <a:buFont typeface="Fira Sans Light" panose="020B0403050000020004" pitchFamily="34" charset="0"/>
              <a:buNone/>
            </a:pPr>
            <a:r>
              <a:rPr lang="en-AU" sz="2000" b="0">
                <a:solidFill>
                  <a:srgbClr val="00080C"/>
                </a:solidFill>
                <a:latin typeface="Open Sans (body)"/>
              </a:rPr>
              <a:t>You will need to:</a:t>
            </a:r>
          </a:p>
          <a:p>
            <a:pPr marL="342900" indent="-342900">
              <a:lnSpc>
                <a:spcPct val="114000"/>
              </a:lnSpc>
              <a:buFont typeface="Arial" panose="020B0604020202020204" pitchFamily="34" charset="0"/>
              <a:buChar char="•"/>
            </a:pPr>
            <a:r>
              <a:rPr lang="en-AU" sz="2000">
                <a:solidFill>
                  <a:srgbClr val="00080C"/>
                </a:solidFill>
                <a:latin typeface="Open Sans (body)"/>
              </a:rPr>
              <a:t>S</a:t>
            </a:r>
            <a:r>
              <a:rPr lang="en-AU" sz="2000" b="0">
                <a:solidFill>
                  <a:srgbClr val="00080C"/>
                </a:solidFill>
                <a:latin typeface="Open Sans (body)"/>
              </a:rPr>
              <a:t>elect examples of incidents that have occurred at your </a:t>
            </a:r>
            <a:r>
              <a:rPr lang="en-AU" sz="2000">
                <a:solidFill>
                  <a:srgbClr val="00080C"/>
                </a:solidFill>
                <a:latin typeface="Open Sans (body)"/>
              </a:rPr>
              <a:t>organisation</a:t>
            </a:r>
            <a:r>
              <a:rPr lang="en-AU" sz="2000" b="0">
                <a:solidFill>
                  <a:srgbClr val="00080C"/>
                </a:solidFill>
                <a:latin typeface="Open Sans (body)"/>
              </a:rPr>
              <a:t> for discussion.</a:t>
            </a:r>
          </a:p>
          <a:p>
            <a:pPr marL="342900" indent="-342900">
              <a:lnSpc>
                <a:spcPct val="114000"/>
              </a:lnSpc>
              <a:buFont typeface="Arial" panose="020B0604020202020204" pitchFamily="34" charset="0"/>
              <a:buChar char="•"/>
            </a:pPr>
            <a:r>
              <a:rPr lang="en-AU" sz="2000">
                <a:solidFill>
                  <a:srgbClr val="00080C"/>
                </a:solidFill>
                <a:latin typeface="Open Sans (body)"/>
              </a:rPr>
              <a:t>Look at relevant sections of the </a:t>
            </a:r>
            <a:r>
              <a:rPr lang="en-AU" sz="2000">
                <a:solidFill>
                  <a:srgbClr val="00080C"/>
                </a:solidFill>
                <a:latin typeface="Open Sans (body)"/>
                <a:hlinkClick r:id="rId3"/>
              </a:rPr>
              <a:t>guidance material provided on the Commission website</a:t>
            </a:r>
            <a:r>
              <a:rPr lang="en-AU" sz="2000">
                <a:solidFill>
                  <a:srgbClr val="00080C"/>
                </a:solidFill>
                <a:latin typeface="Open Sans (body)"/>
              </a:rPr>
              <a:t> to determine whether it aligns with one of the SIRS reportable incident types.</a:t>
            </a:r>
            <a:endParaRPr lang="en-AU" sz="2000" b="0">
              <a:solidFill>
                <a:srgbClr val="00080C"/>
              </a:solidFill>
              <a:latin typeface="Open Sans (body)"/>
            </a:endParaRPr>
          </a:p>
          <a:p>
            <a:pPr marL="342900" indent="-342900">
              <a:lnSpc>
                <a:spcPct val="114000"/>
              </a:lnSpc>
              <a:buFont typeface="Arial" panose="020B0604020202020204" pitchFamily="34" charset="0"/>
              <a:buChar char="•"/>
            </a:pPr>
            <a:r>
              <a:rPr lang="en-AU" sz="2000">
                <a:solidFill>
                  <a:srgbClr val="00080C"/>
                </a:solidFill>
                <a:latin typeface="Open Sans (body)"/>
              </a:rPr>
              <a:t>N</a:t>
            </a:r>
            <a:r>
              <a:rPr lang="en-AU" sz="2000" b="0">
                <a:solidFill>
                  <a:srgbClr val="00080C"/>
                </a:solidFill>
                <a:latin typeface="Open Sans (body)"/>
              </a:rPr>
              <a:t>ote down and discuss the criteria you used in </a:t>
            </a:r>
            <a:r>
              <a:rPr lang="en-AU" sz="2000">
                <a:solidFill>
                  <a:srgbClr val="00080C"/>
                </a:solidFill>
                <a:latin typeface="Open Sans (body)"/>
              </a:rPr>
              <a:t>your determination.</a:t>
            </a:r>
            <a:endParaRPr lang="en-AU" sz="2000" b="0">
              <a:solidFill>
                <a:srgbClr val="00080C"/>
              </a:solidFill>
              <a:latin typeface="Open Sans (body)"/>
            </a:endParaRPr>
          </a:p>
        </p:txBody>
      </p:sp>
      <p:pic>
        <p:nvPicPr>
          <p:cNvPr id="6" name="Picture 5">
            <a:extLst>
              <a:ext uri="{FF2B5EF4-FFF2-40B4-BE49-F238E27FC236}">
                <a16:creationId xmlns:a16="http://schemas.microsoft.com/office/drawing/2014/main" id="{AFB3FFCD-129A-5D4C-694D-5629CE465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14" y="1802295"/>
            <a:ext cx="2064084" cy="2580105"/>
          </a:xfrm>
          <a:prstGeom prst="rect">
            <a:avLst/>
          </a:prstGeom>
        </p:spPr>
      </p:pic>
      <p:sp>
        <p:nvSpPr>
          <p:cNvPr id="3" name="Title 2">
            <a:extLst>
              <a:ext uri="{FF2B5EF4-FFF2-40B4-BE49-F238E27FC236}">
                <a16:creationId xmlns:a16="http://schemas.microsoft.com/office/drawing/2014/main" id="{B830FD42-4014-0E10-E253-88B9379C0F17}"/>
              </a:ext>
            </a:extLst>
          </p:cNvPr>
          <p:cNvSpPr>
            <a:spLocks noGrp="1"/>
          </p:cNvSpPr>
          <p:nvPr>
            <p:ph type="title"/>
          </p:nvPr>
        </p:nvSpPr>
        <p:spPr>
          <a:xfrm>
            <a:off x="521080" y="402589"/>
            <a:ext cx="10769967" cy="537936"/>
          </a:xfrm>
        </p:spPr>
        <p:txBody>
          <a:bodyPr/>
          <a:lstStyle/>
          <a:p>
            <a:r>
              <a:rPr lang="en-AU" sz="2800"/>
              <a:t>Activity - Assessing an incident</a:t>
            </a:r>
          </a:p>
        </p:txBody>
      </p:sp>
    </p:spTree>
    <p:extLst>
      <p:ext uri="{BB962C8B-B14F-4D97-AF65-F5344CB8AC3E}">
        <p14:creationId xmlns:p14="http://schemas.microsoft.com/office/powerpoint/2010/main" val="276715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14F6-889E-5977-CB12-B8C95E2371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329888-F3B3-15C0-FB42-9B2D43425F9C}"/>
              </a:ext>
            </a:extLst>
          </p:cNvPr>
          <p:cNvSpPr>
            <a:spLocks noGrp="1"/>
          </p:cNvSpPr>
          <p:nvPr>
            <p:ph type="title"/>
          </p:nvPr>
        </p:nvSpPr>
        <p:spPr>
          <a:xfrm>
            <a:off x="521080" y="402589"/>
            <a:ext cx="10769967" cy="537936"/>
          </a:xfrm>
        </p:spPr>
        <p:txBody>
          <a:bodyPr/>
          <a:lstStyle/>
          <a:p>
            <a:r>
              <a:rPr lang="en-AU" sz="2800"/>
              <a:t>Activity example – Neglect (Home and community care)</a:t>
            </a:r>
          </a:p>
        </p:txBody>
      </p:sp>
      <p:sp>
        <p:nvSpPr>
          <p:cNvPr id="2" name="Content Placeholder 2">
            <a:extLst>
              <a:ext uri="{FF2B5EF4-FFF2-40B4-BE49-F238E27FC236}">
                <a16:creationId xmlns:a16="http://schemas.microsoft.com/office/drawing/2014/main" id="{85D257EE-750B-6D17-F22C-9B6F8A3DDEE1}"/>
              </a:ext>
            </a:extLst>
          </p:cNvPr>
          <p:cNvSpPr txBox="1">
            <a:spLocks/>
          </p:cNvSpPr>
          <p:nvPr/>
        </p:nvSpPr>
        <p:spPr>
          <a:xfrm>
            <a:off x="580714" y="1269751"/>
            <a:ext cx="10710333" cy="2159249"/>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377">
              <a:lnSpc>
                <a:spcPct val="150000"/>
              </a:lnSpc>
              <a:spcBef>
                <a:spcPts val="1000"/>
              </a:spcBef>
              <a:buFont typeface="Arial" panose="020B0604020202020204" pitchFamily="34" charset="0"/>
              <a:buChar char="•"/>
            </a:pPr>
            <a:r>
              <a:rPr lang="en-AU" sz="1800" b="0">
                <a:solidFill>
                  <a:srgbClr val="00080C"/>
                </a:solidFill>
                <a:latin typeface="Open Sans (body)"/>
                <a:cs typeface="Arial"/>
              </a:rPr>
              <a:t>Ada’s </a:t>
            </a:r>
            <a:r>
              <a:rPr lang="en-AU" b="0">
                <a:solidFill>
                  <a:srgbClr val="00080C"/>
                </a:solidFill>
                <a:latin typeface="Open Sans (body)"/>
                <a:cs typeface="Arial"/>
              </a:rPr>
              <a:t>Support at Home service delivery</a:t>
            </a:r>
            <a:r>
              <a:rPr lang="en-AU" sz="1800" b="0">
                <a:solidFill>
                  <a:srgbClr val="00080C"/>
                </a:solidFill>
                <a:latin typeface="Open Sans (body)"/>
                <a:cs typeface="Arial"/>
              </a:rPr>
              <a:t> includes assistance with hygiene and toileting. </a:t>
            </a:r>
          </a:p>
          <a:p>
            <a:pPr marL="227965" indent="-227965" defTabSz="914377">
              <a:lnSpc>
                <a:spcPct val="150000"/>
              </a:lnSpc>
              <a:spcBef>
                <a:spcPts val="1000"/>
              </a:spcBef>
              <a:buFont typeface="Arial" panose="020B0604020202020204" pitchFamily="34" charset="0"/>
              <a:buChar char="•"/>
            </a:pPr>
            <a:r>
              <a:rPr lang="en-AU" sz="1800" b="0">
                <a:solidFill>
                  <a:srgbClr val="00080C"/>
                </a:solidFill>
                <a:latin typeface="Open Sans (body)"/>
                <a:cs typeface="Arial"/>
              </a:rPr>
              <a:t>The aged care worker does not arrive for the scheduled visit, resulting in Ada’s continence aids not being changed. Ada was emotionally distressed as a result. </a:t>
            </a:r>
          </a:p>
          <a:p>
            <a:pPr marL="227965" indent="-227965" defTabSz="914377">
              <a:lnSpc>
                <a:spcPct val="150000"/>
              </a:lnSpc>
              <a:spcBef>
                <a:spcPts val="1000"/>
              </a:spcBef>
              <a:buFont typeface="Arial" panose="020B0604020202020204" pitchFamily="34" charset="0"/>
              <a:buChar char="•"/>
            </a:pPr>
            <a:r>
              <a:rPr lang="en-AU" sz="1800" b="0">
                <a:solidFill>
                  <a:srgbClr val="00080C"/>
                </a:solidFill>
                <a:latin typeface="Open Sans (body)"/>
                <a:cs typeface="Arial"/>
              </a:rPr>
              <a:t>The service offers </a:t>
            </a:r>
            <a:r>
              <a:rPr lang="en-AU" b="0">
                <a:solidFill>
                  <a:srgbClr val="00080C"/>
                </a:solidFill>
                <a:latin typeface="Open Sans (body)"/>
                <a:cs typeface="Arial"/>
              </a:rPr>
              <a:t>Ada </a:t>
            </a:r>
            <a:r>
              <a:rPr lang="en-AU" sz="1800" b="0">
                <a:solidFill>
                  <a:srgbClr val="00080C"/>
                </a:solidFill>
                <a:latin typeface="Open Sans (body)"/>
                <a:cs typeface="Arial"/>
              </a:rPr>
              <a:t>counselling with a social worker. </a:t>
            </a:r>
            <a:endParaRPr lang="en-AU" sz="1800" b="0">
              <a:solidFill>
                <a:srgbClr val="00080C"/>
              </a:solidFill>
              <a:latin typeface="Open Sans (body)"/>
              <a:cs typeface="Arial" panose="020B0604020202020204" pitchFamily="34" charset="0"/>
            </a:endParaRPr>
          </a:p>
        </p:txBody>
      </p:sp>
      <p:sp>
        <p:nvSpPr>
          <p:cNvPr id="8" name="Rectangle: Rounded Corners 7">
            <a:extLst>
              <a:ext uri="{FF2B5EF4-FFF2-40B4-BE49-F238E27FC236}">
                <a16:creationId xmlns:a16="http://schemas.microsoft.com/office/drawing/2014/main" id="{9A450384-F944-294C-F867-EFA9B090E4EE}"/>
              </a:ext>
            </a:extLst>
          </p:cNvPr>
          <p:cNvSpPr/>
          <p:nvPr/>
        </p:nvSpPr>
        <p:spPr>
          <a:xfrm>
            <a:off x="900953" y="4202804"/>
            <a:ext cx="4874572"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A4A2CC69-94AC-19AC-E165-B71648415B3D}"/>
              </a:ext>
            </a:extLst>
          </p:cNvPr>
          <p:cNvSpPr/>
          <p:nvPr/>
        </p:nvSpPr>
        <p:spPr>
          <a:xfrm>
            <a:off x="6304182" y="4196678"/>
            <a:ext cx="4986865"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FDD37340-EEED-9752-EFEA-7FFAFD174930}"/>
              </a:ext>
            </a:extLst>
          </p:cNvPr>
          <p:cNvSpPr txBox="1"/>
          <p:nvPr/>
        </p:nvSpPr>
        <p:spPr>
          <a:xfrm>
            <a:off x="1092343" y="4501689"/>
            <a:ext cx="4683182" cy="1200329"/>
          </a:xfrm>
          <a:prstGeom prst="rect">
            <a:avLst/>
          </a:prstGeom>
          <a:noFill/>
        </p:spPr>
        <p:txBody>
          <a:bodyPr wrap="square" rtlCol="0">
            <a:spAutoFit/>
          </a:bodyPr>
          <a:lstStyle/>
          <a:p>
            <a:pPr>
              <a:lnSpc>
                <a:spcPct val="150000"/>
              </a:lnSpc>
            </a:pPr>
            <a:r>
              <a:rPr lang="en-AU">
                <a:solidFill>
                  <a:prstClr val="white"/>
                </a:solidFill>
                <a:latin typeface="Open Sans (body)"/>
              </a:rPr>
              <a:t>Would this be a SIRS reportable incident? </a:t>
            </a:r>
          </a:p>
          <a:p>
            <a:pPr>
              <a:lnSpc>
                <a:spcPct val="150000"/>
              </a:lnSpc>
            </a:pPr>
            <a:r>
              <a:rPr lang="en-AU">
                <a:solidFill>
                  <a:prstClr val="white"/>
                </a:solidFill>
                <a:latin typeface="Open Sans (body)"/>
              </a:rPr>
              <a:t>Why? Consider the criteria.</a:t>
            </a:r>
          </a:p>
          <a:p>
            <a:endParaRPr lang="en-AU"/>
          </a:p>
        </p:txBody>
      </p:sp>
      <p:sp>
        <p:nvSpPr>
          <p:cNvPr id="11" name="TextBox 10">
            <a:extLst>
              <a:ext uri="{FF2B5EF4-FFF2-40B4-BE49-F238E27FC236}">
                <a16:creationId xmlns:a16="http://schemas.microsoft.com/office/drawing/2014/main" id="{4E5FE7EE-2028-1A69-30E5-A57835171309}"/>
              </a:ext>
            </a:extLst>
          </p:cNvPr>
          <p:cNvSpPr txBox="1"/>
          <p:nvPr/>
        </p:nvSpPr>
        <p:spPr>
          <a:xfrm>
            <a:off x="6651982" y="4405958"/>
            <a:ext cx="4291264" cy="1296060"/>
          </a:xfrm>
          <a:prstGeom prst="rect">
            <a:avLst/>
          </a:prstGeom>
          <a:noFill/>
        </p:spPr>
        <p:txBody>
          <a:bodyPr wrap="square" rtlCol="0">
            <a:spAutoFit/>
          </a:bodyPr>
          <a:lstStyle/>
          <a:p>
            <a:pPr lvl="0" defTabSz="457200">
              <a:lnSpc>
                <a:spcPct val="150000"/>
              </a:lnSpc>
              <a:defRPr/>
            </a:pPr>
            <a:r>
              <a:rPr lang="en-AU">
                <a:solidFill>
                  <a:prstClr val="white"/>
                </a:solidFill>
                <a:latin typeface="Open Sans (body)"/>
              </a:rPr>
              <a:t>If it is SIRS reportable, is it Priority 1 or Priority 2? </a:t>
            </a:r>
          </a:p>
          <a:p>
            <a:pPr lvl="0" defTabSz="457200">
              <a:lnSpc>
                <a:spcPct val="150000"/>
              </a:lnSpc>
              <a:defRPr/>
            </a:pPr>
            <a:r>
              <a:rPr lang="en-AU">
                <a:solidFill>
                  <a:prstClr val="white"/>
                </a:solidFill>
                <a:latin typeface="Open Sans (body)"/>
              </a:rPr>
              <a:t>Why? Consider the criteria for each.</a:t>
            </a:r>
            <a:endParaRPr lang="en-AU">
              <a:latin typeface="Open Sans (body)"/>
            </a:endParaRPr>
          </a:p>
        </p:txBody>
      </p:sp>
    </p:spTree>
    <p:custDataLst>
      <p:tags r:id="rId1"/>
    </p:custDataLst>
    <p:extLst>
      <p:ext uri="{BB962C8B-B14F-4D97-AF65-F5344CB8AC3E}">
        <p14:creationId xmlns:p14="http://schemas.microsoft.com/office/powerpoint/2010/main" val="35211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19C9-DF7C-AC6A-E367-49D7C2D41420}"/>
            </a:ext>
          </a:extLst>
        </p:cNvPr>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B4D4F842-70C8-29C0-ACD1-2E2E86B79642}"/>
              </a:ext>
            </a:extLst>
          </p:cNvPr>
          <p:cNvGraphicFramePr>
            <a:graphicFrameLocks noGrp="1"/>
          </p:cNvGraphicFramePr>
          <p:nvPr>
            <p:ph idx="1"/>
            <p:extLst>
              <p:ext uri="{D42A27DB-BD31-4B8C-83A1-F6EECF244321}">
                <p14:modId xmlns:p14="http://schemas.microsoft.com/office/powerpoint/2010/main" val="949107861"/>
              </p:ext>
            </p:extLst>
          </p:nvPr>
        </p:nvGraphicFramePr>
        <p:xfrm>
          <a:off x="493467" y="835164"/>
          <a:ext cx="10492586" cy="5154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C93CAA2C-A47E-4092-D927-02EA0979289C}"/>
              </a:ext>
            </a:extLst>
          </p:cNvPr>
          <p:cNvSpPr>
            <a:spLocks noGrp="1"/>
          </p:cNvSpPr>
          <p:nvPr>
            <p:ph type="title"/>
          </p:nvPr>
        </p:nvSpPr>
        <p:spPr>
          <a:xfrm>
            <a:off x="493466" y="297227"/>
            <a:ext cx="9682163" cy="537936"/>
          </a:xfrm>
        </p:spPr>
        <p:txBody>
          <a:bodyPr>
            <a:noAutofit/>
          </a:bodyPr>
          <a:lstStyle/>
          <a:p>
            <a:r>
              <a:rPr lang="en-AU" sz="2800"/>
              <a:t>Presentation sections</a:t>
            </a:r>
          </a:p>
        </p:txBody>
      </p:sp>
    </p:spTree>
    <p:custDataLst>
      <p:tags r:id="rId1"/>
    </p:custDataLst>
    <p:extLst>
      <p:ext uri="{BB962C8B-B14F-4D97-AF65-F5344CB8AC3E}">
        <p14:creationId xmlns:p14="http://schemas.microsoft.com/office/powerpoint/2010/main" val="414035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14F6-889E-5977-CB12-B8C95E2371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329888-F3B3-15C0-FB42-9B2D43425F9C}"/>
              </a:ext>
            </a:extLst>
          </p:cNvPr>
          <p:cNvSpPr>
            <a:spLocks noGrp="1"/>
          </p:cNvSpPr>
          <p:nvPr>
            <p:ph type="title"/>
          </p:nvPr>
        </p:nvSpPr>
        <p:spPr>
          <a:xfrm>
            <a:off x="526477" y="406857"/>
            <a:ext cx="10818806" cy="537936"/>
          </a:xfrm>
        </p:spPr>
        <p:txBody>
          <a:bodyPr/>
          <a:lstStyle/>
          <a:p>
            <a:r>
              <a:rPr lang="en-AU" sz="2800"/>
              <a:t>Activity example – Neglect (Residential care home)</a:t>
            </a:r>
          </a:p>
        </p:txBody>
      </p:sp>
      <p:sp>
        <p:nvSpPr>
          <p:cNvPr id="2" name="Content Placeholder 2">
            <a:extLst>
              <a:ext uri="{FF2B5EF4-FFF2-40B4-BE49-F238E27FC236}">
                <a16:creationId xmlns:a16="http://schemas.microsoft.com/office/drawing/2014/main" id="{85D257EE-750B-6D17-F22C-9B6F8A3DDEE1}"/>
              </a:ext>
            </a:extLst>
          </p:cNvPr>
          <p:cNvSpPr txBox="1">
            <a:spLocks/>
          </p:cNvSpPr>
          <p:nvPr/>
        </p:nvSpPr>
        <p:spPr>
          <a:xfrm>
            <a:off x="580714" y="1129909"/>
            <a:ext cx="10710333" cy="3771767"/>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377">
              <a:lnSpc>
                <a:spcPct val="150000"/>
              </a:lnSpc>
              <a:spcBef>
                <a:spcPts val="1000"/>
              </a:spcBef>
              <a:buFont typeface="Arial" panose="020B0604020202020204" pitchFamily="34" charset="0"/>
              <a:buChar char="•"/>
            </a:pPr>
            <a:r>
              <a:rPr lang="en-AU" sz="1800" b="0">
                <a:solidFill>
                  <a:srgbClr val="00080C"/>
                </a:solidFill>
                <a:latin typeface="Open Sans (body)"/>
                <a:cs typeface="Arial"/>
              </a:rPr>
              <a:t>When aged care worker, Jenny, went to John</a:t>
            </a:r>
            <a:r>
              <a:rPr lang="en-AU" b="0">
                <a:solidFill>
                  <a:srgbClr val="00080C"/>
                </a:solidFill>
                <a:latin typeface="Open Sans (body)"/>
                <a:cs typeface="Arial"/>
              </a:rPr>
              <a:t> </a:t>
            </a:r>
            <a:r>
              <a:rPr lang="en-AU" sz="1800" b="0">
                <a:solidFill>
                  <a:srgbClr val="00080C"/>
                </a:solidFill>
                <a:latin typeface="Open Sans (body)"/>
                <a:cs typeface="Arial"/>
              </a:rPr>
              <a:t>to assist him to shower, John was still in bed and asked Jenny to come back in an hour. </a:t>
            </a:r>
            <a:endParaRPr lang="en-US" b="0">
              <a:latin typeface="Open Sans (body)"/>
            </a:endParaRPr>
          </a:p>
          <a:p>
            <a:pPr marL="227965" indent="-227965" defTabSz="914377">
              <a:lnSpc>
                <a:spcPct val="150000"/>
              </a:lnSpc>
              <a:spcBef>
                <a:spcPts val="1000"/>
              </a:spcBef>
              <a:buFont typeface="Arial" panose="020B0604020202020204" pitchFamily="34" charset="0"/>
              <a:buChar char="•"/>
            </a:pPr>
            <a:r>
              <a:rPr lang="en-AU" sz="1800" b="0">
                <a:solidFill>
                  <a:srgbClr val="00080C"/>
                </a:solidFill>
                <a:latin typeface="Open Sans (body)"/>
                <a:cs typeface="Arial"/>
              </a:rPr>
              <a:t>At lunchtime, Jenny saw John still wearing his pyjamas and realised she forgot to go back to him. As Jenny was working a short shift, she told John that he would have to wait until tomorrow. John is highly distressed by this. </a:t>
            </a:r>
            <a:endParaRPr lang="en-AU" sz="1800" b="0">
              <a:solidFill>
                <a:srgbClr val="00080C"/>
              </a:solidFill>
              <a:latin typeface="Open Sans (body)"/>
              <a:cs typeface="Arial" panose="020B0604020202020204" pitchFamily="34" charset="0"/>
            </a:endParaRPr>
          </a:p>
          <a:p>
            <a:pPr marL="227965" indent="-227965" defTabSz="914377">
              <a:lnSpc>
                <a:spcPct val="150000"/>
              </a:lnSpc>
              <a:spcBef>
                <a:spcPts val="1000"/>
              </a:spcBef>
              <a:buFont typeface="Arial" panose="020B0604020202020204" pitchFamily="34" charset="0"/>
              <a:buChar char="•"/>
            </a:pPr>
            <a:r>
              <a:rPr lang="en-AU" sz="1800" b="0">
                <a:solidFill>
                  <a:srgbClr val="00080C"/>
                </a:solidFill>
                <a:latin typeface="Open Sans (body)"/>
                <a:cs typeface="Arial"/>
              </a:rPr>
              <a:t>The </a:t>
            </a:r>
            <a:r>
              <a:rPr lang="en-AU" b="0">
                <a:solidFill>
                  <a:srgbClr val="00080C"/>
                </a:solidFill>
                <a:latin typeface="Open Sans (body)"/>
                <a:cs typeface="Arial"/>
              </a:rPr>
              <a:t>provider</a:t>
            </a:r>
            <a:r>
              <a:rPr lang="en-AU" sz="1800" b="0">
                <a:solidFill>
                  <a:srgbClr val="00080C"/>
                </a:solidFill>
                <a:latin typeface="Open Sans (body)"/>
                <a:cs typeface="Arial"/>
              </a:rPr>
              <a:t> offers John counselling. </a:t>
            </a:r>
            <a:endParaRPr lang="en-AU" sz="1800" b="0">
              <a:solidFill>
                <a:srgbClr val="00080C"/>
              </a:solidFill>
              <a:latin typeface="Open Sans (body)"/>
              <a:cs typeface="Arial" panose="020B0604020202020204" pitchFamily="34" charset="0"/>
            </a:endParaRPr>
          </a:p>
        </p:txBody>
      </p:sp>
      <p:sp>
        <p:nvSpPr>
          <p:cNvPr id="4" name="Rectangle: Rounded Corners 3">
            <a:extLst>
              <a:ext uri="{FF2B5EF4-FFF2-40B4-BE49-F238E27FC236}">
                <a16:creationId xmlns:a16="http://schemas.microsoft.com/office/drawing/2014/main" id="{A2FF74A0-0432-BDB9-042B-01555608E1D5}"/>
              </a:ext>
            </a:extLst>
          </p:cNvPr>
          <p:cNvSpPr/>
          <p:nvPr/>
        </p:nvSpPr>
        <p:spPr>
          <a:xfrm>
            <a:off x="900953" y="4202804"/>
            <a:ext cx="4874572"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23AA01BF-740F-0CBA-CAE3-85541F955861}"/>
              </a:ext>
            </a:extLst>
          </p:cNvPr>
          <p:cNvSpPr/>
          <p:nvPr/>
        </p:nvSpPr>
        <p:spPr>
          <a:xfrm>
            <a:off x="6304182" y="4196678"/>
            <a:ext cx="4986865"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18C082FB-80D0-58EE-9437-8C45C9DAA68F}"/>
              </a:ext>
            </a:extLst>
          </p:cNvPr>
          <p:cNvSpPr txBox="1"/>
          <p:nvPr/>
        </p:nvSpPr>
        <p:spPr>
          <a:xfrm>
            <a:off x="1092343" y="4501689"/>
            <a:ext cx="4683182" cy="1200329"/>
          </a:xfrm>
          <a:prstGeom prst="rect">
            <a:avLst/>
          </a:prstGeom>
          <a:noFill/>
        </p:spPr>
        <p:txBody>
          <a:bodyPr wrap="square" rtlCol="0">
            <a:spAutoFit/>
          </a:bodyPr>
          <a:lstStyle/>
          <a:p>
            <a:pPr>
              <a:lnSpc>
                <a:spcPct val="150000"/>
              </a:lnSpc>
            </a:pPr>
            <a:r>
              <a:rPr lang="en-AU">
                <a:solidFill>
                  <a:prstClr val="white"/>
                </a:solidFill>
                <a:latin typeface="Open Sans (body)"/>
              </a:rPr>
              <a:t>Would this be a SIRS reportable incident? </a:t>
            </a:r>
          </a:p>
          <a:p>
            <a:pPr>
              <a:lnSpc>
                <a:spcPct val="150000"/>
              </a:lnSpc>
            </a:pPr>
            <a:r>
              <a:rPr lang="en-AU">
                <a:solidFill>
                  <a:prstClr val="white"/>
                </a:solidFill>
                <a:latin typeface="Open Sans (body)"/>
              </a:rPr>
              <a:t>Why? Consider the criteria.</a:t>
            </a:r>
          </a:p>
          <a:p>
            <a:endParaRPr lang="en-AU"/>
          </a:p>
        </p:txBody>
      </p:sp>
      <p:sp>
        <p:nvSpPr>
          <p:cNvPr id="7" name="TextBox 6">
            <a:extLst>
              <a:ext uri="{FF2B5EF4-FFF2-40B4-BE49-F238E27FC236}">
                <a16:creationId xmlns:a16="http://schemas.microsoft.com/office/drawing/2014/main" id="{8FEB4848-3EAF-1733-743D-C4DCF1D43B2A}"/>
              </a:ext>
            </a:extLst>
          </p:cNvPr>
          <p:cNvSpPr txBox="1"/>
          <p:nvPr/>
        </p:nvSpPr>
        <p:spPr>
          <a:xfrm>
            <a:off x="6651982" y="4405958"/>
            <a:ext cx="4291264" cy="1296060"/>
          </a:xfrm>
          <a:prstGeom prst="rect">
            <a:avLst/>
          </a:prstGeom>
          <a:noFill/>
        </p:spPr>
        <p:txBody>
          <a:bodyPr wrap="square" rtlCol="0">
            <a:spAutoFit/>
          </a:bodyPr>
          <a:lstStyle/>
          <a:p>
            <a:pPr lvl="0" defTabSz="457200">
              <a:lnSpc>
                <a:spcPct val="150000"/>
              </a:lnSpc>
              <a:defRPr/>
            </a:pPr>
            <a:r>
              <a:rPr lang="en-AU">
                <a:solidFill>
                  <a:prstClr val="white"/>
                </a:solidFill>
                <a:latin typeface="Open Sans (body)"/>
              </a:rPr>
              <a:t>If it is SIRS reportable, is it Priority 1 or Priority 2? </a:t>
            </a:r>
          </a:p>
          <a:p>
            <a:pPr lvl="0" defTabSz="457200">
              <a:lnSpc>
                <a:spcPct val="150000"/>
              </a:lnSpc>
              <a:defRPr/>
            </a:pPr>
            <a:r>
              <a:rPr lang="en-AU">
                <a:solidFill>
                  <a:prstClr val="white"/>
                </a:solidFill>
                <a:latin typeface="Open Sans (body)"/>
              </a:rPr>
              <a:t>Why? Consider the criteria for each.</a:t>
            </a:r>
            <a:endParaRPr lang="en-AU">
              <a:latin typeface="Open Sans (body)"/>
            </a:endParaRPr>
          </a:p>
        </p:txBody>
      </p:sp>
    </p:spTree>
    <p:custDataLst>
      <p:tags r:id="rId1"/>
    </p:custDataLst>
    <p:extLst>
      <p:ext uri="{BB962C8B-B14F-4D97-AF65-F5344CB8AC3E}">
        <p14:creationId xmlns:p14="http://schemas.microsoft.com/office/powerpoint/2010/main" val="1362342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6E3E1F-C246-6A10-6E96-F194FA5085BC}"/>
              </a:ext>
            </a:extLst>
          </p:cNvPr>
          <p:cNvSpPr>
            <a:spLocks noGrp="1"/>
          </p:cNvSpPr>
          <p:nvPr>
            <p:ph type="title"/>
          </p:nvPr>
        </p:nvSpPr>
        <p:spPr>
          <a:xfrm>
            <a:off x="254130" y="2453502"/>
            <a:ext cx="5841870" cy="578224"/>
          </a:xfrm>
        </p:spPr>
        <p:txBody>
          <a:bodyPr/>
          <a:lstStyle/>
          <a:p>
            <a:r>
              <a:rPr lang="en-AU"/>
              <a:t>SIRS decision support tool</a:t>
            </a:r>
          </a:p>
        </p:txBody>
      </p:sp>
      <p:pic>
        <p:nvPicPr>
          <p:cNvPr id="7" name="Picture 6" descr="A white outline of a magnifying glass&#10;&#10;AI-generated content may be incorrect.">
            <a:extLst>
              <a:ext uri="{FF2B5EF4-FFF2-40B4-BE49-F238E27FC236}">
                <a16:creationId xmlns:a16="http://schemas.microsoft.com/office/drawing/2014/main" id="{D0AF1E05-E503-9644-566F-A75437DA6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719" y="3429000"/>
            <a:ext cx="465812" cy="582265"/>
          </a:xfrm>
          <a:prstGeom prst="rect">
            <a:avLst/>
          </a:prstGeom>
        </p:spPr>
      </p:pic>
      <p:sp>
        <p:nvSpPr>
          <p:cNvPr id="8" name="Rectangle: Rounded Corners 7">
            <a:extLst>
              <a:ext uri="{FF2B5EF4-FFF2-40B4-BE49-F238E27FC236}">
                <a16:creationId xmlns:a16="http://schemas.microsoft.com/office/drawing/2014/main" id="{6CD9CDDE-C340-2D84-539D-31D7040147A4}"/>
              </a:ext>
            </a:extLst>
          </p:cNvPr>
          <p:cNvSpPr/>
          <p:nvPr/>
        </p:nvSpPr>
        <p:spPr>
          <a:xfrm>
            <a:off x="254130" y="3324957"/>
            <a:ext cx="6067157" cy="791772"/>
          </a:xfrm>
          <a:prstGeom prst="round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D227E474-E407-F905-1CBD-35FC84A5E202}"/>
              </a:ext>
            </a:extLst>
          </p:cNvPr>
          <p:cNvSpPr txBox="1"/>
          <p:nvPr/>
        </p:nvSpPr>
        <p:spPr>
          <a:xfrm>
            <a:off x="254130" y="3420761"/>
            <a:ext cx="5749105" cy="600164"/>
          </a:xfrm>
          <a:prstGeom prst="rect">
            <a:avLst/>
          </a:prstGeom>
          <a:noFill/>
        </p:spPr>
        <p:txBody>
          <a:bodyPr wrap="square" rtlCol="0">
            <a:spAutoFit/>
          </a:bodyPr>
          <a:lstStyle/>
          <a:p>
            <a:pPr lvl="0"/>
            <a:r>
              <a:rPr lang="en-AU" sz="1650" b="1" i="1" kern="100">
                <a:solidFill>
                  <a:schemeClr val="bg1"/>
                </a:solidFill>
                <a:latin typeface="Open Sans" pitchFamily="2" charset="0"/>
                <a:ea typeface="Open Sans" pitchFamily="2" charset="0"/>
                <a:cs typeface="Open Sans" pitchFamily="2" charset="0"/>
              </a:rPr>
              <a:t>www.agedcarequality.gov.au/resource-library/serious-incident-response-scheme-decision-support-tool</a:t>
            </a:r>
            <a:endParaRPr kumimoji="0" lang="en-AU" sz="1650" b="1" i="0" u="none" strike="noStrike" kern="1200" cap="none" spc="0" normalizeH="0" baseline="0" noProof="0">
              <a:ln>
                <a:noFill/>
              </a:ln>
              <a:solidFill>
                <a:schemeClr val="bg1"/>
              </a:solidFill>
              <a:effectLst/>
              <a:uLnTx/>
              <a:uFillTx/>
              <a:latin typeface="Open Sans"/>
              <a:ea typeface="+mn-ea"/>
              <a:cs typeface="+mn-cs"/>
            </a:endParaRPr>
          </a:p>
        </p:txBody>
      </p:sp>
      <p:sp>
        <p:nvSpPr>
          <p:cNvPr id="14" name="Rectangle: Rounded Corners 13">
            <a:extLst>
              <a:ext uri="{FF2B5EF4-FFF2-40B4-BE49-F238E27FC236}">
                <a16:creationId xmlns:a16="http://schemas.microsoft.com/office/drawing/2014/main" id="{88BFABCF-EB79-5D62-2BBA-10C235E5F199}"/>
              </a:ext>
            </a:extLst>
          </p:cNvPr>
          <p:cNvSpPr/>
          <p:nvPr/>
        </p:nvSpPr>
        <p:spPr>
          <a:xfrm>
            <a:off x="7417488" y="1659166"/>
            <a:ext cx="4372623" cy="3654956"/>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8A8C1264-C7AF-1161-5C9B-5E097B83FCB0}"/>
              </a:ext>
            </a:extLst>
          </p:cNvPr>
          <p:cNvSpPr txBox="1"/>
          <p:nvPr/>
        </p:nvSpPr>
        <p:spPr>
          <a:xfrm>
            <a:off x="7718260" y="1859340"/>
            <a:ext cx="3731617" cy="1323439"/>
          </a:xfrm>
          <a:prstGeom prst="rect">
            <a:avLst/>
          </a:prstGeom>
          <a:noFill/>
        </p:spPr>
        <p:txBody>
          <a:bodyPr wrap="square" rtlCol="0">
            <a:spAutoFit/>
          </a:bodyPr>
          <a:lstStyle/>
          <a:p>
            <a:r>
              <a:rPr lang="en-AU" sz="1600" b="1">
                <a:solidFill>
                  <a:schemeClr val="bg1"/>
                </a:solidFill>
                <a:latin typeface="Open Sans" pitchFamily="2" charset="0"/>
                <a:ea typeface="Open Sans" pitchFamily="2" charset="0"/>
                <a:cs typeface="Open Sans" pitchFamily="2" charset="0"/>
              </a:rPr>
              <a:t>Use the </a:t>
            </a:r>
            <a:r>
              <a:rPr lang="en-AU" sz="1600" b="1" u="sng">
                <a:solidFill>
                  <a:schemeClr val="bg1"/>
                </a:solidFill>
                <a:latin typeface="Open Sans" pitchFamily="2" charset="0"/>
                <a:ea typeface="Open Sans" pitchFamily="2" charset="0"/>
                <a:cs typeface="Open Sans" pitchFamily="2" charset="0"/>
              </a:rPr>
              <a:t>SIRS decision support tool </a:t>
            </a:r>
            <a:r>
              <a:rPr lang="en-AU" sz="1600" b="1">
                <a:solidFill>
                  <a:schemeClr val="bg1"/>
                </a:solidFill>
                <a:latin typeface="Open Sans" pitchFamily="2" charset="0"/>
                <a:ea typeface="Open Sans" pitchFamily="2" charset="0"/>
                <a:cs typeface="Open Sans" pitchFamily="2" charset="0"/>
              </a:rPr>
              <a:t>to help you work out what incidents you need to report to us and when.</a:t>
            </a:r>
          </a:p>
          <a:p>
            <a:endParaRPr lang="en-AU" sz="1600"/>
          </a:p>
        </p:txBody>
      </p:sp>
      <p:pic>
        <p:nvPicPr>
          <p:cNvPr id="10" name="Picture 9">
            <a:extLst>
              <a:ext uri="{FF2B5EF4-FFF2-40B4-BE49-F238E27FC236}">
                <a16:creationId xmlns:a16="http://schemas.microsoft.com/office/drawing/2014/main" id="{404229FE-BD2D-5DA3-BE35-CA4D34167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738" y="2888689"/>
            <a:ext cx="1796121" cy="2245151"/>
          </a:xfrm>
          <a:prstGeom prst="rect">
            <a:avLst/>
          </a:prstGeom>
        </p:spPr>
      </p:pic>
    </p:spTree>
    <p:extLst>
      <p:ext uri="{BB962C8B-B14F-4D97-AF65-F5344CB8AC3E}">
        <p14:creationId xmlns:p14="http://schemas.microsoft.com/office/powerpoint/2010/main" val="1080896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2527-B96A-3742-F7DC-BBF69F5DC547}"/>
              </a:ext>
            </a:extLst>
          </p:cNvPr>
          <p:cNvSpPr>
            <a:spLocks noGrp="1"/>
          </p:cNvSpPr>
          <p:nvPr>
            <p:ph type="ctrTitle"/>
          </p:nvPr>
        </p:nvSpPr>
        <p:spPr>
          <a:xfrm>
            <a:off x="677336" y="3169604"/>
            <a:ext cx="3788647" cy="518791"/>
          </a:xfrm>
        </p:spPr>
        <p:txBody>
          <a:bodyPr/>
          <a:lstStyle/>
          <a:p>
            <a:r>
              <a:rPr lang="en-AU"/>
              <a:t>SIRS notifications</a:t>
            </a:r>
            <a:br>
              <a:rPr lang="en-AU"/>
            </a:br>
            <a:endParaRPr lang="en-AU"/>
          </a:p>
        </p:txBody>
      </p:sp>
    </p:spTree>
    <p:extLst>
      <p:ext uri="{BB962C8B-B14F-4D97-AF65-F5344CB8AC3E}">
        <p14:creationId xmlns:p14="http://schemas.microsoft.com/office/powerpoint/2010/main" val="1013834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1416-A1FD-AAA0-ABB5-0F87E0203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48701-966A-7381-91C9-E66100F0CE76}"/>
              </a:ext>
            </a:extLst>
          </p:cNvPr>
          <p:cNvSpPr>
            <a:spLocks noGrp="1"/>
          </p:cNvSpPr>
          <p:nvPr>
            <p:ph type="title"/>
          </p:nvPr>
        </p:nvSpPr>
        <p:spPr>
          <a:xfrm>
            <a:off x="546474" y="429748"/>
            <a:ext cx="9682163" cy="537936"/>
          </a:xfrm>
        </p:spPr>
        <p:txBody>
          <a:bodyPr>
            <a:noAutofit/>
          </a:bodyPr>
          <a:lstStyle/>
          <a:p>
            <a:r>
              <a:rPr lang="en-AU" sz="2900"/>
              <a:t>Features of a clear SIRS notification</a:t>
            </a:r>
          </a:p>
        </p:txBody>
      </p:sp>
      <p:sp>
        <p:nvSpPr>
          <p:cNvPr id="7" name="Content Placeholder 1">
            <a:extLst>
              <a:ext uri="{FF2B5EF4-FFF2-40B4-BE49-F238E27FC236}">
                <a16:creationId xmlns:a16="http://schemas.microsoft.com/office/drawing/2014/main" id="{23DA7243-C90C-5B97-0172-CC91FD17D147}"/>
              </a:ext>
            </a:extLst>
          </p:cNvPr>
          <p:cNvSpPr>
            <a:spLocks noGrp="1"/>
          </p:cNvSpPr>
          <p:nvPr>
            <p:ph idx="1"/>
          </p:nvPr>
        </p:nvSpPr>
        <p:spPr>
          <a:xfrm>
            <a:off x="712304" y="1250212"/>
            <a:ext cx="10555355" cy="4357576"/>
          </a:xfrm>
        </p:spPr>
        <p:txBody>
          <a:bodyPr>
            <a:noAutofit/>
          </a:bodyPr>
          <a:lstStyle/>
          <a:p>
            <a:pPr>
              <a:lnSpc>
                <a:spcPct val="150000"/>
              </a:lnSpc>
            </a:pPr>
            <a:r>
              <a:rPr lang="en-AU" sz="2000" b="0">
                <a:solidFill>
                  <a:schemeClr val="tx1"/>
                </a:solidFill>
              </a:rPr>
              <a:t>To make a clear notification to the Commission, you need to include:</a:t>
            </a:r>
          </a:p>
          <a:p>
            <a:pPr>
              <a:lnSpc>
                <a:spcPct val="150000"/>
              </a:lnSpc>
            </a:pPr>
            <a:endParaRPr lang="en-AU" sz="1050" b="0">
              <a:solidFill>
                <a:schemeClr val="tx1"/>
              </a:solidFill>
            </a:endParaRPr>
          </a:p>
          <a:p>
            <a:pPr marL="285750" indent="-285750">
              <a:lnSpc>
                <a:spcPct val="150000"/>
              </a:lnSpc>
              <a:buClr>
                <a:srgbClr val="00577D"/>
              </a:buClr>
              <a:buFont typeface="Arial" panose="020B0604020202020204" pitchFamily="34" charset="0"/>
              <a:buChar char="•"/>
            </a:pPr>
            <a:r>
              <a:rPr lang="en-AU" sz="2000" b="0">
                <a:solidFill>
                  <a:schemeClr val="tx1"/>
                </a:solidFill>
              </a:rPr>
              <a:t>what happened</a:t>
            </a:r>
          </a:p>
          <a:p>
            <a:pPr marL="285750" indent="-285750">
              <a:lnSpc>
                <a:spcPct val="150000"/>
              </a:lnSpc>
              <a:buClr>
                <a:srgbClr val="00577D"/>
              </a:buClr>
              <a:buFont typeface="Arial" panose="020B0604020202020204" pitchFamily="34" charset="0"/>
              <a:buChar char="•"/>
            </a:pPr>
            <a:r>
              <a:rPr lang="en-AU" sz="2000" b="0">
                <a:solidFill>
                  <a:schemeClr val="tx1"/>
                </a:solidFill>
              </a:rPr>
              <a:t>when the incident happened</a:t>
            </a:r>
          </a:p>
          <a:p>
            <a:pPr marL="285750" indent="-285750">
              <a:lnSpc>
                <a:spcPct val="150000"/>
              </a:lnSpc>
              <a:buClr>
                <a:srgbClr val="00577D"/>
              </a:buClr>
              <a:buFont typeface="Arial" panose="020B0604020202020204" pitchFamily="34" charset="0"/>
              <a:buChar char="•"/>
            </a:pPr>
            <a:r>
              <a:rPr lang="en-AU" sz="2000" b="0">
                <a:solidFill>
                  <a:schemeClr val="tx1"/>
                </a:solidFill>
              </a:rPr>
              <a:t>where the incident happened</a:t>
            </a:r>
          </a:p>
          <a:p>
            <a:pPr marL="285750" indent="-285750">
              <a:lnSpc>
                <a:spcPct val="150000"/>
              </a:lnSpc>
              <a:buClr>
                <a:srgbClr val="00577D"/>
              </a:buClr>
              <a:buFont typeface="Arial" panose="020B0604020202020204" pitchFamily="34" charset="0"/>
              <a:buChar char="•"/>
            </a:pPr>
            <a:r>
              <a:rPr lang="en-AU" sz="2000" b="0">
                <a:solidFill>
                  <a:schemeClr val="tx1"/>
                </a:solidFill>
              </a:rPr>
              <a:t>who was involved, including the older person affected and workers involved with the incident</a:t>
            </a:r>
          </a:p>
          <a:p>
            <a:pPr marL="285750" indent="-285750">
              <a:lnSpc>
                <a:spcPct val="150000"/>
              </a:lnSpc>
              <a:buClr>
                <a:srgbClr val="00577D"/>
              </a:buClr>
              <a:buFont typeface="Arial" panose="020B0604020202020204" pitchFamily="34" charset="0"/>
              <a:buChar char="•"/>
            </a:pPr>
            <a:r>
              <a:rPr lang="en-AU" sz="2000" b="0">
                <a:solidFill>
                  <a:schemeClr val="tx1"/>
                </a:solidFill>
              </a:rPr>
              <a:t>what actions were taken after the incident</a:t>
            </a:r>
          </a:p>
          <a:p>
            <a:pPr marL="285750" indent="-285750">
              <a:lnSpc>
                <a:spcPct val="150000"/>
              </a:lnSpc>
              <a:buClr>
                <a:srgbClr val="00577D"/>
              </a:buClr>
              <a:buFont typeface="Arial" panose="020B0604020202020204" pitchFamily="34" charset="0"/>
              <a:buChar char="•"/>
            </a:pPr>
            <a:r>
              <a:rPr lang="en-AU" sz="2000" b="0">
                <a:solidFill>
                  <a:schemeClr val="tx1"/>
                </a:solidFill>
              </a:rPr>
              <a:t>what caused the incident (if known)</a:t>
            </a:r>
          </a:p>
          <a:p>
            <a:pPr marL="285750" indent="-285750">
              <a:lnSpc>
                <a:spcPct val="150000"/>
              </a:lnSpc>
              <a:buClr>
                <a:srgbClr val="00577D"/>
              </a:buClr>
              <a:buFont typeface="Arial" panose="020B0604020202020204" pitchFamily="34" charset="0"/>
              <a:buChar char="•"/>
            </a:pPr>
            <a:r>
              <a:rPr lang="en-AU" sz="2000" b="0">
                <a:solidFill>
                  <a:schemeClr val="tx1"/>
                </a:solidFill>
              </a:rPr>
              <a:t>what changes the provider will make because of the incident (if known).</a:t>
            </a:r>
          </a:p>
        </p:txBody>
      </p:sp>
    </p:spTree>
    <p:extLst>
      <p:ext uri="{BB962C8B-B14F-4D97-AF65-F5344CB8AC3E}">
        <p14:creationId xmlns:p14="http://schemas.microsoft.com/office/powerpoint/2010/main" val="1120511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003F0-F84C-1448-6CB4-DBFC96953A03}"/>
            </a:ext>
          </a:extLst>
        </p:cNvPr>
        <p:cNvGrpSpPr/>
        <p:nvPr/>
      </p:nvGrpSpPr>
      <p:grpSpPr>
        <a:xfrm>
          <a:off x="0" y="0"/>
          <a:ext cx="0" cy="0"/>
          <a:chOff x="0" y="0"/>
          <a:chExt cx="0" cy="0"/>
        </a:xfrm>
      </p:grpSpPr>
      <p:sp>
        <p:nvSpPr>
          <p:cNvPr id="7" name="Content Placeholder 1">
            <a:extLst>
              <a:ext uri="{FF2B5EF4-FFF2-40B4-BE49-F238E27FC236}">
                <a16:creationId xmlns:a16="http://schemas.microsoft.com/office/drawing/2014/main" id="{AC0267CD-BC71-15DE-07C6-112863855006}"/>
              </a:ext>
            </a:extLst>
          </p:cNvPr>
          <p:cNvSpPr>
            <a:spLocks noGrp="1"/>
          </p:cNvSpPr>
          <p:nvPr>
            <p:ph idx="1"/>
          </p:nvPr>
        </p:nvSpPr>
        <p:spPr>
          <a:xfrm>
            <a:off x="762000" y="1608253"/>
            <a:ext cx="10710333" cy="3980750"/>
          </a:xfrm>
        </p:spPr>
        <p:txBody>
          <a:bodyPr>
            <a:normAutofit/>
          </a:bodyPr>
          <a:lstStyle/>
          <a:p>
            <a:pPr marL="457200" indent="-457200">
              <a:lnSpc>
                <a:spcPct val="150000"/>
              </a:lnSpc>
              <a:buFont typeface="Arial" panose="020B0604020202020204" pitchFamily="34" charset="0"/>
              <a:buChar char="•"/>
            </a:pPr>
            <a:r>
              <a:rPr lang="en-AU" sz="2000" b="0">
                <a:solidFill>
                  <a:srgbClr val="000000"/>
                </a:solidFill>
                <a:latin typeface="Open Sans (body)"/>
              </a:rPr>
              <a:t>Holistically consider SIRS notifications​</a:t>
            </a:r>
          </a:p>
          <a:p>
            <a:pPr marL="457200" indent="-457200">
              <a:lnSpc>
                <a:spcPct val="150000"/>
              </a:lnSpc>
              <a:buFont typeface="Arial" panose="020B0604020202020204" pitchFamily="34" charset="0"/>
              <a:buChar char="•"/>
            </a:pPr>
            <a:r>
              <a:rPr lang="en-AU" sz="2000" b="0">
                <a:solidFill>
                  <a:srgbClr val="000000"/>
                </a:solidFill>
                <a:latin typeface="Open Sans (body)"/>
              </a:rPr>
              <a:t>Apply ongoing risk assessment and management​</a:t>
            </a:r>
          </a:p>
          <a:p>
            <a:pPr marL="457200" indent="-457200">
              <a:lnSpc>
                <a:spcPct val="150000"/>
              </a:lnSpc>
              <a:buFont typeface="Arial" panose="020B0604020202020204" pitchFamily="34" charset="0"/>
              <a:buChar char="•"/>
            </a:pPr>
            <a:r>
              <a:rPr lang="en-AU" sz="2000" b="0">
                <a:solidFill>
                  <a:srgbClr val="000000"/>
                </a:solidFill>
                <a:latin typeface="Open Sans (body)"/>
              </a:rPr>
              <a:t>Use a range of actions and tools​</a:t>
            </a:r>
          </a:p>
          <a:p>
            <a:pPr marL="457200" indent="-457200">
              <a:lnSpc>
                <a:spcPct val="150000"/>
              </a:lnSpc>
              <a:buFont typeface="Arial" panose="020B0604020202020204" pitchFamily="34" charset="0"/>
              <a:buChar char="•"/>
            </a:pPr>
            <a:r>
              <a:rPr lang="en-AU" sz="2000" b="0">
                <a:solidFill>
                  <a:srgbClr val="000000"/>
                </a:solidFill>
                <a:latin typeface="Open Sans (body)"/>
              </a:rPr>
              <a:t>Engage with providers ​</a:t>
            </a:r>
          </a:p>
          <a:p>
            <a:pPr marL="457200" indent="-457200">
              <a:lnSpc>
                <a:spcPct val="150000"/>
              </a:lnSpc>
              <a:buFont typeface="Arial" panose="020B0604020202020204" pitchFamily="34" charset="0"/>
              <a:buChar char="•"/>
            </a:pPr>
            <a:r>
              <a:rPr lang="en-AU" sz="2000" b="0">
                <a:solidFill>
                  <a:srgbClr val="000000"/>
                </a:solidFill>
                <a:latin typeface="Open Sans (body)"/>
              </a:rPr>
              <a:t>Provide education on the SIRS</a:t>
            </a:r>
          </a:p>
          <a:p>
            <a:endParaRPr lang="en-AU" sz="1400"/>
          </a:p>
        </p:txBody>
      </p:sp>
      <p:sp>
        <p:nvSpPr>
          <p:cNvPr id="3" name="Title 1">
            <a:extLst>
              <a:ext uri="{FF2B5EF4-FFF2-40B4-BE49-F238E27FC236}">
                <a16:creationId xmlns:a16="http://schemas.microsoft.com/office/drawing/2014/main" id="{6E7F8EA1-ADC4-B4AA-ECA9-A74A73309848}"/>
              </a:ext>
            </a:extLst>
          </p:cNvPr>
          <p:cNvSpPr txBox="1">
            <a:spLocks/>
          </p:cNvSpPr>
          <p:nvPr/>
        </p:nvSpPr>
        <p:spPr>
          <a:xfrm>
            <a:off x="546474" y="429748"/>
            <a:ext cx="9682163" cy="537936"/>
          </a:xfrm>
          <a:prstGeom prst="rect">
            <a:avLst/>
          </a:prstGeom>
        </p:spPr>
        <p:txBody>
          <a:bodyPr>
            <a:noAutofit/>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2800"/>
              <a:t>The Commission’s response to SIRS notifications</a:t>
            </a:r>
            <a:endParaRPr lang="en-AU" sz="2900"/>
          </a:p>
        </p:txBody>
      </p:sp>
    </p:spTree>
    <p:custDataLst>
      <p:tags r:id="rId1"/>
    </p:custDataLst>
    <p:extLst>
      <p:ext uri="{BB962C8B-B14F-4D97-AF65-F5344CB8AC3E}">
        <p14:creationId xmlns:p14="http://schemas.microsoft.com/office/powerpoint/2010/main" val="1588445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12E2-8C78-955F-F03A-4F0C9892FC85}"/>
            </a:ext>
          </a:extLst>
        </p:cNvPr>
        <p:cNvGrpSpPr/>
        <p:nvPr/>
      </p:nvGrpSpPr>
      <p:grpSpPr>
        <a:xfrm>
          <a:off x="0" y="0"/>
          <a:ext cx="0" cy="0"/>
          <a:chOff x="0" y="0"/>
          <a:chExt cx="0" cy="0"/>
        </a:xfrm>
      </p:grpSpPr>
      <p:pic>
        <p:nvPicPr>
          <p:cNvPr id="14" name="Picture Placeholder 13" descr="Close-up of a pen on a form&#10;&#10;Description automatically generated">
            <a:extLst>
              <a:ext uri="{FF2B5EF4-FFF2-40B4-BE49-F238E27FC236}">
                <a16:creationId xmlns:a16="http://schemas.microsoft.com/office/drawing/2014/main" id="{0C9CCCD3-0F33-AEE9-0482-5D1B84AF457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pic>
        <p:nvPicPr>
          <p:cNvPr id="9" name="Picture 8">
            <a:extLst>
              <a:ext uri="{FF2B5EF4-FFF2-40B4-BE49-F238E27FC236}">
                <a16:creationId xmlns:a16="http://schemas.microsoft.com/office/drawing/2014/main" id="{0F628950-C32B-AFB4-B7C3-CAF492F371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6984999" cy="6858000"/>
          </a:xfrm>
          <a:prstGeom prst="rect">
            <a:avLst/>
          </a:prstGeom>
        </p:spPr>
      </p:pic>
      <p:pic>
        <p:nvPicPr>
          <p:cNvPr id="10" name="Picture 9">
            <a:extLst>
              <a:ext uri="{FF2B5EF4-FFF2-40B4-BE49-F238E27FC236}">
                <a16:creationId xmlns:a16="http://schemas.microsoft.com/office/drawing/2014/main" id="{67B4A4A8-C1BD-1880-2244-EEB44497C5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804760AA-F672-7F54-BE21-4362D7D69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991F992E-FD98-D9AD-8F08-5882FD7F1C63}"/>
              </a:ext>
            </a:extLst>
          </p:cNvPr>
          <p:cNvSpPr>
            <a:spLocks noGrp="1"/>
          </p:cNvSpPr>
          <p:nvPr>
            <p:ph idx="1"/>
          </p:nvPr>
        </p:nvSpPr>
        <p:spPr>
          <a:xfrm>
            <a:off x="1064" y="2280591"/>
            <a:ext cx="5443913" cy="4059950"/>
          </a:xfrm>
        </p:spPr>
        <p:txBody>
          <a:bodyPr>
            <a:normAutofit/>
          </a:bodyPr>
          <a:lstStyle/>
          <a:p>
            <a:pPr algn="l" rtl="0" fontAlgn="base"/>
            <a:endParaRPr lang="en-AU">
              <a:solidFill>
                <a:srgbClr val="000000"/>
              </a:solidFill>
              <a:latin typeface="Open Sans (body)"/>
            </a:endParaRPr>
          </a:p>
          <a:p>
            <a:pPr marL="914400" lvl="1" indent="-457200" fontAlgn="base">
              <a:buFont typeface="+mj-lt"/>
              <a:buAutoNum type="arabicPeriod"/>
            </a:pPr>
            <a:r>
              <a:rPr lang="en-AU">
                <a:solidFill>
                  <a:srgbClr val="000000"/>
                </a:solidFill>
                <a:latin typeface="Open Sans (body)"/>
              </a:rPr>
              <a:t>Detailed description of the alleged incident</a:t>
            </a:r>
          </a:p>
          <a:p>
            <a:pPr marL="914400" lvl="1" indent="-457200" fontAlgn="base">
              <a:buFont typeface="+mj-lt"/>
              <a:buAutoNum type="arabicPeriod"/>
            </a:pPr>
            <a:r>
              <a:rPr lang="en-AU">
                <a:solidFill>
                  <a:srgbClr val="000000"/>
                </a:solidFill>
                <a:latin typeface="Open Sans (body)"/>
              </a:rPr>
              <a:t>Actions taken to ensure the health, safety and wellbeing of the older person(s) involved</a:t>
            </a:r>
          </a:p>
          <a:p>
            <a:pPr marL="914400" lvl="1" indent="-457200" fontAlgn="base">
              <a:buFont typeface="+mj-lt"/>
              <a:buAutoNum type="arabicPeriod"/>
            </a:pPr>
            <a:r>
              <a:rPr lang="en-AU">
                <a:solidFill>
                  <a:srgbClr val="000000"/>
                </a:solidFill>
                <a:latin typeface="Open Sans (body)"/>
              </a:rPr>
              <a:t>Consideration of the appropriate level of psychological or physical impact to the older person(s) involved</a:t>
            </a:r>
          </a:p>
          <a:p>
            <a:pPr marL="914400" lvl="1" indent="-457200" fontAlgn="base">
              <a:buFont typeface="+mj-lt"/>
              <a:buAutoNum type="arabicPeriod"/>
            </a:pPr>
            <a:r>
              <a:rPr lang="en-AU">
                <a:solidFill>
                  <a:srgbClr val="000000"/>
                </a:solidFill>
                <a:latin typeface="Open Sans (body)"/>
              </a:rPr>
              <a:t>What actions have been taken to manage/ minimise the risk of reoccurrence or a similar incident happening</a:t>
            </a:r>
          </a:p>
        </p:txBody>
      </p:sp>
      <p:sp>
        <p:nvSpPr>
          <p:cNvPr id="4" name="Title 3">
            <a:extLst>
              <a:ext uri="{FF2B5EF4-FFF2-40B4-BE49-F238E27FC236}">
                <a16:creationId xmlns:a16="http://schemas.microsoft.com/office/drawing/2014/main" id="{29F8F016-7CA7-187F-4776-8F031B9239AF}"/>
              </a:ext>
            </a:extLst>
          </p:cNvPr>
          <p:cNvSpPr>
            <a:spLocks noGrp="1"/>
          </p:cNvSpPr>
          <p:nvPr>
            <p:ph type="title"/>
          </p:nvPr>
        </p:nvSpPr>
        <p:spPr>
          <a:xfrm>
            <a:off x="188260" y="1046259"/>
            <a:ext cx="5069522" cy="893613"/>
          </a:xfrm>
        </p:spPr>
        <p:txBody>
          <a:bodyPr/>
          <a:lstStyle/>
          <a:p>
            <a:r>
              <a:rPr lang="en-AU" sz="2800"/>
              <a:t>Activity – SIRS notification </a:t>
            </a:r>
          </a:p>
        </p:txBody>
      </p:sp>
      <p:sp>
        <p:nvSpPr>
          <p:cNvPr id="2" name="TextBox 1">
            <a:extLst>
              <a:ext uri="{FF2B5EF4-FFF2-40B4-BE49-F238E27FC236}">
                <a16:creationId xmlns:a16="http://schemas.microsoft.com/office/drawing/2014/main" id="{224A1B90-A033-60F5-0AE0-4F5D34B0ADED}"/>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45</a:t>
            </a:fld>
            <a:endParaRPr lang="en-AU" sz="1100">
              <a:solidFill>
                <a:schemeClr val="bg1"/>
              </a:solidFill>
            </a:endParaRPr>
          </a:p>
        </p:txBody>
      </p:sp>
      <p:sp>
        <p:nvSpPr>
          <p:cNvPr id="3" name="TextBox 2">
            <a:extLst>
              <a:ext uri="{FF2B5EF4-FFF2-40B4-BE49-F238E27FC236}">
                <a16:creationId xmlns:a16="http://schemas.microsoft.com/office/drawing/2014/main" id="{BAA1CBA6-7852-D5A1-B900-D697B7B58E97}"/>
              </a:ext>
            </a:extLst>
          </p:cNvPr>
          <p:cNvSpPr txBox="1"/>
          <p:nvPr/>
        </p:nvSpPr>
        <p:spPr>
          <a:xfrm>
            <a:off x="281857" y="1721820"/>
            <a:ext cx="5256717" cy="704616"/>
          </a:xfrm>
          <a:prstGeom prst="rect">
            <a:avLst/>
          </a:prstGeom>
          <a:noFill/>
        </p:spPr>
        <p:txBody>
          <a:bodyPr wrap="square" rtlCol="0">
            <a:spAutoFit/>
          </a:bodyPr>
          <a:lstStyle/>
          <a:p>
            <a:pPr>
              <a:lnSpc>
                <a:spcPct val="114000"/>
              </a:lnSpc>
            </a:pPr>
            <a:r>
              <a:rPr lang="en-AU" b="1">
                <a:solidFill>
                  <a:srgbClr val="000000"/>
                </a:solidFill>
                <a:latin typeface="Open Sans (body)"/>
              </a:rPr>
              <a:t>When recording a SIRS reportable incident you need to include:</a:t>
            </a:r>
          </a:p>
        </p:txBody>
      </p:sp>
    </p:spTree>
    <p:extLst>
      <p:ext uri="{BB962C8B-B14F-4D97-AF65-F5344CB8AC3E}">
        <p14:creationId xmlns:p14="http://schemas.microsoft.com/office/powerpoint/2010/main" val="3765639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B190-3F07-4EBC-5B3F-BBC80AC50F47}"/>
              </a:ext>
            </a:extLst>
          </p:cNvPr>
          <p:cNvSpPr>
            <a:spLocks noGrp="1"/>
          </p:cNvSpPr>
          <p:nvPr>
            <p:ph type="ctrTitle"/>
          </p:nvPr>
        </p:nvSpPr>
        <p:spPr>
          <a:xfrm>
            <a:off x="836362" y="3177467"/>
            <a:ext cx="4056590" cy="503065"/>
          </a:xfrm>
        </p:spPr>
        <p:txBody>
          <a:bodyPr/>
          <a:lstStyle/>
          <a:p>
            <a:r>
              <a:rPr lang="en-AU"/>
              <a:t>Key reflections</a:t>
            </a:r>
          </a:p>
        </p:txBody>
      </p:sp>
    </p:spTree>
    <p:extLst>
      <p:ext uri="{BB962C8B-B14F-4D97-AF65-F5344CB8AC3E}">
        <p14:creationId xmlns:p14="http://schemas.microsoft.com/office/powerpoint/2010/main" val="4027648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5418-FF7B-F5BB-F2F4-8B12408C1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E8274-6898-3080-FA14-87E1B39A94E0}"/>
              </a:ext>
            </a:extLst>
          </p:cNvPr>
          <p:cNvSpPr>
            <a:spLocks noGrp="1"/>
          </p:cNvSpPr>
          <p:nvPr>
            <p:ph type="title"/>
          </p:nvPr>
        </p:nvSpPr>
        <p:spPr>
          <a:xfrm>
            <a:off x="652492" y="469505"/>
            <a:ext cx="9682163" cy="537936"/>
          </a:xfrm>
        </p:spPr>
        <p:txBody>
          <a:bodyPr>
            <a:normAutofit/>
          </a:bodyPr>
          <a:lstStyle/>
          <a:p>
            <a:r>
              <a:rPr lang="en-AU" sz="2800"/>
              <a:t>Key reflections</a:t>
            </a:r>
          </a:p>
        </p:txBody>
      </p:sp>
      <p:sp>
        <p:nvSpPr>
          <p:cNvPr id="7" name="Content Placeholder 1">
            <a:extLst>
              <a:ext uri="{FF2B5EF4-FFF2-40B4-BE49-F238E27FC236}">
                <a16:creationId xmlns:a16="http://schemas.microsoft.com/office/drawing/2014/main" id="{DDBE7443-2B7B-2993-7B7E-FABB1AC005A1}"/>
              </a:ext>
            </a:extLst>
          </p:cNvPr>
          <p:cNvSpPr>
            <a:spLocks noGrp="1"/>
          </p:cNvSpPr>
          <p:nvPr>
            <p:ph idx="1"/>
          </p:nvPr>
        </p:nvSpPr>
        <p:spPr>
          <a:xfrm>
            <a:off x="762001" y="1438625"/>
            <a:ext cx="9682164" cy="3980750"/>
          </a:xfrm>
        </p:spPr>
        <p:txBody>
          <a:bodyPr>
            <a:normAutofit fontScale="70000" lnSpcReduction="20000"/>
          </a:bodyPr>
          <a:lstStyle/>
          <a:p>
            <a:pPr marL="457200" indent="-457200">
              <a:lnSpc>
                <a:spcPct val="170000"/>
              </a:lnSpc>
              <a:buClr>
                <a:srgbClr val="00577D"/>
              </a:buClr>
              <a:buFont typeface="Arial" panose="020B0604020202020204" pitchFamily="34" charset="0"/>
              <a:buChar char="•"/>
            </a:pPr>
            <a:r>
              <a:rPr lang="en-AU" sz="2800" b="0">
                <a:solidFill>
                  <a:srgbClr val="000000"/>
                </a:solidFill>
                <a:latin typeface="Open Sans (body)"/>
              </a:rPr>
              <a:t>You must be familiar with your legislative requirements.</a:t>
            </a:r>
          </a:p>
          <a:p>
            <a:pPr marL="457200" indent="-457200">
              <a:lnSpc>
                <a:spcPct val="170000"/>
              </a:lnSpc>
              <a:buClr>
                <a:srgbClr val="00577D"/>
              </a:buClr>
              <a:buFont typeface="Arial" panose="020B0604020202020204" pitchFamily="34" charset="0"/>
              <a:buChar char="•"/>
            </a:pPr>
            <a:r>
              <a:rPr lang="en-AU" sz="2800" b="0">
                <a:solidFill>
                  <a:srgbClr val="000000"/>
                </a:solidFill>
                <a:latin typeface="Open Sans (body)"/>
              </a:rPr>
              <a:t>An effective IMS supports you to meet your legislative requirements, continuously improve and deliver safe and quality aged care services.</a:t>
            </a:r>
          </a:p>
          <a:p>
            <a:pPr marL="457200" indent="-457200">
              <a:lnSpc>
                <a:spcPct val="170000"/>
              </a:lnSpc>
              <a:buClr>
                <a:srgbClr val="00577D"/>
              </a:buClr>
              <a:buFont typeface="Arial" panose="020B0604020202020204" pitchFamily="34" charset="0"/>
              <a:buChar char="•"/>
            </a:pPr>
            <a:r>
              <a:rPr lang="en-AU" sz="2800" b="0">
                <a:solidFill>
                  <a:schemeClr val="tx1"/>
                </a:solidFill>
                <a:latin typeface="+mn-lt"/>
              </a:rPr>
              <a:t>You can use the SIRS decision support tool to help you work out what incidents you need to report to the Commission.</a:t>
            </a:r>
          </a:p>
          <a:p>
            <a:pPr marL="457200" indent="-457200">
              <a:lnSpc>
                <a:spcPct val="170000"/>
              </a:lnSpc>
              <a:buClr>
                <a:srgbClr val="00577D"/>
              </a:buClr>
              <a:buFont typeface="Arial" panose="020B0604020202020204" pitchFamily="34" charset="0"/>
              <a:buChar char="•"/>
            </a:pPr>
            <a:r>
              <a:rPr lang="en-AU" sz="2800" b="0">
                <a:solidFill>
                  <a:srgbClr val="000000"/>
                </a:solidFill>
                <a:latin typeface="Open Sans (body)"/>
              </a:rPr>
              <a:t>Make sure that every SIRS notification includes the required information.</a:t>
            </a:r>
          </a:p>
          <a:p>
            <a:pPr marL="457200" indent="-457200">
              <a:lnSpc>
                <a:spcPct val="170000"/>
              </a:lnSpc>
              <a:buFont typeface="Arial" panose="020B0604020202020204" pitchFamily="34" charset="0"/>
              <a:buChar char="•"/>
            </a:pPr>
            <a:endParaRPr lang="en-AU" sz="2800" b="0">
              <a:solidFill>
                <a:srgbClr val="000000"/>
              </a:solidFill>
              <a:latin typeface="Open Sans (body)"/>
            </a:endParaRPr>
          </a:p>
          <a:p>
            <a:pPr>
              <a:lnSpc>
                <a:spcPct val="170000"/>
              </a:lnSpc>
              <a:buNone/>
            </a:pPr>
            <a:r>
              <a:rPr lang="en-AU" sz="2800">
                <a:solidFill>
                  <a:srgbClr val="000000"/>
                </a:solidFill>
                <a:latin typeface="Open Sans (body)"/>
              </a:rPr>
              <a:t>We all have a role to play in the prevention and management of incidents.</a:t>
            </a:r>
          </a:p>
          <a:p>
            <a:pPr>
              <a:lnSpc>
                <a:spcPct val="170000"/>
              </a:lnSpc>
            </a:pPr>
            <a:endParaRPr lang="en-AU"/>
          </a:p>
        </p:txBody>
      </p:sp>
    </p:spTree>
    <p:custDataLst>
      <p:tags r:id="rId1"/>
    </p:custDataLst>
    <p:extLst>
      <p:ext uri="{BB962C8B-B14F-4D97-AF65-F5344CB8AC3E}">
        <p14:creationId xmlns:p14="http://schemas.microsoft.com/office/powerpoint/2010/main" val="2438678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3898-C549-477A-A3DE-7F57A86429F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BF99E33-0AE7-05C7-85C5-D066A9DB0748}"/>
              </a:ext>
            </a:extLst>
          </p:cNvPr>
          <p:cNvSpPr txBox="1"/>
          <p:nvPr/>
        </p:nvSpPr>
        <p:spPr>
          <a:xfrm>
            <a:off x="7410452" y="1368326"/>
            <a:ext cx="4305301" cy="3163894"/>
          </a:xfrm>
          <a:prstGeom prst="rect">
            <a:avLst/>
          </a:prstGeom>
        </p:spPr>
        <p:txBody>
          <a:bodyPr vert="horz" lIns="0" tIns="0" rIns="0" bIns="0" rtlCol="0">
            <a:noAutofit/>
          </a:bodyPr>
          <a:lstStyle/>
          <a:p>
            <a:pPr defTabSz="914400" fontAlgn="base">
              <a:spcAft>
                <a:spcPts val="600"/>
              </a:spcAft>
            </a:pPr>
            <a:r>
              <a:rPr lang="en-US" sz="2000" b="1">
                <a:latin typeface="Open Sans (body)"/>
                <a:ea typeface="Open Sans" pitchFamily="2" charset="0"/>
                <a:cs typeface="Open Sans" pitchFamily="2" charset="0"/>
              </a:rPr>
              <a:t>Call</a:t>
            </a:r>
          </a:p>
          <a:p>
            <a:pPr defTabSz="914400" fontAlgn="base">
              <a:spcAft>
                <a:spcPts val="600"/>
              </a:spcAft>
            </a:pPr>
            <a:r>
              <a:rPr lang="en-US" sz="2000">
                <a:latin typeface="Open Sans (body)"/>
                <a:ea typeface="Open Sans" pitchFamily="2" charset="0"/>
                <a:cs typeface="Open Sans" pitchFamily="2" charset="0"/>
              </a:rPr>
              <a:t>1800 081 549 between 9.00am and 5.00pm (AEST) seven days a week.</a:t>
            </a:r>
          </a:p>
          <a:p>
            <a:pPr defTabSz="914400" fontAlgn="base">
              <a:spcAft>
                <a:spcPts val="600"/>
              </a:spcAft>
            </a:pPr>
            <a:endParaRPr lang="en-US" sz="2000" b="1">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r>
              <a:rPr lang="en-US" sz="2000" b="1">
                <a:latin typeface="Open Sans (body)"/>
                <a:ea typeface="Open Sans" pitchFamily="2" charset="0"/>
                <a:cs typeface="Open Sans" pitchFamily="2" charset="0"/>
              </a:rPr>
              <a:t>Email</a:t>
            </a:r>
          </a:p>
          <a:p>
            <a:pPr defTabSz="914400" fontAlgn="base">
              <a:spcAft>
                <a:spcPts val="600"/>
              </a:spcAft>
              <a:buFont typeface="Fira Sans Light" panose="020B0403050000020004" pitchFamily="34" charset="0"/>
              <a:buChar char="﻿"/>
            </a:pPr>
            <a:r>
              <a:rPr lang="en-US" sz="2000">
                <a:latin typeface="Open Sans (body)"/>
                <a:ea typeface="Open Sans" pitchFamily="2" charset="0"/>
                <a:cs typeface="Open Sans" pitchFamily="2" charset="0"/>
                <a:hlinkClick r:id="rId4">
                  <a:extLst>
                    <a:ext uri="{A12FA001-AC4F-418D-AE19-62706E023703}">
                      <ahyp:hlinkClr xmlns:ahyp="http://schemas.microsoft.com/office/drawing/2018/hyperlinkcolor" val="tx"/>
                    </a:ext>
                  </a:extLst>
                </a:hlinkClick>
              </a:rPr>
              <a:t>sirs@agedcarequality.gov.au</a:t>
            </a:r>
            <a:r>
              <a:rPr lang="en-US" sz="2000">
                <a:latin typeface="Open Sans (body)"/>
                <a:ea typeface="Open Sans" pitchFamily="2" charset="0"/>
                <a:cs typeface="Open Sans" pitchFamily="2" charset="0"/>
              </a:rPr>
              <a:t> </a:t>
            </a:r>
          </a:p>
        </p:txBody>
      </p:sp>
      <p:sp>
        <p:nvSpPr>
          <p:cNvPr id="2" name="Title 1">
            <a:extLst>
              <a:ext uri="{FF2B5EF4-FFF2-40B4-BE49-F238E27FC236}">
                <a16:creationId xmlns:a16="http://schemas.microsoft.com/office/drawing/2014/main" id="{12FCF87B-F386-7BF1-1E85-12C239A9EA2E}"/>
              </a:ext>
            </a:extLst>
          </p:cNvPr>
          <p:cNvSpPr>
            <a:spLocks noGrp="1"/>
          </p:cNvSpPr>
          <p:nvPr>
            <p:ph type="title"/>
          </p:nvPr>
        </p:nvSpPr>
        <p:spPr>
          <a:xfrm>
            <a:off x="476247" y="3167659"/>
            <a:ext cx="5192880" cy="1364561"/>
          </a:xfrm>
        </p:spPr>
        <p:txBody>
          <a:bodyPr>
            <a:normAutofit/>
          </a:bodyPr>
          <a:lstStyle/>
          <a:p>
            <a:r>
              <a:rPr lang="en-AU"/>
              <a:t>Queries about the SIRS</a:t>
            </a:r>
          </a:p>
        </p:txBody>
      </p:sp>
      <p:pic>
        <p:nvPicPr>
          <p:cNvPr id="3" name="Picture 2" descr="A qr code on a white background&#10;&#10;AI-generated content may be incorrect.">
            <a:extLst>
              <a:ext uri="{FF2B5EF4-FFF2-40B4-BE49-F238E27FC236}">
                <a16:creationId xmlns:a16="http://schemas.microsoft.com/office/drawing/2014/main" id="{A6D3D62D-9C79-3CE2-31A1-9E61ED752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521" y="3890765"/>
            <a:ext cx="1630357" cy="2037946"/>
          </a:xfrm>
          <a:prstGeom prst="rect">
            <a:avLst/>
          </a:prstGeom>
        </p:spPr>
      </p:pic>
    </p:spTree>
    <p:custDataLst>
      <p:tags r:id="rId1"/>
    </p:custDataLst>
    <p:extLst>
      <p:ext uri="{BB962C8B-B14F-4D97-AF65-F5344CB8AC3E}">
        <p14:creationId xmlns:p14="http://schemas.microsoft.com/office/powerpoint/2010/main" val="1894671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35B02D0-5942-CB02-60CF-7B6CC7B4D52B}"/>
              </a:ext>
            </a:extLst>
          </p:cNvPr>
          <p:cNvSpPr>
            <a:spLocks noGrp="1"/>
          </p:cNvSpPr>
          <p:nvPr>
            <p:ph type="title"/>
          </p:nvPr>
        </p:nvSpPr>
        <p:spPr>
          <a:xfrm>
            <a:off x="519970" y="523465"/>
            <a:ext cx="9682163" cy="537936"/>
          </a:xfrm>
        </p:spPr>
        <p:txBody>
          <a:bodyPr/>
          <a:lstStyle/>
          <a:p>
            <a:r>
              <a:rPr lang="en-US" sz="2800"/>
              <a:t>SIRS guidance and resources</a:t>
            </a:r>
          </a:p>
        </p:txBody>
      </p:sp>
      <p:graphicFrame>
        <p:nvGraphicFramePr>
          <p:cNvPr id="5" name="Content Placeholder 2">
            <a:extLst>
              <a:ext uri="{FF2B5EF4-FFF2-40B4-BE49-F238E27FC236}">
                <a16:creationId xmlns:a16="http://schemas.microsoft.com/office/drawing/2014/main" id="{7B173BC2-FA48-13AE-DA80-249A50BEA0AC}"/>
              </a:ext>
            </a:extLst>
          </p:cNvPr>
          <p:cNvGraphicFramePr>
            <a:graphicFrameLocks/>
          </p:cNvGraphicFramePr>
          <p:nvPr>
            <p:extLst>
              <p:ext uri="{D42A27DB-BD31-4B8C-83A1-F6EECF244321}">
                <p14:modId xmlns:p14="http://schemas.microsoft.com/office/powerpoint/2010/main" val="360469501"/>
              </p:ext>
            </p:extLst>
          </p:nvPr>
        </p:nvGraphicFramePr>
        <p:xfrm>
          <a:off x="652492" y="1745339"/>
          <a:ext cx="6132621" cy="3714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B0B6B8F-7A87-8401-BB3D-A7E816E41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3739" y="792433"/>
            <a:ext cx="3985769" cy="4982210"/>
          </a:xfrm>
          <a:prstGeom prst="rect">
            <a:avLst/>
          </a:prstGeom>
        </p:spPr>
      </p:pic>
    </p:spTree>
    <p:extLst>
      <p:ext uri="{BB962C8B-B14F-4D97-AF65-F5344CB8AC3E}">
        <p14:creationId xmlns:p14="http://schemas.microsoft.com/office/powerpoint/2010/main" val="251273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1D95AA-B3F1-2775-058C-85CBFEAE433A}"/>
              </a:ext>
            </a:extLst>
          </p:cNvPr>
          <p:cNvSpPr>
            <a:spLocks noGrp="1"/>
          </p:cNvSpPr>
          <p:nvPr>
            <p:ph type="ctrTitle"/>
          </p:nvPr>
        </p:nvSpPr>
        <p:spPr>
          <a:xfrm>
            <a:off x="717092" y="2902743"/>
            <a:ext cx="4941586" cy="1052513"/>
          </a:xfrm>
        </p:spPr>
        <p:txBody>
          <a:bodyPr/>
          <a:lstStyle/>
          <a:p>
            <a:r>
              <a:rPr lang="en-AU"/>
              <a:t>An overview of incident management</a:t>
            </a:r>
            <a:br>
              <a:rPr lang="en-AU"/>
            </a:br>
            <a:br>
              <a:rPr lang="en-AU"/>
            </a:br>
            <a:endParaRPr lang="en-AU"/>
          </a:p>
        </p:txBody>
      </p:sp>
    </p:spTree>
    <p:extLst>
      <p:ext uri="{BB962C8B-B14F-4D97-AF65-F5344CB8AC3E}">
        <p14:creationId xmlns:p14="http://schemas.microsoft.com/office/powerpoint/2010/main" val="2000749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C0F3-978A-811F-8B01-889E5A34C9BC}"/>
              </a:ext>
            </a:extLst>
          </p:cNvPr>
          <p:cNvSpPr>
            <a:spLocks noGrp="1"/>
          </p:cNvSpPr>
          <p:nvPr>
            <p:ph type="ctrTitle"/>
          </p:nvPr>
        </p:nvSpPr>
        <p:spPr/>
        <p:txBody>
          <a:bodyPr/>
          <a:lstStyle/>
          <a:p>
            <a:r>
              <a:rPr lang="en-AU"/>
              <a:t>Thank you</a:t>
            </a:r>
          </a:p>
        </p:txBody>
      </p:sp>
      <p:sp>
        <p:nvSpPr>
          <p:cNvPr id="3" name="Text Placeholder 2">
            <a:extLst>
              <a:ext uri="{FF2B5EF4-FFF2-40B4-BE49-F238E27FC236}">
                <a16:creationId xmlns:a16="http://schemas.microsoft.com/office/drawing/2014/main" id="{902F97FF-37F0-5E1E-8792-6C434668DC1A}"/>
              </a:ext>
            </a:extLst>
          </p:cNvPr>
          <p:cNvSpPr>
            <a:spLocks noGrp="1"/>
          </p:cNvSpPr>
          <p:nvPr>
            <p:ph type="body" sz="quarter" idx="13"/>
          </p:nvPr>
        </p:nvSpPr>
        <p:spPr>
          <a:xfrm>
            <a:off x="666984" y="4096939"/>
            <a:ext cx="5192850" cy="1052512"/>
          </a:xfrm>
        </p:spPr>
        <p:txBody>
          <a:bodyPr>
            <a:normAutofit/>
          </a:bodyPr>
          <a:lstStyle/>
          <a:p>
            <a:r>
              <a:rPr lang="en-AU" sz="1800"/>
              <a:t>For further information, contact: </a:t>
            </a:r>
          </a:p>
          <a:p>
            <a:r>
              <a:rPr lang="en-AU" sz="1800"/>
              <a:t>[</a:t>
            </a:r>
            <a:r>
              <a:rPr lang="en-AU" sz="1800" i="1"/>
              <a:t>Insert contact person at your organisation for information regarding incidents and reporting</a:t>
            </a:r>
            <a:r>
              <a:rPr lang="en-AU" sz="1800"/>
              <a:t>]</a:t>
            </a:r>
          </a:p>
        </p:txBody>
      </p:sp>
    </p:spTree>
    <p:extLst>
      <p:ext uri="{BB962C8B-B14F-4D97-AF65-F5344CB8AC3E}">
        <p14:creationId xmlns:p14="http://schemas.microsoft.com/office/powerpoint/2010/main" val="597940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6C72-4757-D38A-9328-BE1173CDCA43}"/>
            </a:ext>
          </a:extLst>
        </p:cNvPr>
        <p:cNvGrpSpPr/>
        <p:nvPr/>
      </p:nvGrpSpPr>
      <p:grpSpPr>
        <a:xfrm>
          <a:off x="0" y="0"/>
          <a:ext cx="0" cy="0"/>
          <a:chOff x="0" y="0"/>
          <a:chExt cx="0" cy="0"/>
        </a:xfrm>
      </p:grpSpPr>
      <p:pic>
        <p:nvPicPr>
          <p:cNvPr id="7" name="Picture Placeholder 6" descr="An old person with glasses smiling&#10;&#10;Description automatically generated">
            <a:extLst>
              <a:ext uri="{FF2B5EF4-FFF2-40B4-BE49-F238E27FC236}">
                <a16:creationId xmlns:a16="http://schemas.microsoft.com/office/drawing/2014/main" id="{D86B1EB3-4F42-00EE-248A-EBB851EF9197}"/>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a:off x="3538846" y="0"/>
            <a:ext cx="8653153" cy="6858000"/>
          </a:xfrm>
        </p:spPr>
      </p:pic>
      <p:pic>
        <p:nvPicPr>
          <p:cNvPr id="9" name="Picture 8">
            <a:extLst>
              <a:ext uri="{FF2B5EF4-FFF2-40B4-BE49-F238E27FC236}">
                <a16:creationId xmlns:a16="http://schemas.microsoft.com/office/drawing/2014/main" id="{499204FF-1998-E6F1-322A-08E5FAEB20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34AAD9E8-71C9-20C0-8C96-D4694C989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5B8A3CB5-87B0-124C-3B43-77C860D40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7FAC45FE-3709-0860-9588-DCE3B36F4B81}"/>
              </a:ext>
            </a:extLst>
          </p:cNvPr>
          <p:cNvSpPr>
            <a:spLocks noGrp="1"/>
          </p:cNvSpPr>
          <p:nvPr>
            <p:ph idx="1"/>
          </p:nvPr>
        </p:nvSpPr>
        <p:spPr>
          <a:xfrm>
            <a:off x="377802" y="2769368"/>
            <a:ext cx="5241119" cy="3473187"/>
          </a:xfrm>
        </p:spPr>
        <p:txBody>
          <a:bodyPr vert="horz" lIns="0" tIns="0" rIns="0" bIns="0" rtlCol="0" anchor="t">
            <a:normAutofit/>
          </a:bodyPr>
          <a:lstStyle/>
          <a:p>
            <a:pPr>
              <a:lnSpc>
                <a:spcPct val="124000"/>
              </a:lnSpc>
              <a:buClr>
                <a:srgbClr val="00577D"/>
              </a:buClr>
              <a:buNone/>
            </a:pPr>
            <a:r>
              <a:rPr lang="en-AU" sz="2000" b="0">
                <a:solidFill>
                  <a:schemeClr val="tx1"/>
                </a:solidFill>
                <a:latin typeface="+mn-lt"/>
                <a:ea typeface="Open Sans Light"/>
                <a:cs typeface="Open Sans Light"/>
              </a:rPr>
              <a:t>The </a:t>
            </a:r>
            <a:r>
              <a:rPr lang="en-AU" sz="2000" b="0" i="1">
                <a:solidFill>
                  <a:schemeClr val="tx1"/>
                </a:solidFill>
                <a:latin typeface="+mn-lt"/>
                <a:ea typeface="Open Sans Light"/>
                <a:cs typeface="Open Sans Light"/>
              </a:rPr>
              <a:t>Aged Care Act 2024</a:t>
            </a:r>
            <a:r>
              <a:rPr lang="en-AU" sz="2000" b="0">
                <a:solidFill>
                  <a:schemeClr val="tx1"/>
                </a:solidFill>
                <a:latin typeface="+mn-lt"/>
                <a:ea typeface="Open Sans Light"/>
                <a:cs typeface="Open Sans Light"/>
              </a:rPr>
              <a:t> and Aged Care Rules 2025 set out conditions for providers to:</a:t>
            </a:r>
          </a:p>
          <a:p>
            <a:pPr>
              <a:lnSpc>
                <a:spcPct val="124000"/>
              </a:lnSpc>
              <a:buClr>
                <a:srgbClr val="00577D"/>
              </a:buClr>
              <a:buNone/>
            </a:pPr>
            <a:endParaRPr lang="en-AU" sz="1100" b="0">
              <a:solidFill>
                <a:schemeClr val="tx1"/>
              </a:solidFill>
              <a:latin typeface="+mn-lt"/>
              <a:ea typeface="Open Sans Light"/>
              <a:cs typeface="Open Sans Light"/>
            </a:endParaRPr>
          </a:p>
          <a:p>
            <a:pPr marL="285750" indent="-285750">
              <a:lnSpc>
                <a:spcPct val="124000"/>
              </a:lnSpc>
              <a:buClr>
                <a:srgbClr val="00577D"/>
              </a:buClr>
              <a:buFont typeface="Arial" panose="020B0604020202020204" pitchFamily="34" charset="0"/>
              <a:buChar char="•"/>
            </a:pPr>
            <a:r>
              <a:rPr lang="en-AU" sz="2000" b="0">
                <a:solidFill>
                  <a:schemeClr val="tx1"/>
                </a:solidFill>
                <a:latin typeface="+mn-lt"/>
                <a:ea typeface="Open Sans Light"/>
                <a:cs typeface="Open Sans Light"/>
              </a:rPr>
              <a:t>have an effective and documented IMS</a:t>
            </a:r>
          </a:p>
          <a:p>
            <a:pPr marL="285750" indent="-285750">
              <a:lnSpc>
                <a:spcPct val="124000"/>
              </a:lnSpc>
              <a:buClr>
                <a:srgbClr val="00577D"/>
              </a:buClr>
              <a:buFont typeface="Arial" panose="020B0604020202020204" pitchFamily="34" charset="0"/>
              <a:buChar char="•"/>
            </a:pPr>
            <a:r>
              <a:rPr lang="en-AU" sz="2000" b="0">
                <a:solidFill>
                  <a:schemeClr val="tx1"/>
                </a:solidFill>
                <a:latin typeface="+mn-lt"/>
                <a:ea typeface="Open Sans Light"/>
                <a:cs typeface="Open Sans Light"/>
              </a:rPr>
              <a:t>use data from our IMS to drive continuous improvement</a:t>
            </a:r>
          </a:p>
          <a:p>
            <a:pPr marL="285750" indent="-285750">
              <a:lnSpc>
                <a:spcPct val="124000"/>
              </a:lnSpc>
              <a:buClr>
                <a:srgbClr val="00577D"/>
              </a:buClr>
              <a:buFont typeface="Arial" panose="020B0604020202020204" pitchFamily="34" charset="0"/>
              <a:buChar char="•"/>
            </a:pPr>
            <a:r>
              <a:rPr lang="en-AU" sz="2000" b="0">
                <a:solidFill>
                  <a:schemeClr val="tx1"/>
                </a:solidFill>
                <a:latin typeface="+mn-lt"/>
                <a:ea typeface="Open Sans Light"/>
                <a:cs typeface="Open Sans Light"/>
              </a:rPr>
              <a:t>report certain incidents to the Commission.</a:t>
            </a:r>
          </a:p>
        </p:txBody>
      </p:sp>
      <p:sp>
        <p:nvSpPr>
          <p:cNvPr id="4" name="Title 3">
            <a:extLst>
              <a:ext uri="{FF2B5EF4-FFF2-40B4-BE49-F238E27FC236}">
                <a16:creationId xmlns:a16="http://schemas.microsoft.com/office/drawing/2014/main" id="{0CD763DD-C1CC-7B3C-9E7E-98B5999CFA8F}"/>
              </a:ext>
            </a:extLst>
          </p:cNvPr>
          <p:cNvSpPr>
            <a:spLocks noGrp="1"/>
          </p:cNvSpPr>
          <p:nvPr>
            <p:ph type="title"/>
          </p:nvPr>
        </p:nvSpPr>
        <p:spPr>
          <a:xfrm>
            <a:off x="282412" y="1633760"/>
            <a:ext cx="5985865" cy="916256"/>
          </a:xfrm>
        </p:spPr>
        <p:txBody>
          <a:bodyPr/>
          <a:lstStyle/>
          <a:p>
            <a:r>
              <a:rPr lang="en-AU" sz="2800"/>
              <a:t>Incident management and reportable incident obligations</a:t>
            </a:r>
          </a:p>
        </p:txBody>
      </p:sp>
      <p:sp>
        <p:nvSpPr>
          <p:cNvPr id="2" name="TextBox 1">
            <a:extLst>
              <a:ext uri="{FF2B5EF4-FFF2-40B4-BE49-F238E27FC236}">
                <a16:creationId xmlns:a16="http://schemas.microsoft.com/office/drawing/2014/main" id="{C703FBDD-7643-1908-B672-389122A0D56D}"/>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6</a:t>
            </a:fld>
            <a:endParaRPr lang="en-AU" sz="1100">
              <a:solidFill>
                <a:schemeClr val="bg1"/>
              </a:solidFill>
            </a:endParaRPr>
          </a:p>
        </p:txBody>
      </p:sp>
    </p:spTree>
    <p:custDataLst>
      <p:tags r:id="rId1"/>
    </p:custDataLst>
    <p:extLst>
      <p:ext uri="{BB962C8B-B14F-4D97-AF65-F5344CB8AC3E}">
        <p14:creationId xmlns:p14="http://schemas.microsoft.com/office/powerpoint/2010/main" val="3869455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a:xfrm>
            <a:off x="665744" y="666202"/>
            <a:ext cx="9682163" cy="537936"/>
          </a:xfrm>
        </p:spPr>
        <p:txBody>
          <a:bodyPr/>
          <a:lstStyle/>
          <a:p>
            <a:r>
              <a:rPr lang="en-AU" sz="3300"/>
              <a:t>Incident Management Systems (IMS)</a:t>
            </a:r>
          </a:p>
        </p:txBody>
      </p:sp>
      <p:graphicFrame>
        <p:nvGraphicFramePr>
          <p:cNvPr id="7" name="Content Placeholder 6">
            <a:extLst>
              <a:ext uri="{FF2B5EF4-FFF2-40B4-BE49-F238E27FC236}">
                <a16:creationId xmlns:a16="http://schemas.microsoft.com/office/drawing/2014/main" id="{6445FDC5-5189-803F-C725-5ABC996D5BFB}"/>
              </a:ext>
            </a:extLst>
          </p:cNvPr>
          <p:cNvGraphicFramePr>
            <a:graphicFrameLocks noGrp="1"/>
          </p:cNvGraphicFramePr>
          <p:nvPr>
            <p:ph idx="1"/>
          </p:nvPr>
        </p:nvGraphicFramePr>
        <p:xfrm>
          <a:off x="272143" y="1570677"/>
          <a:ext cx="11647714" cy="398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58148CBE-D7AF-7054-D5B5-7CFA1F67AB79}"/>
              </a:ext>
            </a:extLst>
          </p:cNvPr>
          <p:cNvGraphicFramePr/>
          <p:nvPr>
            <p:extLst>
              <p:ext uri="{D42A27DB-BD31-4B8C-83A1-F6EECF244321}">
                <p14:modId xmlns:p14="http://schemas.microsoft.com/office/powerpoint/2010/main" val="153249247"/>
              </p:ext>
            </p:extLst>
          </p:nvPr>
        </p:nvGraphicFramePr>
        <p:xfrm>
          <a:off x="468944" y="1387407"/>
          <a:ext cx="11254112" cy="43479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95776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F10B03D-9044-6755-6EF4-00CD897003E5}"/>
              </a:ext>
            </a:extLst>
          </p:cNvPr>
          <p:cNvSpPr>
            <a:spLocks noGrp="1"/>
          </p:cNvSpPr>
          <p:nvPr>
            <p:ph idx="1"/>
          </p:nvPr>
        </p:nvSpPr>
        <p:spPr>
          <a:xfrm>
            <a:off x="762000" y="1934818"/>
            <a:ext cx="10710333" cy="3557932"/>
          </a:xfrm>
        </p:spPr>
        <p:txBody>
          <a:bodyPr>
            <a:normAutofit fontScale="92500" lnSpcReduction="10000"/>
          </a:bodyPr>
          <a:lstStyle/>
          <a:p>
            <a:pPr>
              <a:buNone/>
            </a:pPr>
            <a:r>
              <a:rPr lang="en-AU" sz="2800">
                <a:solidFill>
                  <a:schemeClr val="tx1"/>
                </a:solidFill>
              </a:rPr>
              <a:t>The Aged Care Act 2024</a:t>
            </a:r>
          </a:p>
          <a:p>
            <a:pPr>
              <a:buNone/>
            </a:pPr>
            <a:r>
              <a:rPr lang="en-AU" sz="2800">
                <a:solidFill>
                  <a:schemeClr val="tx1"/>
                </a:solidFill>
              </a:rPr>
              <a:t>	</a:t>
            </a:r>
            <a:r>
              <a:rPr lang="en-AU" sz="2800" b="0">
                <a:solidFill>
                  <a:schemeClr val="tx1"/>
                </a:solidFill>
              </a:rPr>
              <a:t>- Section 164</a:t>
            </a:r>
            <a:endParaRPr lang="en-AU" sz="2800">
              <a:solidFill>
                <a:schemeClr val="tx1"/>
              </a:solidFill>
            </a:endParaRPr>
          </a:p>
          <a:p>
            <a:pPr>
              <a:buNone/>
            </a:pPr>
            <a:endParaRPr lang="en-AU" sz="2800">
              <a:solidFill>
                <a:schemeClr val="tx1"/>
              </a:solidFill>
            </a:endParaRPr>
          </a:p>
          <a:p>
            <a:pPr>
              <a:buNone/>
            </a:pPr>
            <a:r>
              <a:rPr lang="en-AU" sz="2800">
                <a:solidFill>
                  <a:schemeClr val="tx1"/>
                </a:solidFill>
              </a:rPr>
              <a:t>The Aged Care Rules 2025</a:t>
            </a:r>
          </a:p>
          <a:p>
            <a:pPr>
              <a:buNone/>
            </a:pPr>
            <a:r>
              <a:rPr lang="en-AU" sz="2800">
                <a:solidFill>
                  <a:schemeClr val="tx1"/>
                </a:solidFill>
              </a:rPr>
              <a:t>	</a:t>
            </a:r>
            <a:r>
              <a:rPr lang="en-AU" sz="2800" b="0">
                <a:solidFill>
                  <a:schemeClr val="tx1"/>
                </a:solidFill>
              </a:rPr>
              <a:t>- Chapter 4, Part 10, Division 1</a:t>
            </a:r>
          </a:p>
          <a:p>
            <a:pPr>
              <a:buNone/>
            </a:pPr>
            <a:endParaRPr lang="en-AU" sz="2800" b="0">
              <a:solidFill>
                <a:schemeClr val="tx1"/>
              </a:solidFill>
            </a:endParaRPr>
          </a:p>
          <a:p>
            <a:pPr>
              <a:buNone/>
            </a:pPr>
            <a:r>
              <a:rPr lang="en-AU" sz="2800">
                <a:solidFill>
                  <a:schemeClr val="tx1"/>
                </a:solidFill>
              </a:rPr>
              <a:t>The Aged Care Quality Standards</a:t>
            </a:r>
          </a:p>
          <a:p>
            <a:pPr>
              <a:buNone/>
            </a:pPr>
            <a:r>
              <a:rPr lang="en-AU" sz="2800">
                <a:solidFill>
                  <a:schemeClr val="tx1"/>
                </a:solidFill>
              </a:rPr>
              <a:t>	</a:t>
            </a:r>
            <a:r>
              <a:rPr lang="en-AU" sz="2800" b="0">
                <a:solidFill>
                  <a:schemeClr val="tx1"/>
                </a:solidFill>
              </a:rPr>
              <a:t>- Standard 2</a:t>
            </a:r>
          </a:p>
        </p:txBody>
      </p:sp>
      <p:sp>
        <p:nvSpPr>
          <p:cNvPr id="4" name="Title 3">
            <a:extLst>
              <a:ext uri="{FF2B5EF4-FFF2-40B4-BE49-F238E27FC236}">
                <a16:creationId xmlns:a16="http://schemas.microsoft.com/office/drawing/2014/main" id="{93BD2960-76BA-B01E-A45A-B573A90CEED2}"/>
              </a:ext>
            </a:extLst>
          </p:cNvPr>
          <p:cNvSpPr>
            <a:spLocks noGrp="1"/>
          </p:cNvSpPr>
          <p:nvPr>
            <p:ph type="title"/>
          </p:nvPr>
        </p:nvSpPr>
        <p:spPr/>
        <p:txBody>
          <a:bodyPr/>
          <a:lstStyle/>
          <a:p>
            <a:r>
              <a:rPr lang="en-AU" sz="3600"/>
              <a:t>Legislative responsibilities for an IMS </a:t>
            </a:r>
            <a:endParaRPr lang="en-AU"/>
          </a:p>
        </p:txBody>
      </p:sp>
    </p:spTree>
    <p:custDataLst>
      <p:tags r:id="rId1"/>
    </p:custDataLst>
    <p:extLst>
      <p:ext uri="{BB962C8B-B14F-4D97-AF65-F5344CB8AC3E}">
        <p14:creationId xmlns:p14="http://schemas.microsoft.com/office/powerpoint/2010/main" val="210236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lar diagram with icons&#10;&#10;Description automatically generated with medium confidence">
            <a:extLst>
              <a:ext uri="{FF2B5EF4-FFF2-40B4-BE49-F238E27FC236}">
                <a16:creationId xmlns:a16="http://schemas.microsoft.com/office/drawing/2014/main" id="{D5B518EB-CAF3-2ED0-9051-71C5DF0C9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007" y="994189"/>
            <a:ext cx="8660921" cy="5088288"/>
          </a:xfrm>
          <a:prstGeom prst="rect">
            <a:avLst/>
          </a:prstGeom>
          <a:noFill/>
        </p:spPr>
      </p:pic>
      <p:sp>
        <p:nvSpPr>
          <p:cNvPr id="2" name="Title 1">
            <a:extLst>
              <a:ext uri="{FF2B5EF4-FFF2-40B4-BE49-F238E27FC236}">
                <a16:creationId xmlns:a16="http://schemas.microsoft.com/office/drawing/2014/main" id="{13200D36-4B6A-DF99-E008-27CF1535179F}"/>
              </a:ext>
            </a:extLst>
          </p:cNvPr>
          <p:cNvSpPr>
            <a:spLocks noGrp="1"/>
          </p:cNvSpPr>
          <p:nvPr>
            <p:ph type="title"/>
          </p:nvPr>
        </p:nvSpPr>
        <p:spPr>
          <a:xfrm>
            <a:off x="427205" y="456253"/>
            <a:ext cx="9682163" cy="537936"/>
          </a:xfrm>
        </p:spPr>
        <p:txBody>
          <a:bodyPr/>
          <a:lstStyle/>
          <a:p>
            <a:r>
              <a:rPr lang="en-AU"/>
              <a:t>Elements of an effective IMS</a:t>
            </a:r>
          </a:p>
        </p:txBody>
      </p:sp>
    </p:spTree>
    <p:extLst>
      <p:ext uri="{BB962C8B-B14F-4D97-AF65-F5344CB8AC3E}">
        <p14:creationId xmlns:p14="http://schemas.microsoft.com/office/powerpoint/2010/main" val="763441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2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3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4.xml><?xml version="1.0" encoding="utf-8"?>
<a:theme xmlns:a="http://schemas.openxmlformats.org/drawingml/2006/main" name="4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ACQSC-Powerpoint_Arial_template _2021</Template>
  <TotalTime>0</TotalTime>
  <Words>13257</Words>
  <Application>Microsoft Office PowerPoint</Application>
  <PresentationFormat>Widescreen</PresentationFormat>
  <Paragraphs>890</Paragraphs>
  <Slides>50</Slides>
  <Notes>49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50</vt:i4>
      </vt:variant>
    </vt:vector>
  </HeadingPairs>
  <TitlesOfParts>
    <vt:vector size="67" baseType="lpstr">
      <vt:lpstr>Symbol</vt:lpstr>
      <vt:lpstr>Arial</vt:lpstr>
      <vt:lpstr>Open Sans</vt:lpstr>
      <vt:lpstr>Fira Sans Light</vt:lpstr>
      <vt:lpstr>Wingdings</vt:lpstr>
      <vt:lpstr>Open Sans (body)</vt:lpstr>
      <vt:lpstr>Open Sans body</vt:lpstr>
      <vt:lpstr>Open Sans Light</vt:lpstr>
      <vt:lpstr>Calibri</vt:lpstr>
      <vt:lpstr>Fira Sans</vt:lpstr>
      <vt:lpstr>Courier New</vt:lpstr>
      <vt:lpstr>Segoe UI</vt:lpstr>
      <vt:lpstr>Fira Sans ExtraBold</vt:lpstr>
      <vt:lpstr>All reforms</vt:lpstr>
      <vt:lpstr>2_SIRS</vt:lpstr>
      <vt:lpstr>3_SIRS</vt:lpstr>
      <vt:lpstr>4_SIRS</vt:lpstr>
      <vt:lpstr>How to use this resource</vt:lpstr>
      <vt:lpstr>Release of information</vt:lpstr>
      <vt:lpstr>Investing in your reportable incident capability </vt:lpstr>
      <vt:lpstr>Presentation sections</vt:lpstr>
      <vt:lpstr>An overview of incident management  </vt:lpstr>
      <vt:lpstr>Incident management and reportable incident obligations</vt:lpstr>
      <vt:lpstr>Incident Management Systems (IMS)</vt:lpstr>
      <vt:lpstr>Legislative responsibilities for an IMS </vt:lpstr>
      <vt:lpstr>Elements of an effective IMS</vt:lpstr>
      <vt:lpstr>Incident management and SIRS reporting</vt:lpstr>
      <vt:lpstr>An overview of reportable incident obligations and the Serious Incident Response Scheme (SIRS)</vt:lpstr>
      <vt:lpstr>Reportable incidents and the Serious Incident Response Scheme (SIRS)</vt:lpstr>
      <vt:lpstr>About the SIRS</vt:lpstr>
      <vt:lpstr>Reporting obligations of the SIRS</vt:lpstr>
      <vt:lpstr>What is a SIRS reportable incident?</vt:lpstr>
      <vt:lpstr>What is a SIRS reportable incident?  </vt:lpstr>
      <vt:lpstr>PowerPoint Presentation</vt:lpstr>
      <vt:lpstr>What is a near miss?</vt:lpstr>
      <vt:lpstr>Priority 1 and Priority 2 reportable incidents</vt:lpstr>
      <vt:lpstr>Key concepts for Priority 1 and 2 SIRS reportable incidents</vt:lpstr>
      <vt:lpstr>Reporting to police</vt:lpstr>
      <vt:lpstr>Mandatory reporting to police</vt:lpstr>
      <vt:lpstr>Older person with cognitive impairment</vt:lpstr>
      <vt:lpstr>Medical treatment or psychological treatment</vt:lpstr>
      <vt:lpstr>Reportable incidents workflow</vt:lpstr>
      <vt:lpstr>PowerPoint Presentation</vt:lpstr>
      <vt:lpstr>The 8 SIRS reportable incident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 Identifying SIRS reportable incidents</vt:lpstr>
      <vt:lpstr>Activity - Assessing an incident</vt:lpstr>
      <vt:lpstr>Activity example – Neglect (Home and community care)</vt:lpstr>
      <vt:lpstr>Activity example – Neglect (Residential care home)</vt:lpstr>
      <vt:lpstr>SIRS decision support tool</vt:lpstr>
      <vt:lpstr>SIRS notifications </vt:lpstr>
      <vt:lpstr>Features of a clear SIRS notification</vt:lpstr>
      <vt:lpstr>PowerPoint Presentation</vt:lpstr>
      <vt:lpstr>Activity – SIRS notification </vt:lpstr>
      <vt:lpstr>Key reflections</vt:lpstr>
      <vt:lpstr>Key reflections</vt:lpstr>
      <vt:lpstr>Queries about the SIRS</vt:lpstr>
      <vt:lpstr>SIRS guidance and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2026-04-17T00:43:38Z</dcterms:created>
  <dcterms:modified xsi:type="dcterms:W3CDTF">2026-04-17T00:43:48Z</dcterms:modified>
</cp:coreProperties>
</file>