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1.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2"/>
  </p:notesMasterIdLst>
  <p:sldIdLst>
    <p:sldId id="599" r:id="rId5"/>
    <p:sldId id="601" r:id="rId6"/>
    <p:sldId id="602" r:id="rId7"/>
    <p:sldId id="603" r:id="rId8"/>
    <p:sldId id="593" r:id="rId9"/>
    <p:sldId id="584" r:id="rId10"/>
    <p:sldId id="613" r:id="rId11"/>
    <p:sldId id="594" r:id="rId12"/>
    <p:sldId id="604" r:id="rId13"/>
    <p:sldId id="606" r:id="rId14"/>
    <p:sldId id="282" r:id="rId15"/>
    <p:sldId id="580" r:id="rId16"/>
    <p:sldId id="627" r:id="rId17"/>
    <p:sldId id="626" r:id="rId18"/>
    <p:sldId id="632" r:id="rId19"/>
    <p:sldId id="607" r:id="rId20"/>
    <p:sldId id="608" r:id="rId21"/>
    <p:sldId id="622" r:id="rId22"/>
    <p:sldId id="623" r:id="rId23"/>
    <p:sldId id="610" r:id="rId24"/>
    <p:sldId id="611" r:id="rId25"/>
    <p:sldId id="616" r:id="rId26"/>
    <p:sldId id="617" r:id="rId27"/>
    <p:sldId id="348" r:id="rId28"/>
    <p:sldId id="609" r:id="rId29"/>
    <p:sldId id="629" r:id="rId30"/>
    <p:sldId id="62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 Melanie Wroth" initials="DMW" lastIdx="19" clrIdx="0"/>
  <p:cmAuthor id="2" name="Kathleen Williams" initials="KW" lastIdx="16" clrIdx="1"/>
  <p:cmAuthor id="3" name="Kathleen Williams" initials="KW [2]" lastIdx="18" clrIdx="2"/>
  <p:cmAuthor id="4" name="Lyn-li Lim" initials="LL" lastIdx="36" clrIdx="3"/>
  <p:cmAuthor id="5" name="A/Prof Juanita Breen" initials="AB" lastIdx="35" clrIdx="4"/>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77D"/>
    <a:srgbClr val="008FBF"/>
    <a:srgbClr val="EBEB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71"/>
    <p:restoredTop sz="64560"/>
  </p:normalViewPr>
  <p:slideViewPr>
    <p:cSldViewPr snapToGrid="0">
      <p:cViewPr varScale="1">
        <p:scale>
          <a:sx n="71" d="100"/>
          <a:sy n="71" d="100"/>
        </p:scale>
        <p:origin x="2580"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omments/comment1.xml><?xml version="1.0" encoding="utf-8"?>
<p:cmLst xmlns:a="http://schemas.openxmlformats.org/drawingml/2006/main" xmlns:r="http://schemas.openxmlformats.org/officeDocument/2006/relationships" xmlns:p="http://schemas.openxmlformats.org/presentationml/2006/main">
  <p:cm authorId="5" dt="2021-07-05T17:06:39.002" idx="34">
    <p:pos x="-618" y="113"/>
    <p:text>I would then say. lets go through this step by step.
</p:text>
    <p:extLst>
      <p:ext uri="{C676402C-5697-4E1C-873F-D02D1690AC5C}">
        <p15:threadingInfo xmlns:p15="http://schemas.microsoft.com/office/powerpoint/2012/main" timeZoneBias="420"/>
      </p:ext>
    </p:extLst>
  </p:cm>
  <p:cm authorId="4" dt="2021-07-05T17:23:44.513" idx="34">
    <p:pos x="-618" y="209"/>
    <p:text>Added this to notes 
</p:text>
    <p:extLst>
      <p:ext uri="{C676402C-5697-4E1C-873F-D02D1690AC5C}">
        <p15:threadingInfo xmlns:p15="http://schemas.microsoft.com/office/powerpoint/2012/main" timeZoneBias="420">
          <p15:parentCm authorId="5" idx="34"/>
        </p15:threadingInfo>
      </p:ext>
    </p:extLst>
  </p:cm>
  <p:cm authorId="5" dt="2021-07-05T17:07:12.814" idx="35">
    <p:pos x="-504" y="432"/>
    <p:text>I also animated it so it was step by step
</p:text>
    <p:extLst>
      <p:ext uri="{C676402C-5697-4E1C-873F-D02D1690AC5C}">
        <p15:threadingInfo xmlns:p15="http://schemas.microsoft.com/office/powerpoint/2012/main" timeZoneBias="420"/>
      </p:ext>
    </p:extLst>
  </p:cm>
  <p:cm authorId="4" dt="2021-07-05T17:22:38.403" idx="35">
    <p:pos x="-504" y="528"/>
    <p:text>Noted
</p:text>
    <p:extLst>
      <p:ext uri="{C676402C-5697-4E1C-873F-D02D1690AC5C}">
        <p15:threadingInfo xmlns:p15="http://schemas.microsoft.com/office/powerpoint/2012/main" timeZoneBias="420">
          <p15:parentCm authorId="5" idx="35"/>
        </p15:threadingInfo>
      </p:ext>
    </p:extLst>
  </p:cm>
  <p:cm authorId="4" dt="2021-07-05T17:23:52.810" idx="36">
    <p:pos x="-504" y="624"/>
    <p:text>Added this to slide notes
</p:text>
    <p:extLst>
      <p:ext uri="{C676402C-5697-4E1C-873F-D02D1690AC5C}">
        <p15:threadingInfo xmlns:p15="http://schemas.microsoft.com/office/powerpoint/2012/main" timeZoneBias="420">
          <p15:parentCm authorId="5" idx="35"/>
        </p15:threadingInf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88C21F-2845-B54E-9F41-116BD730F0FF}" type="datetimeFigureOut">
              <a:rPr lang="en-US" smtClean="0"/>
              <a:t>11/1/2021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D44805-04AB-454A-BBCB-D22E174FAB5F}" type="slidenum">
              <a:rPr lang="en-US" smtClean="0"/>
              <a:t>‹#›</a:t>
            </a:fld>
            <a:endParaRPr lang="en-US"/>
          </a:p>
        </p:txBody>
      </p:sp>
    </p:spTree>
    <p:extLst>
      <p:ext uri="{BB962C8B-B14F-4D97-AF65-F5344CB8AC3E}">
        <p14:creationId xmlns:p14="http://schemas.microsoft.com/office/powerpoint/2010/main" val="40287954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Preparation</a:t>
            </a:r>
          </a:p>
          <a:p>
            <a:endParaRPr lang="en-US" dirty="0"/>
          </a:p>
          <a:p>
            <a:r>
              <a:rPr lang="en-AU" sz="1200" kern="1200" dirty="0">
                <a:solidFill>
                  <a:schemeClr val="tx1"/>
                </a:solidFill>
                <a:effectLst/>
                <a:latin typeface="+mn-lt"/>
                <a:ea typeface="+mn-ea"/>
                <a:cs typeface="+mn-cs"/>
              </a:rPr>
              <a:t>Provide to each participant 3 blank paper copies of clinical pathway (and pens if needed).</a:t>
            </a:r>
          </a:p>
          <a:p>
            <a:r>
              <a:rPr lang="en-AU" sz="1200" kern="1200" dirty="0">
                <a:solidFill>
                  <a:schemeClr val="tx1"/>
                </a:solidFill>
                <a:effectLst/>
                <a:latin typeface="+mn-lt"/>
                <a:ea typeface="+mn-ea"/>
                <a:cs typeface="+mn-cs"/>
              </a:rPr>
              <a:t> </a:t>
            </a:r>
          </a:p>
          <a:p>
            <a:r>
              <a:rPr lang="en-AU" sz="1200" kern="1200" dirty="0">
                <a:solidFill>
                  <a:schemeClr val="tx1"/>
                </a:solidFill>
                <a:effectLst/>
                <a:latin typeface="+mn-lt"/>
                <a:ea typeface="+mn-ea"/>
                <a:cs typeface="+mn-cs"/>
              </a:rPr>
              <a:t>Provide accompanying user guide to all.</a:t>
            </a:r>
            <a:r>
              <a:rPr lang="en-AU" dirty="0">
                <a:effectLst/>
              </a:rPr>
              <a:t> </a:t>
            </a:r>
          </a:p>
          <a:p>
            <a:endParaRPr lang="en-AU" dirty="0">
              <a:effectLst/>
            </a:endParaRPr>
          </a:p>
          <a:p>
            <a:r>
              <a:rPr lang="en-AU" sz="1200" b="1" i="0" kern="1200" dirty="0">
                <a:solidFill>
                  <a:schemeClr val="tx1"/>
                </a:solidFill>
                <a:effectLst/>
                <a:latin typeface="+mn-lt"/>
                <a:ea typeface="+mn-ea"/>
                <a:cs typeface="+mn-cs"/>
              </a:rPr>
              <a:t>Introduction </a:t>
            </a:r>
          </a:p>
          <a:p>
            <a:r>
              <a:rPr lang="en-AU" sz="1200" kern="1200" dirty="0">
                <a:solidFill>
                  <a:schemeClr val="tx1"/>
                </a:solidFill>
                <a:effectLst/>
                <a:latin typeface="+mn-lt"/>
                <a:ea typeface="+mn-ea"/>
                <a:cs typeface="+mn-cs"/>
              </a:rPr>
              <a:t> </a:t>
            </a:r>
          </a:p>
          <a:p>
            <a:r>
              <a:rPr lang="en-AU" sz="1200" kern="1200" dirty="0">
                <a:solidFill>
                  <a:schemeClr val="tx1"/>
                </a:solidFill>
                <a:effectLst/>
                <a:latin typeface="+mn-lt"/>
                <a:ea typeface="+mn-ea"/>
                <a:cs typeface="+mn-cs"/>
              </a:rPr>
              <a:t>As participants arrive, </a:t>
            </a:r>
            <a:r>
              <a:rPr lang="en-AU" sz="1200" b="1" kern="1200" dirty="0">
                <a:solidFill>
                  <a:schemeClr val="tx1"/>
                </a:solidFill>
                <a:effectLst/>
                <a:latin typeface="+mn-lt"/>
                <a:ea typeface="+mn-ea"/>
                <a:cs typeface="+mn-cs"/>
              </a:rPr>
              <a:t>introduce yourself</a:t>
            </a:r>
            <a:r>
              <a:rPr lang="en-AU" sz="1200" kern="1200" dirty="0">
                <a:solidFill>
                  <a:schemeClr val="tx1"/>
                </a:solidFill>
                <a:effectLst/>
                <a:latin typeface="+mn-lt"/>
                <a:ea typeface="+mn-ea"/>
                <a:cs typeface="+mn-cs"/>
              </a:rPr>
              <a:t> and ask them to complete quiz.</a:t>
            </a:r>
          </a:p>
          <a:p>
            <a:endParaRPr lang="en-US" dirty="0"/>
          </a:p>
        </p:txBody>
      </p:sp>
      <p:sp>
        <p:nvSpPr>
          <p:cNvPr id="4" name="Slide Number Placeholder 3"/>
          <p:cNvSpPr>
            <a:spLocks noGrp="1"/>
          </p:cNvSpPr>
          <p:nvPr>
            <p:ph type="sldNum" sz="quarter" idx="5"/>
          </p:nvPr>
        </p:nvSpPr>
        <p:spPr/>
        <p:txBody>
          <a:bodyPr/>
          <a:lstStyle/>
          <a:p>
            <a:fld id="{69D44805-04AB-454A-BBCB-D22E174FAB5F}" type="slidenum">
              <a:rPr lang="en-US" smtClean="0"/>
              <a:t>1</a:t>
            </a:fld>
            <a:endParaRPr lang="en-US"/>
          </a:p>
        </p:txBody>
      </p:sp>
    </p:spTree>
    <p:extLst>
      <p:ext uri="{BB962C8B-B14F-4D97-AF65-F5344CB8AC3E}">
        <p14:creationId xmlns:p14="http://schemas.microsoft.com/office/powerpoint/2010/main" val="817084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5725" lvl="0">
              <a:lnSpc>
                <a:spcPct val="90000"/>
              </a:lnSpc>
              <a:spcBef>
                <a:spcPts val="300"/>
              </a:spcBef>
              <a:spcAft>
                <a:spcPct val="0"/>
              </a:spcAft>
            </a:pPr>
            <a:r>
              <a:rPr lang="en-GB" dirty="0"/>
              <a:t>Is this serious requiring immediate escalation?  - Say "Let's go through this step by step”</a:t>
            </a:r>
          </a:p>
          <a:p>
            <a:pPr marL="542925" lvl="1">
              <a:lnSpc>
                <a:spcPct val="90000"/>
              </a:lnSpc>
              <a:spcBef>
                <a:spcPts val="300"/>
              </a:spcBef>
              <a:spcAft>
                <a:spcPct val="0"/>
              </a:spcAft>
            </a:pPr>
            <a:endParaRPr lang="en-GB" dirty="0"/>
          </a:p>
          <a:p>
            <a:r>
              <a:rPr lang="en-US" dirty="0">
                <a:cs typeface="Calibri"/>
              </a:rPr>
              <a:t>	Response:</a:t>
            </a:r>
          </a:p>
          <a:p>
            <a:r>
              <a:rPr lang="en-US" dirty="0"/>
              <a:t>	Signs of sepsis – observations out of range, BP, RR, HR, rigors, acute confusion or agitation</a:t>
            </a:r>
          </a:p>
          <a:p>
            <a:r>
              <a:rPr lang="en-US" dirty="0"/>
              <a:t>	Signs of pyelonephritis – flank pain, urine symptoms, sepsis, UTI symptoms or signs – new or worsening…</a:t>
            </a:r>
          </a:p>
          <a:p>
            <a:r>
              <a:rPr lang="en-US" dirty="0">
                <a:cs typeface="Calibri"/>
              </a:rPr>
              <a:t>Is this a UTI?</a:t>
            </a:r>
          </a:p>
          <a:p>
            <a:pPr lvl="1"/>
            <a:r>
              <a:rPr lang="en-GB" altLang="en-US" sz="1800" b="1" kern="0" dirty="0">
                <a:solidFill>
                  <a:schemeClr val="accent6">
                    <a:lumMod val="10000"/>
                  </a:schemeClr>
                </a:solidFill>
                <a:latin typeface="Arial"/>
                <a:ea typeface="ヒラギノ角ゴ Pro W3"/>
                <a:cs typeface="Arial"/>
              </a:rPr>
              <a:t>Cystitis </a:t>
            </a:r>
            <a:r>
              <a:rPr lang="en-GB" altLang="en-US" sz="1800" kern="0" dirty="0">
                <a:solidFill>
                  <a:schemeClr val="accent6">
                    <a:lumMod val="10000"/>
                  </a:schemeClr>
                </a:solidFill>
                <a:latin typeface="Arial"/>
                <a:ea typeface="ヒラギノ角ゴ Pro W3"/>
                <a:cs typeface="Arial"/>
              </a:rPr>
              <a:t>(Infection in Bladder) symptoms – bladder pain or pain urinating </a:t>
            </a:r>
          </a:p>
          <a:p>
            <a:pPr lvl="1"/>
            <a:r>
              <a:rPr lang="en-GB" altLang="en-US" sz="1800" b="1" kern="0" dirty="0">
                <a:solidFill>
                  <a:schemeClr val="accent6">
                    <a:lumMod val="10000"/>
                  </a:schemeClr>
                </a:solidFill>
                <a:latin typeface="Arial"/>
                <a:ea typeface="ヒラギノ角ゴ Pro W3"/>
                <a:cs typeface="Arial"/>
              </a:rPr>
              <a:t>Pyelonephritis</a:t>
            </a:r>
            <a:r>
              <a:rPr lang="en-GB" altLang="en-US" sz="1800" kern="0" dirty="0">
                <a:solidFill>
                  <a:schemeClr val="accent6">
                    <a:lumMod val="10000"/>
                  </a:schemeClr>
                </a:solidFill>
                <a:latin typeface="Arial"/>
                <a:ea typeface="ヒラギノ角ゴ Pro W3"/>
                <a:cs typeface="Arial"/>
              </a:rPr>
              <a:t> (Infection in Kidney) symptoms – loin pain or pain over kidney (see picture)</a:t>
            </a:r>
          </a:p>
          <a:p>
            <a:pPr lvl="1"/>
            <a:r>
              <a:rPr lang="en-GB" altLang="en-US" sz="1800" b="1" kern="0" dirty="0">
                <a:solidFill>
                  <a:schemeClr val="accent6">
                    <a:lumMod val="10000"/>
                  </a:schemeClr>
                </a:solidFill>
                <a:latin typeface="Arial"/>
                <a:ea typeface="ヒラギノ角ゴ Pro W3"/>
                <a:cs typeface="Arial"/>
              </a:rPr>
              <a:t>Other Symptoms that might be UTI but might also be other conditions </a:t>
            </a:r>
            <a:r>
              <a:rPr lang="en-GB" altLang="en-US" kern="0" dirty="0">
                <a:solidFill>
                  <a:schemeClr val="accent6">
                    <a:lumMod val="10000"/>
                  </a:schemeClr>
                </a:solidFill>
                <a:latin typeface="Arial"/>
                <a:ea typeface="ヒラギノ角ゴ Pro W3"/>
                <a:cs typeface="Arial"/>
              </a:rPr>
              <a:t>urine frequency, incontinence, visible blood in urine</a:t>
            </a:r>
          </a:p>
          <a:p>
            <a:pPr lvl="1"/>
            <a:endParaRPr lang="en-US" dirty="0">
              <a:latin typeface="Arial"/>
              <a:cs typeface="Arial"/>
            </a:endParaRPr>
          </a:p>
          <a:p>
            <a:r>
              <a:rPr lang="en-US" dirty="0"/>
              <a:t>What else could it be? Consider other causes that cause similar symptoms or signs</a:t>
            </a:r>
            <a:endParaRPr lang="en-US" dirty="0">
              <a:cs typeface="Calibri"/>
            </a:endParaRPr>
          </a:p>
          <a:p>
            <a:pPr marL="134620" lvl="2"/>
            <a:r>
              <a:rPr lang="en-US" sz="1600" b="1" dirty="0">
                <a:solidFill>
                  <a:schemeClr val="tx1"/>
                </a:solidFill>
              </a:rPr>
              <a:t>Fever or chills </a:t>
            </a:r>
            <a:r>
              <a:rPr lang="en-US" sz="1600" dirty="0">
                <a:solidFill>
                  <a:schemeClr val="tx1"/>
                </a:solidFill>
              </a:rPr>
              <a:t>can be caused by infection elsewhere such as chest, skin, abdominal</a:t>
            </a:r>
            <a:endParaRPr lang="en-US" sz="1600" dirty="0">
              <a:solidFill>
                <a:schemeClr val="tx1"/>
              </a:solidFill>
              <a:cs typeface="Calibri"/>
            </a:endParaRPr>
          </a:p>
          <a:p>
            <a:pPr marL="134620" lvl="2"/>
            <a:r>
              <a:rPr lang="en-US" sz="1600" b="1" dirty="0">
                <a:solidFill>
                  <a:schemeClr val="tx1"/>
                </a:solidFill>
              </a:rPr>
              <a:t>New confusion </a:t>
            </a:r>
            <a:r>
              <a:rPr lang="en-US" sz="1600" dirty="0">
                <a:solidFill>
                  <a:schemeClr val="tx1"/>
                </a:solidFill>
              </a:rPr>
              <a:t>can be caused by medications, infection elsewhere, neurological conditions, pain or distress</a:t>
            </a:r>
            <a:endParaRPr lang="en-US" sz="1600" dirty="0">
              <a:solidFill>
                <a:schemeClr val="tx1"/>
              </a:solidFill>
              <a:cs typeface="Calibri"/>
            </a:endParaRPr>
          </a:p>
          <a:p>
            <a:pPr marL="134620" lvl="2"/>
            <a:r>
              <a:rPr lang="en-US" sz="1600" b="1" dirty="0">
                <a:solidFill>
                  <a:schemeClr val="tx1"/>
                </a:solidFill>
              </a:rPr>
              <a:t>Changes in </a:t>
            </a:r>
            <a:r>
              <a:rPr lang="en-US" sz="1600" b="1" dirty="0" err="1">
                <a:solidFill>
                  <a:schemeClr val="tx1"/>
                </a:solidFill>
              </a:rPr>
              <a:t>colour</a:t>
            </a:r>
            <a:r>
              <a:rPr lang="en-US" sz="1600" b="1" dirty="0">
                <a:solidFill>
                  <a:schemeClr val="tx1"/>
                </a:solidFill>
              </a:rPr>
              <a:t> and/or smell of urine </a:t>
            </a:r>
            <a:r>
              <a:rPr lang="en-US" sz="1600" dirty="0">
                <a:solidFill>
                  <a:schemeClr val="tx1"/>
                </a:solidFill>
              </a:rPr>
              <a:t>can be caused by dehydration, certain foods, continence aid change frequency, personal hygiene</a:t>
            </a:r>
          </a:p>
          <a:p>
            <a:pPr marL="134620" lvl="2"/>
            <a:endParaRPr lang="en-US" sz="1600" dirty="0">
              <a:solidFill>
                <a:schemeClr val="tx1"/>
              </a:solidFill>
              <a:cs typeface="Calibri"/>
            </a:endParaRPr>
          </a:p>
          <a:p>
            <a:r>
              <a:rPr lang="en-US" dirty="0"/>
              <a:t>Other useful information</a:t>
            </a:r>
          </a:p>
          <a:p>
            <a:pPr lvl="1"/>
            <a:r>
              <a:rPr lang="en-US" dirty="0"/>
              <a:t>Previous antibiotics and durations –  if recent previous antibiotic exposure, may be at risk of resistant infection, helps doctor with choice of antibiotics</a:t>
            </a:r>
            <a:endParaRPr lang="en-US" dirty="0">
              <a:cs typeface="Calibri"/>
            </a:endParaRPr>
          </a:p>
          <a:p>
            <a:pPr lvl="1"/>
            <a:r>
              <a:rPr lang="en-US" dirty="0"/>
              <a:t>Risk factors for UTI- catheter </a:t>
            </a:r>
            <a:endParaRPr lang="en-US" dirty="0">
              <a:cs typeface="Calibri"/>
            </a:endParaRPr>
          </a:p>
          <a:p>
            <a:pPr lvl="1"/>
            <a:r>
              <a:rPr lang="en-US" dirty="0"/>
              <a:t>Hydration – strong smelling urine could be related to dehydration from illness (infectious or not infectious cause)</a:t>
            </a:r>
          </a:p>
          <a:p>
            <a:pPr lvl="1"/>
            <a:endParaRPr lang="en-US" dirty="0">
              <a:cs typeface="Calibri"/>
            </a:endParaRPr>
          </a:p>
          <a:p>
            <a:r>
              <a:rPr lang="en-US" b="1" dirty="0">
                <a:cs typeface="Calibri"/>
              </a:rPr>
              <a:t>Does a urine dipstick testing help? </a:t>
            </a:r>
            <a:r>
              <a:rPr lang="en-US" dirty="0">
                <a:cs typeface="Calibri"/>
              </a:rPr>
              <a:t>Explain that the most important thing is to clinically assess John for UTI and also other possible causes for increasing confusion. His only symptoms is increasing confusion that is new.  This could be caused be non-infective causes or infective causes, of which UTI is one of the possible sites of infection but not the only one.  If dipstick testing is performed as the first test, this may lead to the real diagnosis being missed.  </a:t>
            </a:r>
          </a:p>
          <a:p>
            <a:r>
              <a:rPr lang="en-US" dirty="0">
                <a:cs typeface="Calibri"/>
              </a:rPr>
              <a:t>The best approach is to perform a top to toe assessment of John, discuss with GP regarding all possibilities. Dipstick testing should not be performed by </a:t>
            </a:r>
            <a:r>
              <a:rPr lang="en-US" dirty="0" err="1">
                <a:cs typeface="Calibri"/>
              </a:rPr>
              <a:t>carer</a:t>
            </a:r>
            <a:r>
              <a:rPr lang="en-US" dirty="0">
                <a:cs typeface="Calibri"/>
              </a:rPr>
              <a:t> or nursing staff unless the GP feels that it will be useful as a rule out test for UTI.   It is not useful as a rule in test as it cannot separate UTI from ASB. If acute confusion is the only symptom or sign, urine dipstick testing is not recommended as urine dipstick testing is not useful as a rule out test.</a:t>
            </a:r>
          </a:p>
          <a:p>
            <a:r>
              <a:rPr lang="en-US" dirty="0">
                <a:cs typeface="Calibri"/>
              </a:rPr>
              <a:t>Explain that the clinical pathway explains this as well.</a:t>
            </a:r>
          </a:p>
          <a:p>
            <a:r>
              <a:rPr lang="en-US" dirty="0">
                <a:cs typeface="Calibri"/>
              </a:rPr>
              <a:t>  </a:t>
            </a:r>
          </a:p>
        </p:txBody>
      </p:sp>
      <p:sp>
        <p:nvSpPr>
          <p:cNvPr id="4" name="Slide Number Placeholder 3"/>
          <p:cNvSpPr>
            <a:spLocks noGrp="1"/>
          </p:cNvSpPr>
          <p:nvPr>
            <p:ph type="sldNum" sz="quarter" idx="5"/>
          </p:nvPr>
        </p:nvSpPr>
        <p:spPr/>
        <p:txBody>
          <a:bodyPr/>
          <a:lstStyle/>
          <a:p>
            <a:fld id="{485676A5-1DC8-4201-97D2-09D6F1539183}" type="slidenum">
              <a:rPr lang="en-AU" smtClean="0"/>
              <a:t>12</a:t>
            </a:fld>
            <a:endParaRPr lang="en-AU"/>
          </a:p>
        </p:txBody>
      </p:sp>
    </p:spTree>
    <p:extLst>
      <p:ext uri="{BB962C8B-B14F-4D97-AF65-F5344CB8AC3E}">
        <p14:creationId xmlns:p14="http://schemas.microsoft.com/office/powerpoint/2010/main" val="4086423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Show clinical pathways, without catheter (this slide)  and with catheter (next slide).</a:t>
            </a:r>
          </a:p>
          <a:p>
            <a:endParaRPr lang="en-AU"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solidFill>
                  <a:schemeClr val="tx1"/>
                </a:solidFill>
                <a:effectLst/>
                <a:latin typeface="+mn-lt"/>
                <a:ea typeface="+mn-ea"/>
                <a:cs typeface="+mn-cs"/>
              </a:rPr>
              <a:t>Mention links</a:t>
            </a:r>
            <a:r>
              <a:rPr lang="en-AU" sz="1200" kern="1200" dirty="0">
                <a:solidFill>
                  <a:schemeClr val="tx1"/>
                </a:solidFill>
                <a:effectLst/>
                <a:latin typeface="+mn-lt"/>
                <a:ea typeface="+mn-ea"/>
                <a:cs typeface="+mn-cs"/>
              </a:rPr>
              <a:t> to these resources and any that you mention in this session are available via Aged Care Quality and Safety Commission website- AMS section</a:t>
            </a:r>
            <a:r>
              <a:rPr lang="en-AU" dirty="0">
                <a:effectLst/>
              </a:rPr>
              <a:t> </a:t>
            </a:r>
            <a:endParaRPr lang="en-AU" sz="1200" b="1" kern="1200" dirty="0">
              <a:solidFill>
                <a:schemeClr val="tx1"/>
              </a:solidFill>
              <a:effectLst/>
              <a:latin typeface="+mn-lt"/>
              <a:ea typeface="+mn-ea"/>
              <a:cs typeface="+mn-cs"/>
            </a:endParaRPr>
          </a:p>
          <a:p>
            <a:endParaRPr lang="en-AU" sz="1200" b="1" kern="1200" dirty="0">
              <a:solidFill>
                <a:schemeClr val="tx1"/>
              </a:solidFill>
              <a:effectLst/>
              <a:latin typeface="+mn-lt"/>
              <a:ea typeface="+mn-ea"/>
              <a:cs typeface="+mn-cs"/>
            </a:endParaRPr>
          </a:p>
          <a:p>
            <a:r>
              <a:rPr lang="en-AU" sz="1200" b="1" kern="1200" dirty="0">
                <a:solidFill>
                  <a:schemeClr val="tx1"/>
                </a:solidFill>
                <a:effectLst/>
                <a:latin typeface="+mn-lt"/>
                <a:ea typeface="+mn-ea"/>
                <a:cs typeface="+mn-cs"/>
              </a:rPr>
              <a:t>Ask </a:t>
            </a:r>
            <a:r>
              <a:rPr lang="en-AU" sz="1200" kern="1200" dirty="0">
                <a:solidFill>
                  <a:schemeClr val="tx1"/>
                </a:solidFill>
                <a:effectLst/>
                <a:latin typeface="+mn-lt"/>
                <a:ea typeface="+mn-ea"/>
                <a:cs typeface="+mn-cs"/>
              </a:rPr>
              <a:t>participants to complete blank clinical pathway using Case Study 1 information.</a:t>
            </a:r>
            <a:r>
              <a:rPr lang="en-AU" sz="1200" b="1" kern="1200" dirty="0">
                <a:solidFill>
                  <a:schemeClr val="tx1"/>
                </a:solidFill>
                <a:effectLst/>
                <a:latin typeface="+mn-lt"/>
                <a:ea typeface="+mn-ea"/>
                <a:cs typeface="+mn-cs"/>
              </a:rPr>
              <a:t> </a:t>
            </a:r>
            <a:r>
              <a:rPr lang="en-AU"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485676A5-1DC8-4201-97D2-09D6F1539183}" type="slidenum">
              <a:rPr lang="en-AU" smtClean="0"/>
              <a:t>13</a:t>
            </a:fld>
            <a:endParaRPr lang="en-AU"/>
          </a:p>
        </p:txBody>
      </p:sp>
    </p:spTree>
    <p:extLst>
      <p:ext uri="{BB962C8B-B14F-4D97-AF65-F5344CB8AC3E}">
        <p14:creationId xmlns:p14="http://schemas.microsoft.com/office/powerpoint/2010/main" val="4253102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5676A5-1DC8-4201-97D2-09D6F1539183}" type="slidenum">
              <a:rPr lang="en-AU" smtClean="0"/>
              <a:t>14</a:t>
            </a:fld>
            <a:endParaRPr lang="en-AU"/>
          </a:p>
        </p:txBody>
      </p:sp>
    </p:spTree>
    <p:extLst>
      <p:ext uri="{BB962C8B-B14F-4D97-AF65-F5344CB8AC3E}">
        <p14:creationId xmlns:p14="http://schemas.microsoft.com/office/powerpoint/2010/main" val="2661531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485676A5-1DC8-4201-97D2-09D6F1539183}" type="slidenum">
              <a:rPr lang="en-AU" smtClean="0"/>
              <a:t>15</a:t>
            </a:fld>
            <a:endParaRPr lang="en-AU"/>
          </a:p>
        </p:txBody>
      </p:sp>
    </p:spTree>
    <p:extLst>
      <p:ext uri="{BB962C8B-B14F-4D97-AF65-F5344CB8AC3E}">
        <p14:creationId xmlns:p14="http://schemas.microsoft.com/office/powerpoint/2010/main" val="3497305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i="1" kern="1200" dirty="0">
                <a:solidFill>
                  <a:schemeClr val="tx1"/>
                </a:solidFill>
                <a:effectLst/>
                <a:latin typeface="+mn-lt"/>
                <a:ea typeface="+mn-ea"/>
                <a:cs typeface="+mn-cs"/>
              </a:rPr>
              <a:t>End of Case Study 1</a:t>
            </a:r>
            <a:endParaRPr lang="en-AU" sz="1200" kern="1200" dirty="0">
              <a:solidFill>
                <a:schemeClr val="tx1"/>
              </a:solidFill>
              <a:effectLst/>
              <a:latin typeface="+mn-lt"/>
              <a:ea typeface="+mn-ea"/>
              <a:cs typeface="+mn-cs"/>
            </a:endParaRPr>
          </a:p>
          <a:p>
            <a:r>
              <a:rPr lang="en-AU" sz="1200" i="1"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Ask</a:t>
            </a:r>
            <a:r>
              <a:rPr lang="en-US" sz="1200" kern="1200" dirty="0">
                <a:solidFill>
                  <a:schemeClr val="tx1"/>
                </a:solidFill>
                <a:effectLst/>
                <a:latin typeface="+mn-lt"/>
                <a:ea typeface="+mn-ea"/>
                <a:cs typeface="+mn-cs"/>
              </a:rPr>
              <a:t> participants to take a look at paper copies of accompanying guide provides information on urine culture and antibiotic prescribing. </a:t>
            </a:r>
            <a:endParaRPr lang="en-AU"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69D44805-04AB-454A-BBCB-D22E174FAB5F}" type="slidenum">
              <a:rPr lang="en-US" smtClean="0"/>
              <a:t>16</a:t>
            </a:fld>
            <a:endParaRPr lang="en-US"/>
          </a:p>
        </p:txBody>
      </p:sp>
    </p:spTree>
    <p:extLst>
      <p:ext uri="{BB962C8B-B14F-4D97-AF65-F5344CB8AC3E}">
        <p14:creationId xmlns:p14="http://schemas.microsoft.com/office/powerpoint/2010/main" val="25877304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highlight>
                  <a:srgbClr val="FFFF00"/>
                </a:highlight>
                <a:latin typeface="+mn-lt"/>
                <a:ea typeface="+mn-ea"/>
                <a:cs typeface="+mn-cs"/>
              </a:rPr>
              <a:t>Seek </a:t>
            </a:r>
            <a:r>
              <a:rPr lang="en-AU" sz="1200" kern="1200" dirty="0">
                <a:solidFill>
                  <a:schemeClr val="tx1"/>
                </a:solidFill>
                <a:effectLst/>
                <a:highlight>
                  <a:srgbClr val="FFFF00"/>
                </a:highlight>
                <a:latin typeface="+mn-lt"/>
                <a:ea typeface="+mn-ea"/>
                <a:cs typeface="+mn-cs"/>
              </a:rPr>
              <a:t>comments using Slide 12 prompts.  </a:t>
            </a:r>
          </a:p>
          <a:p>
            <a:r>
              <a:rPr lang="en-AU" sz="1200" b="1" kern="1200" dirty="0">
                <a:solidFill>
                  <a:schemeClr val="tx1"/>
                </a:solidFill>
                <a:effectLst/>
                <a:highlight>
                  <a:srgbClr val="FFFF00"/>
                </a:highlight>
                <a:latin typeface="+mn-lt"/>
                <a:ea typeface="+mn-ea"/>
                <a:cs typeface="+mn-cs"/>
              </a:rPr>
              <a:t>Ask </a:t>
            </a:r>
            <a:r>
              <a:rPr lang="en-AU" sz="1200" kern="1200" dirty="0">
                <a:solidFill>
                  <a:schemeClr val="tx1"/>
                </a:solidFill>
                <a:effectLst/>
                <a:highlight>
                  <a:srgbClr val="FFFF00"/>
                </a:highlight>
                <a:latin typeface="+mn-lt"/>
                <a:ea typeface="+mn-ea"/>
                <a:cs typeface="+mn-cs"/>
              </a:rPr>
              <a:t>participants to complete blank clinical pathway using Case Study 1 information.</a:t>
            </a:r>
            <a:r>
              <a:rPr lang="en-AU" sz="1200" b="1" kern="1200" dirty="0">
                <a:solidFill>
                  <a:schemeClr val="tx1"/>
                </a:solidFill>
                <a:effectLst/>
                <a:highlight>
                  <a:srgbClr val="FFFF00"/>
                </a:highlight>
                <a:latin typeface="+mn-lt"/>
                <a:ea typeface="+mn-ea"/>
                <a:cs typeface="+mn-cs"/>
              </a:rPr>
              <a:t> </a:t>
            </a:r>
            <a:endParaRPr lang="en-AU" sz="1200" kern="1200" dirty="0">
              <a:solidFill>
                <a:schemeClr val="tx1"/>
              </a:solidFill>
              <a:effectLst/>
              <a:highlight>
                <a:srgbClr val="FFFF00"/>
              </a:highlight>
              <a:latin typeface="+mn-lt"/>
              <a:ea typeface="+mn-ea"/>
              <a:cs typeface="+mn-cs"/>
            </a:endParaRPr>
          </a:p>
          <a:p>
            <a:r>
              <a:rPr lang="en-AU" sz="1200" kern="1200" dirty="0">
                <a:solidFill>
                  <a:schemeClr val="tx1"/>
                </a:solidFill>
                <a:effectLst/>
                <a:highlight>
                  <a:srgbClr val="FFFF00"/>
                </a:highlight>
                <a:latin typeface="+mn-lt"/>
                <a:ea typeface="+mn-ea"/>
                <a:cs typeface="+mn-cs"/>
              </a:rPr>
              <a:t> </a:t>
            </a:r>
          </a:p>
          <a:p>
            <a:pPr marL="0" indent="0" fontAlgn="base">
              <a:spcBef>
                <a:spcPts val="600"/>
              </a:spcBef>
              <a:spcAft>
                <a:spcPct val="0"/>
              </a:spcAft>
              <a:buNone/>
              <a:defRPr/>
            </a:pPr>
            <a:endParaRPr lang="en-US" i="1" dirty="0">
              <a:highlight>
                <a:srgbClr val="FFFF00"/>
              </a:highlight>
            </a:endParaRPr>
          </a:p>
        </p:txBody>
      </p:sp>
      <p:sp>
        <p:nvSpPr>
          <p:cNvPr id="4" name="Slide Number Placeholder 3"/>
          <p:cNvSpPr>
            <a:spLocks noGrp="1"/>
          </p:cNvSpPr>
          <p:nvPr>
            <p:ph type="sldNum" sz="quarter" idx="5"/>
          </p:nvPr>
        </p:nvSpPr>
        <p:spPr/>
        <p:txBody>
          <a:bodyPr/>
          <a:lstStyle/>
          <a:p>
            <a:fld id="{A98FADB3-68A1-4360-AA33-E03C8D81EF0F}" type="slidenum">
              <a:rPr lang="en-AU" smtClean="0"/>
              <a:t>17</a:t>
            </a:fld>
            <a:endParaRPr lang="en-AU"/>
          </a:p>
        </p:txBody>
      </p:sp>
    </p:spTree>
    <p:extLst>
      <p:ext uri="{BB962C8B-B14F-4D97-AF65-F5344CB8AC3E}">
        <p14:creationId xmlns:p14="http://schemas.microsoft.com/office/powerpoint/2010/main" val="3600585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fontAlgn="base">
              <a:spcBef>
                <a:spcPts val="600"/>
              </a:spcBef>
              <a:spcAft>
                <a:spcPct val="0"/>
              </a:spcAft>
              <a:buNone/>
              <a:defRPr/>
            </a:pPr>
            <a:r>
              <a:rPr lang="en-GB" altLang="en-US" sz="1200" kern="0" dirty="0">
                <a:solidFill>
                  <a:schemeClr val="accent6">
                    <a:lumMod val="10000"/>
                  </a:schemeClr>
                </a:solidFill>
                <a:latin typeface="Arial" panose="020B0604020202020204" pitchFamily="34" charset="0"/>
                <a:ea typeface="ヒラギノ角ゴ Pro W3"/>
                <a:cs typeface="Arial" panose="020B0604020202020204" pitchFamily="34" charset="0"/>
              </a:rPr>
              <a:t>Is this serious requiring immediate escalation?  </a:t>
            </a:r>
          </a:p>
          <a:p>
            <a:pPr marL="0" indent="0" fontAlgn="base">
              <a:spcBef>
                <a:spcPts val="600"/>
              </a:spcBef>
              <a:spcAft>
                <a:spcPct val="0"/>
              </a:spcAft>
              <a:buNone/>
              <a:defRPr/>
            </a:pPr>
            <a:r>
              <a:rPr lang="en-GB" altLang="en-US" sz="1200" kern="0" dirty="0">
                <a:solidFill>
                  <a:schemeClr val="accent6">
                    <a:lumMod val="10000"/>
                  </a:schemeClr>
                </a:solidFill>
                <a:latin typeface="Arial" panose="020B0604020202020204" pitchFamily="34" charset="0"/>
                <a:ea typeface="ヒラギノ角ゴ Pro W3"/>
                <a:cs typeface="Arial" panose="020B0604020202020204" pitchFamily="34" charset="0"/>
              </a:rPr>
              <a:t>	It may be if she has observations that fulfil sepsis e.g., unstable/low BP, looks very unwell -&gt; she may need to go to hospital. If so, she will need medical review at the very least.</a:t>
            </a:r>
          </a:p>
          <a:p>
            <a:pPr marL="0" indent="0" fontAlgn="base">
              <a:spcBef>
                <a:spcPts val="600"/>
              </a:spcBef>
              <a:spcAft>
                <a:spcPct val="0"/>
              </a:spcAft>
              <a:buNone/>
              <a:defRPr/>
            </a:pPr>
            <a:r>
              <a:rPr lang="en-GB" altLang="en-US" sz="1200" kern="0" dirty="0">
                <a:solidFill>
                  <a:schemeClr val="accent6">
                    <a:lumMod val="10000"/>
                  </a:schemeClr>
                </a:solidFill>
                <a:latin typeface="Arial" panose="020B0604020202020204" pitchFamily="34" charset="0"/>
                <a:ea typeface="ヒラギノ角ゴ Pro W3"/>
                <a:cs typeface="Arial" panose="020B0604020202020204" pitchFamily="34" charset="0"/>
              </a:rPr>
              <a:t>Is this a UTI?</a:t>
            </a:r>
          </a:p>
          <a:p>
            <a:pPr marL="0" indent="0" fontAlgn="base">
              <a:spcBef>
                <a:spcPts val="600"/>
              </a:spcBef>
              <a:spcAft>
                <a:spcPct val="0"/>
              </a:spcAft>
              <a:buNone/>
              <a:defRPr/>
            </a:pPr>
            <a:r>
              <a:rPr lang="en-GB" altLang="en-US" sz="1200" kern="0" dirty="0">
                <a:solidFill>
                  <a:schemeClr val="accent6">
                    <a:lumMod val="10000"/>
                  </a:schemeClr>
                </a:solidFill>
                <a:latin typeface="Arial" panose="020B0604020202020204" pitchFamily="34" charset="0"/>
                <a:ea typeface="ヒラギノ角ゴ Pro W3"/>
                <a:cs typeface="Arial" panose="020B0604020202020204" pitchFamily="34" charset="0"/>
              </a:rPr>
              <a:t>	Possible.  As she has a fever highly likely she has an infection. New incontinence suggests urine source possible.  However we should check her over to make sure she has no infection elsewhere e.g., skin infection </a:t>
            </a:r>
          </a:p>
          <a:p>
            <a:pPr marL="0" indent="0" fontAlgn="base">
              <a:spcBef>
                <a:spcPts val="600"/>
              </a:spcBef>
              <a:spcAft>
                <a:spcPct val="0"/>
              </a:spcAft>
              <a:buNone/>
              <a:defRPr/>
            </a:pPr>
            <a:r>
              <a:rPr lang="en-GB" altLang="en-US" sz="1200" kern="0" dirty="0">
                <a:solidFill>
                  <a:schemeClr val="accent6">
                    <a:lumMod val="10000"/>
                  </a:schemeClr>
                </a:solidFill>
                <a:latin typeface="Arial" panose="020B0604020202020204" pitchFamily="34" charset="0"/>
                <a:ea typeface="ヒラギノ角ゴ Pro W3"/>
                <a:cs typeface="Arial" panose="020B0604020202020204" pitchFamily="34" charset="0"/>
              </a:rPr>
              <a:t>What else could it be?</a:t>
            </a:r>
          </a:p>
          <a:p>
            <a:pPr marL="0" indent="0" fontAlgn="base">
              <a:spcBef>
                <a:spcPts val="600"/>
              </a:spcBef>
              <a:spcAft>
                <a:spcPct val="0"/>
              </a:spcAft>
              <a:buNone/>
              <a:defRPr/>
            </a:pPr>
            <a:r>
              <a:rPr lang="en-GB" altLang="en-US" sz="1200" kern="0" dirty="0">
                <a:solidFill>
                  <a:schemeClr val="accent6">
                    <a:lumMod val="10000"/>
                  </a:schemeClr>
                </a:solidFill>
                <a:latin typeface="Arial" panose="020B0604020202020204" pitchFamily="34" charset="0"/>
                <a:ea typeface="ヒラギノ角ゴ Pro W3"/>
                <a:cs typeface="Arial" panose="020B0604020202020204" pitchFamily="34" charset="0"/>
              </a:rPr>
              <a:t>	Infection highly likely, see above answer.  UTI likely.  Less likely infection elsewhere but still check over.  Uncommonly, fever can be caused by incorrect reading of thermometer, medications, heat intolerance</a:t>
            </a:r>
          </a:p>
          <a:p>
            <a:pPr marL="0" indent="0" fontAlgn="base">
              <a:spcBef>
                <a:spcPts val="600"/>
              </a:spcBef>
              <a:spcAft>
                <a:spcPct val="0"/>
              </a:spcAft>
              <a:buNone/>
              <a:defRPr/>
            </a:pPr>
            <a:endParaRPr lang="en-US" sz="1600" dirty="0"/>
          </a:p>
          <a:p>
            <a:pPr marL="0" indent="0" fontAlgn="base">
              <a:spcBef>
                <a:spcPts val="600"/>
              </a:spcBef>
              <a:spcAft>
                <a:spcPct val="0"/>
              </a:spcAft>
              <a:buNone/>
              <a:defRPr/>
            </a:pPr>
            <a:r>
              <a:rPr lang="en-GB" altLang="en-US" sz="1600" kern="0" dirty="0">
                <a:solidFill>
                  <a:schemeClr val="accent6">
                    <a:lumMod val="10000"/>
                  </a:schemeClr>
                </a:solidFill>
                <a:ea typeface="ヒラギノ角ゴ Pro W3"/>
                <a:cs typeface="ヒラギノ角ゴ Pro W3"/>
              </a:rPr>
              <a:t>What are your next steps? </a:t>
            </a:r>
          </a:p>
          <a:p>
            <a:pPr marL="0" indent="0" fontAlgn="base">
              <a:spcBef>
                <a:spcPts val="600"/>
              </a:spcBef>
              <a:spcAft>
                <a:spcPct val="0"/>
              </a:spcAft>
              <a:buNone/>
              <a:defRPr/>
            </a:pPr>
            <a:r>
              <a:rPr lang="en-GB" altLang="en-US" sz="1600" kern="0" dirty="0">
                <a:solidFill>
                  <a:schemeClr val="accent6">
                    <a:lumMod val="10000"/>
                  </a:schemeClr>
                </a:solidFill>
                <a:ea typeface="ヒラギノ角ゴ Pro W3"/>
                <a:cs typeface="ヒラギノ角ゴ Pro W3"/>
              </a:rPr>
              <a:t>	In medical emergency, may need hospital care. If less urgent, medical review. </a:t>
            </a:r>
          </a:p>
          <a:p>
            <a:pPr marL="0" indent="0" fontAlgn="base">
              <a:spcBef>
                <a:spcPts val="600"/>
              </a:spcBef>
              <a:spcAft>
                <a:spcPct val="0"/>
              </a:spcAft>
              <a:buNone/>
              <a:defRPr/>
            </a:pPr>
            <a:endParaRPr lang="en-GB" altLang="en-US" sz="1600" kern="0" dirty="0">
              <a:solidFill>
                <a:schemeClr val="accent6">
                  <a:lumMod val="10000"/>
                </a:schemeClr>
              </a:solidFill>
              <a:ea typeface="ヒラギノ角ゴ Pro W3"/>
              <a:cs typeface="ヒラギノ角ゴ Pro W3"/>
            </a:endParaRPr>
          </a:p>
          <a:p>
            <a:pPr marL="0" indent="0" fontAlgn="base">
              <a:spcBef>
                <a:spcPts val="600"/>
              </a:spcBef>
              <a:spcAft>
                <a:spcPct val="0"/>
              </a:spcAft>
              <a:buNone/>
              <a:defRPr/>
            </a:pPr>
            <a:r>
              <a:rPr lang="en-GB" altLang="en-US" sz="1600" kern="0" dirty="0">
                <a:solidFill>
                  <a:schemeClr val="accent6">
                    <a:lumMod val="10000"/>
                  </a:schemeClr>
                </a:solidFill>
                <a:ea typeface="ヒラギノ角ゴ Pro W3"/>
                <a:cs typeface="ヒラギノ角ゴ Pro W3"/>
              </a:rPr>
              <a:t>Does urine dipstick help?</a:t>
            </a:r>
          </a:p>
          <a:p>
            <a:pPr marL="914400" lvl="2" indent="0" fontAlgn="base">
              <a:spcBef>
                <a:spcPts val="600"/>
              </a:spcBef>
              <a:spcAft>
                <a:spcPct val="0"/>
              </a:spcAft>
              <a:buNone/>
              <a:defRPr/>
            </a:pPr>
            <a:r>
              <a:rPr lang="en-GB" altLang="en-US" sz="1600" kern="0" dirty="0">
                <a:solidFill>
                  <a:schemeClr val="accent6">
                    <a:lumMod val="10000"/>
                  </a:schemeClr>
                </a:solidFill>
                <a:latin typeface="Arial" pitchFamily="34" charset="0"/>
                <a:ea typeface="ヒラギノ角ゴ Pro W3"/>
                <a:cs typeface="ヒラギノ角ゴ Pro W3"/>
              </a:rPr>
              <a:t>	Yes it can help- if positive supports your what you suspected i.e. it is a possible UTI. </a:t>
            </a:r>
            <a:r>
              <a:rPr lang="en-GB" altLang="en-US" sz="1600" b="1" kern="0" dirty="0">
                <a:solidFill>
                  <a:schemeClr val="accent6">
                    <a:lumMod val="10000"/>
                  </a:schemeClr>
                </a:solidFill>
                <a:latin typeface="Arial" pitchFamily="34" charset="0"/>
                <a:ea typeface="ヒラギノ角ゴ Pro W3"/>
                <a:cs typeface="ヒラギノ角ゴ Pro W3"/>
              </a:rPr>
              <a:t>This is because you were already suspicious based on symptoms and signs.  If Mary did not have urinary tract related symptoms or signs, a positive dipstick is because they have ASB</a:t>
            </a:r>
            <a:r>
              <a:rPr lang="en-GB" altLang="en-US" sz="1600" kern="0" dirty="0">
                <a:solidFill>
                  <a:schemeClr val="accent6">
                    <a:lumMod val="10000"/>
                  </a:schemeClr>
                </a:solidFill>
                <a:latin typeface="Arial" pitchFamily="34" charset="0"/>
                <a:ea typeface="ヒラギノ角ゴ Pro W3"/>
                <a:cs typeface="ヒラギノ角ゴ Pro W3"/>
              </a:rPr>
              <a:t>. If the result was negative in Mary’s case, you would have to carefully look for a source of infection separate to UTI.</a:t>
            </a:r>
          </a:p>
          <a:p>
            <a:pPr marL="914400" lvl="2" indent="0" fontAlgn="base">
              <a:spcBef>
                <a:spcPts val="600"/>
              </a:spcBef>
              <a:spcAft>
                <a:spcPct val="0"/>
              </a:spcAft>
              <a:buNone/>
              <a:defRPr/>
            </a:pPr>
            <a:r>
              <a:rPr lang="en-GB" sz="1600" i="1" kern="0" dirty="0">
                <a:solidFill>
                  <a:schemeClr val="accent6">
                    <a:lumMod val="10000"/>
                  </a:schemeClr>
                </a:solidFill>
                <a:highlight>
                  <a:srgbClr val="FFFF00"/>
                </a:highlight>
                <a:latin typeface="Arial" pitchFamily="34" charset="0"/>
                <a:ea typeface="ヒラギノ角ゴ Pro W3"/>
              </a:rPr>
              <a:t>NB Text in bold is a very important concept to explain</a:t>
            </a:r>
            <a:endParaRPr lang="en-US" dirty="0">
              <a:cs typeface="Calibri"/>
            </a:endParaRPr>
          </a:p>
        </p:txBody>
      </p:sp>
      <p:sp>
        <p:nvSpPr>
          <p:cNvPr id="4" name="Slide Number Placeholder 3"/>
          <p:cNvSpPr>
            <a:spLocks noGrp="1"/>
          </p:cNvSpPr>
          <p:nvPr>
            <p:ph type="sldNum" sz="quarter" idx="5"/>
          </p:nvPr>
        </p:nvSpPr>
        <p:spPr/>
        <p:txBody>
          <a:bodyPr/>
          <a:lstStyle/>
          <a:p>
            <a:fld id="{485676A5-1DC8-4201-97D2-09D6F1539183}" type="slidenum">
              <a:rPr lang="en-AU" smtClean="0"/>
              <a:t>18</a:t>
            </a:fld>
            <a:endParaRPr lang="en-AU"/>
          </a:p>
        </p:txBody>
      </p:sp>
    </p:spTree>
    <p:extLst>
      <p:ext uri="{BB962C8B-B14F-4D97-AF65-F5344CB8AC3E}">
        <p14:creationId xmlns:p14="http://schemas.microsoft.com/office/powerpoint/2010/main" val="19853312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Show </a:t>
            </a:r>
            <a:r>
              <a:rPr lang="en-AU" sz="1200" kern="1200" dirty="0">
                <a:solidFill>
                  <a:schemeClr val="tx1"/>
                </a:solidFill>
                <a:effectLst/>
                <a:latin typeface="+mn-lt"/>
                <a:ea typeface="+mn-ea"/>
                <a:cs typeface="+mn-cs"/>
              </a:rPr>
              <a:t>Slide 19 and go through completed clinical pathway.</a:t>
            </a:r>
          </a:p>
          <a:p>
            <a:endParaRPr lang="en-AU" sz="1200" kern="1200" dirty="0">
              <a:solidFill>
                <a:schemeClr val="tx1"/>
              </a:solidFill>
              <a:effectLst/>
              <a:latin typeface="+mn-lt"/>
              <a:ea typeface="+mn-ea"/>
              <a:cs typeface="+mn-cs"/>
            </a:endParaRPr>
          </a:p>
          <a:p>
            <a:r>
              <a:rPr lang="en-AU" sz="1200" i="1" kern="1200" dirty="0">
                <a:solidFill>
                  <a:schemeClr val="tx1"/>
                </a:solidFill>
                <a:effectLst/>
                <a:latin typeface="+mn-lt"/>
                <a:ea typeface="+mn-ea"/>
                <a:cs typeface="+mn-cs"/>
              </a:rPr>
              <a:t>End Case Study 2</a:t>
            </a:r>
            <a:endParaRPr lang="en-AU" sz="1200" kern="1200" dirty="0">
              <a:solidFill>
                <a:schemeClr val="tx1"/>
              </a:solidFill>
              <a:effectLst/>
              <a:latin typeface="+mn-lt"/>
              <a:ea typeface="+mn-ea"/>
              <a:cs typeface="+mn-cs"/>
            </a:endParaRPr>
          </a:p>
          <a:p>
            <a:r>
              <a:rPr lang="en-AU" sz="1200" i="1" kern="1200" dirty="0">
                <a:solidFill>
                  <a:schemeClr val="tx1"/>
                </a:solidFill>
                <a:effectLst/>
                <a:latin typeface="+mn-lt"/>
                <a:ea typeface="+mn-ea"/>
                <a:cs typeface="+mn-cs"/>
              </a:rPr>
              <a:t>Video</a:t>
            </a:r>
            <a:endParaRPr lang="en-AU" sz="1200" kern="1200" dirty="0">
              <a:solidFill>
                <a:schemeClr val="tx1"/>
              </a:solidFill>
              <a:effectLst/>
              <a:latin typeface="+mn-lt"/>
              <a:ea typeface="+mn-ea"/>
              <a:cs typeface="+mn-cs"/>
            </a:endParaRPr>
          </a:p>
          <a:p>
            <a:r>
              <a:rPr lang="en-AU" sz="1200" i="1" kern="1200" dirty="0">
                <a:solidFill>
                  <a:schemeClr val="tx1"/>
                </a:solidFill>
                <a:effectLst/>
                <a:latin typeface="+mn-lt"/>
                <a:ea typeface="+mn-ea"/>
                <a:cs typeface="+mn-cs"/>
              </a:rPr>
              <a:t> </a:t>
            </a:r>
            <a:endParaRPr lang="en-AU" sz="1200" kern="1200" dirty="0">
              <a:solidFill>
                <a:schemeClr val="tx1"/>
              </a:solidFill>
              <a:effectLst/>
              <a:latin typeface="+mn-lt"/>
              <a:ea typeface="+mn-ea"/>
              <a:cs typeface="+mn-cs"/>
            </a:endParaRPr>
          </a:p>
          <a:p>
            <a:r>
              <a:rPr lang="en-AU" sz="1200" b="1" kern="1200" dirty="0">
                <a:solidFill>
                  <a:schemeClr val="tx1"/>
                </a:solidFill>
                <a:effectLst/>
                <a:latin typeface="+mn-lt"/>
                <a:ea typeface="+mn-ea"/>
                <a:cs typeface="+mn-cs"/>
              </a:rPr>
              <a:t>Explains </a:t>
            </a:r>
            <a:r>
              <a:rPr lang="en-AU" sz="1200" kern="1200" dirty="0">
                <a:solidFill>
                  <a:schemeClr val="tx1"/>
                </a:solidFill>
                <a:effectLst/>
                <a:latin typeface="+mn-lt"/>
                <a:ea typeface="+mn-ea"/>
                <a:cs typeface="+mn-cs"/>
              </a:rPr>
              <a:t>how to complete Case Study 2, discussed hydration as a treatment and preventative strategy, how to recognise and prevent.</a:t>
            </a:r>
          </a:p>
          <a:p>
            <a:endParaRPr lang="en-US" dirty="0"/>
          </a:p>
          <a:p>
            <a:r>
              <a:rPr lang="en-AU" sz="1200" b="1" kern="1200" dirty="0">
                <a:solidFill>
                  <a:schemeClr val="tx1"/>
                </a:solidFill>
                <a:effectLst/>
                <a:latin typeface="+mn-lt"/>
                <a:ea typeface="+mn-ea"/>
                <a:cs typeface="+mn-cs"/>
              </a:rPr>
              <a:t>Restart </a:t>
            </a:r>
            <a:r>
              <a:rPr lang="en-AU" sz="1200" kern="1200" dirty="0">
                <a:solidFill>
                  <a:schemeClr val="tx1"/>
                </a:solidFill>
                <a:effectLst/>
                <a:latin typeface="+mn-lt"/>
                <a:ea typeface="+mn-ea"/>
                <a:cs typeface="+mn-cs"/>
              </a:rPr>
              <a:t>video 11:43-15:12</a:t>
            </a:r>
            <a:r>
              <a:rPr lang="en-AU" dirty="0">
                <a:effectLst/>
              </a:rPr>
              <a:t> </a:t>
            </a:r>
            <a:endParaRPr lang="en-US" dirty="0"/>
          </a:p>
        </p:txBody>
      </p:sp>
      <p:sp>
        <p:nvSpPr>
          <p:cNvPr id="4" name="Slide Number Placeholder 3"/>
          <p:cNvSpPr>
            <a:spLocks noGrp="1"/>
          </p:cNvSpPr>
          <p:nvPr>
            <p:ph type="sldNum" sz="quarter" idx="5"/>
          </p:nvPr>
        </p:nvSpPr>
        <p:spPr/>
        <p:txBody>
          <a:bodyPr/>
          <a:lstStyle/>
          <a:p>
            <a:fld id="{69D44805-04AB-454A-BBCB-D22E174FAB5F}" type="slidenum">
              <a:rPr lang="en-US" smtClean="0"/>
              <a:t>19</a:t>
            </a:fld>
            <a:endParaRPr lang="en-US"/>
          </a:p>
        </p:txBody>
      </p:sp>
    </p:spTree>
    <p:extLst>
      <p:ext uri="{BB962C8B-B14F-4D97-AF65-F5344CB8AC3E}">
        <p14:creationId xmlns:p14="http://schemas.microsoft.com/office/powerpoint/2010/main" val="3989951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Present</a:t>
            </a:r>
            <a:r>
              <a:rPr lang="en-AU" sz="1200" kern="1200" dirty="0">
                <a:solidFill>
                  <a:schemeClr val="tx1"/>
                </a:solidFill>
                <a:effectLst/>
                <a:latin typeface="+mn-lt"/>
                <a:ea typeface="+mn-ea"/>
                <a:cs typeface="+mn-cs"/>
              </a:rPr>
              <a:t> Case Study 3, Slide 20</a:t>
            </a:r>
          </a:p>
          <a:p>
            <a:r>
              <a:rPr lang="en-AU" sz="1200" kern="1200" dirty="0">
                <a:solidFill>
                  <a:schemeClr val="tx1"/>
                </a:solidFill>
                <a:effectLst/>
                <a:latin typeface="+mn-lt"/>
                <a:ea typeface="+mn-ea"/>
                <a:cs typeface="+mn-cs"/>
              </a:rPr>
              <a:t> </a:t>
            </a:r>
          </a:p>
          <a:p>
            <a:r>
              <a:rPr lang="en-AU" sz="1200" b="1" kern="1200" dirty="0">
                <a:solidFill>
                  <a:schemeClr val="tx1"/>
                </a:solidFill>
                <a:effectLst/>
                <a:latin typeface="+mn-lt"/>
                <a:ea typeface="+mn-ea"/>
                <a:cs typeface="+mn-cs"/>
              </a:rPr>
              <a:t>Seek </a:t>
            </a:r>
            <a:r>
              <a:rPr lang="en-AU" sz="1200" kern="1200" dirty="0">
                <a:solidFill>
                  <a:schemeClr val="tx1"/>
                </a:solidFill>
                <a:effectLst/>
                <a:latin typeface="+mn-lt"/>
                <a:ea typeface="+mn-ea"/>
                <a:cs typeface="+mn-cs"/>
              </a:rPr>
              <a:t>comments using slide question prompts.</a:t>
            </a:r>
          </a:p>
          <a:p>
            <a:r>
              <a:rPr lang="en-AU" sz="1200" b="1" kern="1200" dirty="0">
                <a:solidFill>
                  <a:schemeClr val="tx1"/>
                </a:solidFill>
                <a:effectLst/>
                <a:latin typeface="+mn-lt"/>
                <a:ea typeface="+mn-ea"/>
                <a:cs typeface="+mn-cs"/>
              </a:rPr>
              <a:t>Ask </a:t>
            </a:r>
            <a:r>
              <a:rPr lang="en-AU" sz="1200" kern="1200" dirty="0">
                <a:solidFill>
                  <a:schemeClr val="tx1"/>
                </a:solidFill>
                <a:effectLst/>
                <a:latin typeface="+mn-lt"/>
                <a:ea typeface="+mn-ea"/>
                <a:cs typeface="+mn-cs"/>
              </a:rPr>
              <a:t>participants to complete blank clinical pathway using Case Study 3 information.</a:t>
            </a:r>
            <a:r>
              <a:rPr lang="en-AU" sz="1200" b="1" kern="1200" dirty="0">
                <a:solidFill>
                  <a:schemeClr val="tx1"/>
                </a:solidFill>
                <a:effectLst/>
                <a:latin typeface="+mn-lt"/>
                <a:ea typeface="+mn-ea"/>
                <a:cs typeface="+mn-cs"/>
              </a:rPr>
              <a:t> Show </a:t>
            </a:r>
            <a:r>
              <a:rPr lang="en-AU" sz="1200" kern="1200" dirty="0">
                <a:solidFill>
                  <a:schemeClr val="tx1"/>
                </a:solidFill>
                <a:effectLst/>
                <a:latin typeface="+mn-lt"/>
                <a:ea typeface="+mn-ea"/>
                <a:cs typeface="+mn-cs"/>
              </a:rPr>
              <a:t>Slides 21.</a:t>
            </a:r>
          </a:p>
          <a:p>
            <a:r>
              <a:rPr lang="en-AU"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69D44805-04AB-454A-BBCB-D22E174FAB5F}" type="slidenum">
              <a:rPr lang="en-US" smtClean="0"/>
              <a:t>20</a:t>
            </a:fld>
            <a:endParaRPr lang="en-US"/>
          </a:p>
        </p:txBody>
      </p:sp>
    </p:spTree>
    <p:extLst>
      <p:ext uri="{BB962C8B-B14F-4D97-AF65-F5344CB8AC3E}">
        <p14:creationId xmlns:p14="http://schemas.microsoft.com/office/powerpoint/2010/main" val="5158618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Show</a:t>
            </a:r>
            <a:r>
              <a:rPr lang="en-AU" sz="1200" kern="1200" dirty="0">
                <a:solidFill>
                  <a:schemeClr val="tx1"/>
                </a:solidFill>
                <a:effectLst/>
                <a:latin typeface="+mn-lt"/>
                <a:ea typeface="+mn-ea"/>
                <a:cs typeface="+mn-cs"/>
              </a:rPr>
              <a:t> Slides 22 to 23 to prompt discussion on having conversations with families. </a:t>
            </a:r>
            <a:endParaRPr lang="en-US" b="1" dirty="0"/>
          </a:p>
        </p:txBody>
      </p:sp>
      <p:sp>
        <p:nvSpPr>
          <p:cNvPr id="4" name="Slide Number Placeholder 3"/>
          <p:cNvSpPr>
            <a:spLocks noGrp="1"/>
          </p:cNvSpPr>
          <p:nvPr>
            <p:ph type="sldNum" sz="quarter" idx="5"/>
          </p:nvPr>
        </p:nvSpPr>
        <p:spPr/>
        <p:txBody>
          <a:bodyPr/>
          <a:lstStyle/>
          <a:p>
            <a:fld id="{69D44805-04AB-454A-BBCB-D22E174FAB5F}" type="slidenum">
              <a:rPr lang="en-US" smtClean="0"/>
              <a:t>22</a:t>
            </a:fld>
            <a:endParaRPr lang="en-US"/>
          </a:p>
        </p:txBody>
      </p:sp>
    </p:spTree>
    <p:extLst>
      <p:ext uri="{BB962C8B-B14F-4D97-AF65-F5344CB8AC3E}">
        <p14:creationId xmlns:p14="http://schemas.microsoft.com/office/powerpoint/2010/main" val="1402549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mn-lt"/>
                <a:ea typeface="+mn-ea"/>
                <a:cs typeface="+mn-cs"/>
              </a:rPr>
              <a:t>Go through answers </a:t>
            </a:r>
            <a:r>
              <a:rPr lang="en-AU" sz="1200" kern="1200" dirty="0">
                <a:solidFill>
                  <a:schemeClr val="tx1"/>
                </a:solidFill>
                <a:effectLst/>
                <a:latin typeface="+mn-lt"/>
                <a:ea typeface="+mn-ea"/>
                <a:cs typeface="+mn-cs"/>
              </a:rPr>
              <a:t>together. Put up Slides 2 to 4 which show correct responses.</a:t>
            </a:r>
          </a:p>
          <a:p>
            <a:r>
              <a:rPr lang="en-AU" sz="1200" kern="1200" dirty="0">
                <a:solidFill>
                  <a:schemeClr val="tx1"/>
                </a:solidFill>
                <a:effectLst/>
                <a:latin typeface="+mn-lt"/>
                <a:ea typeface="+mn-ea"/>
                <a:cs typeface="+mn-cs"/>
              </a:rPr>
              <a:t> </a:t>
            </a:r>
          </a:p>
          <a:p>
            <a:r>
              <a:rPr lang="en-AU" sz="1200" b="1" kern="1200" dirty="0">
                <a:solidFill>
                  <a:schemeClr val="tx1"/>
                </a:solidFill>
                <a:effectLst/>
                <a:latin typeface="+mn-lt"/>
                <a:ea typeface="+mn-ea"/>
                <a:cs typeface="+mn-cs"/>
              </a:rPr>
              <a:t>Seek </a:t>
            </a:r>
            <a:r>
              <a:rPr lang="en-AU" sz="1200" kern="1200" dirty="0">
                <a:solidFill>
                  <a:schemeClr val="tx1"/>
                </a:solidFill>
                <a:effectLst/>
                <a:latin typeface="+mn-lt"/>
                <a:ea typeface="+mn-ea"/>
                <a:cs typeface="+mn-cs"/>
              </a:rPr>
              <a:t>comments about what they thought of the quiz</a:t>
            </a:r>
          </a:p>
          <a:p>
            <a:pPr lvl="0"/>
            <a:r>
              <a:rPr lang="en-AU" sz="1200" kern="1200" dirty="0">
                <a:solidFill>
                  <a:schemeClr val="tx1"/>
                </a:solidFill>
                <a:effectLst/>
                <a:latin typeface="+mn-lt"/>
                <a:ea typeface="+mn-ea"/>
                <a:cs typeface="+mn-cs"/>
              </a:rPr>
              <a:t>Why do they think they were asked to do it?</a:t>
            </a:r>
          </a:p>
          <a:p>
            <a:r>
              <a:rPr lang="en-AU" sz="1200" kern="1200" dirty="0">
                <a:solidFill>
                  <a:schemeClr val="tx1"/>
                </a:solidFill>
                <a:effectLst/>
                <a:latin typeface="+mn-lt"/>
                <a:ea typeface="+mn-ea"/>
                <a:cs typeface="+mn-cs"/>
              </a:rPr>
              <a:t> </a:t>
            </a:r>
          </a:p>
          <a:p>
            <a:r>
              <a:rPr lang="en-AU" sz="1200" b="1" kern="1200" dirty="0">
                <a:solidFill>
                  <a:schemeClr val="tx1"/>
                </a:solidFill>
                <a:effectLst/>
                <a:latin typeface="+mn-lt"/>
                <a:ea typeface="+mn-ea"/>
                <a:cs typeface="+mn-cs"/>
              </a:rPr>
              <a:t>Tell them</a:t>
            </a:r>
            <a:r>
              <a:rPr lang="en-AU" sz="1200" kern="1200" dirty="0">
                <a:solidFill>
                  <a:schemeClr val="tx1"/>
                </a:solidFill>
                <a:effectLst/>
                <a:latin typeface="+mn-lt"/>
                <a:ea typeface="+mn-ea"/>
                <a:cs typeface="+mn-cs"/>
              </a:rPr>
              <a:t> reason for the quiz</a:t>
            </a:r>
          </a:p>
          <a:p>
            <a:pPr lvl="0"/>
            <a:r>
              <a:rPr lang="en-AU" sz="1200" kern="1200" dirty="0">
                <a:solidFill>
                  <a:schemeClr val="tx1"/>
                </a:solidFill>
                <a:effectLst/>
                <a:latin typeface="+mn-lt"/>
                <a:ea typeface="+mn-ea"/>
                <a:cs typeface="+mn-cs"/>
              </a:rPr>
              <a:t>To get a baseline knowledge of their and everyone else in the room’s familiarity with assessing UTI and practice of performing dipsticks</a:t>
            </a:r>
          </a:p>
          <a:p>
            <a:r>
              <a:rPr lang="en-AU" sz="1200" kern="1200" dirty="0">
                <a:solidFill>
                  <a:schemeClr val="tx1"/>
                </a:solidFill>
                <a:effectLst/>
                <a:latin typeface="+mn-lt"/>
                <a:ea typeface="+mn-ea"/>
                <a:cs typeface="+mn-cs"/>
              </a:rPr>
              <a:t> </a:t>
            </a:r>
          </a:p>
          <a:p>
            <a:r>
              <a:rPr lang="en-AU" sz="1200" b="1" kern="1200" dirty="0">
                <a:solidFill>
                  <a:schemeClr val="tx1"/>
                </a:solidFill>
                <a:effectLst/>
                <a:latin typeface="+mn-lt"/>
                <a:ea typeface="+mn-ea"/>
                <a:cs typeface="+mn-cs"/>
              </a:rPr>
              <a:t>Say </a:t>
            </a:r>
            <a:r>
              <a:rPr lang="en-AU" sz="1200" kern="1200" dirty="0">
                <a:solidFill>
                  <a:schemeClr val="tx1"/>
                </a:solidFill>
                <a:effectLst/>
                <a:latin typeface="+mn-lt"/>
                <a:ea typeface="+mn-ea"/>
                <a:cs typeface="+mn-cs"/>
              </a:rPr>
              <a:t>urine dipstick testing can influence decision-making around diagnosis of UTI and whether antibiotics are prescribed. </a:t>
            </a:r>
            <a:endParaRPr lang="en-US" dirty="0"/>
          </a:p>
        </p:txBody>
      </p:sp>
      <p:sp>
        <p:nvSpPr>
          <p:cNvPr id="4" name="Slide Number Placeholder 3"/>
          <p:cNvSpPr>
            <a:spLocks noGrp="1"/>
          </p:cNvSpPr>
          <p:nvPr>
            <p:ph type="sldNum" sz="quarter" idx="5"/>
          </p:nvPr>
        </p:nvSpPr>
        <p:spPr/>
        <p:txBody>
          <a:bodyPr/>
          <a:lstStyle/>
          <a:p>
            <a:fld id="{69D44805-04AB-454A-BBCB-D22E174FAB5F}" type="slidenum">
              <a:rPr lang="en-US" smtClean="0"/>
              <a:t>2</a:t>
            </a:fld>
            <a:endParaRPr lang="en-US"/>
          </a:p>
        </p:txBody>
      </p:sp>
    </p:spTree>
    <p:extLst>
      <p:ext uri="{BB962C8B-B14F-4D97-AF65-F5344CB8AC3E}">
        <p14:creationId xmlns:p14="http://schemas.microsoft.com/office/powerpoint/2010/main" val="17225969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4000"/>
              </a:lnSpc>
            </a:pPr>
            <a:endParaRPr lang="en-US"/>
          </a:p>
        </p:txBody>
      </p:sp>
      <p:sp>
        <p:nvSpPr>
          <p:cNvPr id="4" name="Slide Number Placeholder 3"/>
          <p:cNvSpPr>
            <a:spLocks noGrp="1"/>
          </p:cNvSpPr>
          <p:nvPr>
            <p:ph type="sldNum" sz="quarter" idx="10"/>
          </p:nvPr>
        </p:nvSpPr>
        <p:spPr/>
        <p:txBody>
          <a:bodyPr/>
          <a:lstStyle/>
          <a:p>
            <a:fld id="{39433990-EB80-4D27-BF47-226E62CA9FFF}"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9651757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D44805-04AB-454A-BBCB-D22E174FAB5F}" type="slidenum">
              <a:rPr lang="en-US" smtClean="0"/>
              <a:t>25</a:t>
            </a:fld>
            <a:endParaRPr lang="en-US"/>
          </a:p>
        </p:txBody>
      </p:sp>
    </p:spTree>
    <p:extLst>
      <p:ext uri="{BB962C8B-B14F-4D97-AF65-F5344CB8AC3E}">
        <p14:creationId xmlns:p14="http://schemas.microsoft.com/office/powerpoint/2010/main" val="4131979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a:solidFill>
                  <a:schemeClr val="tx1"/>
                </a:solidFill>
                <a:effectLst/>
                <a:latin typeface="+mn-lt"/>
                <a:ea typeface="+mn-ea"/>
                <a:cs typeface="+mn-cs"/>
              </a:rPr>
              <a:t>Wrap up</a:t>
            </a:r>
          </a:p>
          <a:p>
            <a:r>
              <a:rPr lang="en-AU" sz="1200" kern="1200" dirty="0">
                <a:solidFill>
                  <a:schemeClr val="tx1"/>
                </a:solidFill>
                <a:effectLst/>
                <a:latin typeface="+mn-lt"/>
                <a:ea typeface="+mn-ea"/>
                <a:cs typeface="+mn-cs"/>
              </a:rPr>
              <a:t> </a:t>
            </a:r>
          </a:p>
          <a:p>
            <a:r>
              <a:rPr lang="en-AU" sz="1200" b="1" kern="1200" dirty="0">
                <a:solidFill>
                  <a:schemeClr val="tx1"/>
                </a:solidFill>
                <a:effectLst/>
                <a:latin typeface="+mn-lt"/>
                <a:ea typeface="+mn-ea"/>
                <a:cs typeface="+mn-cs"/>
              </a:rPr>
              <a:t>Ask </a:t>
            </a:r>
            <a:r>
              <a:rPr lang="en-AU" sz="1200" kern="1200" dirty="0">
                <a:solidFill>
                  <a:schemeClr val="tx1"/>
                </a:solidFill>
                <a:effectLst/>
                <a:latin typeface="+mn-lt"/>
                <a:ea typeface="+mn-ea"/>
                <a:cs typeface="+mn-cs"/>
              </a:rPr>
              <a:t>them </a:t>
            </a:r>
          </a:p>
          <a:p>
            <a:r>
              <a:rPr lang="en-AU" sz="1200" kern="1200" dirty="0">
                <a:solidFill>
                  <a:schemeClr val="tx1"/>
                </a:solidFill>
                <a:effectLst/>
                <a:latin typeface="+mn-lt"/>
                <a:ea typeface="+mn-ea"/>
                <a:cs typeface="+mn-cs"/>
              </a:rPr>
              <a:t>-what they thought of the session? </a:t>
            </a:r>
          </a:p>
          <a:p>
            <a:r>
              <a:rPr lang="en-AU" sz="1200" kern="1200" dirty="0">
                <a:solidFill>
                  <a:schemeClr val="tx1"/>
                </a:solidFill>
                <a:effectLst/>
                <a:latin typeface="+mn-lt"/>
                <a:ea typeface="+mn-ea"/>
                <a:cs typeface="+mn-cs"/>
              </a:rPr>
              <a:t>-any questions or comments about any of the content discussed today?</a:t>
            </a:r>
          </a:p>
          <a:p>
            <a:r>
              <a:rPr lang="en-AU" sz="1200" kern="1200" dirty="0">
                <a:solidFill>
                  <a:schemeClr val="tx1"/>
                </a:solidFill>
                <a:effectLst/>
                <a:latin typeface="+mn-lt"/>
                <a:ea typeface="+mn-ea"/>
                <a:cs typeface="+mn-cs"/>
              </a:rPr>
              <a:t>- will this change their practice around urinalysis?</a:t>
            </a:r>
          </a:p>
          <a:p>
            <a:r>
              <a:rPr lang="en-AU" sz="1200" kern="1200" dirty="0">
                <a:solidFill>
                  <a:schemeClr val="tx1"/>
                </a:solidFill>
                <a:effectLst/>
                <a:latin typeface="+mn-lt"/>
                <a:ea typeface="+mn-ea"/>
                <a:cs typeface="+mn-cs"/>
              </a:rPr>
              <a:t>-to </a:t>
            </a:r>
            <a:r>
              <a:rPr lang="en-AU" sz="1200" b="1" kern="1200" dirty="0">
                <a:solidFill>
                  <a:schemeClr val="tx1"/>
                </a:solidFill>
                <a:effectLst/>
                <a:latin typeface="+mn-lt"/>
                <a:ea typeface="+mn-ea"/>
                <a:cs typeface="+mn-cs"/>
              </a:rPr>
              <a:t>Identify</a:t>
            </a:r>
            <a:r>
              <a:rPr lang="en-AU" sz="1200" kern="1200" dirty="0">
                <a:solidFill>
                  <a:schemeClr val="tx1"/>
                </a:solidFill>
                <a:effectLst/>
                <a:latin typeface="+mn-lt"/>
                <a:ea typeface="+mn-ea"/>
                <a:cs typeface="+mn-cs"/>
              </a:rPr>
              <a:t> one practice they can take and try on the floor</a:t>
            </a:r>
          </a:p>
          <a:p>
            <a:r>
              <a:rPr lang="en-AU" sz="1200" kern="1200" dirty="0">
                <a:solidFill>
                  <a:schemeClr val="tx1"/>
                </a:solidFill>
                <a:effectLst/>
                <a:latin typeface="+mn-lt"/>
                <a:ea typeface="+mn-ea"/>
                <a:cs typeface="+mn-cs"/>
              </a:rPr>
              <a:t> </a:t>
            </a:r>
          </a:p>
          <a:p>
            <a:r>
              <a:rPr lang="en-AU" sz="1200" b="1" kern="1200" dirty="0">
                <a:solidFill>
                  <a:schemeClr val="tx1"/>
                </a:solidFill>
                <a:effectLst/>
                <a:latin typeface="+mn-lt"/>
                <a:ea typeface="+mn-ea"/>
                <a:cs typeface="+mn-cs"/>
              </a:rPr>
              <a:t>Show </a:t>
            </a:r>
            <a:r>
              <a:rPr lang="en-AU" sz="1200" kern="1200" dirty="0">
                <a:solidFill>
                  <a:schemeClr val="tx1"/>
                </a:solidFill>
                <a:effectLst/>
                <a:latin typeface="+mn-lt"/>
                <a:ea typeface="+mn-ea"/>
                <a:cs typeface="+mn-cs"/>
              </a:rPr>
              <a:t>Slides 25-27. </a:t>
            </a:r>
            <a:r>
              <a:rPr lang="en-AU" sz="1200" b="1" kern="1200" dirty="0">
                <a:solidFill>
                  <a:schemeClr val="tx1"/>
                </a:solidFill>
                <a:effectLst/>
                <a:latin typeface="+mn-lt"/>
                <a:ea typeface="+mn-ea"/>
                <a:cs typeface="+mn-cs"/>
              </a:rPr>
              <a:t>Thank </a:t>
            </a:r>
            <a:r>
              <a:rPr lang="en-AU" sz="1200" kern="1200" dirty="0">
                <a:solidFill>
                  <a:schemeClr val="tx1"/>
                </a:solidFill>
                <a:effectLst/>
                <a:latin typeface="+mn-lt"/>
                <a:ea typeface="+mn-ea"/>
                <a:cs typeface="+mn-cs"/>
              </a:rPr>
              <a:t>group for their time and participation. </a:t>
            </a:r>
            <a:r>
              <a:rPr lang="en-AU" sz="1200" b="1" kern="1200" dirty="0">
                <a:solidFill>
                  <a:schemeClr val="tx1"/>
                </a:solidFill>
                <a:effectLst/>
                <a:latin typeface="+mn-lt"/>
                <a:ea typeface="+mn-ea"/>
                <a:cs typeface="+mn-cs"/>
              </a:rPr>
              <a:t>Mention </a:t>
            </a:r>
            <a:r>
              <a:rPr lang="en-AU" sz="1200" kern="1200" dirty="0">
                <a:solidFill>
                  <a:schemeClr val="tx1"/>
                </a:solidFill>
                <a:effectLst/>
                <a:latin typeface="+mn-lt"/>
                <a:ea typeface="+mn-ea"/>
                <a:cs typeface="+mn-cs"/>
              </a:rPr>
              <a:t>again all these resources are available on ACQSC website- AMS section.</a:t>
            </a:r>
          </a:p>
          <a:p>
            <a:endParaRPr lang="en-US" dirty="0"/>
          </a:p>
        </p:txBody>
      </p:sp>
      <p:sp>
        <p:nvSpPr>
          <p:cNvPr id="4" name="Slide Number Placeholder 3"/>
          <p:cNvSpPr>
            <a:spLocks noGrp="1"/>
          </p:cNvSpPr>
          <p:nvPr>
            <p:ph type="sldNum" sz="quarter" idx="5"/>
          </p:nvPr>
        </p:nvSpPr>
        <p:spPr/>
        <p:txBody>
          <a:bodyPr/>
          <a:lstStyle/>
          <a:p>
            <a:fld id="{69D44805-04AB-454A-BBCB-D22E174FAB5F}" type="slidenum">
              <a:rPr lang="en-US" smtClean="0"/>
              <a:t>27</a:t>
            </a:fld>
            <a:endParaRPr lang="en-US"/>
          </a:p>
        </p:txBody>
      </p:sp>
    </p:spTree>
    <p:extLst>
      <p:ext uri="{BB962C8B-B14F-4D97-AF65-F5344CB8AC3E}">
        <p14:creationId xmlns:p14="http://schemas.microsoft.com/office/powerpoint/2010/main" val="24415605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D44805-04AB-454A-BBCB-D22E174FAB5F}" type="slidenum">
              <a:rPr lang="en-US" smtClean="0"/>
              <a:t>3</a:t>
            </a:fld>
            <a:endParaRPr lang="en-US"/>
          </a:p>
        </p:txBody>
      </p:sp>
    </p:spTree>
    <p:extLst>
      <p:ext uri="{BB962C8B-B14F-4D97-AF65-F5344CB8AC3E}">
        <p14:creationId xmlns:p14="http://schemas.microsoft.com/office/powerpoint/2010/main" val="72218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D44805-04AB-454A-BBCB-D22E174FAB5F}" type="slidenum">
              <a:rPr lang="en-US" smtClean="0"/>
              <a:t>4</a:t>
            </a:fld>
            <a:endParaRPr lang="en-US"/>
          </a:p>
        </p:txBody>
      </p:sp>
    </p:spTree>
    <p:extLst>
      <p:ext uri="{BB962C8B-B14F-4D97-AF65-F5344CB8AC3E}">
        <p14:creationId xmlns:p14="http://schemas.microsoft.com/office/powerpoint/2010/main" val="39101285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69D44805-04AB-454A-BBCB-D22E174FAB5F}" type="slidenum">
              <a:rPr lang="en-US" smtClean="0"/>
              <a:t>5</a:t>
            </a:fld>
            <a:endParaRPr lang="en-US"/>
          </a:p>
        </p:txBody>
      </p:sp>
    </p:spTree>
    <p:extLst>
      <p:ext uri="{BB962C8B-B14F-4D97-AF65-F5344CB8AC3E}">
        <p14:creationId xmlns:p14="http://schemas.microsoft.com/office/powerpoint/2010/main" val="819863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9D44805-04AB-454A-BBCB-D22E174FAB5F}" type="slidenum">
              <a:rPr lang="en-US" smtClean="0"/>
              <a:t>6</a:t>
            </a:fld>
            <a:endParaRPr lang="en-US"/>
          </a:p>
        </p:txBody>
      </p:sp>
    </p:spTree>
    <p:extLst>
      <p:ext uri="{BB962C8B-B14F-4D97-AF65-F5344CB8AC3E}">
        <p14:creationId xmlns:p14="http://schemas.microsoft.com/office/powerpoint/2010/main" val="4089288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D44805-04AB-454A-BBCB-D22E174FAB5F}" type="slidenum">
              <a:rPr lang="en-US" smtClean="0"/>
              <a:t>9</a:t>
            </a:fld>
            <a:endParaRPr lang="en-US"/>
          </a:p>
        </p:txBody>
      </p:sp>
    </p:spTree>
    <p:extLst>
      <p:ext uri="{BB962C8B-B14F-4D97-AF65-F5344CB8AC3E}">
        <p14:creationId xmlns:p14="http://schemas.microsoft.com/office/powerpoint/2010/main" val="1901752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Get ready to play video.</a:t>
            </a:r>
          </a:p>
          <a:p>
            <a:endParaRPr lang="en-US" dirty="0"/>
          </a:p>
          <a:p>
            <a:r>
              <a:rPr lang="en-AU" sz="1200" kern="1200" dirty="0">
                <a:solidFill>
                  <a:schemeClr val="tx1"/>
                </a:solidFill>
                <a:effectLst/>
                <a:latin typeface="+mn-lt"/>
                <a:ea typeface="+mn-ea"/>
                <a:cs typeface="+mn-cs"/>
              </a:rPr>
              <a:t>Video</a:t>
            </a:r>
            <a:r>
              <a:rPr lang="en-AU" sz="1200" b="1" kern="1200" dirty="0">
                <a:solidFill>
                  <a:schemeClr val="tx1"/>
                </a:solidFill>
                <a:effectLst/>
                <a:latin typeface="+mn-lt"/>
                <a:ea typeface="+mn-ea"/>
                <a:cs typeface="+mn-cs"/>
              </a:rPr>
              <a:t> explains</a:t>
            </a:r>
            <a:r>
              <a:rPr lang="en-AU" sz="1200" kern="1200" dirty="0">
                <a:solidFill>
                  <a:schemeClr val="tx1"/>
                </a:solidFill>
                <a:effectLst/>
                <a:latin typeface="+mn-lt"/>
                <a:ea typeface="+mn-ea"/>
                <a:cs typeface="+mn-cs"/>
              </a:rPr>
              <a:t> the background to this quality improvement activity, explains what is a UTI, what is ASB, introduces the clinical pathway</a:t>
            </a:r>
          </a:p>
          <a:p>
            <a:endParaRPr lang="en-AU" sz="1200" kern="1200" dirty="0">
              <a:solidFill>
                <a:schemeClr val="tx1"/>
              </a:solidFill>
              <a:effectLst/>
              <a:latin typeface="+mn-lt"/>
              <a:ea typeface="+mn-ea"/>
              <a:cs typeface="+mn-cs"/>
            </a:endParaRPr>
          </a:p>
          <a:p>
            <a:r>
              <a:rPr lang="en-US" dirty="0"/>
              <a:t>Play video </a:t>
            </a:r>
            <a:r>
              <a:rPr lang="en-AU" sz="1200" kern="1200" dirty="0">
                <a:solidFill>
                  <a:schemeClr val="tx1"/>
                </a:solidFill>
                <a:effectLst/>
                <a:latin typeface="+mn-lt"/>
                <a:ea typeface="+mn-ea"/>
                <a:cs typeface="+mn-cs"/>
              </a:rPr>
              <a:t>from 00:00 to 11:39.</a:t>
            </a:r>
            <a:endParaRPr lang="en-US" dirty="0"/>
          </a:p>
        </p:txBody>
      </p:sp>
      <p:sp>
        <p:nvSpPr>
          <p:cNvPr id="4" name="Slide Number Placeholder 3"/>
          <p:cNvSpPr>
            <a:spLocks noGrp="1"/>
          </p:cNvSpPr>
          <p:nvPr>
            <p:ph type="sldNum" sz="quarter" idx="5"/>
          </p:nvPr>
        </p:nvSpPr>
        <p:spPr/>
        <p:txBody>
          <a:bodyPr/>
          <a:lstStyle/>
          <a:p>
            <a:fld id="{69D44805-04AB-454A-BBCB-D22E174FAB5F}" type="slidenum">
              <a:rPr lang="en-US" smtClean="0"/>
              <a:t>10</a:t>
            </a:fld>
            <a:endParaRPr lang="en-US"/>
          </a:p>
        </p:txBody>
      </p:sp>
    </p:spTree>
    <p:extLst>
      <p:ext uri="{BB962C8B-B14F-4D97-AF65-F5344CB8AC3E}">
        <p14:creationId xmlns:p14="http://schemas.microsoft.com/office/powerpoint/2010/main" val="3237991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If the response is urinalysis, use question prompts to draw out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-would you dip straight away?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-would you be looking for more symptoms and signs? If so, what?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-would you want to rule out other things?</a:t>
            </a:r>
          </a:p>
          <a:p>
            <a:r>
              <a:rPr lang="en-US" dirty="0"/>
              <a:t> -What else would you do?</a:t>
            </a:r>
          </a:p>
          <a:p>
            <a:endParaRPr lang="en-US" dirty="0"/>
          </a:p>
          <a:p>
            <a:r>
              <a:rPr lang="en-US" dirty="0"/>
              <a:t>The following may be offered as suitable responses</a:t>
            </a:r>
          </a:p>
          <a:p>
            <a:endParaRPr lang="en-US" dirty="0"/>
          </a:p>
          <a:p>
            <a:r>
              <a:rPr lang="en-US" dirty="0"/>
              <a:t>Signs of sepsis – </a:t>
            </a:r>
            <a:r>
              <a:rPr lang="en-US" dirty="0" err="1"/>
              <a:t>obs</a:t>
            </a:r>
            <a:r>
              <a:rPr lang="en-US" dirty="0"/>
              <a:t> out of range, BP, RR, HR, rigors, acute confusion or agitation</a:t>
            </a:r>
          </a:p>
          <a:p>
            <a:r>
              <a:rPr lang="en-US" dirty="0"/>
              <a:t>Signs of pyelonephritis – flank pain, urine symptoms, sepsis</a:t>
            </a:r>
          </a:p>
          <a:p>
            <a:r>
              <a:rPr lang="en-US" dirty="0"/>
              <a:t>UTI symptoms or signs – new or worsening…</a:t>
            </a:r>
          </a:p>
          <a:p>
            <a:pPr lvl="1"/>
            <a:r>
              <a:rPr lang="en-GB" altLang="en-US" sz="1800" b="1" kern="0" dirty="0">
                <a:solidFill>
                  <a:schemeClr val="accent6">
                    <a:lumMod val="10000"/>
                  </a:schemeClr>
                </a:solidFill>
                <a:latin typeface="Arial" panose="020B0604020202020204" pitchFamily="34" charset="0"/>
                <a:ea typeface="ヒラギノ角ゴ Pro W3"/>
                <a:cs typeface="Arial" panose="020B0604020202020204" pitchFamily="34" charset="0"/>
              </a:rPr>
              <a:t>Cystitis </a:t>
            </a:r>
            <a:r>
              <a:rPr lang="en-GB" altLang="en-US" sz="1800" kern="0" dirty="0">
                <a:solidFill>
                  <a:schemeClr val="accent6">
                    <a:lumMod val="10000"/>
                  </a:schemeClr>
                </a:solidFill>
                <a:latin typeface="Arial" panose="020B0604020202020204" pitchFamily="34" charset="0"/>
                <a:ea typeface="ヒラギノ角ゴ Pro W3"/>
                <a:cs typeface="Arial" panose="020B0604020202020204" pitchFamily="34" charset="0"/>
              </a:rPr>
              <a:t>(Infection in Bladder) symptoms – bladder pain or pain urinating </a:t>
            </a:r>
          </a:p>
          <a:p>
            <a:pPr lvl="1"/>
            <a:r>
              <a:rPr lang="en-GB" altLang="en-US" sz="1800" b="1" kern="0" dirty="0">
                <a:solidFill>
                  <a:schemeClr val="accent6">
                    <a:lumMod val="10000"/>
                  </a:schemeClr>
                </a:solidFill>
                <a:latin typeface="Arial" panose="020B0604020202020204" pitchFamily="34" charset="0"/>
                <a:ea typeface="ヒラギノ角ゴ Pro W3"/>
                <a:cs typeface="Arial" panose="020B0604020202020204" pitchFamily="34" charset="0"/>
              </a:rPr>
              <a:t>Pyelonephritis</a:t>
            </a:r>
            <a:r>
              <a:rPr lang="en-GB" altLang="en-US" sz="1800" kern="0" dirty="0">
                <a:solidFill>
                  <a:schemeClr val="accent6">
                    <a:lumMod val="10000"/>
                  </a:schemeClr>
                </a:solidFill>
                <a:latin typeface="Arial" panose="020B0604020202020204" pitchFamily="34" charset="0"/>
                <a:ea typeface="ヒラギノ角ゴ Pro W3"/>
                <a:cs typeface="Arial" panose="020B0604020202020204" pitchFamily="34" charset="0"/>
              </a:rPr>
              <a:t> (Infection in Kidney) symptoms – loin pain or pain over kidney(see picture)</a:t>
            </a:r>
          </a:p>
          <a:p>
            <a:pPr lvl="1"/>
            <a:r>
              <a:rPr lang="en-GB" altLang="en-US" sz="1800" b="1" kern="0" dirty="0">
                <a:solidFill>
                  <a:schemeClr val="accent6">
                    <a:lumMod val="10000"/>
                  </a:schemeClr>
                </a:solidFill>
                <a:latin typeface="Arial" panose="020B0604020202020204" pitchFamily="34" charset="0"/>
                <a:ea typeface="ヒラギノ角ゴ Pro W3"/>
                <a:cs typeface="Arial" panose="020B0604020202020204" pitchFamily="34" charset="0"/>
              </a:rPr>
              <a:t>Other Symptoms that might be UTI but might also be other conditions </a:t>
            </a:r>
            <a:r>
              <a:rPr lang="en-GB" altLang="en-US" kern="0" dirty="0">
                <a:solidFill>
                  <a:schemeClr val="accent6">
                    <a:lumMod val="10000"/>
                  </a:schemeClr>
                </a:solidFill>
                <a:latin typeface="Arial" panose="020B0604020202020204" pitchFamily="34" charset="0"/>
                <a:ea typeface="ヒラギノ角ゴ Pro W3"/>
                <a:cs typeface="Arial" panose="020B0604020202020204" pitchFamily="34" charset="0"/>
              </a:rPr>
              <a:t>urine frequency, incontinence, visible blood in urine</a:t>
            </a:r>
            <a:endParaRPr lang="en-US" dirty="0"/>
          </a:p>
          <a:p>
            <a:r>
              <a:rPr lang="en-US" dirty="0"/>
              <a:t>Consider other causes </a:t>
            </a:r>
          </a:p>
          <a:p>
            <a:pPr marL="135000" lvl="2"/>
            <a:r>
              <a:rPr lang="en-US" sz="1600" b="1" dirty="0">
                <a:solidFill>
                  <a:schemeClr val="tx1"/>
                </a:solidFill>
              </a:rPr>
              <a:t>Fever or chills </a:t>
            </a:r>
            <a:r>
              <a:rPr lang="en-US" sz="1600" dirty="0">
                <a:solidFill>
                  <a:schemeClr val="tx1"/>
                </a:solidFill>
              </a:rPr>
              <a:t>can be caused by infection elsewhere such as chest, skin, abdominal</a:t>
            </a:r>
          </a:p>
          <a:p>
            <a:pPr marL="135000" lvl="2"/>
            <a:r>
              <a:rPr lang="en-US" sz="1600" b="1" dirty="0">
                <a:solidFill>
                  <a:schemeClr val="tx1"/>
                </a:solidFill>
              </a:rPr>
              <a:t>New confusion </a:t>
            </a:r>
            <a:r>
              <a:rPr lang="en-US" sz="1600" dirty="0">
                <a:solidFill>
                  <a:schemeClr val="tx1"/>
                </a:solidFill>
              </a:rPr>
              <a:t>can be caused by medications, infection elsewhere, neurological conditions, pain or distress</a:t>
            </a:r>
          </a:p>
          <a:p>
            <a:pPr marL="135000" lvl="2"/>
            <a:r>
              <a:rPr lang="en-US" sz="1600" b="1" dirty="0">
                <a:solidFill>
                  <a:schemeClr val="tx1"/>
                </a:solidFill>
              </a:rPr>
              <a:t>Changes in </a:t>
            </a:r>
            <a:r>
              <a:rPr lang="en-US" sz="1600" b="1" dirty="0" err="1">
                <a:solidFill>
                  <a:schemeClr val="tx1"/>
                </a:solidFill>
              </a:rPr>
              <a:t>colour</a:t>
            </a:r>
            <a:r>
              <a:rPr lang="en-US" sz="1600" b="1" dirty="0">
                <a:solidFill>
                  <a:schemeClr val="tx1"/>
                </a:solidFill>
              </a:rPr>
              <a:t> and smell of urine </a:t>
            </a:r>
            <a:r>
              <a:rPr lang="en-US" sz="1600" dirty="0">
                <a:solidFill>
                  <a:schemeClr val="tx1"/>
                </a:solidFill>
              </a:rPr>
              <a:t>can be caused by dehydration, certain foods, continence aid change frequency, personal hygiene</a:t>
            </a:r>
          </a:p>
          <a:p>
            <a:endParaRPr lang="en-US" dirty="0"/>
          </a:p>
          <a:p>
            <a:r>
              <a:rPr lang="en-US" dirty="0"/>
              <a:t>Previous antibiotics and durations –  if recent previous antibiotic exposure, may be at risk of resistant infection, helps doctor with choice of antibiotics</a:t>
            </a:r>
          </a:p>
          <a:p>
            <a:r>
              <a:rPr lang="en-US" dirty="0"/>
              <a:t>Risk factors for UTI- catheter </a:t>
            </a:r>
          </a:p>
          <a:p>
            <a:r>
              <a:rPr lang="en-US" dirty="0"/>
              <a:t>Hydration – strong smelling urine could be related to dehydration from illness (infectious or not infectious cause)</a:t>
            </a:r>
          </a:p>
          <a:p>
            <a:endParaRPr lang="en-US" dirty="0"/>
          </a:p>
        </p:txBody>
      </p:sp>
      <p:sp>
        <p:nvSpPr>
          <p:cNvPr id="4" name="Slide Number Placeholder 3"/>
          <p:cNvSpPr>
            <a:spLocks noGrp="1"/>
          </p:cNvSpPr>
          <p:nvPr>
            <p:ph type="sldNum" sz="quarter" idx="5"/>
          </p:nvPr>
        </p:nvSpPr>
        <p:spPr/>
        <p:txBody>
          <a:bodyPr/>
          <a:lstStyle/>
          <a:p>
            <a:fld id="{A98FADB3-68A1-4360-AA33-E03C8D81EF0F}" type="slidenum">
              <a:rPr lang="en-AU" smtClean="0"/>
              <a:t>11</a:t>
            </a:fld>
            <a:endParaRPr lang="en-AU"/>
          </a:p>
        </p:txBody>
      </p:sp>
    </p:spTree>
    <p:extLst>
      <p:ext uri="{BB962C8B-B14F-4D97-AF65-F5344CB8AC3E}">
        <p14:creationId xmlns:p14="http://schemas.microsoft.com/office/powerpoint/2010/main" val="4185367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1153E8-B894-944E-B6DE-F310485CFFDD}"/>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1104F33A-C4DA-7A42-99A0-ACD2353950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12145A0-99DA-3547-AD53-A262F334A47F}"/>
              </a:ext>
            </a:extLst>
          </p:cNvPr>
          <p:cNvSpPr>
            <a:spLocks noGrp="1"/>
          </p:cNvSpPr>
          <p:nvPr>
            <p:ph type="dt" sz="half" idx="10"/>
          </p:nvPr>
        </p:nvSpPr>
        <p:spPr/>
        <p:txBody>
          <a:bodyPr/>
          <a:lstStyle/>
          <a:p>
            <a:fld id="{6F8C20B6-46CD-DC46-8CF6-001B0177873C}" type="datetimeFigureOut">
              <a:rPr lang="en-US" smtClean="0"/>
              <a:t>11/1/2021</a:t>
            </a:fld>
            <a:endParaRPr lang="en-US"/>
          </a:p>
        </p:txBody>
      </p:sp>
      <p:sp>
        <p:nvSpPr>
          <p:cNvPr id="5" name="Footer Placeholder 4">
            <a:extLst>
              <a:ext uri="{FF2B5EF4-FFF2-40B4-BE49-F238E27FC236}">
                <a16:creationId xmlns:a16="http://schemas.microsoft.com/office/drawing/2014/main" id="{AB4141F5-D0C0-E345-93FC-1410871099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940BC4-09B4-6348-9050-D395DFDE377E}"/>
              </a:ext>
            </a:extLst>
          </p:cNvPr>
          <p:cNvSpPr>
            <a:spLocks noGrp="1"/>
          </p:cNvSpPr>
          <p:nvPr>
            <p:ph type="sldNum" sz="quarter" idx="12"/>
          </p:nvPr>
        </p:nvSpPr>
        <p:spPr/>
        <p:txBody>
          <a:bodyPr/>
          <a:lstStyle/>
          <a:p>
            <a:fld id="{4ACB4EA6-BEA0-DD4C-A393-792EA212C817}" type="slidenum">
              <a:rPr lang="en-US" smtClean="0"/>
              <a:t>‹#›</a:t>
            </a:fld>
            <a:endParaRPr lang="en-US"/>
          </a:p>
        </p:txBody>
      </p:sp>
    </p:spTree>
    <p:extLst>
      <p:ext uri="{BB962C8B-B14F-4D97-AF65-F5344CB8AC3E}">
        <p14:creationId xmlns:p14="http://schemas.microsoft.com/office/powerpoint/2010/main" val="40565765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A87F2-2439-0E48-B7CC-F68E4F586626}"/>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41C2D97C-E6F8-8349-BDD2-1B3B5172560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39D15BB-0964-F347-9F16-C0B1AC7D6EA1}"/>
              </a:ext>
            </a:extLst>
          </p:cNvPr>
          <p:cNvSpPr>
            <a:spLocks noGrp="1"/>
          </p:cNvSpPr>
          <p:nvPr>
            <p:ph type="dt" sz="half" idx="10"/>
          </p:nvPr>
        </p:nvSpPr>
        <p:spPr/>
        <p:txBody>
          <a:bodyPr/>
          <a:lstStyle/>
          <a:p>
            <a:fld id="{6F8C20B6-46CD-DC46-8CF6-001B0177873C}" type="datetimeFigureOut">
              <a:rPr lang="en-US" smtClean="0"/>
              <a:t>11/1/2021</a:t>
            </a:fld>
            <a:endParaRPr lang="en-US"/>
          </a:p>
        </p:txBody>
      </p:sp>
      <p:sp>
        <p:nvSpPr>
          <p:cNvPr id="5" name="Footer Placeholder 4">
            <a:extLst>
              <a:ext uri="{FF2B5EF4-FFF2-40B4-BE49-F238E27FC236}">
                <a16:creationId xmlns:a16="http://schemas.microsoft.com/office/drawing/2014/main" id="{667654FC-DE9E-6341-9318-A9044A1FA5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953762-7561-874C-8FAE-7F98B6AA9547}"/>
              </a:ext>
            </a:extLst>
          </p:cNvPr>
          <p:cNvSpPr>
            <a:spLocks noGrp="1"/>
          </p:cNvSpPr>
          <p:nvPr>
            <p:ph type="sldNum" sz="quarter" idx="12"/>
          </p:nvPr>
        </p:nvSpPr>
        <p:spPr/>
        <p:txBody>
          <a:bodyPr/>
          <a:lstStyle/>
          <a:p>
            <a:fld id="{4ACB4EA6-BEA0-DD4C-A393-792EA212C817}" type="slidenum">
              <a:rPr lang="en-US" smtClean="0"/>
              <a:t>‹#›</a:t>
            </a:fld>
            <a:endParaRPr lang="en-US"/>
          </a:p>
        </p:txBody>
      </p:sp>
    </p:spTree>
    <p:extLst>
      <p:ext uri="{BB962C8B-B14F-4D97-AF65-F5344CB8AC3E}">
        <p14:creationId xmlns:p14="http://schemas.microsoft.com/office/powerpoint/2010/main" val="28688209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6C35690-69F4-E545-8848-E25031DE4F4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55BC4E05-1CCD-B743-A79B-1CB16402B63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B5FA90A-0926-6544-AEBE-2F28824E6914}"/>
              </a:ext>
            </a:extLst>
          </p:cNvPr>
          <p:cNvSpPr>
            <a:spLocks noGrp="1"/>
          </p:cNvSpPr>
          <p:nvPr>
            <p:ph type="dt" sz="half" idx="10"/>
          </p:nvPr>
        </p:nvSpPr>
        <p:spPr/>
        <p:txBody>
          <a:bodyPr/>
          <a:lstStyle/>
          <a:p>
            <a:fld id="{6F8C20B6-46CD-DC46-8CF6-001B0177873C}" type="datetimeFigureOut">
              <a:rPr lang="en-US" smtClean="0"/>
              <a:t>11/1/2021</a:t>
            </a:fld>
            <a:endParaRPr lang="en-US"/>
          </a:p>
        </p:txBody>
      </p:sp>
      <p:sp>
        <p:nvSpPr>
          <p:cNvPr id="5" name="Footer Placeholder 4">
            <a:extLst>
              <a:ext uri="{FF2B5EF4-FFF2-40B4-BE49-F238E27FC236}">
                <a16:creationId xmlns:a16="http://schemas.microsoft.com/office/drawing/2014/main" id="{90BCFD90-E957-D94A-8240-A13B58D583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2425E9-8B27-5147-BC29-1E2DC412CFBE}"/>
              </a:ext>
            </a:extLst>
          </p:cNvPr>
          <p:cNvSpPr>
            <a:spLocks noGrp="1"/>
          </p:cNvSpPr>
          <p:nvPr>
            <p:ph type="sldNum" sz="quarter" idx="12"/>
          </p:nvPr>
        </p:nvSpPr>
        <p:spPr/>
        <p:txBody>
          <a:bodyPr/>
          <a:lstStyle/>
          <a:p>
            <a:fld id="{4ACB4EA6-BEA0-DD4C-A393-792EA212C817}" type="slidenum">
              <a:rPr lang="en-US" smtClean="0"/>
              <a:t>‹#›</a:t>
            </a:fld>
            <a:endParaRPr lang="en-US"/>
          </a:p>
        </p:txBody>
      </p:sp>
    </p:spTree>
    <p:extLst>
      <p:ext uri="{BB962C8B-B14F-4D97-AF65-F5344CB8AC3E}">
        <p14:creationId xmlns:p14="http://schemas.microsoft.com/office/powerpoint/2010/main" val="1813420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1"/>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32853119"/>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No background, no footer">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552000" y="205200"/>
            <a:ext cx="10972800" cy="683800"/>
          </a:xfrm>
        </p:spPr>
        <p:txBody>
          <a:bodyPr anchor="b" anchorCtr="0"/>
          <a:lstStyle>
            <a:lvl1pPr algn="l">
              <a:defRPr sz="2800" baseline="0">
                <a:solidFill>
                  <a:schemeClr val="tx2"/>
                </a:solidFill>
              </a:defRPr>
            </a:lvl1pPr>
          </a:lstStyle>
          <a:p>
            <a:r>
              <a:rPr lang="en-US" dirty="0"/>
              <a:t>[no background, no footer]</a:t>
            </a:r>
            <a:endParaRPr lang="en-AU" dirty="0"/>
          </a:p>
        </p:txBody>
      </p:sp>
      <p:sp>
        <p:nvSpPr>
          <p:cNvPr id="3" name="Content Placeholder 2"/>
          <p:cNvSpPr>
            <a:spLocks noGrp="1"/>
          </p:cNvSpPr>
          <p:nvPr>
            <p:ph sz="quarter" idx="10"/>
          </p:nvPr>
        </p:nvSpPr>
        <p:spPr>
          <a:xfrm>
            <a:off x="552000" y="1368000"/>
            <a:ext cx="10972800" cy="430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9013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314E5-FDBA-4F4D-B04D-B4766E34661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665FE54-C3CA-B24F-9218-52A8AF5FB62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274BD97-F254-584A-B51E-8F8268E1A758}"/>
              </a:ext>
            </a:extLst>
          </p:cNvPr>
          <p:cNvSpPr>
            <a:spLocks noGrp="1"/>
          </p:cNvSpPr>
          <p:nvPr>
            <p:ph type="dt" sz="half" idx="10"/>
          </p:nvPr>
        </p:nvSpPr>
        <p:spPr/>
        <p:txBody>
          <a:bodyPr/>
          <a:lstStyle/>
          <a:p>
            <a:fld id="{6F8C20B6-46CD-DC46-8CF6-001B0177873C}" type="datetimeFigureOut">
              <a:rPr lang="en-US" smtClean="0"/>
              <a:t>11/1/2021</a:t>
            </a:fld>
            <a:endParaRPr lang="en-US"/>
          </a:p>
        </p:txBody>
      </p:sp>
      <p:sp>
        <p:nvSpPr>
          <p:cNvPr id="5" name="Footer Placeholder 4">
            <a:extLst>
              <a:ext uri="{FF2B5EF4-FFF2-40B4-BE49-F238E27FC236}">
                <a16:creationId xmlns:a16="http://schemas.microsoft.com/office/drawing/2014/main" id="{E253924B-0357-1E4B-840C-77C904B874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FEF5EF-6214-7840-AC5C-0A141697B4EE}"/>
              </a:ext>
            </a:extLst>
          </p:cNvPr>
          <p:cNvSpPr>
            <a:spLocks noGrp="1"/>
          </p:cNvSpPr>
          <p:nvPr>
            <p:ph type="sldNum" sz="quarter" idx="12"/>
          </p:nvPr>
        </p:nvSpPr>
        <p:spPr/>
        <p:txBody>
          <a:bodyPr/>
          <a:lstStyle/>
          <a:p>
            <a:fld id="{4ACB4EA6-BEA0-DD4C-A393-792EA212C817}" type="slidenum">
              <a:rPr lang="en-US" smtClean="0"/>
              <a:t>‹#›</a:t>
            </a:fld>
            <a:endParaRPr lang="en-US"/>
          </a:p>
        </p:txBody>
      </p:sp>
    </p:spTree>
    <p:extLst>
      <p:ext uri="{BB962C8B-B14F-4D97-AF65-F5344CB8AC3E}">
        <p14:creationId xmlns:p14="http://schemas.microsoft.com/office/powerpoint/2010/main" val="574862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C685AC-73B3-AB4E-8736-E551B7051B2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6B5342C8-D8D7-E64C-91D4-8130622F7AB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5B75276F-004C-5344-A391-2B46F3C885CA}"/>
              </a:ext>
            </a:extLst>
          </p:cNvPr>
          <p:cNvSpPr>
            <a:spLocks noGrp="1"/>
          </p:cNvSpPr>
          <p:nvPr>
            <p:ph type="dt" sz="half" idx="10"/>
          </p:nvPr>
        </p:nvSpPr>
        <p:spPr/>
        <p:txBody>
          <a:bodyPr/>
          <a:lstStyle/>
          <a:p>
            <a:fld id="{6F8C20B6-46CD-DC46-8CF6-001B0177873C}" type="datetimeFigureOut">
              <a:rPr lang="en-US" smtClean="0"/>
              <a:t>11/1/2021</a:t>
            </a:fld>
            <a:endParaRPr lang="en-US"/>
          </a:p>
        </p:txBody>
      </p:sp>
      <p:sp>
        <p:nvSpPr>
          <p:cNvPr id="5" name="Footer Placeholder 4">
            <a:extLst>
              <a:ext uri="{FF2B5EF4-FFF2-40B4-BE49-F238E27FC236}">
                <a16:creationId xmlns:a16="http://schemas.microsoft.com/office/drawing/2014/main" id="{9D8E1BCD-515C-6544-9C61-36B4B54346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6BE19F-D9A0-6243-A2B0-C48473C4A4D1}"/>
              </a:ext>
            </a:extLst>
          </p:cNvPr>
          <p:cNvSpPr>
            <a:spLocks noGrp="1"/>
          </p:cNvSpPr>
          <p:nvPr>
            <p:ph type="sldNum" sz="quarter" idx="12"/>
          </p:nvPr>
        </p:nvSpPr>
        <p:spPr/>
        <p:txBody>
          <a:bodyPr/>
          <a:lstStyle/>
          <a:p>
            <a:fld id="{4ACB4EA6-BEA0-DD4C-A393-792EA212C817}" type="slidenum">
              <a:rPr lang="en-US" smtClean="0"/>
              <a:t>‹#›</a:t>
            </a:fld>
            <a:endParaRPr lang="en-US"/>
          </a:p>
        </p:txBody>
      </p:sp>
    </p:spTree>
    <p:extLst>
      <p:ext uri="{BB962C8B-B14F-4D97-AF65-F5344CB8AC3E}">
        <p14:creationId xmlns:p14="http://schemas.microsoft.com/office/powerpoint/2010/main" val="2328507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4BFB6-496B-5341-A435-4299623A6CF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0A4148D-731A-4143-9F0F-F902C9D8530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A4D647C-187C-8643-874C-4550B92106E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599CFC75-7C0E-B74F-908E-B6A8272BB11C}"/>
              </a:ext>
            </a:extLst>
          </p:cNvPr>
          <p:cNvSpPr>
            <a:spLocks noGrp="1"/>
          </p:cNvSpPr>
          <p:nvPr>
            <p:ph type="dt" sz="half" idx="10"/>
          </p:nvPr>
        </p:nvSpPr>
        <p:spPr/>
        <p:txBody>
          <a:bodyPr/>
          <a:lstStyle/>
          <a:p>
            <a:fld id="{6F8C20B6-46CD-DC46-8CF6-001B0177873C}" type="datetimeFigureOut">
              <a:rPr lang="en-US" smtClean="0"/>
              <a:t>11/1/2021</a:t>
            </a:fld>
            <a:endParaRPr lang="en-US"/>
          </a:p>
        </p:txBody>
      </p:sp>
      <p:sp>
        <p:nvSpPr>
          <p:cNvPr id="6" name="Footer Placeholder 5">
            <a:extLst>
              <a:ext uri="{FF2B5EF4-FFF2-40B4-BE49-F238E27FC236}">
                <a16:creationId xmlns:a16="http://schemas.microsoft.com/office/drawing/2014/main" id="{5185BAAC-DCA4-1145-AA31-862F2C5613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C76468-0201-AB46-8646-E6BC4A9BF826}"/>
              </a:ext>
            </a:extLst>
          </p:cNvPr>
          <p:cNvSpPr>
            <a:spLocks noGrp="1"/>
          </p:cNvSpPr>
          <p:nvPr>
            <p:ph type="sldNum" sz="quarter" idx="12"/>
          </p:nvPr>
        </p:nvSpPr>
        <p:spPr/>
        <p:txBody>
          <a:bodyPr/>
          <a:lstStyle/>
          <a:p>
            <a:fld id="{4ACB4EA6-BEA0-DD4C-A393-792EA212C817}" type="slidenum">
              <a:rPr lang="en-US" smtClean="0"/>
              <a:t>‹#›</a:t>
            </a:fld>
            <a:endParaRPr lang="en-US"/>
          </a:p>
        </p:txBody>
      </p:sp>
    </p:spTree>
    <p:extLst>
      <p:ext uri="{BB962C8B-B14F-4D97-AF65-F5344CB8AC3E}">
        <p14:creationId xmlns:p14="http://schemas.microsoft.com/office/powerpoint/2010/main" val="2576289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A890D-058F-F64A-9149-162984CD9783}"/>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49DDE86-FFF6-3649-BBBD-E75259C221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62903736-AD0C-2549-8825-4357C625FC9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C0E12F6-851E-EA4A-851B-C870BE1314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B13FFF1C-4407-1340-9AA2-516361613DE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6A919782-5711-5749-A423-35E5C4CC231C}"/>
              </a:ext>
            </a:extLst>
          </p:cNvPr>
          <p:cNvSpPr>
            <a:spLocks noGrp="1"/>
          </p:cNvSpPr>
          <p:nvPr>
            <p:ph type="dt" sz="half" idx="10"/>
          </p:nvPr>
        </p:nvSpPr>
        <p:spPr/>
        <p:txBody>
          <a:bodyPr/>
          <a:lstStyle/>
          <a:p>
            <a:fld id="{6F8C20B6-46CD-DC46-8CF6-001B0177873C}" type="datetimeFigureOut">
              <a:rPr lang="en-US" smtClean="0"/>
              <a:t>11/1/2021</a:t>
            </a:fld>
            <a:endParaRPr lang="en-US"/>
          </a:p>
        </p:txBody>
      </p:sp>
      <p:sp>
        <p:nvSpPr>
          <p:cNvPr id="8" name="Footer Placeholder 7">
            <a:extLst>
              <a:ext uri="{FF2B5EF4-FFF2-40B4-BE49-F238E27FC236}">
                <a16:creationId xmlns:a16="http://schemas.microsoft.com/office/drawing/2014/main" id="{746CB347-397F-4640-A0E7-42AEB74DE2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D67F976-CD2E-3F4C-89C6-67272DC3428A}"/>
              </a:ext>
            </a:extLst>
          </p:cNvPr>
          <p:cNvSpPr>
            <a:spLocks noGrp="1"/>
          </p:cNvSpPr>
          <p:nvPr>
            <p:ph type="sldNum" sz="quarter" idx="12"/>
          </p:nvPr>
        </p:nvSpPr>
        <p:spPr/>
        <p:txBody>
          <a:bodyPr/>
          <a:lstStyle/>
          <a:p>
            <a:fld id="{4ACB4EA6-BEA0-DD4C-A393-792EA212C817}" type="slidenum">
              <a:rPr lang="en-US" smtClean="0"/>
              <a:t>‹#›</a:t>
            </a:fld>
            <a:endParaRPr lang="en-US"/>
          </a:p>
        </p:txBody>
      </p:sp>
    </p:spTree>
    <p:extLst>
      <p:ext uri="{BB962C8B-B14F-4D97-AF65-F5344CB8AC3E}">
        <p14:creationId xmlns:p14="http://schemas.microsoft.com/office/powerpoint/2010/main" val="3463778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6928B-BE86-4941-834D-9C4A31C1A17C}"/>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4E39A4E-89AC-B040-B7D9-EC475536929F}"/>
              </a:ext>
            </a:extLst>
          </p:cNvPr>
          <p:cNvSpPr>
            <a:spLocks noGrp="1"/>
          </p:cNvSpPr>
          <p:nvPr>
            <p:ph type="dt" sz="half" idx="10"/>
          </p:nvPr>
        </p:nvSpPr>
        <p:spPr/>
        <p:txBody>
          <a:bodyPr/>
          <a:lstStyle/>
          <a:p>
            <a:fld id="{6F8C20B6-46CD-DC46-8CF6-001B0177873C}" type="datetimeFigureOut">
              <a:rPr lang="en-US" smtClean="0"/>
              <a:t>11/1/2021</a:t>
            </a:fld>
            <a:endParaRPr lang="en-US"/>
          </a:p>
        </p:txBody>
      </p:sp>
      <p:sp>
        <p:nvSpPr>
          <p:cNvPr id="4" name="Footer Placeholder 3">
            <a:extLst>
              <a:ext uri="{FF2B5EF4-FFF2-40B4-BE49-F238E27FC236}">
                <a16:creationId xmlns:a16="http://schemas.microsoft.com/office/drawing/2014/main" id="{02172E9E-030F-634F-BD76-28CE7B5E75D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6BA17E-13DE-F948-8007-969213FDB0FE}"/>
              </a:ext>
            </a:extLst>
          </p:cNvPr>
          <p:cNvSpPr>
            <a:spLocks noGrp="1"/>
          </p:cNvSpPr>
          <p:nvPr>
            <p:ph type="sldNum" sz="quarter" idx="12"/>
          </p:nvPr>
        </p:nvSpPr>
        <p:spPr/>
        <p:txBody>
          <a:bodyPr/>
          <a:lstStyle/>
          <a:p>
            <a:fld id="{4ACB4EA6-BEA0-DD4C-A393-792EA212C817}" type="slidenum">
              <a:rPr lang="en-US" smtClean="0"/>
              <a:t>‹#›</a:t>
            </a:fld>
            <a:endParaRPr lang="en-US"/>
          </a:p>
        </p:txBody>
      </p:sp>
    </p:spTree>
    <p:extLst>
      <p:ext uri="{BB962C8B-B14F-4D97-AF65-F5344CB8AC3E}">
        <p14:creationId xmlns:p14="http://schemas.microsoft.com/office/powerpoint/2010/main" val="15940439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1C82BC-D634-A84B-912A-3D00696FAC08}"/>
              </a:ext>
            </a:extLst>
          </p:cNvPr>
          <p:cNvSpPr>
            <a:spLocks noGrp="1"/>
          </p:cNvSpPr>
          <p:nvPr>
            <p:ph type="dt" sz="half" idx="10"/>
          </p:nvPr>
        </p:nvSpPr>
        <p:spPr/>
        <p:txBody>
          <a:bodyPr/>
          <a:lstStyle/>
          <a:p>
            <a:fld id="{6F8C20B6-46CD-DC46-8CF6-001B0177873C}" type="datetimeFigureOut">
              <a:rPr lang="en-US" smtClean="0"/>
              <a:t>11/1/2021</a:t>
            </a:fld>
            <a:endParaRPr lang="en-US"/>
          </a:p>
        </p:txBody>
      </p:sp>
      <p:sp>
        <p:nvSpPr>
          <p:cNvPr id="3" name="Footer Placeholder 2">
            <a:extLst>
              <a:ext uri="{FF2B5EF4-FFF2-40B4-BE49-F238E27FC236}">
                <a16:creationId xmlns:a16="http://schemas.microsoft.com/office/drawing/2014/main" id="{B2F7548E-317D-6344-B89A-BE409CAA5CA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595116-476E-FD49-A8F8-89DF83C3E08E}"/>
              </a:ext>
            </a:extLst>
          </p:cNvPr>
          <p:cNvSpPr>
            <a:spLocks noGrp="1"/>
          </p:cNvSpPr>
          <p:nvPr>
            <p:ph type="sldNum" sz="quarter" idx="12"/>
          </p:nvPr>
        </p:nvSpPr>
        <p:spPr/>
        <p:txBody>
          <a:bodyPr/>
          <a:lstStyle/>
          <a:p>
            <a:fld id="{4ACB4EA6-BEA0-DD4C-A393-792EA212C817}" type="slidenum">
              <a:rPr lang="en-US" smtClean="0"/>
              <a:t>‹#›</a:t>
            </a:fld>
            <a:endParaRPr lang="en-US"/>
          </a:p>
        </p:txBody>
      </p:sp>
    </p:spTree>
    <p:extLst>
      <p:ext uri="{BB962C8B-B14F-4D97-AF65-F5344CB8AC3E}">
        <p14:creationId xmlns:p14="http://schemas.microsoft.com/office/powerpoint/2010/main" val="37542924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B6C62-2015-1A45-9544-F8CBE3DDBD5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5093F48-1F84-DB46-AAE9-0D8BBB85B5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E2D60E4A-68B7-8945-A19F-8B81B1D3A7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EAEE02A-AEAF-BC4F-8B02-3D9AE9E22E5D}"/>
              </a:ext>
            </a:extLst>
          </p:cNvPr>
          <p:cNvSpPr>
            <a:spLocks noGrp="1"/>
          </p:cNvSpPr>
          <p:nvPr>
            <p:ph type="dt" sz="half" idx="10"/>
          </p:nvPr>
        </p:nvSpPr>
        <p:spPr/>
        <p:txBody>
          <a:bodyPr/>
          <a:lstStyle/>
          <a:p>
            <a:fld id="{6F8C20B6-46CD-DC46-8CF6-001B0177873C}" type="datetimeFigureOut">
              <a:rPr lang="en-US" smtClean="0"/>
              <a:t>11/1/2021</a:t>
            </a:fld>
            <a:endParaRPr lang="en-US"/>
          </a:p>
        </p:txBody>
      </p:sp>
      <p:sp>
        <p:nvSpPr>
          <p:cNvPr id="6" name="Footer Placeholder 5">
            <a:extLst>
              <a:ext uri="{FF2B5EF4-FFF2-40B4-BE49-F238E27FC236}">
                <a16:creationId xmlns:a16="http://schemas.microsoft.com/office/drawing/2014/main" id="{97DA10EE-2BEA-3E47-A0A6-33DF5DEE4A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306443-014D-4F46-BA79-32272BF84A92}"/>
              </a:ext>
            </a:extLst>
          </p:cNvPr>
          <p:cNvSpPr>
            <a:spLocks noGrp="1"/>
          </p:cNvSpPr>
          <p:nvPr>
            <p:ph type="sldNum" sz="quarter" idx="12"/>
          </p:nvPr>
        </p:nvSpPr>
        <p:spPr/>
        <p:txBody>
          <a:bodyPr/>
          <a:lstStyle/>
          <a:p>
            <a:fld id="{4ACB4EA6-BEA0-DD4C-A393-792EA212C817}" type="slidenum">
              <a:rPr lang="en-US" smtClean="0"/>
              <a:t>‹#›</a:t>
            </a:fld>
            <a:endParaRPr lang="en-US"/>
          </a:p>
        </p:txBody>
      </p:sp>
    </p:spTree>
    <p:extLst>
      <p:ext uri="{BB962C8B-B14F-4D97-AF65-F5344CB8AC3E}">
        <p14:creationId xmlns:p14="http://schemas.microsoft.com/office/powerpoint/2010/main" val="3579091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D9890-4F30-7145-A6E3-DEAEA91A96C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09BB28E5-7144-BC45-BE04-BEEDA734F6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B4297A5-BC9B-AC44-A3E6-837F295412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E5EE7E7-5087-BA4D-A794-9DAD6246929D}"/>
              </a:ext>
            </a:extLst>
          </p:cNvPr>
          <p:cNvSpPr>
            <a:spLocks noGrp="1"/>
          </p:cNvSpPr>
          <p:nvPr>
            <p:ph type="dt" sz="half" idx="10"/>
          </p:nvPr>
        </p:nvSpPr>
        <p:spPr/>
        <p:txBody>
          <a:bodyPr/>
          <a:lstStyle/>
          <a:p>
            <a:fld id="{6F8C20B6-46CD-DC46-8CF6-001B0177873C}" type="datetimeFigureOut">
              <a:rPr lang="en-US" smtClean="0"/>
              <a:t>11/1/2021</a:t>
            </a:fld>
            <a:endParaRPr lang="en-US"/>
          </a:p>
        </p:txBody>
      </p:sp>
      <p:sp>
        <p:nvSpPr>
          <p:cNvPr id="6" name="Footer Placeholder 5">
            <a:extLst>
              <a:ext uri="{FF2B5EF4-FFF2-40B4-BE49-F238E27FC236}">
                <a16:creationId xmlns:a16="http://schemas.microsoft.com/office/drawing/2014/main" id="{FB01362D-826F-1A49-A926-A0D14FAC4C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69250E8-601B-C24B-82ED-A8046AF2790A}"/>
              </a:ext>
            </a:extLst>
          </p:cNvPr>
          <p:cNvSpPr>
            <a:spLocks noGrp="1"/>
          </p:cNvSpPr>
          <p:nvPr>
            <p:ph type="sldNum" sz="quarter" idx="12"/>
          </p:nvPr>
        </p:nvSpPr>
        <p:spPr/>
        <p:txBody>
          <a:bodyPr/>
          <a:lstStyle/>
          <a:p>
            <a:fld id="{4ACB4EA6-BEA0-DD4C-A393-792EA212C817}" type="slidenum">
              <a:rPr lang="en-US" smtClean="0"/>
              <a:t>‹#›</a:t>
            </a:fld>
            <a:endParaRPr lang="en-US"/>
          </a:p>
        </p:txBody>
      </p:sp>
    </p:spTree>
    <p:extLst>
      <p:ext uri="{BB962C8B-B14F-4D97-AF65-F5344CB8AC3E}">
        <p14:creationId xmlns:p14="http://schemas.microsoft.com/office/powerpoint/2010/main" val="3686957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7A4A9B-5BD4-AC4E-80F0-7A88864AAF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1BA531F-CB16-734F-9EA9-43EC24E677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B187A02-7318-1947-9F40-9D1CC2B648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8C20B6-46CD-DC46-8CF6-001B0177873C}" type="datetimeFigureOut">
              <a:rPr lang="en-US" smtClean="0"/>
              <a:t>11/1/2021</a:t>
            </a:fld>
            <a:endParaRPr lang="en-US"/>
          </a:p>
        </p:txBody>
      </p:sp>
      <p:sp>
        <p:nvSpPr>
          <p:cNvPr id="5" name="Footer Placeholder 4">
            <a:extLst>
              <a:ext uri="{FF2B5EF4-FFF2-40B4-BE49-F238E27FC236}">
                <a16:creationId xmlns:a16="http://schemas.microsoft.com/office/drawing/2014/main" id="{C038E5BA-2600-9047-9205-D69C6E5CB5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C4F215A-5FBF-F14D-92FE-D82D9681578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CB4EA6-BEA0-DD4C-A393-792EA212C817}" type="slidenum">
              <a:rPr lang="en-US" smtClean="0"/>
              <a:t>‹#›</a:t>
            </a:fld>
            <a:endParaRPr lang="en-US"/>
          </a:p>
        </p:txBody>
      </p:sp>
    </p:spTree>
    <p:extLst>
      <p:ext uri="{BB962C8B-B14F-4D97-AF65-F5344CB8AC3E}">
        <p14:creationId xmlns:p14="http://schemas.microsoft.com/office/powerpoint/2010/main" val="26583147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ideo" Target="https://www.youtube.com/embed/IQmZYidy30U?feature=oembed" TargetMode="Externa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7.emf"/></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8.emf"/></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9.emf"/></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comments" Target="../comments/commen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video" Target="https://www.youtube.com/embed/yuUE6L0C75Q?feature=oembed" TargetMode="Externa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7.xml"/><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image" Target="../media/image17.emf"/></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hyperlink" Target="https://www.agedcarequality.gov.au/providers/better-use-medication/antimicrobial-stewardshi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459C8-CD35-D843-ADA1-E5AF5A085044}"/>
              </a:ext>
            </a:extLst>
          </p:cNvPr>
          <p:cNvSpPr txBox="1">
            <a:spLocks/>
          </p:cNvSpPr>
          <p:nvPr/>
        </p:nvSpPr>
        <p:spPr>
          <a:xfrm>
            <a:off x="1149281" y="1238600"/>
            <a:ext cx="6623120" cy="3865960"/>
          </a:xfrm>
          <a:prstGeom prst="rect">
            <a:avLst/>
          </a:prstGeom>
        </p:spPr>
        <p:txBody>
          <a:bodyP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en-US" sz="4200" b="1" dirty="0">
                <a:solidFill>
                  <a:srgbClr val="00577D"/>
                </a:solidFill>
                <a:latin typeface="Arial Black" charset="0"/>
                <a:ea typeface="Arial Black" charset="0"/>
                <a:cs typeface="Arial Black" charset="0"/>
              </a:rPr>
              <a:t>To Dip or Not To Dip: Case-based Education </a:t>
            </a:r>
            <a:br>
              <a:rPr lang="en-US" sz="4200" dirty="0">
                <a:latin typeface="Arial" charset="0"/>
                <a:ea typeface="Arial" charset="0"/>
                <a:cs typeface="Arial" charset="0"/>
              </a:rPr>
            </a:br>
            <a:endParaRPr lang="en-US" sz="4200" dirty="0">
              <a:latin typeface="Arial" charset="0"/>
              <a:ea typeface="Arial" charset="0"/>
              <a:cs typeface="Arial" charset="0"/>
            </a:endParaRPr>
          </a:p>
          <a:p>
            <a:pPr>
              <a:lnSpc>
                <a:spcPct val="120000"/>
              </a:lnSpc>
            </a:pPr>
            <a:r>
              <a:rPr lang="en-US" sz="2400" dirty="0">
                <a:latin typeface="Arial" charset="0"/>
                <a:ea typeface="Arial" charset="0"/>
                <a:cs typeface="Arial" charset="0"/>
              </a:rPr>
              <a:t>This educational tool is part of the Aged Care Quality and Safety Commission’s resource bundle to improve antibiotic use for urinary tract infections in aged care services.</a:t>
            </a:r>
            <a:br>
              <a:rPr lang="en-US" sz="4200" dirty="0">
                <a:latin typeface="Arial" charset="0"/>
                <a:ea typeface="Arial" charset="0"/>
                <a:cs typeface="Arial" charset="0"/>
              </a:rPr>
            </a:br>
            <a:endParaRPr lang="en-US" sz="4200" dirty="0">
              <a:latin typeface="Arial" charset="0"/>
              <a:ea typeface="Arial" charset="0"/>
              <a:cs typeface="Arial" charset="0"/>
            </a:endParaRPr>
          </a:p>
        </p:txBody>
      </p:sp>
      <p:pic>
        <p:nvPicPr>
          <p:cNvPr id="4" name="Picture 3" descr="A picture containing icon&#10;&#10;Description automatically generated">
            <a:extLst>
              <a:ext uri="{FF2B5EF4-FFF2-40B4-BE49-F238E27FC236}">
                <a16:creationId xmlns:a16="http://schemas.microsoft.com/office/drawing/2014/main" id="{806BB801-A26A-F344-A971-ABA78F595D51}"/>
              </a:ext>
            </a:extLst>
          </p:cNvPr>
          <p:cNvPicPr>
            <a:picLocks noChangeAspect="1"/>
          </p:cNvPicPr>
          <p:nvPr/>
        </p:nvPicPr>
        <p:blipFill>
          <a:blip r:embed="rId3"/>
          <a:stretch>
            <a:fillRect/>
          </a:stretch>
        </p:blipFill>
        <p:spPr>
          <a:xfrm>
            <a:off x="7952874" y="397041"/>
            <a:ext cx="3089845" cy="470751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
        <p:nvSpPr>
          <p:cNvPr id="3" name="TextBox 2">
            <a:extLst>
              <a:ext uri="{FF2B5EF4-FFF2-40B4-BE49-F238E27FC236}">
                <a16:creationId xmlns:a16="http://schemas.microsoft.com/office/drawing/2014/main" id="{FCE9F6E5-A328-F247-8451-1F0CB8CBA138}"/>
              </a:ext>
            </a:extLst>
          </p:cNvPr>
          <p:cNvSpPr txBox="1"/>
          <p:nvPr/>
        </p:nvSpPr>
        <p:spPr>
          <a:xfrm>
            <a:off x="1149281" y="5251846"/>
            <a:ext cx="4246179" cy="461665"/>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Version 1 (7 September 2021)</a:t>
            </a:r>
          </a:p>
          <a:p>
            <a:r>
              <a:rPr lang="en-US" sz="1200" dirty="0">
                <a:latin typeface="Arial" panose="020B0604020202020204" pitchFamily="34" charset="0"/>
                <a:cs typeface="Arial" panose="020B0604020202020204" pitchFamily="34" charset="0"/>
              </a:rPr>
              <a:t>Review date: 7 September 2022</a:t>
            </a:r>
          </a:p>
        </p:txBody>
      </p:sp>
    </p:spTree>
    <p:extLst>
      <p:ext uri="{BB962C8B-B14F-4D97-AF65-F5344CB8AC3E}">
        <p14:creationId xmlns:p14="http://schemas.microsoft.com/office/powerpoint/2010/main" val="10012957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DD97137-C9C3-5A45-BD32-7095EB255505}"/>
              </a:ext>
            </a:extLst>
          </p:cNvPr>
          <p:cNvSpPr/>
          <p:nvPr/>
        </p:nvSpPr>
        <p:spPr>
          <a:xfrm>
            <a:off x="4447227" y="265522"/>
            <a:ext cx="3538178" cy="924536"/>
          </a:xfrm>
          <a:prstGeom prst="rect">
            <a:avLst/>
          </a:prstGeom>
        </p:spPr>
        <p:txBody>
          <a:bodyPr vert="horz" lIns="91440" tIns="45720" rIns="91440" bIns="45720" rtlCol="0">
            <a:normAutofit/>
          </a:bodyPr>
          <a:lstStyle/>
          <a:p>
            <a:pPr>
              <a:lnSpc>
                <a:spcPct val="90000"/>
              </a:lnSpc>
              <a:spcAft>
                <a:spcPts val="2000"/>
              </a:spcAft>
            </a:pPr>
            <a:r>
              <a:rPr lang="en-US" sz="2400" b="1" dirty="0">
                <a:solidFill>
                  <a:srgbClr val="00577D"/>
                </a:solidFill>
                <a:latin typeface="Arial Black" panose="020B0604020202020204" pitchFamily="34" charset="0"/>
                <a:ea typeface="Arial Black" charset="0"/>
                <a:cs typeface="Arial Black" panose="020B0604020202020204" pitchFamily="34" charset="0"/>
              </a:rPr>
              <a:t>To Dip or Not To Dip</a:t>
            </a:r>
            <a:endParaRPr lang="en-US" sz="2400" b="1" dirty="0">
              <a:latin typeface="Arial Black" panose="020B0604020202020204" pitchFamily="34" charset="0"/>
              <a:cs typeface="Arial Black" panose="020B0604020202020204" pitchFamily="34" charset="0"/>
            </a:endParaRPr>
          </a:p>
          <a:p>
            <a:pPr marL="223200" indent="-285750">
              <a:lnSpc>
                <a:spcPct val="150000"/>
              </a:lnSpc>
              <a:spcAft>
                <a:spcPts val="700"/>
              </a:spcAft>
              <a:buClr>
                <a:srgbClr val="008FBF"/>
              </a:buClr>
              <a:buFont typeface="Arial" panose="020B0604020202020204" pitchFamily="34" charset="0"/>
              <a:buChar char="•"/>
            </a:pPr>
            <a:endParaRPr lang="en-US" dirty="0">
              <a:latin typeface="Arial" charset="0"/>
              <a:ea typeface="Arial" charset="0"/>
              <a:cs typeface="Arial" charset="0"/>
            </a:endParaRPr>
          </a:p>
          <a:p>
            <a:pPr>
              <a:lnSpc>
                <a:spcPct val="150000"/>
              </a:lnSpc>
              <a:spcAft>
                <a:spcPts val="700"/>
              </a:spcAft>
              <a:buClr>
                <a:srgbClr val="008FBF"/>
              </a:buClr>
            </a:pPr>
            <a:endParaRPr lang="en-US" dirty="0">
              <a:latin typeface="Arial" charset="0"/>
              <a:ea typeface="Arial" charset="0"/>
              <a:cs typeface="Arial" charset="0"/>
            </a:endParaRPr>
          </a:p>
          <a:p>
            <a:pPr>
              <a:lnSpc>
                <a:spcPct val="90000"/>
              </a:lnSpc>
              <a:spcAft>
                <a:spcPts val="600"/>
              </a:spcAft>
            </a:pPr>
            <a:endParaRPr lang="en-US" dirty="0"/>
          </a:p>
        </p:txBody>
      </p:sp>
      <p:pic>
        <p:nvPicPr>
          <p:cNvPr id="5" name="Online Media 4" title="To Dip Or Not To Dip - part 1">
            <a:hlinkClick r:id="" action="ppaction://media"/>
            <a:extLst>
              <a:ext uri="{FF2B5EF4-FFF2-40B4-BE49-F238E27FC236}">
                <a16:creationId xmlns:a16="http://schemas.microsoft.com/office/drawing/2014/main" id="{98A778D5-9A68-466C-9277-CC60CE55AC72}"/>
              </a:ext>
            </a:extLst>
          </p:cNvPr>
          <p:cNvPicPr>
            <a:picLocks noRot="1" noChangeAspect="1"/>
          </p:cNvPicPr>
          <p:nvPr>
            <a:videoFile r:link="rId1"/>
          </p:nvPr>
        </p:nvPicPr>
        <p:blipFill>
          <a:blip r:embed="rId4"/>
          <a:stretch>
            <a:fillRect/>
          </a:stretch>
        </p:blipFill>
        <p:spPr>
          <a:xfrm>
            <a:off x="1363580" y="1139010"/>
            <a:ext cx="9705473" cy="5282931"/>
          </a:xfrm>
          <a:prstGeom prst="rect">
            <a:avLst/>
          </a:prstGeom>
        </p:spPr>
      </p:pic>
    </p:spTree>
    <p:extLst>
      <p:ext uri="{BB962C8B-B14F-4D97-AF65-F5344CB8AC3E}">
        <p14:creationId xmlns:p14="http://schemas.microsoft.com/office/powerpoint/2010/main" val="1166691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referRelativeResize="0">
            <a:picLocks/>
          </p:cNvPicPr>
          <p:nvPr/>
        </p:nvPicPr>
        <p:blipFill rotWithShape="1">
          <a:blip r:embed="rId3"/>
          <a:srcRect l="28234" t="22272" r="28234" b="2272"/>
          <a:stretch/>
        </p:blipFill>
        <p:spPr>
          <a:xfrm>
            <a:off x="-23923" y="-56794"/>
            <a:ext cx="5161261" cy="5976000"/>
          </a:xfrm>
          <a:prstGeom prst="rect">
            <a:avLst/>
          </a:prstGeom>
        </p:spPr>
      </p:pic>
      <p:sp>
        <p:nvSpPr>
          <p:cNvPr id="7" name="Rectangle 6"/>
          <p:cNvSpPr/>
          <p:nvPr/>
        </p:nvSpPr>
        <p:spPr>
          <a:xfrm>
            <a:off x="5516199" y="456485"/>
            <a:ext cx="5244353" cy="1132103"/>
          </a:xfrm>
          <a:prstGeom prst="rect">
            <a:avLst/>
          </a:prstGeom>
        </p:spPr>
        <p:txBody>
          <a:bodyPr vert="horz" lIns="91440" tIns="45720" rIns="91440" bIns="45720" rtlCol="0" anchor="ctr">
            <a:normAutofit/>
          </a:bodyPr>
          <a:lstStyle/>
          <a:p>
            <a:pPr defTabSz="571477">
              <a:lnSpc>
                <a:spcPct val="90000"/>
              </a:lnSpc>
              <a:spcBef>
                <a:spcPct val="0"/>
              </a:spcBef>
              <a:spcAft>
                <a:spcPts val="600"/>
              </a:spcAft>
            </a:pPr>
            <a:r>
              <a:rPr lang="en-US" sz="2400" b="1" dirty="0">
                <a:solidFill>
                  <a:srgbClr val="00577D"/>
                </a:solidFill>
                <a:latin typeface="Arial Black" charset="0"/>
                <a:ea typeface="Arial Black" charset="0"/>
                <a:cs typeface="Arial Black" charset="0"/>
              </a:rPr>
              <a:t>Case study #1</a:t>
            </a:r>
          </a:p>
        </p:txBody>
      </p:sp>
      <p:sp>
        <p:nvSpPr>
          <p:cNvPr id="2" name="Content Placeholder 1">
            <a:extLst>
              <a:ext uri="{FF2B5EF4-FFF2-40B4-BE49-F238E27FC236}">
                <a16:creationId xmlns:a16="http://schemas.microsoft.com/office/drawing/2014/main" id="{0AE7EA7E-EC40-5D4B-99B5-BB69868C6B80}"/>
              </a:ext>
            </a:extLst>
          </p:cNvPr>
          <p:cNvSpPr>
            <a:spLocks noGrp="1"/>
          </p:cNvSpPr>
          <p:nvPr>
            <p:ph idx="1"/>
          </p:nvPr>
        </p:nvSpPr>
        <p:spPr>
          <a:xfrm>
            <a:off x="5516199" y="2090239"/>
            <a:ext cx="5815991" cy="3340929"/>
          </a:xfrm>
        </p:spPr>
        <p:txBody>
          <a:bodyPr vert="horz" lIns="91440" tIns="45720" rIns="91440" bIns="45720" rtlCol="0" anchor="t">
            <a:normAutofit/>
          </a:bodyPr>
          <a:lstStyle/>
          <a:p>
            <a:pPr fontAlgn="base">
              <a:lnSpc>
                <a:spcPct val="100000"/>
              </a:lnSpc>
              <a:spcBef>
                <a:spcPts val="0"/>
              </a:spcBef>
              <a:buNone/>
              <a:defRPr/>
            </a:pPr>
            <a:r>
              <a:rPr lang="en-GB" altLang="en-US" sz="1800" kern="0" dirty="0">
                <a:solidFill>
                  <a:schemeClr val="accent6">
                    <a:lumMod val="10000"/>
                  </a:schemeClr>
                </a:solidFill>
                <a:latin typeface="Arial"/>
                <a:cs typeface="Arial"/>
              </a:rPr>
              <a:t>John Lee is an </a:t>
            </a:r>
            <a:r>
              <a:rPr lang="en-GB" altLang="en-US" sz="1800" kern="0" dirty="0">
                <a:solidFill>
                  <a:schemeClr val="accent6">
                    <a:lumMod val="10000"/>
                  </a:schemeClr>
                </a:solidFill>
                <a:latin typeface="Arial"/>
                <a:ea typeface="ヒラギノ角ゴ Pro W3"/>
                <a:cs typeface="ヒラギノ角ゴ Pro W3"/>
              </a:rPr>
              <a:t>80 year-old resident</a:t>
            </a:r>
            <a:endParaRPr lang="en-AU" sz="1800" dirty="0">
              <a:solidFill>
                <a:srgbClr val="008FBF"/>
              </a:solidFill>
              <a:latin typeface="Arial" charset="0"/>
              <a:ea typeface="Arial" charset="0"/>
              <a:cs typeface="Arial" charset="0"/>
            </a:endParaRPr>
          </a:p>
          <a:p>
            <a:pPr fontAlgn="base">
              <a:lnSpc>
                <a:spcPct val="100000"/>
              </a:lnSpc>
              <a:spcAft>
                <a:spcPct val="0"/>
              </a:spcAft>
              <a:buClr>
                <a:srgbClr val="008FBF"/>
              </a:buClr>
              <a:defRPr/>
            </a:pPr>
            <a:r>
              <a:rPr lang="en-GB" altLang="en-US" sz="1800" b="0" kern="0" dirty="0">
                <a:solidFill>
                  <a:schemeClr val="accent6">
                    <a:lumMod val="10000"/>
                  </a:schemeClr>
                </a:solidFill>
                <a:latin typeface="Arial"/>
                <a:ea typeface="ヒラギノ角ゴ Pro W3"/>
                <a:cs typeface="ヒラギノ角ゴ Pro W3"/>
              </a:rPr>
              <a:t>Has had antibiotics in </a:t>
            </a:r>
            <a:r>
              <a:rPr lang="en-GB" altLang="en-US" sz="1800" b="0" kern="0" dirty="0">
                <a:latin typeface="Arial"/>
                <a:ea typeface="ヒラギノ角ゴ Pro W3"/>
                <a:cs typeface="ヒラギノ角ゴ Pro W3"/>
              </a:rPr>
              <a:t>the</a:t>
            </a:r>
            <a:r>
              <a:rPr lang="en-GB" altLang="en-US" sz="1800" b="0" kern="0" dirty="0">
                <a:solidFill>
                  <a:schemeClr val="accent6">
                    <a:lumMod val="10000"/>
                  </a:schemeClr>
                </a:solidFill>
                <a:latin typeface="Arial"/>
                <a:ea typeface="ヒラギノ角ゴ Pro W3"/>
                <a:cs typeface="ヒラギノ角ゴ Pro W3"/>
              </a:rPr>
              <a:t> past for suspected UTI</a:t>
            </a:r>
          </a:p>
          <a:p>
            <a:pPr fontAlgn="base">
              <a:lnSpc>
                <a:spcPct val="100000"/>
              </a:lnSpc>
              <a:spcAft>
                <a:spcPct val="0"/>
              </a:spcAft>
              <a:buClr>
                <a:srgbClr val="008FBF"/>
              </a:buClr>
              <a:defRPr/>
            </a:pPr>
            <a:r>
              <a:rPr lang="en-GB" altLang="en-US" sz="1800" b="0" kern="0" dirty="0">
                <a:solidFill>
                  <a:schemeClr val="accent6">
                    <a:lumMod val="10000"/>
                  </a:schemeClr>
                </a:solidFill>
                <a:latin typeface="Arial"/>
                <a:ea typeface="ヒラギノ角ゴ Pro W3"/>
                <a:cs typeface="ヒラギノ角ゴ Pro W3"/>
              </a:rPr>
              <a:t>Increasing confusion over 2 days</a:t>
            </a:r>
          </a:p>
          <a:p>
            <a:pPr fontAlgn="base">
              <a:lnSpc>
                <a:spcPct val="100000"/>
              </a:lnSpc>
              <a:spcAft>
                <a:spcPct val="0"/>
              </a:spcAft>
              <a:buClr>
                <a:srgbClr val="008FBF"/>
              </a:buClr>
              <a:defRPr/>
            </a:pPr>
            <a:r>
              <a:rPr lang="en-GB" altLang="en-US" sz="1800" b="0" kern="0" dirty="0">
                <a:solidFill>
                  <a:schemeClr val="accent6">
                    <a:lumMod val="10000"/>
                  </a:schemeClr>
                </a:solidFill>
                <a:latin typeface="Arial"/>
                <a:ea typeface="ヒラギノ角ゴ Pro W3"/>
                <a:cs typeface="ヒラギノ角ゴ Pro W3"/>
              </a:rPr>
              <a:t>No history of fever, temp 36.5°C</a:t>
            </a:r>
          </a:p>
          <a:p>
            <a:pPr fontAlgn="base">
              <a:lnSpc>
                <a:spcPct val="100000"/>
              </a:lnSpc>
              <a:spcAft>
                <a:spcPts val="1200"/>
              </a:spcAft>
              <a:buClr>
                <a:srgbClr val="008FBF"/>
              </a:buClr>
              <a:defRPr/>
            </a:pPr>
            <a:r>
              <a:rPr lang="en-GB" altLang="en-US" sz="1800" b="0" kern="0" dirty="0">
                <a:solidFill>
                  <a:schemeClr val="accent6">
                    <a:lumMod val="10000"/>
                  </a:schemeClr>
                </a:solidFill>
                <a:latin typeface="Arial"/>
                <a:ea typeface="ヒラギノ角ゴ Pro W3"/>
                <a:cs typeface="ヒラギノ角ゴ Pro W3"/>
              </a:rPr>
              <a:t>Urine: clear yellow, smells strong, not catheterised</a:t>
            </a:r>
          </a:p>
          <a:p>
            <a:pPr marL="0" indent="0" fontAlgn="base">
              <a:lnSpc>
                <a:spcPct val="100000"/>
              </a:lnSpc>
              <a:spcBef>
                <a:spcPts val="2200"/>
              </a:spcBef>
              <a:spcAft>
                <a:spcPct val="0"/>
              </a:spcAft>
              <a:buNone/>
              <a:defRPr/>
            </a:pPr>
            <a:r>
              <a:rPr lang="en-GB" altLang="en-US" sz="1800" kern="0" dirty="0">
                <a:solidFill>
                  <a:schemeClr val="accent6">
                    <a:lumMod val="10000"/>
                  </a:schemeClr>
                </a:solidFill>
                <a:latin typeface="Arial" panose="020B0604020202020204" pitchFamily="34" charset="0"/>
                <a:ea typeface="ヒラギノ角ゴ Pro W3"/>
                <a:cs typeface="Arial" panose="020B0604020202020204" pitchFamily="34" charset="0"/>
              </a:rPr>
              <a:t>What else should you ask about?</a:t>
            </a:r>
            <a:endParaRPr lang="en-GB" altLang="en-US" sz="1800" b="0" kern="0" dirty="0">
              <a:solidFill>
                <a:schemeClr val="accent6">
                  <a:lumMod val="10000"/>
                </a:schemeClr>
              </a:solidFill>
              <a:latin typeface="Arial"/>
              <a:ea typeface="ヒラギノ角ゴ Pro W3"/>
              <a:cs typeface="ヒラギノ角ゴ Pro W3"/>
            </a:endParaRPr>
          </a:p>
          <a:p>
            <a:pPr marL="0" indent="0" fontAlgn="base">
              <a:lnSpc>
                <a:spcPct val="100000"/>
              </a:lnSpc>
              <a:spcAft>
                <a:spcPct val="0"/>
              </a:spcAft>
              <a:buNone/>
              <a:defRPr/>
            </a:pPr>
            <a:endParaRPr lang="en-GB" altLang="en-US" sz="1800" b="0" kern="0" dirty="0">
              <a:solidFill>
                <a:schemeClr val="accent6">
                  <a:lumMod val="10000"/>
                </a:schemeClr>
              </a:solidFill>
              <a:latin typeface="Arial"/>
              <a:ea typeface="ヒラギノ角ゴ Pro W3"/>
              <a:cs typeface="ヒラギノ角ゴ Pro W3"/>
            </a:endParaRPr>
          </a:p>
          <a:p>
            <a:pPr marL="0" indent="0" fontAlgn="base">
              <a:lnSpc>
                <a:spcPct val="100000"/>
              </a:lnSpc>
              <a:spcAft>
                <a:spcPct val="0"/>
              </a:spcAft>
              <a:buNone/>
              <a:defRPr/>
            </a:pPr>
            <a:endParaRPr lang="en-GB" altLang="en-US" sz="1800" b="0" kern="0" dirty="0">
              <a:solidFill>
                <a:schemeClr val="accent6">
                  <a:lumMod val="10000"/>
                </a:schemeClr>
              </a:solidFill>
              <a:latin typeface="Arial"/>
              <a:ea typeface="ヒラギノ角ゴ Pro W3"/>
              <a:cs typeface="ヒラギノ角ゴ Pro W3"/>
            </a:endParaRPr>
          </a:p>
          <a:p>
            <a:endParaRPr lang="en-US" sz="2400" b="0" dirty="0"/>
          </a:p>
          <a:p>
            <a:endParaRPr lang="en-US" dirty="0"/>
          </a:p>
        </p:txBody>
      </p:sp>
      <p:sp>
        <p:nvSpPr>
          <p:cNvPr id="15" name="Slide Number Placeholder 4">
            <a:extLst>
              <a:ext uri="{FF2B5EF4-FFF2-40B4-BE49-F238E27FC236}">
                <a16:creationId xmlns:a16="http://schemas.microsoft.com/office/drawing/2014/main" id="{0A5F2141-77F6-43DC-A6E8-50F8F715DD4B}"/>
              </a:ext>
            </a:extLst>
          </p:cNvPr>
          <p:cNvSpPr>
            <a:spLocks noGrp="1"/>
          </p:cNvSpPr>
          <p:nvPr>
            <p:ph type="sldNum" sz="quarter" idx="4294967295"/>
          </p:nvPr>
        </p:nvSpPr>
        <p:spPr>
          <a:xfrm>
            <a:off x="7981950" y="6356352"/>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03E4F4A1-2182-4D2B-905A-61C4D2EAEA54}" type="slidenum">
              <a:rPr lang="en-AU" smtClean="0"/>
              <a:pPr>
                <a:spcAft>
                  <a:spcPts val="600"/>
                </a:spcAft>
              </a:pPr>
              <a:t>11</a:t>
            </a:fld>
            <a:endParaRPr lang="en-AU"/>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Tree>
    <p:extLst>
      <p:ext uri="{BB962C8B-B14F-4D97-AF65-F5344CB8AC3E}">
        <p14:creationId xmlns:p14="http://schemas.microsoft.com/office/powerpoint/2010/main" val="9843981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4DE51FCC-C888-414D-ADFF-BA255B570BB7}"/>
              </a:ext>
            </a:extLst>
          </p:cNvPr>
          <p:cNvSpPr/>
          <p:nvPr/>
        </p:nvSpPr>
        <p:spPr>
          <a:xfrm>
            <a:off x="0" y="1"/>
            <a:ext cx="12192000" cy="9373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1B3F66C7-8D28-FB49-BDA7-59418FE7B67C}"/>
              </a:ext>
            </a:extLst>
          </p:cNvPr>
          <p:cNvSpPr>
            <a:spLocks noGrp="1"/>
          </p:cNvSpPr>
          <p:nvPr>
            <p:ph idx="1"/>
          </p:nvPr>
        </p:nvSpPr>
        <p:spPr>
          <a:xfrm>
            <a:off x="0" y="1176646"/>
            <a:ext cx="5054979" cy="1861501"/>
          </a:xfrm>
        </p:spPr>
        <p:txBody>
          <a:bodyPr vert="horz" lIns="91440" tIns="45720" rIns="91440" bIns="45720" rtlCol="0" anchor="t">
            <a:normAutofit/>
          </a:bodyPr>
          <a:lstStyle/>
          <a:p>
            <a:pPr marL="542925" lvl="1" indent="0" fontAlgn="base">
              <a:lnSpc>
                <a:spcPct val="100000"/>
              </a:lnSpc>
              <a:spcBef>
                <a:spcPts val="0"/>
              </a:spcBef>
              <a:spcAft>
                <a:spcPts val="600"/>
              </a:spcAft>
              <a:buNone/>
              <a:defRPr/>
            </a:pPr>
            <a:r>
              <a:rPr lang="en-GB" altLang="en-US" sz="1600" b="1" kern="0" dirty="0">
                <a:latin typeface="Arial"/>
                <a:ea typeface="ヒラギノ角ゴ Pro W3"/>
                <a:cs typeface="Arial"/>
              </a:rPr>
              <a:t>Is this serious requiring </a:t>
            </a:r>
            <a:br>
              <a:rPr lang="en-GB" altLang="en-US" sz="1600" b="1" kern="0" dirty="0">
                <a:latin typeface="Arial"/>
                <a:ea typeface="ヒラギノ角ゴ Pro W3"/>
                <a:cs typeface="Arial"/>
              </a:rPr>
            </a:br>
            <a:r>
              <a:rPr lang="en-GB" altLang="en-US" sz="1600" b="1" kern="0" dirty="0">
                <a:latin typeface="Arial"/>
                <a:ea typeface="ヒラギノ角ゴ Pro W3"/>
                <a:cs typeface="Arial"/>
              </a:rPr>
              <a:t>immediate escalation?  </a:t>
            </a:r>
          </a:p>
          <a:p>
            <a:pPr marL="828675" lvl="1" indent="-285750" fontAlgn="base">
              <a:lnSpc>
                <a:spcPct val="100000"/>
              </a:lnSpc>
              <a:spcBef>
                <a:spcPts val="300"/>
              </a:spcBef>
              <a:spcAft>
                <a:spcPct val="0"/>
              </a:spcAft>
              <a:buClr>
                <a:srgbClr val="008FBF"/>
              </a:buClr>
              <a:defRPr/>
            </a:pPr>
            <a:r>
              <a:rPr lang="en-GB" altLang="en-US" sz="1600" kern="0" dirty="0">
                <a:solidFill>
                  <a:schemeClr val="accent6">
                    <a:lumMod val="10000"/>
                  </a:schemeClr>
                </a:solidFill>
                <a:latin typeface="Arial" panose="020B0604020202020204" pitchFamily="34" charset="0"/>
                <a:ea typeface="ヒラギノ角ゴ Pro W3"/>
                <a:cs typeface="Arial" panose="020B0604020202020204" pitchFamily="34" charset="0"/>
              </a:rPr>
              <a:t>Sepsis</a:t>
            </a:r>
          </a:p>
          <a:p>
            <a:pPr marL="828675" lvl="1" indent="-285750" fontAlgn="base">
              <a:lnSpc>
                <a:spcPct val="100000"/>
              </a:lnSpc>
              <a:spcBef>
                <a:spcPts val="300"/>
              </a:spcBef>
              <a:spcAft>
                <a:spcPct val="0"/>
              </a:spcAft>
              <a:buClr>
                <a:srgbClr val="008FBF"/>
              </a:buClr>
              <a:defRPr/>
            </a:pPr>
            <a:r>
              <a:rPr lang="en-GB" altLang="en-US" sz="1600" kern="0" dirty="0">
                <a:solidFill>
                  <a:schemeClr val="accent6">
                    <a:lumMod val="10000"/>
                  </a:schemeClr>
                </a:solidFill>
                <a:latin typeface="Arial" panose="020B0604020202020204" pitchFamily="34" charset="0"/>
                <a:ea typeface="ヒラギノ角ゴ Pro W3"/>
                <a:cs typeface="Arial" panose="020B0604020202020204" pitchFamily="34" charset="0"/>
              </a:rPr>
              <a:t>Pyelonephritis</a:t>
            </a:r>
          </a:p>
        </p:txBody>
      </p:sp>
      <p:sp>
        <p:nvSpPr>
          <p:cNvPr id="4" name="TextBox 1">
            <a:extLst>
              <a:ext uri="{FF2B5EF4-FFF2-40B4-BE49-F238E27FC236}">
                <a16:creationId xmlns:a16="http://schemas.microsoft.com/office/drawing/2014/main" id="{E9754710-6DE2-AB45-8857-7D86B1E331B5}"/>
              </a:ext>
            </a:extLst>
          </p:cNvPr>
          <p:cNvSpPr txBox="1">
            <a:spLocks noChangeArrowheads="1"/>
          </p:cNvSpPr>
          <p:nvPr/>
        </p:nvSpPr>
        <p:spPr bwMode="auto">
          <a:xfrm>
            <a:off x="5098640" y="158800"/>
            <a:ext cx="6949189" cy="830997"/>
          </a:xfrm>
          <a:prstGeom prst="rect">
            <a:avLst/>
          </a:prstGeom>
          <a:noFill/>
          <a:ln w="38100">
            <a:noFill/>
            <a:miter lim="800000"/>
            <a:headEnd/>
            <a:tailEnd/>
          </a:ln>
        </p:spPr>
        <p:txBody>
          <a:bodyPr wrap="square" numCol="2" spcCol="180000">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indent="0" fontAlgn="base">
              <a:spcAft>
                <a:spcPct val="0"/>
              </a:spcAft>
              <a:defRPr/>
            </a:pPr>
            <a:r>
              <a:rPr lang="en-GB" altLang="en-US" sz="1200" kern="0" dirty="0">
                <a:solidFill>
                  <a:schemeClr val="accent6">
                    <a:lumMod val="10000"/>
                  </a:schemeClr>
                </a:solidFill>
                <a:ea typeface="ヒラギノ角ゴ Pro W3"/>
                <a:cs typeface="ヒラギノ角ゴ Pro W3"/>
              </a:rPr>
              <a:t>80 year-old resident in an aged care home</a:t>
            </a:r>
          </a:p>
          <a:p>
            <a:pPr marL="0" indent="0" fontAlgn="base">
              <a:lnSpc>
                <a:spcPct val="100000"/>
              </a:lnSpc>
              <a:spcAft>
                <a:spcPct val="0"/>
              </a:spcAft>
              <a:defRPr/>
            </a:pPr>
            <a:r>
              <a:rPr lang="en-GB" altLang="en-US" sz="1200" kern="0" dirty="0">
                <a:solidFill>
                  <a:schemeClr val="accent6">
                    <a:lumMod val="10000"/>
                  </a:schemeClr>
                </a:solidFill>
                <a:ea typeface="ヒラギノ角ゴ Pro W3"/>
                <a:cs typeface="ヒラギノ角ゴ Pro W3"/>
              </a:rPr>
              <a:t>Has had antibiotics in past </a:t>
            </a:r>
            <a:br>
              <a:rPr lang="en-GB" altLang="en-US" sz="1200" kern="0" dirty="0">
                <a:solidFill>
                  <a:schemeClr val="accent6">
                    <a:lumMod val="10000"/>
                  </a:schemeClr>
                </a:solidFill>
                <a:ea typeface="ヒラギノ角ゴ Pro W3"/>
                <a:cs typeface="ヒラギノ角ゴ Pro W3"/>
              </a:rPr>
            </a:br>
            <a:r>
              <a:rPr lang="en-GB" altLang="en-US" sz="1200" kern="0" dirty="0">
                <a:solidFill>
                  <a:schemeClr val="accent6">
                    <a:lumMod val="10000"/>
                  </a:schemeClr>
                </a:solidFill>
                <a:ea typeface="ヒラギノ角ゴ Pro W3"/>
                <a:cs typeface="ヒラギノ角ゴ Pro W3"/>
              </a:rPr>
              <a:t>for suspected UTI</a:t>
            </a:r>
          </a:p>
          <a:p>
            <a:pPr marL="457200" indent="-457200" fontAlgn="base">
              <a:lnSpc>
                <a:spcPct val="100000"/>
              </a:lnSpc>
              <a:spcAft>
                <a:spcPct val="0"/>
              </a:spcAft>
              <a:defRPr/>
            </a:pPr>
            <a:endParaRPr lang="en-GB" altLang="en-US" sz="1200" b="1" kern="0" dirty="0">
              <a:solidFill>
                <a:schemeClr val="accent6">
                  <a:lumMod val="10000"/>
                </a:schemeClr>
              </a:solidFill>
              <a:ea typeface="ヒラギノ角ゴ Pro W3"/>
              <a:cs typeface="ヒラギノ角ゴ Pro W3"/>
            </a:endParaRPr>
          </a:p>
          <a:p>
            <a:pPr marL="457200" indent="-457200" fontAlgn="base">
              <a:lnSpc>
                <a:spcPct val="100000"/>
              </a:lnSpc>
              <a:spcAft>
                <a:spcPct val="0"/>
              </a:spcAft>
              <a:defRPr/>
            </a:pPr>
            <a:r>
              <a:rPr lang="en-GB" altLang="en-US" sz="1200" b="1" kern="0" dirty="0">
                <a:solidFill>
                  <a:schemeClr val="accent6">
                    <a:lumMod val="10000"/>
                  </a:schemeClr>
                </a:solidFill>
                <a:ea typeface="ヒラギノ角ゴ Pro W3"/>
                <a:cs typeface="ヒラギノ角ゴ Pro W3"/>
              </a:rPr>
              <a:t>Increasing confusion over 2 days</a:t>
            </a:r>
          </a:p>
          <a:p>
            <a:pPr marL="457200" indent="-457200" fontAlgn="base">
              <a:lnSpc>
                <a:spcPct val="100000"/>
              </a:lnSpc>
              <a:spcAft>
                <a:spcPct val="0"/>
              </a:spcAft>
              <a:defRPr/>
            </a:pPr>
            <a:r>
              <a:rPr lang="en-GB" altLang="en-US" sz="1200" kern="0" dirty="0">
                <a:solidFill>
                  <a:schemeClr val="accent6">
                    <a:lumMod val="10000"/>
                  </a:schemeClr>
                </a:solidFill>
                <a:ea typeface="ヒラギノ角ゴ Pro W3"/>
                <a:cs typeface="ヒラギノ角ゴ Pro W3"/>
              </a:rPr>
              <a:t>No history of fever, temp 36.5°C</a:t>
            </a:r>
          </a:p>
          <a:p>
            <a:pPr marL="457200" indent="-457200" fontAlgn="base">
              <a:lnSpc>
                <a:spcPct val="100000"/>
              </a:lnSpc>
              <a:spcAft>
                <a:spcPct val="0"/>
              </a:spcAft>
              <a:defRPr/>
            </a:pPr>
            <a:r>
              <a:rPr lang="en-GB" altLang="en-US" sz="1200" kern="0" dirty="0">
                <a:solidFill>
                  <a:schemeClr val="accent6">
                    <a:lumMod val="10000"/>
                  </a:schemeClr>
                </a:solidFill>
                <a:ea typeface="ヒラギノ角ゴ Pro W3"/>
                <a:cs typeface="ヒラギノ角ゴ Pro W3"/>
              </a:rPr>
              <a:t>Urine: clear yellow, smells strong</a:t>
            </a:r>
          </a:p>
        </p:txBody>
      </p:sp>
      <p:sp>
        <p:nvSpPr>
          <p:cNvPr id="8" name="Rectangular Callout 7">
            <a:extLst>
              <a:ext uri="{FF2B5EF4-FFF2-40B4-BE49-F238E27FC236}">
                <a16:creationId xmlns:a16="http://schemas.microsoft.com/office/drawing/2014/main" id="{41D36B82-E8F6-A14A-A459-4AFEF89CAC01}"/>
              </a:ext>
            </a:extLst>
          </p:cNvPr>
          <p:cNvSpPr/>
          <p:nvPr/>
        </p:nvSpPr>
        <p:spPr>
          <a:xfrm>
            <a:off x="5770340" y="2600767"/>
            <a:ext cx="6158049" cy="855740"/>
          </a:xfrm>
          <a:prstGeom prst="wedgeRectCallout">
            <a:avLst>
              <a:gd name="adj1" fmla="val 24668"/>
              <a:gd name="adj2" fmla="val -49555"/>
            </a:avLst>
          </a:prstGeom>
          <a:solidFill>
            <a:srgbClr val="008FBF"/>
          </a:solidFill>
          <a:ln w="25400">
            <a:solidFill>
              <a:srgbClr val="00577D"/>
            </a:solidFill>
          </a:ln>
        </p:spPr>
        <p:style>
          <a:lnRef idx="2">
            <a:schemeClr val="accent1">
              <a:shade val="50000"/>
            </a:schemeClr>
          </a:lnRef>
          <a:fillRef idx="1">
            <a:schemeClr val="accent1"/>
          </a:fillRef>
          <a:effectRef idx="0">
            <a:schemeClr val="accent1"/>
          </a:effectRef>
          <a:fontRef idx="minor">
            <a:schemeClr val="lt1"/>
          </a:fontRef>
        </p:style>
        <p:txBody>
          <a:bodyPr numCol="2" spcCol="0" rtlCol="0" anchor="ctr"/>
          <a:lstStyle/>
          <a:p>
            <a:r>
              <a:rPr lang="en-US" sz="1400" b="1" dirty="0">
                <a:latin typeface="Arial" charset="0"/>
                <a:ea typeface="Arial" charset="0"/>
                <a:cs typeface="Arial" charset="0"/>
              </a:rPr>
              <a:t>Possible causes of new confusion:</a:t>
            </a:r>
          </a:p>
          <a:p>
            <a:pPr marL="285750" indent="-285750">
              <a:buFont typeface="Arial" charset="0"/>
              <a:buChar char="•"/>
            </a:pPr>
            <a:r>
              <a:rPr lang="en-US" sz="1400" dirty="0">
                <a:latin typeface="Arial" charset="0"/>
                <a:ea typeface="Arial" charset="0"/>
                <a:cs typeface="Arial" charset="0"/>
              </a:rPr>
              <a:t>Infection – chest, skin, abdominal</a:t>
            </a:r>
          </a:p>
          <a:p>
            <a:pPr marL="285750" indent="-285750">
              <a:buFont typeface="Arial" charset="0"/>
              <a:buChar char="•"/>
            </a:pPr>
            <a:r>
              <a:rPr lang="en-US" sz="1400" dirty="0">
                <a:latin typeface="Arial" charset="0"/>
                <a:ea typeface="Arial" charset="0"/>
                <a:cs typeface="Arial" charset="0"/>
              </a:rPr>
              <a:t>Medication-related</a:t>
            </a:r>
          </a:p>
          <a:p>
            <a:pPr marL="285750" indent="-285750">
              <a:buFont typeface="Arial" charset="0"/>
              <a:buChar char="•"/>
            </a:pPr>
            <a:endParaRPr lang="en-US" sz="1400" dirty="0">
              <a:latin typeface="Arial" charset="0"/>
              <a:ea typeface="Arial" charset="0"/>
              <a:cs typeface="Arial" charset="0"/>
            </a:endParaRPr>
          </a:p>
          <a:p>
            <a:pPr marL="285750" indent="-285750">
              <a:buFont typeface="Arial" charset="0"/>
              <a:buChar char="•"/>
            </a:pPr>
            <a:r>
              <a:rPr lang="en-US" sz="1400" dirty="0">
                <a:latin typeface="Arial" charset="0"/>
                <a:ea typeface="Arial" charset="0"/>
                <a:cs typeface="Arial" charset="0"/>
              </a:rPr>
              <a:t>Severe pain, distress</a:t>
            </a:r>
          </a:p>
          <a:p>
            <a:pPr marL="285750" indent="-285750">
              <a:buFont typeface="Arial" charset="0"/>
              <a:buChar char="•"/>
            </a:pPr>
            <a:r>
              <a:rPr lang="en-US" sz="1400" dirty="0">
                <a:latin typeface="Arial" charset="0"/>
                <a:ea typeface="Arial" charset="0"/>
                <a:cs typeface="Arial" charset="0"/>
              </a:rPr>
              <a:t>Environment</a:t>
            </a:r>
          </a:p>
        </p:txBody>
      </p:sp>
      <p:sp>
        <p:nvSpPr>
          <p:cNvPr id="10" name="Content Placeholder 1">
            <a:extLst>
              <a:ext uri="{FF2B5EF4-FFF2-40B4-BE49-F238E27FC236}">
                <a16:creationId xmlns:a16="http://schemas.microsoft.com/office/drawing/2014/main" id="{1B3F66C7-8D28-FB49-BDA7-59418FE7B67C}"/>
              </a:ext>
            </a:extLst>
          </p:cNvPr>
          <p:cNvSpPr txBox="1">
            <a:spLocks/>
          </p:cNvSpPr>
          <p:nvPr/>
        </p:nvSpPr>
        <p:spPr>
          <a:xfrm>
            <a:off x="5185000" y="1176646"/>
            <a:ext cx="6224582" cy="2448000"/>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42925" lvl="1" indent="0" fontAlgn="base">
              <a:lnSpc>
                <a:spcPct val="100000"/>
              </a:lnSpc>
              <a:spcBef>
                <a:spcPts val="0"/>
              </a:spcBef>
              <a:spcAft>
                <a:spcPts val="600"/>
              </a:spcAft>
              <a:buNone/>
              <a:defRPr/>
            </a:pPr>
            <a:r>
              <a:rPr lang="en-GB" altLang="en-US" sz="1600" b="1" kern="0" dirty="0">
                <a:latin typeface="Arial"/>
                <a:ea typeface="ヒラギノ角ゴ Pro W3"/>
                <a:cs typeface="Arial"/>
              </a:rPr>
              <a:t>What else could it be?</a:t>
            </a:r>
          </a:p>
          <a:p>
            <a:pPr marL="828675" lvl="1" indent="-285750" fontAlgn="base">
              <a:lnSpc>
                <a:spcPct val="100000"/>
              </a:lnSpc>
              <a:spcBef>
                <a:spcPts val="300"/>
              </a:spcBef>
              <a:spcAft>
                <a:spcPct val="0"/>
              </a:spcAft>
              <a:buClr>
                <a:srgbClr val="008FBF"/>
              </a:buClr>
              <a:defRPr/>
            </a:pPr>
            <a:r>
              <a:rPr lang="en-GB" altLang="en-US" sz="1600" kern="0" dirty="0">
                <a:latin typeface="Arial"/>
                <a:ea typeface="ヒラギノ角ゴ Pro W3"/>
                <a:cs typeface="Arial"/>
              </a:rPr>
              <a:t>New or worse confusion can be caused by many medical, medication problems or environmental situation</a:t>
            </a:r>
          </a:p>
          <a:p>
            <a:pPr marL="828675" lvl="1" indent="-285750" fontAlgn="base">
              <a:lnSpc>
                <a:spcPct val="100000"/>
              </a:lnSpc>
              <a:spcBef>
                <a:spcPts val="300"/>
              </a:spcBef>
              <a:spcAft>
                <a:spcPct val="0"/>
              </a:spcAft>
              <a:buClr>
                <a:srgbClr val="008FBF"/>
              </a:buClr>
              <a:defRPr/>
            </a:pPr>
            <a:r>
              <a:rPr lang="en-GB" altLang="en-US" sz="1600" kern="0" dirty="0">
                <a:latin typeface="Arial"/>
                <a:ea typeface="ヒラギノ角ゴ Pro W3"/>
                <a:cs typeface="Arial"/>
              </a:rPr>
              <a:t>Infection at other sites</a:t>
            </a:r>
          </a:p>
        </p:txBody>
      </p:sp>
      <p:sp>
        <p:nvSpPr>
          <p:cNvPr id="6" name="TextBox 5">
            <a:extLst>
              <a:ext uri="{FF2B5EF4-FFF2-40B4-BE49-F238E27FC236}">
                <a16:creationId xmlns:a16="http://schemas.microsoft.com/office/drawing/2014/main" id="{9B7C449D-7B3C-554B-89C2-1C45D5041946}"/>
              </a:ext>
            </a:extLst>
          </p:cNvPr>
          <p:cNvSpPr txBox="1"/>
          <p:nvPr/>
        </p:nvSpPr>
        <p:spPr>
          <a:xfrm>
            <a:off x="663417" y="2600767"/>
            <a:ext cx="2810073" cy="523220"/>
          </a:xfrm>
          <a:prstGeom prst="rect">
            <a:avLst/>
          </a:prstGeom>
          <a:solidFill>
            <a:srgbClr val="008FBF"/>
          </a:solidFill>
          <a:ln w="25400">
            <a:solidFill>
              <a:srgbClr val="00577D"/>
            </a:solidFill>
          </a:ln>
          <a:effectLst>
            <a:softEdge rad="0"/>
          </a:effectLst>
        </p:spPr>
        <p:txBody>
          <a:bodyPr wrap="square" rtlCol="0">
            <a:spAutoFit/>
          </a:bodyPr>
          <a:lstStyle/>
          <a:p>
            <a:r>
              <a:rPr lang="en-US" sz="1400" dirty="0">
                <a:solidFill>
                  <a:schemeClr val="bg1"/>
                </a:solidFill>
                <a:latin typeface="Arial" charset="0"/>
                <a:ea typeface="Arial" charset="0"/>
                <a:cs typeface="Arial" charset="0"/>
              </a:rPr>
              <a:t>John has no features of sepsis based on observations</a:t>
            </a:r>
          </a:p>
        </p:txBody>
      </p:sp>
      <p:sp>
        <p:nvSpPr>
          <p:cNvPr id="20" name="Content Placeholder 1">
            <a:extLst>
              <a:ext uri="{FF2B5EF4-FFF2-40B4-BE49-F238E27FC236}">
                <a16:creationId xmlns:a16="http://schemas.microsoft.com/office/drawing/2014/main" id="{48EBFDDA-51C7-9249-9171-2614420F378F}"/>
              </a:ext>
            </a:extLst>
          </p:cNvPr>
          <p:cNvSpPr txBox="1">
            <a:spLocks/>
          </p:cNvSpPr>
          <p:nvPr/>
        </p:nvSpPr>
        <p:spPr>
          <a:xfrm>
            <a:off x="-19704" y="3278357"/>
            <a:ext cx="5660024" cy="350288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42925" lvl="1" indent="0" fontAlgn="base">
              <a:lnSpc>
                <a:spcPct val="100000"/>
              </a:lnSpc>
              <a:spcBef>
                <a:spcPts val="0"/>
              </a:spcBef>
              <a:spcAft>
                <a:spcPts val="600"/>
              </a:spcAft>
              <a:buFont typeface="Arial" panose="020B0604020202020204" pitchFamily="34" charset="0"/>
              <a:buNone/>
              <a:defRPr/>
            </a:pPr>
            <a:r>
              <a:rPr lang="en-GB" altLang="en-US" sz="1600" b="1" kern="0" dirty="0">
                <a:latin typeface="Arial"/>
                <a:ea typeface="ヒラギノ角ゴ Pro W3"/>
                <a:cs typeface="Arial"/>
              </a:rPr>
              <a:t>Is this a UTI?</a:t>
            </a:r>
          </a:p>
          <a:p>
            <a:pPr marL="828675" lvl="1" indent="-285750" fontAlgn="base">
              <a:lnSpc>
                <a:spcPct val="100000"/>
              </a:lnSpc>
              <a:spcBef>
                <a:spcPts val="300"/>
              </a:spcBef>
              <a:spcAft>
                <a:spcPct val="0"/>
              </a:spcAft>
              <a:buClr>
                <a:srgbClr val="008FBF"/>
              </a:buClr>
              <a:defRPr/>
            </a:pPr>
            <a:r>
              <a:rPr lang="en-GB" altLang="en-US" sz="1600" kern="0" dirty="0">
                <a:solidFill>
                  <a:schemeClr val="accent6">
                    <a:lumMod val="10000"/>
                  </a:schemeClr>
                </a:solidFill>
                <a:latin typeface="Arial"/>
                <a:ea typeface="ヒラギノ角ゴ Pro W3"/>
                <a:cs typeface="Arial"/>
              </a:rPr>
              <a:t>Any </a:t>
            </a:r>
            <a:r>
              <a:rPr lang="en-GB" altLang="en-US" sz="1600" i="1" kern="0" dirty="0">
                <a:solidFill>
                  <a:schemeClr val="accent6">
                    <a:lumMod val="10000"/>
                  </a:schemeClr>
                </a:solidFill>
                <a:latin typeface="Arial"/>
                <a:ea typeface="ヒラギノ角ゴ Pro W3"/>
                <a:cs typeface="Arial"/>
              </a:rPr>
              <a:t>new or worse </a:t>
            </a:r>
            <a:r>
              <a:rPr lang="en-GB" altLang="en-US" sz="1600" kern="0" dirty="0">
                <a:solidFill>
                  <a:schemeClr val="accent6">
                    <a:lumMod val="10000"/>
                  </a:schemeClr>
                </a:solidFill>
                <a:latin typeface="Arial"/>
                <a:ea typeface="ヒラギノ角ゴ Pro W3"/>
                <a:cs typeface="Arial"/>
              </a:rPr>
              <a:t>symptoms </a:t>
            </a:r>
            <a:br>
              <a:rPr lang="en-GB" altLang="en-US" sz="1600" kern="0" dirty="0">
                <a:solidFill>
                  <a:schemeClr val="accent6">
                    <a:lumMod val="10000"/>
                  </a:schemeClr>
                </a:solidFill>
                <a:latin typeface="Arial"/>
                <a:ea typeface="ヒラギノ角ゴ Pro W3"/>
                <a:cs typeface="Arial"/>
              </a:rPr>
            </a:br>
            <a:r>
              <a:rPr lang="en-GB" altLang="en-US" sz="1600" kern="0" dirty="0">
                <a:solidFill>
                  <a:schemeClr val="accent6">
                    <a:lumMod val="10000"/>
                  </a:schemeClr>
                </a:solidFill>
                <a:latin typeface="Arial"/>
                <a:ea typeface="ヒラギノ角ゴ Pro W3"/>
                <a:cs typeface="Arial"/>
              </a:rPr>
              <a:t>that point to UTI?</a:t>
            </a:r>
          </a:p>
          <a:p>
            <a:pPr marL="828675" lvl="1" indent="-285750" fontAlgn="base">
              <a:lnSpc>
                <a:spcPct val="100000"/>
              </a:lnSpc>
              <a:spcBef>
                <a:spcPts val="300"/>
              </a:spcBef>
              <a:spcAft>
                <a:spcPct val="0"/>
              </a:spcAft>
              <a:buClr>
                <a:srgbClr val="008FBF"/>
              </a:buClr>
              <a:defRPr/>
            </a:pPr>
            <a:r>
              <a:rPr lang="en-GB" altLang="en-US" sz="1600" b="1" kern="0" dirty="0">
                <a:solidFill>
                  <a:schemeClr val="accent6">
                    <a:lumMod val="10000"/>
                  </a:schemeClr>
                </a:solidFill>
                <a:latin typeface="Arial"/>
                <a:ea typeface="ヒラギノ角ゴ Pro W3"/>
                <a:cs typeface="Arial"/>
              </a:rPr>
              <a:t>Cystitis (Infection in bladder) </a:t>
            </a:r>
            <a:endParaRPr lang="en-GB" altLang="en-US" sz="1600" kern="0" dirty="0">
              <a:solidFill>
                <a:schemeClr val="accent6">
                  <a:lumMod val="10000"/>
                </a:schemeClr>
              </a:solidFill>
              <a:latin typeface="Arial"/>
              <a:ea typeface="ヒラギノ角ゴ Pro W3"/>
              <a:cs typeface="Arial"/>
            </a:endParaRPr>
          </a:p>
          <a:p>
            <a:pPr marL="1080000" lvl="1" indent="-285750" fontAlgn="base">
              <a:lnSpc>
                <a:spcPct val="100000"/>
              </a:lnSpc>
              <a:spcBef>
                <a:spcPts val="300"/>
              </a:spcBef>
              <a:spcAft>
                <a:spcPts val="600"/>
              </a:spcAft>
              <a:buClr>
                <a:srgbClr val="008FBF"/>
              </a:buClr>
              <a:buSzPct val="70000"/>
              <a:buFont typeface="Courier New" panose="02070309020205020404" pitchFamily="49" charset="0"/>
              <a:buChar char="o"/>
              <a:defRPr/>
            </a:pPr>
            <a:r>
              <a:rPr lang="en-GB" altLang="en-US" sz="1600" kern="0" dirty="0">
                <a:solidFill>
                  <a:schemeClr val="accent6">
                    <a:lumMod val="10000"/>
                  </a:schemeClr>
                </a:solidFill>
                <a:latin typeface="Arial"/>
                <a:ea typeface="ヒラギノ角ゴ Pro W3"/>
                <a:cs typeface="Arial"/>
              </a:rPr>
              <a:t>bladder pain or pain urinating</a:t>
            </a:r>
          </a:p>
          <a:p>
            <a:pPr marL="828675" lvl="1" indent="-285750" fontAlgn="base">
              <a:lnSpc>
                <a:spcPct val="100000"/>
              </a:lnSpc>
              <a:spcBef>
                <a:spcPts val="300"/>
              </a:spcBef>
              <a:spcAft>
                <a:spcPct val="0"/>
              </a:spcAft>
              <a:buClr>
                <a:srgbClr val="008FBF"/>
              </a:buClr>
              <a:defRPr/>
            </a:pPr>
            <a:r>
              <a:rPr lang="en-GB" altLang="en-US" sz="1600" b="1" kern="0" dirty="0">
                <a:solidFill>
                  <a:schemeClr val="accent6">
                    <a:lumMod val="10000"/>
                  </a:schemeClr>
                </a:solidFill>
                <a:latin typeface="Arial"/>
                <a:ea typeface="ヒラギノ角ゴ Pro W3"/>
                <a:cs typeface="Arial"/>
              </a:rPr>
              <a:t>Pyelonephritis (Infection in kidney) </a:t>
            </a:r>
          </a:p>
          <a:p>
            <a:pPr marL="1066800" lvl="2" indent="-282575" fontAlgn="base">
              <a:lnSpc>
                <a:spcPct val="100000"/>
              </a:lnSpc>
              <a:spcBef>
                <a:spcPts val="300"/>
              </a:spcBef>
              <a:spcAft>
                <a:spcPct val="0"/>
              </a:spcAft>
              <a:buClr>
                <a:srgbClr val="008FBF"/>
              </a:buClr>
              <a:buSzPct val="75000"/>
              <a:buFont typeface="Courier New" panose="02070309020205020404" pitchFamily="49" charset="0"/>
              <a:buChar char="o"/>
              <a:defRPr/>
            </a:pPr>
            <a:r>
              <a:rPr lang="en-GB" altLang="en-US" sz="1600" kern="0" dirty="0">
                <a:solidFill>
                  <a:schemeClr val="accent6">
                    <a:lumMod val="10000"/>
                  </a:schemeClr>
                </a:solidFill>
                <a:latin typeface="Arial"/>
                <a:ea typeface="ヒラギノ角ゴ Pro W3"/>
                <a:cs typeface="Arial"/>
              </a:rPr>
              <a:t>flank pain or pain over kidney (see illustration)</a:t>
            </a:r>
          </a:p>
          <a:p>
            <a:pPr marL="828675" lvl="1" indent="-285750" fontAlgn="base">
              <a:lnSpc>
                <a:spcPct val="100000"/>
              </a:lnSpc>
              <a:spcBef>
                <a:spcPts val="300"/>
              </a:spcBef>
              <a:spcAft>
                <a:spcPct val="0"/>
              </a:spcAft>
              <a:buClr>
                <a:srgbClr val="008FBF"/>
              </a:buClr>
              <a:defRPr/>
            </a:pPr>
            <a:r>
              <a:rPr lang="en-GB" altLang="en-US" sz="1600" kern="0" dirty="0">
                <a:solidFill>
                  <a:schemeClr val="accent6">
                    <a:lumMod val="10000"/>
                  </a:schemeClr>
                </a:solidFill>
                <a:latin typeface="Arial"/>
                <a:ea typeface="ヒラギノ角ゴ Pro W3"/>
                <a:cs typeface="Arial"/>
              </a:rPr>
              <a:t>Other symptoms that might be UTI </a:t>
            </a:r>
            <a:br>
              <a:rPr lang="en-GB" altLang="en-US" sz="1600" kern="0" dirty="0">
                <a:solidFill>
                  <a:schemeClr val="accent6">
                    <a:lumMod val="10000"/>
                  </a:schemeClr>
                </a:solidFill>
                <a:latin typeface="Arial"/>
                <a:ea typeface="ヒラギノ角ゴ Pro W3"/>
                <a:cs typeface="Arial"/>
              </a:rPr>
            </a:br>
            <a:r>
              <a:rPr lang="en-GB" altLang="en-US" sz="1600" kern="0" dirty="0">
                <a:solidFill>
                  <a:schemeClr val="accent6">
                    <a:lumMod val="10000"/>
                  </a:schemeClr>
                </a:solidFill>
                <a:latin typeface="Arial"/>
                <a:ea typeface="ヒラギノ角ゴ Pro W3"/>
                <a:cs typeface="Arial"/>
              </a:rPr>
              <a:t>but might also be other conditions </a:t>
            </a:r>
            <a:endParaRPr lang="en-GB" altLang="en-US" sz="1600" kern="0" dirty="0">
              <a:solidFill>
                <a:schemeClr val="accent6">
                  <a:lumMod val="10000"/>
                </a:schemeClr>
              </a:solidFill>
              <a:latin typeface="Arial" panose="020B0604020202020204" pitchFamily="34" charset="0"/>
              <a:ea typeface="ヒラギノ角ゴ Pro W3"/>
              <a:cs typeface="Arial" panose="020B0604020202020204" pitchFamily="34" charset="0"/>
            </a:endParaRPr>
          </a:p>
          <a:p>
            <a:pPr marL="1080000" lvl="1" indent="-285750" fontAlgn="base">
              <a:lnSpc>
                <a:spcPct val="100000"/>
              </a:lnSpc>
              <a:spcBef>
                <a:spcPts val="300"/>
              </a:spcBef>
              <a:spcAft>
                <a:spcPct val="0"/>
              </a:spcAft>
              <a:buClr>
                <a:srgbClr val="008FBF"/>
              </a:buClr>
              <a:buSzPct val="70000"/>
              <a:buFont typeface="Courier New" panose="02070309020205020404" pitchFamily="49" charset="0"/>
              <a:buChar char="o"/>
              <a:defRPr/>
            </a:pPr>
            <a:r>
              <a:rPr lang="en-GB" altLang="en-US" sz="1600" kern="0" dirty="0">
                <a:solidFill>
                  <a:schemeClr val="accent6">
                    <a:lumMod val="10000"/>
                  </a:schemeClr>
                </a:solidFill>
                <a:latin typeface="Arial"/>
                <a:ea typeface="ヒラギノ角ゴ Pro W3"/>
                <a:cs typeface="Arial"/>
              </a:rPr>
              <a:t>urine frequency, incontinence, </a:t>
            </a:r>
            <a:br>
              <a:rPr lang="en-GB" altLang="en-US" sz="1600" kern="0" dirty="0">
                <a:solidFill>
                  <a:schemeClr val="accent6">
                    <a:lumMod val="10000"/>
                  </a:schemeClr>
                </a:solidFill>
                <a:latin typeface="Arial"/>
                <a:ea typeface="ヒラギノ角ゴ Pro W3"/>
                <a:cs typeface="Arial"/>
              </a:rPr>
            </a:br>
            <a:r>
              <a:rPr lang="en-GB" altLang="en-US" sz="1600" kern="0" dirty="0">
                <a:solidFill>
                  <a:schemeClr val="accent6">
                    <a:lumMod val="10000"/>
                  </a:schemeClr>
                </a:solidFill>
                <a:latin typeface="Arial"/>
                <a:ea typeface="ヒラギノ角ゴ Pro W3"/>
                <a:cs typeface="Arial"/>
              </a:rPr>
              <a:t>visible blood in urine</a:t>
            </a:r>
            <a:endParaRPr lang="en-US" sz="1600" dirty="0"/>
          </a:p>
        </p:txBody>
      </p:sp>
      <p:sp>
        <p:nvSpPr>
          <p:cNvPr id="21" name="Rectangle 20">
            <a:extLst>
              <a:ext uri="{FF2B5EF4-FFF2-40B4-BE49-F238E27FC236}">
                <a16:creationId xmlns:a16="http://schemas.microsoft.com/office/drawing/2014/main" id="{BF2D5B0B-D5D3-3A4F-BA55-6D5509E86A27}"/>
              </a:ext>
            </a:extLst>
          </p:cNvPr>
          <p:cNvSpPr/>
          <p:nvPr/>
        </p:nvSpPr>
        <p:spPr>
          <a:xfrm>
            <a:off x="532308" y="0"/>
            <a:ext cx="5244353" cy="991236"/>
          </a:xfrm>
          <a:prstGeom prst="rect">
            <a:avLst/>
          </a:prstGeom>
        </p:spPr>
        <p:txBody>
          <a:bodyPr vert="horz" lIns="91440" tIns="45720" rIns="91440" bIns="45720" rtlCol="0" anchor="ctr">
            <a:normAutofit/>
          </a:bodyPr>
          <a:lstStyle/>
          <a:p>
            <a:pPr defTabSz="571477">
              <a:lnSpc>
                <a:spcPct val="90000"/>
              </a:lnSpc>
              <a:spcBef>
                <a:spcPct val="0"/>
              </a:spcBef>
              <a:spcAft>
                <a:spcPts val="600"/>
              </a:spcAft>
            </a:pPr>
            <a:r>
              <a:rPr lang="en-US" sz="2400" b="1" dirty="0">
                <a:solidFill>
                  <a:srgbClr val="00577D"/>
                </a:solidFill>
                <a:latin typeface="Arial Black" panose="020B0604020202020204" pitchFamily="34" charset="0"/>
                <a:ea typeface="Arial Black" charset="0"/>
                <a:cs typeface="Arial Black" panose="020B0604020202020204" pitchFamily="34" charset="0"/>
              </a:rPr>
              <a:t>Case study #1 </a:t>
            </a:r>
            <a:r>
              <a:rPr lang="en-GB" altLang="en-US" sz="2400" kern="0" dirty="0">
                <a:solidFill>
                  <a:schemeClr val="accent6">
                    <a:lumMod val="10000"/>
                  </a:schemeClr>
                </a:solidFill>
                <a:latin typeface="Arial"/>
                <a:cs typeface="Arial"/>
              </a:rPr>
              <a:t>John Lee </a:t>
            </a:r>
            <a:endParaRPr lang="en-US" sz="2400" b="1" dirty="0">
              <a:solidFill>
                <a:srgbClr val="00577D"/>
              </a:solidFill>
              <a:latin typeface="Arial Black" charset="0"/>
              <a:ea typeface="Arial Black" charset="0"/>
              <a:cs typeface="Arial Black" charset="0"/>
            </a:endParaRPr>
          </a:p>
        </p:txBody>
      </p:sp>
      <p:sp>
        <p:nvSpPr>
          <p:cNvPr id="23" name="Content Placeholder 1">
            <a:extLst>
              <a:ext uri="{FF2B5EF4-FFF2-40B4-BE49-F238E27FC236}">
                <a16:creationId xmlns:a16="http://schemas.microsoft.com/office/drawing/2014/main" id="{0963B0A6-967B-3143-8822-6164ADCF029C}"/>
              </a:ext>
            </a:extLst>
          </p:cNvPr>
          <p:cNvSpPr txBox="1">
            <a:spLocks/>
          </p:cNvSpPr>
          <p:nvPr/>
        </p:nvSpPr>
        <p:spPr>
          <a:xfrm>
            <a:off x="8278695" y="4213226"/>
            <a:ext cx="3769134" cy="2936255"/>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fontAlgn="base">
              <a:lnSpc>
                <a:spcPct val="100000"/>
              </a:lnSpc>
              <a:spcBef>
                <a:spcPts val="0"/>
              </a:spcBef>
              <a:spcAft>
                <a:spcPts val="600"/>
              </a:spcAft>
              <a:buNone/>
              <a:defRPr/>
            </a:pPr>
            <a:r>
              <a:rPr lang="en-GB" altLang="en-US" sz="1600" b="1" kern="0" dirty="0">
                <a:latin typeface="Arial"/>
                <a:ea typeface="ヒラギノ角ゴ Pro W3"/>
                <a:cs typeface="Arial"/>
              </a:rPr>
              <a:t>Other useful information? </a:t>
            </a:r>
            <a:endParaRPr lang="en-GB" altLang="en-US" sz="1600" b="1" kern="0" dirty="0">
              <a:latin typeface="Arial" panose="020B0604020202020204" pitchFamily="34" charset="0"/>
              <a:ea typeface="ヒラギノ角ゴ Pro W3"/>
              <a:cs typeface="Arial" panose="020B0604020202020204" pitchFamily="34" charset="0"/>
            </a:endParaRPr>
          </a:p>
          <a:p>
            <a:pPr marL="222250" lvl="1" indent="-222250" fontAlgn="ctr">
              <a:lnSpc>
                <a:spcPct val="100000"/>
              </a:lnSpc>
              <a:spcBef>
                <a:spcPts val="0"/>
              </a:spcBef>
              <a:spcAft>
                <a:spcPct val="0"/>
              </a:spcAft>
              <a:buClr>
                <a:srgbClr val="008FBF"/>
              </a:buClr>
              <a:defRPr/>
            </a:pPr>
            <a:r>
              <a:rPr lang="en-GB" altLang="en-US" sz="1600" kern="0" dirty="0">
                <a:solidFill>
                  <a:schemeClr val="accent6">
                    <a:lumMod val="10000"/>
                  </a:schemeClr>
                </a:solidFill>
                <a:latin typeface="Arial"/>
                <a:ea typeface="ヒラギノ角ゴ Pro W3"/>
                <a:cs typeface="Arial"/>
              </a:rPr>
              <a:t>Current or recent urinary catheter (IDC or SPC)</a:t>
            </a:r>
            <a:endParaRPr lang="en-GB" altLang="en-US" sz="1600" kern="0" dirty="0">
              <a:solidFill>
                <a:schemeClr val="accent6">
                  <a:lumMod val="10000"/>
                </a:schemeClr>
              </a:solidFill>
              <a:latin typeface="Arial"/>
              <a:cs typeface="Arial"/>
            </a:endParaRPr>
          </a:p>
          <a:p>
            <a:pPr marL="222250" lvl="1" indent="-222250" fontAlgn="base">
              <a:lnSpc>
                <a:spcPct val="100000"/>
              </a:lnSpc>
              <a:spcBef>
                <a:spcPts val="300"/>
              </a:spcBef>
              <a:spcAft>
                <a:spcPct val="0"/>
              </a:spcAft>
              <a:buClr>
                <a:srgbClr val="008FBF"/>
              </a:buClr>
              <a:defRPr/>
            </a:pPr>
            <a:r>
              <a:rPr lang="en-GB" altLang="en-US" sz="1600" kern="0" dirty="0">
                <a:solidFill>
                  <a:schemeClr val="accent6">
                    <a:lumMod val="10000"/>
                  </a:schemeClr>
                </a:solidFill>
                <a:latin typeface="Arial"/>
                <a:ea typeface="ヒラギノ角ゴ Pro W3"/>
                <a:cs typeface="Arial"/>
              </a:rPr>
              <a:t>Hydration status</a:t>
            </a:r>
          </a:p>
          <a:p>
            <a:pPr marL="222250" lvl="1" indent="-222250" fontAlgn="base">
              <a:lnSpc>
                <a:spcPct val="100000"/>
              </a:lnSpc>
              <a:spcBef>
                <a:spcPts val="300"/>
              </a:spcBef>
              <a:spcAft>
                <a:spcPct val="0"/>
              </a:spcAft>
              <a:buClr>
                <a:srgbClr val="008FBF"/>
              </a:buClr>
              <a:defRPr/>
            </a:pPr>
            <a:r>
              <a:rPr lang="en-GB" altLang="en-US" sz="1600" kern="0" dirty="0">
                <a:solidFill>
                  <a:schemeClr val="accent6">
                    <a:lumMod val="10000"/>
                  </a:schemeClr>
                </a:solidFill>
                <a:latin typeface="Arial"/>
                <a:ea typeface="ヒラギノ角ゴ Pro W3"/>
                <a:cs typeface="Arial"/>
              </a:rPr>
              <a:t>Recent urine culture results</a:t>
            </a:r>
          </a:p>
          <a:p>
            <a:pPr marL="222250" lvl="1" indent="-222250" fontAlgn="base">
              <a:lnSpc>
                <a:spcPct val="100000"/>
              </a:lnSpc>
              <a:spcBef>
                <a:spcPts val="300"/>
              </a:spcBef>
              <a:spcAft>
                <a:spcPct val="0"/>
              </a:spcAft>
              <a:buClr>
                <a:srgbClr val="008FBF"/>
              </a:buClr>
              <a:defRPr/>
            </a:pPr>
            <a:r>
              <a:rPr lang="en-GB" altLang="en-US" sz="1600" kern="0" dirty="0">
                <a:solidFill>
                  <a:schemeClr val="accent6">
                    <a:lumMod val="10000"/>
                  </a:schemeClr>
                </a:solidFill>
                <a:latin typeface="Arial"/>
                <a:ea typeface="ヒラギノ角ゴ Pro W3"/>
                <a:cs typeface="Arial"/>
              </a:rPr>
              <a:t>Recent or current antibiotics</a:t>
            </a:r>
          </a:p>
        </p:txBody>
      </p:sp>
      <p:cxnSp>
        <p:nvCxnSpPr>
          <p:cNvPr id="29" name="Straight Arrow Connector 28">
            <a:extLst>
              <a:ext uri="{FF2B5EF4-FFF2-40B4-BE49-F238E27FC236}">
                <a16:creationId xmlns:a16="http://schemas.microsoft.com/office/drawing/2014/main" id="{05368568-4CAC-E240-A33A-A62418225FD2}"/>
              </a:ext>
            </a:extLst>
          </p:cNvPr>
          <p:cNvCxnSpPr>
            <a:cxnSpLocks/>
          </p:cNvCxnSpPr>
          <p:nvPr/>
        </p:nvCxnSpPr>
        <p:spPr>
          <a:xfrm flipH="1">
            <a:off x="1736703" y="1967026"/>
            <a:ext cx="1163933" cy="0"/>
          </a:xfrm>
          <a:prstGeom prst="straightConnector1">
            <a:avLst/>
          </a:prstGeom>
          <a:ln w="15875">
            <a:solidFill>
              <a:srgbClr val="00577D"/>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BEEF25-6FF3-994D-9A90-EE826968414A}"/>
              </a:ext>
            </a:extLst>
          </p:cNvPr>
          <p:cNvCxnSpPr>
            <a:cxnSpLocks/>
          </p:cNvCxnSpPr>
          <p:nvPr/>
        </p:nvCxnSpPr>
        <p:spPr>
          <a:xfrm>
            <a:off x="2900636" y="1967026"/>
            <a:ext cx="0" cy="579793"/>
          </a:xfrm>
          <a:prstGeom prst="line">
            <a:avLst/>
          </a:prstGeom>
          <a:ln w="15875">
            <a:solidFill>
              <a:srgbClr val="00577D"/>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6642A26-FF0A-BB4B-8C84-73878FB94F99}"/>
              </a:ext>
            </a:extLst>
          </p:cNvPr>
          <p:cNvPicPr>
            <a:picLocks noChangeAspect="1"/>
          </p:cNvPicPr>
          <p:nvPr/>
        </p:nvPicPr>
        <p:blipFill>
          <a:blip r:embed="rId3"/>
          <a:stretch>
            <a:fillRect/>
          </a:stretch>
        </p:blipFill>
        <p:spPr>
          <a:xfrm>
            <a:off x="5963043" y="4095260"/>
            <a:ext cx="1910616" cy="1944433"/>
          </a:xfrm>
          <a:prstGeom prst="rect">
            <a:avLst/>
          </a:prstGeom>
        </p:spPr>
      </p:pic>
      <p:pic>
        <p:nvPicPr>
          <p:cNvPr id="15" name="Picture 14">
            <a:extLst>
              <a:ext uri="{FF2B5EF4-FFF2-40B4-BE49-F238E27FC236}">
                <a16:creationId xmlns:a16="http://schemas.microsoft.com/office/drawing/2014/main" id="{60C1B819-C239-DC4A-BA1D-D4BC54174808}"/>
              </a:ext>
            </a:extLst>
          </p:cNvPr>
          <p:cNvPicPr>
            <a:picLocks noChangeAspect="1"/>
          </p:cNvPicPr>
          <p:nvPr/>
        </p:nvPicPr>
        <p:blipFill>
          <a:blip r:embed="rId4"/>
          <a:stretch>
            <a:fillRect/>
          </a:stretch>
        </p:blipFill>
        <p:spPr>
          <a:xfrm rot="17417696">
            <a:off x="6090178" y="5615053"/>
            <a:ext cx="923008" cy="438807"/>
          </a:xfrm>
          <a:prstGeom prst="rect">
            <a:avLst/>
          </a:prstGeom>
        </p:spPr>
      </p:pic>
    </p:spTree>
    <p:extLst>
      <p:ext uri="{BB962C8B-B14F-4D97-AF65-F5344CB8AC3E}">
        <p14:creationId xmlns:p14="http://schemas.microsoft.com/office/powerpoint/2010/main" val="38544992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97B4313-9D29-A944-A2B9-EF5CC607C2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pic>
        <p:nvPicPr>
          <p:cNvPr id="8" name="Picture 7">
            <a:extLst>
              <a:ext uri="{FF2B5EF4-FFF2-40B4-BE49-F238E27FC236}">
                <a16:creationId xmlns:a16="http://schemas.microsoft.com/office/drawing/2014/main" id="{85DC5419-9CE8-DF4C-8AD9-7C34DA13CB89}"/>
              </a:ext>
            </a:extLst>
          </p:cNvPr>
          <p:cNvPicPr>
            <a:picLocks noChangeAspect="1"/>
          </p:cNvPicPr>
          <p:nvPr/>
        </p:nvPicPr>
        <p:blipFill>
          <a:blip r:embed="rId4"/>
          <a:srcRect/>
          <a:stretch/>
        </p:blipFill>
        <p:spPr>
          <a:xfrm>
            <a:off x="7360374" y="181745"/>
            <a:ext cx="4589350" cy="6494510"/>
          </a:xfrm>
          <a:prstGeom prst="rect">
            <a:avLst/>
          </a:prstGeom>
          <a:solidFill>
            <a:schemeClr val="bg1"/>
          </a:solidFill>
          <a:ln w="12700">
            <a:solidFill>
              <a:srgbClr val="008FBF"/>
            </a:solidFill>
          </a:ln>
          <a:effectLst>
            <a:outerShdw blurRad="63500" dist="50800" dir="2700000" algn="tl" rotWithShape="0">
              <a:prstClr val="black">
                <a:alpha val="15000"/>
              </a:prstClr>
            </a:outerShdw>
          </a:effectLst>
        </p:spPr>
      </p:pic>
      <p:sp>
        <p:nvSpPr>
          <p:cNvPr id="10" name="TextBox 9">
            <a:extLst>
              <a:ext uri="{FF2B5EF4-FFF2-40B4-BE49-F238E27FC236}">
                <a16:creationId xmlns:a16="http://schemas.microsoft.com/office/drawing/2014/main" id="{9FDCD649-E7D9-804A-A96B-9EF3EE79F4C7}"/>
              </a:ext>
            </a:extLst>
          </p:cNvPr>
          <p:cNvSpPr txBox="1"/>
          <p:nvPr/>
        </p:nvSpPr>
        <p:spPr>
          <a:xfrm>
            <a:off x="0" y="2880000"/>
            <a:ext cx="7360373" cy="461665"/>
          </a:xfrm>
          <a:prstGeom prst="rect">
            <a:avLst/>
          </a:prstGeom>
          <a:noFill/>
        </p:spPr>
        <p:txBody>
          <a:bodyPr wrap="square" rtlCol="0">
            <a:spAutoFit/>
          </a:bodyPr>
          <a:lstStyle/>
          <a:p>
            <a:pPr algn="ctr"/>
            <a:r>
              <a:rPr lang="en-US" sz="2400" b="1" dirty="0">
                <a:latin typeface="Arial" charset="0"/>
                <a:ea typeface="Arial" charset="0"/>
                <a:cs typeface="Arial" charset="0"/>
              </a:rPr>
              <a:t>Residents </a:t>
            </a:r>
            <a:r>
              <a:rPr lang="en-US" sz="2400" b="1" dirty="0">
                <a:solidFill>
                  <a:srgbClr val="FF0000"/>
                </a:solidFill>
                <a:latin typeface="Arial" charset="0"/>
                <a:ea typeface="Arial" charset="0"/>
                <a:cs typeface="Arial" charset="0"/>
              </a:rPr>
              <a:t>without</a:t>
            </a:r>
            <a:r>
              <a:rPr lang="en-US" sz="2400" b="1" dirty="0">
                <a:latin typeface="Arial" charset="0"/>
                <a:ea typeface="Arial" charset="0"/>
                <a:cs typeface="Arial" charset="0"/>
              </a:rPr>
              <a:t> catheter</a:t>
            </a:r>
          </a:p>
        </p:txBody>
      </p:sp>
      <p:sp>
        <p:nvSpPr>
          <p:cNvPr id="9" name="Rectangle 8">
            <a:extLst>
              <a:ext uri="{FF2B5EF4-FFF2-40B4-BE49-F238E27FC236}">
                <a16:creationId xmlns:a16="http://schemas.microsoft.com/office/drawing/2014/main" id="{AE7A3A9A-CB6D-524D-AC5F-10967A1C9528}"/>
              </a:ext>
            </a:extLst>
          </p:cNvPr>
          <p:cNvSpPr/>
          <p:nvPr/>
        </p:nvSpPr>
        <p:spPr>
          <a:xfrm>
            <a:off x="0" y="720000"/>
            <a:ext cx="7360373" cy="730443"/>
          </a:xfrm>
          <a:prstGeom prst="rect">
            <a:avLst/>
          </a:prstGeom>
        </p:spPr>
        <p:txBody>
          <a:bodyPr vert="horz" lIns="91440" tIns="45720" rIns="91440" bIns="45720" rtlCol="0">
            <a:normAutofit/>
          </a:bodyPr>
          <a:lstStyle/>
          <a:p>
            <a:pPr algn="ctr">
              <a:lnSpc>
                <a:spcPct val="90000"/>
              </a:lnSpc>
              <a:spcAft>
                <a:spcPts val="1800"/>
              </a:spcAft>
            </a:pPr>
            <a:r>
              <a:rPr lang="en-US" sz="2400" b="1" dirty="0">
                <a:solidFill>
                  <a:srgbClr val="00577D"/>
                </a:solidFill>
                <a:latin typeface="Arial Black" charset="0"/>
                <a:ea typeface="Arial Black" charset="0"/>
                <a:cs typeface="Arial Black" charset="0"/>
              </a:rPr>
              <a:t>Clinical pathways are helpful…</a:t>
            </a:r>
            <a:endParaRPr lang="en-US" dirty="0"/>
          </a:p>
          <a:p>
            <a:pPr algn="ctr">
              <a:lnSpc>
                <a:spcPct val="90000"/>
              </a:lnSpc>
              <a:spcAft>
                <a:spcPts val="600"/>
              </a:spcAft>
            </a:pPr>
            <a:endParaRPr lang="en-US" dirty="0"/>
          </a:p>
        </p:txBody>
      </p:sp>
      <p:sp>
        <p:nvSpPr>
          <p:cNvPr id="2" name="TextBox 1">
            <a:extLst>
              <a:ext uri="{FF2B5EF4-FFF2-40B4-BE49-F238E27FC236}">
                <a16:creationId xmlns:a16="http://schemas.microsoft.com/office/drawing/2014/main" id="{4DEC55B2-252C-E242-91EE-209FD9F7F7CF}"/>
              </a:ext>
            </a:extLst>
          </p:cNvPr>
          <p:cNvSpPr txBox="1"/>
          <p:nvPr/>
        </p:nvSpPr>
        <p:spPr>
          <a:xfrm>
            <a:off x="177972" y="5176259"/>
            <a:ext cx="6719918" cy="523220"/>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ACQSC Clinical Pathway is adapted from TG: Antibiotics </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“Assessment and treatment of aged care facility residents with suspected UTI”</a:t>
            </a:r>
          </a:p>
        </p:txBody>
      </p:sp>
    </p:spTree>
    <p:extLst>
      <p:ext uri="{BB962C8B-B14F-4D97-AF65-F5344CB8AC3E}">
        <p14:creationId xmlns:p14="http://schemas.microsoft.com/office/powerpoint/2010/main" val="916858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F026E4D8-9198-184D-B664-1D7500D9BE34}"/>
              </a:ext>
            </a:extLst>
          </p:cNvPr>
          <p:cNvSpPr txBox="1"/>
          <p:nvPr/>
        </p:nvSpPr>
        <p:spPr>
          <a:xfrm>
            <a:off x="0" y="2880000"/>
            <a:ext cx="7360373" cy="461665"/>
          </a:xfrm>
          <a:prstGeom prst="rect">
            <a:avLst/>
          </a:prstGeom>
          <a:noFill/>
        </p:spPr>
        <p:txBody>
          <a:bodyPr wrap="square" rtlCol="0">
            <a:spAutoFit/>
          </a:bodyPr>
          <a:lstStyle/>
          <a:p>
            <a:pPr algn="ctr"/>
            <a:r>
              <a:rPr lang="en-US" sz="2400" b="1" dirty="0">
                <a:latin typeface="Arial" charset="0"/>
                <a:ea typeface="Arial" charset="0"/>
                <a:cs typeface="Arial" charset="0"/>
              </a:rPr>
              <a:t>Residents </a:t>
            </a:r>
            <a:r>
              <a:rPr lang="en-US" sz="2400" b="1" dirty="0">
                <a:solidFill>
                  <a:srgbClr val="FF0000"/>
                </a:solidFill>
                <a:latin typeface="Arial" charset="0"/>
                <a:ea typeface="Arial" charset="0"/>
                <a:cs typeface="Arial" charset="0"/>
              </a:rPr>
              <a:t>with</a:t>
            </a:r>
            <a:r>
              <a:rPr lang="en-US" sz="2400" b="1" dirty="0">
                <a:latin typeface="Arial" charset="0"/>
                <a:ea typeface="Arial" charset="0"/>
                <a:cs typeface="Arial" charset="0"/>
              </a:rPr>
              <a:t> catheter</a:t>
            </a:r>
          </a:p>
        </p:txBody>
      </p:sp>
      <p:pic>
        <p:nvPicPr>
          <p:cNvPr id="7" name="Picture 6">
            <a:extLst>
              <a:ext uri="{FF2B5EF4-FFF2-40B4-BE49-F238E27FC236}">
                <a16:creationId xmlns:a16="http://schemas.microsoft.com/office/drawing/2014/main" id="{297B4313-9D29-A944-A2B9-EF5CC607C2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pic>
        <p:nvPicPr>
          <p:cNvPr id="10" name="Picture 9">
            <a:extLst>
              <a:ext uri="{FF2B5EF4-FFF2-40B4-BE49-F238E27FC236}">
                <a16:creationId xmlns:a16="http://schemas.microsoft.com/office/drawing/2014/main" id="{CDD39B00-B27B-AE4F-82C7-11E5816E8D3F}"/>
              </a:ext>
            </a:extLst>
          </p:cNvPr>
          <p:cNvPicPr>
            <a:picLocks noChangeAspect="1"/>
          </p:cNvPicPr>
          <p:nvPr/>
        </p:nvPicPr>
        <p:blipFill>
          <a:blip r:embed="rId4"/>
          <a:srcRect/>
          <a:stretch/>
        </p:blipFill>
        <p:spPr>
          <a:xfrm>
            <a:off x="7360374" y="181746"/>
            <a:ext cx="4589350" cy="6494508"/>
          </a:xfrm>
          <a:prstGeom prst="rect">
            <a:avLst/>
          </a:prstGeom>
          <a:solidFill>
            <a:schemeClr val="bg1"/>
          </a:solidFill>
          <a:ln w="12700">
            <a:solidFill>
              <a:srgbClr val="008FBF"/>
            </a:solidFill>
          </a:ln>
          <a:effectLst>
            <a:outerShdw blurRad="63500" dist="50800" dir="2700000" algn="tl" rotWithShape="0">
              <a:prstClr val="black">
                <a:alpha val="15000"/>
              </a:prstClr>
            </a:outerShdw>
          </a:effectLst>
        </p:spPr>
      </p:pic>
    </p:spTree>
    <p:extLst>
      <p:ext uri="{BB962C8B-B14F-4D97-AF65-F5344CB8AC3E}">
        <p14:creationId xmlns:p14="http://schemas.microsoft.com/office/powerpoint/2010/main" val="29643124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4DE51FCC-C888-414D-ADFF-BA255B570BB7}"/>
              </a:ext>
            </a:extLst>
          </p:cNvPr>
          <p:cNvSpPr/>
          <p:nvPr/>
        </p:nvSpPr>
        <p:spPr>
          <a:xfrm>
            <a:off x="0" y="1"/>
            <a:ext cx="12192000" cy="9373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F2D5B0B-D5D3-3A4F-BA55-6D5509E86A27}"/>
              </a:ext>
            </a:extLst>
          </p:cNvPr>
          <p:cNvSpPr/>
          <p:nvPr/>
        </p:nvSpPr>
        <p:spPr>
          <a:xfrm>
            <a:off x="532308" y="0"/>
            <a:ext cx="5244353" cy="991236"/>
          </a:xfrm>
          <a:prstGeom prst="rect">
            <a:avLst/>
          </a:prstGeom>
        </p:spPr>
        <p:txBody>
          <a:bodyPr vert="horz" lIns="91440" tIns="45720" rIns="91440" bIns="45720" rtlCol="0" anchor="ctr">
            <a:normAutofit/>
          </a:bodyPr>
          <a:lstStyle/>
          <a:p>
            <a:pPr defTabSz="571477">
              <a:lnSpc>
                <a:spcPct val="90000"/>
              </a:lnSpc>
              <a:spcBef>
                <a:spcPct val="0"/>
              </a:spcBef>
              <a:spcAft>
                <a:spcPts val="600"/>
              </a:spcAft>
            </a:pPr>
            <a:r>
              <a:rPr lang="en-US" sz="2400" b="1" dirty="0">
                <a:solidFill>
                  <a:srgbClr val="00577D"/>
                </a:solidFill>
                <a:latin typeface="Arial Black" panose="020B0604020202020204" pitchFamily="34" charset="0"/>
                <a:ea typeface="Arial Black" charset="0"/>
                <a:cs typeface="Arial Black" panose="020B0604020202020204" pitchFamily="34" charset="0"/>
              </a:rPr>
              <a:t>Case study #1 </a:t>
            </a:r>
            <a:r>
              <a:rPr lang="en-GB" altLang="en-US" sz="2400" kern="0" dirty="0">
                <a:solidFill>
                  <a:schemeClr val="accent6">
                    <a:lumMod val="10000"/>
                  </a:schemeClr>
                </a:solidFill>
                <a:latin typeface="Arial"/>
                <a:cs typeface="Arial"/>
              </a:rPr>
              <a:t>John Lee </a:t>
            </a:r>
            <a:endParaRPr lang="en-US" sz="2400" b="1" dirty="0">
              <a:solidFill>
                <a:srgbClr val="00577D"/>
              </a:solidFill>
              <a:latin typeface="Arial Black" charset="0"/>
              <a:ea typeface="Arial Black" charset="0"/>
              <a:cs typeface="Arial Black" charset="0"/>
            </a:endParaRPr>
          </a:p>
        </p:txBody>
      </p:sp>
      <p:sp>
        <p:nvSpPr>
          <p:cNvPr id="24" name="TextBox 1">
            <a:extLst>
              <a:ext uri="{FF2B5EF4-FFF2-40B4-BE49-F238E27FC236}">
                <a16:creationId xmlns:a16="http://schemas.microsoft.com/office/drawing/2014/main" id="{7196874C-04DC-DB47-9FF0-6E2F59EDD7A9}"/>
              </a:ext>
            </a:extLst>
          </p:cNvPr>
          <p:cNvSpPr txBox="1">
            <a:spLocks noChangeArrowheads="1"/>
          </p:cNvSpPr>
          <p:nvPr/>
        </p:nvSpPr>
        <p:spPr bwMode="auto">
          <a:xfrm>
            <a:off x="532307" y="1121121"/>
            <a:ext cx="5119789" cy="1668342"/>
          </a:xfrm>
          <a:prstGeom prst="rect">
            <a:avLst/>
          </a:prstGeom>
          <a:noFill/>
          <a:ln w="38100">
            <a:solidFill>
              <a:schemeClr val="bg1"/>
            </a:solidFill>
            <a:miter lim="800000"/>
            <a:headEnd/>
            <a:tailEnd/>
          </a:ln>
        </p:spPr>
        <p:txBody>
          <a:bodyPr wrap="square">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457200" indent="-457200" fontAlgn="base">
              <a:lnSpc>
                <a:spcPct val="200000"/>
              </a:lnSpc>
              <a:spcAft>
                <a:spcPct val="0"/>
              </a:spcAft>
              <a:defRPr/>
            </a:pPr>
            <a:r>
              <a:rPr lang="en-GB" altLang="en-US" b="1" kern="0" dirty="0">
                <a:solidFill>
                  <a:schemeClr val="accent6">
                    <a:lumMod val="10000"/>
                  </a:schemeClr>
                </a:solidFill>
                <a:ea typeface="ヒラギノ角ゴ Pro W3"/>
                <a:cs typeface="ヒラギノ角ゴ Pro W3"/>
              </a:rPr>
              <a:t>Increasing confusion over 2 days</a:t>
            </a:r>
          </a:p>
          <a:p>
            <a:pPr marL="457200" indent="-457200" fontAlgn="base">
              <a:lnSpc>
                <a:spcPct val="200000"/>
              </a:lnSpc>
              <a:spcAft>
                <a:spcPct val="0"/>
              </a:spcAft>
              <a:defRPr/>
            </a:pPr>
            <a:r>
              <a:rPr lang="en-GB" altLang="en-US" kern="0" dirty="0">
                <a:solidFill>
                  <a:schemeClr val="accent6">
                    <a:lumMod val="10000"/>
                  </a:schemeClr>
                </a:solidFill>
                <a:ea typeface="ヒラギノ角ゴ Pro W3"/>
                <a:cs typeface="ヒラギノ角ゴ Pro W3"/>
              </a:rPr>
              <a:t>No history of fever, temp 36.5°C</a:t>
            </a:r>
          </a:p>
          <a:p>
            <a:pPr marL="457200" indent="-457200" fontAlgn="base">
              <a:lnSpc>
                <a:spcPct val="200000"/>
              </a:lnSpc>
              <a:spcAft>
                <a:spcPct val="0"/>
              </a:spcAft>
              <a:defRPr/>
            </a:pPr>
            <a:r>
              <a:rPr lang="en-GB" altLang="en-US" kern="0" dirty="0">
                <a:solidFill>
                  <a:schemeClr val="accent6">
                    <a:lumMod val="10000"/>
                  </a:schemeClr>
                </a:solidFill>
                <a:ea typeface="ヒラギノ角ゴ Pro W3"/>
                <a:cs typeface="ヒラギノ角ゴ Pro W3"/>
              </a:rPr>
              <a:t>Urine: clear yellow, smells strong</a:t>
            </a:r>
          </a:p>
        </p:txBody>
      </p:sp>
      <p:pic>
        <p:nvPicPr>
          <p:cNvPr id="8" name="Picture 7">
            <a:extLst>
              <a:ext uri="{FF2B5EF4-FFF2-40B4-BE49-F238E27FC236}">
                <a16:creationId xmlns:a16="http://schemas.microsoft.com/office/drawing/2014/main" id="{2EF76B99-D7B4-8A4F-A188-FE9D61F830D4}"/>
              </a:ext>
            </a:extLst>
          </p:cNvPr>
          <p:cNvPicPr>
            <a:picLocks noChangeAspect="1"/>
          </p:cNvPicPr>
          <p:nvPr/>
        </p:nvPicPr>
        <p:blipFill>
          <a:blip r:embed="rId3"/>
          <a:srcRect/>
          <a:stretch/>
        </p:blipFill>
        <p:spPr>
          <a:xfrm>
            <a:off x="7435517" y="164971"/>
            <a:ext cx="4589349" cy="6494508"/>
          </a:xfrm>
          <a:prstGeom prst="rect">
            <a:avLst/>
          </a:prstGeom>
          <a:solidFill>
            <a:schemeClr val="bg1"/>
          </a:solidFill>
          <a:ln w="12700">
            <a:solidFill>
              <a:srgbClr val="008FBF"/>
            </a:solidFill>
          </a:ln>
          <a:effectLst>
            <a:outerShdw blurRad="50800" dist="38100" dir="2700000" algn="tl" rotWithShape="0">
              <a:prstClr val="black">
                <a:alpha val="20000"/>
              </a:prstClr>
            </a:outerShdw>
          </a:effectLst>
        </p:spPr>
      </p:pic>
    </p:spTree>
    <p:extLst>
      <p:ext uri="{BB962C8B-B14F-4D97-AF65-F5344CB8AC3E}">
        <p14:creationId xmlns:p14="http://schemas.microsoft.com/office/powerpoint/2010/main" val="30910230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1D8610C-C9FD-E64E-9C07-BE2198C8924F}"/>
              </a:ext>
            </a:extLst>
          </p:cNvPr>
          <p:cNvSpPr/>
          <p:nvPr/>
        </p:nvSpPr>
        <p:spPr>
          <a:xfrm>
            <a:off x="867294" y="934234"/>
            <a:ext cx="7986559" cy="4156381"/>
          </a:xfrm>
          <a:prstGeom prst="rect">
            <a:avLst/>
          </a:prstGeom>
        </p:spPr>
        <p:txBody>
          <a:bodyPr vert="horz" lIns="91440" tIns="45720" rIns="91440" bIns="45720" rtlCol="0">
            <a:normAutofit/>
          </a:bodyPr>
          <a:lstStyle/>
          <a:p>
            <a:pPr>
              <a:spcAft>
                <a:spcPts val="3000"/>
              </a:spcAft>
            </a:pPr>
            <a:r>
              <a:rPr lang="en-US" sz="2400" b="1" dirty="0">
                <a:solidFill>
                  <a:srgbClr val="00577D"/>
                </a:solidFill>
                <a:latin typeface="Arial Black" panose="020B0604020202020204" pitchFamily="34" charset="0"/>
                <a:cs typeface="Arial Black" panose="020B0604020202020204" pitchFamily="34" charset="0"/>
              </a:rPr>
              <a:t>Practice points: </a:t>
            </a:r>
            <a:br>
              <a:rPr lang="en-US" sz="2400" b="1" dirty="0">
                <a:latin typeface="Arial Black" panose="020B0604020202020204" pitchFamily="34" charset="0"/>
                <a:cs typeface="Arial Black" panose="020B0604020202020204" pitchFamily="34" charset="0"/>
              </a:rPr>
            </a:br>
            <a:r>
              <a:rPr lang="en-US" sz="2400" b="1" dirty="0">
                <a:solidFill>
                  <a:srgbClr val="00577D"/>
                </a:solidFill>
                <a:latin typeface="Arial Black" panose="020B0604020202020204" pitchFamily="34" charset="0"/>
                <a:cs typeface="Arial Black" panose="020B0604020202020204" pitchFamily="34" charset="0"/>
              </a:rPr>
              <a:t>Does the resident have a suspected UTI?</a:t>
            </a:r>
            <a:endParaRPr lang="en-US" sz="2400" dirty="0"/>
          </a:p>
          <a:p>
            <a:pPr marL="285750" indent="-285750" defTabSz="360000">
              <a:buClr>
                <a:srgbClr val="008FBF"/>
              </a:buClr>
              <a:buFont typeface="Arial" panose="020B0604020202020204" pitchFamily="34" charset="0"/>
              <a:buChar char="•"/>
            </a:pPr>
            <a:r>
              <a:rPr lang="en-GB" altLang="en-US" dirty="0">
                <a:latin typeface="Arial" charset="0"/>
                <a:cs typeface="Arial" charset="0"/>
              </a:rPr>
              <a:t>Look to see if resident has symptoms or signs that suggest </a:t>
            </a:r>
            <a:br>
              <a:rPr lang="en-GB" altLang="en-US" dirty="0">
                <a:latin typeface="Arial" charset="0"/>
                <a:cs typeface="Arial" charset="0"/>
              </a:rPr>
            </a:br>
            <a:r>
              <a:rPr lang="en-GB" altLang="en-US" dirty="0">
                <a:latin typeface="Arial" charset="0"/>
                <a:cs typeface="Arial" charset="0"/>
              </a:rPr>
              <a:t>they have a UTI but also consider whether their symptoms </a:t>
            </a:r>
            <a:br>
              <a:rPr lang="en-GB" altLang="en-US" dirty="0">
                <a:latin typeface="Arial" charset="0"/>
                <a:cs typeface="Arial" charset="0"/>
              </a:rPr>
            </a:br>
            <a:r>
              <a:rPr lang="en-GB" altLang="en-US" dirty="0">
                <a:latin typeface="Arial" charset="0"/>
                <a:cs typeface="Arial" charset="0"/>
              </a:rPr>
              <a:t>may be related to other conditions</a:t>
            </a:r>
          </a:p>
          <a:p>
            <a:pPr marL="285750" indent="-285750">
              <a:buClr>
                <a:srgbClr val="008FBF"/>
              </a:buClr>
              <a:buFont typeface="Arial" panose="020B0604020202020204" pitchFamily="34" charset="0"/>
              <a:buChar char="•"/>
            </a:pPr>
            <a:endParaRPr lang="en-GB" altLang="en-US" dirty="0">
              <a:latin typeface="Arial" charset="0"/>
              <a:cs typeface="Arial" charset="0"/>
            </a:endParaRPr>
          </a:p>
          <a:p>
            <a:pPr marL="285750" indent="-285750">
              <a:buClr>
                <a:srgbClr val="008FBF"/>
              </a:buClr>
              <a:buFont typeface="Arial" panose="020B0604020202020204" pitchFamily="34" charset="0"/>
              <a:buChar char="•"/>
            </a:pPr>
            <a:r>
              <a:rPr lang="en-GB" altLang="en-US" dirty="0">
                <a:latin typeface="Arial" charset="0"/>
                <a:cs typeface="Arial" charset="0"/>
              </a:rPr>
              <a:t>Clinical pathways help to guide your decision-making</a:t>
            </a:r>
          </a:p>
          <a:p>
            <a:pPr>
              <a:lnSpc>
                <a:spcPct val="90000"/>
              </a:lnSpc>
              <a:spcAft>
                <a:spcPts val="600"/>
              </a:spcAft>
            </a:pPr>
            <a:endParaRPr lang="en-US" dirty="0">
              <a:latin typeface="Arial" charset="0"/>
              <a:ea typeface="Arial" charset="0"/>
              <a:cs typeface="Arial" charset="0"/>
            </a:endParaRPr>
          </a:p>
          <a:p>
            <a:pPr>
              <a:lnSpc>
                <a:spcPct val="90000"/>
              </a:lnSpc>
              <a:spcAft>
                <a:spcPts val="600"/>
              </a:spcAft>
            </a:pPr>
            <a:endParaRPr lang="en-US" dirty="0"/>
          </a:p>
          <a:p>
            <a:pPr>
              <a:lnSpc>
                <a:spcPct val="90000"/>
              </a:lnSpc>
              <a:spcAft>
                <a:spcPts val="600"/>
              </a:spcAft>
            </a:pPr>
            <a:endParaRPr lang="en-US" dirty="0"/>
          </a:p>
        </p:txBody>
      </p:sp>
      <p:pic>
        <p:nvPicPr>
          <p:cNvPr id="5" name="Picture 4">
            <a:extLst>
              <a:ext uri="{FF2B5EF4-FFF2-40B4-BE49-F238E27FC236}">
                <a16:creationId xmlns:a16="http://schemas.microsoft.com/office/drawing/2014/main" id="{A9CB0B6B-1607-4F4A-B2B1-6C19D1AF5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Tree>
    <p:extLst>
      <p:ext uri="{BB962C8B-B14F-4D97-AF65-F5344CB8AC3E}">
        <p14:creationId xmlns:p14="http://schemas.microsoft.com/office/powerpoint/2010/main" val="2829422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rcRect l="22966" r="22966"/>
          <a:stretch/>
        </p:blipFill>
        <p:spPr>
          <a:xfrm flipH="1">
            <a:off x="0" y="0"/>
            <a:ext cx="5137265" cy="6650182"/>
          </a:xfrm>
          <a:prstGeom prst="rect">
            <a:avLst/>
          </a:prstGeom>
        </p:spPr>
      </p:pic>
      <p:sp>
        <p:nvSpPr>
          <p:cNvPr id="7" name="Rectangle 6"/>
          <p:cNvSpPr/>
          <p:nvPr/>
        </p:nvSpPr>
        <p:spPr>
          <a:xfrm>
            <a:off x="5516199" y="456485"/>
            <a:ext cx="5244353" cy="1132103"/>
          </a:xfrm>
          <a:prstGeom prst="rect">
            <a:avLst/>
          </a:prstGeom>
        </p:spPr>
        <p:txBody>
          <a:bodyPr vert="horz" lIns="91440" tIns="45720" rIns="91440" bIns="45720" rtlCol="0" anchor="ctr">
            <a:normAutofit/>
          </a:bodyPr>
          <a:lstStyle/>
          <a:p>
            <a:pPr defTabSz="571477">
              <a:lnSpc>
                <a:spcPct val="90000"/>
              </a:lnSpc>
              <a:spcBef>
                <a:spcPct val="0"/>
              </a:spcBef>
              <a:spcAft>
                <a:spcPts val="600"/>
              </a:spcAft>
            </a:pPr>
            <a:r>
              <a:rPr lang="en-US" sz="2400" b="1" dirty="0">
                <a:solidFill>
                  <a:srgbClr val="00577D"/>
                </a:solidFill>
                <a:latin typeface="Arial Black" panose="020B0604020202020204" pitchFamily="34" charset="0"/>
                <a:ea typeface="Arial Black" charset="0"/>
                <a:cs typeface="Arial Black" panose="020B0604020202020204" pitchFamily="34" charset="0"/>
              </a:rPr>
              <a:t>Case study #2</a:t>
            </a:r>
          </a:p>
        </p:txBody>
      </p:sp>
      <p:sp>
        <p:nvSpPr>
          <p:cNvPr id="2" name="Content Placeholder 1">
            <a:extLst>
              <a:ext uri="{FF2B5EF4-FFF2-40B4-BE49-F238E27FC236}">
                <a16:creationId xmlns:a16="http://schemas.microsoft.com/office/drawing/2014/main" id="{0AE7EA7E-EC40-5D4B-99B5-BB69868C6B80}"/>
              </a:ext>
            </a:extLst>
          </p:cNvPr>
          <p:cNvSpPr>
            <a:spLocks noGrp="1"/>
          </p:cNvSpPr>
          <p:nvPr>
            <p:ph idx="1"/>
          </p:nvPr>
        </p:nvSpPr>
        <p:spPr>
          <a:xfrm>
            <a:off x="5571432" y="1703614"/>
            <a:ext cx="6364863" cy="3887114"/>
          </a:xfrm>
        </p:spPr>
        <p:txBody>
          <a:bodyPr vert="horz" lIns="91440" tIns="45720" rIns="91440" bIns="45720" rtlCol="0" anchor="t">
            <a:noAutofit/>
          </a:bodyPr>
          <a:lstStyle/>
          <a:p>
            <a:pPr marL="0" indent="0" fontAlgn="base">
              <a:lnSpc>
                <a:spcPct val="120000"/>
              </a:lnSpc>
              <a:spcBef>
                <a:spcPts val="0"/>
              </a:spcBef>
              <a:spcAft>
                <a:spcPts val="600"/>
              </a:spcAft>
              <a:buNone/>
              <a:defRPr/>
            </a:pPr>
            <a:r>
              <a:rPr lang="en-GB" altLang="en-US" sz="1800" kern="0" dirty="0">
                <a:solidFill>
                  <a:schemeClr val="accent6">
                    <a:lumMod val="10000"/>
                  </a:schemeClr>
                </a:solidFill>
                <a:latin typeface="Arial" panose="020B0604020202020204" pitchFamily="34" charset="0"/>
                <a:ea typeface="ヒラギノ角ゴ Pro W3"/>
                <a:cs typeface="Arial" panose="020B0604020202020204" pitchFamily="34" charset="0"/>
              </a:rPr>
              <a:t>Mary Brown is a 78 year-old resident </a:t>
            </a:r>
          </a:p>
          <a:p>
            <a:pPr fontAlgn="base">
              <a:lnSpc>
                <a:spcPct val="120000"/>
              </a:lnSpc>
              <a:spcBef>
                <a:spcPts val="600"/>
              </a:spcBef>
              <a:spcAft>
                <a:spcPct val="0"/>
              </a:spcAft>
              <a:buClr>
                <a:srgbClr val="008FBF"/>
              </a:buClr>
              <a:defRPr/>
            </a:pPr>
            <a:r>
              <a:rPr lang="en-GB" altLang="en-US" sz="1800" b="0" kern="0" dirty="0">
                <a:solidFill>
                  <a:schemeClr val="accent6">
                    <a:lumMod val="10000"/>
                  </a:schemeClr>
                </a:solidFill>
                <a:latin typeface="Arial" panose="020B0604020202020204" pitchFamily="34" charset="0"/>
                <a:ea typeface="ヒラギノ角ゴ Pro W3"/>
                <a:cs typeface="Arial" panose="020B0604020202020204" pitchFamily="34" charset="0"/>
              </a:rPr>
              <a:t>New urinary incontinence</a:t>
            </a:r>
          </a:p>
          <a:p>
            <a:pPr fontAlgn="base">
              <a:lnSpc>
                <a:spcPct val="120000"/>
              </a:lnSpc>
              <a:spcBef>
                <a:spcPts val="600"/>
              </a:spcBef>
              <a:spcAft>
                <a:spcPct val="0"/>
              </a:spcAft>
              <a:buClr>
                <a:srgbClr val="008FBF"/>
              </a:buClr>
              <a:defRPr/>
            </a:pPr>
            <a:r>
              <a:rPr lang="en-GB" altLang="en-US" sz="1800" b="0" kern="0" dirty="0">
                <a:solidFill>
                  <a:schemeClr val="accent6">
                    <a:lumMod val="10000"/>
                  </a:schemeClr>
                </a:solidFill>
                <a:latin typeface="Arial" panose="020B0604020202020204" pitchFamily="34" charset="0"/>
                <a:ea typeface="ヒラギノ角ゴ Pro W3"/>
                <a:cs typeface="Arial" panose="020B0604020202020204" pitchFamily="34" charset="0"/>
              </a:rPr>
              <a:t>Temperature 38°C</a:t>
            </a:r>
          </a:p>
          <a:p>
            <a:pPr fontAlgn="base">
              <a:lnSpc>
                <a:spcPct val="120000"/>
              </a:lnSpc>
              <a:spcBef>
                <a:spcPts val="600"/>
              </a:spcBef>
              <a:spcAft>
                <a:spcPts val="2200"/>
              </a:spcAft>
              <a:buClr>
                <a:srgbClr val="008FBF"/>
              </a:buClr>
              <a:defRPr/>
            </a:pPr>
            <a:r>
              <a:rPr lang="en-GB" altLang="en-US" sz="1800" b="0" kern="0" dirty="0">
                <a:solidFill>
                  <a:schemeClr val="accent6">
                    <a:lumMod val="10000"/>
                  </a:schemeClr>
                </a:solidFill>
                <a:latin typeface="Arial" panose="020B0604020202020204" pitchFamily="34" charset="0"/>
                <a:ea typeface="ヒラギノ角ゴ Pro W3"/>
                <a:cs typeface="Arial" panose="020B0604020202020204" pitchFamily="34" charset="0"/>
              </a:rPr>
              <a:t>Antibiotics previously for suspected UTI</a:t>
            </a:r>
          </a:p>
          <a:p>
            <a:pPr marL="0" indent="0" fontAlgn="base">
              <a:lnSpc>
                <a:spcPct val="100000"/>
              </a:lnSpc>
              <a:spcBef>
                <a:spcPts val="0"/>
              </a:spcBef>
              <a:spcAft>
                <a:spcPts val="600"/>
              </a:spcAft>
              <a:buNone/>
              <a:defRPr/>
            </a:pPr>
            <a:r>
              <a:rPr lang="en-GB" altLang="en-US" sz="1800" kern="0" dirty="0">
                <a:solidFill>
                  <a:schemeClr val="accent6">
                    <a:lumMod val="10000"/>
                  </a:schemeClr>
                </a:solidFill>
                <a:latin typeface="Arial" panose="020B0604020202020204" pitchFamily="34" charset="0"/>
                <a:ea typeface="ヒラギノ角ゴ Pro W3"/>
                <a:cs typeface="Arial" panose="020B0604020202020204" pitchFamily="34" charset="0"/>
              </a:rPr>
              <a:t>Is this serious requiring immediate escalation? </a:t>
            </a:r>
          </a:p>
          <a:p>
            <a:pPr marL="0" indent="0" fontAlgn="base">
              <a:lnSpc>
                <a:spcPct val="100000"/>
              </a:lnSpc>
              <a:spcBef>
                <a:spcPts val="0"/>
              </a:spcBef>
              <a:spcAft>
                <a:spcPts val="600"/>
              </a:spcAft>
              <a:buNone/>
              <a:defRPr/>
            </a:pPr>
            <a:r>
              <a:rPr lang="en-GB" altLang="en-US" sz="1800" kern="0" dirty="0">
                <a:solidFill>
                  <a:schemeClr val="accent6">
                    <a:lumMod val="10000"/>
                  </a:schemeClr>
                </a:solidFill>
                <a:latin typeface="Arial" panose="020B0604020202020204" pitchFamily="34" charset="0"/>
                <a:ea typeface="ヒラギノ角ゴ Pro W3"/>
                <a:cs typeface="Arial" panose="020B0604020202020204" pitchFamily="34" charset="0"/>
              </a:rPr>
              <a:t>Is this a UTI?</a:t>
            </a:r>
          </a:p>
          <a:p>
            <a:pPr marL="0" indent="0" fontAlgn="base">
              <a:lnSpc>
                <a:spcPct val="100000"/>
              </a:lnSpc>
              <a:spcBef>
                <a:spcPts val="0"/>
              </a:spcBef>
              <a:spcAft>
                <a:spcPts val="600"/>
              </a:spcAft>
              <a:buNone/>
              <a:defRPr/>
            </a:pPr>
            <a:r>
              <a:rPr lang="en-GB" altLang="en-US" sz="1800" kern="0" dirty="0">
                <a:solidFill>
                  <a:schemeClr val="accent6">
                    <a:lumMod val="10000"/>
                  </a:schemeClr>
                </a:solidFill>
                <a:latin typeface="Arial" panose="020B0604020202020204" pitchFamily="34" charset="0"/>
                <a:ea typeface="ヒラギノ角ゴ Pro W3"/>
                <a:cs typeface="Arial" panose="020B0604020202020204" pitchFamily="34" charset="0"/>
              </a:rPr>
              <a:t>What else could it be?</a:t>
            </a:r>
          </a:p>
          <a:p>
            <a:pPr marL="0" indent="0" fontAlgn="base">
              <a:lnSpc>
                <a:spcPct val="100000"/>
              </a:lnSpc>
              <a:spcBef>
                <a:spcPts val="0"/>
              </a:spcBef>
              <a:spcAft>
                <a:spcPts val="600"/>
              </a:spcAft>
              <a:buNone/>
              <a:defRPr/>
            </a:pPr>
            <a:r>
              <a:rPr lang="en-GB" altLang="en-US" sz="1800" kern="0" dirty="0">
                <a:solidFill>
                  <a:schemeClr val="accent6">
                    <a:lumMod val="10000"/>
                  </a:schemeClr>
                </a:solidFill>
                <a:latin typeface="Arial" panose="020B0604020202020204" pitchFamily="34" charset="0"/>
                <a:ea typeface="ヒラギノ角ゴ Pro W3"/>
                <a:cs typeface="Arial" panose="020B0604020202020204" pitchFamily="34" charset="0"/>
              </a:rPr>
              <a:t>What are your next steps?</a:t>
            </a:r>
          </a:p>
          <a:p>
            <a:pPr marL="0" indent="0" fontAlgn="base">
              <a:lnSpc>
                <a:spcPct val="100000"/>
              </a:lnSpc>
              <a:spcBef>
                <a:spcPts val="0"/>
              </a:spcBef>
              <a:spcAft>
                <a:spcPts val="600"/>
              </a:spcAft>
              <a:buNone/>
              <a:defRPr/>
            </a:pPr>
            <a:r>
              <a:rPr lang="en-GB" altLang="en-US" sz="1800" kern="0" dirty="0">
                <a:solidFill>
                  <a:schemeClr val="accent6">
                    <a:lumMod val="10000"/>
                  </a:schemeClr>
                </a:solidFill>
                <a:latin typeface="Arial" panose="020B0604020202020204" pitchFamily="34" charset="0"/>
                <a:ea typeface="ヒラギノ角ゴ Pro W3"/>
                <a:cs typeface="Arial" panose="020B0604020202020204" pitchFamily="34" charset="0"/>
              </a:rPr>
              <a:t>Does urine dipstick help?</a:t>
            </a:r>
            <a:endParaRPr lang="en-US" sz="1800" b="0" dirty="0"/>
          </a:p>
          <a:p>
            <a:endParaRPr lang="en-US" sz="1800" dirty="0"/>
          </a:p>
        </p:txBody>
      </p:sp>
      <p:sp>
        <p:nvSpPr>
          <p:cNvPr id="15" name="Slide Number Placeholder 4">
            <a:extLst>
              <a:ext uri="{FF2B5EF4-FFF2-40B4-BE49-F238E27FC236}">
                <a16:creationId xmlns:a16="http://schemas.microsoft.com/office/drawing/2014/main" id="{0A5F2141-77F6-43DC-A6E8-50F8F715DD4B}"/>
              </a:ext>
            </a:extLst>
          </p:cNvPr>
          <p:cNvSpPr>
            <a:spLocks noGrp="1"/>
          </p:cNvSpPr>
          <p:nvPr>
            <p:ph type="sldNum" sz="quarter" idx="4294967295"/>
          </p:nvPr>
        </p:nvSpPr>
        <p:spPr>
          <a:xfrm>
            <a:off x="7981950" y="6356352"/>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03E4F4A1-2182-4D2B-905A-61C4D2EAEA54}" type="slidenum">
              <a:rPr lang="en-AU" smtClean="0"/>
              <a:pPr>
                <a:spcAft>
                  <a:spcPts val="600"/>
                </a:spcAft>
              </a:pPr>
              <a:t>17</a:t>
            </a:fld>
            <a:endParaRPr lang="en-AU"/>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Tree>
    <p:extLst>
      <p:ext uri="{BB962C8B-B14F-4D97-AF65-F5344CB8AC3E}">
        <p14:creationId xmlns:p14="http://schemas.microsoft.com/office/powerpoint/2010/main" val="28208108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a:extLst>
              <a:ext uri="{FF2B5EF4-FFF2-40B4-BE49-F238E27FC236}">
                <a16:creationId xmlns:a16="http://schemas.microsoft.com/office/drawing/2014/main" id="{2B97052D-98AD-4D4E-8C81-7F5C61A03CC7}"/>
              </a:ext>
            </a:extLst>
          </p:cNvPr>
          <p:cNvSpPr/>
          <p:nvPr/>
        </p:nvSpPr>
        <p:spPr>
          <a:xfrm>
            <a:off x="0" y="1"/>
            <a:ext cx="12278226" cy="1521994"/>
          </a:xfrm>
          <a:prstGeom prst="rect">
            <a:avLst/>
          </a:prstGeom>
          <a:solidFill>
            <a:srgbClr val="EBE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1">
            <a:extLst>
              <a:ext uri="{FF2B5EF4-FFF2-40B4-BE49-F238E27FC236}">
                <a16:creationId xmlns:a16="http://schemas.microsoft.com/office/drawing/2014/main" id="{E9754710-6DE2-AB45-8857-7D86B1E331B5}"/>
              </a:ext>
            </a:extLst>
          </p:cNvPr>
          <p:cNvSpPr txBox="1">
            <a:spLocks noChangeArrowheads="1"/>
          </p:cNvSpPr>
          <p:nvPr/>
        </p:nvSpPr>
        <p:spPr bwMode="auto">
          <a:xfrm>
            <a:off x="5098640" y="427740"/>
            <a:ext cx="6949189" cy="1087477"/>
          </a:xfrm>
          <a:prstGeom prst="rect">
            <a:avLst/>
          </a:prstGeom>
          <a:noFill/>
          <a:ln w="38100">
            <a:noFill/>
            <a:miter lim="800000"/>
            <a:headEnd/>
            <a:tailEnd/>
          </a:ln>
        </p:spPr>
        <p:txBody>
          <a:bodyPr wrap="square" numCol="2" spcCol="180000">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6350" indent="-6350" fontAlgn="base">
              <a:spcBef>
                <a:spcPts val="600"/>
              </a:spcBef>
              <a:spcAft>
                <a:spcPts val="500"/>
              </a:spcAft>
              <a:defRPr/>
            </a:pPr>
            <a:r>
              <a:rPr lang="en-GB" altLang="en-US" sz="1200" kern="0" dirty="0">
                <a:solidFill>
                  <a:schemeClr val="accent6">
                    <a:lumMod val="10000"/>
                  </a:schemeClr>
                </a:solidFill>
                <a:ea typeface="ヒラギノ角ゴ Pro W3"/>
              </a:rPr>
              <a:t>78 year-old resident in aged care home</a:t>
            </a:r>
          </a:p>
          <a:p>
            <a:pPr marL="6350" indent="-6350">
              <a:spcAft>
                <a:spcPts val="500"/>
              </a:spcAft>
            </a:pPr>
            <a:r>
              <a:rPr lang="en-GB" altLang="en-US" sz="1200" b="1" dirty="0">
                <a:solidFill>
                  <a:srgbClr val="000000"/>
                </a:solidFill>
              </a:rPr>
              <a:t>No confusion/delirium</a:t>
            </a:r>
          </a:p>
          <a:p>
            <a:pPr marL="6350" indent="-6350">
              <a:spcAft>
                <a:spcPts val="500"/>
              </a:spcAft>
            </a:pPr>
            <a:r>
              <a:rPr lang="en-GB" altLang="en-US" sz="1200" b="1" dirty="0">
                <a:solidFill>
                  <a:srgbClr val="000000"/>
                </a:solidFill>
              </a:rPr>
              <a:t>New incontinence</a:t>
            </a:r>
          </a:p>
          <a:p>
            <a:pPr marL="6350" indent="-6350">
              <a:spcAft>
                <a:spcPts val="500"/>
              </a:spcAft>
            </a:pPr>
            <a:endParaRPr lang="en-GB" altLang="en-US" sz="1200" b="1" dirty="0">
              <a:solidFill>
                <a:srgbClr val="000000"/>
              </a:solidFill>
            </a:endParaRPr>
          </a:p>
          <a:p>
            <a:pPr marL="6350" indent="-6350">
              <a:spcAft>
                <a:spcPts val="500"/>
              </a:spcAft>
            </a:pPr>
            <a:r>
              <a:rPr lang="en-GB" altLang="en-US" sz="1200" b="1" dirty="0">
                <a:solidFill>
                  <a:srgbClr val="000000"/>
                </a:solidFill>
              </a:rPr>
              <a:t>Temp 38°C</a:t>
            </a:r>
          </a:p>
          <a:p>
            <a:pPr marL="6350" indent="-6350">
              <a:spcAft>
                <a:spcPts val="500"/>
              </a:spcAft>
            </a:pPr>
            <a:r>
              <a:rPr lang="en-GB" altLang="en-US" sz="1200" dirty="0">
                <a:solidFill>
                  <a:srgbClr val="000000"/>
                </a:solidFill>
              </a:rPr>
              <a:t>Has had antibiotics in the past </a:t>
            </a:r>
            <a:br>
              <a:rPr lang="en-GB" altLang="en-US" sz="1200" dirty="0">
                <a:solidFill>
                  <a:srgbClr val="000000"/>
                </a:solidFill>
              </a:rPr>
            </a:br>
            <a:r>
              <a:rPr lang="en-GB" altLang="en-US" sz="1200" dirty="0">
                <a:solidFill>
                  <a:srgbClr val="000000"/>
                </a:solidFill>
              </a:rPr>
              <a:t>for suspected UTI that worked</a:t>
            </a:r>
          </a:p>
          <a:p>
            <a:pPr marL="0" indent="0" fontAlgn="base">
              <a:spcAft>
                <a:spcPct val="0"/>
              </a:spcAft>
              <a:defRPr/>
            </a:pPr>
            <a:endParaRPr lang="en-GB" altLang="en-US" sz="1200" kern="0" dirty="0">
              <a:solidFill>
                <a:schemeClr val="accent6">
                  <a:lumMod val="10000"/>
                </a:schemeClr>
              </a:solidFill>
              <a:ea typeface="ヒラギノ角ゴ Pro W3"/>
              <a:cs typeface="ヒラギノ角ゴ Pro W3"/>
            </a:endParaRPr>
          </a:p>
        </p:txBody>
      </p:sp>
      <p:sp>
        <p:nvSpPr>
          <p:cNvPr id="8" name="Rectangular Callout 7">
            <a:extLst>
              <a:ext uri="{FF2B5EF4-FFF2-40B4-BE49-F238E27FC236}">
                <a16:creationId xmlns:a16="http://schemas.microsoft.com/office/drawing/2014/main" id="{41D36B82-E8F6-A14A-A459-4AFEF89CAC01}"/>
              </a:ext>
            </a:extLst>
          </p:cNvPr>
          <p:cNvSpPr/>
          <p:nvPr/>
        </p:nvSpPr>
        <p:spPr>
          <a:xfrm>
            <a:off x="6795051" y="4476530"/>
            <a:ext cx="4557769" cy="1658540"/>
          </a:xfrm>
          <a:prstGeom prst="wedgeRectCallout">
            <a:avLst>
              <a:gd name="adj1" fmla="val 24668"/>
              <a:gd name="adj2" fmla="val -49555"/>
            </a:avLst>
          </a:prstGeom>
          <a:solidFill>
            <a:srgbClr val="008FBF"/>
          </a:solidFill>
          <a:ln w="25400">
            <a:solidFill>
              <a:srgbClr val="00577D"/>
            </a:solidFill>
          </a:ln>
        </p:spPr>
        <p:style>
          <a:lnRef idx="2">
            <a:schemeClr val="accent1">
              <a:shade val="50000"/>
            </a:schemeClr>
          </a:lnRef>
          <a:fillRef idx="1">
            <a:schemeClr val="accent1"/>
          </a:fillRef>
          <a:effectRef idx="0">
            <a:schemeClr val="accent1"/>
          </a:effectRef>
          <a:fontRef idx="minor">
            <a:schemeClr val="lt1"/>
          </a:fontRef>
        </p:style>
        <p:txBody>
          <a:bodyPr numCol="1" spcCol="0" rtlCol="0" anchor="ctr"/>
          <a:lstStyle/>
          <a:p>
            <a:pPr>
              <a:spcAft>
                <a:spcPts val="1000"/>
              </a:spcAft>
            </a:pPr>
            <a:r>
              <a:rPr lang="en-US" sz="1400" b="1" dirty="0">
                <a:latin typeface="Arial" charset="0"/>
                <a:cs typeface="Arial" charset="0"/>
              </a:rPr>
              <a:t>Mary Brown, additional information on examination</a:t>
            </a:r>
          </a:p>
          <a:p>
            <a:pPr marL="285750" indent="-285750">
              <a:spcAft>
                <a:spcPts val="600"/>
              </a:spcAft>
              <a:buClr>
                <a:schemeClr val="bg1"/>
              </a:buClr>
              <a:buFont typeface="Arial" panose="020B0604020202020204" pitchFamily="34" charset="0"/>
              <a:buChar char="•"/>
            </a:pPr>
            <a:r>
              <a:rPr lang="en-US" sz="1400" dirty="0">
                <a:latin typeface="Arial" charset="0"/>
                <a:cs typeface="Arial" charset="0"/>
              </a:rPr>
              <a:t>Has no IDC</a:t>
            </a:r>
          </a:p>
          <a:p>
            <a:pPr marL="285750" indent="-285750">
              <a:spcAft>
                <a:spcPts val="600"/>
              </a:spcAft>
              <a:buClr>
                <a:schemeClr val="bg1"/>
              </a:buClr>
              <a:buFont typeface="Arial" panose="020B0604020202020204" pitchFamily="34" charset="0"/>
              <a:buChar char="•"/>
            </a:pPr>
            <a:r>
              <a:rPr lang="en-US" sz="1400" dirty="0">
                <a:latin typeface="Arial" charset="0"/>
                <a:cs typeface="Arial" charset="0"/>
              </a:rPr>
              <a:t>Has no other causes of symptoms identified</a:t>
            </a:r>
          </a:p>
          <a:p>
            <a:pPr marL="285750" indent="-285750">
              <a:spcAft>
                <a:spcPts val="600"/>
              </a:spcAft>
              <a:buClr>
                <a:schemeClr val="bg1"/>
              </a:buClr>
              <a:buFont typeface="Arial" panose="020B0604020202020204" pitchFamily="34" charset="0"/>
              <a:buChar char="•"/>
            </a:pPr>
            <a:r>
              <a:rPr lang="en-US" sz="1400" dirty="0">
                <a:latin typeface="Arial" charset="0"/>
                <a:cs typeface="Arial" charset="0"/>
              </a:rPr>
              <a:t>Other observations stable; RR, HR, BP</a:t>
            </a:r>
          </a:p>
          <a:p>
            <a:pPr marL="285750" indent="-285750">
              <a:spcAft>
                <a:spcPts val="600"/>
              </a:spcAft>
              <a:buClr>
                <a:schemeClr val="bg1"/>
              </a:buClr>
              <a:buFont typeface="Arial" panose="020B0604020202020204" pitchFamily="34" charset="0"/>
              <a:buChar char="•"/>
            </a:pPr>
            <a:r>
              <a:rPr lang="en-US" sz="1400" dirty="0">
                <a:latin typeface="Arial" charset="0"/>
                <a:cs typeface="Arial" charset="0"/>
              </a:rPr>
              <a:t>Eating and drinking well</a:t>
            </a:r>
          </a:p>
        </p:txBody>
      </p:sp>
      <p:sp>
        <p:nvSpPr>
          <p:cNvPr id="6" name="TextBox 5">
            <a:extLst>
              <a:ext uri="{FF2B5EF4-FFF2-40B4-BE49-F238E27FC236}">
                <a16:creationId xmlns:a16="http://schemas.microsoft.com/office/drawing/2014/main" id="{9B7C449D-7B3C-554B-89C2-1C45D5041946}"/>
              </a:ext>
            </a:extLst>
          </p:cNvPr>
          <p:cNvSpPr txBox="1"/>
          <p:nvPr/>
        </p:nvSpPr>
        <p:spPr>
          <a:xfrm>
            <a:off x="6795051" y="2301171"/>
            <a:ext cx="4523483" cy="1426031"/>
          </a:xfrm>
          <a:prstGeom prst="rect">
            <a:avLst/>
          </a:prstGeom>
          <a:solidFill>
            <a:srgbClr val="008FBF"/>
          </a:solidFill>
          <a:ln w="25400">
            <a:solidFill>
              <a:srgbClr val="00577D"/>
            </a:solidFill>
          </a:ln>
          <a:effectLst>
            <a:softEdge rad="0"/>
          </a:effectLst>
        </p:spPr>
        <p:txBody>
          <a:bodyPr wrap="square" rtlCol="0">
            <a:spAutoFit/>
          </a:bodyPr>
          <a:lstStyle/>
          <a:p>
            <a:pPr>
              <a:spcAft>
                <a:spcPts val="1000"/>
              </a:spcAft>
            </a:pPr>
            <a:r>
              <a:rPr lang="en-US" sz="1400" dirty="0">
                <a:solidFill>
                  <a:schemeClr val="bg1"/>
                </a:solidFill>
                <a:latin typeface="Arial" charset="0"/>
                <a:cs typeface="Arial" charset="0"/>
              </a:rPr>
              <a:t>To exclude</a:t>
            </a:r>
          </a:p>
          <a:p>
            <a:pPr>
              <a:spcAft>
                <a:spcPts val="1000"/>
              </a:spcAft>
            </a:pPr>
            <a:r>
              <a:rPr lang="en-US" sz="1400" b="1" dirty="0">
                <a:solidFill>
                  <a:schemeClr val="bg1"/>
                </a:solidFill>
                <a:latin typeface="Arial" charset="0"/>
                <a:cs typeface="Arial" charset="0"/>
              </a:rPr>
              <a:t>Other causes of incontinence:</a:t>
            </a:r>
            <a:r>
              <a:rPr lang="en-US" sz="1400" dirty="0">
                <a:solidFill>
                  <a:schemeClr val="bg1"/>
                </a:solidFill>
                <a:latin typeface="Arial" charset="0"/>
                <a:cs typeface="Arial" charset="0"/>
              </a:rPr>
              <a:t> </a:t>
            </a:r>
            <a:br>
              <a:rPr lang="en-US" sz="1400" dirty="0">
                <a:solidFill>
                  <a:schemeClr val="bg1"/>
                </a:solidFill>
                <a:latin typeface="Arial" charset="0"/>
                <a:cs typeface="Arial" charset="0"/>
              </a:rPr>
            </a:br>
            <a:r>
              <a:rPr lang="en-US" sz="1400" dirty="0">
                <a:solidFill>
                  <a:schemeClr val="bg1"/>
                </a:solidFill>
                <a:latin typeface="Arial" charset="0"/>
                <a:cs typeface="Arial" charset="0"/>
              </a:rPr>
              <a:t>diuretics, urinary retention with </a:t>
            </a:r>
            <a:r>
              <a:rPr lang="en-US" sz="1400" b="1" dirty="0">
                <a:solidFill>
                  <a:schemeClr val="bg1"/>
                </a:solidFill>
                <a:latin typeface="Arial" charset="0"/>
                <a:cs typeface="Arial" charset="0"/>
              </a:rPr>
              <a:t>overflow</a:t>
            </a:r>
          </a:p>
          <a:p>
            <a:pPr>
              <a:spcAft>
                <a:spcPts val="1000"/>
              </a:spcAft>
            </a:pPr>
            <a:r>
              <a:rPr lang="en-US" sz="1400" b="1" dirty="0">
                <a:solidFill>
                  <a:schemeClr val="bg1"/>
                </a:solidFill>
                <a:latin typeface="Arial" charset="0"/>
                <a:cs typeface="Arial" charset="0"/>
              </a:rPr>
              <a:t>Other causes of fever: </a:t>
            </a:r>
            <a:br>
              <a:rPr lang="en-US" sz="1400" b="1" dirty="0">
                <a:solidFill>
                  <a:schemeClr val="bg1"/>
                </a:solidFill>
                <a:latin typeface="Arial" charset="0"/>
                <a:cs typeface="Arial" charset="0"/>
              </a:rPr>
            </a:br>
            <a:r>
              <a:rPr lang="en-US" sz="1400" dirty="0">
                <a:solidFill>
                  <a:schemeClr val="bg1"/>
                </a:solidFill>
                <a:latin typeface="Arial" charset="0"/>
                <a:cs typeface="Arial" charset="0"/>
              </a:rPr>
              <a:t>skin or chest infection, viral infection </a:t>
            </a:r>
          </a:p>
        </p:txBody>
      </p:sp>
      <p:sp>
        <p:nvSpPr>
          <p:cNvPr id="20" name="Content Placeholder 1">
            <a:extLst>
              <a:ext uri="{FF2B5EF4-FFF2-40B4-BE49-F238E27FC236}">
                <a16:creationId xmlns:a16="http://schemas.microsoft.com/office/drawing/2014/main" id="{48EBFDDA-51C7-9249-9171-2614420F378F}"/>
              </a:ext>
            </a:extLst>
          </p:cNvPr>
          <p:cNvSpPr txBox="1">
            <a:spLocks/>
          </p:cNvSpPr>
          <p:nvPr/>
        </p:nvSpPr>
        <p:spPr>
          <a:xfrm>
            <a:off x="606290" y="1811403"/>
            <a:ext cx="5344259" cy="350288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kern="0" dirty="0">
                <a:latin typeface="Arial"/>
                <a:ea typeface="ヒラギノ角ゴ Pro W3"/>
                <a:cs typeface="Arial"/>
              </a:rPr>
              <a:t>Is this a UTI?</a:t>
            </a:r>
          </a:p>
          <a:p>
            <a:pPr lvl="1">
              <a:lnSpc>
                <a:spcPct val="150000"/>
              </a:lnSpc>
              <a:spcBef>
                <a:spcPts val="600"/>
              </a:spcBef>
              <a:spcAft>
                <a:spcPts val="600"/>
              </a:spcAft>
              <a:buClr>
                <a:srgbClr val="008FBF"/>
              </a:buClr>
            </a:pPr>
            <a:r>
              <a:rPr lang="en-US" sz="1800" dirty="0">
                <a:latin typeface="Arial" panose="020B0604020202020204" pitchFamily="34" charset="0"/>
                <a:cs typeface="Arial" panose="020B0604020202020204" pitchFamily="34" charset="0"/>
              </a:rPr>
              <a:t>Incontinence is new, resident has fever</a:t>
            </a:r>
          </a:p>
          <a:p>
            <a:pPr lvl="1">
              <a:lnSpc>
                <a:spcPct val="100000"/>
              </a:lnSpc>
              <a:spcBef>
                <a:spcPts val="600"/>
              </a:spcBef>
              <a:spcAft>
                <a:spcPts val="600"/>
              </a:spcAft>
              <a:buClr>
                <a:srgbClr val="008FBF"/>
              </a:buClr>
            </a:pPr>
            <a:r>
              <a:rPr lang="en-US" sz="1800" dirty="0">
                <a:latin typeface="Arial" panose="020B0604020202020204" pitchFamily="34" charset="0"/>
                <a:cs typeface="Arial" panose="020B0604020202020204" pitchFamily="34" charset="0"/>
              </a:rPr>
              <a:t>Other information you want to know</a:t>
            </a:r>
          </a:p>
          <a:p>
            <a:pPr marL="935038" lvl="2">
              <a:lnSpc>
                <a:spcPct val="100000"/>
              </a:lnSpc>
              <a:spcBef>
                <a:spcPts val="0"/>
              </a:spcBef>
              <a:spcAft>
                <a:spcPts val="600"/>
              </a:spcAft>
              <a:buClr>
                <a:srgbClr val="008FBF"/>
              </a:buClr>
              <a:buSzPct val="75000"/>
              <a:buFont typeface="Courier New" panose="02070309020205020404" pitchFamily="49" charset="0"/>
              <a:buChar char="o"/>
            </a:pPr>
            <a:r>
              <a:rPr lang="en-US" sz="1800" dirty="0">
                <a:latin typeface="Arial" panose="020B0604020202020204" pitchFamily="34" charset="0"/>
                <a:cs typeface="Arial" panose="020B0604020202020204" pitchFamily="34" charset="0"/>
              </a:rPr>
              <a:t>Are the rest of her clinical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observations stable?</a:t>
            </a:r>
          </a:p>
          <a:p>
            <a:pPr marL="935038" lvl="2">
              <a:lnSpc>
                <a:spcPct val="100000"/>
              </a:lnSpc>
              <a:spcBef>
                <a:spcPts val="0"/>
              </a:spcBef>
              <a:spcAft>
                <a:spcPts val="600"/>
              </a:spcAft>
              <a:buClr>
                <a:srgbClr val="008FBF"/>
              </a:buClr>
              <a:buSzPct val="75000"/>
              <a:buFont typeface="Courier New" panose="02070309020205020404" pitchFamily="49" charset="0"/>
              <a:buChar char="o"/>
            </a:pPr>
            <a:r>
              <a:rPr lang="en-US" sz="1800" dirty="0">
                <a:latin typeface="Arial" panose="020B0604020202020204" pitchFamily="34" charset="0"/>
                <a:cs typeface="Arial" panose="020B0604020202020204" pitchFamily="34" charset="0"/>
              </a:rPr>
              <a:t>Is she eating, drinking, vomiting?</a:t>
            </a:r>
          </a:p>
          <a:p>
            <a:pPr marL="935038" lvl="2">
              <a:lnSpc>
                <a:spcPct val="100000"/>
              </a:lnSpc>
              <a:spcBef>
                <a:spcPts val="0"/>
              </a:spcBef>
              <a:spcAft>
                <a:spcPts val="600"/>
              </a:spcAft>
              <a:buClr>
                <a:srgbClr val="008FBF"/>
              </a:buClr>
              <a:buSzPct val="75000"/>
              <a:buFont typeface="Courier New" panose="02070309020205020404" pitchFamily="49" charset="0"/>
              <a:buChar char="o"/>
            </a:pPr>
            <a:r>
              <a:rPr lang="en-US" sz="1800" dirty="0">
                <a:latin typeface="Arial" panose="020B0604020202020204" pitchFamily="34" charset="0"/>
                <a:cs typeface="Arial" panose="020B0604020202020204" pitchFamily="34" charset="0"/>
              </a:rPr>
              <a:t>Does she look or feel unwell?</a:t>
            </a:r>
          </a:p>
        </p:txBody>
      </p:sp>
      <p:sp>
        <p:nvSpPr>
          <p:cNvPr id="21" name="Rectangle 20">
            <a:extLst>
              <a:ext uri="{FF2B5EF4-FFF2-40B4-BE49-F238E27FC236}">
                <a16:creationId xmlns:a16="http://schemas.microsoft.com/office/drawing/2014/main" id="{BF2D5B0B-D5D3-3A4F-BA55-6D5509E86A27}"/>
              </a:ext>
            </a:extLst>
          </p:cNvPr>
          <p:cNvSpPr/>
          <p:nvPr/>
        </p:nvSpPr>
        <p:spPr>
          <a:xfrm>
            <a:off x="532308" y="268940"/>
            <a:ext cx="5244353" cy="991236"/>
          </a:xfrm>
          <a:prstGeom prst="rect">
            <a:avLst/>
          </a:prstGeom>
        </p:spPr>
        <p:txBody>
          <a:bodyPr vert="horz" lIns="91440" tIns="45720" rIns="91440" bIns="45720" rtlCol="0" anchor="ctr">
            <a:normAutofit/>
          </a:bodyPr>
          <a:lstStyle/>
          <a:p>
            <a:pPr defTabSz="571477">
              <a:lnSpc>
                <a:spcPct val="90000"/>
              </a:lnSpc>
              <a:spcBef>
                <a:spcPct val="0"/>
              </a:spcBef>
              <a:spcAft>
                <a:spcPts val="600"/>
              </a:spcAft>
            </a:pPr>
            <a:r>
              <a:rPr lang="en-US" sz="2400" b="1" dirty="0">
                <a:solidFill>
                  <a:srgbClr val="00577D"/>
                </a:solidFill>
                <a:latin typeface="Arial Black" panose="020B0604020202020204" pitchFamily="34" charset="0"/>
                <a:ea typeface="Arial Black" charset="0"/>
                <a:cs typeface="Arial Black" panose="020B0604020202020204" pitchFamily="34" charset="0"/>
              </a:rPr>
              <a:t>Case study #2 </a:t>
            </a:r>
            <a:br>
              <a:rPr lang="en-US" sz="2400" b="1" dirty="0">
                <a:solidFill>
                  <a:srgbClr val="00577D"/>
                </a:solidFill>
                <a:latin typeface="Arial Black" panose="020B0604020202020204" pitchFamily="34" charset="0"/>
                <a:ea typeface="Arial Black" charset="0"/>
                <a:cs typeface="Arial Black" panose="020B0604020202020204" pitchFamily="34" charset="0"/>
              </a:rPr>
            </a:br>
            <a:r>
              <a:rPr lang="en-GB" altLang="en-US" sz="2400" kern="0" dirty="0">
                <a:solidFill>
                  <a:schemeClr val="accent6">
                    <a:lumMod val="10000"/>
                  </a:schemeClr>
                </a:solidFill>
                <a:latin typeface="Arial"/>
                <a:cs typeface="Arial"/>
              </a:rPr>
              <a:t>Mary Brown</a:t>
            </a:r>
            <a:endParaRPr lang="en-US" sz="2400" b="1" dirty="0">
              <a:solidFill>
                <a:srgbClr val="00577D"/>
              </a:solidFill>
              <a:latin typeface="Arial Black" charset="0"/>
              <a:ea typeface="Arial Black" charset="0"/>
              <a:cs typeface="Arial Black" charset="0"/>
            </a:endParaRPr>
          </a:p>
        </p:txBody>
      </p:sp>
      <p:cxnSp>
        <p:nvCxnSpPr>
          <p:cNvPr id="29" name="Straight Arrow Connector 28">
            <a:extLst>
              <a:ext uri="{FF2B5EF4-FFF2-40B4-BE49-F238E27FC236}">
                <a16:creationId xmlns:a16="http://schemas.microsoft.com/office/drawing/2014/main" id="{05368568-4CAC-E240-A33A-A62418225FD2}"/>
              </a:ext>
            </a:extLst>
          </p:cNvPr>
          <p:cNvCxnSpPr>
            <a:cxnSpLocks/>
          </p:cNvCxnSpPr>
          <p:nvPr/>
        </p:nvCxnSpPr>
        <p:spPr>
          <a:xfrm>
            <a:off x="5410200" y="2454963"/>
            <a:ext cx="1218814" cy="0"/>
          </a:xfrm>
          <a:prstGeom prst="straightConnector1">
            <a:avLst/>
          </a:prstGeom>
          <a:ln w="15875">
            <a:solidFill>
              <a:srgbClr val="008FBF"/>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18BEEF25-6FF3-994D-9A90-EE826968414A}"/>
              </a:ext>
            </a:extLst>
          </p:cNvPr>
          <p:cNvCxnSpPr>
            <a:cxnSpLocks/>
          </p:cNvCxnSpPr>
          <p:nvPr/>
        </p:nvCxnSpPr>
        <p:spPr>
          <a:xfrm>
            <a:off x="6091812" y="2934806"/>
            <a:ext cx="0" cy="1766857"/>
          </a:xfrm>
          <a:prstGeom prst="line">
            <a:avLst/>
          </a:prstGeom>
          <a:ln w="15875">
            <a:solidFill>
              <a:srgbClr val="008FBF"/>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74ADC2A-14DB-C548-9631-9EDA689AC200}"/>
              </a:ext>
            </a:extLst>
          </p:cNvPr>
          <p:cNvCxnSpPr>
            <a:cxnSpLocks/>
          </p:cNvCxnSpPr>
          <p:nvPr/>
        </p:nvCxnSpPr>
        <p:spPr>
          <a:xfrm flipH="1">
            <a:off x="5098640" y="2934806"/>
            <a:ext cx="993173" cy="0"/>
          </a:xfrm>
          <a:prstGeom prst="line">
            <a:avLst/>
          </a:prstGeom>
          <a:ln w="15875">
            <a:solidFill>
              <a:srgbClr val="008FBF"/>
            </a:solidFill>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AD67AC3C-CAA9-AB43-94DB-0428C463DAB3}"/>
              </a:ext>
            </a:extLst>
          </p:cNvPr>
          <p:cNvCxnSpPr>
            <a:cxnSpLocks/>
          </p:cNvCxnSpPr>
          <p:nvPr/>
        </p:nvCxnSpPr>
        <p:spPr>
          <a:xfrm>
            <a:off x="6091812" y="4702451"/>
            <a:ext cx="537202" cy="0"/>
          </a:xfrm>
          <a:prstGeom prst="straightConnector1">
            <a:avLst/>
          </a:prstGeom>
          <a:ln w="15875">
            <a:solidFill>
              <a:srgbClr val="008FB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02254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D508D3D2-CCD0-8249-9A2F-776F21FE200F}"/>
              </a:ext>
            </a:extLst>
          </p:cNvPr>
          <p:cNvSpPr/>
          <p:nvPr/>
        </p:nvSpPr>
        <p:spPr>
          <a:xfrm>
            <a:off x="0" y="1"/>
            <a:ext cx="12278226" cy="1042672"/>
          </a:xfrm>
          <a:prstGeom prst="rect">
            <a:avLst/>
          </a:prstGeom>
          <a:solidFill>
            <a:srgbClr val="EBE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B3C5852-9B5C-0446-9AC4-4122779028C5}"/>
              </a:ext>
            </a:extLst>
          </p:cNvPr>
          <p:cNvSpPr/>
          <p:nvPr/>
        </p:nvSpPr>
        <p:spPr>
          <a:xfrm>
            <a:off x="532308" y="51437"/>
            <a:ext cx="5244353" cy="991236"/>
          </a:xfrm>
          <a:prstGeom prst="rect">
            <a:avLst/>
          </a:prstGeom>
        </p:spPr>
        <p:txBody>
          <a:bodyPr vert="horz" lIns="91440" tIns="45720" rIns="91440" bIns="45720" rtlCol="0" anchor="ctr">
            <a:normAutofit/>
          </a:bodyPr>
          <a:lstStyle/>
          <a:p>
            <a:pPr defTabSz="571477">
              <a:lnSpc>
                <a:spcPct val="90000"/>
              </a:lnSpc>
              <a:spcBef>
                <a:spcPct val="0"/>
              </a:spcBef>
              <a:spcAft>
                <a:spcPts val="600"/>
              </a:spcAft>
            </a:pPr>
            <a:r>
              <a:rPr lang="en-US" sz="2400" b="1" dirty="0">
                <a:solidFill>
                  <a:srgbClr val="00577D"/>
                </a:solidFill>
                <a:latin typeface="Arial Black" panose="020B0604020202020204" pitchFamily="34" charset="0"/>
                <a:ea typeface="Arial Black" charset="0"/>
                <a:cs typeface="Arial Black" panose="020B0604020202020204" pitchFamily="34" charset="0"/>
              </a:rPr>
              <a:t>Case study #2 </a:t>
            </a:r>
            <a:r>
              <a:rPr lang="en-GB" altLang="en-US" sz="2400" kern="0" dirty="0">
                <a:solidFill>
                  <a:schemeClr val="accent6">
                    <a:lumMod val="10000"/>
                  </a:schemeClr>
                </a:solidFill>
                <a:latin typeface="Arial"/>
                <a:cs typeface="Arial"/>
              </a:rPr>
              <a:t>Mary Brown</a:t>
            </a:r>
            <a:endParaRPr lang="en-US" sz="2400" b="1" dirty="0">
              <a:solidFill>
                <a:srgbClr val="00577D"/>
              </a:solidFill>
              <a:latin typeface="Arial Black" charset="0"/>
              <a:ea typeface="Arial Black" charset="0"/>
              <a:cs typeface="Arial Black" charset="0"/>
            </a:endParaRPr>
          </a:p>
        </p:txBody>
      </p:sp>
      <p:sp>
        <p:nvSpPr>
          <p:cNvPr id="18" name="TextBox 17">
            <a:extLst>
              <a:ext uri="{FF2B5EF4-FFF2-40B4-BE49-F238E27FC236}">
                <a16:creationId xmlns:a16="http://schemas.microsoft.com/office/drawing/2014/main" id="{437CA516-A4D7-A348-B895-7F5F454CE044}"/>
              </a:ext>
            </a:extLst>
          </p:cNvPr>
          <p:cNvSpPr txBox="1"/>
          <p:nvPr/>
        </p:nvSpPr>
        <p:spPr>
          <a:xfrm>
            <a:off x="113202" y="1206404"/>
            <a:ext cx="2681924" cy="5447645"/>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Let’s use this clinical pathway for </a:t>
            </a:r>
            <a:r>
              <a:rPr lang="en-US" sz="1600" b="1" dirty="0">
                <a:solidFill>
                  <a:srgbClr val="00577D"/>
                </a:solidFill>
                <a:latin typeface="Arial Black" panose="020B0604020202020204" pitchFamily="34" charset="0"/>
                <a:cs typeface="Arial Black" panose="020B0604020202020204" pitchFamily="34" charset="0"/>
              </a:rPr>
              <a:t>Case #2 </a:t>
            </a:r>
            <a:r>
              <a:rPr lang="en-US" sz="1600" b="1" dirty="0">
                <a:latin typeface="Arial" panose="020B0604020202020204" pitchFamily="34" charset="0"/>
                <a:cs typeface="Arial" panose="020B0604020202020204" pitchFamily="34" charset="0"/>
              </a:rPr>
              <a:t>Mary Brown</a:t>
            </a:r>
          </a:p>
          <a:p>
            <a:endParaRPr lang="en-US" sz="1600" b="1" dirty="0">
              <a:latin typeface="Arial" panose="020B0604020202020204" pitchFamily="34" charset="0"/>
              <a:cs typeface="Arial" panose="020B0604020202020204" pitchFamily="34" charset="0"/>
            </a:endParaRPr>
          </a:p>
          <a:p>
            <a:pPr>
              <a:spcAft>
                <a:spcPts val="1200"/>
              </a:spcAft>
            </a:pPr>
            <a:r>
              <a:rPr lang="en-US" sz="1600" b="1" dirty="0">
                <a:solidFill>
                  <a:srgbClr val="00577D"/>
                </a:solidFill>
                <a:latin typeface="Arial Black" panose="020B0604020202020204" pitchFamily="34" charset="0"/>
                <a:cs typeface="Arial Black" panose="020B0604020202020204" pitchFamily="34" charset="0"/>
              </a:rPr>
              <a:t>Clinical assessment</a:t>
            </a:r>
          </a:p>
          <a:p>
            <a:pPr marL="225425" indent="-225425">
              <a:spcAft>
                <a:spcPts val="1000"/>
              </a:spcAft>
              <a:buClr>
                <a:srgbClr val="008FBF"/>
              </a:buClr>
              <a:buFont typeface="Arial" panose="020B0604020202020204" pitchFamily="34" charset="0"/>
              <a:buChar char="•"/>
            </a:pPr>
            <a:r>
              <a:rPr lang="en-GB" altLang="en-US" sz="1600" dirty="0">
                <a:latin typeface="Arial"/>
                <a:cs typeface="Arial"/>
              </a:rPr>
              <a:t>78</a:t>
            </a:r>
            <a:r>
              <a:rPr lang="en-GB" altLang="en-US" sz="1600" dirty="0">
                <a:solidFill>
                  <a:srgbClr val="0070C0"/>
                </a:solidFill>
                <a:latin typeface="Arial"/>
                <a:cs typeface="Arial"/>
              </a:rPr>
              <a:t> </a:t>
            </a:r>
            <a:r>
              <a:rPr lang="en-GB" altLang="en-US" sz="1600" dirty="0">
                <a:solidFill>
                  <a:srgbClr val="000000"/>
                </a:solidFill>
                <a:latin typeface="Arial"/>
                <a:cs typeface="Arial"/>
              </a:rPr>
              <a:t>year old resident in aged care home</a:t>
            </a:r>
          </a:p>
          <a:p>
            <a:pPr marL="225425" indent="-225425">
              <a:spcAft>
                <a:spcPts val="1000"/>
              </a:spcAft>
              <a:buClr>
                <a:srgbClr val="008FBF"/>
              </a:buClr>
              <a:buFont typeface="Arial" panose="020B0604020202020204" pitchFamily="34" charset="0"/>
              <a:buChar char="•"/>
            </a:pPr>
            <a:r>
              <a:rPr lang="en-GB" altLang="en-US" sz="1600" b="1" dirty="0">
                <a:solidFill>
                  <a:srgbClr val="000000"/>
                </a:solidFill>
                <a:latin typeface="Arial"/>
                <a:cs typeface="Arial"/>
              </a:rPr>
              <a:t>No confusion/delirium</a:t>
            </a:r>
          </a:p>
          <a:p>
            <a:pPr marL="225425" indent="-225425">
              <a:spcAft>
                <a:spcPts val="1000"/>
              </a:spcAft>
              <a:buClr>
                <a:srgbClr val="008FBF"/>
              </a:buClr>
              <a:buFont typeface="Arial" panose="020B0604020202020204" pitchFamily="34" charset="0"/>
              <a:buChar char="•"/>
            </a:pPr>
            <a:r>
              <a:rPr lang="en-GB" altLang="en-US" sz="1600" b="1" dirty="0">
                <a:solidFill>
                  <a:srgbClr val="000000"/>
                </a:solidFill>
                <a:latin typeface="Arial"/>
                <a:cs typeface="Arial"/>
              </a:rPr>
              <a:t>New incontinence, no IDC</a:t>
            </a:r>
          </a:p>
          <a:p>
            <a:pPr marL="225425" indent="-225425">
              <a:spcAft>
                <a:spcPts val="1000"/>
              </a:spcAft>
              <a:buClr>
                <a:srgbClr val="008FBF"/>
              </a:buClr>
              <a:buFont typeface="Arial" panose="020B0604020202020204" pitchFamily="34" charset="0"/>
              <a:buChar char="•"/>
            </a:pPr>
            <a:r>
              <a:rPr lang="en-GB" altLang="en-US" sz="1600" b="1" dirty="0">
                <a:solidFill>
                  <a:srgbClr val="000000"/>
                </a:solidFill>
                <a:latin typeface="Arial"/>
                <a:cs typeface="Arial"/>
              </a:rPr>
              <a:t>Temp 38°C</a:t>
            </a:r>
            <a:endParaRPr lang="en-GB" altLang="en-US" sz="1600" dirty="0">
              <a:solidFill>
                <a:srgbClr val="000000"/>
              </a:solidFill>
              <a:latin typeface="Arial"/>
              <a:cs typeface="Arial"/>
            </a:endParaRPr>
          </a:p>
          <a:p>
            <a:pPr marL="225425" indent="-225425">
              <a:spcAft>
                <a:spcPts val="1000"/>
              </a:spcAft>
              <a:buClr>
                <a:srgbClr val="008FBF"/>
              </a:buClr>
              <a:buFont typeface="Arial" panose="020B0604020202020204" pitchFamily="34" charset="0"/>
              <a:buChar char="•"/>
            </a:pPr>
            <a:r>
              <a:rPr lang="en-GB" altLang="en-US" sz="1600" dirty="0">
                <a:solidFill>
                  <a:srgbClr val="000000"/>
                </a:solidFill>
                <a:latin typeface="Arial"/>
                <a:cs typeface="Arial"/>
              </a:rPr>
              <a:t>Has had antibiotics in the past for suspected </a:t>
            </a:r>
            <a:br>
              <a:rPr lang="en-GB" altLang="en-US" sz="1600" dirty="0">
                <a:solidFill>
                  <a:srgbClr val="000000"/>
                </a:solidFill>
                <a:latin typeface="Arial"/>
                <a:cs typeface="Arial"/>
              </a:rPr>
            </a:br>
            <a:r>
              <a:rPr lang="en-GB" altLang="en-US" sz="1600" dirty="0">
                <a:solidFill>
                  <a:srgbClr val="000000"/>
                </a:solidFill>
                <a:latin typeface="Arial"/>
                <a:cs typeface="Arial"/>
              </a:rPr>
              <a:t>UTI that worked</a:t>
            </a:r>
          </a:p>
          <a:p>
            <a:pPr marL="225425" indent="-225425">
              <a:spcAft>
                <a:spcPts val="1000"/>
              </a:spcAft>
              <a:buClr>
                <a:srgbClr val="008FBF"/>
              </a:buClr>
              <a:buFont typeface="Arial" panose="020B0604020202020204" pitchFamily="34" charset="0"/>
              <a:buChar char="•"/>
            </a:pPr>
            <a:r>
              <a:rPr lang="en-GB" altLang="en-US" sz="1600" b="1" dirty="0">
                <a:solidFill>
                  <a:srgbClr val="000000"/>
                </a:solidFill>
                <a:latin typeface="Arial"/>
                <a:cs typeface="Arial"/>
              </a:rPr>
              <a:t>No other obvious cause for new symptoms</a:t>
            </a:r>
            <a:endParaRPr lang="en-GB" altLang="en-US" b="1" dirty="0">
              <a:solidFill>
                <a:srgbClr val="000000"/>
              </a:solidFill>
              <a:latin typeface="Arial"/>
              <a:cs typeface="Arial"/>
            </a:endParaRPr>
          </a:p>
          <a:p>
            <a:pPr>
              <a:buClr>
                <a:srgbClr val="008FBF"/>
              </a:buClr>
            </a:pPr>
            <a:endParaRPr lang="en-US" sz="1600" dirty="0">
              <a:cs typeface="Calibri"/>
            </a:endParaRPr>
          </a:p>
        </p:txBody>
      </p:sp>
      <p:pic>
        <p:nvPicPr>
          <p:cNvPr id="2" name="Online Media 1" title="To Dip Or Not To Dip part 2">
            <a:hlinkClick r:id="" action="ppaction://media"/>
            <a:extLst>
              <a:ext uri="{FF2B5EF4-FFF2-40B4-BE49-F238E27FC236}">
                <a16:creationId xmlns:a16="http://schemas.microsoft.com/office/drawing/2014/main" id="{80D170D9-D6F7-45CE-9089-CDDB33C8F8F3}"/>
              </a:ext>
            </a:extLst>
          </p:cNvPr>
          <p:cNvPicPr>
            <a:picLocks noRot="1" noChangeAspect="1"/>
          </p:cNvPicPr>
          <p:nvPr>
            <a:videoFile r:link="rId1"/>
          </p:nvPr>
        </p:nvPicPr>
        <p:blipFill>
          <a:blip r:embed="rId4"/>
          <a:stretch>
            <a:fillRect/>
          </a:stretch>
        </p:blipFill>
        <p:spPr>
          <a:xfrm>
            <a:off x="3154484" y="1206404"/>
            <a:ext cx="8839136" cy="4994111"/>
          </a:xfrm>
          <a:prstGeom prst="rect">
            <a:avLst/>
          </a:prstGeom>
        </p:spPr>
      </p:pic>
    </p:spTree>
    <p:extLst>
      <p:ext uri="{BB962C8B-B14F-4D97-AF65-F5344CB8AC3E}">
        <p14:creationId xmlns:p14="http://schemas.microsoft.com/office/powerpoint/2010/main" val="123664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
        <p:nvSpPr>
          <p:cNvPr id="3" name="TextBox 2"/>
          <p:cNvSpPr txBox="1"/>
          <p:nvPr/>
        </p:nvSpPr>
        <p:spPr>
          <a:xfrm>
            <a:off x="685800" y="613611"/>
            <a:ext cx="10287000" cy="600164"/>
          </a:xfrm>
          <a:prstGeom prst="rect">
            <a:avLst/>
          </a:prstGeom>
          <a:noFill/>
        </p:spPr>
        <p:txBody>
          <a:bodyPr wrap="square" rtlCol="0">
            <a:spAutoFit/>
          </a:bodyPr>
          <a:lstStyle/>
          <a:p>
            <a:r>
              <a:rPr lang="en-AU" sz="3300" b="1" dirty="0">
                <a:solidFill>
                  <a:srgbClr val="00577D"/>
                </a:solidFill>
                <a:latin typeface="Arial Black" charset="0"/>
                <a:ea typeface="Arial Black" charset="0"/>
                <a:cs typeface="Arial Black" charset="0"/>
              </a:rPr>
              <a:t>To Dip or Not to Dip Quiz Answers</a:t>
            </a:r>
            <a:endParaRPr lang="en-US" sz="3300" b="1" dirty="0">
              <a:solidFill>
                <a:srgbClr val="00577D"/>
              </a:solidFill>
              <a:latin typeface="Arial Black" charset="0"/>
              <a:ea typeface="Arial Black" charset="0"/>
              <a:cs typeface="Arial Black" charset="0"/>
            </a:endParaRPr>
          </a:p>
        </p:txBody>
      </p:sp>
      <p:sp>
        <p:nvSpPr>
          <p:cNvPr id="4" name="TextBox 3"/>
          <p:cNvSpPr txBox="1"/>
          <p:nvPr/>
        </p:nvSpPr>
        <p:spPr>
          <a:xfrm>
            <a:off x="774033" y="1579857"/>
            <a:ext cx="10198767" cy="3600986"/>
          </a:xfrm>
          <a:prstGeom prst="rect">
            <a:avLst/>
          </a:prstGeom>
          <a:noFill/>
        </p:spPr>
        <p:txBody>
          <a:bodyPr wrap="square" rtlCol="0">
            <a:spAutoFit/>
          </a:bodyPr>
          <a:lstStyle/>
          <a:p>
            <a:pPr>
              <a:tabLst>
                <a:tab pos="484188" algn="l"/>
              </a:tabLst>
            </a:pPr>
            <a:r>
              <a:rPr lang="en-AU" sz="2400" b="1" dirty="0">
                <a:solidFill>
                  <a:srgbClr val="00577D"/>
                </a:solidFill>
                <a:latin typeface="Arial" charset="0"/>
                <a:ea typeface="Arial" charset="0"/>
                <a:cs typeface="Arial" charset="0"/>
              </a:rPr>
              <a:t>Q.	</a:t>
            </a:r>
            <a:r>
              <a:rPr lang="en-AU" sz="2400" b="1" dirty="0">
                <a:latin typeface="Arial" charset="0"/>
                <a:ea typeface="Arial" charset="0"/>
                <a:cs typeface="Arial" charset="0"/>
              </a:rPr>
              <a:t>Is </a:t>
            </a:r>
            <a:r>
              <a:rPr lang="en-AU" sz="2400" b="1" dirty="0">
                <a:latin typeface="Arial" panose="020B0604020202020204" pitchFamily="34" charset="0"/>
                <a:ea typeface="Arial" charset="0"/>
                <a:cs typeface="Arial" panose="020B0604020202020204" pitchFamily="34" charset="0"/>
              </a:rPr>
              <a:t>urine dipstick testing an important part of deciding whether </a:t>
            </a:r>
            <a:br>
              <a:rPr lang="en-AU" sz="2400" b="1" dirty="0">
                <a:latin typeface="Arial" panose="020B0604020202020204" pitchFamily="34" charset="0"/>
                <a:ea typeface="Arial" charset="0"/>
                <a:cs typeface="Arial" panose="020B0604020202020204" pitchFamily="34" charset="0"/>
              </a:rPr>
            </a:br>
            <a:r>
              <a:rPr lang="en-AU" sz="2400" b="1" dirty="0">
                <a:latin typeface="Arial" panose="020B0604020202020204" pitchFamily="34" charset="0"/>
                <a:ea typeface="Arial" charset="0"/>
                <a:cs typeface="Arial" panose="020B0604020202020204" pitchFamily="34" charset="0"/>
              </a:rPr>
              <a:t>	a resident might be unwell with a UTI.</a:t>
            </a:r>
          </a:p>
          <a:p>
            <a:endParaRPr lang="en-AU" sz="2000" b="1" dirty="0">
              <a:latin typeface="Arial" charset="0"/>
              <a:ea typeface="Arial" charset="0"/>
              <a:cs typeface="Arial" charset="0"/>
            </a:endParaRPr>
          </a:p>
          <a:p>
            <a:pPr lvl="1"/>
            <a:endParaRPr lang="en-AU" sz="2000" dirty="0">
              <a:latin typeface="Arial" charset="0"/>
              <a:ea typeface="Arial" charset="0"/>
              <a:cs typeface="Arial" charset="0"/>
            </a:endParaRPr>
          </a:p>
          <a:p>
            <a:pPr>
              <a:spcAft>
                <a:spcPts val="600"/>
              </a:spcAft>
              <a:tabLst>
                <a:tab pos="484188" algn="l"/>
              </a:tabLst>
            </a:pPr>
            <a:r>
              <a:rPr lang="en-AU" sz="2000" b="1" dirty="0">
                <a:solidFill>
                  <a:srgbClr val="00577D"/>
                </a:solidFill>
                <a:latin typeface="Arial" charset="0"/>
                <a:ea typeface="Arial" charset="0"/>
                <a:cs typeface="Arial" charset="0"/>
              </a:rPr>
              <a:t>A.	No. </a:t>
            </a:r>
            <a:r>
              <a:rPr lang="en-AU" sz="2000" dirty="0">
                <a:solidFill>
                  <a:srgbClr val="00577D"/>
                </a:solidFill>
                <a:latin typeface="Arial" charset="0"/>
                <a:ea typeface="Arial" charset="0"/>
                <a:cs typeface="Arial" charset="0"/>
              </a:rPr>
              <a:t>Dipstick testing is common practice in aged care homes. </a:t>
            </a:r>
          </a:p>
          <a:p>
            <a:pPr>
              <a:spcAft>
                <a:spcPts val="600"/>
              </a:spcAft>
              <a:tabLst>
                <a:tab pos="484188" algn="l"/>
              </a:tabLst>
            </a:pPr>
            <a:r>
              <a:rPr lang="en-AU" sz="2000" dirty="0">
                <a:solidFill>
                  <a:srgbClr val="00577D"/>
                </a:solidFill>
                <a:latin typeface="Arial" charset="0"/>
                <a:ea typeface="Arial" charset="0"/>
                <a:cs typeface="Arial" charset="0"/>
              </a:rPr>
              <a:t>	These tests are cheap, easy to perform and give rapid results. </a:t>
            </a:r>
          </a:p>
          <a:p>
            <a:pPr>
              <a:spcAft>
                <a:spcPts val="600"/>
              </a:spcAft>
              <a:tabLst>
                <a:tab pos="484188" algn="l"/>
              </a:tabLst>
            </a:pPr>
            <a:r>
              <a:rPr lang="en-AU" sz="2000" dirty="0">
                <a:solidFill>
                  <a:srgbClr val="00577D"/>
                </a:solidFill>
                <a:latin typeface="Arial" charset="0"/>
                <a:ea typeface="Arial" charset="0"/>
                <a:cs typeface="Arial" charset="0"/>
              </a:rPr>
              <a:t>	They can heavily influence decision making around diagnosing</a:t>
            </a:r>
            <a:br>
              <a:rPr lang="en-AU" sz="2000" dirty="0">
                <a:solidFill>
                  <a:srgbClr val="00577D"/>
                </a:solidFill>
                <a:latin typeface="Arial" charset="0"/>
                <a:ea typeface="Arial" charset="0"/>
                <a:cs typeface="Arial" charset="0"/>
              </a:rPr>
            </a:br>
            <a:r>
              <a:rPr lang="en-AU" sz="2000" dirty="0">
                <a:solidFill>
                  <a:srgbClr val="00577D"/>
                </a:solidFill>
                <a:latin typeface="Arial" charset="0"/>
                <a:ea typeface="Arial" charset="0"/>
                <a:cs typeface="Arial" charset="0"/>
              </a:rPr>
              <a:t>	of UTI and whether antibiotics are prescribed. </a:t>
            </a:r>
          </a:p>
          <a:p>
            <a:pPr>
              <a:spcAft>
                <a:spcPts val="600"/>
              </a:spcAft>
              <a:tabLst>
                <a:tab pos="484188" algn="l"/>
              </a:tabLst>
            </a:pPr>
            <a:r>
              <a:rPr lang="en-AU" sz="2000" dirty="0">
                <a:solidFill>
                  <a:srgbClr val="00577D"/>
                </a:solidFill>
                <a:latin typeface="Arial" charset="0"/>
                <a:ea typeface="Arial" charset="0"/>
                <a:cs typeface="Arial" charset="0"/>
              </a:rPr>
              <a:t>	Dipstick testing can also result in incorrect decision that can harm the resident.</a:t>
            </a:r>
          </a:p>
          <a:p>
            <a:endParaRPr lang="en-US" sz="2000" dirty="0">
              <a:solidFill>
                <a:srgbClr val="00577D"/>
              </a:solidFill>
              <a:latin typeface="Arial" charset="0"/>
              <a:ea typeface="Arial" charset="0"/>
              <a:cs typeface="Arial" charset="0"/>
            </a:endParaRPr>
          </a:p>
        </p:txBody>
      </p:sp>
    </p:spTree>
    <p:extLst>
      <p:ext uri="{BB962C8B-B14F-4D97-AF65-F5344CB8AC3E}">
        <p14:creationId xmlns:p14="http://schemas.microsoft.com/office/powerpoint/2010/main" val="9013839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1D54548-3EF1-9749-B051-4A2157B91EB4}"/>
              </a:ext>
            </a:extLst>
          </p:cNvPr>
          <p:cNvPicPr>
            <a:picLocks noChangeAspect="1"/>
          </p:cNvPicPr>
          <p:nvPr/>
        </p:nvPicPr>
        <p:blipFill rotWithShape="1">
          <a:blip r:embed="rId3"/>
          <a:srcRect l="15261" t="13272" r="45831" b="17445"/>
          <a:stretch/>
        </p:blipFill>
        <p:spPr>
          <a:xfrm>
            <a:off x="0" y="0"/>
            <a:ext cx="5040000" cy="5976000"/>
          </a:xfrm>
          <a:prstGeom prst="rect">
            <a:avLst/>
          </a:prstGeom>
        </p:spPr>
      </p:pic>
      <p:sp>
        <p:nvSpPr>
          <p:cNvPr id="3" name="Rectangle 2">
            <a:extLst>
              <a:ext uri="{FF2B5EF4-FFF2-40B4-BE49-F238E27FC236}">
                <a16:creationId xmlns:a16="http://schemas.microsoft.com/office/drawing/2014/main" id="{2DDC033F-E961-774B-B577-F2A85D9A0E17}"/>
              </a:ext>
            </a:extLst>
          </p:cNvPr>
          <p:cNvSpPr/>
          <p:nvPr/>
        </p:nvSpPr>
        <p:spPr>
          <a:xfrm>
            <a:off x="5516199" y="456485"/>
            <a:ext cx="5244353" cy="1132103"/>
          </a:xfrm>
          <a:prstGeom prst="rect">
            <a:avLst/>
          </a:prstGeom>
        </p:spPr>
        <p:txBody>
          <a:bodyPr vert="horz" lIns="91440" tIns="45720" rIns="91440" bIns="45720" rtlCol="0" anchor="ctr">
            <a:normAutofit/>
          </a:bodyPr>
          <a:lstStyle/>
          <a:p>
            <a:pPr defTabSz="571477">
              <a:lnSpc>
                <a:spcPct val="90000"/>
              </a:lnSpc>
              <a:spcBef>
                <a:spcPct val="0"/>
              </a:spcBef>
              <a:spcAft>
                <a:spcPts val="600"/>
              </a:spcAft>
            </a:pPr>
            <a:r>
              <a:rPr lang="en-US" sz="2400" b="1" dirty="0">
                <a:solidFill>
                  <a:srgbClr val="00577D"/>
                </a:solidFill>
                <a:latin typeface="Arial Black" charset="0"/>
                <a:ea typeface="Arial Black" charset="0"/>
                <a:cs typeface="Arial Black" charset="0"/>
              </a:rPr>
              <a:t>Case study #3</a:t>
            </a:r>
          </a:p>
        </p:txBody>
      </p:sp>
      <p:sp>
        <p:nvSpPr>
          <p:cNvPr id="4" name="Content Placeholder 1">
            <a:extLst>
              <a:ext uri="{FF2B5EF4-FFF2-40B4-BE49-F238E27FC236}">
                <a16:creationId xmlns:a16="http://schemas.microsoft.com/office/drawing/2014/main" id="{A944F559-5E92-F44A-B309-3DE787381EC6}"/>
              </a:ext>
            </a:extLst>
          </p:cNvPr>
          <p:cNvSpPr>
            <a:spLocks noGrp="1"/>
          </p:cNvSpPr>
          <p:nvPr>
            <p:ph idx="1"/>
          </p:nvPr>
        </p:nvSpPr>
        <p:spPr>
          <a:xfrm>
            <a:off x="5516199" y="1383958"/>
            <a:ext cx="6733466" cy="4334220"/>
          </a:xfrm>
        </p:spPr>
        <p:txBody>
          <a:bodyPr vert="horz" lIns="91440" tIns="45720" rIns="91440" bIns="45720" rtlCol="0" anchor="t">
            <a:noAutofit/>
          </a:bodyPr>
          <a:lstStyle/>
          <a:p>
            <a:pPr marL="0" lvl="1" indent="0" fontAlgn="base">
              <a:lnSpc>
                <a:spcPct val="110000"/>
              </a:lnSpc>
              <a:spcBef>
                <a:spcPts val="600"/>
              </a:spcBef>
              <a:spcAft>
                <a:spcPct val="0"/>
              </a:spcAft>
              <a:buNone/>
              <a:defRPr/>
            </a:pPr>
            <a:r>
              <a:rPr lang="en-GB" altLang="en-US" sz="1800" b="1" kern="0" dirty="0">
                <a:solidFill>
                  <a:schemeClr val="accent6">
                    <a:lumMod val="10000"/>
                  </a:schemeClr>
                </a:solidFill>
                <a:latin typeface="Arial" panose="020B0604020202020204" pitchFamily="34" charset="0"/>
                <a:ea typeface="ヒラギノ角ゴ Pro W3"/>
                <a:cs typeface="Arial" panose="020B0604020202020204" pitchFamily="34" charset="0"/>
              </a:rPr>
              <a:t>Glen Edwards is a 72-year-old resident </a:t>
            </a:r>
          </a:p>
          <a:p>
            <a:pPr marL="230188" lvl="2" indent="-230188" fontAlgn="base">
              <a:lnSpc>
                <a:spcPct val="100000"/>
              </a:lnSpc>
              <a:spcBef>
                <a:spcPts val="600"/>
              </a:spcBef>
              <a:spcAft>
                <a:spcPct val="0"/>
              </a:spcAft>
              <a:buClr>
                <a:srgbClr val="008FBF"/>
              </a:buClr>
              <a:defRPr/>
            </a:pPr>
            <a:r>
              <a:rPr lang="en-GB" altLang="en-US" sz="1800" kern="0" dirty="0">
                <a:solidFill>
                  <a:schemeClr val="accent6">
                    <a:lumMod val="10000"/>
                  </a:schemeClr>
                </a:solidFill>
                <a:latin typeface="Arial"/>
                <a:ea typeface="ヒラギノ角ゴ Pro W3"/>
              </a:rPr>
              <a:t>Stroke three years ago, cognitive impairment</a:t>
            </a:r>
          </a:p>
          <a:p>
            <a:pPr marL="230188" lvl="1" indent="-230188" fontAlgn="base">
              <a:lnSpc>
                <a:spcPct val="100000"/>
              </a:lnSpc>
              <a:spcBef>
                <a:spcPts val="600"/>
              </a:spcBef>
              <a:spcAft>
                <a:spcPct val="0"/>
              </a:spcAft>
              <a:buClr>
                <a:srgbClr val="008FBF"/>
              </a:buClr>
              <a:defRPr/>
            </a:pPr>
            <a:r>
              <a:rPr lang="en-GB" altLang="en-US" sz="1800" kern="0" spc="-20" dirty="0">
                <a:solidFill>
                  <a:schemeClr val="accent6">
                    <a:lumMod val="10000"/>
                  </a:schemeClr>
                </a:solidFill>
                <a:latin typeface="Arial"/>
                <a:ea typeface="ヒラギノ角ゴ Pro W3"/>
              </a:rPr>
              <a:t>2 admissions to hospital for UTI, multiple courses of antibiotics</a:t>
            </a:r>
          </a:p>
          <a:p>
            <a:pPr marL="230188" lvl="1" indent="-230188" fontAlgn="base">
              <a:lnSpc>
                <a:spcPct val="100000"/>
              </a:lnSpc>
              <a:spcBef>
                <a:spcPts val="600"/>
              </a:spcBef>
              <a:spcAft>
                <a:spcPts val="1200"/>
              </a:spcAft>
              <a:buClr>
                <a:srgbClr val="008FBF"/>
              </a:buClr>
              <a:defRPr/>
            </a:pPr>
            <a:r>
              <a:rPr lang="en-GB" altLang="en-US" sz="1800" i="1" kern="0" dirty="0">
                <a:solidFill>
                  <a:schemeClr val="accent6">
                    <a:lumMod val="10000"/>
                  </a:schemeClr>
                </a:solidFill>
                <a:latin typeface="Arial" panose="020B0604020202020204" pitchFamily="34" charset="0"/>
                <a:ea typeface="ヒラギノ角ゴ Pro W3"/>
                <a:cs typeface="Arial" panose="020B0604020202020204" pitchFamily="34" charset="0"/>
              </a:rPr>
              <a:t>C. difficile </a:t>
            </a:r>
            <a:r>
              <a:rPr lang="en-GB" altLang="en-US" sz="1800" kern="0" dirty="0">
                <a:solidFill>
                  <a:schemeClr val="accent6">
                    <a:lumMod val="10000"/>
                  </a:schemeClr>
                </a:solidFill>
                <a:latin typeface="Arial" panose="020B0604020202020204" pitchFamily="34" charset="0"/>
                <a:ea typeface="ヒラギノ角ゴ Pro W3"/>
                <a:cs typeface="Arial" panose="020B0604020202020204" pitchFamily="34" charset="0"/>
              </a:rPr>
              <a:t>diarrhoea with recent antibiotics</a:t>
            </a:r>
            <a:endParaRPr lang="en-GB" altLang="en-US" sz="1800" b="0" kern="0" dirty="0">
              <a:solidFill>
                <a:schemeClr val="accent6">
                  <a:lumMod val="10000"/>
                </a:schemeClr>
              </a:solidFill>
              <a:latin typeface="Arial"/>
              <a:ea typeface="ヒラギノ角ゴ Pro W3"/>
              <a:cs typeface="ヒラギノ角ゴ Pro W3"/>
            </a:endParaRPr>
          </a:p>
          <a:p>
            <a:pPr marL="0" indent="0" fontAlgn="base">
              <a:lnSpc>
                <a:spcPct val="110000"/>
              </a:lnSpc>
              <a:spcBef>
                <a:spcPts val="600"/>
              </a:spcBef>
              <a:spcAft>
                <a:spcPts val="1200"/>
              </a:spcAft>
              <a:buNone/>
              <a:defRPr/>
            </a:pPr>
            <a:r>
              <a:rPr lang="en-GB" altLang="en-US" sz="1800" b="0" kern="0" dirty="0">
                <a:solidFill>
                  <a:schemeClr val="accent6">
                    <a:lumMod val="10000"/>
                  </a:schemeClr>
                </a:solidFill>
                <a:latin typeface="Arial" panose="020B0604020202020204" pitchFamily="34" charset="0"/>
                <a:ea typeface="ヒラギノ角ゴ Pro W3"/>
                <a:cs typeface="Arial" panose="020B0604020202020204" pitchFamily="34" charset="0"/>
              </a:rPr>
              <a:t>Simon, his son, visits and notices Glenn is sleepier </a:t>
            </a:r>
            <a:br>
              <a:rPr lang="en-GB" altLang="en-US" sz="1800" b="0" kern="0" dirty="0">
                <a:solidFill>
                  <a:schemeClr val="accent6">
                    <a:lumMod val="10000"/>
                  </a:schemeClr>
                </a:solidFill>
                <a:latin typeface="Arial" panose="020B0604020202020204" pitchFamily="34" charset="0"/>
                <a:ea typeface="ヒラギノ角ゴ Pro W3"/>
                <a:cs typeface="Arial" panose="020B0604020202020204" pitchFamily="34" charset="0"/>
              </a:rPr>
            </a:br>
            <a:r>
              <a:rPr lang="en-GB" altLang="en-US" sz="1800" b="0" kern="0" dirty="0">
                <a:solidFill>
                  <a:schemeClr val="accent6">
                    <a:lumMod val="10000"/>
                  </a:schemeClr>
                </a:solidFill>
                <a:latin typeface="Arial" panose="020B0604020202020204" pitchFamily="34" charset="0"/>
                <a:ea typeface="ヒラギノ角ゴ Pro W3"/>
                <a:cs typeface="Arial" panose="020B0604020202020204" pitchFamily="34" charset="0"/>
              </a:rPr>
              <a:t>than usual and that </a:t>
            </a:r>
            <a:r>
              <a:rPr lang="en-GB" altLang="en-US" sz="1800" kern="0" dirty="0">
                <a:solidFill>
                  <a:schemeClr val="accent6">
                    <a:lumMod val="10000"/>
                  </a:schemeClr>
                </a:solidFill>
                <a:latin typeface="Arial" panose="020B0604020202020204" pitchFamily="34" charset="0"/>
                <a:ea typeface="ヒラギノ角ゴ Pro W3"/>
                <a:cs typeface="Arial" panose="020B0604020202020204" pitchFamily="34" charset="0"/>
              </a:rPr>
              <a:t>his urine smells.</a:t>
            </a:r>
          </a:p>
          <a:p>
            <a:pPr marL="0" indent="0" fontAlgn="base">
              <a:lnSpc>
                <a:spcPct val="110000"/>
              </a:lnSpc>
              <a:spcBef>
                <a:spcPts val="600"/>
              </a:spcBef>
              <a:spcAft>
                <a:spcPts val="1200"/>
              </a:spcAft>
              <a:buNone/>
              <a:defRPr/>
            </a:pPr>
            <a:r>
              <a:rPr lang="en-US" sz="1800" b="0" dirty="0">
                <a:latin typeface="Arial" panose="020B0604020202020204" pitchFamily="34" charset="0"/>
                <a:cs typeface="Arial" panose="020B0604020202020204" pitchFamily="34" charset="0"/>
              </a:rPr>
              <a:t>Simon thinks this might be another UTI and wants </a:t>
            </a:r>
            <a:br>
              <a:rPr lang="en-US" sz="1800" b="0" dirty="0">
                <a:latin typeface="Arial" panose="020B0604020202020204" pitchFamily="34" charset="0"/>
                <a:cs typeface="Arial" panose="020B0604020202020204" pitchFamily="34" charset="0"/>
              </a:rPr>
            </a:br>
            <a:r>
              <a:rPr lang="en-US" sz="1800" b="0" dirty="0">
                <a:latin typeface="Arial" panose="020B0604020202020204" pitchFamily="34" charset="0"/>
                <a:cs typeface="Arial" panose="020B0604020202020204" pitchFamily="34" charset="0"/>
              </a:rPr>
              <a:t>him started on antibiotics right away. </a:t>
            </a:r>
            <a:endParaRPr lang="en-AU" sz="1800" dirty="0">
              <a:latin typeface="Arial" panose="020B0604020202020204" pitchFamily="34" charset="0"/>
              <a:cs typeface="Arial" panose="020B0604020202020204" pitchFamily="34" charset="0"/>
            </a:endParaRPr>
          </a:p>
          <a:p>
            <a:pPr marL="0" indent="0" fontAlgn="base">
              <a:lnSpc>
                <a:spcPct val="110000"/>
              </a:lnSpc>
              <a:spcBef>
                <a:spcPts val="600"/>
              </a:spcBef>
              <a:spcAft>
                <a:spcPct val="0"/>
              </a:spcAft>
              <a:buNone/>
              <a:defRPr/>
            </a:pPr>
            <a:r>
              <a:rPr lang="en-GB" altLang="en-US" sz="1800" kern="0" dirty="0">
                <a:solidFill>
                  <a:schemeClr val="accent6">
                    <a:lumMod val="10000"/>
                  </a:schemeClr>
                </a:solidFill>
                <a:latin typeface="Arial" panose="020B0604020202020204" pitchFamily="34" charset="0"/>
                <a:ea typeface="ヒラギノ角ゴ Pro W3"/>
                <a:cs typeface="Arial" panose="020B0604020202020204" pitchFamily="34" charset="0"/>
              </a:rPr>
              <a:t>How do you respond to Simon’s request? </a:t>
            </a:r>
          </a:p>
          <a:p>
            <a:pPr marL="0" indent="0" fontAlgn="base">
              <a:lnSpc>
                <a:spcPct val="110000"/>
              </a:lnSpc>
              <a:spcBef>
                <a:spcPts val="600"/>
              </a:spcBef>
              <a:spcAft>
                <a:spcPct val="0"/>
              </a:spcAft>
              <a:buNone/>
              <a:defRPr/>
            </a:pPr>
            <a:r>
              <a:rPr lang="en-GB" altLang="en-US" sz="1800" kern="0" dirty="0">
                <a:solidFill>
                  <a:schemeClr val="accent6">
                    <a:lumMod val="10000"/>
                  </a:schemeClr>
                </a:solidFill>
                <a:latin typeface="Arial" panose="020B0604020202020204" pitchFamily="34" charset="0"/>
                <a:ea typeface="ヒラギノ角ゴ Pro W3"/>
                <a:cs typeface="Arial" panose="020B0604020202020204" pitchFamily="34" charset="0"/>
              </a:rPr>
              <a:t>Should the GP be contacted to prescribe antibiotics?</a:t>
            </a:r>
            <a:endParaRPr lang="en-GB" altLang="en-US" sz="1800" kern="0" dirty="0">
              <a:solidFill>
                <a:schemeClr val="accent6">
                  <a:lumMod val="10000"/>
                </a:schemeClr>
              </a:solidFill>
              <a:latin typeface="Arial"/>
              <a:ea typeface="ヒラギノ角ゴ Pro W3"/>
              <a:cs typeface="ヒラギノ角ゴ Pro W3"/>
            </a:endParaRPr>
          </a:p>
          <a:p>
            <a:pPr marL="0" indent="0" fontAlgn="base">
              <a:lnSpc>
                <a:spcPct val="100000"/>
              </a:lnSpc>
              <a:spcAft>
                <a:spcPct val="0"/>
              </a:spcAft>
              <a:buNone/>
              <a:defRPr/>
            </a:pPr>
            <a:endParaRPr lang="en-GB" altLang="en-US" sz="1800" b="0" kern="0" dirty="0">
              <a:solidFill>
                <a:schemeClr val="accent6">
                  <a:lumMod val="10000"/>
                </a:schemeClr>
              </a:solidFill>
              <a:latin typeface="Arial"/>
              <a:ea typeface="ヒラギノ角ゴ Pro W3"/>
              <a:cs typeface="ヒラギノ角ゴ Pro W3"/>
            </a:endParaRPr>
          </a:p>
          <a:p>
            <a:endParaRPr lang="en-US" sz="2400" b="0" dirty="0"/>
          </a:p>
          <a:p>
            <a:endParaRPr lang="en-US" dirty="0"/>
          </a:p>
        </p:txBody>
      </p:sp>
      <p:sp>
        <p:nvSpPr>
          <p:cNvPr id="5" name="Slide Number Placeholder 4">
            <a:extLst>
              <a:ext uri="{FF2B5EF4-FFF2-40B4-BE49-F238E27FC236}">
                <a16:creationId xmlns:a16="http://schemas.microsoft.com/office/drawing/2014/main" id="{D364940C-2D3B-704D-8407-39EB8E7EDE3C}"/>
              </a:ext>
            </a:extLst>
          </p:cNvPr>
          <p:cNvSpPr txBox="1">
            <a:spLocks/>
          </p:cNvSpPr>
          <p:nvPr/>
        </p:nvSpPr>
        <p:spPr>
          <a:xfrm>
            <a:off x="7981950" y="6356352"/>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03E4F4A1-2182-4D2B-905A-61C4D2EAEA54}" type="slidenum">
              <a:rPr lang="en-AU" smtClean="0"/>
              <a:pPr>
                <a:spcAft>
                  <a:spcPts val="600"/>
                </a:spcAft>
              </a:pPr>
              <a:t>20</a:t>
            </a:fld>
            <a:endParaRPr lang="en-AU"/>
          </a:p>
        </p:txBody>
      </p:sp>
      <p:pic>
        <p:nvPicPr>
          <p:cNvPr id="6" name="Picture 5">
            <a:extLst>
              <a:ext uri="{FF2B5EF4-FFF2-40B4-BE49-F238E27FC236}">
                <a16:creationId xmlns:a16="http://schemas.microsoft.com/office/drawing/2014/main" id="{58E41553-8D57-1B46-BF52-72BD8066D6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
        <p:nvSpPr>
          <p:cNvPr id="2" name="TextBox 1">
            <a:extLst>
              <a:ext uri="{FF2B5EF4-FFF2-40B4-BE49-F238E27FC236}">
                <a16:creationId xmlns:a16="http://schemas.microsoft.com/office/drawing/2014/main" id="{223F223F-99ED-A345-88CE-C15B42E97DBD}"/>
              </a:ext>
            </a:extLst>
          </p:cNvPr>
          <p:cNvSpPr txBox="1"/>
          <p:nvPr/>
        </p:nvSpPr>
        <p:spPr>
          <a:xfrm>
            <a:off x="5040000" y="153423"/>
            <a:ext cx="184731" cy="369332"/>
          </a:xfrm>
          <a:prstGeom prst="rect">
            <a:avLst/>
          </a:prstGeom>
          <a:solidFill>
            <a:schemeClr val="accent2"/>
          </a:solidFill>
        </p:spPr>
        <p:txBody>
          <a:bodyPr wrap="none" rtlCol="0">
            <a:spAutoFit/>
          </a:bodyPr>
          <a:lstStyle/>
          <a:p>
            <a:endParaRPr lang="en-US" dirty="0"/>
          </a:p>
        </p:txBody>
      </p:sp>
    </p:spTree>
    <p:extLst>
      <p:ext uri="{BB962C8B-B14F-4D97-AF65-F5344CB8AC3E}">
        <p14:creationId xmlns:p14="http://schemas.microsoft.com/office/powerpoint/2010/main" val="13930771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E93A7DA-74C5-A840-B570-3FE8DB220C45}"/>
              </a:ext>
            </a:extLst>
          </p:cNvPr>
          <p:cNvSpPr/>
          <p:nvPr/>
        </p:nvSpPr>
        <p:spPr>
          <a:xfrm>
            <a:off x="0" y="1"/>
            <a:ext cx="12278226" cy="1521994"/>
          </a:xfrm>
          <a:prstGeom prst="rect">
            <a:avLst/>
          </a:prstGeom>
          <a:solidFill>
            <a:srgbClr val="EBEB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1">
            <a:extLst>
              <a:ext uri="{FF2B5EF4-FFF2-40B4-BE49-F238E27FC236}">
                <a16:creationId xmlns:a16="http://schemas.microsoft.com/office/drawing/2014/main" id="{FC4678F1-EE1D-5D43-9304-5EB4995F09F2}"/>
              </a:ext>
            </a:extLst>
          </p:cNvPr>
          <p:cNvSpPr txBox="1">
            <a:spLocks noChangeArrowheads="1"/>
          </p:cNvSpPr>
          <p:nvPr/>
        </p:nvSpPr>
        <p:spPr bwMode="auto">
          <a:xfrm>
            <a:off x="589807" y="727002"/>
            <a:ext cx="6202019" cy="710451"/>
          </a:xfrm>
          <a:prstGeom prst="rect">
            <a:avLst/>
          </a:prstGeom>
          <a:noFill/>
          <a:ln w="38100">
            <a:noFill/>
            <a:miter lim="800000"/>
            <a:headEnd/>
            <a:tailEnd/>
          </a:ln>
        </p:spPr>
        <p:txBody>
          <a:bodyPr wrap="square" numCol="1" spcCol="180000">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179388" indent="-179388">
              <a:spcAft>
                <a:spcPts val="500"/>
              </a:spcAft>
              <a:buClr>
                <a:srgbClr val="008FBF"/>
              </a:buClr>
              <a:buFont typeface="Arial" panose="020B0604020202020204" pitchFamily="34" charset="0"/>
              <a:buChar char="•"/>
            </a:pPr>
            <a:r>
              <a:rPr lang="en-GB" altLang="en-US" sz="1200" dirty="0">
                <a:solidFill>
                  <a:srgbClr val="000000"/>
                </a:solidFill>
              </a:rPr>
              <a:t>72 year-old resident in care home</a:t>
            </a:r>
          </a:p>
          <a:p>
            <a:pPr marL="179388" indent="-179388">
              <a:spcAft>
                <a:spcPts val="500"/>
              </a:spcAft>
              <a:buClr>
                <a:srgbClr val="008FBF"/>
              </a:buClr>
              <a:buFont typeface="Arial" panose="020B0604020202020204" pitchFamily="34" charset="0"/>
              <a:buChar char="•"/>
            </a:pPr>
            <a:r>
              <a:rPr lang="en-GB" altLang="en-US" sz="1200" dirty="0">
                <a:solidFill>
                  <a:srgbClr val="000000"/>
                </a:solidFill>
              </a:rPr>
              <a:t>Stroke 3 years ago, </a:t>
            </a:r>
            <a:br>
              <a:rPr lang="en-GB" altLang="en-US" sz="1200" dirty="0">
                <a:solidFill>
                  <a:srgbClr val="000000"/>
                </a:solidFill>
              </a:rPr>
            </a:br>
            <a:r>
              <a:rPr lang="en-GB" altLang="en-US" sz="1200" dirty="0">
                <a:solidFill>
                  <a:srgbClr val="000000"/>
                </a:solidFill>
              </a:rPr>
              <a:t>cognitively impairment</a:t>
            </a:r>
          </a:p>
        </p:txBody>
      </p:sp>
      <p:sp>
        <p:nvSpPr>
          <p:cNvPr id="6" name="Rectangle 5">
            <a:extLst>
              <a:ext uri="{FF2B5EF4-FFF2-40B4-BE49-F238E27FC236}">
                <a16:creationId xmlns:a16="http://schemas.microsoft.com/office/drawing/2014/main" id="{0B3C5852-9B5C-0446-9AC4-4122779028C5}"/>
              </a:ext>
            </a:extLst>
          </p:cNvPr>
          <p:cNvSpPr/>
          <p:nvPr/>
        </p:nvSpPr>
        <p:spPr>
          <a:xfrm>
            <a:off x="532308" y="0"/>
            <a:ext cx="5244353" cy="991236"/>
          </a:xfrm>
          <a:prstGeom prst="rect">
            <a:avLst/>
          </a:prstGeom>
        </p:spPr>
        <p:txBody>
          <a:bodyPr vert="horz" lIns="91440" tIns="45720" rIns="91440" bIns="45720" rtlCol="0" anchor="ctr">
            <a:normAutofit/>
          </a:bodyPr>
          <a:lstStyle/>
          <a:p>
            <a:pPr defTabSz="571477">
              <a:lnSpc>
                <a:spcPct val="90000"/>
              </a:lnSpc>
              <a:spcBef>
                <a:spcPct val="0"/>
              </a:spcBef>
              <a:spcAft>
                <a:spcPts val="600"/>
              </a:spcAft>
            </a:pPr>
            <a:r>
              <a:rPr lang="en-US" sz="2400" b="1" dirty="0">
                <a:solidFill>
                  <a:srgbClr val="00577D"/>
                </a:solidFill>
                <a:latin typeface="Arial Black" panose="020B0604020202020204" pitchFamily="34" charset="0"/>
                <a:ea typeface="Arial Black" charset="0"/>
                <a:cs typeface="Arial Black" panose="020B0604020202020204" pitchFamily="34" charset="0"/>
              </a:rPr>
              <a:t>Case study #3 </a:t>
            </a:r>
            <a:r>
              <a:rPr lang="en-GB" altLang="en-US" sz="2400" kern="0" dirty="0">
                <a:solidFill>
                  <a:schemeClr val="accent6">
                    <a:lumMod val="10000"/>
                  </a:schemeClr>
                </a:solidFill>
                <a:latin typeface="Arial"/>
                <a:cs typeface="Arial"/>
              </a:rPr>
              <a:t>Glenn Edwards</a:t>
            </a:r>
            <a:endParaRPr lang="en-US" sz="2400" b="1" dirty="0">
              <a:solidFill>
                <a:srgbClr val="00577D"/>
              </a:solidFill>
              <a:latin typeface="Arial Black" charset="0"/>
              <a:ea typeface="Arial Black" charset="0"/>
              <a:cs typeface="Arial Black" charset="0"/>
            </a:endParaRPr>
          </a:p>
        </p:txBody>
      </p:sp>
      <p:sp>
        <p:nvSpPr>
          <p:cNvPr id="8" name="TextBox 1">
            <a:extLst>
              <a:ext uri="{FF2B5EF4-FFF2-40B4-BE49-F238E27FC236}">
                <a16:creationId xmlns:a16="http://schemas.microsoft.com/office/drawing/2014/main" id="{0A9B3052-C12C-A349-81B3-7F260ADAA6E3}"/>
              </a:ext>
            </a:extLst>
          </p:cNvPr>
          <p:cNvSpPr txBox="1">
            <a:spLocks noChangeArrowheads="1"/>
          </p:cNvSpPr>
          <p:nvPr/>
        </p:nvSpPr>
        <p:spPr bwMode="auto">
          <a:xfrm>
            <a:off x="3227730" y="720986"/>
            <a:ext cx="3810743" cy="710451"/>
          </a:xfrm>
          <a:prstGeom prst="rect">
            <a:avLst/>
          </a:prstGeom>
          <a:noFill/>
          <a:ln w="38100">
            <a:noFill/>
            <a:miter lim="800000"/>
            <a:headEnd/>
            <a:tailEnd/>
          </a:ln>
        </p:spPr>
        <p:txBody>
          <a:bodyPr wrap="square" numCol="1" spcCol="180000">
            <a:spAutoFit/>
          </a:bodyPr>
          <a:lstStyle>
            <a:lvl1pPr marL="342900" indent="-342900">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171450" indent="-171450">
              <a:spcAft>
                <a:spcPts val="500"/>
              </a:spcAft>
              <a:buClr>
                <a:srgbClr val="008FBF"/>
              </a:buClr>
              <a:buFont typeface="Arial" panose="020B0604020202020204" pitchFamily="34" charset="0"/>
              <a:buChar char="•"/>
            </a:pPr>
            <a:r>
              <a:rPr lang="en-GB" altLang="en-US" sz="1200" dirty="0">
                <a:solidFill>
                  <a:srgbClr val="000000"/>
                </a:solidFill>
              </a:rPr>
              <a:t>Previous UTI, multiple antibiotics, </a:t>
            </a:r>
            <a:br>
              <a:rPr lang="en-GB" altLang="en-US" sz="1200" dirty="0">
                <a:solidFill>
                  <a:srgbClr val="000000"/>
                </a:solidFill>
              </a:rPr>
            </a:br>
            <a:r>
              <a:rPr lang="en-GB" altLang="en-US" sz="1200" i="1" dirty="0" err="1">
                <a:solidFill>
                  <a:srgbClr val="000000"/>
                </a:solidFill>
              </a:rPr>
              <a:t>C.difficile</a:t>
            </a:r>
            <a:r>
              <a:rPr lang="en-GB" altLang="en-US" sz="1200" i="1" dirty="0">
                <a:solidFill>
                  <a:srgbClr val="000000"/>
                </a:solidFill>
              </a:rPr>
              <a:t> </a:t>
            </a:r>
            <a:r>
              <a:rPr lang="en-GB" altLang="en-US" sz="1200" dirty="0">
                <a:solidFill>
                  <a:srgbClr val="000000"/>
                </a:solidFill>
              </a:rPr>
              <a:t>infection related to antibiotics</a:t>
            </a:r>
          </a:p>
          <a:p>
            <a:pPr marL="171450" indent="-171450">
              <a:spcAft>
                <a:spcPts val="500"/>
              </a:spcAft>
              <a:buClr>
                <a:srgbClr val="008FBF"/>
              </a:buClr>
              <a:buFont typeface="Arial" panose="020B0604020202020204" pitchFamily="34" charset="0"/>
              <a:buChar char="•"/>
            </a:pPr>
            <a:r>
              <a:rPr lang="en-GB" altLang="en-US" sz="1200" kern="0" spc="-20" dirty="0">
                <a:solidFill>
                  <a:schemeClr val="accent6">
                    <a:lumMod val="10000"/>
                  </a:schemeClr>
                </a:solidFill>
                <a:ea typeface="ヒラギノ角ゴ Pro W3"/>
              </a:rPr>
              <a:t>New concern: sleepier than usual and smelly urine</a:t>
            </a:r>
            <a:endParaRPr lang="en-GB" altLang="en-US" sz="1200" kern="0" spc="-20" dirty="0">
              <a:solidFill>
                <a:srgbClr val="000000"/>
              </a:solidFill>
            </a:endParaRPr>
          </a:p>
        </p:txBody>
      </p:sp>
      <p:sp>
        <p:nvSpPr>
          <p:cNvPr id="18" name="TextBox 17">
            <a:extLst>
              <a:ext uri="{FF2B5EF4-FFF2-40B4-BE49-F238E27FC236}">
                <a16:creationId xmlns:a16="http://schemas.microsoft.com/office/drawing/2014/main" id="{437CA516-A4D7-A348-B895-7F5F454CE044}"/>
              </a:ext>
            </a:extLst>
          </p:cNvPr>
          <p:cNvSpPr txBox="1"/>
          <p:nvPr/>
        </p:nvSpPr>
        <p:spPr>
          <a:xfrm>
            <a:off x="589807" y="2318544"/>
            <a:ext cx="6556951" cy="3323987"/>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Let’s use this clinical pathway for </a:t>
            </a:r>
            <a:r>
              <a:rPr lang="en-US" b="1" dirty="0">
                <a:solidFill>
                  <a:srgbClr val="00577D"/>
                </a:solidFill>
                <a:latin typeface="Arial Black" panose="020B0604020202020204" pitchFamily="34" charset="0"/>
                <a:cs typeface="Arial Black" panose="020B0604020202020204" pitchFamily="34" charset="0"/>
              </a:rPr>
              <a:t>Case #3 </a:t>
            </a:r>
            <a:br>
              <a:rPr lang="en-US" b="1" dirty="0">
                <a:solidFill>
                  <a:srgbClr val="00577D"/>
                </a:solidFill>
                <a:latin typeface="Arial Black" panose="020B0604020202020204" pitchFamily="34" charset="0"/>
                <a:cs typeface="Arial Black" panose="020B0604020202020204" pitchFamily="34" charset="0"/>
              </a:rPr>
            </a:br>
            <a:r>
              <a:rPr lang="en-US" b="1" dirty="0">
                <a:latin typeface="Arial" panose="020B0604020202020204" pitchFamily="34" charset="0"/>
                <a:cs typeface="Arial" panose="020B0604020202020204" pitchFamily="34" charset="0"/>
              </a:rPr>
              <a:t>Glenn Edwards</a:t>
            </a:r>
          </a:p>
          <a:p>
            <a:endParaRPr lang="en-US" b="1" dirty="0">
              <a:latin typeface="Arial" panose="020B0604020202020204" pitchFamily="34" charset="0"/>
              <a:cs typeface="Arial" panose="020B0604020202020204" pitchFamily="34" charset="0"/>
            </a:endParaRPr>
          </a:p>
          <a:p>
            <a:pPr>
              <a:spcAft>
                <a:spcPts val="600"/>
              </a:spcAft>
            </a:pPr>
            <a:r>
              <a:rPr lang="en-US" b="1" dirty="0">
                <a:solidFill>
                  <a:srgbClr val="00577D"/>
                </a:solidFill>
                <a:latin typeface="Arial Black" panose="020B0604020202020204" pitchFamily="34" charset="0"/>
                <a:cs typeface="Arial Black" panose="020B0604020202020204" pitchFamily="34" charset="0"/>
              </a:rPr>
              <a:t>Clinical assessment</a:t>
            </a:r>
          </a:p>
          <a:p>
            <a:pPr marL="285750" indent="-285750">
              <a:spcAft>
                <a:spcPts val="1000"/>
              </a:spcAft>
              <a:buClr>
                <a:srgbClr val="008FBF"/>
              </a:buClr>
              <a:buFont typeface="Arial" panose="020B0604020202020204" pitchFamily="34" charset="0"/>
              <a:buChar char="•"/>
            </a:pPr>
            <a:r>
              <a:rPr lang="en-US" dirty="0">
                <a:latin typeface="Arial" panose="020B0604020202020204" pitchFamily="34" charset="0"/>
                <a:cs typeface="Arial" panose="020B0604020202020204" pitchFamily="34" charset="0"/>
              </a:rPr>
              <a:t>Staff noticed that Glen was sleepy this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morning but did not notice this yesterday.  </a:t>
            </a:r>
          </a:p>
          <a:p>
            <a:pPr marL="285750" indent="-285750">
              <a:spcAft>
                <a:spcPts val="1000"/>
              </a:spcAft>
              <a:buClr>
                <a:srgbClr val="008FBF"/>
              </a:buClr>
              <a:buFont typeface="Arial" panose="020B0604020202020204" pitchFamily="34" charset="0"/>
              <a:buChar char="•"/>
            </a:pPr>
            <a:r>
              <a:rPr lang="en-US" dirty="0">
                <a:latin typeface="Arial" panose="020B0604020202020204" pitchFamily="34" charset="0"/>
                <a:cs typeface="Arial" panose="020B0604020202020204" pitchFamily="34" charset="0"/>
              </a:rPr>
              <a:t>Glenn’s clinical observations are normal, he does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not have any pain in the abdomen or kidney area.  </a:t>
            </a:r>
          </a:p>
          <a:p>
            <a:pPr marL="285750" indent="-285750">
              <a:spcAft>
                <a:spcPts val="1000"/>
              </a:spcAft>
              <a:buClr>
                <a:srgbClr val="008FBF"/>
              </a:buClr>
              <a:buFont typeface="Arial" panose="020B0604020202020204" pitchFamily="34" charset="0"/>
              <a:buChar char="•"/>
            </a:pPr>
            <a:r>
              <a:rPr lang="en-US" dirty="0">
                <a:latin typeface="Arial" panose="020B0604020202020204" pitchFamily="34" charset="0"/>
                <a:cs typeface="Arial" panose="020B0604020202020204" pitchFamily="34" charset="0"/>
              </a:rPr>
              <a:t>His appetite was fine this morning. </a:t>
            </a:r>
          </a:p>
          <a:p>
            <a:pPr marL="285750" indent="-285750">
              <a:spcAft>
                <a:spcPts val="1000"/>
              </a:spcAft>
              <a:buClr>
                <a:srgbClr val="008FBF"/>
              </a:buClr>
              <a:buFont typeface="Arial" panose="020B0604020202020204" pitchFamily="34" charset="0"/>
              <a:buChar char="•"/>
            </a:pPr>
            <a:r>
              <a:rPr lang="en-US" dirty="0">
                <a:latin typeface="Arial" panose="020B0604020202020204" pitchFamily="34" charset="0"/>
                <a:cs typeface="Arial" panose="020B0604020202020204" pitchFamily="34" charset="0"/>
              </a:rPr>
              <a:t>He is continent.  </a:t>
            </a:r>
          </a:p>
        </p:txBody>
      </p:sp>
      <p:pic>
        <p:nvPicPr>
          <p:cNvPr id="13" name="Picture 12">
            <a:extLst>
              <a:ext uri="{FF2B5EF4-FFF2-40B4-BE49-F238E27FC236}">
                <a16:creationId xmlns:a16="http://schemas.microsoft.com/office/drawing/2014/main" id="{F9A49A1E-B97A-3744-BDE0-ACF871DC86D4}"/>
              </a:ext>
            </a:extLst>
          </p:cNvPr>
          <p:cNvPicPr>
            <a:picLocks noChangeAspect="1"/>
          </p:cNvPicPr>
          <p:nvPr/>
        </p:nvPicPr>
        <p:blipFill>
          <a:blip r:embed="rId2"/>
          <a:srcRect/>
          <a:stretch/>
        </p:blipFill>
        <p:spPr>
          <a:xfrm>
            <a:off x="7435517" y="164971"/>
            <a:ext cx="4589349" cy="6494507"/>
          </a:xfrm>
          <a:prstGeom prst="rect">
            <a:avLst/>
          </a:prstGeom>
          <a:solidFill>
            <a:schemeClr val="bg1"/>
          </a:solidFill>
          <a:ln w="12700">
            <a:solidFill>
              <a:srgbClr val="008FBF"/>
            </a:solidFill>
          </a:ln>
          <a:effectLst>
            <a:outerShdw blurRad="50800" dist="38100" dir="2700000" algn="tl" rotWithShape="0">
              <a:prstClr val="black">
                <a:alpha val="20000"/>
              </a:prstClr>
            </a:outerShdw>
          </a:effectLst>
        </p:spPr>
      </p:pic>
    </p:spTree>
    <p:extLst>
      <p:ext uri="{BB962C8B-B14F-4D97-AF65-F5344CB8AC3E}">
        <p14:creationId xmlns:p14="http://schemas.microsoft.com/office/powerpoint/2010/main" val="33005906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1C7CE5-5A63-E84A-A30A-FAD1B53B2A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
        <p:nvSpPr>
          <p:cNvPr id="3" name="Title 1">
            <a:extLst>
              <a:ext uri="{FF2B5EF4-FFF2-40B4-BE49-F238E27FC236}">
                <a16:creationId xmlns:a16="http://schemas.microsoft.com/office/drawing/2014/main" id="{B92818FF-461C-4A4A-B918-66849886A72D}"/>
              </a:ext>
            </a:extLst>
          </p:cNvPr>
          <p:cNvSpPr txBox="1">
            <a:spLocks/>
          </p:cNvSpPr>
          <p:nvPr/>
        </p:nvSpPr>
        <p:spPr>
          <a:xfrm>
            <a:off x="684698" y="89082"/>
            <a:ext cx="10515600" cy="1325563"/>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en-US" sz="3300" b="1" dirty="0">
                <a:solidFill>
                  <a:srgbClr val="00577D"/>
                </a:solidFill>
                <a:latin typeface="Arial Black" panose="020B0604020202020204" pitchFamily="34" charset="0"/>
                <a:cs typeface="Arial Black" panose="020B0604020202020204" pitchFamily="34" charset="0"/>
              </a:rPr>
              <a:t>Communication with resident and family</a:t>
            </a:r>
          </a:p>
        </p:txBody>
      </p:sp>
      <p:sp>
        <p:nvSpPr>
          <p:cNvPr id="4" name="Content Placeholder 2">
            <a:extLst>
              <a:ext uri="{FF2B5EF4-FFF2-40B4-BE49-F238E27FC236}">
                <a16:creationId xmlns:a16="http://schemas.microsoft.com/office/drawing/2014/main" id="{6A44AD40-D378-0044-81F8-BAC8439C4964}"/>
              </a:ext>
            </a:extLst>
          </p:cNvPr>
          <p:cNvSpPr txBox="1">
            <a:spLocks/>
          </p:cNvSpPr>
          <p:nvPr/>
        </p:nvSpPr>
        <p:spPr>
          <a:xfrm>
            <a:off x="684698" y="1692999"/>
            <a:ext cx="10253157" cy="3751837"/>
          </a:xfrm>
          <a:prstGeom prst="rect">
            <a:avLst/>
          </a:prstGeom>
        </p:spPr>
        <p:txBody>
          <a:bodyPr vert="horz" lIns="91440" tIns="45720" rIns="91440" bIns="45720" numCol="2" spcCol="54000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spcAft>
                <a:spcPts val="1000"/>
              </a:spcAft>
              <a:buClr>
                <a:srgbClr val="008FBF"/>
              </a:buClr>
            </a:pPr>
            <a:r>
              <a:rPr lang="en-US" sz="1800" dirty="0">
                <a:latin typeface="Arial" panose="020B0604020202020204" pitchFamily="34" charset="0"/>
                <a:cs typeface="Arial" panose="020B0604020202020204" pitchFamily="34" charset="0"/>
              </a:rPr>
              <a:t>First, explain the </a:t>
            </a:r>
            <a:r>
              <a:rPr lang="en-US" sz="1800" b="1" dirty="0">
                <a:solidFill>
                  <a:srgbClr val="00577D"/>
                </a:solidFill>
                <a:latin typeface="Arial" panose="020B0604020202020204" pitchFamily="34" charset="0"/>
                <a:cs typeface="Arial" panose="020B0604020202020204" pitchFamily="34" charset="0"/>
              </a:rPr>
              <a:t>Situation</a:t>
            </a:r>
            <a:r>
              <a:rPr lang="en-US" sz="1800" dirty="0">
                <a:latin typeface="Arial" panose="020B0604020202020204" pitchFamily="34" charset="0"/>
                <a:cs typeface="Arial" panose="020B0604020202020204" pitchFamily="34" charset="0"/>
              </a:rPr>
              <a:t>. Glenn’s current state, what is Simon concerned about?</a:t>
            </a:r>
            <a:endParaRPr lang="en-AU" sz="1800" dirty="0">
              <a:latin typeface="Arial" panose="020B0604020202020204" pitchFamily="34" charset="0"/>
              <a:cs typeface="Arial" panose="020B0604020202020204" pitchFamily="34" charset="0"/>
            </a:endParaRPr>
          </a:p>
          <a:p>
            <a:pPr lvl="0">
              <a:lnSpc>
                <a:spcPct val="110000"/>
              </a:lnSpc>
              <a:spcAft>
                <a:spcPts val="1000"/>
              </a:spcAft>
              <a:buClr>
                <a:srgbClr val="008FBF"/>
              </a:buClr>
            </a:pPr>
            <a:r>
              <a:rPr lang="en-US" sz="1800" dirty="0">
                <a:latin typeface="Arial" panose="020B0604020202020204" pitchFamily="34" charset="0"/>
                <a:cs typeface="Arial" panose="020B0604020202020204" pitchFamily="34" charset="0"/>
              </a:rPr>
              <a:t>Next, share some </a:t>
            </a:r>
            <a:r>
              <a:rPr lang="en-US" sz="1800" b="1" dirty="0">
                <a:solidFill>
                  <a:srgbClr val="00577D"/>
                </a:solidFill>
                <a:latin typeface="Arial" panose="020B0604020202020204" pitchFamily="34" charset="0"/>
                <a:cs typeface="Arial" panose="020B0604020202020204" pitchFamily="34" charset="0"/>
              </a:rPr>
              <a:t>Background</a:t>
            </a:r>
            <a:r>
              <a:rPr lang="en-US" sz="1800" dirty="0">
                <a:latin typeface="Arial" panose="020B0604020202020204" pitchFamily="34" charset="0"/>
                <a:cs typeface="Arial" panose="020B0604020202020204" pitchFamily="34" charset="0"/>
              </a:rPr>
              <a:t> information about Glenn and why it can be harmful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for him to receive unnecessary antibiotics.</a:t>
            </a:r>
          </a:p>
          <a:p>
            <a:pPr>
              <a:lnSpc>
                <a:spcPct val="110000"/>
              </a:lnSpc>
              <a:spcAft>
                <a:spcPts val="1000"/>
              </a:spcAft>
              <a:buClr>
                <a:srgbClr val="008FBF"/>
              </a:buClr>
            </a:pPr>
            <a:r>
              <a:rPr lang="en-US" sz="1800" dirty="0">
                <a:latin typeface="Arial" panose="020B0604020202020204" pitchFamily="34" charset="0"/>
                <a:cs typeface="Arial" panose="020B0604020202020204" pitchFamily="34" charset="0"/>
              </a:rPr>
              <a:t>Provide Simon with your </a:t>
            </a:r>
            <a:r>
              <a:rPr lang="en-US" sz="1800" b="1" dirty="0">
                <a:solidFill>
                  <a:srgbClr val="00577D"/>
                </a:solidFill>
                <a:latin typeface="Arial" panose="020B0604020202020204" pitchFamily="34" charset="0"/>
                <a:cs typeface="Arial" panose="020B0604020202020204" pitchFamily="34" charset="0"/>
              </a:rPr>
              <a:t>Assessment</a:t>
            </a:r>
            <a:r>
              <a:rPr lang="en-US" sz="1800" dirty="0">
                <a:latin typeface="Arial" panose="020B0604020202020204" pitchFamily="34" charset="0"/>
                <a:cs typeface="Arial" panose="020B0604020202020204" pitchFamily="34" charset="0"/>
              </a:rPr>
              <a:t>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of Glenn. What other factors might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be influencing his father’s health,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and what makes you think that this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might not be a UTI?</a:t>
            </a:r>
            <a:endParaRPr lang="en-AU" sz="1800" dirty="0">
              <a:latin typeface="Arial" panose="020B0604020202020204" pitchFamily="34" charset="0"/>
              <a:cs typeface="Arial" panose="020B0604020202020204" pitchFamily="34" charset="0"/>
            </a:endParaRPr>
          </a:p>
          <a:p>
            <a:pPr>
              <a:lnSpc>
                <a:spcPct val="110000"/>
              </a:lnSpc>
              <a:spcAft>
                <a:spcPts val="1000"/>
              </a:spcAft>
              <a:buClr>
                <a:srgbClr val="008FBF"/>
              </a:buClr>
            </a:pPr>
            <a:endParaRPr lang="en-US" sz="1800" dirty="0">
              <a:latin typeface="Arial" panose="020B0604020202020204" pitchFamily="34" charset="0"/>
              <a:cs typeface="Arial" panose="020B0604020202020204" pitchFamily="34" charset="0"/>
            </a:endParaRPr>
          </a:p>
          <a:p>
            <a:pPr>
              <a:lnSpc>
                <a:spcPct val="110000"/>
              </a:lnSpc>
              <a:spcAft>
                <a:spcPts val="1000"/>
              </a:spcAft>
              <a:buClr>
                <a:srgbClr val="008FBF"/>
              </a:buClr>
            </a:pPr>
            <a:r>
              <a:rPr lang="en-US" sz="1800" dirty="0">
                <a:latin typeface="Arial" panose="020B0604020202020204" pitchFamily="34" charset="0"/>
                <a:cs typeface="Arial" panose="020B0604020202020204" pitchFamily="34" charset="0"/>
              </a:rPr>
              <a:t>Consider providing residents and family members with information, such as the ACQSC “Do I need Antibiotics - Information for aged care residents and families, </a:t>
            </a:r>
            <a:r>
              <a:rPr lang="en-US" sz="1800" dirty="0" err="1">
                <a:latin typeface="Arial" panose="020B0604020202020204" pitchFamily="34" charset="0"/>
                <a:cs typeface="Arial" panose="020B0604020202020204" pitchFamily="34" charset="0"/>
              </a:rPr>
              <a:t>carers</a:t>
            </a:r>
            <a:r>
              <a:rPr lang="en-US" sz="1800" dirty="0">
                <a:latin typeface="Arial" panose="020B0604020202020204" pitchFamily="34" charset="0"/>
                <a:cs typeface="Arial" panose="020B0604020202020204" pitchFamily="34" charset="0"/>
              </a:rPr>
              <a:t> and representatives” </a:t>
            </a:r>
          </a:p>
          <a:p>
            <a:pPr>
              <a:lnSpc>
                <a:spcPct val="110000"/>
              </a:lnSpc>
              <a:spcAft>
                <a:spcPts val="1000"/>
              </a:spcAft>
              <a:buClr>
                <a:srgbClr val="008FBF"/>
              </a:buClr>
            </a:pPr>
            <a:r>
              <a:rPr lang="en-US" sz="1800" dirty="0">
                <a:latin typeface="Arial" panose="020B0604020202020204" pitchFamily="34" charset="0"/>
                <a:cs typeface="Arial" panose="020B0604020202020204" pitchFamily="34" charset="0"/>
              </a:rPr>
              <a:t>Share your alternative </a:t>
            </a:r>
            <a:r>
              <a:rPr lang="en-US" sz="1800" b="1" dirty="0">
                <a:solidFill>
                  <a:srgbClr val="00577D"/>
                </a:solidFill>
                <a:latin typeface="Arial" panose="020B0604020202020204" pitchFamily="34" charset="0"/>
                <a:cs typeface="Arial" panose="020B0604020202020204" pitchFamily="34" charset="0"/>
              </a:rPr>
              <a:t>Recommendation</a:t>
            </a:r>
            <a:r>
              <a:rPr lang="en-US" sz="1800" dirty="0">
                <a:latin typeface="Arial" panose="020B0604020202020204" pitchFamily="34" charset="0"/>
                <a:cs typeface="Arial" panose="020B0604020202020204" pitchFamily="34" charset="0"/>
              </a:rPr>
              <a:t> for Glenn’s care. It is helpful to </a:t>
            </a:r>
            <a:r>
              <a:rPr lang="en-US" sz="1800" dirty="0" err="1">
                <a:latin typeface="Arial" panose="020B0604020202020204" pitchFamily="34" charset="0"/>
                <a:cs typeface="Arial" panose="020B0604020202020204" pitchFamily="34" charset="0"/>
              </a:rPr>
              <a:t>emphasise</a:t>
            </a:r>
            <a:r>
              <a:rPr lang="en-US" sz="1800" dirty="0">
                <a:latin typeface="Arial" panose="020B0604020202020204" pitchFamily="34" charset="0"/>
                <a:cs typeface="Arial" panose="020B0604020202020204" pitchFamily="34" charset="0"/>
              </a:rPr>
              <a:t> that you are recommending this course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of action out of your concern for Glenn’s wellbeing and that you will monitor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him closely and keep Simo</a:t>
            </a:r>
            <a:r>
              <a:rPr lang="en-AU" sz="1800" dirty="0">
                <a:latin typeface="Arial" panose="020B0604020202020204" pitchFamily="34" charset="0"/>
                <a:cs typeface="Arial" panose="020B0604020202020204" pitchFamily="34" charset="0"/>
              </a:rPr>
              <a:t>n updated.</a:t>
            </a:r>
            <a:endParaRPr lang="en-US" sz="1800" dirty="0">
              <a:latin typeface="Arial" panose="020B0604020202020204" pitchFamily="34" charset="0"/>
              <a:cs typeface="Arial" panose="020B0604020202020204" pitchFamily="34" charset="0"/>
            </a:endParaRPr>
          </a:p>
          <a:p>
            <a:pPr>
              <a:lnSpc>
                <a:spcPct val="110000"/>
              </a:lnSpc>
            </a:pPr>
            <a:endParaRPr lang="en-US" sz="1800" dirty="0"/>
          </a:p>
        </p:txBody>
      </p:sp>
      <p:sp>
        <p:nvSpPr>
          <p:cNvPr id="5" name="TextBox 4">
            <a:extLst>
              <a:ext uri="{FF2B5EF4-FFF2-40B4-BE49-F238E27FC236}">
                <a16:creationId xmlns:a16="http://schemas.microsoft.com/office/drawing/2014/main" id="{9E499C03-882B-EA41-B715-56499B3FEFE2}"/>
              </a:ext>
            </a:extLst>
          </p:cNvPr>
          <p:cNvSpPr txBox="1"/>
          <p:nvPr/>
        </p:nvSpPr>
        <p:spPr>
          <a:xfrm>
            <a:off x="877899" y="5525751"/>
            <a:ext cx="5752214"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Adapted from CDC resources for clinical staff managing Infections in LTCFs</a:t>
            </a:r>
          </a:p>
        </p:txBody>
      </p:sp>
    </p:spTree>
    <p:extLst>
      <p:ext uri="{BB962C8B-B14F-4D97-AF65-F5344CB8AC3E}">
        <p14:creationId xmlns:p14="http://schemas.microsoft.com/office/powerpoint/2010/main" val="26145698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1C7CE5-5A63-E84A-A30A-FAD1B53B2A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
        <p:nvSpPr>
          <p:cNvPr id="3" name="Title 1">
            <a:extLst>
              <a:ext uri="{FF2B5EF4-FFF2-40B4-BE49-F238E27FC236}">
                <a16:creationId xmlns:a16="http://schemas.microsoft.com/office/drawing/2014/main" id="{B92818FF-461C-4A4A-B918-66849886A72D}"/>
              </a:ext>
            </a:extLst>
          </p:cNvPr>
          <p:cNvSpPr txBox="1">
            <a:spLocks/>
          </p:cNvSpPr>
          <p:nvPr/>
        </p:nvSpPr>
        <p:spPr>
          <a:xfrm>
            <a:off x="199545" y="87897"/>
            <a:ext cx="10515600" cy="1325563"/>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en-US" sz="3300" b="1" dirty="0">
                <a:solidFill>
                  <a:srgbClr val="FF0000"/>
                </a:solidFill>
                <a:latin typeface="Arial Black" panose="020B0604020202020204" pitchFamily="34" charset="0"/>
                <a:cs typeface="Arial Black" panose="020B0604020202020204" pitchFamily="34" charset="0"/>
              </a:rPr>
              <a:t>Consider </a:t>
            </a:r>
            <a:r>
              <a:rPr lang="en-US" sz="3300" b="1" dirty="0">
                <a:solidFill>
                  <a:srgbClr val="00577D"/>
                </a:solidFill>
                <a:latin typeface="Arial Black" panose="020B0604020202020204" pitchFamily="34" charset="0"/>
                <a:cs typeface="Arial Black" panose="020B0604020202020204" pitchFamily="34" charset="0"/>
              </a:rPr>
              <a:t>What Residents </a:t>
            </a:r>
            <a:br>
              <a:rPr lang="en-US" sz="3300" b="1" dirty="0">
                <a:solidFill>
                  <a:srgbClr val="00577D"/>
                </a:solidFill>
                <a:latin typeface="Arial Black" panose="020B0604020202020204" pitchFamily="34" charset="0"/>
                <a:cs typeface="Arial Black" panose="020B0604020202020204" pitchFamily="34" charset="0"/>
              </a:rPr>
            </a:br>
            <a:r>
              <a:rPr lang="en-US" sz="3300" b="1" dirty="0">
                <a:solidFill>
                  <a:srgbClr val="00577D"/>
                </a:solidFill>
                <a:latin typeface="Arial Black" panose="020B0604020202020204" pitchFamily="34" charset="0"/>
                <a:cs typeface="Arial Black" panose="020B0604020202020204" pitchFamily="34" charset="0"/>
              </a:rPr>
              <a:t>and Families are </a:t>
            </a:r>
            <a:r>
              <a:rPr lang="en-US" sz="3300" b="1" u="sng" dirty="0">
                <a:solidFill>
                  <a:srgbClr val="00577D"/>
                </a:solidFill>
                <a:latin typeface="Arial Black" panose="020B0604020202020204" pitchFamily="34" charset="0"/>
                <a:cs typeface="Arial Black" panose="020B0604020202020204" pitchFamily="34" charset="0"/>
              </a:rPr>
              <a:t>Actually</a:t>
            </a:r>
            <a:r>
              <a:rPr lang="en-US" sz="3300" b="1" dirty="0">
                <a:solidFill>
                  <a:srgbClr val="00577D"/>
                </a:solidFill>
                <a:latin typeface="Arial Black" panose="020B0604020202020204" pitchFamily="34" charset="0"/>
                <a:cs typeface="Arial Black" panose="020B0604020202020204" pitchFamily="34" charset="0"/>
              </a:rPr>
              <a:t> Saying</a:t>
            </a:r>
          </a:p>
        </p:txBody>
      </p:sp>
      <p:sp>
        <p:nvSpPr>
          <p:cNvPr id="4" name="Content Placeholder 2">
            <a:extLst>
              <a:ext uri="{FF2B5EF4-FFF2-40B4-BE49-F238E27FC236}">
                <a16:creationId xmlns:a16="http://schemas.microsoft.com/office/drawing/2014/main" id="{6A44AD40-D378-0044-81F8-BAC8439C4964}"/>
              </a:ext>
            </a:extLst>
          </p:cNvPr>
          <p:cNvSpPr txBox="1">
            <a:spLocks/>
          </p:cNvSpPr>
          <p:nvPr/>
        </p:nvSpPr>
        <p:spPr>
          <a:xfrm>
            <a:off x="229880" y="2024374"/>
            <a:ext cx="7419912" cy="2691169"/>
          </a:xfrm>
          <a:prstGeom prst="rect">
            <a:avLst/>
          </a:prstGeom>
        </p:spPr>
        <p:txBody>
          <a:bodyPr vert="horz" lIns="91440" tIns="45720" rIns="91440" bIns="45720" numCol="2" spcCol="54000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600" dirty="0">
                <a:solidFill>
                  <a:srgbClr val="00577D"/>
                </a:solidFill>
                <a:latin typeface="Arial" panose="020B0604020202020204" pitchFamily="34" charset="0"/>
                <a:cs typeface="Arial" panose="020B0604020202020204" pitchFamily="34" charset="0"/>
              </a:rPr>
              <a:t>Family says: </a:t>
            </a:r>
            <a:r>
              <a:rPr lang="en-US" sz="1600" dirty="0">
                <a:latin typeface="Arial" panose="020B0604020202020204" pitchFamily="34" charset="0"/>
                <a:cs typeface="Arial" panose="020B0604020202020204" pitchFamily="34" charset="0"/>
              </a:rPr>
              <a:t>“</a:t>
            </a:r>
            <a:r>
              <a:rPr lang="en-US" sz="1600" i="1" dirty="0">
                <a:latin typeface="Arial" panose="020B0604020202020204" pitchFamily="34" charset="0"/>
                <a:cs typeface="Arial" panose="020B0604020202020204" pitchFamily="34" charset="0"/>
              </a:rPr>
              <a:t>My mum always </a:t>
            </a:r>
            <a:br>
              <a:rPr lang="en-US" sz="1600" i="1" dirty="0">
                <a:latin typeface="Arial" panose="020B0604020202020204" pitchFamily="34" charset="0"/>
                <a:cs typeface="Arial" panose="020B0604020202020204" pitchFamily="34" charset="0"/>
              </a:rPr>
            </a:br>
            <a:r>
              <a:rPr lang="en-US" sz="1600" i="1" dirty="0">
                <a:latin typeface="Arial" panose="020B0604020202020204" pitchFamily="34" charset="0"/>
                <a:cs typeface="Arial" panose="020B0604020202020204" pitchFamily="34" charset="0"/>
              </a:rPr>
              <a:t>looks like this when he has a UTI.</a:t>
            </a:r>
            <a:r>
              <a:rPr lang="en-US" sz="1600" dirty="0">
                <a:latin typeface="Arial" panose="020B0604020202020204" pitchFamily="34" charset="0"/>
                <a:cs typeface="Arial" panose="020B0604020202020204" pitchFamily="34" charset="0"/>
              </a:rPr>
              <a:t>”</a:t>
            </a:r>
          </a:p>
          <a:p>
            <a:pPr>
              <a:lnSpc>
                <a:spcPct val="100000"/>
              </a:lnSpc>
              <a:buClr>
                <a:srgbClr val="008FBF"/>
              </a:buClr>
            </a:pPr>
            <a:r>
              <a:rPr lang="en-US" sz="1600" i="1" dirty="0">
                <a:latin typeface="Arial" panose="020B0604020202020204" pitchFamily="34" charset="0"/>
                <a:cs typeface="Arial" panose="020B0604020202020204" pitchFamily="34" charset="0"/>
              </a:rPr>
              <a:t>We are going to watch </a:t>
            </a:r>
            <a:br>
              <a:rPr lang="en-US" sz="1600" i="1" dirty="0">
                <a:latin typeface="Arial" panose="020B0604020202020204" pitchFamily="34" charset="0"/>
                <a:cs typeface="Arial" panose="020B0604020202020204" pitchFamily="34" charset="0"/>
              </a:rPr>
            </a:br>
            <a:r>
              <a:rPr lang="en-US" sz="1600" i="1" dirty="0">
                <a:latin typeface="Arial" panose="020B0604020202020204" pitchFamily="34" charset="0"/>
                <a:cs typeface="Arial" panose="020B0604020202020204" pitchFamily="34" charset="0"/>
              </a:rPr>
              <a:t>him closely</a:t>
            </a:r>
          </a:p>
          <a:p>
            <a:pPr>
              <a:lnSpc>
                <a:spcPct val="100000"/>
              </a:lnSpc>
              <a:spcAft>
                <a:spcPts val="1200"/>
              </a:spcAft>
              <a:buClr>
                <a:srgbClr val="008FBF"/>
              </a:buClr>
            </a:pPr>
            <a:r>
              <a:rPr lang="en-US" sz="1600" i="1" dirty="0">
                <a:latin typeface="Arial" panose="020B0604020202020204" pitchFamily="34" charset="0"/>
                <a:cs typeface="Arial" panose="020B0604020202020204" pitchFamily="34" charset="0"/>
              </a:rPr>
              <a:t>Let’s help him drink more fluids. </a:t>
            </a:r>
            <a:br>
              <a:rPr lang="en-US" sz="1600" i="1" dirty="0">
                <a:latin typeface="Arial" panose="020B0604020202020204" pitchFamily="34" charset="0"/>
                <a:cs typeface="Arial" panose="020B0604020202020204" pitchFamily="34" charset="0"/>
              </a:rPr>
            </a:br>
            <a:r>
              <a:rPr lang="en-US" sz="1600" i="1" dirty="0">
                <a:latin typeface="Arial" panose="020B0604020202020204" pitchFamily="34" charset="0"/>
                <a:cs typeface="Arial" panose="020B0604020202020204" pitchFamily="34" charset="0"/>
              </a:rPr>
              <a:t>Would you be able to encourage </a:t>
            </a:r>
            <a:br>
              <a:rPr lang="en-US" sz="1600" i="1" dirty="0">
                <a:latin typeface="Arial" panose="020B0604020202020204" pitchFamily="34" charset="0"/>
                <a:cs typeface="Arial" panose="020B0604020202020204" pitchFamily="34" charset="0"/>
              </a:rPr>
            </a:br>
            <a:r>
              <a:rPr lang="en-US" sz="1600" i="1" dirty="0">
                <a:latin typeface="Arial" panose="020B0604020202020204" pitchFamily="34" charset="0"/>
                <a:cs typeface="Arial" panose="020B0604020202020204" pitchFamily="34" charset="0"/>
              </a:rPr>
              <a:t>him to drink some extra juice? </a:t>
            </a:r>
          </a:p>
          <a:p>
            <a:pPr marL="0" indent="0">
              <a:lnSpc>
                <a:spcPct val="100000"/>
              </a:lnSpc>
              <a:spcBef>
                <a:spcPts val="0"/>
              </a:spcBef>
              <a:buNone/>
            </a:pPr>
            <a:endParaRPr lang="en-US" sz="1600" dirty="0">
              <a:latin typeface="Arial" panose="020B0604020202020204" pitchFamily="34" charset="0"/>
              <a:cs typeface="Arial" panose="020B0604020202020204" pitchFamily="34" charset="0"/>
            </a:endParaRPr>
          </a:p>
          <a:p>
            <a:pPr marL="0" indent="0">
              <a:lnSpc>
                <a:spcPct val="100000"/>
              </a:lnSpc>
              <a:spcBef>
                <a:spcPts val="0"/>
              </a:spcBef>
              <a:buNone/>
            </a:pPr>
            <a:r>
              <a:rPr lang="en-US" sz="1600" dirty="0">
                <a:solidFill>
                  <a:srgbClr val="00577D"/>
                </a:solidFill>
                <a:latin typeface="Arial" panose="020B0604020202020204" pitchFamily="34" charset="0"/>
                <a:cs typeface="Arial" panose="020B0604020202020204" pitchFamily="34" charset="0"/>
              </a:rPr>
              <a:t>Family says: </a:t>
            </a:r>
            <a:r>
              <a:rPr lang="en-US" sz="1600" dirty="0">
                <a:latin typeface="Arial" panose="020B0604020202020204" pitchFamily="34" charset="0"/>
                <a:cs typeface="Arial" panose="020B0604020202020204" pitchFamily="34" charset="0"/>
              </a:rPr>
              <a:t>“</a:t>
            </a:r>
            <a:r>
              <a:rPr lang="en-US" sz="1600" i="1" dirty="0">
                <a:latin typeface="Arial" panose="020B0604020202020204" pitchFamily="34" charset="0"/>
                <a:cs typeface="Arial" panose="020B0604020202020204" pitchFamily="34" charset="0"/>
              </a:rPr>
              <a:t>Let’s just give </a:t>
            </a:r>
            <a:br>
              <a:rPr lang="en-US" sz="1600" i="1" dirty="0">
                <a:latin typeface="Arial" panose="020B0604020202020204" pitchFamily="34" charset="0"/>
                <a:cs typeface="Arial" panose="020B0604020202020204" pitchFamily="34" charset="0"/>
              </a:rPr>
            </a:br>
            <a:r>
              <a:rPr lang="en-US" sz="1600" i="1" dirty="0">
                <a:latin typeface="Arial" panose="020B0604020202020204" pitchFamily="34" charset="0"/>
                <a:cs typeface="Arial" panose="020B0604020202020204" pitchFamily="34" charset="0"/>
              </a:rPr>
              <a:t>him antibiotics just in case</a:t>
            </a:r>
            <a:r>
              <a:rPr lang="en-US" sz="1600" dirty="0">
                <a:latin typeface="Arial" panose="020B0604020202020204" pitchFamily="34" charset="0"/>
                <a:cs typeface="Arial" panose="020B0604020202020204" pitchFamily="34" charset="0"/>
              </a:rPr>
              <a:t>.”</a:t>
            </a:r>
          </a:p>
          <a:p>
            <a:pPr>
              <a:lnSpc>
                <a:spcPct val="100000"/>
              </a:lnSpc>
              <a:buClr>
                <a:srgbClr val="008FBF"/>
              </a:buClr>
            </a:pPr>
            <a:r>
              <a:rPr lang="en-US" sz="1600" dirty="0">
                <a:latin typeface="Arial" panose="020B0604020202020204" pitchFamily="34" charset="0"/>
                <a:cs typeface="Arial" panose="020B0604020202020204" pitchFamily="34" charset="0"/>
              </a:rPr>
              <a:t>Antibiotics won’t help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if he doesn’t have a UTI</a:t>
            </a:r>
          </a:p>
          <a:p>
            <a:pPr>
              <a:lnSpc>
                <a:spcPct val="100000"/>
              </a:lnSpc>
              <a:buClr>
                <a:srgbClr val="008FBF"/>
              </a:buClr>
            </a:pPr>
            <a:r>
              <a:rPr lang="en-US" sz="1600" dirty="0">
                <a:latin typeface="Arial" panose="020B0604020202020204" pitchFamily="34" charset="0"/>
                <a:cs typeface="Arial" panose="020B0604020202020204" pitchFamily="34" charset="0"/>
              </a:rPr>
              <a:t>Antibiotics could hurt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him (e.g., </a:t>
            </a:r>
            <a:r>
              <a:rPr lang="en-US" sz="1600" dirty="0" err="1">
                <a:latin typeface="Arial" panose="020B0604020202020204" pitchFamily="34" charset="0"/>
                <a:cs typeface="Arial" panose="020B0604020202020204" pitchFamily="34" charset="0"/>
              </a:rPr>
              <a:t>diarrhoea</a:t>
            </a:r>
            <a:r>
              <a:rPr lang="en-US" sz="1600" dirty="0">
                <a:latin typeface="Arial" panose="020B0604020202020204" pitchFamily="34" charset="0"/>
                <a:cs typeface="Arial" panose="020B0604020202020204" pitchFamily="34" charset="0"/>
              </a:rPr>
              <a:t>)</a:t>
            </a:r>
          </a:p>
          <a:p>
            <a:pPr>
              <a:lnSpc>
                <a:spcPct val="100000"/>
              </a:lnSpc>
              <a:buClr>
                <a:srgbClr val="008FBF"/>
              </a:buClr>
            </a:pPr>
            <a:r>
              <a:rPr lang="en-US" sz="1600" dirty="0">
                <a:latin typeface="Arial" panose="020B0604020202020204" pitchFamily="34" charset="0"/>
                <a:cs typeface="Arial" panose="020B0604020202020204" pitchFamily="34" charset="0"/>
              </a:rPr>
              <a:t>We don’t want to miss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the real cause</a:t>
            </a:r>
          </a:p>
        </p:txBody>
      </p:sp>
      <p:sp>
        <p:nvSpPr>
          <p:cNvPr id="5" name="TextBox 4">
            <a:extLst>
              <a:ext uri="{FF2B5EF4-FFF2-40B4-BE49-F238E27FC236}">
                <a16:creationId xmlns:a16="http://schemas.microsoft.com/office/drawing/2014/main" id="{9E499C03-882B-EA41-B715-56499B3FEFE2}"/>
              </a:ext>
            </a:extLst>
          </p:cNvPr>
          <p:cNvSpPr txBox="1"/>
          <p:nvPr/>
        </p:nvSpPr>
        <p:spPr>
          <a:xfrm>
            <a:off x="684698" y="5534801"/>
            <a:ext cx="5752214" cy="276999"/>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Adapted from CDC resources for clinical staff managing Infections in LTCFs</a:t>
            </a:r>
          </a:p>
        </p:txBody>
      </p:sp>
      <p:sp>
        <p:nvSpPr>
          <p:cNvPr id="6" name="TextBox 5">
            <a:extLst>
              <a:ext uri="{FF2B5EF4-FFF2-40B4-BE49-F238E27FC236}">
                <a16:creationId xmlns:a16="http://schemas.microsoft.com/office/drawing/2014/main" id="{D8DF31E9-5D11-2E46-978B-8375A6DD2389}"/>
              </a:ext>
            </a:extLst>
          </p:cNvPr>
          <p:cNvSpPr txBox="1"/>
          <p:nvPr/>
        </p:nvSpPr>
        <p:spPr>
          <a:xfrm>
            <a:off x="240729" y="4720264"/>
            <a:ext cx="6950637" cy="523220"/>
          </a:xfrm>
          <a:prstGeom prst="rect">
            <a:avLst/>
          </a:prstGeom>
          <a:noFill/>
          <a:ln w="22225">
            <a:solidFill>
              <a:srgbClr val="FF0000"/>
            </a:solidFill>
          </a:ln>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sz="1400" b="1" dirty="0">
                <a:solidFill>
                  <a:srgbClr val="00577D"/>
                </a:solidFill>
                <a:latin typeface="Arial" panose="020B0604020202020204" pitchFamily="34" charset="0"/>
                <a:cs typeface="Arial" panose="020B0604020202020204" pitchFamily="34" charset="0"/>
              </a:rPr>
              <a:t>Educate residents and families regarding antibiotic use!</a:t>
            </a:r>
          </a:p>
          <a:p>
            <a:r>
              <a:rPr lang="en-US" sz="1400" b="1" dirty="0">
                <a:solidFill>
                  <a:srgbClr val="00577D"/>
                </a:solidFill>
                <a:latin typeface="Arial" panose="020B0604020202020204" pitchFamily="34" charset="0"/>
                <a:cs typeface="Arial" panose="020B0604020202020204" pitchFamily="34" charset="0"/>
              </a:rPr>
              <a:t>Ensure that residents’ needs for pain relief and other supportive care are met. </a:t>
            </a:r>
          </a:p>
        </p:txBody>
      </p:sp>
      <p:sp>
        <p:nvSpPr>
          <p:cNvPr id="8" name="Content Placeholder 6">
            <a:extLst>
              <a:ext uri="{FF2B5EF4-FFF2-40B4-BE49-F238E27FC236}">
                <a16:creationId xmlns:a16="http://schemas.microsoft.com/office/drawing/2014/main" id="{D67BC1AA-0A57-F64D-8DBB-4849ECC54CD1}"/>
              </a:ext>
            </a:extLst>
          </p:cNvPr>
          <p:cNvSpPr txBox="1">
            <a:spLocks/>
          </p:cNvSpPr>
          <p:nvPr/>
        </p:nvSpPr>
        <p:spPr>
          <a:xfrm>
            <a:off x="9216363" y="2325264"/>
            <a:ext cx="2374810" cy="978729"/>
          </a:xfrm>
          <a:prstGeom prst="rect">
            <a:avLst/>
          </a:prstGeom>
          <a:noFill/>
        </p:spPr>
        <p:txBody>
          <a:bodyPr wrap="square"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600" i="1" dirty="0">
                <a:solidFill>
                  <a:schemeClr val="bg1"/>
                </a:solidFill>
                <a:latin typeface="Arial" panose="020B0604020202020204" pitchFamily="34" charset="0"/>
                <a:cs typeface="Arial" panose="020B0604020202020204" pitchFamily="34" charset="0"/>
              </a:rPr>
              <a:t>Placeholder for Do I need Antibiotics- Information for ACH Consumers and family </a:t>
            </a:r>
          </a:p>
        </p:txBody>
      </p:sp>
      <p:sp>
        <p:nvSpPr>
          <p:cNvPr id="10" name="TextBox 9">
            <a:extLst>
              <a:ext uri="{FF2B5EF4-FFF2-40B4-BE49-F238E27FC236}">
                <a16:creationId xmlns:a16="http://schemas.microsoft.com/office/drawing/2014/main" id="{619D05F9-A13C-3C4A-BB29-34158C56F136}"/>
              </a:ext>
            </a:extLst>
          </p:cNvPr>
          <p:cNvSpPr txBox="1"/>
          <p:nvPr/>
        </p:nvSpPr>
        <p:spPr>
          <a:xfrm>
            <a:off x="229880" y="1550278"/>
            <a:ext cx="1951175" cy="338554"/>
          </a:xfrm>
          <a:prstGeom prst="rect">
            <a:avLst/>
          </a:prstGeom>
          <a:noFill/>
        </p:spPr>
        <p:txBody>
          <a:bodyPr wrap="none" rtlCol="0">
            <a:spAutoFit/>
          </a:bodyPr>
          <a:lstStyle/>
          <a:p>
            <a:r>
              <a:rPr lang="en-US" sz="1600" b="1" dirty="0">
                <a:latin typeface="Arial" panose="020B0604020202020204" pitchFamily="34" charset="0"/>
                <a:cs typeface="Arial" panose="020B0604020202020204" pitchFamily="34" charset="0"/>
              </a:rPr>
              <a:t>Example Dialogue</a:t>
            </a:r>
          </a:p>
        </p:txBody>
      </p:sp>
      <p:pic>
        <p:nvPicPr>
          <p:cNvPr id="11" name="Picture 10" descr="Graphical user interface&#10;&#10;Description automatically generated with medium confidence">
            <a:extLst>
              <a:ext uri="{FF2B5EF4-FFF2-40B4-BE49-F238E27FC236}">
                <a16:creationId xmlns:a16="http://schemas.microsoft.com/office/drawing/2014/main" id="{90AEC587-0883-E744-BD5A-0124F10B8A1A}"/>
              </a:ext>
            </a:extLst>
          </p:cNvPr>
          <p:cNvPicPr>
            <a:picLocks noChangeAspect="1"/>
          </p:cNvPicPr>
          <p:nvPr/>
        </p:nvPicPr>
        <p:blipFill rotWithShape="1">
          <a:blip r:embed="rId3"/>
          <a:srcRect l="1473" r="751"/>
          <a:stretch/>
        </p:blipFill>
        <p:spPr>
          <a:xfrm>
            <a:off x="9490550" y="626035"/>
            <a:ext cx="2412000" cy="5086806"/>
          </a:xfrm>
          <a:prstGeom prst="rect">
            <a:avLst/>
          </a:prstGeom>
          <a:ln>
            <a:solidFill>
              <a:srgbClr val="00577D"/>
            </a:solidFill>
          </a:ln>
          <a:effectLst>
            <a:outerShdw blurRad="50800" dist="38100" dir="2700000" algn="tl" rotWithShape="0">
              <a:prstClr val="black">
                <a:alpha val="20000"/>
              </a:prstClr>
            </a:outerShdw>
          </a:effectLst>
        </p:spPr>
      </p:pic>
      <p:pic>
        <p:nvPicPr>
          <p:cNvPr id="13" name="Picture 12" descr="Text&#10;&#10;Description automatically generated">
            <a:extLst>
              <a:ext uri="{FF2B5EF4-FFF2-40B4-BE49-F238E27FC236}">
                <a16:creationId xmlns:a16="http://schemas.microsoft.com/office/drawing/2014/main" id="{579EB13E-164A-ED4A-8BFD-EF7E4B342975}"/>
              </a:ext>
            </a:extLst>
          </p:cNvPr>
          <p:cNvPicPr>
            <a:picLocks noChangeAspect="1"/>
          </p:cNvPicPr>
          <p:nvPr/>
        </p:nvPicPr>
        <p:blipFill>
          <a:blip r:embed="rId4"/>
          <a:stretch>
            <a:fillRect/>
          </a:stretch>
        </p:blipFill>
        <p:spPr>
          <a:xfrm>
            <a:off x="7465553" y="1919610"/>
            <a:ext cx="1828801" cy="3793231"/>
          </a:xfrm>
          <a:prstGeom prst="rect">
            <a:avLst/>
          </a:prstGeom>
          <a:ln>
            <a:solidFill>
              <a:srgbClr val="00577D"/>
            </a:solidFill>
          </a:ln>
          <a:effectLst>
            <a:outerShdw blurRad="50800" dist="38100" dir="2700000" algn="tl" rotWithShape="0">
              <a:prstClr val="black">
                <a:alpha val="21138"/>
              </a:prstClr>
            </a:outerShdw>
          </a:effectLst>
        </p:spPr>
      </p:pic>
      <p:sp>
        <p:nvSpPr>
          <p:cNvPr id="14" name="Oval 13">
            <a:extLst>
              <a:ext uri="{FF2B5EF4-FFF2-40B4-BE49-F238E27FC236}">
                <a16:creationId xmlns:a16="http://schemas.microsoft.com/office/drawing/2014/main" id="{BF784076-3D2E-E440-9F4A-B99485095AFA}"/>
              </a:ext>
            </a:extLst>
          </p:cNvPr>
          <p:cNvSpPr/>
          <p:nvPr/>
        </p:nvSpPr>
        <p:spPr>
          <a:xfrm>
            <a:off x="7439217" y="3518810"/>
            <a:ext cx="1832379" cy="914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59000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00000"/>
              </a:lnSpc>
            </a:pPr>
            <a:r>
              <a:rPr lang="en-US" sz="3600" b="1" dirty="0">
                <a:solidFill>
                  <a:srgbClr val="00577D"/>
                </a:solidFill>
                <a:latin typeface="Arial Black" charset="0"/>
                <a:cs typeface="Arial Black" charset="0"/>
              </a:rPr>
              <a:t>Practice Points: Take-home messages</a:t>
            </a:r>
            <a:br>
              <a:rPr lang="en-US" sz="3600" b="1" dirty="0">
                <a:solidFill>
                  <a:srgbClr val="00577D"/>
                </a:solidFill>
                <a:latin typeface="Arial Black" charset="0"/>
                <a:cs typeface="Arial Black" charset="0"/>
              </a:rPr>
            </a:br>
            <a:endParaRPr lang="en-US" sz="3300" b="1" dirty="0">
              <a:solidFill>
                <a:srgbClr val="00577D"/>
              </a:solidFill>
              <a:latin typeface="Arial Black" panose="020B0604020202020204" pitchFamily="34" charset="0"/>
              <a:cs typeface="Arial Black" panose="020B0604020202020204" pitchFamily="34" charset="0"/>
            </a:endParaRPr>
          </a:p>
        </p:txBody>
      </p:sp>
      <p:sp>
        <p:nvSpPr>
          <p:cNvPr id="3" name="Content Placeholder 2"/>
          <p:cNvSpPr>
            <a:spLocks noGrp="1"/>
          </p:cNvSpPr>
          <p:nvPr>
            <p:ph idx="1"/>
          </p:nvPr>
        </p:nvSpPr>
        <p:spPr>
          <a:xfrm>
            <a:off x="838200" y="1825625"/>
            <a:ext cx="10515600" cy="4350731"/>
          </a:xfrm>
          <a:noFill/>
        </p:spPr>
        <p:txBody>
          <a:bodyPr vert="horz" lIns="91440" tIns="45720" rIns="91440" bIns="45720" numCol="1" rtlCol="0" anchor="t">
            <a:normAutofit/>
          </a:bodyPr>
          <a:lstStyle/>
          <a:p>
            <a:pPr>
              <a:lnSpc>
                <a:spcPct val="100000"/>
              </a:lnSpc>
              <a:spcBef>
                <a:spcPts val="0"/>
              </a:spcBef>
              <a:spcAft>
                <a:spcPts val="1800"/>
              </a:spcAft>
              <a:buClr>
                <a:srgbClr val="008FBF"/>
              </a:buClr>
            </a:pPr>
            <a:r>
              <a:rPr lang="en-US" sz="1800" dirty="0">
                <a:latin typeface="Arial" panose="020B0604020202020204" pitchFamily="34" charset="0"/>
                <a:cs typeface="Arial" panose="020B0604020202020204" pitchFamily="34" charset="0"/>
              </a:rPr>
              <a:t>Positive urinalysis or urine culture may indicate ASB. It does not confirm a UTI diagnosis.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We need to check whether the </a:t>
            </a:r>
            <a:r>
              <a:rPr lang="en-US" sz="1800" b="1" dirty="0">
                <a:latin typeface="Arial" panose="020B0604020202020204" pitchFamily="34" charset="0"/>
                <a:cs typeface="Arial" panose="020B0604020202020204" pitchFamily="34" charset="0"/>
              </a:rPr>
              <a:t>symptoms or signs</a:t>
            </a:r>
            <a:r>
              <a:rPr lang="en-US" sz="1800" dirty="0">
                <a:latin typeface="Arial" panose="020B0604020202020204" pitchFamily="34" charset="0"/>
                <a:cs typeface="Arial" panose="020B0604020202020204" pitchFamily="34" charset="0"/>
              </a:rPr>
              <a:t> suggest UTI. </a:t>
            </a:r>
          </a:p>
          <a:p>
            <a:pPr>
              <a:lnSpc>
                <a:spcPct val="150000"/>
              </a:lnSpc>
              <a:spcBef>
                <a:spcPts val="0"/>
              </a:spcBef>
              <a:spcAft>
                <a:spcPts val="1800"/>
              </a:spcAft>
              <a:buClr>
                <a:srgbClr val="008FBF"/>
              </a:buClr>
            </a:pPr>
            <a:r>
              <a:rPr lang="en-US" sz="1800" dirty="0">
                <a:latin typeface="Arial" panose="020B0604020202020204" pitchFamily="34" charset="0"/>
                <a:cs typeface="Arial" panose="020B0604020202020204" pitchFamily="34" charset="0"/>
              </a:rPr>
              <a:t>“Smelly” urine or “</a:t>
            </a:r>
            <a:r>
              <a:rPr lang="en-US" sz="1800" dirty="0" err="1">
                <a:latin typeface="Arial" panose="020B0604020202020204" pitchFamily="34" charset="0"/>
                <a:cs typeface="Arial" panose="020B0604020202020204" pitchFamily="34" charset="0"/>
              </a:rPr>
              <a:t>discoloured</a:t>
            </a:r>
            <a:r>
              <a:rPr lang="en-US" sz="1800" dirty="0">
                <a:latin typeface="Arial" panose="020B0604020202020204" pitchFamily="34" charset="0"/>
                <a:cs typeface="Arial" panose="020B0604020202020204" pitchFamily="34" charset="0"/>
              </a:rPr>
              <a:t>” or “dark” urine is commonly misinterpreted as a symptom of UTI</a:t>
            </a:r>
          </a:p>
          <a:p>
            <a:pPr>
              <a:lnSpc>
                <a:spcPct val="100000"/>
              </a:lnSpc>
              <a:spcBef>
                <a:spcPts val="0"/>
              </a:spcBef>
              <a:spcAft>
                <a:spcPts val="600"/>
              </a:spcAft>
              <a:buClr>
                <a:srgbClr val="008FBF"/>
              </a:buClr>
            </a:pPr>
            <a:r>
              <a:rPr lang="en-US" sz="1800" dirty="0">
                <a:latin typeface="Arial" panose="020B0604020202020204" pitchFamily="34" charset="0"/>
                <a:cs typeface="Arial" panose="020B0604020202020204" pitchFamily="34" charset="0"/>
              </a:rPr>
              <a:t>Remember, unnecessary antibiotic use can lead to</a:t>
            </a:r>
          </a:p>
          <a:p>
            <a:pPr marL="533400" lvl="1" indent="-306388">
              <a:lnSpc>
                <a:spcPct val="100000"/>
              </a:lnSpc>
              <a:spcBef>
                <a:spcPts val="0"/>
              </a:spcBef>
              <a:spcAft>
                <a:spcPts val="600"/>
              </a:spcAft>
              <a:buClr>
                <a:srgbClr val="008FBF"/>
              </a:buClr>
              <a:buSzPct val="75000"/>
              <a:buFont typeface="Courier New" panose="02070309020205020404" pitchFamily="49" charset="0"/>
              <a:buChar char="o"/>
            </a:pPr>
            <a:r>
              <a:rPr lang="en-US" sz="1800" dirty="0">
                <a:latin typeface="Arial" panose="020B0604020202020204" pitchFamily="34" charset="0"/>
                <a:cs typeface="Arial" panose="020B0604020202020204" pitchFamily="34" charset="0"/>
              </a:rPr>
              <a:t>Resident harms and side effects</a:t>
            </a:r>
          </a:p>
          <a:p>
            <a:pPr marL="533400" lvl="1" indent="-306388">
              <a:lnSpc>
                <a:spcPct val="100000"/>
              </a:lnSpc>
              <a:spcBef>
                <a:spcPts val="0"/>
              </a:spcBef>
              <a:spcAft>
                <a:spcPts val="600"/>
              </a:spcAft>
              <a:buClr>
                <a:srgbClr val="008FBF"/>
              </a:buClr>
              <a:buSzPct val="75000"/>
              <a:buFont typeface="Courier New" panose="02070309020205020404" pitchFamily="49" charset="0"/>
              <a:buChar char="o"/>
            </a:pPr>
            <a:r>
              <a:rPr lang="en-US" sz="1800" dirty="0">
                <a:latin typeface="Arial" panose="020B0604020202020204" pitchFamily="34" charset="0"/>
                <a:cs typeface="Arial" panose="020B0604020202020204" pitchFamily="34" charset="0"/>
              </a:rPr>
              <a:t>An increase in antibiotic resistant organisms </a:t>
            </a:r>
          </a:p>
          <a:p>
            <a:pPr marL="533400" lvl="1" indent="-306388">
              <a:lnSpc>
                <a:spcPct val="100000"/>
              </a:lnSpc>
              <a:spcBef>
                <a:spcPts val="0"/>
              </a:spcBef>
              <a:spcAft>
                <a:spcPts val="1200"/>
              </a:spcAft>
              <a:buClr>
                <a:srgbClr val="008FBF"/>
              </a:buClr>
              <a:buSzPct val="75000"/>
              <a:buFont typeface="Courier New" panose="02070309020205020404" pitchFamily="49" charset="0"/>
              <a:buChar char="o"/>
            </a:pPr>
            <a:r>
              <a:rPr lang="en-US" sz="1800" dirty="0">
                <a:latin typeface="Arial" panose="020B0604020202020204" pitchFamily="34" charset="0"/>
                <a:cs typeface="Arial" panose="020B0604020202020204" pitchFamily="34" charset="0"/>
              </a:rPr>
              <a:t>Antibiotics becoming less effective to treat what they're needed for </a:t>
            </a:r>
          </a:p>
          <a:p>
            <a:pPr>
              <a:lnSpc>
                <a:spcPct val="100000"/>
              </a:lnSpc>
              <a:spcBef>
                <a:spcPts val="1800"/>
              </a:spcBef>
              <a:spcAft>
                <a:spcPts val="600"/>
              </a:spcAft>
              <a:buClr>
                <a:srgbClr val="008FBF"/>
              </a:buClr>
            </a:pPr>
            <a:r>
              <a:rPr lang="en-US" sz="1800" dirty="0">
                <a:latin typeface="Arial" panose="020B0604020202020204" pitchFamily="34" charset="0"/>
                <a:cs typeface="Arial" panose="020B0604020202020204" pitchFamily="34" charset="0"/>
              </a:rPr>
              <a:t>Communication can reduce antibiotic overuse</a:t>
            </a:r>
          </a:p>
          <a:p>
            <a:pPr marL="533400" lvl="1" indent="-261938">
              <a:lnSpc>
                <a:spcPct val="100000"/>
              </a:lnSpc>
              <a:spcBef>
                <a:spcPts val="0"/>
              </a:spcBef>
              <a:buClr>
                <a:srgbClr val="008FBF"/>
              </a:buClr>
              <a:buSzPct val="75000"/>
              <a:buFont typeface="Courier New" panose="02070309020205020404" pitchFamily="49" charset="0"/>
              <a:buChar char="o"/>
            </a:pPr>
            <a:r>
              <a:rPr lang="en-US" sz="1800" dirty="0">
                <a:latin typeface="Arial" panose="020B0604020202020204" pitchFamily="34" charset="0"/>
                <a:cs typeface="Arial" panose="020B0604020202020204" pitchFamily="34" charset="0"/>
              </a:rPr>
              <a:t>Include the resident and family in discussions and information</a:t>
            </a:r>
          </a:p>
        </p:txBody>
      </p:sp>
      <p:sp>
        <p:nvSpPr>
          <p:cNvPr id="9" name="Slide Number Placeholder 3"/>
          <p:cNvSpPr>
            <a:spLocks noGrp="1"/>
          </p:cNvSpPr>
          <p:nvPr>
            <p:ph type="sldNum" sz="quarter" idx="12"/>
          </p:nvPr>
        </p:nvSpPr>
        <p:spPr/>
        <p:txBody>
          <a:bodyPr/>
          <a:lstStyle/>
          <a:p>
            <a:r>
              <a:rPr lang="en-US"/>
              <a:t> </a:t>
            </a:r>
          </a:p>
        </p:txBody>
      </p:sp>
    </p:spTree>
    <p:extLst>
      <p:ext uri="{BB962C8B-B14F-4D97-AF65-F5344CB8AC3E}">
        <p14:creationId xmlns:p14="http://schemas.microsoft.com/office/powerpoint/2010/main" val="40694170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1C7CE5-5A63-E84A-A30A-FAD1B53B2A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
        <p:nvSpPr>
          <p:cNvPr id="3" name="Title 1">
            <a:extLst>
              <a:ext uri="{FF2B5EF4-FFF2-40B4-BE49-F238E27FC236}">
                <a16:creationId xmlns:a16="http://schemas.microsoft.com/office/drawing/2014/main" id="{B92818FF-461C-4A4A-B918-66849886A72D}"/>
              </a:ext>
            </a:extLst>
          </p:cNvPr>
          <p:cNvSpPr txBox="1">
            <a:spLocks/>
          </p:cNvSpPr>
          <p:nvPr/>
        </p:nvSpPr>
        <p:spPr>
          <a:xfrm>
            <a:off x="611961" y="224654"/>
            <a:ext cx="5484039" cy="1325563"/>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2800" kern="1200" baseline="0">
                <a:solidFill>
                  <a:schemeClr val="tx2"/>
                </a:solidFill>
                <a:latin typeface="+mj-lt"/>
                <a:ea typeface="+mj-ea"/>
                <a:cs typeface="+mj-cs"/>
              </a:defRPr>
            </a:lvl1pPr>
          </a:lstStyle>
          <a:p>
            <a:r>
              <a:rPr lang="en-US" sz="2400" b="1" dirty="0">
                <a:solidFill>
                  <a:srgbClr val="00577D"/>
                </a:solidFill>
                <a:latin typeface="Arial Black" charset="0"/>
                <a:cs typeface="Arial Black" charset="0"/>
              </a:rPr>
              <a:t>Clinical syndromes that are commonly mistaken as UTI </a:t>
            </a:r>
          </a:p>
          <a:p>
            <a:r>
              <a:rPr lang="en-US" sz="2400" b="1" dirty="0">
                <a:solidFill>
                  <a:srgbClr val="00577D"/>
                </a:solidFill>
                <a:latin typeface="Arial Black" charset="0"/>
                <a:cs typeface="Arial Black" charset="0"/>
              </a:rPr>
              <a:t>in Aged Care Home residents</a:t>
            </a:r>
          </a:p>
        </p:txBody>
      </p:sp>
      <p:sp>
        <p:nvSpPr>
          <p:cNvPr id="4" name="Content Placeholder 2">
            <a:extLst>
              <a:ext uri="{FF2B5EF4-FFF2-40B4-BE49-F238E27FC236}">
                <a16:creationId xmlns:a16="http://schemas.microsoft.com/office/drawing/2014/main" id="{6A44AD40-D378-0044-81F8-BAC8439C4964}"/>
              </a:ext>
            </a:extLst>
          </p:cNvPr>
          <p:cNvSpPr txBox="1">
            <a:spLocks/>
          </p:cNvSpPr>
          <p:nvPr/>
        </p:nvSpPr>
        <p:spPr>
          <a:xfrm>
            <a:off x="7184620" y="1799130"/>
            <a:ext cx="4513616" cy="3768641"/>
          </a:xfrm>
          <a:prstGeom prst="rect">
            <a:avLst/>
          </a:prstGeom>
        </p:spPr>
        <p:txBody>
          <a:bodyPr vert="horz" lIns="91440" tIns="45720" rIns="91440" bIns="45720" rtlCol="0" anchor="t">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20000"/>
              </a:lnSpc>
              <a:spcBef>
                <a:spcPts val="0"/>
              </a:spcBef>
              <a:spcAft>
                <a:spcPts val="1200"/>
              </a:spcAft>
              <a:buClr>
                <a:srgbClr val="008FBF"/>
              </a:buClr>
              <a:buNone/>
            </a:pPr>
            <a:r>
              <a:rPr lang="en-US" sz="2900" b="1" dirty="0">
                <a:latin typeface="Arial" panose="020B0604020202020204" pitchFamily="34" charset="0"/>
                <a:cs typeface="Arial" panose="020B0604020202020204" pitchFamily="34" charset="0"/>
              </a:rPr>
              <a:t>Remember</a:t>
            </a:r>
          </a:p>
          <a:p>
            <a:pPr marL="177800" lvl="0" indent="-177800">
              <a:lnSpc>
                <a:spcPct val="120000"/>
              </a:lnSpc>
              <a:spcBef>
                <a:spcPts val="0"/>
              </a:spcBef>
              <a:spcAft>
                <a:spcPts val="1200"/>
              </a:spcAft>
              <a:buClr>
                <a:srgbClr val="008FBF"/>
              </a:buClr>
            </a:pPr>
            <a:r>
              <a:rPr lang="en-US" sz="2600" dirty="0">
                <a:latin typeface="Arial" panose="020B0604020202020204" pitchFamily="34" charset="0"/>
                <a:cs typeface="Arial" panose="020B0604020202020204" pitchFamily="34" charset="0"/>
              </a:rPr>
              <a:t>Bacteria in urine is very common</a:t>
            </a:r>
          </a:p>
          <a:p>
            <a:pPr marL="177800" lvl="0" indent="-177800">
              <a:lnSpc>
                <a:spcPct val="120000"/>
              </a:lnSpc>
              <a:spcBef>
                <a:spcPts val="0"/>
              </a:spcBef>
              <a:spcAft>
                <a:spcPts val="1200"/>
              </a:spcAft>
              <a:buClr>
                <a:srgbClr val="008FBF"/>
              </a:buClr>
            </a:pPr>
            <a:r>
              <a:rPr lang="en-US" sz="2600" dirty="0">
                <a:latin typeface="Arial" panose="020B0604020202020204" pitchFamily="34" charset="0"/>
                <a:cs typeface="Arial" panose="020B0604020202020204" pitchFamily="34" charset="0"/>
              </a:rPr>
              <a:t>This may not mean an infection is present</a:t>
            </a:r>
          </a:p>
          <a:p>
            <a:pPr marL="177800" lvl="0" indent="-177800">
              <a:lnSpc>
                <a:spcPct val="120000"/>
              </a:lnSpc>
              <a:spcBef>
                <a:spcPts val="0"/>
              </a:spcBef>
              <a:spcAft>
                <a:spcPts val="1200"/>
              </a:spcAft>
              <a:buClr>
                <a:srgbClr val="008FBF"/>
              </a:buClr>
            </a:pPr>
            <a:r>
              <a:rPr lang="en-US" sz="2600" dirty="0">
                <a:latin typeface="Arial" panose="020B0604020202020204" pitchFamily="34" charset="0"/>
                <a:cs typeface="Arial" panose="020B0604020202020204" pitchFamily="34" charset="0"/>
              </a:rPr>
              <a:t>Clinical pathways are useful in assessing </a:t>
            </a:r>
            <a:br>
              <a:rPr lang="en-US" sz="2600" dirty="0">
                <a:latin typeface="Arial" panose="020B0604020202020204" pitchFamily="34" charset="0"/>
                <a:cs typeface="Arial" panose="020B0604020202020204" pitchFamily="34" charset="0"/>
              </a:rPr>
            </a:br>
            <a:r>
              <a:rPr lang="en-US" sz="2600" dirty="0">
                <a:latin typeface="Arial" panose="020B0604020202020204" pitchFamily="34" charset="0"/>
                <a:cs typeface="Arial" panose="020B0604020202020204" pitchFamily="34" charset="0"/>
              </a:rPr>
              <a:t>residents for UTI</a:t>
            </a:r>
          </a:p>
          <a:p>
            <a:pPr marL="177800" lvl="0" indent="-177800">
              <a:lnSpc>
                <a:spcPct val="120000"/>
              </a:lnSpc>
              <a:spcBef>
                <a:spcPts val="0"/>
              </a:spcBef>
              <a:spcAft>
                <a:spcPts val="1200"/>
              </a:spcAft>
              <a:buClr>
                <a:srgbClr val="008FBF"/>
              </a:buClr>
            </a:pPr>
            <a:r>
              <a:rPr lang="en-US" sz="2600" dirty="0">
                <a:latin typeface="Arial" panose="020B0604020202020204" pitchFamily="34" charset="0"/>
                <a:cs typeface="Arial" panose="020B0604020202020204" pitchFamily="34" charset="0"/>
              </a:rPr>
              <a:t>Dipstick testing should not be undertaken </a:t>
            </a:r>
            <a:br>
              <a:rPr lang="en-US" sz="2600" dirty="0">
                <a:latin typeface="Arial" panose="020B0604020202020204" pitchFamily="34" charset="0"/>
                <a:cs typeface="Arial" panose="020B0604020202020204" pitchFamily="34" charset="0"/>
              </a:rPr>
            </a:br>
            <a:r>
              <a:rPr lang="en-US" sz="2600" dirty="0">
                <a:latin typeface="Arial" panose="020B0604020202020204" pitchFamily="34" charset="0"/>
                <a:cs typeface="Arial" panose="020B0604020202020204" pitchFamily="34" charset="0"/>
              </a:rPr>
              <a:t>without GP consultation </a:t>
            </a:r>
          </a:p>
          <a:p>
            <a:pPr marL="404813" lvl="1" indent="-227013">
              <a:lnSpc>
                <a:spcPct val="120000"/>
              </a:lnSpc>
              <a:spcAft>
                <a:spcPts val="600"/>
              </a:spcAft>
              <a:buClr>
                <a:srgbClr val="008FBF"/>
              </a:buClr>
              <a:buSzPct val="75000"/>
              <a:buFont typeface="Courier New" panose="02070309020205020404" pitchFamily="49" charset="0"/>
              <a:buChar char="o"/>
            </a:pPr>
            <a:r>
              <a:rPr lang="en-US" sz="2600" dirty="0">
                <a:latin typeface="Arial" panose="020B0604020202020204" pitchFamily="34" charset="0"/>
                <a:cs typeface="Arial" panose="020B0604020202020204" pitchFamily="34" charset="0"/>
              </a:rPr>
              <a:t>Sometimes GPs may determine that </a:t>
            </a:r>
            <a:br>
              <a:rPr lang="en-US" sz="2600" dirty="0">
                <a:latin typeface="Arial" panose="020B0604020202020204" pitchFamily="34" charset="0"/>
                <a:cs typeface="Arial" panose="020B0604020202020204" pitchFamily="34" charset="0"/>
              </a:rPr>
            </a:br>
            <a:r>
              <a:rPr lang="en-US" sz="2600" dirty="0">
                <a:latin typeface="Arial" panose="020B0604020202020204" pitchFamily="34" charset="0"/>
                <a:cs typeface="Arial" panose="020B0604020202020204" pitchFamily="34" charset="0"/>
              </a:rPr>
              <a:t>it is a useful test in a resident with symptoms to rule out UTI</a:t>
            </a:r>
          </a:p>
          <a:p>
            <a:endParaRPr lang="en-US" sz="18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08B21D31-FECC-6C48-9C7D-D58B266D213A}"/>
              </a:ext>
            </a:extLst>
          </p:cNvPr>
          <p:cNvSpPr txBox="1"/>
          <p:nvPr/>
        </p:nvSpPr>
        <p:spPr>
          <a:xfrm>
            <a:off x="760976" y="1799130"/>
            <a:ext cx="5335024" cy="3508653"/>
          </a:xfrm>
          <a:prstGeom prst="rect">
            <a:avLst/>
          </a:prstGeom>
          <a:noFill/>
        </p:spPr>
        <p:txBody>
          <a:bodyPr wrap="square" rtlCol="0">
            <a:spAutoFit/>
          </a:bodyPr>
          <a:lstStyle/>
          <a:p>
            <a:pPr marL="173038" lvl="0" indent="-173038">
              <a:spcAft>
                <a:spcPts val="1200"/>
              </a:spcAft>
              <a:buClr>
                <a:srgbClr val="008FBF"/>
              </a:buClr>
              <a:buSzPct val="100000"/>
              <a:buFont typeface="Arial" panose="020B0604020202020204" pitchFamily="34" charset="0"/>
              <a:buChar char="•"/>
              <a:tabLst>
                <a:tab pos="263525" algn="l"/>
              </a:tabLst>
            </a:pPr>
            <a:r>
              <a:rPr lang="en-AU" dirty="0">
                <a:latin typeface="Arial" panose="020B0604020202020204" pitchFamily="34" charset="0"/>
                <a:cs typeface="Arial" panose="020B0604020202020204" pitchFamily="34" charset="0"/>
              </a:rPr>
              <a:t>Asymptomatic bacteriuria</a:t>
            </a:r>
            <a:endParaRPr lang="en-US" dirty="0">
              <a:latin typeface="Arial" panose="020B0604020202020204" pitchFamily="34" charset="0"/>
              <a:cs typeface="Arial" panose="020B0604020202020204" pitchFamily="34" charset="0"/>
            </a:endParaRPr>
          </a:p>
          <a:p>
            <a:pPr marL="173038" lvl="0" indent="-173038">
              <a:spcAft>
                <a:spcPts val="1200"/>
              </a:spcAft>
              <a:buClr>
                <a:srgbClr val="008FBF"/>
              </a:buClr>
              <a:buSzPct val="100000"/>
              <a:buFont typeface="Arial" panose="020B0604020202020204" pitchFamily="34" charset="0"/>
              <a:buChar char="•"/>
              <a:tabLst>
                <a:tab pos="263525" algn="l"/>
              </a:tabLst>
            </a:pPr>
            <a:r>
              <a:rPr lang="en-AU" dirty="0">
                <a:latin typeface="Arial" panose="020B0604020202020204" pitchFamily="34" charset="0"/>
                <a:cs typeface="Arial" panose="020B0604020202020204" pitchFamily="34" charset="0"/>
              </a:rPr>
              <a:t>Clinical syndromes</a:t>
            </a:r>
            <a:endParaRPr lang="en-US" dirty="0">
              <a:latin typeface="Arial" panose="020B0604020202020204" pitchFamily="34" charset="0"/>
              <a:cs typeface="Arial" panose="020B0604020202020204" pitchFamily="34" charset="0"/>
            </a:endParaRPr>
          </a:p>
          <a:p>
            <a:pPr marL="447675" lvl="0" indent="-269875">
              <a:spcAft>
                <a:spcPts val="600"/>
              </a:spcAft>
              <a:buClr>
                <a:srgbClr val="008FBF"/>
              </a:buClr>
              <a:buSzPct val="75000"/>
              <a:buFont typeface="Courier New" panose="02070309020205020404" pitchFamily="49" charset="0"/>
              <a:buChar char="o"/>
            </a:pPr>
            <a:r>
              <a:rPr lang="en-AU" dirty="0">
                <a:latin typeface="Arial" panose="020B0604020202020204" pitchFamily="34" charset="0"/>
                <a:cs typeface="Arial" panose="020B0604020202020204" pitchFamily="34" charset="0"/>
              </a:rPr>
              <a:t>Resident had a fall</a:t>
            </a:r>
            <a:endParaRPr lang="en-US" dirty="0">
              <a:latin typeface="Arial" panose="020B0604020202020204" pitchFamily="34" charset="0"/>
              <a:cs typeface="Arial" panose="020B0604020202020204" pitchFamily="34" charset="0"/>
            </a:endParaRPr>
          </a:p>
          <a:p>
            <a:pPr marL="447675" lvl="0" indent="-269875">
              <a:spcAft>
                <a:spcPts val="600"/>
              </a:spcAft>
              <a:buClr>
                <a:srgbClr val="008FBF"/>
              </a:buClr>
              <a:buSzPct val="75000"/>
              <a:buFont typeface="Courier New" panose="02070309020205020404" pitchFamily="49" charset="0"/>
              <a:buChar char="o"/>
            </a:pPr>
            <a:r>
              <a:rPr lang="en-AU" dirty="0">
                <a:latin typeface="Arial" panose="020B0604020202020204" pitchFamily="34" charset="0"/>
                <a:cs typeface="Arial" panose="020B0604020202020204" pitchFamily="34" charset="0"/>
              </a:rPr>
              <a:t>Resident has a fever</a:t>
            </a:r>
            <a:endParaRPr lang="en-US" dirty="0">
              <a:latin typeface="Arial" panose="020B0604020202020204" pitchFamily="34" charset="0"/>
              <a:cs typeface="Arial" panose="020B0604020202020204" pitchFamily="34" charset="0"/>
            </a:endParaRPr>
          </a:p>
          <a:p>
            <a:pPr marL="447675" lvl="0" indent="-269875">
              <a:spcAft>
                <a:spcPts val="600"/>
              </a:spcAft>
              <a:buClr>
                <a:srgbClr val="008FBF"/>
              </a:buClr>
              <a:buSzPct val="75000"/>
              <a:buFont typeface="Courier New" panose="02070309020205020404" pitchFamily="49" charset="0"/>
              <a:buChar char="o"/>
            </a:pPr>
            <a:r>
              <a:rPr lang="en-AU" dirty="0">
                <a:latin typeface="Arial" panose="020B0604020202020204" pitchFamily="34" charset="0"/>
                <a:cs typeface="Arial" panose="020B0604020202020204" pitchFamily="34" charset="0"/>
              </a:rPr>
              <a:t>Resident does not seem their usual self</a:t>
            </a:r>
            <a:endParaRPr lang="en-US" dirty="0">
              <a:latin typeface="Arial" panose="020B0604020202020204" pitchFamily="34" charset="0"/>
              <a:cs typeface="Arial" panose="020B0604020202020204" pitchFamily="34" charset="0"/>
            </a:endParaRPr>
          </a:p>
          <a:p>
            <a:pPr marL="447675" lvl="0" indent="-269875">
              <a:spcAft>
                <a:spcPts val="600"/>
              </a:spcAft>
              <a:buClr>
                <a:srgbClr val="008FBF"/>
              </a:buClr>
              <a:buSzPct val="75000"/>
              <a:buFont typeface="Courier New" panose="02070309020205020404" pitchFamily="49" charset="0"/>
              <a:buChar char="o"/>
            </a:pPr>
            <a:r>
              <a:rPr lang="en-AU" dirty="0">
                <a:latin typeface="Arial" panose="020B0604020202020204" pitchFamily="34" charset="0"/>
                <a:cs typeface="Arial" panose="020B0604020202020204" pitchFamily="34" charset="0"/>
              </a:rPr>
              <a:t>Resident seems more drowsy than usual</a:t>
            </a:r>
            <a:endParaRPr lang="en-US" dirty="0">
              <a:latin typeface="Arial" panose="020B0604020202020204" pitchFamily="34" charset="0"/>
              <a:cs typeface="Arial" panose="020B0604020202020204" pitchFamily="34" charset="0"/>
            </a:endParaRPr>
          </a:p>
          <a:p>
            <a:pPr marL="447675" lvl="0" indent="-269875">
              <a:spcAft>
                <a:spcPts val="1200"/>
              </a:spcAft>
              <a:buClr>
                <a:srgbClr val="008FBF"/>
              </a:buClr>
              <a:buSzPct val="75000"/>
              <a:buFont typeface="Courier New" panose="02070309020205020404" pitchFamily="49" charset="0"/>
              <a:buChar char="o"/>
            </a:pPr>
            <a:r>
              <a:rPr lang="en-AU" dirty="0">
                <a:latin typeface="Arial" panose="020B0604020202020204" pitchFamily="34" charset="0"/>
                <a:cs typeface="Arial" panose="020B0604020202020204" pitchFamily="34" charset="0"/>
              </a:rPr>
              <a:t>Resident more agitated and / or confused</a:t>
            </a:r>
            <a:endParaRPr lang="en-US" dirty="0">
              <a:latin typeface="Arial" panose="020B0604020202020204" pitchFamily="34" charset="0"/>
              <a:cs typeface="Arial" panose="020B0604020202020204" pitchFamily="34" charset="0"/>
            </a:endParaRPr>
          </a:p>
          <a:p>
            <a:pPr marL="177800" lvl="0" indent="-177800">
              <a:spcAft>
                <a:spcPts val="1200"/>
              </a:spcAft>
              <a:buClr>
                <a:srgbClr val="008FBF"/>
              </a:buClr>
              <a:buSzPct val="100000"/>
              <a:buFont typeface="Arial" panose="020B0604020202020204" pitchFamily="34" charset="0"/>
              <a:buChar char="•"/>
            </a:pPr>
            <a:r>
              <a:rPr lang="en-US" dirty="0">
                <a:latin typeface="Arial" panose="020B0604020202020204" pitchFamily="34" charset="0"/>
                <a:cs typeface="Arial" panose="020B0604020202020204" pitchFamily="34" charset="0"/>
              </a:rPr>
              <a:t>Smelly urine</a:t>
            </a:r>
          </a:p>
          <a:p>
            <a:pPr marL="177800" lvl="0" indent="-177800">
              <a:spcAft>
                <a:spcPts val="1200"/>
              </a:spcAft>
              <a:buClr>
                <a:srgbClr val="008FBF"/>
              </a:buClr>
              <a:buFont typeface="Arial" panose="020B0604020202020204" pitchFamily="34" charset="0"/>
              <a:buChar char="•"/>
            </a:pPr>
            <a:r>
              <a:rPr lang="en-US" dirty="0">
                <a:latin typeface="Arial" panose="020B0604020202020204" pitchFamily="34" charset="0"/>
                <a:cs typeface="Arial" panose="020B0604020202020204" pitchFamily="34" charset="0"/>
              </a:rPr>
              <a:t>Dark urine</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66424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1C7CE5-5A63-E84A-A30A-FAD1B53B2A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
        <p:nvSpPr>
          <p:cNvPr id="3" name="Title 1">
            <a:extLst>
              <a:ext uri="{FF2B5EF4-FFF2-40B4-BE49-F238E27FC236}">
                <a16:creationId xmlns:a16="http://schemas.microsoft.com/office/drawing/2014/main" id="{B92818FF-461C-4A4A-B918-66849886A72D}"/>
              </a:ext>
            </a:extLst>
          </p:cNvPr>
          <p:cNvSpPr txBox="1">
            <a:spLocks/>
          </p:cNvSpPr>
          <p:nvPr/>
        </p:nvSpPr>
        <p:spPr>
          <a:xfrm>
            <a:off x="684698" y="95098"/>
            <a:ext cx="10515600" cy="1325563"/>
          </a:xfrm>
          <a:prstGeom prst="rect">
            <a:avLst/>
          </a:prstGeom>
        </p:spPr>
        <p:txBody>
          <a:bodyPr vert="horz" lIns="91440" tIns="45720" rIns="91440" bIns="45720" rtlCol="0" anchor="b" anchorCtr="0">
            <a:normAutofit/>
          </a:bodyPr>
          <a:lstStyle>
            <a:lvl1pPr algn="l" defTabSz="914400" rtl="0" eaLnBrk="1" latinLnBrk="0" hangingPunct="1">
              <a:lnSpc>
                <a:spcPct val="90000"/>
              </a:lnSpc>
              <a:spcBef>
                <a:spcPct val="0"/>
              </a:spcBef>
              <a:buNone/>
              <a:defRPr sz="2800" kern="1200" baseline="0">
                <a:solidFill>
                  <a:schemeClr val="tx2"/>
                </a:solidFill>
                <a:latin typeface="+mj-lt"/>
                <a:ea typeface="+mj-ea"/>
                <a:cs typeface="+mj-cs"/>
              </a:defRPr>
            </a:lvl1pPr>
          </a:lstStyle>
          <a:p>
            <a:pPr>
              <a:spcAft>
                <a:spcPts val="600"/>
              </a:spcAft>
            </a:pPr>
            <a:r>
              <a:rPr lang="en-US" sz="3600" b="1" dirty="0">
                <a:solidFill>
                  <a:srgbClr val="00577D"/>
                </a:solidFill>
                <a:latin typeface="Arial Black" panose="020B0604020202020204" pitchFamily="34" charset="0"/>
                <a:cs typeface="Arial Black" panose="020B0604020202020204" pitchFamily="34" charset="0"/>
              </a:rPr>
              <a:t>What is the harm in dipstick testing?</a:t>
            </a:r>
          </a:p>
        </p:txBody>
      </p:sp>
      <p:sp>
        <p:nvSpPr>
          <p:cNvPr id="4" name="Content Placeholder 2">
            <a:extLst>
              <a:ext uri="{FF2B5EF4-FFF2-40B4-BE49-F238E27FC236}">
                <a16:creationId xmlns:a16="http://schemas.microsoft.com/office/drawing/2014/main" id="{6A44AD40-D378-0044-81F8-BAC8439C4964}"/>
              </a:ext>
            </a:extLst>
          </p:cNvPr>
          <p:cNvSpPr txBox="1">
            <a:spLocks/>
          </p:cNvSpPr>
          <p:nvPr/>
        </p:nvSpPr>
        <p:spPr>
          <a:xfrm>
            <a:off x="2306003" y="1741119"/>
            <a:ext cx="8672947" cy="130072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250000"/>
              </a:lnSpc>
              <a:spcBef>
                <a:spcPts val="0"/>
              </a:spcBef>
              <a:spcAft>
                <a:spcPts val="2500"/>
              </a:spcAft>
              <a:buClr>
                <a:srgbClr val="008FBF"/>
              </a:buClr>
            </a:pPr>
            <a:r>
              <a:rPr lang="en-US" sz="2400" dirty="0">
                <a:latin typeface="Arial" panose="020B0604020202020204" pitchFamily="34" charset="0"/>
                <a:cs typeface="Arial" panose="020B0604020202020204" pitchFamily="34" charset="0"/>
              </a:rPr>
              <a:t>It is difficult to ignore a positive result</a:t>
            </a:r>
          </a:p>
          <a:p>
            <a:pPr lvl="0">
              <a:lnSpc>
                <a:spcPct val="250000"/>
              </a:lnSpc>
              <a:spcBef>
                <a:spcPts val="0"/>
              </a:spcBef>
              <a:spcAft>
                <a:spcPts val="2500"/>
              </a:spcAft>
              <a:buClr>
                <a:srgbClr val="008FBF"/>
              </a:buClr>
            </a:pPr>
            <a:r>
              <a:rPr lang="en-US" sz="2400" dirty="0">
                <a:latin typeface="Arial" panose="020B0604020202020204" pitchFamily="34" charset="0"/>
                <a:cs typeface="Arial" panose="020B0604020202020204" pitchFamily="34" charset="0"/>
              </a:rPr>
              <a:t>The real diagnosis may be missed</a:t>
            </a:r>
          </a:p>
          <a:p>
            <a:pPr lvl="0">
              <a:lnSpc>
                <a:spcPct val="250000"/>
              </a:lnSpc>
              <a:spcBef>
                <a:spcPts val="0"/>
              </a:spcBef>
              <a:spcAft>
                <a:spcPts val="2500"/>
              </a:spcAft>
              <a:buClr>
                <a:srgbClr val="008FBF"/>
              </a:buClr>
            </a:pPr>
            <a:r>
              <a:rPr lang="en-US" sz="2400" dirty="0">
                <a:latin typeface="Arial" panose="020B0604020202020204" pitchFamily="34" charset="0"/>
                <a:cs typeface="Arial" panose="020B0604020202020204" pitchFamily="34" charset="0"/>
              </a:rPr>
              <a:t>Antibiotics may be unnecessarily prescribed.</a:t>
            </a:r>
          </a:p>
        </p:txBody>
      </p:sp>
      <p:pic>
        <p:nvPicPr>
          <p:cNvPr id="5" name="Picture 4" descr="A picture containing icon&#10;&#10;Description automatically generated">
            <a:extLst>
              <a:ext uri="{FF2B5EF4-FFF2-40B4-BE49-F238E27FC236}">
                <a16:creationId xmlns:a16="http://schemas.microsoft.com/office/drawing/2014/main" id="{75BD174E-70F9-3449-9A7F-5BE51ABD6B33}"/>
              </a:ext>
            </a:extLst>
          </p:cNvPr>
          <p:cNvPicPr>
            <a:picLocks noChangeAspect="1"/>
          </p:cNvPicPr>
          <p:nvPr/>
        </p:nvPicPr>
        <p:blipFill>
          <a:blip r:embed="rId3"/>
          <a:stretch>
            <a:fillRect/>
          </a:stretch>
        </p:blipFill>
        <p:spPr>
          <a:xfrm>
            <a:off x="1205091" y="1690352"/>
            <a:ext cx="887068" cy="1351488"/>
          </a:xfrm>
          <a:prstGeom prst="rect">
            <a:avLst/>
          </a:prstGeom>
        </p:spPr>
      </p:pic>
      <p:pic>
        <p:nvPicPr>
          <p:cNvPr id="6" name="Picture 5">
            <a:extLst>
              <a:ext uri="{FF2B5EF4-FFF2-40B4-BE49-F238E27FC236}">
                <a16:creationId xmlns:a16="http://schemas.microsoft.com/office/drawing/2014/main" id="{EA2F620D-8096-A345-A043-268A14BD258E}"/>
              </a:ext>
            </a:extLst>
          </p:cNvPr>
          <p:cNvPicPr>
            <a:picLocks noChangeAspect="1"/>
          </p:cNvPicPr>
          <p:nvPr/>
        </p:nvPicPr>
        <p:blipFill>
          <a:blip r:embed="rId4"/>
          <a:stretch>
            <a:fillRect/>
          </a:stretch>
        </p:blipFill>
        <p:spPr>
          <a:xfrm rot="18682165">
            <a:off x="1082769" y="4416643"/>
            <a:ext cx="800100" cy="800100"/>
          </a:xfrm>
          <a:prstGeom prst="rect">
            <a:avLst/>
          </a:prstGeom>
        </p:spPr>
      </p:pic>
      <p:pic>
        <p:nvPicPr>
          <p:cNvPr id="7" name="Picture 6">
            <a:extLst>
              <a:ext uri="{FF2B5EF4-FFF2-40B4-BE49-F238E27FC236}">
                <a16:creationId xmlns:a16="http://schemas.microsoft.com/office/drawing/2014/main" id="{3F6C150A-B5C9-3143-B45A-FC811A798631}"/>
              </a:ext>
            </a:extLst>
          </p:cNvPr>
          <p:cNvPicPr>
            <a:picLocks noChangeAspect="1"/>
          </p:cNvPicPr>
          <p:nvPr/>
        </p:nvPicPr>
        <p:blipFill>
          <a:blip r:embed="rId5"/>
          <a:stretch>
            <a:fillRect/>
          </a:stretch>
        </p:blipFill>
        <p:spPr>
          <a:xfrm>
            <a:off x="1745340" y="4359360"/>
            <a:ext cx="468488" cy="914667"/>
          </a:xfrm>
          <a:prstGeom prst="rect">
            <a:avLst/>
          </a:prstGeom>
        </p:spPr>
      </p:pic>
      <p:pic>
        <p:nvPicPr>
          <p:cNvPr id="9" name="Picture 8">
            <a:extLst>
              <a:ext uri="{FF2B5EF4-FFF2-40B4-BE49-F238E27FC236}">
                <a16:creationId xmlns:a16="http://schemas.microsoft.com/office/drawing/2014/main" id="{AEAF2F5F-ECFA-C441-96F1-7C1A0E663889}"/>
              </a:ext>
            </a:extLst>
          </p:cNvPr>
          <p:cNvPicPr>
            <a:picLocks noChangeAspect="1"/>
          </p:cNvPicPr>
          <p:nvPr/>
        </p:nvPicPr>
        <p:blipFill>
          <a:blip r:embed="rId6"/>
          <a:stretch>
            <a:fillRect/>
          </a:stretch>
        </p:blipFill>
        <p:spPr>
          <a:xfrm>
            <a:off x="1292059" y="3248825"/>
            <a:ext cx="800100" cy="800100"/>
          </a:xfrm>
          <a:prstGeom prst="rect">
            <a:avLst/>
          </a:prstGeom>
        </p:spPr>
      </p:pic>
    </p:spTree>
    <p:extLst>
      <p:ext uri="{BB962C8B-B14F-4D97-AF65-F5344CB8AC3E}">
        <p14:creationId xmlns:p14="http://schemas.microsoft.com/office/powerpoint/2010/main" val="37497181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1C7CE5-5A63-E84A-A30A-FAD1B53B2A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
        <p:nvSpPr>
          <p:cNvPr id="3" name="Title 1">
            <a:extLst>
              <a:ext uri="{FF2B5EF4-FFF2-40B4-BE49-F238E27FC236}">
                <a16:creationId xmlns:a16="http://schemas.microsoft.com/office/drawing/2014/main" id="{B92818FF-461C-4A4A-B918-66849886A72D}"/>
              </a:ext>
            </a:extLst>
          </p:cNvPr>
          <p:cNvSpPr txBox="1">
            <a:spLocks/>
          </p:cNvSpPr>
          <p:nvPr/>
        </p:nvSpPr>
        <p:spPr>
          <a:xfrm>
            <a:off x="684698" y="200404"/>
            <a:ext cx="10515600" cy="1496317"/>
          </a:xfrm>
          <a:prstGeom prst="rect">
            <a:avLst/>
          </a:prstGeom>
        </p:spPr>
        <p:txBody>
          <a:bodyPr vert="horz" lIns="91440" tIns="45720" rIns="91440" bIns="45720" rtlCol="0" anchor="b" anchorCtr="0">
            <a:normAutofit lnSpcReduction="10000"/>
          </a:bodyPr>
          <a:lstStyle>
            <a:lvl1pPr algn="l" defTabSz="914400" rtl="0" eaLnBrk="1" latinLnBrk="0" hangingPunct="1">
              <a:lnSpc>
                <a:spcPct val="90000"/>
              </a:lnSpc>
              <a:spcBef>
                <a:spcPct val="0"/>
              </a:spcBef>
              <a:buNone/>
              <a:defRPr sz="2800" kern="1200" baseline="0">
                <a:solidFill>
                  <a:schemeClr val="tx2"/>
                </a:solidFill>
                <a:latin typeface="+mj-lt"/>
                <a:ea typeface="+mj-ea"/>
                <a:cs typeface="+mj-cs"/>
              </a:defRPr>
            </a:lvl1pPr>
          </a:lstStyle>
          <a:p>
            <a:pPr algn="ctr">
              <a:lnSpc>
                <a:spcPct val="150000"/>
              </a:lnSpc>
            </a:pPr>
            <a:r>
              <a:rPr lang="en-US" sz="3300" b="1" dirty="0">
                <a:solidFill>
                  <a:srgbClr val="00577D"/>
                </a:solidFill>
                <a:latin typeface="Arial" panose="020B0604020202020204" pitchFamily="34" charset="0"/>
                <a:cs typeface="Arial" panose="020B0604020202020204" pitchFamily="34" charset="0"/>
              </a:rPr>
              <a:t>Thank you for your participation today.</a:t>
            </a:r>
          </a:p>
          <a:p>
            <a:pPr algn="ctr">
              <a:lnSpc>
                <a:spcPct val="150000"/>
              </a:lnSpc>
            </a:pPr>
            <a:r>
              <a:rPr lang="en-US" sz="3300" b="1" dirty="0">
                <a:solidFill>
                  <a:srgbClr val="00577D"/>
                </a:solidFill>
                <a:latin typeface="Arial" panose="020B0604020202020204" pitchFamily="34" charset="0"/>
                <a:cs typeface="Arial" panose="020B0604020202020204" pitchFamily="34" charset="0"/>
              </a:rPr>
              <a:t>Further questions or comments?</a:t>
            </a:r>
          </a:p>
        </p:txBody>
      </p:sp>
      <p:sp>
        <p:nvSpPr>
          <p:cNvPr id="6" name="TextBox 5">
            <a:extLst>
              <a:ext uri="{FF2B5EF4-FFF2-40B4-BE49-F238E27FC236}">
                <a16:creationId xmlns:a16="http://schemas.microsoft.com/office/drawing/2014/main" id="{E9D4E3A7-5F27-EF47-B980-C76924890F41}"/>
              </a:ext>
            </a:extLst>
          </p:cNvPr>
          <p:cNvSpPr txBox="1"/>
          <p:nvPr/>
        </p:nvSpPr>
        <p:spPr>
          <a:xfrm>
            <a:off x="1093075" y="5024718"/>
            <a:ext cx="9684599" cy="830997"/>
          </a:xfrm>
          <a:prstGeom prst="rect">
            <a:avLst/>
          </a:prstGeom>
          <a:noFill/>
        </p:spPr>
        <p:txBody>
          <a:bodyPr wrap="square" rtlCol="0">
            <a:spAutoFit/>
          </a:bodyPr>
          <a:lstStyle/>
          <a:p>
            <a:pPr algn="ctr"/>
            <a:r>
              <a:rPr lang="en-US" sz="1600" b="1" dirty="0">
                <a:latin typeface="Arial" panose="020B0604020202020204" pitchFamily="34" charset="0"/>
                <a:cs typeface="Arial" panose="020B0604020202020204" pitchFamily="34" charset="0"/>
              </a:rPr>
              <a:t>Acknowledgements: </a:t>
            </a:r>
          </a:p>
          <a:p>
            <a:pPr algn="ctr"/>
            <a:r>
              <a:rPr lang="en-US" sz="1600" b="1" dirty="0">
                <a:latin typeface="Arial" panose="020B0604020202020204" pitchFamily="34" charset="0"/>
                <a:cs typeface="Arial" panose="020B0604020202020204" pitchFamily="34" charset="0"/>
              </a:rPr>
              <a:t>To Dip or Not to Dip resources adapted from NHS To Dip or Not to Dip campaign, </a:t>
            </a:r>
            <a:br>
              <a:rPr lang="en-US" sz="1600" b="1" dirty="0">
                <a:latin typeface="Arial" panose="020B0604020202020204" pitchFamily="34" charset="0"/>
                <a:cs typeface="Arial" panose="020B0604020202020204" pitchFamily="34" charset="0"/>
              </a:rPr>
            </a:br>
            <a:r>
              <a:rPr lang="en-US" sz="1600" b="1" dirty="0">
                <a:latin typeface="Arial" panose="020B0604020202020204" pitchFamily="34" charset="0"/>
                <a:cs typeface="Arial" panose="020B0604020202020204" pitchFamily="34" charset="0"/>
              </a:rPr>
              <a:t>Dr Amelia Joseph, Elizabeth Beech</a:t>
            </a:r>
          </a:p>
        </p:txBody>
      </p:sp>
      <p:sp>
        <p:nvSpPr>
          <p:cNvPr id="7" name="TextBox 6">
            <a:extLst>
              <a:ext uri="{FF2B5EF4-FFF2-40B4-BE49-F238E27FC236}">
                <a16:creationId xmlns:a16="http://schemas.microsoft.com/office/drawing/2014/main" id="{F26F9465-17C4-9A47-89A3-8186A7F2FC0E}"/>
              </a:ext>
            </a:extLst>
          </p:cNvPr>
          <p:cNvSpPr txBox="1"/>
          <p:nvPr/>
        </p:nvSpPr>
        <p:spPr>
          <a:xfrm>
            <a:off x="1008432" y="2306585"/>
            <a:ext cx="9407508" cy="2246769"/>
          </a:xfrm>
          <a:prstGeom prst="rect">
            <a:avLst/>
          </a:prstGeom>
          <a:noFill/>
        </p:spPr>
        <p:txBody>
          <a:bodyPr wrap="square" rtlCol="0">
            <a:spAutoFit/>
          </a:bodyPr>
          <a:lstStyle/>
          <a:p>
            <a:pPr algn="ctr"/>
            <a:r>
              <a:rPr lang="en-AU" sz="2800" dirty="0">
                <a:latin typeface="Arial" panose="020B0604020202020204" pitchFamily="34" charset="0"/>
                <a:cs typeface="Arial" panose="020B0604020202020204" pitchFamily="34" charset="0"/>
              </a:rPr>
              <a:t>All these resources are available on Aged Care </a:t>
            </a:r>
            <a:br>
              <a:rPr lang="en-AU" sz="2800" dirty="0">
                <a:latin typeface="Arial" panose="020B0604020202020204" pitchFamily="34" charset="0"/>
                <a:cs typeface="Arial" panose="020B0604020202020204" pitchFamily="34" charset="0"/>
              </a:rPr>
            </a:br>
            <a:r>
              <a:rPr lang="en-AU" sz="2800" dirty="0">
                <a:latin typeface="Arial" panose="020B0604020202020204" pitchFamily="34" charset="0"/>
                <a:cs typeface="Arial" panose="020B0604020202020204" pitchFamily="34" charset="0"/>
              </a:rPr>
              <a:t>Quality and Safety Commission website</a:t>
            </a:r>
          </a:p>
          <a:p>
            <a:pPr algn="ctr"/>
            <a:endParaRPr lang="en-AU" sz="2800" dirty="0">
              <a:latin typeface="Arial" panose="020B0604020202020204" pitchFamily="34" charset="0"/>
              <a:cs typeface="Arial" panose="020B0604020202020204" pitchFamily="34" charset="0"/>
            </a:endParaRPr>
          </a:p>
          <a:p>
            <a:pPr algn="ctr"/>
            <a:r>
              <a:rPr lang="en-AU" sz="2800" dirty="0">
                <a:latin typeface="Arial" panose="020B0604020202020204" pitchFamily="34" charset="0"/>
                <a:cs typeface="Arial" panose="020B0604020202020204" pitchFamily="34" charset="0"/>
              </a:rPr>
              <a:t> </a:t>
            </a:r>
            <a:r>
              <a:rPr lang="en-AU" sz="2800" dirty="0">
                <a:latin typeface="Arial" panose="020B0604020202020204" pitchFamily="34" charset="0"/>
                <a:cs typeface="Arial" panose="020B0604020202020204" pitchFamily="34" charset="0"/>
                <a:hlinkClick r:id="rId4"/>
              </a:rPr>
              <a:t>https://www.agedcarequality.gov.au/providers/better-use-medication/antimicrobial-stewardship</a:t>
            </a:r>
            <a:endParaRPr lang="en-AU"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905327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
        <p:nvSpPr>
          <p:cNvPr id="3" name="TextBox 2"/>
          <p:cNvSpPr txBox="1"/>
          <p:nvPr/>
        </p:nvSpPr>
        <p:spPr>
          <a:xfrm>
            <a:off x="685800" y="613611"/>
            <a:ext cx="10287000" cy="600164"/>
          </a:xfrm>
          <a:prstGeom prst="rect">
            <a:avLst/>
          </a:prstGeom>
          <a:noFill/>
        </p:spPr>
        <p:txBody>
          <a:bodyPr wrap="square" rtlCol="0">
            <a:spAutoFit/>
          </a:bodyPr>
          <a:lstStyle/>
          <a:p>
            <a:r>
              <a:rPr lang="en-AU" sz="3300" b="1" dirty="0">
                <a:solidFill>
                  <a:srgbClr val="00577D"/>
                </a:solidFill>
                <a:latin typeface="Arial Black" charset="0"/>
                <a:ea typeface="Arial Black" charset="0"/>
                <a:cs typeface="Arial Black" charset="0"/>
              </a:rPr>
              <a:t>To Dip or Not to Dip Quiz Answers</a:t>
            </a:r>
            <a:endParaRPr lang="en-US" sz="3300" b="1" dirty="0">
              <a:solidFill>
                <a:srgbClr val="00577D"/>
              </a:solidFill>
              <a:latin typeface="Arial Black" charset="0"/>
              <a:ea typeface="Arial Black" charset="0"/>
              <a:cs typeface="Arial Black" charset="0"/>
            </a:endParaRPr>
          </a:p>
        </p:txBody>
      </p:sp>
      <p:sp>
        <p:nvSpPr>
          <p:cNvPr id="4" name="TextBox 3"/>
          <p:cNvSpPr txBox="1"/>
          <p:nvPr/>
        </p:nvSpPr>
        <p:spPr>
          <a:xfrm>
            <a:off x="774033" y="1579857"/>
            <a:ext cx="10407422" cy="2185214"/>
          </a:xfrm>
          <a:prstGeom prst="rect">
            <a:avLst/>
          </a:prstGeom>
          <a:noFill/>
        </p:spPr>
        <p:txBody>
          <a:bodyPr wrap="square" rtlCol="0">
            <a:spAutoFit/>
          </a:bodyPr>
          <a:lstStyle/>
          <a:p>
            <a:pPr>
              <a:tabLst>
                <a:tab pos="441325" algn="l"/>
              </a:tabLst>
            </a:pPr>
            <a:r>
              <a:rPr lang="en-AU" sz="2400" b="1" dirty="0">
                <a:solidFill>
                  <a:srgbClr val="00577D"/>
                </a:solidFill>
                <a:latin typeface="Arial" charset="0"/>
                <a:ea typeface="Arial" charset="0"/>
                <a:cs typeface="Arial" charset="0"/>
              </a:rPr>
              <a:t>Q.	</a:t>
            </a:r>
            <a:r>
              <a:rPr lang="en-AU" sz="2400" b="1" dirty="0">
                <a:latin typeface="Arial" charset="0"/>
                <a:ea typeface="Arial" charset="0"/>
                <a:cs typeface="Arial" charset="0"/>
              </a:rPr>
              <a:t>If a resident has very smelly urine, would you dipstick their urine?</a:t>
            </a:r>
          </a:p>
          <a:p>
            <a:pPr lvl="1"/>
            <a:endParaRPr lang="en-AU" sz="1200" dirty="0">
              <a:latin typeface="Arial" charset="0"/>
              <a:ea typeface="Arial" charset="0"/>
              <a:cs typeface="Arial" charset="0"/>
            </a:endParaRPr>
          </a:p>
          <a:p>
            <a:endParaRPr lang="en-AU" sz="2000" b="1" i="1" dirty="0">
              <a:solidFill>
                <a:srgbClr val="7030A0"/>
              </a:solidFill>
              <a:latin typeface="Arial" charset="0"/>
              <a:ea typeface="Arial" charset="0"/>
              <a:cs typeface="Arial" charset="0"/>
            </a:endParaRPr>
          </a:p>
          <a:p>
            <a:pPr>
              <a:tabLst>
                <a:tab pos="441325" algn="l"/>
              </a:tabLst>
            </a:pPr>
            <a:r>
              <a:rPr lang="en-AU" sz="2000" b="1" dirty="0">
                <a:solidFill>
                  <a:srgbClr val="00577D"/>
                </a:solidFill>
                <a:latin typeface="Arial" charset="0"/>
                <a:ea typeface="Arial" charset="0"/>
                <a:cs typeface="Arial" charset="0"/>
              </a:rPr>
              <a:t>A.	No. </a:t>
            </a:r>
            <a:r>
              <a:rPr lang="en-AU" sz="2000" dirty="0">
                <a:solidFill>
                  <a:srgbClr val="00577D"/>
                </a:solidFill>
                <a:latin typeface="Arial" charset="0"/>
                <a:ea typeface="Arial" charset="0"/>
                <a:cs typeface="Arial" charset="0"/>
              </a:rPr>
              <a:t>If the resident has smelly urine, there are many possible reasons. </a:t>
            </a:r>
          </a:p>
          <a:p>
            <a:pPr indent="447675">
              <a:tabLst>
                <a:tab pos="441325" algn="l"/>
              </a:tabLst>
            </a:pPr>
            <a:r>
              <a:rPr lang="en-AU" sz="2000" dirty="0">
                <a:solidFill>
                  <a:srgbClr val="00577D"/>
                </a:solidFill>
                <a:latin typeface="Arial" charset="0"/>
                <a:ea typeface="Arial" charset="0"/>
                <a:cs typeface="Arial" charset="0"/>
              </a:rPr>
              <a:t>Most of the time the reason is not that they have a UTI. Smelly urine </a:t>
            </a:r>
            <a:br>
              <a:rPr lang="en-AU" sz="2000" dirty="0">
                <a:solidFill>
                  <a:srgbClr val="00577D"/>
                </a:solidFill>
                <a:latin typeface="Arial" charset="0"/>
                <a:ea typeface="Arial" charset="0"/>
                <a:cs typeface="Arial" charset="0"/>
              </a:rPr>
            </a:br>
            <a:r>
              <a:rPr lang="en-AU" sz="2000" dirty="0">
                <a:solidFill>
                  <a:srgbClr val="00577D"/>
                </a:solidFill>
                <a:latin typeface="Arial" charset="0"/>
                <a:ea typeface="Arial" charset="0"/>
                <a:cs typeface="Arial" charset="0"/>
              </a:rPr>
              <a:t>	is not a reason to perform dipstick testing.</a:t>
            </a:r>
          </a:p>
          <a:p>
            <a:endParaRPr lang="en-US" sz="2000" dirty="0">
              <a:solidFill>
                <a:srgbClr val="00577D"/>
              </a:solidFill>
              <a:latin typeface="Arial" charset="0"/>
              <a:ea typeface="Arial" charset="0"/>
              <a:cs typeface="Arial" charset="0"/>
            </a:endParaRPr>
          </a:p>
        </p:txBody>
      </p:sp>
    </p:spTree>
    <p:extLst>
      <p:ext uri="{BB962C8B-B14F-4D97-AF65-F5344CB8AC3E}">
        <p14:creationId xmlns:p14="http://schemas.microsoft.com/office/powerpoint/2010/main" val="14439643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
        <p:nvSpPr>
          <p:cNvPr id="3" name="TextBox 2"/>
          <p:cNvSpPr txBox="1"/>
          <p:nvPr/>
        </p:nvSpPr>
        <p:spPr>
          <a:xfrm>
            <a:off x="685800" y="613611"/>
            <a:ext cx="10287000" cy="600164"/>
          </a:xfrm>
          <a:prstGeom prst="rect">
            <a:avLst/>
          </a:prstGeom>
          <a:noFill/>
        </p:spPr>
        <p:txBody>
          <a:bodyPr wrap="square" rtlCol="0">
            <a:spAutoFit/>
          </a:bodyPr>
          <a:lstStyle/>
          <a:p>
            <a:r>
              <a:rPr lang="en-AU" sz="3300" b="1" dirty="0">
                <a:solidFill>
                  <a:srgbClr val="00577D"/>
                </a:solidFill>
                <a:latin typeface="Arial Black" charset="0"/>
                <a:ea typeface="Arial Black" charset="0"/>
                <a:cs typeface="Arial Black" charset="0"/>
              </a:rPr>
              <a:t>To Dip or Not to Dip Quiz Answers</a:t>
            </a:r>
            <a:endParaRPr lang="en-US" sz="3300" b="1" dirty="0">
              <a:solidFill>
                <a:srgbClr val="00577D"/>
              </a:solidFill>
              <a:latin typeface="Arial Black" charset="0"/>
              <a:ea typeface="Arial Black" charset="0"/>
              <a:cs typeface="Arial Black" charset="0"/>
            </a:endParaRPr>
          </a:p>
        </p:txBody>
      </p:sp>
      <p:sp>
        <p:nvSpPr>
          <p:cNvPr id="4" name="TextBox 3"/>
          <p:cNvSpPr txBox="1"/>
          <p:nvPr/>
        </p:nvSpPr>
        <p:spPr>
          <a:xfrm>
            <a:off x="774033" y="1579857"/>
            <a:ext cx="10892238" cy="3708708"/>
          </a:xfrm>
          <a:prstGeom prst="rect">
            <a:avLst/>
          </a:prstGeom>
          <a:noFill/>
        </p:spPr>
        <p:txBody>
          <a:bodyPr wrap="square" rtlCol="0">
            <a:spAutoFit/>
          </a:bodyPr>
          <a:lstStyle/>
          <a:p>
            <a:pPr marL="404813" indent="-400050">
              <a:tabLst>
                <a:tab pos="398463" algn="l"/>
              </a:tabLst>
            </a:pPr>
            <a:r>
              <a:rPr lang="en-AU" sz="2400" b="1" dirty="0">
                <a:solidFill>
                  <a:srgbClr val="00577D"/>
                </a:solidFill>
                <a:latin typeface="Arial" charset="0"/>
                <a:ea typeface="Arial" charset="0"/>
                <a:cs typeface="Arial" charset="0"/>
              </a:rPr>
              <a:t>Q.	</a:t>
            </a:r>
            <a:r>
              <a:rPr lang="en-AU" sz="2400" b="1" dirty="0">
                <a:latin typeface="Arial" charset="0"/>
                <a:ea typeface="Arial" charset="0"/>
                <a:cs typeface="Arial" charset="0"/>
              </a:rPr>
              <a:t>Is it routine to perform dipstick testing of urine after finishing </a:t>
            </a:r>
            <a:br>
              <a:rPr lang="en-AU" sz="2400" b="1" dirty="0">
                <a:latin typeface="Arial" charset="0"/>
                <a:ea typeface="Arial" charset="0"/>
                <a:cs typeface="Arial" charset="0"/>
              </a:rPr>
            </a:br>
            <a:r>
              <a:rPr lang="en-AU" sz="2400" b="1" dirty="0">
                <a:latin typeface="Arial" charset="0"/>
                <a:ea typeface="Arial" charset="0"/>
                <a:cs typeface="Arial" charset="0"/>
              </a:rPr>
              <a:t>an antibiotic course for UTI to prove cure?</a:t>
            </a:r>
            <a:endParaRPr lang="en-AU" sz="2400" dirty="0">
              <a:latin typeface="Arial" charset="0"/>
              <a:ea typeface="Arial" charset="0"/>
              <a:cs typeface="Arial" charset="0"/>
            </a:endParaRPr>
          </a:p>
          <a:p>
            <a:pPr lvl="1"/>
            <a:endParaRPr lang="en-AU" sz="1200" dirty="0">
              <a:latin typeface="Arial" charset="0"/>
              <a:ea typeface="Arial" charset="0"/>
              <a:cs typeface="Arial" charset="0"/>
            </a:endParaRPr>
          </a:p>
          <a:p>
            <a:pPr lvl="1"/>
            <a:endParaRPr lang="en-AU" sz="2000" dirty="0">
              <a:latin typeface="Arial" charset="0"/>
              <a:ea typeface="Arial" charset="0"/>
              <a:cs typeface="Arial" charset="0"/>
            </a:endParaRPr>
          </a:p>
          <a:p>
            <a:pPr>
              <a:spcAft>
                <a:spcPts val="600"/>
              </a:spcAft>
              <a:tabLst>
                <a:tab pos="398463" algn="l"/>
              </a:tabLst>
            </a:pPr>
            <a:r>
              <a:rPr lang="en-AU" sz="2000" b="1" dirty="0">
                <a:solidFill>
                  <a:srgbClr val="00577D"/>
                </a:solidFill>
                <a:latin typeface="Arial" charset="0"/>
                <a:ea typeface="Arial" charset="0"/>
                <a:cs typeface="Arial" charset="0"/>
              </a:rPr>
              <a:t>A.</a:t>
            </a:r>
            <a:r>
              <a:rPr lang="en-AU" sz="2000" dirty="0">
                <a:solidFill>
                  <a:srgbClr val="00577D"/>
                </a:solidFill>
                <a:latin typeface="Arial" charset="0"/>
                <a:ea typeface="Arial" charset="0"/>
                <a:cs typeface="Arial" charset="0"/>
              </a:rPr>
              <a:t>	</a:t>
            </a:r>
            <a:r>
              <a:rPr lang="en-AU" sz="2000" b="1" dirty="0">
                <a:solidFill>
                  <a:srgbClr val="00577D"/>
                </a:solidFill>
                <a:latin typeface="Arial" charset="0"/>
                <a:ea typeface="Arial" charset="0"/>
                <a:cs typeface="Arial" charset="0"/>
              </a:rPr>
              <a:t>No. </a:t>
            </a:r>
            <a:r>
              <a:rPr lang="en-AU" sz="2000" dirty="0">
                <a:solidFill>
                  <a:srgbClr val="00577D"/>
                </a:solidFill>
                <a:latin typeface="Arial" charset="0"/>
                <a:ea typeface="Arial" charset="0"/>
                <a:cs typeface="Arial" charset="0"/>
              </a:rPr>
              <a:t>Dipstick testing is not required for proof of cure. </a:t>
            </a:r>
          </a:p>
          <a:p>
            <a:pPr marL="396000">
              <a:spcAft>
                <a:spcPts val="600"/>
              </a:spcAft>
              <a:tabLst>
                <a:tab pos="398463" algn="l"/>
              </a:tabLst>
            </a:pPr>
            <a:r>
              <a:rPr lang="en-AU" sz="2000" dirty="0">
                <a:solidFill>
                  <a:srgbClr val="00577D"/>
                </a:solidFill>
                <a:latin typeface="Arial" charset="0"/>
                <a:ea typeface="Arial" charset="0"/>
                <a:cs typeface="Arial" charset="0"/>
              </a:rPr>
              <a:t>If the dipstick result is still positive, this does not mean that the resident still has infection. </a:t>
            </a:r>
          </a:p>
          <a:p>
            <a:pPr marL="396000">
              <a:spcAft>
                <a:spcPts val="600"/>
              </a:spcAft>
              <a:tabLst>
                <a:tab pos="398463" algn="l"/>
              </a:tabLst>
            </a:pPr>
            <a:r>
              <a:rPr lang="en-AU" sz="2000" dirty="0">
                <a:solidFill>
                  <a:srgbClr val="00577D"/>
                </a:solidFill>
                <a:latin typeface="Arial" charset="0"/>
                <a:ea typeface="Arial" charset="0"/>
                <a:cs typeface="Arial" charset="0"/>
              </a:rPr>
              <a:t>If the resident still has symptoms, urine culture should be sent after completing antibiotic treatment. Unlike dipstick testing, urine culture in residents who are still symptomatic </a:t>
            </a:r>
            <a:br>
              <a:rPr lang="en-AU" sz="2000" dirty="0">
                <a:solidFill>
                  <a:srgbClr val="00577D"/>
                </a:solidFill>
                <a:latin typeface="Arial" charset="0"/>
                <a:ea typeface="Arial" charset="0"/>
                <a:cs typeface="Arial" charset="0"/>
              </a:rPr>
            </a:br>
            <a:r>
              <a:rPr lang="en-AU" sz="2000" dirty="0">
                <a:solidFill>
                  <a:srgbClr val="00577D"/>
                </a:solidFill>
                <a:latin typeface="Arial" charset="0"/>
                <a:ea typeface="Arial" charset="0"/>
                <a:cs typeface="Arial" charset="0"/>
              </a:rPr>
              <a:t>can prove persistent UTI by confirming growth of a specific bacteria that is linked </a:t>
            </a:r>
            <a:br>
              <a:rPr lang="en-AU" sz="2000" dirty="0">
                <a:solidFill>
                  <a:srgbClr val="00577D"/>
                </a:solidFill>
                <a:latin typeface="Arial" charset="0"/>
                <a:ea typeface="Arial" charset="0"/>
                <a:cs typeface="Arial" charset="0"/>
              </a:rPr>
            </a:br>
            <a:r>
              <a:rPr lang="en-AU" sz="2000" dirty="0">
                <a:solidFill>
                  <a:srgbClr val="00577D"/>
                </a:solidFill>
                <a:latin typeface="Arial" charset="0"/>
                <a:ea typeface="Arial" charset="0"/>
                <a:cs typeface="Arial" charset="0"/>
              </a:rPr>
              <a:t>to UTIs in the urine. </a:t>
            </a:r>
          </a:p>
          <a:p>
            <a:endParaRPr lang="en-US" sz="2000" dirty="0">
              <a:solidFill>
                <a:srgbClr val="00577D"/>
              </a:solidFill>
              <a:latin typeface="Arial" charset="0"/>
              <a:ea typeface="Arial" charset="0"/>
              <a:cs typeface="Arial" charset="0"/>
            </a:endParaRPr>
          </a:p>
        </p:txBody>
      </p:sp>
    </p:spTree>
    <p:extLst>
      <p:ext uri="{BB962C8B-B14F-4D97-AF65-F5344CB8AC3E}">
        <p14:creationId xmlns:p14="http://schemas.microsoft.com/office/powerpoint/2010/main" val="1509589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C900A-EAEA-4283-8E17-AD1280DC88A9}"/>
              </a:ext>
            </a:extLst>
          </p:cNvPr>
          <p:cNvSpPr>
            <a:spLocks noGrp="1"/>
          </p:cNvSpPr>
          <p:nvPr>
            <p:ph type="title"/>
          </p:nvPr>
        </p:nvSpPr>
        <p:spPr>
          <a:xfrm>
            <a:off x="684698" y="128550"/>
            <a:ext cx="10515600" cy="1325563"/>
          </a:xfrm>
        </p:spPr>
        <p:txBody>
          <a:bodyPr>
            <a:normAutofit/>
          </a:bodyPr>
          <a:lstStyle/>
          <a:p>
            <a:r>
              <a:rPr lang="en-AU" sz="3300" b="1" dirty="0">
                <a:solidFill>
                  <a:srgbClr val="00577D"/>
                </a:solidFill>
                <a:latin typeface="Arial Black" charset="0"/>
                <a:ea typeface="Arial Black" charset="0"/>
                <a:cs typeface="Arial Black" charset="0"/>
              </a:rPr>
              <a:t>Smart use of antibiotics today makes sure antibiotics work tomorrow</a:t>
            </a:r>
          </a:p>
        </p:txBody>
      </p:sp>
      <p:sp>
        <p:nvSpPr>
          <p:cNvPr id="3" name="Content Placeholder 2">
            <a:extLst>
              <a:ext uri="{FF2B5EF4-FFF2-40B4-BE49-F238E27FC236}">
                <a16:creationId xmlns:a16="http://schemas.microsoft.com/office/drawing/2014/main" id="{FC1BCBCC-84D1-470F-BAAB-022DB1C0C5F9}"/>
              </a:ext>
            </a:extLst>
          </p:cNvPr>
          <p:cNvSpPr>
            <a:spLocks noGrp="1"/>
          </p:cNvSpPr>
          <p:nvPr>
            <p:ph sz="half" idx="1"/>
          </p:nvPr>
        </p:nvSpPr>
        <p:spPr>
          <a:xfrm>
            <a:off x="684698" y="1683399"/>
            <a:ext cx="4157326" cy="2060118"/>
          </a:xfrm>
        </p:spPr>
        <p:txBody>
          <a:bodyPr vert="horz" lIns="91440" tIns="45720" rIns="91440" bIns="45720" rtlCol="0" anchor="t">
            <a:normAutofit lnSpcReduction="10000"/>
          </a:bodyPr>
          <a:lstStyle/>
          <a:p>
            <a:pPr marL="6350" indent="0">
              <a:lnSpc>
                <a:spcPct val="110000"/>
              </a:lnSpc>
              <a:spcBef>
                <a:spcPts val="0"/>
              </a:spcBef>
              <a:spcAft>
                <a:spcPts val="600"/>
              </a:spcAft>
              <a:buClr>
                <a:srgbClr val="00B050"/>
              </a:buClr>
              <a:buNone/>
            </a:pPr>
            <a:r>
              <a:rPr lang="en-AU" sz="1800" b="1" dirty="0">
                <a:latin typeface="Arial" charset="0"/>
                <a:ea typeface="Arial" charset="0"/>
                <a:cs typeface="Arial" charset="0"/>
              </a:rPr>
              <a:t>Antibiotics are powerful drugs that </a:t>
            </a:r>
            <a:br>
              <a:rPr lang="en-AU" sz="1800" b="1" dirty="0">
                <a:latin typeface="Arial" charset="0"/>
                <a:ea typeface="Arial" charset="0"/>
                <a:cs typeface="Arial" charset="0"/>
              </a:rPr>
            </a:br>
            <a:r>
              <a:rPr lang="en-AU" sz="1800" b="1" dirty="0">
                <a:latin typeface="Arial" charset="0"/>
                <a:ea typeface="Arial" charset="0"/>
                <a:cs typeface="Arial" charset="0"/>
              </a:rPr>
              <a:t>are used to treat bacterial infections</a:t>
            </a:r>
          </a:p>
          <a:p>
            <a:pPr marL="358775" indent="-352425">
              <a:buClr>
                <a:srgbClr val="00B050"/>
              </a:buClr>
              <a:buFont typeface="System Font Regular"/>
              <a:buChar char="✚"/>
            </a:pPr>
            <a:r>
              <a:rPr lang="en-AU" sz="1800" dirty="0">
                <a:latin typeface="Arial" charset="0"/>
                <a:ea typeface="Arial" charset="0"/>
                <a:cs typeface="Arial" charset="0"/>
              </a:rPr>
              <a:t>Save lives</a:t>
            </a:r>
          </a:p>
          <a:p>
            <a:pPr marL="358775" indent="-352425">
              <a:buClr>
                <a:srgbClr val="00B050"/>
              </a:buClr>
              <a:buFont typeface="System Font Regular"/>
              <a:buChar char="✚"/>
            </a:pPr>
            <a:r>
              <a:rPr lang="en-AU" sz="1800" dirty="0">
                <a:latin typeface="Arial" charset="0"/>
                <a:ea typeface="Arial" charset="0"/>
                <a:cs typeface="Arial" charset="0"/>
              </a:rPr>
              <a:t>Reduce illness duration</a:t>
            </a:r>
          </a:p>
          <a:p>
            <a:pPr marL="358775" indent="-352425">
              <a:buClr>
                <a:srgbClr val="00B050"/>
              </a:buClr>
              <a:buFont typeface="System Font Regular"/>
              <a:buChar char="✚"/>
            </a:pPr>
            <a:r>
              <a:rPr lang="en-AU" sz="1800" dirty="0">
                <a:latin typeface="Arial" charset="0"/>
                <a:ea typeface="Arial" charset="0"/>
                <a:cs typeface="Arial" charset="0"/>
              </a:rPr>
              <a:t>Reduce illness severity</a:t>
            </a:r>
          </a:p>
          <a:p>
            <a:endParaRPr lang="en-AU" sz="2000" dirty="0">
              <a:solidFill>
                <a:schemeClr val="accent2"/>
              </a:solidFill>
            </a:endParaRPr>
          </a:p>
        </p:txBody>
      </p:sp>
      <p:sp>
        <p:nvSpPr>
          <p:cNvPr id="4" name="Content Placeholder 3">
            <a:extLst>
              <a:ext uri="{FF2B5EF4-FFF2-40B4-BE49-F238E27FC236}">
                <a16:creationId xmlns:a16="http://schemas.microsoft.com/office/drawing/2014/main" id="{5046D4EB-5511-417A-BAB3-7E1F5E4CDF93}"/>
              </a:ext>
            </a:extLst>
          </p:cNvPr>
          <p:cNvSpPr>
            <a:spLocks noGrp="1"/>
          </p:cNvSpPr>
          <p:nvPr>
            <p:ph sz="half" idx="2"/>
          </p:nvPr>
        </p:nvSpPr>
        <p:spPr>
          <a:xfrm>
            <a:off x="5942498" y="1751238"/>
            <a:ext cx="5766732" cy="4017460"/>
          </a:xfrm>
        </p:spPr>
        <p:txBody>
          <a:bodyPr vert="horz" lIns="91440" tIns="45720" rIns="91440" bIns="45720" rtlCol="0" anchor="t">
            <a:normAutofit lnSpcReduction="10000"/>
          </a:bodyPr>
          <a:lstStyle/>
          <a:p>
            <a:pPr marL="0" indent="0">
              <a:spcBef>
                <a:spcPts val="0"/>
              </a:spcBef>
              <a:spcAft>
                <a:spcPts val="600"/>
              </a:spcAft>
              <a:buClr>
                <a:srgbClr val="FF0000"/>
              </a:buClr>
              <a:buNone/>
            </a:pPr>
            <a:r>
              <a:rPr lang="en-AU" sz="1800" b="1" dirty="0">
                <a:latin typeface="Arial" charset="0"/>
                <a:ea typeface="Arial" charset="0"/>
                <a:cs typeface="Arial" charset="0"/>
              </a:rPr>
              <a:t>Antibiotics have side-effects and risks</a:t>
            </a:r>
          </a:p>
          <a:p>
            <a:pPr>
              <a:buClr>
                <a:srgbClr val="FF0000"/>
              </a:buClr>
              <a:buFont typeface="System Font Regular"/>
              <a:buChar char="⎯"/>
            </a:pPr>
            <a:r>
              <a:rPr lang="en-AU" sz="1800" dirty="0">
                <a:latin typeface="Arial" charset="0"/>
                <a:ea typeface="Arial" charset="0"/>
                <a:cs typeface="Arial" charset="0"/>
              </a:rPr>
              <a:t>Adverse side effects, such as </a:t>
            </a:r>
          </a:p>
          <a:p>
            <a:pPr marL="490538" lvl="1" indent="-265113">
              <a:buClr>
                <a:srgbClr val="FF0000"/>
              </a:buClr>
              <a:buFont typeface="System Font Regular"/>
              <a:buChar char="⎻"/>
            </a:pPr>
            <a:r>
              <a:rPr lang="en-AU" sz="1800" dirty="0">
                <a:latin typeface="Arial" charset="0"/>
                <a:ea typeface="Arial" charset="0"/>
                <a:cs typeface="Arial" charset="0"/>
              </a:rPr>
              <a:t>Loss of appetite</a:t>
            </a:r>
          </a:p>
          <a:p>
            <a:pPr marL="490538" lvl="1" indent="-265113">
              <a:buClr>
                <a:srgbClr val="FF0000"/>
              </a:buClr>
              <a:buFont typeface="System Font Regular"/>
              <a:buChar char="⎻"/>
            </a:pPr>
            <a:r>
              <a:rPr lang="en-AU" sz="1800" dirty="0">
                <a:latin typeface="Arial" charset="0"/>
                <a:ea typeface="Arial" charset="0"/>
                <a:cs typeface="Arial" charset="0"/>
              </a:rPr>
              <a:t>Nausea, diarrhoea, abdominal pain</a:t>
            </a:r>
          </a:p>
          <a:p>
            <a:pPr marL="490538" lvl="1" indent="-265113">
              <a:buClr>
                <a:srgbClr val="FF0000"/>
              </a:buClr>
              <a:buFont typeface="System Font Regular"/>
              <a:buChar char="⎻"/>
            </a:pPr>
            <a:r>
              <a:rPr lang="en-AU" sz="1800" dirty="0">
                <a:latin typeface="Arial" charset="0"/>
                <a:ea typeface="Arial" charset="0"/>
                <a:cs typeface="Arial" charset="0"/>
              </a:rPr>
              <a:t>Rash</a:t>
            </a:r>
          </a:p>
          <a:p>
            <a:pPr marL="490538" lvl="1" indent="-265113">
              <a:buClr>
                <a:srgbClr val="FF0000"/>
              </a:buClr>
              <a:buFont typeface="System Font Regular"/>
              <a:buChar char="⎻"/>
            </a:pPr>
            <a:r>
              <a:rPr lang="en-AU" sz="1800" dirty="0">
                <a:latin typeface="Arial" charset="0"/>
                <a:ea typeface="Arial" charset="0"/>
                <a:cs typeface="Arial" charset="0"/>
              </a:rPr>
              <a:t>Thrush / fungal infections</a:t>
            </a:r>
          </a:p>
          <a:p>
            <a:pPr marL="490538" lvl="1" indent="-265113">
              <a:spcAft>
                <a:spcPts val="600"/>
              </a:spcAft>
              <a:buClr>
                <a:srgbClr val="FF0000"/>
              </a:buClr>
              <a:buFont typeface="System Font Regular"/>
              <a:buChar char="⎻"/>
            </a:pPr>
            <a:r>
              <a:rPr lang="en-AU" sz="1800" i="1" dirty="0" err="1">
                <a:latin typeface="Arial" charset="0"/>
                <a:ea typeface="Arial" charset="0"/>
                <a:cs typeface="Arial" charset="0"/>
              </a:rPr>
              <a:t>Clostridioides</a:t>
            </a:r>
            <a:r>
              <a:rPr lang="en-AU" sz="1800" i="1" dirty="0">
                <a:latin typeface="Arial" charset="0"/>
                <a:ea typeface="Arial" charset="0"/>
                <a:cs typeface="Arial" charset="0"/>
              </a:rPr>
              <a:t> difficile </a:t>
            </a:r>
            <a:r>
              <a:rPr lang="en-AU" sz="1800" dirty="0">
                <a:latin typeface="Arial" charset="0"/>
                <a:ea typeface="Arial" charset="0"/>
                <a:cs typeface="Arial" charset="0"/>
              </a:rPr>
              <a:t>infection (C. diff)</a:t>
            </a:r>
          </a:p>
          <a:p>
            <a:pPr>
              <a:lnSpc>
                <a:spcPct val="110000"/>
              </a:lnSpc>
              <a:buClr>
                <a:srgbClr val="FF0000"/>
              </a:buClr>
              <a:buFont typeface="System Font Regular"/>
              <a:buChar char="⎯"/>
            </a:pPr>
            <a:r>
              <a:rPr lang="en-AU" sz="1800" dirty="0">
                <a:latin typeface="Arial" charset="0"/>
                <a:ea typeface="Arial" charset="0"/>
                <a:cs typeface="Arial" charset="0"/>
              </a:rPr>
              <a:t>Not selective: kill good bacteria, </a:t>
            </a:r>
            <a:br>
              <a:rPr lang="en-AU" sz="1800" dirty="0">
                <a:latin typeface="Arial" charset="0"/>
                <a:ea typeface="Arial" charset="0"/>
                <a:cs typeface="Arial" charset="0"/>
              </a:rPr>
            </a:br>
            <a:r>
              <a:rPr lang="en-AU" sz="1800" dirty="0">
                <a:latin typeface="Arial" charset="0"/>
                <a:ea typeface="Arial" charset="0"/>
                <a:cs typeface="Arial" charset="0"/>
              </a:rPr>
              <a:t>disrupt the body’s usual microbiome</a:t>
            </a:r>
          </a:p>
          <a:p>
            <a:pPr>
              <a:lnSpc>
                <a:spcPct val="110000"/>
              </a:lnSpc>
              <a:buClr>
                <a:srgbClr val="FF0000"/>
              </a:buClr>
              <a:buFont typeface="System Font Regular"/>
              <a:buChar char="⎯"/>
            </a:pPr>
            <a:r>
              <a:rPr lang="en-AU" sz="1800" dirty="0">
                <a:latin typeface="Arial" charset="0"/>
                <a:ea typeface="Arial" charset="0"/>
                <a:cs typeface="Arial" charset="0"/>
              </a:rPr>
              <a:t>Use of antibiotics to treat conditions </a:t>
            </a:r>
            <a:br>
              <a:rPr lang="en-AU" sz="1800" dirty="0">
                <a:latin typeface="Arial" charset="0"/>
                <a:ea typeface="Arial" charset="0"/>
                <a:cs typeface="Arial" charset="0"/>
              </a:rPr>
            </a:br>
            <a:r>
              <a:rPr lang="en-AU" sz="1800" dirty="0">
                <a:latin typeface="Arial" charset="0"/>
                <a:ea typeface="Arial" charset="0"/>
                <a:cs typeface="Arial" charset="0"/>
              </a:rPr>
              <a:t>that do not require antibiotics contributes </a:t>
            </a:r>
            <a:br>
              <a:rPr lang="en-AU" sz="1800" dirty="0">
                <a:latin typeface="Arial" charset="0"/>
                <a:ea typeface="Arial" charset="0"/>
                <a:cs typeface="Arial" charset="0"/>
              </a:rPr>
            </a:br>
            <a:r>
              <a:rPr lang="en-AU" sz="1800" dirty="0">
                <a:latin typeface="Arial" charset="0"/>
                <a:ea typeface="Arial" charset="0"/>
                <a:cs typeface="Arial" charset="0"/>
              </a:rPr>
              <a:t>to antimicrobial resistance</a:t>
            </a:r>
          </a:p>
          <a:p>
            <a:pPr marL="457200" lvl="1" indent="0">
              <a:buNone/>
            </a:pPr>
            <a:endParaRPr lang="en-AU" sz="2000" dirty="0">
              <a:latin typeface="Arial" charset="0"/>
              <a:ea typeface="Arial" charset="0"/>
              <a:cs typeface="Arial"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Tree>
    <p:extLst>
      <p:ext uri="{BB962C8B-B14F-4D97-AF65-F5344CB8AC3E}">
        <p14:creationId xmlns:p14="http://schemas.microsoft.com/office/powerpoint/2010/main" val="3506470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52AE193-9262-7745-B205-40C4561F1B19}"/>
              </a:ext>
            </a:extLst>
          </p:cNvPr>
          <p:cNvSpPr>
            <a:spLocks noGrp="1"/>
          </p:cNvSpPr>
          <p:nvPr>
            <p:ph sz="half" idx="2"/>
          </p:nvPr>
        </p:nvSpPr>
        <p:spPr>
          <a:xfrm>
            <a:off x="457201" y="1201009"/>
            <a:ext cx="11596254" cy="4378909"/>
          </a:xfrm>
        </p:spPr>
        <p:txBody>
          <a:bodyPr vert="horz" lIns="91440" tIns="45720" rIns="91440" bIns="45720" rtlCol="0" anchor="t">
            <a:noAutofit/>
          </a:bodyPr>
          <a:lstStyle/>
          <a:p>
            <a:pPr>
              <a:lnSpc>
                <a:spcPct val="100000"/>
              </a:lnSpc>
              <a:spcBef>
                <a:spcPts val="1300"/>
              </a:spcBef>
              <a:buClr>
                <a:srgbClr val="008FBF"/>
              </a:buClr>
            </a:pPr>
            <a:r>
              <a:rPr lang="en-AU" sz="1800" dirty="0">
                <a:latin typeface="Arial" charset="0"/>
                <a:ea typeface="Arial" charset="0"/>
                <a:cs typeface="Arial" charset="0"/>
              </a:rPr>
              <a:t>Antimicrobial resistance</a:t>
            </a:r>
          </a:p>
          <a:p>
            <a:pPr marL="444500" lvl="1" indent="-219075">
              <a:lnSpc>
                <a:spcPct val="100000"/>
              </a:lnSpc>
              <a:spcBef>
                <a:spcPts val="700"/>
              </a:spcBef>
              <a:buClr>
                <a:srgbClr val="008FBF"/>
              </a:buClr>
              <a:buSzPct val="75000"/>
              <a:buFont typeface="Courier New" panose="02070309020205020404" pitchFamily="49" charset="0"/>
              <a:buChar char="o"/>
            </a:pPr>
            <a:r>
              <a:rPr lang="en-AU" sz="1800" dirty="0">
                <a:latin typeface="Arial" charset="0"/>
                <a:ea typeface="Arial" charset="0"/>
                <a:cs typeface="Arial" charset="0"/>
              </a:rPr>
              <a:t>It is a problem globally and in Australia </a:t>
            </a:r>
          </a:p>
          <a:p>
            <a:pPr marL="444500" lvl="1" indent="-219075">
              <a:lnSpc>
                <a:spcPct val="100000"/>
              </a:lnSpc>
              <a:spcBef>
                <a:spcPts val="700"/>
              </a:spcBef>
              <a:buClr>
                <a:srgbClr val="008FBF"/>
              </a:buClr>
              <a:buSzPct val="75000"/>
              <a:buFont typeface="Courier New" panose="02070309020205020404" pitchFamily="49" charset="0"/>
              <a:buChar char="o"/>
            </a:pPr>
            <a:r>
              <a:rPr lang="en-AU" sz="1800" dirty="0">
                <a:latin typeface="Arial" charset="0"/>
                <a:ea typeface="Arial" charset="0"/>
                <a:cs typeface="Arial" charset="0"/>
              </a:rPr>
              <a:t>It is a problem in aged care homes</a:t>
            </a:r>
          </a:p>
          <a:p>
            <a:pPr marL="444500" lvl="1" indent="-219075">
              <a:lnSpc>
                <a:spcPct val="100000"/>
              </a:lnSpc>
              <a:spcBef>
                <a:spcPts val="700"/>
              </a:spcBef>
              <a:spcAft>
                <a:spcPts val="600"/>
              </a:spcAft>
              <a:buClr>
                <a:srgbClr val="008FBF"/>
              </a:buClr>
              <a:buSzPct val="75000"/>
              <a:buFont typeface="Courier New" panose="02070309020205020404" pitchFamily="49" charset="0"/>
              <a:buChar char="o"/>
            </a:pPr>
            <a:r>
              <a:rPr lang="en-AU" sz="1800" dirty="0">
                <a:latin typeface="Arial" charset="0"/>
                <a:ea typeface="Arial" charset="0"/>
                <a:cs typeface="Arial" charset="0"/>
              </a:rPr>
              <a:t>Rates of antibiotic resistant bacteria such as MRSA ('golden </a:t>
            </a:r>
            <a:r>
              <a:rPr lang="en-AU" sz="1800" i="1" dirty="0">
                <a:latin typeface="Arial" charset="0"/>
                <a:ea typeface="Arial" charset="0"/>
                <a:cs typeface="Arial" charset="0"/>
              </a:rPr>
              <a:t>Staph'</a:t>
            </a:r>
            <a:r>
              <a:rPr lang="en-AU" sz="1800" dirty="0">
                <a:latin typeface="Arial" charset="0"/>
                <a:ea typeface="Arial" charset="0"/>
                <a:cs typeface="Arial" charset="0"/>
              </a:rPr>
              <a:t>) and </a:t>
            </a:r>
            <a:r>
              <a:rPr lang="en-AU" sz="1800" i="1" dirty="0">
                <a:latin typeface="Arial" charset="0"/>
                <a:ea typeface="Arial" charset="0"/>
                <a:cs typeface="Arial" charset="0"/>
              </a:rPr>
              <a:t>E.coli</a:t>
            </a:r>
            <a:r>
              <a:rPr lang="en-AU" sz="1800" dirty="0">
                <a:latin typeface="Arial" charset="0"/>
                <a:ea typeface="Arial" charset="0"/>
                <a:cs typeface="Arial" charset="0"/>
              </a:rPr>
              <a:t> </a:t>
            </a:r>
            <a:br>
              <a:rPr lang="en-AU" sz="1800" dirty="0">
                <a:latin typeface="Arial" charset="0"/>
                <a:ea typeface="Arial" charset="0"/>
                <a:cs typeface="Arial" charset="0"/>
              </a:rPr>
            </a:br>
            <a:r>
              <a:rPr lang="en-AU" sz="1800" dirty="0">
                <a:latin typeface="Arial" charset="0"/>
                <a:ea typeface="Arial" charset="0"/>
                <a:cs typeface="Arial" charset="0"/>
              </a:rPr>
              <a:t>(a common cause of UTI) are higher in aged care homes than in the community</a:t>
            </a:r>
          </a:p>
          <a:p>
            <a:pPr>
              <a:lnSpc>
                <a:spcPct val="100000"/>
              </a:lnSpc>
              <a:spcBef>
                <a:spcPts val="1300"/>
              </a:spcBef>
              <a:spcAft>
                <a:spcPts val="600"/>
              </a:spcAft>
              <a:buClr>
                <a:srgbClr val="008FBF"/>
              </a:buClr>
            </a:pPr>
            <a:r>
              <a:rPr lang="en-AU" sz="1800" dirty="0">
                <a:latin typeface="Arial" charset="0"/>
                <a:ea typeface="Arial" charset="0"/>
                <a:cs typeface="Arial" charset="0"/>
              </a:rPr>
              <a:t>The more </a:t>
            </a:r>
            <a:r>
              <a:rPr lang="en-US" sz="1800" dirty="0">
                <a:latin typeface="Arial" panose="020B0604020202020204" pitchFamily="34" charset="0"/>
                <a:cs typeface="Arial" panose="020B0604020202020204" pitchFamily="34" charset="0"/>
              </a:rPr>
              <a:t>antibiotics that we use (and we use a lot in aged care homes),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the faster resistance develops in bacteria</a:t>
            </a:r>
          </a:p>
          <a:p>
            <a:pPr marL="96838" indent="-285750">
              <a:lnSpc>
                <a:spcPct val="100000"/>
              </a:lnSpc>
              <a:spcBef>
                <a:spcPts val="700"/>
              </a:spcBef>
              <a:buClr>
                <a:srgbClr val="008FBF"/>
              </a:buClr>
              <a:buSzPct val="100000"/>
            </a:pPr>
            <a:r>
              <a:rPr lang="en-AU" sz="1800" dirty="0">
                <a:latin typeface="Arial" charset="0"/>
                <a:ea typeface="Arial" charset="0"/>
                <a:cs typeface="Arial" charset="0"/>
              </a:rPr>
              <a:t>Impact of antimicrobial resistance on residents</a:t>
            </a:r>
          </a:p>
          <a:p>
            <a:pPr marL="493713" lvl="1" indent="-225425">
              <a:lnSpc>
                <a:spcPct val="100000"/>
              </a:lnSpc>
              <a:spcBef>
                <a:spcPts val="700"/>
              </a:spcBef>
              <a:buClr>
                <a:srgbClr val="008FBF"/>
              </a:buClr>
              <a:buSzPct val="75000"/>
              <a:buFont typeface="Courier New" panose="02070309020205020404" pitchFamily="49" charset="0"/>
              <a:buChar char="o"/>
            </a:pPr>
            <a:r>
              <a:rPr lang="en-AU" sz="1800" dirty="0">
                <a:latin typeface="Arial" charset="0"/>
                <a:ea typeface="Arial" charset="0"/>
                <a:cs typeface="Arial" charset="0"/>
              </a:rPr>
              <a:t>It causes infections that cannot be treated effectively with first-line antibiotics</a:t>
            </a:r>
          </a:p>
          <a:p>
            <a:pPr marL="493713" lvl="1" indent="-225425">
              <a:lnSpc>
                <a:spcPct val="100000"/>
              </a:lnSpc>
              <a:spcBef>
                <a:spcPts val="700"/>
              </a:spcBef>
              <a:buClr>
                <a:srgbClr val="008FBF"/>
              </a:buClr>
              <a:buSzPct val="75000"/>
              <a:buFont typeface="Courier New" panose="02070309020205020404" pitchFamily="49" charset="0"/>
              <a:buChar char="o"/>
            </a:pPr>
            <a:r>
              <a:rPr lang="en-AU" sz="1800" dirty="0">
                <a:latin typeface="Arial" charset="0"/>
                <a:ea typeface="Arial" charset="0"/>
                <a:cs typeface="Arial" charset="0"/>
              </a:rPr>
              <a:t>It causes infections that require stronger treatment (e.g., antibiotics with more side-effects, </a:t>
            </a:r>
            <a:br>
              <a:rPr lang="en-AU" sz="1800" dirty="0">
                <a:latin typeface="Arial" charset="0"/>
                <a:ea typeface="Arial" charset="0"/>
                <a:cs typeface="Arial" charset="0"/>
              </a:rPr>
            </a:br>
            <a:r>
              <a:rPr lang="en-AU" sz="1800" dirty="0">
                <a:latin typeface="Arial" charset="0"/>
                <a:ea typeface="Arial" charset="0"/>
                <a:cs typeface="Arial" charset="0"/>
              </a:rPr>
              <a:t>given intravenously, given in hospital) or sometimes, infections that are incurable</a:t>
            </a:r>
          </a:p>
          <a:p>
            <a:pPr lvl="1">
              <a:lnSpc>
                <a:spcPct val="100000"/>
              </a:lnSpc>
              <a:spcBef>
                <a:spcPts val="1300"/>
              </a:spcBef>
              <a:spcAft>
                <a:spcPts val="600"/>
              </a:spcAft>
              <a:buClr>
                <a:srgbClr val="008FBF"/>
              </a:buClr>
            </a:pPr>
            <a:endParaRPr lang="en-AU" sz="1400" dirty="0">
              <a:latin typeface="Arial" panose="020B0604020202020204" pitchFamily="34" charset="0"/>
              <a:ea typeface="Arial" charset="0"/>
              <a:cs typeface="Arial" panose="020B0604020202020204" pitchFamily="34" charset="0"/>
            </a:endParaRPr>
          </a:p>
          <a:p>
            <a:pPr marL="457200" lvl="1" indent="0">
              <a:lnSpc>
                <a:spcPct val="100000"/>
              </a:lnSpc>
              <a:buNone/>
            </a:pPr>
            <a:endParaRPr lang="en-US" sz="1600" dirty="0">
              <a:cs typeface="Calibri" panose="020F0502020204030204"/>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
        <p:nvSpPr>
          <p:cNvPr id="5" name="Title 1">
            <a:extLst>
              <a:ext uri="{FF2B5EF4-FFF2-40B4-BE49-F238E27FC236}">
                <a16:creationId xmlns:a16="http://schemas.microsoft.com/office/drawing/2014/main" id="{EDDB9C45-47EF-D84B-B5C0-E1AF894B87DB}"/>
              </a:ext>
            </a:extLst>
          </p:cNvPr>
          <p:cNvSpPr txBox="1">
            <a:spLocks/>
          </p:cNvSpPr>
          <p:nvPr/>
        </p:nvSpPr>
        <p:spPr>
          <a:xfrm>
            <a:off x="457201" y="8908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300" b="1" dirty="0">
                <a:solidFill>
                  <a:srgbClr val="00577D"/>
                </a:solidFill>
                <a:latin typeface="Arial Black" charset="0"/>
                <a:ea typeface="Arial Black" charset="0"/>
                <a:cs typeface="Arial Black" charset="0"/>
              </a:rPr>
              <a:t>Antimicrobial resistance in Australia</a:t>
            </a:r>
            <a:endParaRPr lang="en-AU" sz="3300" b="1" dirty="0">
              <a:solidFill>
                <a:srgbClr val="00577D"/>
              </a:solidFill>
              <a:latin typeface="Arial Black" charset="0"/>
              <a:ea typeface="Arial Black" charset="0"/>
              <a:cs typeface="Arial Black" charset="0"/>
            </a:endParaRPr>
          </a:p>
        </p:txBody>
      </p:sp>
    </p:spTree>
    <p:extLst>
      <p:ext uri="{BB962C8B-B14F-4D97-AF65-F5344CB8AC3E}">
        <p14:creationId xmlns:p14="http://schemas.microsoft.com/office/powerpoint/2010/main" val="29818191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C5DB16-83E7-4846-B015-D28B6063E074}"/>
              </a:ext>
            </a:extLst>
          </p:cNvPr>
          <p:cNvSpPr/>
          <p:nvPr/>
        </p:nvSpPr>
        <p:spPr>
          <a:xfrm>
            <a:off x="555172" y="323308"/>
            <a:ext cx="10796000" cy="830997"/>
          </a:xfrm>
          <a:prstGeom prst="rect">
            <a:avLst/>
          </a:prstGeom>
        </p:spPr>
        <p:txBody>
          <a:bodyPr wrap="square">
            <a:spAutoFit/>
          </a:bodyPr>
          <a:lstStyle/>
          <a:p>
            <a:r>
              <a:rPr lang="en-AU" sz="2400" dirty="0">
                <a:solidFill>
                  <a:srgbClr val="00577D"/>
                </a:solidFill>
                <a:latin typeface="Arial Black" panose="020B0604020202020204" pitchFamily="34" charset="0"/>
                <a:cs typeface="Arial Black" panose="020B0604020202020204" pitchFamily="34" charset="0"/>
              </a:rPr>
              <a:t>Why is prescribing for UTI one of the biggest </a:t>
            </a:r>
            <a:br>
              <a:rPr lang="en-AU" sz="2400" dirty="0">
                <a:solidFill>
                  <a:srgbClr val="00577D"/>
                </a:solidFill>
                <a:latin typeface="Arial Black" panose="020B0604020202020204" pitchFamily="34" charset="0"/>
                <a:cs typeface="Arial Black" panose="020B0604020202020204" pitchFamily="34" charset="0"/>
              </a:rPr>
            </a:br>
            <a:r>
              <a:rPr lang="en-AU" sz="2400" dirty="0">
                <a:solidFill>
                  <a:srgbClr val="00577D"/>
                </a:solidFill>
                <a:latin typeface="Arial Black" panose="020B0604020202020204" pitchFamily="34" charset="0"/>
                <a:cs typeface="Arial Black" panose="020B0604020202020204" pitchFamily="34" charset="0"/>
              </a:rPr>
              <a:t>antibiotic prescribing problems in aged care?</a:t>
            </a:r>
            <a:endParaRPr lang="en-US" sz="2400" dirty="0">
              <a:solidFill>
                <a:srgbClr val="00577D"/>
              </a:solidFill>
              <a:latin typeface="Arial Black" panose="020B0604020202020204" pitchFamily="34" charset="0"/>
              <a:cs typeface="Arial Black" panose="020B0604020202020204" pitchFamily="34" charset="0"/>
            </a:endParaRPr>
          </a:p>
        </p:txBody>
      </p:sp>
      <p:sp>
        <p:nvSpPr>
          <p:cNvPr id="8" name="Text Placeholder 7">
            <a:extLst>
              <a:ext uri="{FF2B5EF4-FFF2-40B4-BE49-F238E27FC236}">
                <a16:creationId xmlns:a16="http://schemas.microsoft.com/office/drawing/2014/main" id="{D0110268-14A0-EC4A-BFBF-964942DC638F}"/>
              </a:ext>
            </a:extLst>
          </p:cNvPr>
          <p:cNvSpPr txBox="1">
            <a:spLocks/>
          </p:cNvSpPr>
          <p:nvPr/>
        </p:nvSpPr>
        <p:spPr>
          <a:xfrm>
            <a:off x="601316" y="1268087"/>
            <a:ext cx="10476587" cy="454574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00000"/>
              </a:lnSpc>
              <a:buNone/>
            </a:pPr>
            <a:r>
              <a:rPr lang="en-US" sz="1800" b="1" dirty="0">
                <a:latin typeface="Arial" panose="020B0604020202020204" pitchFamily="34" charset="0"/>
                <a:cs typeface="Arial" panose="020B0604020202020204" pitchFamily="34" charset="0"/>
              </a:rPr>
              <a:t>UTI is </a:t>
            </a:r>
            <a:r>
              <a:rPr lang="en-US" sz="1800" b="1" dirty="0" err="1">
                <a:latin typeface="Arial" panose="020B0604020202020204" pitchFamily="34" charset="0"/>
                <a:cs typeface="Arial" panose="020B0604020202020204" pitchFamily="34" charset="0"/>
              </a:rPr>
              <a:t>overdiagnosed</a:t>
            </a:r>
            <a:endParaRPr lang="en-AU" sz="1800" b="1" dirty="0">
              <a:latin typeface="Arial" panose="020B0604020202020204" pitchFamily="34" charset="0"/>
              <a:ea typeface="Arial" charset="0"/>
              <a:cs typeface="Arial" panose="020B0604020202020204" pitchFamily="34" charset="0"/>
            </a:endParaRPr>
          </a:p>
          <a:p>
            <a:pPr lvl="0">
              <a:lnSpc>
                <a:spcPct val="100000"/>
              </a:lnSpc>
              <a:spcBef>
                <a:spcPts val="400"/>
              </a:spcBef>
              <a:buClr>
                <a:srgbClr val="008FBF"/>
              </a:buClr>
            </a:pPr>
            <a:r>
              <a:rPr lang="en-US" sz="1800" dirty="0">
                <a:latin typeface="Arial" panose="020B0604020202020204" pitchFamily="34" charset="0"/>
                <a:cs typeface="Arial" panose="020B0604020202020204" pitchFamily="34" charset="0"/>
              </a:rPr>
              <a:t>Non-specific symptoms and signs are incorrectly attributed to UTI</a:t>
            </a:r>
          </a:p>
          <a:p>
            <a:pPr marL="0" lvl="0">
              <a:lnSpc>
                <a:spcPct val="100000"/>
              </a:lnSpc>
              <a:spcAft>
                <a:spcPts val="1000"/>
              </a:spcAft>
              <a:buClr>
                <a:srgbClr val="008FBF"/>
              </a:buClr>
            </a:pPr>
            <a:r>
              <a:rPr lang="en-US" sz="1800" dirty="0">
                <a:latin typeface="Arial" panose="020B0604020202020204" pitchFamily="34" charset="0"/>
                <a:cs typeface="Arial" panose="020B0604020202020204" pitchFamily="34" charset="0"/>
              </a:rPr>
              <a:t>Use of urine dipstick testing and inappropriate interpretation of positive dipstick results</a:t>
            </a:r>
          </a:p>
          <a:p>
            <a:pPr marL="0" indent="0">
              <a:lnSpc>
                <a:spcPct val="100000"/>
              </a:lnSpc>
              <a:buClr>
                <a:srgbClr val="008FBF"/>
              </a:buClr>
              <a:buNone/>
            </a:pPr>
            <a:r>
              <a:rPr lang="en-GB" sz="1800" b="1" dirty="0">
                <a:latin typeface="Arial" panose="020B0604020202020204" pitchFamily="34" charset="0"/>
                <a:cs typeface="Arial" panose="020B0604020202020204" pitchFamily="34" charset="0"/>
              </a:rPr>
              <a:t>Recurrent UTI is </a:t>
            </a:r>
            <a:r>
              <a:rPr lang="en-GB" sz="1800" b="1" dirty="0" err="1">
                <a:latin typeface="Arial" panose="020B0604020202020204" pitchFamily="34" charset="0"/>
                <a:cs typeface="Arial" panose="020B0604020202020204" pitchFamily="34" charset="0"/>
              </a:rPr>
              <a:t>overdiagnosed</a:t>
            </a:r>
            <a:endParaRPr lang="en-GB" sz="1800" b="1" dirty="0">
              <a:latin typeface="Arial" panose="020B0604020202020204" pitchFamily="34" charset="0"/>
              <a:cs typeface="Arial" panose="020B0604020202020204" pitchFamily="34" charset="0"/>
            </a:endParaRPr>
          </a:p>
          <a:p>
            <a:pPr marL="0" indent="0">
              <a:lnSpc>
                <a:spcPct val="100000"/>
              </a:lnSpc>
              <a:buClr>
                <a:srgbClr val="008FBF"/>
              </a:buClr>
              <a:buNone/>
            </a:pPr>
            <a:r>
              <a:rPr lang="en-GB" sz="1800" b="1" dirty="0">
                <a:latin typeface="Arial" panose="020B0604020202020204" pitchFamily="34" charset="0"/>
                <a:cs typeface="Arial" panose="020B0604020202020204" pitchFamily="34" charset="0"/>
              </a:rPr>
              <a:t>Overuse of </a:t>
            </a:r>
            <a:r>
              <a:rPr lang="en-US" sz="1800" b="1" dirty="0">
                <a:latin typeface="Arial" panose="020B0604020202020204" pitchFamily="34" charset="0"/>
                <a:cs typeface="Arial" panose="020B0604020202020204" pitchFamily="34" charset="0"/>
              </a:rPr>
              <a:t>broad-spectrum antibiotics</a:t>
            </a:r>
          </a:p>
          <a:p>
            <a:pPr marL="0" indent="0">
              <a:lnSpc>
                <a:spcPct val="100000"/>
              </a:lnSpc>
              <a:buClr>
                <a:srgbClr val="008FBF"/>
              </a:buClr>
              <a:buNone/>
            </a:pPr>
            <a:r>
              <a:rPr lang="en-US" sz="1800" b="1" dirty="0">
                <a:latin typeface="Arial" panose="020B0604020202020204" pitchFamily="34" charset="0"/>
                <a:cs typeface="Arial" panose="020B0604020202020204" pitchFamily="34" charset="0"/>
              </a:rPr>
              <a:t>Prolonged courses of antibiotics </a:t>
            </a:r>
          </a:p>
          <a:p>
            <a:pPr>
              <a:lnSpc>
                <a:spcPct val="100000"/>
              </a:lnSpc>
              <a:spcBef>
                <a:spcPts val="400"/>
              </a:spcBef>
              <a:spcAft>
                <a:spcPts val="1000"/>
              </a:spcAft>
              <a:buClr>
                <a:srgbClr val="008FBF"/>
              </a:buClr>
            </a:pPr>
            <a:r>
              <a:rPr lang="en-GB" sz="1800" dirty="0">
                <a:latin typeface="Arial" panose="020B0604020202020204" pitchFamily="34" charset="0"/>
                <a:cs typeface="Arial" panose="020B0604020202020204" pitchFamily="34" charset="0"/>
              </a:rPr>
              <a:t>Side effects and other potential harms to resident from unnecessary antibiotics</a:t>
            </a:r>
          </a:p>
          <a:p>
            <a:pPr marL="0" lvl="0" indent="0">
              <a:lnSpc>
                <a:spcPct val="100000"/>
              </a:lnSpc>
              <a:buNone/>
            </a:pPr>
            <a:r>
              <a:rPr lang="en-US" sz="1800" b="1" dirty="0">
                <a:latin typeface="Arial" panose="020B0604020202020204" pitchFamily="34" charset="0"/>
                <a:cs typeface="Arial" panose="020B0604020202020204" pitchFamily="34" charset="0"/>
              </a:rPr>
              <a:t>Antimicrobial resistance</a:t>
            </a:r>
          </a:p>
          <a:p>
            <a:pPr lvl="0">
              <a:lnSpc>
                <a:spcPct val="100000"/>
              </a:lnSpc>
              <a:spcBef>
                <a:spcPts val="400"/>
              </a:spcBef>
              <a:buClr>
                <a:srgbClr val="008FBF"/>
              </a:buClr>
            </a:pPr>
            <a:r>
              <a:rPr lang="en-US" sz="1800" dirty="0">
                <a:latin typeface="Arial" panose="020B0604020202020204" pitchFamily="34" charset="0"/>
                <a:cs typeface="Arial" panose="020B0604020202020204" pitchFamily="34" charset="0"/>
              </a:rPr>
              <a:t>Impact on resident (more likely to carry a multidrug-resistant bacteria)</a:t>
            </a:r>
          </a:p>
          <a:p>
            <a:pPr lvl="0">
              <a:lnSpc>
                <a:spcPct val="100000"/>
              </a:lnSpc>
              <a:buClr>
                <a:srgbClr val="008FBF"/>
              </a:buClr>
            </a:pPr>
            <a:r>
              <a:rPr lang="en-US" sz="1800" dirty="0">
                <a:latin typeface="Arial" panose="020B0604020202020204" pitchFamily="34" charset="0"/>
                <a:cs typeface="Arial" panose="020B0604020202020204" pitchFamily="34" charset="0"/>
              </a:rPr>
              <a:t>Impact on aged care home environment (more likely to have multidrug-resistant bacteria </a:t>
            </a:r>
            <a:br>
              <a:rPr lang="en-US" sz="1800" dirty="0">
                <a:latin typeface="Arial" panose="020B0604020202020204" pitchFamily="34" charset="0"/>
                <a:cs typeface="Arial" panose="020B0604020202020204" pitchFamily="34" charset="0"/>
              </a:rPr>
            </a:br>
            <a:r>
              <a:rPr lang="en-US" sz="1800" dirty="0">
                <a:latin typeface="Arial" panose="020B0604020202020204" pitchFamily="34" charset="0"/>
                <a:cs typeface="Arial" panose="020B0604020202020204" pitchFamily="34" charset="0"/>
              </a:rPr>
              <a:t>in the environment that can be spread from person to person)</a:t>
            </a:r>
          </a:p>
        </p:txBody>
      </p:sp>
      <p:pic>
        <p:nvPicPr>
          <p:cNvPr id="4" name="Picture 3">
            <a:extLst>
              <a:ext uri="{FF2B5EF4-FFF2-40B4-BE49-F238E27FC236}">
                <a16:creationId xmlns:a16="http://schemas.microsoft.com/office/drawing/2014/main" id="{C2F2BDD7-DA5B-9D49-980E-99B8EC8518A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Tree>
    <p:extLst>
      <p:ext uri="{BB962C8B-B14F-4D97-AF65-F5344CB8AC3E}">
        <p14:creationId xmlns:p14="http://schemas.microsoft.com/office/powerpoint/2010/main" val="2089198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7EDB2D5-D739-244E-84A5-065371A27725}"/>
              </a:ext>
            </a:extLst>
          </p:cNvPr>
          <p:cNvSpPr>
            <a:spLocks noGrp="1"/>
          </p:cNvSpPr>
          <p:nvPr>
            <p:ph type="title"/>
          </p:nvPr>
        </p:nvSpPr>
        <p:spPr>
          <a:xfrm>
            <a:off x="691555" y="598377"/>
            <a:ext cx="10515600" cy="489314"/>
          </a:xfrm>
        </p:spPr>
        <p:txBody>
          <a:bodyPr>
            <a:normAutofit/>
          </a:bodyPr>
          <a:lstStyle/>
          <a:p>
            <a:r>
              <a:rPr lang="en-US" sz="2400" b="1" dirty="0">
                <a:solidFill>
                  <a:srgbClr val="00577D"/>
                </a:solidFill>
                <a:latin typeface="Arial Black" charset="0"/>
                <a:ea typeface="Arial Black" charset="0"/>
                <a:cs typeface="Arial Black" charset="0"/>
              </a:rPr>
              <a:t>Urine dipstick testing in aged care homes</a:t>
            </a:r>
          </a:p>
        </p:txBody>
      </p:sp>
      <p:sp>
        <p:nvSpPr>
          <p:cNvPr id="8" name="Text Placeholder 7">
            <a:extLst>
              <a:ext uri="{FF2B5EF4-FFF2-40B4-BE49-F238E27FC236}">
                <a16:creationId xmlns:a16="http://schemas.microsoft.com/office/drawing/2014/main" id="{B529B94F-B679-6249-A557-33CB8CF675F4}"/>
              </a:ext>
            </a:extLst>
          </p:cNvPr>
          <p:cNvSpPr>
            <a:spLocks noGrp="1"/>
          </p:cNvSpPr>
          <p:nvPr>
            <p:ph type="body" idx="1"/>
          </p:nvPr>
        </p:nvSpPr>
        <p:spPr>
          <a:xfrm>
            <a:off x="808856" y="1562170"/>
            <a:ext cx="5201228" cy="4261052"/>
          </a:xfrm>
        </p:spPr>
        <p:txBody>
          <a:bodyPr anchor="t">
            <a:normAutofit/>
          </a:bodyPr>
          <a:lstStyle/>
          <a:p>
            <a:pPr fontAlgn="t">
              <a:lnSpc>
                <a:spcPct val="100000"/>
              </a:lnSpc>
              <a:spcBef>
                <a:spcPts val="0"/>
              </a:spcBef>
              <a:spcAft>
                <a:spcPts val="1200"/>
              </a:spcAft>
              <a:buClr>
                <a:srgbClr val="008FBF"/>
              </a:buClr>
              <a:defRPr/>
            </a:pPr>
            <a:r>
              <a:rPr lang="en-US" sz="2000" dirty="0">
                <a:latin typeface="Arial" charset="0"/>
                <a:cs typeface="Arial" charset="0"/>
              </a:rPr>
              <a:t>What we know about dipstick testing</a:t>
            </a:r>
          </a:p>
          <a:p>
            <a:pPr marL="223838" indent="-223838">
              <a:lnSpc>
                <a:spcPct val="100000"/>
              </a:lnSpc>
              <a:spcBef>
                <a:spcPts val="0"/>
              </a:spcBef>
              <a:buClr>
                <a:srgbClr val="008FBF"/>
              </a:buClr>
              <a:buFont typeface="Arial" charset="0"/>
              <a:buChar char="•"/>
              <a:defRPr/>
            </a:pPr>
            <a:r>
              <a:rPr lang="en-AU" sz="1800" b="0" dirty="0">
                <a:latin typeface="Arial" charset="0"/>
                <a:ea typeface="Arial" charset="0"/>
                <a:cs typeface="Arial" charset="0"/>
              </a:rPr>
              <a:t>Urine dipstick testing when not needed </a:t>
            </a:r>
            <a:br>
              <a:rPr lang="en-AU" sz="1800" b="0" dirty="0">
                <a:latin typeface="Arial" charset="0"/>
                <a:ea typeface="Arial" charset="0"/>
                <a:cs typeface="Arial" charset="0"/>
              </a:rPr>
            </a:br>
            <a:r>
              <a:rPr lang="en-AU" sz="1800" b="0" dirty="0">
                <a:latin typeface="Arial" charset="0"/>
                <a:ea typeface="Arial" charset="0"/>
                <a:cs typeface="Arial" charset="0"/>
              </a:rPr>
              <a:t>is a widespread and longstanding problem</a:t>
            </a:r>
          </a:p>
          <a:p>
            <a:pPr marL="223838" indent="-223838">
              <a:lnSpc>
                <a:spcPct val="100000"/>
              </a:lnSpc>
              <a:spcBef>
                <a:spcPts val="0"/>
              </a:spcBef>
              <a:buClr>
                <a:srgbClr val="008FBF"/>
              </a:buClr>
              <a:defRPr/>
            </a:pPr>
            <a:endParaRPr lang="en-AU" sz="1800" b="0" dirty="0">
              <a:latin typeface="Arial" charset="0"/>
              <a:ea typeface="Arial" charset="0"/>
              <a:cs typeface="Arial" charset="0"/>
            </a:endParaRPr>
          </a:p>
          <a:p>
            <a:pPr marL="223838" indent="-223838">
              <a:lnSpc>
                <a:spcPct val="100000"/>
              </a:lnSpc>
              <a:spcBef>
                <a:spcPts val="0"/>
              </a:spcBef>
              <a:buClr>
                <a:srgbClr val="008FBF"/>
              </a:buClr>
              <a:buFont typeface="Arial" charset="0"/>
              <a:buChar char="•"/>
              <a:defRPr/>
            </a:pPr>
            <a:r>
              <a:rPr lang="en-AU" sz="1800" b="0" dirty="0">
                <a:latin typeface="Arial" charset="0"/>
                <a:ea typeface="Arial" charset="0"/>
                <a:cs typeface="Arial" charset="0"/>
              </a:rPr>
              <a:t>There is high reliance on using </a:t>
            </a:r>
            <a:br>
              <a:rPr lang="en-AU" sz="1800" b="0" dirty="0">
                <a:latin typeface="Arial" charset="0"/>
                <a:ea typeface="Arial" charset="0"/>
                <a:cs typeface="Arial" charset="0"/>
              </a:rPr>
            </a:br>
            <a:r>
              <a:rPr lang="en-AU" sz="1800" b="0" dirty="0">
                <a:latin typeface="Arial" charset="0"/>
                <a:ea typeface="Arial" charset="0"/>
                <a:cs typeface="Arial" charset="0"/>
              </a:rPr>
              <a:t>these results to guide care</a:t>
            </a:r>
          </a:p>
          <a:p>
            <a:pPr marL="223838" indent="-223838">
              <a:lnSpc>
                <a:spcPct val="100000"/>
              </a:lnSpc>
              <a:spcBef>
                <a:spcPts val="0"/>
              </a:spcBef>
              <a:buClr>
                <a:srgbClr val="008FBF"/>
              </a:buClr>
              <a:buFont typeface="Arial" charset="0"/>
              <a:buChar char="•"/>
              <a:defRPr/>
            </a:pPr>
            <a:endParaRPr lang="en-AU" sz="1800" b="0" dirty="0">
              <a:latin typeface="Arial" charset="0"/>
              <a:ea typeface="Arial" charset="0"/>
              <a:cs typeface="Arial" charset="0"/>
            </a:endParaRPr>
          </a:p>
          <a:p>
            <a:pPr marL="223838" indent="-223838">
              <a:lnSpc>
                <a:spcPct val="100000"/>
              </a:lnSpc>
              <a:spcBef>
                <a:spcPts val="0"/>
              </a:spcBef>
              <a:buClr>
                <a:srgbClr val="008FBF"/>
              </a:buClr>
              <a:buFont typeface="Arial" charset="0"/>
              <a:buChar char="•"/>
              <a:defRPr/>
            </a:pPr>
            <a:r>
              <a:rPr lang="en-AU" sz="1800" b="0" dirty="0">
                <a:latin typeface="Arial" charset="0"/>
                <a:ea typeface="Arial" charset="0"/>
                <a:cs typeface="Arial" charset="0"/>
              </a:rPr>
              <a:t>Dipstick testing can pick up asymptomatic bacteriuria (ASB) which is mislabelled as UTI, and result in prescribing of antibiotics which doesn’t help the resident</a:t>
            </a:r>
            <a:endParaRPr lang="en-US" sz="1800" b="0" dirty="0">
              <a:latin typeface="Arial" charset="0"/>
              <a:ea typeface="Arial" charset="0"/>
              <a:cs typeface="Arial" charset="0"/>
            </a:endParaRPr>
          </a:p>
          <a:p>
            <a:pPr marL="342900" indent="-342900">
              <a:buFont typeface="Arial" charset="0"/>
              <a:buChar char="•"/>
            </a:pPr>
            <a:endParaRPr lang="en-US" sz="1900" b="0" dirty="0">
              <a:latin typeface="Arial" charset="0"/>
              <a:ea typeface="Arial" charset="0"/>
              <a:cs typeface="Arial" charset="0"/>
            </a:endParaRP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sp>
        <p:nvSpPr>
          <p:cNvPr id="13" name="TextBox 12"/>
          <p:cNvSpPr txBox="1"/>
          <p:nvPr/>
        </p:nvSpPr>
        <p:spPr>
          <a:xfrm>
            <a:off x="6218739" y="1562170"/>
            <a:ext cx="5665531" cy="4154984"/>
          </a:xfrm>
          <a:prstGeom prst="rect">
            <a:avLst/>
          </a:prstGeom>
          <a:noFill/>
        </p:spPr>
        <p:txBody>
          <a:bodyPr wrap="square" rtlCol="0">
            <a:spAutoFit/>
          </a:bodyPr>
          <a:lstStyle/>
          <a:p>
            <a:pPr fontAlgn="t">
              <a:spcAft>
                <a:spcPts val="1200"/>
              </a:spcAft>
              <a:buClr>
                <a:srgbClr val="008FBF"/>
              </a:buClr>
            </a:pPr>
            <a:r>
              <a:rPr lang="en-US" sz="2000" b="1" dirty="0">
                <a:latin typeface="Arial" charset="0"/>
                <a:cs typeface="Arial" charset="0"/>
              </a:rPr>
              <a:t>Common beliefs about urine dipstick testing</a:t>
            </a:r>
          </a:p>
          <a:p>
            <a:pPr marL="222250" indent="-223200">
              <a:buClr>
                <a:srgbClr val="008FBF"/>
              </a:buClr>
              <a:buFont typeface="Arial" charset="0"/>
              <a:buChar char="•"/>
            </a:pPr>
            <a:r>
              <a:rPr lang="en-US" dirty="0">
                <a:latin typeface="Arial" charset="0"/>
                <a:ea typeface="Arial" charset="0"/>
                <a:cs typeface="Arial" charset="0"/>
              </a:rPr>
              <a:t>A positive urine Dipstick (nitrite/leukocyte) </a:t>
            </a:r>
            <a:br>
              <a:rPr lang="en-US" dirty="0">
                <a:latin typeface="Arial" charset="0"/>
                <a:ea typeface="Arial" charset="0"/>
                <a:cs typeface="Arial" charset="0"/>
              </a:rPr>
            </a:br>
            <a:r>
              <a:rPr lang="en-US" dirty="0">
                <a:latin typeface="Arial" charset="0"/>
                <a:ea typeface="Arial" charset="0"/>
                <a:cs typeface="Arial" charset="0"/>
              </a:rPr>
              <a:t>result confirms the resident has a UTI</a:t>
            </a:r>
            <a:br>
              <a:rPr lang="en-US" dirty="0">
                <a:latin typeface="Arial" charset="0"/>
                <a:ea typeface="Arial" charset="0"/>
                <a:cs typeface="Arial" charset="0"/>
              </a:rPr>
            </a:br>
            <a:r>
              <a:rPr lang="en-US" b="1" dirty="0">
                <a:solidFill>
                  <a:srgbClr val="FF0000"/>
                </a:solidFill>
                <a:latin typeface="Arial Black" panose="020B0604020202020204" pitchFamily="34" charset="0"/>
                <a:ea typeface="Arial" charset="0"/>
                <a:cs typeface="Arial Black" panose="020B0604020202020204" pitchFamily="34" charset="0"/>
              </a:rPr>
              <a:t>NOT TRUE</a:t>
            </a:r>
          </a:p>
          <a:p>
            <a:pPr marL="222250" indent="-223200">
              <a:buClr>
                <a:srgbClr val="008FBF"/>
              </a:buClr>
              <a:buFont typeface="Arial" charset="0"/>
              <a:buChar char="•"/>
            </a:pPr>
            <a:endParaRPr lang="en-US" dirty="0">
              <a:solidFill>
                <a:srgbClr val="FF0000"/>
              </a:solidFill>
              <a:latin typeface="Arial" charset="0"/>
              <a:ea typeface="Arial" charset="0"/>
              <a:cs typeface="Arial" charset="0"/>
            </a:endParaRPr>
          </a:p>
          <a:p>
            <a:pPr marL="222250" indent="-223200">
              <a:buClr>
                <a:srgbClr val="008FBF"/>
              </a:buClr>
              <a:buFont typeface="Arial" charset="0"/>
              <a:buChar char="•"/>
            </a:pPr>
            <a:r>
              <a:rPr lang="en-US" dirty="0">
                <a:latin typeface="Arial" charset="0"/>
                <a:ea typeface="Arial" charset="0"/>
                <a:cs typeface="Arial" charset="0"/>
              </a:rPr>
              <a:t>Dipstick testing should be performed </a:t>
            </a:r>
            <a:br>
              <a:rPr lang="en-US" dirty="0">
                <a:latin typeface="Arial" charset="0"/>
                <a:ea typeface="Arial" charset="0"/>
                <a:cs typeface="Arial" charset="0"/>
              </a:rPr>
            </a:br>
            <a:r>
              <a:rPr lang="en-US" dirty="0">
                <a:latin typeface="Arial" charset="0"/>
                <a:ea typeface="Arial" charset="0"/>
                <a:cs typeface="Arial" charset="0"/>
              </a:rPr>
              <a:t>if resident has smelly urine</a:t>
            </a:r>
            <a:br>
              <a:rPr lang="en-US" dirty="0">
                <a:latin typeface="Arial" charset="0"/>
                <a:ea typeface="Arial" charset="0"/>
                <a:cs typeface="Arial" charset="0"/>
              </a:rPr>
            </a:br>
            <a:r>
              <a:rPr lang="en-US" b="1" dirty="0">
                <a:solidFill>
                  <a:srgbClr val="FF0000"/>
                </a:solidFill>
                <a:latin typeface="Arial Black" panose="020B0604020202020204" pitchFamily="34" charset="0"/>
                <a:ea typeface="Arial" charset="0"/>
                <a:cs typeface="Arial Black" panose="020B0604020202020204" pitchFamily="34" charset="0"/>
              </a:rPr>
              <a:t>NOT TRUE</a:t>
            </a:r>
          </a:p>
          <a:p>
            <a:pPr marL="222250" indent="-223200">
              <a:buClr>
                <a:srgbClr val="008FBF"/>
              </a:buClr>
              <a:buFont typeface="Arial" charset="0"/>
              <a:buChar char="•"/>
            </a:pPr>
            <a:endParaRPr lang="en-US" dirty="0">
              <a:solidFill>
                <a:srgbClr val="FF0000"/>
              </a:solidFill>
              <a:latin typeface="Arial" charset="0"/>
              <a:ea typeface="Arial" charset="0"/>
              <a:cs typeface="Arial" charset="0"/>
            </a:endParaRPr>
          </a:p>
          <a:p>
            <a:pPr marL="222250" indent="-223200">
              <a:buClr>
                <a:srgbClr val="008FBF"/>
              </a:buClr>
              <a:buFont typeface="Arial" charset="0"/>
              <a:buChar char="•"/>
            </a:pPr>
            <a:r>
              <a:rPr lang="en-US" dirty="0">
                <a:latin typeface="Arial" charset="0"/>
                <a:ea typeface="Arial" charset="0"/>
                <a:cs typeface="Arial" charset="0"/>
              </a:rPr>
              <a:t>Dipstick testing should be performed in residents </a:t>
            </a:r>
            <a:br>
              <a:rPr lang="en-US" dirty="0">
                <a:latin typeface="Arial" charset="0"/>
                <a:ea typeface="Arial" charset="0"/>
                <a:cs typeface="Arial" charset="0"/>
              </a:rPr>
            </a:br>
            <a:r>
              <a:rPr lang="en-US" dirty="0">
                <a:latin typeface="Arial" charset="0"/>
                <a:ea typeface="Arial" charset="0"/>
                <a:cs typeface="Arial" charset="0"/>
              </a:rPr>
              <a:t>after a course of antibiotics to confirm UTI cure</a:t>
            </a:r>
            <a:br>
              <a:rPr lang="en-US" dirty="0">
                <a:latin typeface="Arial" charset="0"/>
                <a:ea typeface="Arial" charset="0"/>
                <a:cs typeface="Arial" charset="0"/>
              </a:rPr>
            </a:br>
            <a:r>
              <a:rPr lang="en-US" b="1" dirty="0">
                <a:solidFill>
                  <a:srgbClr val="FF0000"/>
                </a:solidFill>
                <a:latin typeface="Arial Black" panose="020B0604020202020204" pitchFamily="34" charset="0"/>
                <a:ea typeface="Arial" charset="0"/>
                <a:cs typeface="Arial Black" panose="020B0604020202020204" pitchFamily="34" charset="0"/>
              </a:rPr>
              <a:t>NOT TRUE</a:t>
            </a:r>
          </a:p>
          <a:p>
            <a:pPr marL="342900" indent="-342900">
              <a:buClr>
                <a:srgbClr val="008FBF"/>
              </a:buClr>
              <a:buFont typeface="Arial" charset="0"/>
              <a:buChar char="•"/>
            </a:pPr>
            <a:endParaRPr lang="en-US" dirty="0">
              <a:latin typeface="Arial" charset="0"/>
              <a:ea typeface="Arial" charset="0"/>
              <a:cs typeface="Arial" charset="0"/>
            </a:endParaRPr>
          </a:p>
          <a:p>
            <a:endParaRPr lang="en-US" dirty="0"/>
          </a:p>
        </p:txBody>
      </p:sp>
    </p:spTree>
    <p:extLst>
      <p:ext uri="{BB962C8B-B14F-4D97-AF65-F5344CB8AC3E}">
        <p14:creationId xmlns:p14="http://schemas.microsoft.com/office/powerpoint/2010/main" val="2693287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854701"/>
            <a:ext cx="12192000" cy="1003299"/>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61D88E2A-3853-3946-BCEC-38ED4483A335}"/>
              </a:ext>
            </a:extLst>
          </p:cNvPr>
          <p:cNvPicPr>
            <a:picLocks noChangeAspect="1"/>
          </p:cNvPicPr>
          <p:nvPr/>
        </p:nvPicPr>
        <p:blipFill rotWithShape="1">
          <a:blip r:embed="rId4">
            <a:extLst>
              <a:ext uri="{28A0092B-C50C-407E-A947-70E740481C1C}">
                <a14:useLocalDpi xmlns:a14="http://schemas.microsoft.com/office/drawing/2010/main" val="0"/>
              </a:ext>
            </a:extLst>
          </a:blip>
          <a:srcRect l="7073" t="4999" r="7475" b="15369"/>
          <a:stretch/>
        </p:blipFill>
        <p:spPr>
          <a:xfrm>
            <a:off x="6200649" y="1607302"/>
            <a:ext cx="5220000" cy="3312000"/>
          </a:xfrm>
          <a:prstGeom prst="rect">
            <a:avLst/>
          </a:prstGeom>
          <a:ln>
            <a:solidFill>
              <a:srgbClr val="00577D"/>
            </a:solidFill>
          </a:ln>
          <a:effectLst>
            <a:outerShdw blurRad="50800" dist="38100" dir="2700000" algn="tl" rotWithShape="0">
              <a:prstClr val="black">
                <a:alpha val="40000"/>
              </a:prstClr>
            </a:outerShdw>
          </a:effectLst>
        </p:spPr>
      </p:pic>
      <p:sp>
        <p:nvSpPr>
          <p:cNvPr id="6" name="Rectangle 5">
            <a:extLst>
              <a:ext uri="{FF2B5EF4-FFF2-40B4-BE49-F238E27FC236}">
                <a16:creationId xmlns:a16="http://schemas.microsoft.com/office/drawing/2014/main" id="{956183D4-7EF4-C247-BAEA-E97F18B18CC4}"/>
              </a:ext>
            </a:extLst>
          </p:cNvPr>
          <p:cNvSpPr/>
          <p:nvPr/>
        </p:nvSpPr>
        <p:spPr>
          <a:xfrm>
            <a:off x="698952" y="1955014"/>
            <a:ext cx="4413100" cy="2446824"/>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pPr marL="285750" lvl="0" indent="-285750">
              <a:spcAft>
                <a:spcPts val="1800"/>
              </a:spcAft>
              <a:buClr>
                <a:srgbClr val="008FBF"/>
              </a:buClr>
              <a:buFont typeface="Arial" panose="020B0604020202020204" pitchFamily="34" charset="0"/>
              <a:buChar char="•"/>
            </a:pPr>
            <a:r>
              <a:rPr lang="en-GB" dirty="0">
                <a:latin typeface="Arial" panose="020B0604020202020204" pitchFamily="34" charset="0"/>
                <a:cs typeface="Arial" panose="020B0604020202020204" pitchFamily="34" charset="0"/>
              </a:rPr>
              <a:t>Harmless bacteria in urine</a:t>
            </a:r>
          </a:p>
          <a:p>
            <a:pPr marL="285750" lvl="0" indent="-285750">
              <a:spcAft>
                <a:spcPts val="1800"/>
              </a:spcAft>
              <a:buClr>
                <a:srgbClr val="008FBF"/>
              </a:buClr>
              <a:buFont typeface="Arial" panose="020B0604020202020204" pitchFamily="34" charset="0"/>
              <a:buChar char="•"/>
            </a:pPr>
            <a:r>
              <a:rPr lang="en-GB" dirty="0">
                <a:latin typeface="Arial" panose="020B0604020202020204" pitchFamily="34" charset="0"/>
                <a:cs typeface="Arial" panose="020B0604020202020204" pitchFamily="34" charset="0"/>
              </a:rPr>
              <a:t>Antibiotic treatment is not required</a:t>
            </a:r>
          </a:p>
          <a:p>
            <a:pPr marL="285750" lvl="0" indent="-285750">
              <a:spcAft>
                <a:spcPts val="1800"/>
              </a:spcAft>
              <a:buClr>
                <a:srgbClr val="008FBF"/>
              </a:buClr>
              <a:buFont typeface="Arial" panose="020B0604020202020204" pitchFamily="34" charset="0"/>
              <a:buChar char="•"/>
            </a:pPr>
            <a:r>
              <a:rPr lang="en-GB" dirty="0">
                <a:latin typeface="Arial" panose="020B0604020202020204" pitchFamily="34" charset="0"/>
                <a:cs typeface="Arial" panose="020B0604020202020204" pitchFamily="34" charset="0"/>
              </a:rPr>
              <a:t>Antibiotic treatment does not reduce likelihood of UTI in future</a:t>
            </a:r>
          </a:p>
          <a:p>
            <a:pPr marL="285750" lvl="0" indent="-285750">
              <a:spcAft>
                <a:spcPts val="1800"/>
              </a:spcAft>
              <a:buClr>
                <a:srgbClr val="008FBF"/>
              </a:buClr>
              <a:buFont typeface="Arial" panose="020B0604020202020204" pitchFamily="34" charset="0"/>
              <a:buChar char="•"/>
            </a:pPr>
            <a:r>
              <a:rPr lang="en-GB" dirty="0">
                <a:latin typeface="Arial" panose="020B0604020202020204" pitchFamily="34" charset="0"/>
                <a:cs typeface="Arial" panose="020B0604020202020204" pitchFamily="34" charset="0"/>
              </a:rPr>
              <a:t>Antibiotic side-effects from treatment of ASB is preventable harm</a:t>
            </a:r>
          </a:p>
        </p:txBody>
      </p:sp>
      <p:sp>
        <p:nvSpPr>
          <p:cNvPr id="7" name="Title 6">
            <a:extLst>
              <a:ext uri="{FF2B5EF4-FFF2-40B4-BE49-F238E27FC236}">
                <a16:creationId xmlns:a16="http://schemas.microsoft.com/office/drawing/2014/main" id="{5C79DF9B-909E-6341-9FF8-7F88EE19593B}"/>
              </a:ext>
            </a:extLst>
          </p:cNvPr>
          <p:cNvSpPr txBox="1">
            <a:spLocks/>
          </p:cNvSpPr>
          <p:nvPr/>
        </p:nvSpPr>
        <p:spPr>
          <a:xfrm>
            <a:off x="691555" y="598377"/>
            <a:ext cx="10515600" cy="48931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GB" sz="2400" b="1" dirty="0">
                <a:solidFill>
                  <a:srgbClr val="00577D"/>
                </a:solidFill>
                <a:latin typeface="Arial Black" panose="020B0604020202020204" pitchFamily="34" charset="0"/>
                <a:cs typeface="Arial Black" panose="020B0604020202020204" pitchFamily="34" charset="0"/>
              </a:rPr>
              <a:t>What is asymptomatic bacteriuria</a:t>
            </a:r>
          </a:p>
        </p:txBody>
      </p:sp>
    </p:spTree>
    <p:extLst>
      <p:ext uri="{BB962C8B-B14F-4D97-AF65-F5344CB8AC3E}">
        <p14:creationId xmlns:p14="http://schemas.microsoft.com/office/powerpoint/2010/main" val="2255470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E89DAFD34855543A41115A0C4F0FD6A" ma:contentTypeVersion="14" ma:contentTypeDescription="Create a new document." ma:contentTypeScope="" ma:versionID="0972d0025dc4f2fa0d57ffe42fb36fb1">
  <xsd:schema xmlns:xsd="http://www.w3.org/2001/XMLSchema" xmlns:xs="http://www.w3.org/2001/XMLSchema" xmlns:p="http://schemas.microsoft.com/office/2006/metadata/properties" xmlns:ns3="96cf63dc-c005-4040-b256-443404592765" xmlns:ns4="1aa4f74a-e542-496d-a685-6a1354eefa59" targetNamespace="http://schemas.microsoft.com/office/2006/metadata/properties" ma:root="true" ma:fieldsID="a74f80cfa03489682cff903c02db0725" ns3:_="" ns4:_="">
    <xsd:import namespace="96cf63dc-c005-4040-b256-443404592765"/>
    <xsd:import namespace="1aa4f74a-e542-496d-a685-6a1354eefa59"/>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4:SharedWithUsers" minOccurs="0"/>
                <xsd:element ref="ns4:SharedWithDetails" minOccurs="0"/>
                <xsd:element ref="ns4:SharingHintHash" minOccurs="0"/>
                <xsd:element ref="ns3:MediaServiceDateTaken"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cf63dc-c005-4040-b256-4434045927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aa4f74a-e542-496d-a685-6a1354eefa59"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CCAC398-EF7C-4D65-A5B7-11670FF1A8CB}">
  <ds:schemaRefs>
    <ds:schemaRef ds:uri="1aa4f74a-e542-496d-a685-6a1354eefa59"/>
    <ds:schemaRef ds:uri="96cf63dc-c005-4040-b256-443404592765"/>
    <ds:schemaRef ds:uri="http://schemas.openxmlformats.org/package/2006/metadata/core-properties"/>
    <ds:schemaRef ds:uri="http://purl.org/dc/dcmitype/"/>
    <ds:schemaRef ds:uri="http://schemas.microsoft.com/office/2006/metadata/properties"/>
    <ds:schemaRef ds:uri="http://www.w3.org/XML/1998/namespace"/>
    <ds:schemaRef ds:uri="http://schemas.microsoft.com/office/2006/documentManagement/types"/>
    <ds:schemaRef ds:uri="http://purl.org/dc/elements/1.1/"/>
    <ds:schemaRef ds:uri="http://schemas.microsoft.com/office/infopath/2007/PartnerControls"/>
    <ds:schemaRef ds:uri="http://purl.org/dc/terms/"/>
  </ds:schemaRefs>
</ds:datastoreItem>
</file>

<file path=customXml/itemProps2.xml><?xml version="1.0" encoding="utf-8"?>
<ds:datastoreItem xmlns:ds="http://schemas.openxmlformats.org/officeDocument/2006/customXml" ds:itemID="{4F4A259D-9D87-4F87-A68F-E300C1698015}">
  <ds:schemaRefs>
    <ds:schemaRef ds:uri="http://schemas.microsoft.com/sharepoint/v3/contenttype/forms"/>
  </ds:schemaRefs>
</ds:datastoreItem>
</file>

<file path=customXml/itemProps3.xml><?xml version="1.0" encoding="utf-8"?>
<ds:datastoreItem xmlns:ds="http://schemas.openxmlformats.org/officeDocument/2006/customXml" ds:itemID="{0E1F2483-51A3-469A-957F-D66F245CFD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cf63dc-c005-4040-b256-443404592765"/>
    <ds:schemaRef ds:uri="1aa4f74a-e542-496d-a685-6a1354eefa5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4042</TotalTime>
  <Words>1472</Words>
  <Application>Microsoft Office PowerPoint</Application>
  <PresentationFormat>Widescreen</PresentationFormat>
  <Paragraphs>398</Paragraphs>
  <Slides>27</Slides>
  <Notes>22</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Arial Black</vt:lpstr>
      <vt:lpstr>Calibri</vt:lpstr>
      <vt:lpstr>Calibri Light</vt:lpstr>
      <vt:lpstr>Courier New</vt:lpstr>
      <vt:lpstr>System Font Regular</vt:lpstr>
      <vt:lpstr>ヒラギノ角ゴ Pro W3</vt:lpstr>
      <vt:lpstr>Office Theme</vt:lpstr>
      <vt:lpstr>PowerPoint Presentation</vt:lpstr>
      <vt:lpstr>PowerPoint Presentation</vt:lpstr>
      <vt:lpstr>PowerPoint Presentation</vt:lpstr>
      <vt:lpstr>PowerPoint Presentation</vt:lpstr>
      <vt:lpstr>Smart use of antibiotics today makes sure antibiotics work tomorrow</vt:lpstr>
      <vt:lpstr>PowerPoint Presentation</vt:lpstr>
      <vt:lpstr>PowerPoint Presentation</vt:lpstr>
      <vt:lpstr>Urine dipstick testing in aged care homes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Practice Points: Take-home messages </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 Dip or Not To Dip</dc:title>
  <dc:creator>Lyn-li Lim</dc:creator>
  <cp:lastModifiedBy>Megan van der Hoeven</cp:lastModifiedBy>
  <cp:revision>916</cp:revision>
  <cp:lastPrinted>2021-08-30T23:15:46Z</cp:lastPrinted>
  <dcterms:created xsi:type="dcterms:W3CDTF">2021-05-14T01:17:41Z</dcterms:created>
  <dcterms:modified xsi:type="dcterms:W3CDTF">2021-10-31T21:48:04Z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0x0101009E89DAFD34855543A41115A0C4F0FD6A</vt:lpwstr>
  </property>
</Properties>
</file>