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8" r:id="rId3"/>
    <p:sldId id="261" r:id="rId4"/>
    <p:sldId id="262" r:id="rId5"/>
    <p:sldId id="264" r:id="rId6"/>
    <p:sldId id="263" r:id="rId7"/>
    <p:sldId id="265" r:id="rId8"/>
    <p:sldId id="268" r:id="rId9"/>
    <p:sldId id="266"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6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80014" autoAdjust="0"/>
  </p:normalViewPr>
  <p:slideViewPr>
    <p:cSldViewPr snapToGrid="0">
      <p:cViewPr varScale="1">
        <p:scale>
          <a:sx n="102" d="100"/>
          <a:sy n="102" d="100"/>
        </p:scale>
        <p:origin x="-18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138AE-956F-434E-A36A-BA20B6EF52B8}"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AU"/>
        </a:p>
      </dgm:t>
    </dgm:pt>
    <dgm:pt modelId="{4FCF6A50-A955-4940-A0E6-B4450BFD2E54}">
      <dgm:prSet phldrT="[Text]" custT="1"/>
      <dgm:spPr>
        <a:solidFill>
          <a:schemeClr val="accent5">
            <a:lumMod val="50000"/>
          </a:schemeClr>
        </a:solidFill>
      </dgm:spPr>
      <dgm:t>
        <a:bodyPr/>
        <a:lstStyle/>
        <a:p>
          <a:r>
            <a:rPr lang="en-AU" sz="1600" b="1" dirty="0" smtClean="0">
              <a:latin typeface="Arial" panose="020B0604020202020204" pitchFamily="34" charset="0"/>
              <a:cs typeface="Arial" panose="020B0604020202020204" pitchFamily="34" charset="0"/>
            </a:rPr>
            <a:t>Consumer outcome</a:t>
          </a:r>
          <a:endParaRPr lang="en-AU" sz="1600" b="1" dirty="0">
            <a:latin typeface="Arial" panose="020B0604020202020204" pitchFamily="34" charset="0"/>
            <a:cs typeface="Arial" panose="020B0604020202020204" pitchFamily="34" charset="0"/>
          </a:endParaRPr>
        </a:p>
      </dgm:t>
    </dgm:pt>
    <dgm:pt modelId="{3A8B5A3E-C0AC-4147-A7B0-D930EBC3D15A}" type="parTrans" cxnId="{6AC0B7E6-FB09-481D-920F-E4BE3280938F}">
      <dgm:prSet/>
      <dgm:spPr/>
      <dgm:t>
        <a:bodyPr/>
        <a:lstStyle/>
        <a:p>
          <a:endParaRPr lang="en-AU"/>
        </a:p>
      </dgm:t>
    </dgm:pt>
    <dgm:pt modelId="{2575DD2E-E4C2-424D-A9A0-EA85347407CE}" type="sibTrans" cxnId="{6AC0B7E6-FB09-481D-920F-E4BE3280938F}">
      <dgm:prSet/>
      <dgm:spPr/>
      <dgm:t>
        <a:bodyPr/>
        <a:lstStyle/>
        <a:p>
          <a:endParaRPr lang="en-AU"/>
        </a:p>
      </dgm:t>
    </dgm:pt>
    <dgm:pt modelId="{AA981B2E-C5F1-4D75-A7ED-E0CC5CB56666}">
      <dgm:prSet phldrT="[Text]" custT="1"/>
      <dgm:spPr>
        <a:solidFill>
          <a:schemeClr val="accent5">
            <a:lumMod val="75000"/>
          </a:schemeClr>
        </a:solidFill>
      </dgm:spPr>
      <dgm:t>
        <a:bodyPr/>
        <a:lstStyle/>
        <a:p>
          <a:pPr>
            <a:spcBef>
              <a:spcPts val="2400"/>
            </a:spcBef>
          </a:pPr>
          <a:r>
            <a:rPr lang="en-AU" sz="1600" b="1" dirty="0" smtClean="0">
              <a:latin typeface="Arial" panose="020B0604020202020204" pitchFamily="34" charset="0"/>
              <a:cs typeface="Arial" panose="020B0604020202020204" pitchFamily="34" charset="0"/>
            </a:rPr>
            <a:t>Organisation statement</a:t>
          </a:r>
          <a:endParaRPr lang="en-AU" sz="1600" b="1" dirty="0">
            <a:latin typeface="Arial" panose="020B0604020202020204" pitchFamily="34" charset="0"/>
            <a:cs typeface="Arial" panose="020B0604020202020204" pitchFamily="34" charset="0"/>
          </a:endParaRPr>
        </a:p>
      </dgm:t>
    </dgm:pt>
    <dgm:pt modelId="{3D26A53E-2FF2-4853-9C5A-D6DBBA91EF6E}" type="parTrans" cxnId="{1FD9370F-9489-405C-AD40-603C88E567D5}">
      <dgm:prSet/>
      <dgm:spPr/>
      <dgm:t>
        <a:bodyPr/>
        <a:lstStyle/>
        <a:p>
          <a:endParaRPr lang="en-AU"/>
        </a:p>
      </dgm:t>
    </dgm:pt>
    <dgm:pt modelId="{7098D6EB-5B8E-48FD-A0FB-511467BDE0BD}" type="sibTrans" cxnId="{1FD9370F-9489-405C-AD40-603C88E567D5}">
      <dgm:prSet/>
      <dgm:spPr/>
      <dgm:t>
        <a:bodyPr/>
        <a:lstStyle/>
        <a:p>
          <a:endParaRPr lang="en-AU"/>
        </a:p>
      </dgm:t>
    </dgm:pt>
    <dgm:pt modelId="{45B745D5-6F29-42AC-8EA8-74BCD5800805}">
      <dgm:prSet phldrT="[Text]" custT="1"/>
      <dgm:spPr>
        <a:solidFill>
          <a:schemeClr val="accent5">
            <a:lumMod val="60000"/>
            <a:lumOff val="40000"/>
          </a:schemeClr>
        </a:solidFill>
      </dgm:spPr>
      <dgm:t>
        <a:bodyPr/>
        <a:lstStyle/>
        <a:p>
          <a:r>
            <a:rPr lang="en-AU" sz="1600" b="1" dirty="0" smtClean="0">
              <a:latin typeface="Arial" panose="020B0604020202020204" pitchFamily="34" charset="0"/>
              <a:cs typeface="Arial" panose="020B0604020202020204" pitchFamily="34" charset="0"/>
            </a:rPr>
            <a:t>Requirements</a:t>
          </a:r>
          <a:endParaRPr lang="en-AU" sz="1600" b="1" dirty="0">
            <a:latin typeface="Arial" panose="020B0604020202020204" pitchFamily="34" charset="0"/>
            <a:cs typeface="Arial" panose="020B0604020202020204" pitchFamily="34" charset="0"/>
          </a:endParaRPr>
        </a:p>
      </dgm:t>
    </dgm:pt>
    <dgm:pt modelId="{C5EBB25F-5DB0-449C-841A-BA546D1D57DC}" type="parTrans" cxnId="{AABF8EBD-96E7-48E1-98B9-8B427083D29B}">
      <dgm:prSet/>
      <dgm:spPr/>
      <dgm:t>
        <a:bodyPr/>
        <a:lstStyle/>
        <a:p>
          <a:endParaRPr lang="en-AU"/>
        </a:p>
      </dgm:t>
    </dgm:pt>
    <dgm:pt modelId="{8D3EAD9E-E95C-48CA-BFAA-46AFB29353D3}" type="sibTrans" cxnId="{AABF8EBD-96E7-48E1-98B9-8B427083D29B}">
      <dgm:prSet/>
      <dgm:spPr/>
      <dgm:t>
        <a:bodyPr/>
        <a:lstStyle/>
        <a:p>
          <a:endParaRPr lang="en-AU"/>
        </a:p>
      </dgm:t>
    </dgm:pt>
    <dgm:pt modelId="{24B40E6F-9334-45DA-AD01-8044AA6CC2EF}" type="pres">
      <dgm:prSet presAssocID="{742138AE-956F-434E-A36A-BA20B6EF52B8}" presName="Name0" presStyleCnt="0">
        <dgm:presLayoutVars>
          <dgm:chMax val="7"/>
          <dgm:resizeHandles val="exact"/>
        </dgm:presLayoutVars>
      </dgm:prSet>
      <dgm:spPr/>
      <dgm:t>
        <a:bodyPr/>
        <a:lstStyle/>
        <a:p>
          <a:endParaRPr lang="en-AU"/>
        </a:p>
      </dgm:t>
    </dgm:pt>
    <dgm:pt modelId="{A75E9A0D-B6E9-4916-863D-C7A7EFE7EF16}" type="pres">
      <dgm:prSet presAssocID="{742138AE-956F-434E-A36A-BA20B6EF52B8}" presName="comp1" presStyleCnt="0"/>
      <dgm:spPr/>
    </dgm:pt>
    <dgm:pt modelId="{7716651E-290F-453A-AA6E-260D4D9E9F23}" type="pres">
      <dgm:prSet presAssocID="{742138AE-956F-434E-A36A-BA20B6EF52B8}" presName="circle1" presStyleLbl="node1" presStyleIdx="0" presStyleCnt="3" custLinFactNeighborX="565" custLinFactNeighborY="-232"/>
      <dgm:spPr/>
      <dgm:t>
        <a:bodyPr/>
        <a:lstStyle/>
        <a:p>
          <a:endParaRPr lang="en-AU"/>
        </a:p>
      </dgm:t>
    </dgm:pt>
    <dgm:pt modelId="{07C10470-7801-45DE-AE01-56E00992B1E8}" type="pres">
      <dgm:prSet presAssocID="{742138AE-956F-434E-A36A-BA20B6EF52B8}" presName="c1text" presStyleLbl="node1" presStyleIdx="0" presStyleCnt="3">
        <dgm:presLayoutVars>
          <dgm:bulletEnabled val="1"/>
        </dgm:presLayoutVars>
      </dgm:prSet>
      <dgm:spPr/>
      <dgm:t>
        <a:bodyPr/>
        <a:lstStyle/>
        <a:p>
          <a:endParaRPr lang="en-AU"/>
        </a:p>
      </dgm:t>
    </dgm:pt>
    <dgm:pt modelId="{9E080271-C530-49BE-8F47-88C9E6C17CED}" type="pres">
      <dgm:prSet presAssocID="{742138AE-956F-434E-A36A-BA20B6EF52B8}" presName="comp2" presStyleCnt="0"/>
      <dgm:spPr/>
    </dgm:pt>
    <dgm:pt modelId="{406E6747-0B2B-4346-B8DE-926069184C34}" type="pres">
      <dgm:prSet presAssocID="{742138AE-956F-434E-A36A-BA20B6EF52B8}" presName="circle2" presStyleLbl="node1" presStyleIdx="1" presStyleCnt="3" custScaleX="120354" custScaleY="110234" custLinFactNeighborY="-3513"/>
      <dgm:spPr/>
      <dgm:t>
        <a:bodyPr/>
        <a:lstStyle/>
        <a:p>
          <a:endParaRPr lang="en-AU"/>
        </a:p>
      </dgm:t>
    </dgm:pt>
    <dgm:pt modelId="{2C6A483C-B2F0-48B8-90CF-54A5753997B2}" type="pres">
      <dgm:prSet presAssocID="{742138AE-956F-434E-A36A-BA20B6EF52B8}" presName="c2text" presStyleLbl="node1" presStyleIdx="1" presStyleCnt="3">
        <dgm:presLayoutVars>
          <dgm:bulletEnabled val="1"/>
        </dgm:presLayoutVars>
      </dgm:prSet>
      <dgm:spPr/>
      <dgm:t>
        <a:bodyPr/>
        <a:lstStyle/>
        <a:p>
          <a:endParaRPr lang="en-AU"/>
        </a:p>
      </dgm:t>
    </dgm:pt>
    <dgm:pt modelId="{391EDFC2-1853-4ED9-B26A-7D1A901EC8EC}" type="pres">
      <dgm:prSet presAssocID="{742138AE-956F-434E-A36A-BA20B6EF52B8}" presName="comp3" presStyleCnt="0"/>
      <dgm:spPr/>
    </dgm:pt>
    <dgm:pt modelId="{122BE929-4ABC-412D-9A2E-8FBA4BF8D809}" type="pres">
      <dgm:prSet presAssocID="{742138AE-956F-434E-A36A-BA20B6EF52B8}" presName="circle3" presStyleLbl="node1" presStyleIdx="2" presStyleCnt="3" custScaleX="122874" custScaleY="122364" custLinFactNeighborX="-464" custLinFactNeighborY="-8918"/>
      <dgm:spPr/>
      <dgm:t>
        <a:bodyPr/>
        <a:lstStyle/>
        <a:p>
          <a:endParaRPr lang="en-AU"/>
        </a:p>
      </dgm:t>
    </dgm:pt>
    <dgm:pt modelId="{A32D72D9-9BC3-4A74-AFF8-0FCE768C1C9D}" type="pres">
      <dgm:prSet presAssocID="{742138AE-956F-434E-A36A-BA20B6EF52B8}" presName="c3text" presStyleLbl="node1" presStyleIdx="2" presStyleCnt="3">
        <dgm:presLayoutVars>
          <dgm:bulletEnabled val="1"/>
        </dgm:presLayoutVars>
      </dgm:prSet>
      <dgm:spPr/>
      <dgm:t>
        <a:bodyPr/>
        <a:lstStyle/>
        <a:p>
          <a:endParaRPr lang="en-AU"/>
        </a:p>
      </dgm:t>
    </dgm:pt>
  </dgm:ptLst>
  <dgm:cxnLst>
    <dgm:cxn modelId="{1FD9370F-9489-405C-AD40-603C88E567D5}" srcId="{742138AE-956F-434E-A36A-BA20B6EF52B8}" destId="{AA981B2E-C5F1-4D75-A7ED-E0CC5CB56666}" srcOrd="1" destOrd="0" parTransId="{3D26A53E-2FF2-4853-9C5A-D6DBBA91EF6E}" sibTransId="{7098D6EB-5B8E-48FD-A0FB-511467BDE0BD}"/>
    <dgm:cxn modelId="{5732E3C2-BFDA-49EC-BFC2-4CC730800C0D}" type="presOf" srcId="{AA981B2E-C5F1-4D75-A7ED-E0CC5CB56666}" destId="{406E6747-0B2B-4346-B8DE-926069184C34}" srcOrd="0" destOrd="0" presId="urn:microsoft.com/office/officeart/2005/8/layout/venn2"/>
    <dgm:cxn modelId="{810F5455-510A-41A8-A1D8-F682B32C5401}" type="presOf" srcId="{4FCF6A50-A955-4940-A0E6-B4450BFD2E54}" destId="{07C10470-7801-45DE-AE01-56E00992B1E8}" srcOrd="1" destOrd="0" presId="urn:microsoft.com/office/officeart/2005/8/layout/venn2"/>
    <dgm:cxn modelId="{AC070DC0-8A6B-42A5-830F-A57605CAD497}" type="presOf" srcId="{742138AE-956F-434E-A36A-BA20B6EF52B8}" destId="{24B40E6F-9334-45DA-AD01-8044AA6CC2EF}" srcOrd="0" destOrd="0" presId="urn:microsoft.com/office/officeart/2005/8/layout/venn2"/>
    <dgm:cxn modelId="{6FC64E66-F92C-4BA8-A7E1-CBAC8B0F491A}" type="presOf" srcId="{45B745D5-6F29-42AC-8EA8-74BCD5800805}" destId="{122BE929-4ABC-412D-9A2E-8FBA4BF8D809}" srcOrd="0" destOrd="0" presId="urn:microsoft.com/office/officeart/2005/8/layout/venn2"/>
    <dgm:cxn modelId="{43C748B2-6159-4C69-9274-C7567862B7D3}" type="presOf" srcId="{45B745D5-6F29-42AC-8EA8-74BCD5800805}" destId="{A32D72D9-9BC3-4A74-AFF8-0FCE768C1C9D}" srcOrd="1" destOrd="0" presId="urn:microsoft.com/office/officeart/2005/8/layout/venn2"/>
    <dgm:cxn modelId="{AABF8EBD-96E7-48E1-98B9-8B427083D29B}" srcId="{742138AE-956F-434E-A36A-BA20B6EF52B8}" destId="{45B745D5-6F29-42AC-8EA8-74BCD5800805}" srcOrd="2" destOrd="0" parTransId="{C5EBB25F-5DB0-449C-841A-BA546D1D57DC}" sibTransId="{8D3EAD9E-E95C-48CA-BFAA-46AFB29353D3}"/>
    <dgm:cxn modelId="{6AC0B7E6-FB09-481D-920F-E4BE3280938F}" srcId="{742138AE-956F-434E-A36A-BA20B6EF52B8}" destId="{4FCF6A50-A955-4940-A0E6-B4450BFD2E54}" srcOrd="0" destOrd="0" parTransId="{3A8B5A3E-C0AC-4147-A7B0-D930EBC3D15A}" sibTransId="{2575DD2E-E4C2-424D-A9A0-EA85347407CE}"/>
    <dgm:cxn modelId="{5FE34F5F-9166-4EE4-9FE8-61DB03C2ACC4}" type="presOf" srcId="{AA981B2E-C5F1-4D75-A7ED-E0CC5CB56666}" destId="{2C6A483C-B2F0-48B8-90CF-54A5753997B2}" srcOrd="1" destOrd="0" presId="urn:microsoft.com/office/officeart/2005/8/layout/venn2"/>
    <dgm:cxn modelId="{BAAAEA72-A188-4400-84AA-B6726E0C5EAD}" type="presOf" srcId="{4FCF6A50-A955-4940-A0E6-B4450BFD2E54}" destId="{7716651E-290F-453A-AA6E-260D4D9E9F23}" srcOrd="0" destOrd="0" presId="urn:microsoft.com/office/officeart/2005/8/layout/venn2"/>
    <dgm:cxn modelId="{D015C4C1-6654-496A-9977-693BE4FB3A9F}" type="presParOf" srcId="{24B40E6F-9334-45DA-AD01-8044AA6CC2EF}" destId="{A75E9A0D-B6E9-4916-863D-C7A7EFE7EF16}" srcOrd="0" destOrd="0" presId="urn:microsoft.com/office/officeart/2005/8/layout/venn2"/>
    <dgm:cxn modelId="{8822992C-C73C-463A-B5BC-E1C0514AFEF1}" type="presParOf" srcId="{A75E9A0D-B6E9-4916-863D-C7A7EFE7EF16}" destId="{7716651E-290F-453A-AA6E-260D4D9E9F23}" srcOrd="0" destOrd="0" presId="urn:microsoft.com/office/officeart/2005/8/layout/venn2"/>
    <dgm:cxn modelId="{2E0FDBE1-17DC-401F-8F01-B757BC0771E4}" type="presParOf" srcId="{A75E9A0D-B6E9-4916-863D-C7A7EFE7EF16}" destId="{07C10470-7801-45DE-AE01-56E00992B1E8}" srcOrd="1" destOrd="0" presId="urn:microsoft.com/office/officeart/2005/8/layout/venn2"/>
    <dgm:cxn modelId="{84533EBC-CECC-4BF8-8150-564CDD032848}" type="presParOf" srcId="{24B40E6F-9334-45DA-AD01-8044AA6CC2EF}" destId="{9E080271-C530-49BE-8F47-88C9E6C17CED}" srcOrd="1" destOrd="0" presId="urn:microsoft.com/office/officeart/2005/8/layout/venn2"/>
    <dgm:cxn modelId="{73C70052-5195-4FAB-9A9D-DDE53179BD85}" type="presParOf" srcId="{9E080271-C530-49BE-8F47-88C9E6C17CED}" destId="{406E6747-0B2B-4346-B8DE-926069184C34}" srcOrd="0" destOrd="0" presId="urn:microsoft.com/office/officeart/2005/8/layout/venn2"/>
    <dgm:cxn modelId="{7775D981-7AAF-44CB-8B19-7A09094361D9}" type="presParOf" srcId="{9E080271-C530-49BE-8F47-88C9E6C17CED}" destId="{2C6A483C-B2F0-48B8-90CF-54A5753997B2}" srcOrd="1" destOrd="0" presId="urn:microsoft.com/office/officeart/2005/8/layout/venn2"/>
    <dgm:cxn modelId="{06C3F43A-E3ED-432E-A871-BF62F7D9E7C1}" type="presParOf" srcId="{24B40E6F-9334-45DA-AD01-8044AA6CC2EF}" destId="{391EDFC2-1853-4ED9-B26A-7D1A901EC8EC}" srcOrd="2" destOrd="0" presId="urn:microsoft.com/office/officeart/2005/8/layout/venn2"/>
    <dgm:cxn modelId="{6A0DADB3-5B34-4C4F-90A8-0B50EB9722F1}" type="presParOf" srcId="{391EDFC2-1853-4ED9-B26A-7D1A901EC8EC}" destId="{122BE929-4ABC-412D-9A2E-8FBA4BF8D809}" srcOrd="0" destOrd="0" presId="urn:microsoft.com/office/officeart/2005/8/layout/venn2"/>
    <dgm:cxn modelId="{28B0B691-09CA-4F56-9A73-B44D21BBAB14}" type="presParOf" srcId="{391EDFC2-1853-4ED9-B26A-7D1A901EC8EC}" destId="{A32D72D9-9BC3-4A74-AFF8-0FCE768C1C9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6651E-290F-453A-AA6E-260D4D9E9F23}">
      <dsp:nvSpPr>
        <dsp:cNvPr id="0" name=""/>
        <dsp:cNvSpPr/>
      </dsp:nvSpPr>
      <dsp:spPr>
        <a:xfrm>
          <a:off x="953762" y="-105935"/>
          <a:ext cx="3789484" cy="3789484"/>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AU" sz="1600" b="1" kern="1200" dirty="0" smtClean="0">
              <a:latin typeface="Arial" panose="020B0604020202020204" pitchFamily="34" charset="0"/>
              <a:cs typeface="Arial" panose="020B0604020202020204" pitchFamily="34" charset="0"/>
            </a:rPr>
            <a:t>Consumer outcome</a:t>
          </a:r>
          <a:endParaRPr lang="en-AU" sz="1600" b="1" kern="1200" dirty="0">
            <a:latin typeface="Arial" panose="020B0604020202020204" pitchFamily="34" charset="0"/>
            <a:cs typeface="Arial" panose="020B0604020202020204" pitchFamily="34" charset="0"/>
          </a:endParaRPr>
        </a:p>
      </dsp:txBody>
      <dsp:txXfrm>
        <a:off x="2186292" y="83539"/>
        <a:ext cx="1324424" cy="568422"/>
      </dsp:txXfrm>
    </dsp:sp>
    <dsp:sp modelId="{406E6747-0B2B-4346-B8DE-926069184C34}">
      <dsp:nvSpPr>
        <dsp:cNvPr id="0" name=""/>
        <dsp:cNvSpPr/>
      </dsp:nvSpPr>
      <dsp:spPr>
        <a:xfrm>
          <a:off x="1116795" y="596161"/>
          <a:ext cx="3420596" cy="3132974"/>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AU" sz="1600" b="1" kern="1200" dirty="0" smtClean="0">
              <a:latin typeface="Arial" panose="020B0604020202020204" pitchFamily="34" charset="0"/>
              <a:cs typeface="Arial" panose="020B0604020202020204" pitchFamily="34" charset="0"/>
            </a:rPr>
            <a:t>Organisation statement</a:t>
          </a:r>
          <a:endParaRPr lang="en-AU" sz="1600" b="1" kern="1200" dirty="0">
            <a:latin typeface="Arial" panose="020B0604020202020204" pitchFamily="34" charset="0"/>
            <a:cs typeface="Arial" panose="020B0604020202020204" pitchFamily="34" charset="0"/>
          </a:endParaRPr>
        </a:p>
      </dsp:txBody>
      <dsp:txXfrm>
        <a:off x="2030094" y="791972"/>
        <a:ext cx="1593998" cy="587432"/>
      </dsp:txXfrm>
    </dsp:sp>
    <dsp:sp modelId="{122BE929-4ABC-412D-9A2E-8FBA4BF8D809}">
      <dsp:nvSpPr>
        <dsp:cNvPr id="0" name=""/>
        <dsp:cNvSpPr/>
      </dsp:nvSpPr>
      <dsp:spPr>
        <a:xfrm>
          <a:off x="1654229" y="1407963"/>
          <a:ext cx="2328145" cy="2318482"/>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AU" sz="1600" b="1" kern="1200" dirty="0" smtClean="0">
              <a:latin typeface="Arial" panose="020B0604020202020204" pitchFamily="34" charset="0"/>
              <a:cs typeface="Arial" panose="020B0604020202020204" pitchFamily="34" charset="0"/>
            </a:rPr>
            <a:t>Requirements</a:t>
          </a:r>
          <a:endParaRPr lang="en-AU" sz="1600" b="1" kern="1200" dirty="0">
            <a:latin typeface="Arial" panose="020B0604020202020204" pitchFamily="34" charset="0"/>
            <a:cs typeface="Arial" panose="020B0604020202020204" pitchFamily="34" charset="0"/>
          </a:endParaRPr>
        </a:p>
      </dsp:txBody>
      <dsp:txXfrm>
        <a:off x="1995178" y="1987584"/>
        <a:ext cx="1646247" cy="115924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CAE85-181D-46A9-904F-CADA21036751}" type="datetimeFigureOut">
              <a:rPr lang="en-AU" smtClean="0"/>
              <a:t>4/01/2019</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676A5-1DC8-4201-97D2-09D6F1539183}" type="slidenum">
              <a:rPr lang="en-AU" smtClean="0"/>
              <a:t>‹#›</a:t>
            </a:fld>
            <a:endParaRPr lang="en-AU" dirty="0"/>
          </a:p>
        </p:txBody>
      </p:sp>
    </p:spTree>
    <p:extLst>
      <p:ext uri="{BB962C8B-B14F-4D97-AF65-F5344CB8AC3E}">
        <p14:creationId xmlns:p14="http://schemas.microsoft.com/office/powerpoint/2010/main" val="1831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5676A5-1DC8-4201-97D2-09D6F1539183}" type="slidenum">
              <a:rPr lang="en-AU" smtClean="0"/>
              <a:t>1</a:t>
            </a:fld>
            <a:endParaRPr lang="en-AU" dirty="0"/>
          </a:p>
        </p:txBody>
      </p:sp>
    </p:spTree>
    <p:extLst>
      <p:ext uri="{BB962C8B-B14F-4D97-AF65-F5344CB8AC3E}">
        <p14:creationId xmlns:p14="http://schemas.microsoft.com/office/powerpoint/2010/main" val="2347975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a:t>
            </a:r>
            <a:r>
              <a:rPr lang="en-AU" b="1" u="sng" baseline="0" dirty="0" smtClean="0"/>
              <a:t> the examples of actions and evidence</a:t>
            </a:r>
          </a:p>
          <a:p>
            <a:endParaRPr lang="en-US" b="1" u="sng" baseline="0" dirty="0" smtClean="0"/>
          </a:p>
          <a:p>
            <a:pPr marL="171450" indent="-171450">
              <a:buFont typeface="Arial" panose="020B0604020202020204" pitchFamily="34" charset="0"/>
              <a:buChar char="•"/>
            </a:pPr>
            <a:r>
              <a:rPr lang="en-US" b="0" u="none" baseline="0" dirty="0" smtClean="0"/>
              <a:t>The guidance materials provide extensive detail for each requirement of the standards.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slide includes examples from the guidance for a range of requirements within Standard 1. Please note it is NOT a full list and does not cover all examples of actions and evidence. There are others and you may want to customise this content with other examples from the guidance.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highlighted words on the slide are to connect back to the definitions of the key concepts in the previous activity.</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r>
              <a:rPr lang="en-US" b="1" u="none" baseline="0" dirty="0" smtClean="0"/>
              <a:t>Activity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Purpose: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To engage staff in reflecting on their practice and how this demonstrates performance against the Standards and what might need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Depending on your group size and characteristics you may want to run this as a full group discussion or small group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Use these prompts as reflective questions to discuss staff practice, remember to link this back to the consumer outcome.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Provide top up knowledge where required to incorporate your </a:t>
            </a:r>
            <a:r>
              <a:rPr lang="en-US" b="0" u="none" baseline="0" dirty="0" err="1" smtClean="0"/>
              <a:t>organisations</a:t>
            </a:r>
            <a:r>
              <a:rPr lang="en-US" b="0" u="none" baseline="0" dirty="0" smtClean="0"/>
              <a:t> policy, practice and processes into the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Focus in on what might need to change? What support will staff need to make changes? And what is their personal commitment?</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Debriefing:</a:t>
            </a:r>
          </a:p>
          <a:p>
            <a:pPr marL="0" indent="0">
              <a:buFont typeface="Arial" panose="020B0604020202020204" pitchFamily="34" charset="0"/>
              <a:buNone/>
            </a:pPr>
            <a:r>
              <a:rPr lang="en-US" b="1" u="none" baseline="0" dirty="0" smtClean="0"/>
              <a:t>Insert your own key messages here – for example:</a:t>
            </a:r>
          </a:p>
          <a:p>
            <a:pPr marL="171450" indent="-171450">
              <a:buFont typeface="Arial" panose="020B0604020202020204" pitchFamily="34" charset="0"/>
              <a:buChar char="•"/>
            </a:pPr>
            <a:r>
              <a:rPr lang="en-US" b="0" u="none" baseline="0" dirty="0" smtClean="0"/>
              <a:t>The way we do our work must always treat consumers with dignity and respect no matter what we are doing with or for them. </a:t>
            </a:r>
          </a:p>
          <a:p>
            <a:pPr marL="171450" indent="-171450">
              <a:buFont typeface="Arial" panose="020B0604020202020204" pitchFamily="34" charset="0"/>
              <a:buChar char="•"/>
            </a:pPr>
            <a:r>
              <a:rPr lang="en-US" b="0" u="none" baseline="0" dirty="0" smtClean="0"/>
              <a:t>The requirements of this Standard link to all other Standards, if we don’t do this well, we won’t be providing the best possible care and services that meet the consumer’s choices, needs and preferences.</a:t>
            </a:r>
          </a:p>
          <a:p>
            <a:pPr marL="171450" indent="-171450">
              <a:buFont typeface="Arial" panose="020B0604020202020204" pitchFamily="34" charset="0"/>
              <a:buChar char="•"/>
            </a:pPr>
            <a:r>
              <a:rPr lang="en-US" b="0" u="none" baseline="0" dirty="0" smtClean="0"/>
              <a:t>As you have identified, the way we do this here is by (insert what is relevant to your organisation e.g. Vision, mission, values, policies, processes and practice)</a:t>
            </a:r>
          </a:p>
          <a:p>
            <a:pPr marL="0" indent="0">
              <a:buFont typeface="Arial" panose="020B0604020202020204" pitchFamily="34" charset="0"/>
              <a:buNone/>
            </a:pPr>
            <a:endParaRPr lang="en-US" b="0" u="none" baseline="0" dirty="0" smtClean="0"/>
          </a:p>
        </p:txBody>
      </p:sp>
      <p:sp>
        <p:nvSpPr>
          <p:cNvPr id="4" name="Slide Number Placeholder 3"/>
          <p:cNvSpPr>
            <a:spLocks noGrp="1"/>
          </p:cNvSpPr>
          <p:nvPr>
            <p:ph type="sldNum" sz="quarter" idx="10"/>
          </p:nvPr>
        </p:nvSpPr>
        <p:spPr/>
        <p:txBody>
          <a:bodyPr/>
          <a:lstStyle/>
          <a:p>
            <a:fld id="{485676A5-1DC8-4201-97D2-09D6F1539183}" type="slidenum">
              <a:rPr lang="en-AU" smtClean="0"/>
              <a:t>10</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sng" strike="noStrike" kern="1200" baseline="0" dirty="0" smtClean="0">
                <a:solidFill>
                  <a:schemeClr val="tx1"/>
                </a:solidFill>
                <a:latin typeface="+mn-lt"/>
                <a:ea typeface="+mn-ea"/>
                <a:cs typeface="+mn-cs"/>
              </a:rPr>
              <a:t>Outline the intent of each of each Standard</a:t>
            </a:r>
            <a:endParaRPr lang="en-AU" sz="1200" b="1" i="0" u="none" strike="noStrike" kern="1200" baseline="0" dirty="0" smtClean="0">
              <a:solidFill>
                <a:schemeClr val="tx1"/>
              </a:solidFill>
              <a:latin typeface="+mn-lt"/>
              <a:ea typeface="+mn-ea"/>
              <a:cs typeface="+mn-cs"/>
            </a:endParaRPr>
          </a:p>
          <a:p>
            <a:r>
              <a:rPr lang="en-AU" sz="1200" kern="1200" dirty="0" smtClean="0">
                <a:solidFill>
                  <a:schemeClr val="tx1"/>
                </a:solidFill>
                <a:effectLst/>
                <a:latin typeface="+mn-lt"/>
                <a:ea typeface="+mn-ea"/>
                <a:cs typeface="+mn-cs"/>
              </a:rPr>
              <a:t> </a:t>
            </a:r>
          </a:p>
          <a:p>
            <a:r>
              <a:rPr lang="en-AU" b="1" dirty="0" smtClean="0"/>
              <a:t>Discuss</a:t>
            </a:r>
            <a:r>
              <a:rPr lang="en-AU" b="1" baseline="0" dirty="0" smtClean="0"/>
              <a:t> the purpose and scope of Standard 2</a:t>
            </a:r>
          </a:p>
          <a:p>
            <a:endParaRPr lang="en-AU" b="1" baseline="0" dirty="0" smtClean="0"/>
          </a:p>
          <a:p>
            <a:pPr eaLnBrk="1" hangingPunct="1">
              <a:spcBef>
                <a:spcPct val="0"/>
              </a:spcBef>
            </a:pPr>
            <a:r>
              <a:rPr lang="en-AU" altLang="en-US" b="1" baseline="0" dirty="0" smtClean="0">
                <a:ea typeface="ＭＳ Ｐゴシック" pitchFamily="-104" charset="-128"/>
              </a:rPr>
              <a:t>Standard 2  - Ongoing assessment and care planning with consumers – </a:t>
            </a:r>
            <a:r>
              <a:rPr lang="en-AU" altLang="en-US" b="0" baseline="0" dirty="0" smtClean="0">
                <a:ea typeface="ＭＳ Ｐゴシック" pitchFamily="-104" charset="-128"/>
              </a:rPr>
              <a:t>This standard is about </a:t>
            </a:r>
            <a:r>
              <a:rPr lang="en-AU" sz="1200" b="0" i="0" u="none" strike="noStrike" kern="1200" baseline="0" dirty="0" smtClean="0">
                <a:solidFill>
                  <a:schemeClr val="tx1"/>
                </a:solidFill>
                <a:latin typeface="+mn-lt"/>
                <a:ea typeface="MS PGothic" pitchFamily="34" charset="-128"/>
                <a:cs typeface="ＭＳ Ｐゴシック" pitchFamily="-102" charset="-128"/>
              </a:rPr>
              <a:t>Assessment and planning to inform the delivery of safe and quality care and services in accordance with the needs, goals and preferences of the consumer and mitigates the risk of adverse outcomes for consumers. </a:t>
            </a:r>
          </a:p>
          <a:p>
            <a:pPr eaLnBrk="1" hangingPunct="1">
              <a:spcBef>
                <a:spcPct val="0"/>
              </a:spcBef>
            </a:pPr>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eaLnBrk="1" hangingPunct="1">
              <a:spcBef>
                <a:spcPct val="0"/>
              </a:spcBef>
            </a:pPr>
            <a:r>
              <a:rPr lang="en-AU" sz="1200" b="0" i="0" u="none" strike="noStrike" kern="1200" baseline="0" dirty="0" smtClean="0">
                <a:solidFill>
                  <a:schemeClr val="tx1"/>
                </a:solidFill>
                <a:latin typeface="+mn-lt"/>
                <a:ea typeface="MS PGothic" pitchFamily="34" charset="-128"/>
                <a:cs typeface="ＭＳ Ｐゴシック" pitchFamily="-102" charset="-128"/>
              </a:rPr>
              <a:t>There are five requirements in this Standard. </a:t>
            </a:r>
          </a:p>
          <a:p>
            <a:pPr marL="0" marR="0" indent="0" algn="l" defTabSz="457200" rtl="0" eaLnBrk="1" fontAlgn="base" latinLnBrk="0" hangingPunct="1">
              <a:lnSpc>
                <a:spcPct val="100000"/>
              </a:lnSpc>
              <a:spcBef>
                <a:spcPct val="0"/>
              </a:spcBef>
              <a:spcAft>
                <a:spcPct val="0"/>
              </a:spcAft>
              <a:buClrTx/>
              <a:buSzTx/>
              <a:buFontTx/>
              <a:buNone/>
              <a:tabLst/>
              <a:defRPr/>
            </a:pPr>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AU" sz="1200" b="0" i="0" u="none" strike="noStrike" kern="1200" baseline="0" dirty="0" smtClean="0">
                <a:solidFill>
                  <a:schemeClr val="tx1"/>
                </a:solidFill>
                <a:latin typeface="+mn-lt"/>
                <a:ea typeface="MS PGothic" pitchFamily="34" charset="-128"/>
                <a:cs typeface="ＭＳ Ｐゴシック" pitchFamily="-102" charset="-128"/>
              </a:rPr>
              <a:t>This Standard is linked to Standard 3, in that effective, ongoing assessment and planning informs the delivery of safe and effective personal and clinical care. It is also linked to Standard 1 in how assessment and planning is undertaken.</a:t>
            </a:r>
          </a:p>
          <a:p>
            <a:endParaRPr lang="en-AU" dirty="0" smtClean="0"/>
          </a:p>
          <a:p>
            <a:r>
              <a:rPr lang="en-AU" sz="1200" kern="1200" dirty="0" smtClean="0">
                <a:solidFill>
                  <a:schemeClr val="tx1"/>
                </a:solidFill>
                <a:effectLst/>
                <a:latin typeface="+mn-lt"/>
                <a:ea typeface="+mn-ea"/>
                <a:cs typeface="+mn-cs"/>
              </a:rPr>
              <a:t>Assessment and planning: </a:t>
            </a:r>
            <a:r>
              <a:rPr lang="en-US" sz="1200" kern="1200" dirty="0" smtClean="0">
                <a:solidFill>
                  <a:schemeClr val="tx1"/>
                </a:solidFill>
                <a:effectLst/>
                <a:latin typeface="+mn-lt"/>
                <a:ea typeface="+mn-ea"/>
                <a:cs typeface="+mn-cs"/>
              </a:rPr>
              <a:t>informs the delivery of safe and quality care and services in accordance with the needs, goals and preferences of the consumer and mitigates the risk of adverse outcomes for consumers. </a:t>
            </a:r>
            <a:r>
              <a:rPr lang="en-AU" sz="1200" kern="1200" dirty="0" smtClean="0">
                <a:solidFill>
                  <a:schemeClr val="tx1"/>
                </a:solidFill>
                <a:effectLst/>
                <a:latin typeface="+mn-lt"/>
                <a:ea typeface="+mn-ea"/>
                <a:cs typeface="+mn-cs"/>
              </a:rPr>
              <a:t>This position is well supported in international literature and reflected in a range of national standards and international standards.</a:t>
            </a:r>
          </a:p>
          <a:p>
            <a:r>
              <a:rPr lang="en-AU" sz="1200" kern="1200" dirty="0" smtClean="0">
                <a:solidFill>
                  <a:schemeClr val="tx1"/>
                </a:solidFill>
                <a:effectLst/>
                <a:latin typeface="+mn-lt"/>
                <a:ea typeface="+mn-ea"/>
                <a:cs typeface="+mn-cs"/>
              </a:rPr>
              <a:t> </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Read out the Consumer outcome statement on the slide</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look, sound and feel like in our organisation?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mean to me in my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might need to change to meet this Standard?</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How might this change mean for them in their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are the risks if we don’t change?</a:t>
            </a:r>
          </a:p>
        </p:txBody>
      </p:sp>
      <p:sp>
        <p:nvSpPr>
          <p:cNvPr id="4" name="Slide Number Placeholder 3"/>
          <p:cNvSpPr>
            <a:spLocks noGrp="1"/>
          </p:cNvSpPr>
          <p:nvPr>
            <p:ph type="sldNum" sz="quarter" idx="10"/>
          </p:nvPr>
        </p:nvSpPr>
        <p:spPr/>
        <p:txBody>
          <a:bodyPr/>
          <a:lstStyle/>
          <a:p>
            <a:fld id="{485676A5-1DC8-4201-97D2-09D6F1539183}" type="slidenum">
              <a:rPr lang="en-AU" smtClean="0"/>
              <a:t>11</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a:t>
            </a:r>
            <a:r>
              <a:rPr lang="en-AU" b="1" u="sng" baseline="0" dirty="0" smtClean="0"/>
              <a:t> the examples of actions and evidence</a:t>
            </a:r>
          </a:p>
          <a:p>
            <a:endParaRPr lang="en-US" b="1" u="sng" baseline="0" dirty="0" smtClean="0"/>
          </a:p>
          <a:p>
            <a:pPr marL="171450" indent="-171450">
              <a:buFont typeface="Arial" panose="020B0604020202020204" pitchFamily="34" charset="0"/>
              <a:buChar char="•"/>
            </a:pPr>
            <a:r>
              <a:rPr lang="en-US" b="0" u="none" baseline="0" dirty="0" smtClean="0"/>
              <a:t>The guidance materials provide extensive detail for each requirement of the standards.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slide includes examples from the guidance for a range of requirements within this Standard. Please note it is NOT a full list and does not cover all examples of actions and evidence. There are others and you may want to customise this content with other examples from the guidance.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highlighted words on the slide are to connect to the key concepts of the requirements and the consumer outcome for this Standard and also any of the key concepts in Standard 1.</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r>
              <a:rPr lang="en-US" b="1" u="none" baseline="0" dirty="0" smtClean="0"/>
              <a:t>Activity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Purpose: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To engage staff in reflecting on their practice and how this demonstrates performance against the Standards and what might need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Depending in your group size and characteristics you may want to run this as a full group discussion or small group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Use these prompts as reflective questions to discuss staff practice, remember to link this back to the consumer outcome.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Provide top up knowledge where required to incorporate your </a:t>
            </a:r>
            <a:r>
              <a:rPr lang="en-US" b="0" u="none" baseline="0" dirty="0" err="1" smtClean="0"/>
              <a:t>organisations</a:t>
            </a:r>
            <a:r>
              <a:rPr lang="en-US" b="0" u="none" baseline="0" dirty="0" smtClean="0"/>
              <a:t> policy, practice and processes into the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Focus in on what might need to change? What support staff might need to make changes? And their personal commitment. </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Debriefing:</a:t>
            </a:r>
          </a:p>
          <a:p>
            <a:pPr marL="0" indent="0">
              <a:buFont typeface="Arial" panose="020B0604020202020204" pitchFamily="34" charset="0"/>
              <a:buNone/>
            </a:pPr>
            <a:r>
              <a:rPr lang="en-US" b="1" u="none" baseline="0" dirty="0" smtClean="0"/>
              <a:t>Insert your own key messages here – for example:</a:t>
            </a:r>
          </a:p>
          <a:p>
            <a:pPr marL="171450" indent="-171450">
              <a:buFont typeface="Arial" panose="020B0604020202020204" pitchFamily="34" charset="0"/>
              <a:buChar char="•"/>
            </a:pPr>
            <a:r>
              <a:rPr lang="en-US" b="0" u="none" baseline="0" dirty="0" smtClean="0"/>
              <a:t>The way we do our work must always involve consumer no matter what we are doing with or for them. </a:t>
            </a:r>
          </a:p>
          <a:p>
            <a:pPr marL="171450" indent="-171450">
              <a:buFont typeface="Arial" panose="020B0604020202020204" pitchFamily="34" charset="0"/>
              <a:buChar char="•"/>
            </a:pPr>
            <a:r>
              <a:rPr lang="en-US" b="0" u="none" baseline="0" dirty="0" smtClean="0"/>
              <a:t>The requirements of this Standard are about identifying and providing care and services that meets the needs, goals and preferences of individual consumers. </a:t>
            </a:r>
          </a:p>
          <a:p>
            <a:pPr marL="171450" indent="-171450">
              <a:buFont typeface="Arial" panose="020B0604020202020204" pitchFamily="34" charset="0"/>
              <a:buChar char="•"/>
            </a:pPr>
            <a:r>
              <a:rPr lang="en-US" b="0" u="none" baseline="0" dirty="0" smtClean="0"/>
              <a:t>As you have identified, the way we do this here is by (insert what is relevant to your organisation e.g. Vision, mission, values, policies, processes and practice).</a:t>
            </a:r>
          </a:p>
          <a:p>
            <a:pPr marL="0" indent="0">
              <a:buFont typeface="Arial" panose="020B0604020202020204" pitchFamily="34" charset="0"/>
              <a:buNone/>
            </a:pPr>
            <a:endParaRPr lang="en-US" b="0" u="none" baseline="0" dirty="0" smtClean="0"/>
          </a:p>
        </p:txBody>
      </p:sp>
      <p:sp>
        <p:nvSpPr>
          <p:cNvPr id="4" name="Slide Number Placeholder 3"/>
          <p:cNvSpPr>
            <a:spLocks noGrp="1"/>
          </p:cNvSpPr>
          <p:nvPr>
            <p:ph type="sldNum" sz="quarter" idx="10"/>
          </p:nvPr>
        </p:nvSpPr>
        <p:spPr/>
        <p:txBody>
          <a:bodyPr/>
          <a:lstStyle/>
          <a:p>
            <a:fld id="{485676A5-1DC8-4201-97D2-09D6F1539183}" type="slidenum">
              <a:rPr lang="en-AU" smtClean="0"/>
              <a:t>12</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sng" strike="noStrike" kern="1200" baseline="0" dirty="0" smtClean="0">
                <a:solidFill>
                  <a:schemeClr val="tx1"/>
                </a:solidFill>
                <a:latin typeface="+mn-lt"/>
                <a:ea typeface="+mn-ea"/>
                <a:cs typeface="+mn-cs"/>
              </a:rPr>
              <a:t>Outline the intent of each of each Standard</a:t>
            </a:r>
          </a:p>
          <a:p>
            <a:endParaRPr lang="en-AU" b="1"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AU" b="1" dirty="0" smtClean="0"/>
              <a:t>Discuss</a:t>
            </a:r>
            <a:r>
              <a:rPr lang="en-AU" b="1" baseline="0" dirty="0" smtClean="0"/>
              <a:t> the purpose and scope of Standard 3</a:t>
            </a:r>
          </a:p>
          <a:p>
            <a:pPr marL="0" marR="0" indent="0" algn="l" defTabSz="457200" rtl="0" eaLnBrk="1" fontAlgn="base" latinLnBrk="0" hangingPunct="1">
              <a:lnSpc>
                <a:spcPct val="100000"/>
              </a:lnSpc>
              <a:spcBef>
                <a:spcPct val="0"/>
              </a:spcBef>
              <a:spcAft>
                <a:spcPct val="0"/>
              </a:spcAft>
              <a:buClrTx/>
              <a:buSzTx/>
              <a:buFontTx/>
              <a:buNone/>
              <a:tabLst/>
              <a:defRPr/>
            </a:pPr>
            <a:endParaRPr lang="en-AU" altLang="en-US" b="1" dirty="0" smtClean="0">
              <a:ea typeface="ＭＳ Ｐゴシック" pitchFamily="-10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AU" altLang="en-US" b="1" dirty="0" smtClean="0">
                <a:ea typeface="ＭＳ Ｐゴシック" pitchFamily="-104" charset="-128"/>
              </a:rPr>
              <a:t>Standard</a:t>
            </a:r>
            <a:r>
              <a:rPr lang="en-AU" altLang="en-US" b="1" baseline="0" dirty="0" smtClean="0">
                <a:ea typeface="ＭＳ Ｐゴシック" pitchFamily="-104" charset="-128"/>
              </a:rPr>
              <a:t> 3 – Personal and clinical care – </a:t>
            </a:r>
            <a:r>
              <a:rPr lang="en-AU" altLang="en-US" b="0" baseline="0" dirty="0" smtClean="0">
                <a:ea typeface="ＭＳ Ｐゴシック" pitchFamily="-104" charset="-128"/>
              </a:rPr>
              <a:t>This standard is about t</a:t>
            </a:r>
            <a:r>
              <a:rPr lang="en-AU" sz="1200" b="0" i="0" u="none" strike="noStrike" kern="1200" baseline="0" dirty="0" smtClean="0">
                <a:solidFill>
                  <a:schemeClr val="tx1"/>
                </a:solidFill>
                <a:latin typeface="+mn-lt"/>
                <a:ea typeface="MS PGothic" pitchFamily="34" charset="-128"/>
                <a:cs typeface="ＭＳ Ｐゴシック" pitchFamily="-102" charset="-128"/>
              </a:rPr>
              <a:t>he delivery of safe, effective and quality personal and clinical care as a basic consumer and community expectation. Standard 3 sets out the requirements that underpin the delivery of consumer-centred, safe, effective and quality personal care and clinical care.  </a:t>
            </a:r>
          </a:p>
          <a:p>
            <a:pPr marL="0" marR="0" indent="0" algn="l" defTabSz="457200" rtl="0" eaLnBrk="1" fontAlgn="base" latinLnBrk="0" hangingPunct="1">
              <a:lnSpc>
                <a:spcPct val="100000"/>
              </a:lnSpc>
              <a:spcBef>
                <a:spcPct val="0"/>
              </a:spcBef>
              <a:spcAft>
                <a:spcPct val="0"/>
              </a:spcAft>
              <a:buClrTx/>
              <a:buSzTx/>
              <a:buFontTx/>
              <a:buNone/>
              <a:tabLst/>
              <a:defRPr/>
            </a:pPr>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AU" sz="1200" b="0" i="0" u="none" strike="noStrike" kern="1200" baseline="0" dirty="0" smtClean="0">
                <a:solidFill>
                  <a:schemeClr val="tx1"/>
                </a:solidFill>
                <a:latin typeface="+mn-lt"/>
                <a:ea typeface="MS PGothic" pitchFamily="34" charset="-128"/>
                <a:cs typeface="ＭＳ Ｐゴシック" pitchFamily="-102" charset="-128"/>
              </a:rPr>
              <a:t>The standard applies to all services delivering personal care (such as bathing, assistance with toileting, and assistance with eating) or clinical care (such as nursing services).</a:t>
            </a:r>
          </a:p>
          <a:p>
            <a:pPr marL="0" marR="0" indent="0" algn="l" defTabSz="457200" rtl="0" eaLnBrk="1" fontAlgn="base" latinLnBrk="0" hangingPunct="1">
              <a:lnSpc>
                <a:spcPct val="100000"/>
              </a:lnSpc>
              <a:spcBef>
                <a:spcPct val="0"/>
              </a:spcBef>
              <a:spcAft>
                <a:spcPct val="0"/>
              </a:spcAft>
              <a:buClrTx/>
              <a:buSzTx/>
              <a:buFontTx/>
              <a:buNone/>
              <a:tabLst/>
              <a:defRPr/>
            </a:pPr>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AU" sz="1200" b="0" i="0" u="none" strike="noStrike" kern="1200" baseline="0" dirty="0" smtClean="0">
                <a:solidFill>
                  <a:schemeClr val="tx1"/>
                </a:solidFill>
                <a:latin typeface="+mn-lt"/>
                <a:ea typeface="MS PGothic" pitchFamily="34" charset="-128"/>
                <a:cs typeface="ＭＳ Ｐゴシック" pitchFamily="-102" charset="-128"/>
              </a:rPr>
              <a:t>There are seven requirements in this standard.</a:t>
            </a:r>
          </a:p>
          <a:p>
            <a:endParaRPr lang="en-US" sz="1200" b="0" i="0" u="none" strike="noStrike" kern="1200" baseline="0" dirty="0" smtClean="0">
              <a:solidFill>
                <a:schemeClr val="tx1"/>
              </a:solidFill>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Read out the Consumer outcome statement on the slide</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look, sound and feel like in our organisation?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mean to me in my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might need to change to meet this Standard?</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How might this change mean for them in their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are the risks if we don’t change?</a:t>
            </a:r>
          </a:p>
        </p:txBody>
      </p:sp>
      <p:sp>
        <p:nvSpPr>
          <p:cNvPr id="4" name="Slide Number Placeholder 3"/>
          <p:cNvSpPr>
            <a:spLocks noGrp="1"/>
          </p:cNvSpPr>
          <p:nvPr>
            <p:ph type="sldNum" sz="quarter" idx="10"/>
          </p:nvPr>
        </p:nvSpPr>
        <p:spPr/>
        <p:txBody>
          <a:bodyPr/>
          <a:lstStyle/>
          <a:p>
            <a:fld id="{485676A5-1DC8-4201-97D2-09D6F1539183}" type="slidenum">
              <a:rPr lang="en-AU" smtClean="0"/>
              <a:t>13</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a:t>
            </a:r>
            <a:r>
              <a:rPr lang="en-AU" b="1" u="sng" baseline="0" dirty="0" smtClean="0"/>
              <a:t> the examples of actions and evidence</a:t>
            </a:r>
          </a:p>
          <a:p>
            <a:endParaRPr lang="en-US" b="1" u="sng" baseline="0" dirty="0" smtClean="0"/>
          </a:p>
          <a:p>
            <a:pPr marL="171450" indent="-171450">
              <a:buFont typeface="Arial" panose="020B0604020202020204" pitchFamily="34" charset="0"/>
              <a:buChar char="•"/>
            </a:pPr>
            <a:r>
              <a:rPr lang="en-US" b="0" u="none" baseline="0" dirty="0" smtClean="0"/>
              <a:t>The guidance materials provide extensive detail for each requirement of the standards.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slide includes examples from the guidance for a range of requirements within this Standard. Please note it is NOT a full list and does not cover all examples of actions and evidence. There are others and you may want to customise this content with other examples from the guidance.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highlighted words on the slide are to connect to the key concepts of the requirements and the consumer outcome for this Standard and also any of the key concepts in Standard 1.</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Activity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For Standard 3 you may want to explore the high prevalence and high impact risks that are relevant to the consumers in your service, a suggested list is provided in the Guidance.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Purpose: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To engage staff in reflecting on their practice and how this demonstrates performance against the Standards and what might need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Depending in your group size and characteristics you may want to run this as a full group discussion or small group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Use these prompts as reflective questions to discuss staff practice, remember to link this back to the consumer outcome.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Provide top up knowledge where required to incorporate your </a:t>
            </a:r>
            <a:r>
              <a:rPr lang="en-US" b="0" u="none" baseline="0" dirty="0" err="1" smtClean="0"/>
              <a:t>organisations</a:t>
            </a:r>
            <a:r>
              <a:rPr lang="en-US" b="0" u="none" baseline="0" dirty="0" smtClean="0"/>
              <a:t> policy, practice and processes into the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Focus in on what might need to change? What support staff might need to make changes? And their personal commitment.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baseline="0" dirty="0" smtClean="0"/>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Debriefing:</a:t>
            </a:r>
          </a:p>
          <a:p>
            <a:pPr marL="0" indent="0">
              <a:buFont typeface="Arial" panose="020B0604020202020204" pitchFamily="34" charset="0"/>
              <a:buNone/>
            </a:pPr>
            <a:r>
              <a:rPr lang="en-US" b="1" u="none" baseline="0" dirty="0" smtClean="0"/>
              <a:t>Insert your own key message here – for example</a:t>
            </a:r>
          </a:p>
          <a:p>
            <a:pPr marL="171450" indent="-171450">
              <a:buFont typeface="Arial" panose="020B0604020202020204" pitchFamily="34" charset="0"/>
              <a:buChar char="•"/>
            </a:pPr>
            <a:r>
              <a:rPr lang="en-US" b="0" u="none" baseline="0" dirty="0" smtClean="0"/>
              <a:t>Providing safe and effective personal care and clinical care is expected by consumers and their families. </a:t>
            </a:r>
          </a:p>
          <a:p>
            <a:pPr marL="171450" indent="-171450">
              <a:buFont typeface="Arial" panose="020B0604020202020204" pitchFamily="34" charset="0"/>
              <a:buChar char="•"/>
            </a:pPr>
            <a:r>
              <a:rPr lang="en-US" b="0" u="none" baseline="0" dirty="0" smtClean="0"/>
              <a:t>The requirements of this standard focus on person centered and directed personal care and clinical care that is responsive to individual needs and changes over time. </a:t>
            </a:r>
          </a:p>
          <a:p>
            <a:pPr marL="171450" indent="-171450">
              <a:buFont typeface="Arial" panose="020B0604020202020204" pitchFamily="34" charset="0"/>
              <a:buChar char="•"/>
            </a:pPr>
            <a:r>
              <a:rPr lang="en-US" b="0" u="none" baseline="0" dirty="0" smtClean="0"/>
              <a:t>As you have identified, the way we do this here is by (insert what is relevant to your organisation e.g. Vision, mission, values, policies, processes and practice)</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endParaRPr lang="en-AU" b="0" u="none" dirty="0" smtClean="0"/>
          </a:p>
        </p:txBody>
      </p:sp>
      <p:sp>
        <p:nvSpPr>
          <p:cNvPr id="4" name="Slide Number Placeholder 3"/>
          <p:cNvSpPr>
            <a:spLocks noGrp="1"/>
          </p:cNvSpPr>
          <p:nvPr>
            <p:ph type="sldNum" sz="quarter" idx="10"/>
          </p:nvPr>
        </p:nvSpPr>
        <p:spPr/>
        <p:txBody>
          <a:bodyPr/>
          <a:lstStyle/>
          <a:p>
            <a:fld id="{485676A5-1DC8-4201-97D2-09D6F1539183}" type="slidenum">
              <a:rPr lang="en-AU" smtClean="0"/>
              <a:t>14</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sng" strike="noStrike" kern="1200" baseline="0" dirty="0" smtClean="0">
                <a:solidFill>
                  <a:schemeClr val="tx1"/>
                </a:solidFill>
                <a:latin typeface="+mn-lt"/>
                <a:ea typeface="+mn-ea"/>
                <a:cs typeface="+mn-cs"/>
              </a:rPr>
              <a:t>Outline the intent of each of each Standard</a:t>
            </a:r>
          </a:p>
          <a:p>
            <a:endParaRPr lang="en-US" sz="1200" b="1" i="0" u="sng"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Discuss</a:t>
            </a:r>
            <a:r>
              <a:rPr lang="en-AU" b="1" baseline="0" dirty="0" smtClean="0"/>
              <a:t> the purpose and scope of Standard 4</a:t>
            </a:r>
          </a:p>
          <a:p>
            <a:endParaRPr lang="en-AU"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AU" altLang="en-US" b="1" baseline="0" dirty="0" smtClean="0">
                <a:ea typeface="ＭＳ Ｐゴシック" pitchFamily="-104" charset="-128"/>
              </a:rPr>
              <a:t>Standard 4 – Services and supports for daily living </a:t>
            </a:r>
            <a:r>
              <a:rPr lang="en-AU" altLang="en-US" b="0" baseline="0" dirty="0" smtClean="0">
                <a:ea typeface="ＭＳ Ｐゴシック" pitchFamily="-104" charset="-128"/>
              </a:rPr>
              <a:t>- </a:t>
            </a:r>
            <a:r>
              <a:rPr lang="en-AU" sz="1200" b="0" i="0" u="none" strike="noStrike" kern="1200" baseline="0" dirty="0" smtClean="0">
                <a:solidFill>
                  <a:schemeClr val="tx1"/>
                </a:solidFill>
                <a:latin typeface="+mn-lt"/>
                <a:ea typeface="MS PGothic" pitchFamily="34" charset="-128"/>
                <a:cs typeface="ＭＳ Ｐゴシック" pitchFamily="-102" charset="-128"/>
              </a:rPr>
              <a:t>This standard requires organisations to provide services and supports for daily living in a way that enhances a consumer’s wellbeing and quality of life.  As part of comprehensive assessment and planning, the organisation (in partnership with the consumer) should identify the services and supports required to help the consumer continue to have a meaningful life.</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b="0" i="0" u="none" strike="noStrike" kern="1200" baseline="0" dirty="0" smtClean="0">
              <a:solidFill>
                <a:schemeClr val="tx1"/>
              </a:solidFill>
              <a:latin typeface="+mn-lt"/>
              <a:ea typeface="MS PGothic" pitchFamily="34" charset="-128"/>
              <a:cs typeface="ＭＳ Ｐゴシック" pitchFamily="-102"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AU" sz="1200" b="0" i="0" u="none" strike="noStrike" kern="1200" baseline="0" dirty="0" smtClean="0">
                <a:solidFill>
                  <a:schemeClr val="tx1"/>
                </a:solidFill>
                <a:latin typeface="+mn-lt"/>
                <a:ea typeface="MS PGothic" pitchFamily="34" charset="-128"/>
                <a:cs typeface="ＭＳ Ｐゴシック" pitchFamily="-102" charset="-128"/>
              </a:rPr>
              <a:t>There are seven requirements in this standard.</a:t>
            </a:r>
          </a:p>
          <a:p>
            <a:pPr marL="0" marR="0" indent="0" algn="l" defTabSz="457200" rtl="0" eaLnBrk="1" fontAlgn="base" latinLnBrk="0" hangingPunct="1">
              <a:lnSpc>
                <a:spcPct val="100000"/>
              </a:lnSpc>
              <a:spcBef>
                <a:spcPct val="0"/>
              </a:spcBef>
              <a:spcAft>
                <a:spcPct val="0"/>
              </a:spcAft>
              <a:buClrTx/>
              <a:buSzTx/>
              <a:buFontTx/>
              <a:buNone/>
              <a:tabLst/>
              <a:defRPr/>
            </a:pPr>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rtl="0"/>
            <a:r>
              <a:rPr lang="en-AU" sz="1200" b="0" i="0" u="none" strike="noStrike" kern="1200" baseline="0" dirty="0" smtClean="0">
                <a:solidFill>
                  <a:schemeClr val="tx1"/>
                </a:solidFill>
                <a:latin typeface="+mn-lt"/>
                <a:ea typeface="MS PGothic" pitchFamily="34" charset="-128"/>
                <a:cs typeface="ＭＳ Ｐゴシック" pitchFamily="-102" charset="-128"/>
              </a:rPr>
              <a:t>This standard refers to those other services as ‘services and supports’ for daily living. Some examples of services and supports for daily living are:</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domestic assistance, such as cleaning, laundry, gardening, maintenance services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food services, including meals, food advice, delivery and preparation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services to:</a:t>
            </a:r>
            <a:endParaRPr lang="en-AU" sz="1200" kern="1200" dirty="0" smtClean="0">
              <a:solidFill>
                <a:schemeClr val="tx1"/>
              </a:solidFill>
              <a:effectLst/>
              <a:latin typeface="+mn-lt"/>
              <a:ea typeface="+mn-ea"/>
              <a:cs typeface="+mn-cs"/>
            </a:endParaRPr>
          </a:p>
          <a:p>
            <a:pPr marL="685719" lvl="1" indent="-228600">
              <a:buFont typeface="Wingdings" panose="05000000000000000000" pitchFamily="2" charset="2"/>
              <a:buChar char="§"/>
            </a:pPr>
            <a:r>
              <a:rPr lang="en-US" sz="1200" kern="1200" dirty="0" smtClean="0">
                <a:solidFill>
                  <a:schemeClr val="tx1"/>
                </a:solidFill>
                <a:effectLst/>
                <a:latin typeface="+mn-lt"/>
                <a:ea typeface="+mn-ea"/>
                <a:cs typeface="+mn-cs"/>
              </a:rPr>
              <a:t>encourage and support consumers to engage in social activity and to participate in a wide range of interests and activities of interest to them </a:t>
            </a:r>
            <a:endParaRPr lang="en-AU" sz="1200" kern="1200" dirty="0" smtClean="0">
              <a:solidFill>
                <a:schemeClr val="tx1"/>
              </a:solidFill>
              <a:effectLst/>
              <a:latin typeface="+mn-lt"/>
              <a:ea typeface="+mn-ea"/>
              <a:cs typeface="+mn-cs"/>
            </a:endParaRPr>
          </a:p>
          <a:p>
            <a:pPr marL="685719" lvl="1" indent="-228600">
              <a:buFont typeface="Wingdings" panose="05000000000000000000" pitchFamily="2" charset="2"/>
              <a:buChar char="§"/>
            </a:pPr>
            <a:r>
              <a:rPr lang="en-US" sz="1200" kern="1200" dirty="0" smtClean="0">
                <a:solidFill>
                  <a:schemeClr val="tx1"/>
                </a:solidFill>
                <a:effectLst/>
                <a:latin typeface="+mn-lt"/>
                <a:ea typeface="+mn-ea"/>
                <a:cs typeface="+mn-cs"/>
              </a:rPr>
              <a:t>take part in community life.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Read out the Consumer outcome statement on the slide</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look like, sound like and feel like in our organisation?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mean to me in my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might need to change to meet this Standard?</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How might this change mean for them in their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are the risks if we don’t change?</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5676A5-1DC8-4201-97D2-09D6F1539183}" type="slidenum">
              <a:rPr lang="en-AU" smtClean="0"/>
              <a:t>15</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a:t>
            </a:r>
            <a:r>
              <a:rPr lang="en-AU" b="1" u="sng" baseline="0" dirty="0" smtClean="0"/>
              <a:t> the examples of actions and evidence</a:t>
            </a:r>
          </a:p>
          <a:p>
            <a:endParaRPr lang="en-US" b="1" u="sng" baseline="0" dirty="0" smtClean="0"/>
          </a:p>
          <a:p>
            <a:pPr marL="171450" indent="-171450">
              <a:buFont typeface="Arial" panose="020B0604020202020204" pitchFamily="34" charset="0"/>
              <a:buChar char="•"/>
            </a:pPr>
            <a:r>
              <a:rPr lang="en-US" b="0" u="none" baseline="0" dirty="0" smtClean="0"/>
              <a:t>The guidance materials provide extensive detail for each requirement of the standards.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slide includes examples from the guidance for a range of requirements within this Standard. Please note it is NOT a full list and does not cover all examples of actions and evidence. There are others and you may want to customise this content with other examples from the guidance.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highlighted words on the slide are to connect to the key concepts of the requirements and the consumer outcome for this Standard and also any of the key concepts in Standard 1.</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r>
              <a:rPr lang="en-US" b="1" u="none" baseline="0" dirty="0" smtClean="0"/>
              <a:t>Activity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Purpose: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To engage staff in reflecting their practice and how this demonstrates performance against the Standards and what might need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Depending in your group size and characteristics you may want to run this as a full group discussion or small group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Use these prompts as reflective questions to discuss staff practice, remember to link this back to the consumer outcome.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Provide top up knowledge where required to incorporate your </a:t>
            </a:r>
            <a:r>
              <a:rPr lang="en-US" b="0" u="none" baseline="0" dirty="0" err="1" smtClean="0"/>
              <a:t>organisations</a:t>
            </a:r>
            <a:r>
              <a:rPr lang="en-US" b="0" u="none" baseline="0" dirty="0" smtClean="0"/>
              <a:t> policy, practice and processes into the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Focus in on what might need to change? What support staff might need to make changes? And their personal commitment. </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Debriefing:</a:t>
            </a:r>
          </a:p>
          <a:p>
            <a:pPr marL="0" indent="0">
              <a:buFont typeface="Arial" panose="020B0604020202020204" pitchFamily="34" charset="0"/>
              <a:buNone/>
            </a:pPr>
            <a:r>
              <a:rPr lang="en-US" b="1" u="none" baseline="0" dirty="0" smtClean="0"/>
              <a:t>Insert your own key message here – for example</a:t>
            </a:r>
          </a:p>
          <a:p>
            <a:pPr marL="171450" indent="-171450">
              <a:buFont typeface="Arial" panose="020B0604020202020204" pitchFamily="34" charset="0"/>
              <a:buChar char="•"/>
            </a:pPr>
            <a:r>
              <a:rPr lang="en-US" b="0" u="none" baseline="0" dirty="0" smtClean="0"/>
              <a:t>Supporting consumers to have meaningful lives supports their health and well-being and enables them to do the things they want to do.</a:t>
            </a:r>
          </a:p>
          <a:p>
            <a:pPr marL="171450" indent="-171450">
              <a:buFont typeface="Arial" panose="020B0604020202020204" pitchFamily="34" charset="0"/>
              <a:buChar char="•"/>
            </a:pPr>
            <a:r>
              <a:rPr lang="en-US" b="0" u="none" baseline="0" dirty="0" smtClean="0"/>
              <a:t>As you have identified, the way we do this here is by (insert what is relevant to your organisation e.g. Vision, mission, values, policies, processes and practice)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endParaRPr lang="en-AU" b="0" u="none" dirty="0" smtClean="0"/>
          </a:p>
          <a:p>
            <a:endParaRPr lang="en-AU" b="1" u="sng" dirty="0" smtClean="0"/>
          </a:p>
          <a:p>
            <a:endParaRPr lang="en-AU" b="1" dirty="0" smtClean="0"/>
          </a:p>
          <a:p>
            <a:pPr marL="0" indent="0">
              <a:buFont typeface="Arial" panose="020B0604020202020204" pitchFamily="34" charset="0"/>
              <a:buNone/>
            </a:pPr>
            <a:endParaRPr lang="en-AU" b="0" u="none" dirty="0" smtClean="0"/>
          </a:p>
        </p:txBody>
      </p:sp>
      <p:sp>
        <p:nvSpPr>
          <p:cNvPr id="4" name="Slide Number Placeholder 3"/>
          <p:cNvSpPr>
            <a:spLocks noGrp="1"/>
          </p:cNvSpPr>
          <p:nvPr>
            <p:ph type="sldNum" sz="quarter" idx="10"/>
          </p:nvPr>
        </p:nvSpPr>
        <p:spPr/>
        <p:txBody>
          <a:bodyPr/>
          <a:lstStyle/>
          <a:p>
            <a:fld id="{485676A5-1DC8-4201-97D2-09D6F1539183}" type="slidenum">
              <a:rPr lang="en-AU" smtClean="0"/>
              <a:t>16</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sng" strike="noStrike" kern="1200" baseline="0" dirty="0" smtClean="0">
                <a:solidFill>
                  <a:schemeClr val="tx1"/>
                </a:solidFill>
                <a:latin typeface="+mn-lt"/>
                <a:ea typeface="+mn-ea"/>
                <a:cs typeface="+mn-cs"/>
              </a:rPr>
              <a:t>Outline the intent of each of each Standard</a:t>
            </a:r>
            <a:endParaRPr lang="en-AU" b="1" dirty="0" smtClean="0"/>
          </a:p>
          <a:p>
            <a:endParaRPr lang="en-AU" b="1" dirty="0" smtClean="0"/>
          </a:p>
          <a:p>
            <a:r>
              <a:rPr lang="en-AU" b="1" dirty="0" smtClean="0"/>
              <a:t>Discuss</a:t>
            </a:r>
            <a:r>
              <a:rPr lang="en-AU" b="1" baseline="0" dirty="0" smtClean="0"/>
              <a:t> the purpose and scope of Standard 5</a:t>
            </a:r>
          </a:p>
          <a:p>
            <a:pPr rtl="0"/>
            <a:endParaRPr lang="en-AU" altLang="en-US" b="1" baseline="0" dirty="0" smtClean="0">
              <a:ea typeface="ＭＳ Ｐゴシック" pitchFamily="-104" charset="-128"/>
            </a:endParaRPr>
          </a:p>
          <a:p>
            <a:pPr rtl="0"/>
            <a:r>
              <a:rPr lang="en-AU" altLang="en-US" b="1" baseline="0" dirty="0" smtClean="0">
                <a:ea typeface="ＭＳ Ｐゴシック" pitchFamily="-104" charset="-128"/>
              </a:rPr>
              <a:t>Standard 5 – Organisations service environment. </a:t>
            </a:r>
            <a:r>
              <a:rPr lang="en-AU" altLang="en-US" b="0" baseline="0" dirty="0" smtClean="0">
                <a:ea typeface="ＭＳ Ｐゴシック" pitchFamily="-104" charset="-128"/>
              </a:rPr>
              <a:t>This standard</a:t>
            </a:r>
            <a:r>
              <a:rPr lang="en-AU" altLang="en-US" b="1" baseline="0" dirty="0" smtClean="0">
                <a:ea typeface="ＭＳ Ｐゴシック" pitchFamily="-104" charset="-128"/>
              </a:rPr>
              <a:t> </a:t>
            </a:r>
            <a:r>
              <a:rPr lang="en-AU" sz="1200" b="0" i="0" u="none" strike="noStrike" kern="1200" baseline="0" dirty="0" smtClean="0">
                <a:solidFill>
                  <a:schemeClr val="tx1"/>
                </a:solidFill>
                <a:latin typeface="+mn-lt"/>
                <a:ea typeface="MS PGothic" pitchFamily="34" charset="-128"/>
                <a:cs typeface="ＭＳ Ｐゴシック" pitchFamily="-102" charset="-128"/>
              </a:rPr>
              <a:t>applies to the physical environment that the organisation provides for residential care, respite care and day therapy centres. It does not apply to home care services where the environment is the consumer’s home, or extend to all environments that consumers might visit, such as bowling clubs or libraries.</a:t>
            </a:r>
          </a:p>
          <a:p>
            <a:pPr rtl="0"/>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rtl="0"/>
            <a:r>
              <a:rPr lang="en-AU" sz="1200" b="0" i="0" u="none" strike="noStrike" kern="1200" baseline="0" dirty="0" smtClean="0">
                <a:solidFill>
                  <a:schemeClr val="tx1"/>
                </a:solidFill>
                <a:latin typeface="+mn-lt"/>
                <a:ea typeface="MS PGothic" pitchFamily="34" charset="-128"/>
                <a:cs typeface="ＭＳ Ｐゴシック" pitchFamily="-102" charset="-128"/>
              </a:rPr>
              <a:t>The standard covers more than just security and safety; it also recognises that a clean, comfortable, welcoming and well-maintained environment is essential to quality of life. </a:t>
            </a:r>
          </a:p>
          <a:p>
            <a:pPr rtl="0"/>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mn-lt"/>
                <a:ea typeface="MS PGothic" pitchFamily="34" charset="-128"/>
                <a:cs typeface="ＭＳ Ｐゴシック" pitchFamily="-102" charset="-128"/>
              </a:rPr>
              <a:t>Standard 5 is linked to both Standard 1 and Standard 3, in that achieving a feeling of belonging, independence, interaction and function is linked to the service environment and a safe and clean environment helps minimise infection based risks. This standard is not intended to duplicate work, health and safety laws or requirements under building legislation. </a:t>
            </a:r>
          </a:p>
          <a:p>
            <a:pPr rtl="0"/>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eaLnBrk="1" hangingPunct="1">
              <a:spcBef>
                <a:spcPct val="0"/>
              </a:spcBef>
            </a:pPr>
            <a:r>
              <a:rPr lang="en-AU" altLang="en-US" sz="1200" b="0" i="0" u="none" strike="noStrike" kern="1200" baseline="0" dirty="0" smtClean="0">
                <a:solidFill>
                  <a:schemeClr val="tx1"/>
                </a:solidFill>
                <a:latin typeface="+mn-lt"/>
                <a:ea typeface="MS PGothic" pitchFamily="34" charset="-128"/>
              </a:rPr>
              <a:t>There are three requirements in this Standard. </a:t>
            </a:r>
          </a:p>
          <a:p>
            <a:endParaRPr lang="en-AU" dirty="0" smtClean="0"/>
          </a:p>
          <a:p>
            <a:r>
              <a:rPr lang="en-AU" sz="1200" kern="1200" dirty="0" smtClean="0">
                <a:solidFill>
                  <a:schemeClr val="tx1"/>
                </a:solidFill>
                <a:effectLst/>
                <a:latin typeface="+mn-lt"/>
                <a:ea typeface="+mn-ea"/>
                <a:cs typeface="+mn-cs"/>
              </a:rPr>
              <a:t>Standard 5 relates to the physical environment that the organisation provides for residential care, respite care and day therapy centres. The standard is not intended to:</a:t>
            </a:r>
          </a:p>
          <a:p>
            <a:r>
              <a:rPr lang="en-A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duplicate work, health and safety laws or requirements under building legislation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apply to home care where the service environment is the consumer’s home, or</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extend to all environments that consumers might visit, such as bowling clubs or libraries.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Read out the Consumer outcome statement on the slide</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look like, sound like and feel like in our organisation?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mean to me in my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might need to change to meet this Standard?</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How might this change mean for them in their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are the risks if we don’t change?</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5676A5-1DC8-4201-97D2-09D6F1539183}" type="slidenum">
              <a:rPr lang="en-AU" smtClean="0"/>
              <a:t>17</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a:t>
            </a:r>
            <a:r>
              <a:rPr lang="en-AU" b="1" u="sng" baseline="0" dirty="0" smtClean="0"/>
              <a:t> the examples of actions and evidence</a:t>
            </a:r>
          </a:p>
          <a:p>
            <a:endParaRPr lang="en-US" b="1" u="sng" baseline="0" dirty="0" smtClean="0"/>
          </a:p>
          <a:p>
            <a:pPr marL="171450" indent="-171450">
              <a:buFont typeface="Arial" panose="020B0604020202020204" pitchFamily="34" charset="0"/>
              <a:buChar char="•"/>
            </a:pPr>
            <a:r>
              <a:rPr lang="en-US" b="0" u="none" baseline="0" dirty="0" smtClean="0"/>
              <a:t>The guidance materials provide extensive detail for each requirement of the standards.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slide includes examples from the guidance for a range of requirements within this Standard. Please note it is NOT a full list and does not cover all examples of actions and evidence. There are others and you may want to customise this content with other examples from the guidance.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highlighted words on the slide are to connect to the key concepts of the requirements and the consumer outcome for this Standard and also any of the key concepts in Standard 1.</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r>
              <a:rPr lang="en-US" b="1" u="none" baseline="0" dirty="0" smtClean="0"/>
              <a:t>Activity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Purpose: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To engage staff in reflecting their practice and how this demonstrates performance against the Standards and what might need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Depending in your group size and characteristics you may want to run this as a full group discussion or small group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Use these prompts as reflective questions to discuss staff practice, remember to link this back to the consumer outcome.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Provide top up knowledge where required to incorporate your </a:t>
            </a:r>
            <a:r>
              <a:rPr lang="en-US" b="0" u="none" baseline="0" dirty="0" err="1" smtClean="0"/>
              <a:t>organisations</a:t>
            </a:r>
            <a:r>
              <a:rPr lang="en-US" b="0" u="none" baseline="0" dirty="0" smtClean="0"/>
              <a:t> policy, practice and processes into the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Focus in on what might need to change? What support staff might need to make changes? And their personal commitment. </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Debriefing:</a:t>
            </a:r>
          </a:p>
          <a:p>
            <a:pPr marL="0" indent="0">
              <a:buFont typeface="Arial" panose="020B0604020202020204" pitchFamily="34" charset="0"/>
              <a:buNone/>
            </a:pPr>
            <a:r>
              <a:rPr lang="en-US" b="1" u="none" baseline="0" dirty="0" smtClean="0"/>
              <a:t>Insert your own key message here – for example</a:t>
            </a:r>
          </a:p>
          <a:p>
            <a:pPr marL="171450" indent="-171450">
              <a:buFont typeface="Arial" panose="020B0604020202020204" pitchFamily="34" charset="0"/>
              <a:buChar char="•"/>
            </a:pPr>
            <a:r>
              <a:rPr lang="en-US" b="0" u="none" baseline="0" dirty="0" smtClean="0"/>
              <a:t>The service environment should: support and promote consumers independence; be safe; and make all feel welcome, as well as, respect their privacy and dignity. </a:t>
            </a:r>
          </a:p>
          <a:p>
            <a:pPr marL="171450" indent="-171450">
              <a:buFont typeface="Arial" panose="020B0604020202020204" pitchFamily="34" charset="0"/>
              <a:buChar char="•"/>
            </a:pPr>
            <a:r>
              <a:rPr lang="en-US" b="0" u="none" baseline="0" dirty="0" smtClean="0"/>
              <a:t>The requirements in this standard focus on the safety of the physical environment, as well as, supporting the health and well-being of consumers. </a:t>
            </a:r>
          </a:p>
          <a:p>
            <a:pPr marL="171450" indent="-171450">
              <a:buFont typeface="Arial" panose="020B0604020202020204" pitchFamily="34" charset="0"/>
              <a:buChar char="•"/>
            </a:pPr>
            <a:r>
              <a:rPr lang="en-US" b="0" u="none" baseline="0" dirty="0" smtClean="0"/>
              <a:t>As you have identified, the way we do this here is by (insert what is relevant to your organisation e.g. Vision, mission, values, policies, processes and practice)</a:t>
            </a:r>
          </a:p>
        </p:txBody>
      </p:sp>
      <p:sp>
        <p:nvSpPr>
          <p:cNvPr id="4" name="Slide Number Placeholder 3"/>
          <p:cNvSpPr>
            <a:spLocks noGrp="1"/>
          </p:cNvSpPr>
          <p:nvPr>
            <p:ph type="sldNum" sz="quarter" idx="10"/>
          </p:nvPr>
        </p:nvSpPr>
        <p:spPr/>
        <p:txBody>
          <a:bodyPr/>
          <a:lstStyle/>
          <a:p>
            <a:fld id="{485676A5-1DC8-4201-97D2-09D6F1539183}" type="slidenum">
              <a:rPr lang="en-AU" smtClean="0"/>
              <a:t>18</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sng" strike="noStrike" kern="1200" baseline="0" dirty="0" smtClean="0">
                <a:solidFill>
                  <a:schemeClr val="tx1"/>
                </a:solidFill>
                <a:latin typeface="+mn-lt"/>
                <a:ea typeface="+mn-ea"/>
                <a:cs typeface="+mn-cs"/>
              </a:rPr>
              <a:t>Outline the intent of each of each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238" rtl="0" eaLnBrk="1" fontAlgn="auto" latinLnBrk="0" hangingPunct="1">
              <a:lnSpc>
                <a:spcPct val="100000"/>
              </a:lnSpc>
              <a:spcBef>
                <a:spcPts val="0"/>
              </a:spcBef>
              <a:spcAft>
                <a:spcPts val="0"/>
              </a:spcAft>
              <a:buClrTx/>
              <a:buSzTx/>
              <a:buFontTx/>
              <a:buNone/>
              <a:tabLst/>
              <a:defRPr/>
            </a:pPr>
            <a:r>
              <a:rPr lang="en-AU" b="1" dirty="0" smtClean="0"/>
              <a:t>Discuss</a:t>
            </a:r>
            <a:r>
              <a:rPr lang="en-AU" b="1" baseline="0" dirty="0" smtClean="0"/>
              <a:t> the purpose and scope of Standard 6</a:t>
            </a:r>
          </a:p>
          <a:p>
            <a:endParaRPr lang="en-AU" dirty="0" smtClean="0"/>
          </a:p>
          <a:p>
            <a:pPr eaLnBrk="1" hangingPunct="1">
              <a:spcBef>
                <a:spcPct val="0"/>
              </a:spcBef>
            </a:pPr>
            <a:r>
              <a:rPr lang="en-AU" altLang="en-US" b="1" baseline="0" dirty="0" smtClean="0">
                <a:ea typeface="ＭＳ Ｐゴシック" pitchFamily="-104" charset="-128"/>
              </a:rPr>
              <a:t>Standard 6 – Feedback and complaints – </a:t>
            </a:r>
            <a:r>
              <a:rPr lang="en-AU" sz="1200" b="0" i="0" u="none" strike="noStrike" kern="1200" baseline="0" dirty="0" smtClean="0">
                <a:solidFill>
                  <a:schemeClr val="tx1"/>
                </a:solidFill>
                <a:latin typeface="+mn-lt"/>
                <a:ea typeface="MS PGothic" pitchFamily="34" charset="-128"/>
                <a:cs typeface="ＭＳ Ｐゴシック" pitchFamily="-102" charset="-128"/>
              </a:rPr>
              <a:t>This standard is about organisations having a complaints resolution system that is accessible, confidential, prompt and fair; and it must support all consumers to make a complaint or give feedback. It must also include a process for open disclosure in relation to open communication and transparent processes when things go wrong. </a:t>
            </a:r>
          </a:p>
          <a:p>
            <a:pPr eaLnBrk="1" hangingPunct="1">
              <a:spcBef>
                <a:spcPct val="0"/>
              </a:spcBef>
            </a:pPr>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eaLnBrk="1" hangingPunct="1">
              <a:spcBef>
                <a:spcPct val="0"/>
              </a:spcBef>
            </a:pPr>
            <a:r>
              <a:rPr lang="en-AU" sz="1200" b="0" i="0" u="none" strike="noStrike" kern="1200" baseline="0" dirty="0" smtClean="0">
                <a:solidFill>
                  <a:schemeClr val="tx1"/>
                </a:solidFill>
                <a:latin typeface="+mn-lt"/>
                <a:ea typeface="MS PGothic" pitchFamily="34" charset="-128"/>
                <a:cs typeface="ＭＳ Ｐゴシック" pitchFamily="-102" charset="-128"/>
              </a:rPr>
              <a:t>There are four requirements in this Standard. </a:t>
            </a:r>
          </a:p>
          <a:p>
            <a:endParaRPr lang="en-AU" dirty="0" smtClean="0"/>
          </a:p>
          <a:p>
            <a:r>
              <a:rPr lang="en-AU" sz="1200" kern="1200" dirty="0" smtClean="0">
                <a:solidFill>
                  <a:schemeClr val="tx1"/>
                </a:solidFill>
                <a:effectLst/>
                <a:latin typeface="+mn-lt"/>
                <a:ea typeface="+mn-ea"/>
                <a:cs typeface="+mn-cs"/>
              </a:rPr>
              <a:t>Standard 6 is intended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 consumers to provide feedback to their organisation about their experience within the service, whether positive or negative, and</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focus on those qualities of a complaints management system that drive continuous improvement, inform service improvements and achieve resolution of issues for consumers and others.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standard draws on the key elements of effective complaints management as described in the </a:t>
            </a:r>
            <a:r>
              <a:rPr lang="en-AU" sz="1200" i="1" kern="1200" dirty="0" smtClean="0">
                <a:solidFill>
                  <a:schemeClr val="tx1"/>
                </a:solidFill>
                <a:effectLst/>
                <a:latin typeface="+mn-lt"/>
                <a:ea typeface="+mn-ea"/>
                <a:cs typeface="+mn-cs"/>
              </a:rPr>
              <a:t>Better practice guide to complaint handling in aged care services</a:t>
            </a:r>
            <a:r>
              <a:rPr lang="en-AU" sz="1200" kern="1200" dirty="0" smtClean="0">
                <a:solidFill>
                  <a:schemeClr val="tx1"/>
                </a:solidFill>
                <a:effectLst/>
                <a:latin typeface="+mn-lt"/>
                <a:ea typeface="+mn-ea"/>
                <a:cs typeface="+mn-cs"/>
              </a:rPr>
              <a:t>. For example, the requirement to demonstrate open disclosure aligns the standard with contemporary practice regarding the principles of open communication and transparent processes, including acknowledgement and apology when failings are identified.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standard also: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recognises that local resolution of complaints leads to faster and more sustainable outcomes and is more likely to preserve and build the relationship between the consumer and the organisation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acknowledges that it is important for consumers to feel safe and comfortable in giving feedback or making a complaint, and</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reflects the fact that to allow for continuous improvement, it is important to monitor and report on the actions that are taken as a result of feedback and complaints.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Read out the Consumer outcome statement on the slide</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look like, sound like and feel like in our organisation?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mean to me in my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might need to change to meet this Standard?</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How might this change mean for them in their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are the risks if we don’t change?</a:t>
            </a:r>
          </a:p>
        </p:txBody>
      </p:sp>
      <p:sp>
        <p:nvSpPr>
          <p:cNvPr id="4" name="Slide Number Placeholder 3"/>
          <p:cNvSpPr>
            <a:spLocks noGrp="1"/>
          </p:cNvSpPr>
          <p:nvPr>
            <p:ph type="sldNum" sz="quarter" idx="10"/>
          </p:nvPr>
        </p:nvSpPr>
        <p:spPr/>
        <p:txBody>
          <a:bodyPr/>
          <a:lstStyle/>
          <a:p>
            <a:fld id="{485676A5-1DC8-4201-97D2-09D6F1539183}" type="slidenum">
              <a:rPr lang="en-AU" smtClean="0"/>
              <a:t>19</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Review the learning outcomes</a:t>
            </a:r>
          </a:p>
          <a:p>
            <a:endParaRPr lang="en-US" b="1" dirty="0" smtClean="0"/>
          </a:p>
          <a:p>
            <a:r>
              <a:rPr lang="en-US" b="1" dirty="0" smtClean="0"/>
              <a:t>Handout</a:t>
            </a:r>
            <a:r>
              <a:rPr lang="en-US" b="1" baseline="0" dirty="0" smtClean="0"/>
              <a:t> – </a:t>
            </a:r>
            <a:r>
              <a:rPr lang="en-US" b="0" baseline="0" dirty="0" smtClean="0"/>
              <a:t>Standards fact sheet </a:t>
            </a:r>
            <a:endParaRPr lang="en-AU" b="1" dirty="0" smtClean="0"/>
          </a:p>
          <a:p>
            <a:endParaRPr lang="en-US" baseline="0" dirty="0" smtClean="0"/>
          </a:p>
          <a:p>
            <a:r>
              <a:rPr lang="en-AU" b="1" baseline="0" dirty="0" smtClean="0"/>
              <a:t>Key messages</a:t>
            </a:r>
          </a:p>
          <a:p>
            <a:pPr marL="171450" indent="-171450">
              <a:buFont typeface="Arial" panose="020B0604020202020204" pitchFamily="34" charset="0"/>
              <a:buChar char="•"/>
            </a:pPr>
            <a:r>
              <a:rPr lang="en-US" b="0" baseline="0" dirty="0" smtClean="0"/>
              <a:t>Staff have a key role in demonstrating performance against the standards. </a:t>
            </a:r>
          </a:p>
          <a:p>
            <a:pPr marL="171450" indent="-171450">
              <a:buFont typeface="Arial" panose="020B0604020202020204" pitchFamily="34" charset="0"/>
              <a:buChar char="•"/>
            </a:pPr>
            <a:r>
              <a:rPr lang="en-US" b="0" baseline="0" dirty="0" smtClean="0"/>
              <a:t>Quality Surveyors will continue to ask you questions when they come on site about what you do and how it supports improved outcomes for consumers.</a:t>
            </a:r>
          </a:p>
          <a:p>
            <a:pPr marL="171450" indent="-171450">
              <a:buFont typeface="Arial" panose="020B0604020202020204" pitchFamily="34" charset="0"/>
              <a:buChar char="•"/>
            </a:pPr>
            <a:r>
              <a:rPr lang="en-US" b="0" baseline="0" dirty="0" smtClean="0"/>
              <a:t>Staff need to understand the standards and the requirements and how their role supports the provision of quality care and services for consumers. </a:t>
            </a:r>
          </a:p>
          <a:p>
            <a:pPr marL="171450" indent="-171450">
              <a:buFont typeface="Arial" panose="020B0604020202020204" pitchFamily="34" charset="0"/>
              <a:buChar char="•"/>
            </a:pPr>
            <a:r>
              <a:rPr lang="en-US" b="0" baseline="0" dirty="0" smtClean="0"/>
              <a:t>The Commission has developed guidance materials to assist aged care </a:t>
            </a:r>
            <a:r>
              <a:rPr lang="en-US" b="0" baseline="0" dirty="0" err="1" smtClean="0"/>
              <a:t>organisations</a:t>
            </a:r>
            <a:r>
              <a:rPr lang="en-US" b="0" baseline="0" dirty="0" smtClean="0"/>
              <a:t> to implement and maintain their compliance with the Aged Care Quality Standards. The guidance will help to support staff understand what they might be asked about and what the new Standards mean for our organisation. For example, think about the systems and processes you use for managing complaints and how your role in this process supports improved outcomes for consumers, or consider how we involve staff, consumers and representatives in service improvement and innovation.</a:t>
            </a:r>
            <a:endParaRPr lang="en-AU" b="1" baseline="0" dirty="0" smtClean="0"/>
          </a:p>
          <a:p>
            <a:endParaRPr lang="en-AU" dirty="0"/>
          </a:p>
        </p:txBody>
      </p:sp>
      <p:sp>
        <p:nvSpPr>
          <p:cNvPr id="4" name="Slide Number Placeholder 3"/>
          <p:cNvSpPr>
            <a:spLocks noGrp="1"/>
          </p:cNvSpPr>
          <p:nvPr>
            <p:ph type="sldNum" sz="quarter" idx="10"/>
          </p:nvPr>
        </p:nvSpPr>
        <p:spPr/>
        <p:txBody>
          <a:bodyPr/>
          <a:lstStyle/>
          <a:p>
            <a:fld id="{485676A5-1DC8-4201-97D2-09D6F1539183}" type="slidenum">
              <a:rPr lang="en-AU" smtClean="0"/>
              <a:t>2</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a:t>
            </a:r>
            <a:r>
              <a:rPr lang="en-AU" b="1" u="sng" baseline="0" dirty="0" smtClean="0"/>
              <a:t> the examples of actions and evidence</a:t>
            </a:r>
          </a:p>
          <a:p>
            <a:endParaRPr lang="en-US" b="1" u="sng" baseline="0" dirty="0" smtClean="0"/>
          </a:p>
          <a:p>
            <a:pPr marL="171450" indent="-171450">
              <a:buFont typeface="Arial" panose="020B0604020202020204" pitchFamily="34" charset="0"/>
              <a:buChar char="•"/>
            </a:pPr>
            <a:r>
              <a:rPr lang="en-US" b="0" u="none" baseline="0" dirty="0" smtClean="0"/>
              <a:t>The guidance materials provide extensive detail for each requirement of the standards.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slide includes examples from the guidance for a range of requirements within this Standard. Please note it is NOT a full list and does not cover all examples of actions and evidence. There are others and you may want to customise this content with other examples from the guidance.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highlighted words on the slide are to connect to the key concepts of the requirements and the consumer outcome for this Standard and also any of the key concepts in Standard 1.</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r>
              <a:rPr lang="en-US" b="1" u="none" baseline="0" dirty="0" smtClean="0"/>
              <a:t>Activity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Purpose: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To engage staff in reflecting their practice and how this demonstrates performance against the Standards and what might need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Depending in your group size and characteristics you may want to run this as a full group discussion or small group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Use these prompts as reflective questions to discuss staff practice, remember to link this back to the consumer outcome.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Provide top up knowledge where required to incorporate your </a:t>
            </a:r>
            <a:r>
              <a:rPr lang="en-US" b="0" u="none" baseline="0" dirty="0" err="1" smtClean="0"/>
              <a:t>organisations</a:t>
            </a:r>
            <a:r>
              <a:rPr lang="en-US" b="0" u="none" baseline="0" dirty="0" smtClean="0"/>
              <a:t> policy, practice and processes into the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Focus in on what might need to change? What support staff might need to make changes? And their personal commitment. </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Debriefing:</a:t>
            </a:r>
          </a:p>
          <a:p>
            <a:pPr marL="0" indent="0">
              <a:buFont typeface="Arial" panose="020B0604020202020204" pitchFamily="34" charset="0"/>
              <a:buNone/>
            </a:pPr>
            <a:r>
              <a:rPr lang="en-US" b="1" u="none" baseline="0" dirty="0" smtClean="0"/>
              <a:t>Insert your own key message here – for example</a:t>
            </a:r>
          </a:p>
          <a:p>
            <a:pPr marL="171450" indent="-171450">
              <a:buFont typeface="Arial" panose="020B0604020202020204" pitchFamily="34" charset="0"/>
              <a:buChar char="•"/>
            </a:pPr>
            <a:r>
              <a:rPr lang="en-US" b="0" u="none" baseline="0" dirty="0" smtClean="0"/>
              <a:t>Feedback and complaints assist the organisation learn and improve outcomes for consumers, staff and the organisation.</a:t>
            </a:r>
          </a:p>
          <a:p>
            <a:pPr marL="171450" indent="-171450">
              <a:buFont typeface="Arial" panose="020B0604020202020204" pitchFamily="34" charset="0"/>
              <a:buChar char="•"/>
            </a:pPr>
            <a:r>
              <a:rPr lang="en-US" b="0" u="none" baseline="0" dirty="0" smtClean="0"/>
              <a:t>The requirements in this Standard focus on how the complaints system works, but also on how consumers should be supported to access the feedback and complaints systems. Having an open and transparent approach when things go wrong is also required (Open disclosure). </a:t>
            </a:r>
          </a:p>
          <a:p>
            <a:pPr marL="171450" indent="-171450">
              <a:buFont typeface="Arial" panose="020B0604020202020204" pitchFamily="34" charset="0"/>
              <a:buChar char="•"/>
            </a:pPr>
            <a:r>
              <a:rPr lang="en-US" b="0" u="none" baseline="0" dirty="0" smtClean="0"/>
              <a:t>As you have identified, the way we do this here is by (insert what is relevant to your organisation  e.g. Vision, mission, values, policies, processes and practice).</a:t>
            </a:r>
          </a:p>
          <a:p>
            <a:pPr marL="0" indent="0">
              <a:buFont typeface="Arial" panose="020B0604020202020204" pitchFamily="34" charset="0"/>
              <a:buNone/>
            </a:pPr>
            <a:endParaRPr lang="en-AU" b="0" u="none" dirty="0" smtClean="0"/>
          </a:p>
          <a:p>
            <a:endParaRPr lang="en-AU" b="1" u="sng" dirty="0" smtClean="0"/>
          </a:p>
          <a:p>
            <a:endParaRPr lang="en-AU" b="1" dirty="0"/>
          </a:p>
        </p:txBody>
      </p:sp>
      <p:sp>
        <p:nvSpPr>
          <p:cNvPr id="4" name="Slide Number Placeholder 3"/>
          <p:cNvSpPr>
            <a:spLocks noGrp="1"/>
          </p:cNvSpPr>
          <p:nvPr>
            <p:ph type="sldNum" sz="quarter" idx="10"/>
          </p:nvPr>
        </p:nvSpPr>
        <p:spPr/>
        <p:txBody>
          <a:bodyPr/>
          <a:lstStyle/>
          <a:p>
            <a:fld id="{485676A5-1DC8-4201-97D2-09D6F1539183}" type="slidenum">
              <a:rPr lang="en-AU" smtClean="0"/>
              <a:t>20</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sng" strike="noStrike" kern="1200" baseline="0" dirty="0" smtClean="0">
                <a:solidFill>
                  <a:schemeClr val="tx1"/>
                </a:solidFill>
                <a:latin typeface="+mn-lt"/>
                <a:ea typeface="+mn-ea"/>
                <a:cs typeface="+mn-cs"/>
              </a:rPr>
              <a:t>Outline the intent of each of each Standard</a:t>
            </a:r>
          </a:p>
          <a:p>
            <a:endParaRPr lang="en-AU" b="1" dirty="0" smtClean="0"/>
          </a:p>
          <a:p>
            <a:r>
              <a:rPr lang="en-AU" b="1" dirty="0" smtClean="0"/>
              <a:t>Discuss</a:t>
            </a:r>
            <a:r>
              <a:rPr lang="en-AU" b="1" baseline="0" dirty="0" smtClean="0"/>
              <a:t> the purpose and scope of Standard 7</a:t>
            </a:r>
          </a:p>
          <a:p>
            <a:pPr marL="0" marR="0" indent="0" algn="l" defTabSz="914238"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rtl="0"/>
            <a:r>
              <a:rPr lang="en-AU" altLang="en-US" b="1" baseline="0" dirty="0" smtClean="0">
                <a:ea typeface="ＭＳ Ｐゴシック" pitchFamily="-104" charset="-128"/>
              </a:rPr>
              <a:t>Standard 7 - </a:t>
            </a:r>
            <a:r>
              <a:rPr lang="en-AU" sz="1200" b="0" i="0" u="none" strike="noStrike" kern="1200" baseline="0" dirty="0" smtClean="0">
                <a:solidFill>
                  <a:schemeClr val="tx1"/>
                </a:solidFill>
                <a:latin typeface="+mn-lt"/>
                <a:ea typeface="MS PGothic" pitchFamily="34" charset="-128"/>
                <a:cs typeface="ＭＳ Ｐゴシック" pitchFamily="-102" charset="-128"/>
              </a:rPr>
              <a:t>This standard focuses on the organisation having a skilled and qualified workforce sufficient to deliver and manage safe and quality care and services. An effective human resources system supports the competency of an organisations workforce and the delivery of safe, respectful and quality care and services. </a:t>
            </a:r>
          </a:p>
          <a:p>
            <a:pPr rtl="0"/>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mn-lt"/>
                <a:ea typeface="MS PGothic" pitchFamily="34" charset="-128"/>
                <a:cs typeface="ＭＳ Ｐゴシック" pitchFamily="-102" charset="-128"/>
              </a:rPr>
              <a:t>This Standard is intrinsically linked to Standards 1, 2 and 3.</a:t>
            </a:r>
          </a:p>
          <a:p>
            <a:pPr rtl="0"/>
            <a:r>
              <a:rPr lang="en-AU" sz="1200" b="0" i="0" u="none" strike="noStrike" kern="1200" baseline="0" dirty="0" smtClean="0">
                <a:solidFill>
                  <a:schemeClr val="tx1"/>
                </a:solidFill>
                <a:latin typeface="+mn-lt"/>
                <a:ea typeface="MS PGothic" pitchFamily="34" charset="-128"/>
                <a:cs typeface="ＭＳ Ｐゴシック" pitchFamily="-102" charset="-128"/>
              </a:rPr>
              <a:t>There are five requirements in this Standard. </a:t>
            </a:r>
          </a:p>
          <a:p>
            <a:pPr eaLnBrk="1" hangingPunct="1">
              <a:spcBef>
                <a:spcPct val="0"/>
              </a:spcBef>
            </a:pPr>
            <a:endParaRPr lang="en-AU" altLang="en-US" b="1" baseline="0" dirty="0" smtClean="0">
              <a:ea typeface="ＭＳ Ｐゴシック" pitchFamily="-104" charset="-128"/>
            </a:endParaRPr>
          </a:p>
          <a:p>
            <a:r>
              <a:rPr lang="en-AU" sz="1200" kern="1200" dirty="0" smtClean="0">
                <a:solidFill>
                  <a:schemeClr val="tx1"/>
                </a:solidFill>
                <a:effectLst/>
                <a:latin typeface="+mn-lt"/>
                <a:ea typeface="+mn-ea"/>
                <a:cs typeface="+mn-cs"/>
              </a:rPr>
              <a:t>This standard focuses on the organisation having a skilled and qualified workforce sufficient to deliver and manage safe and quality care and services.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An effective human resources system supports the competency of an organisations workforce and the delivery of safe, respectful and quality care and services.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standard includes four key concepts:</a:t>
            </a:r>
          </a:p>
          <a:p>
            <a:r>
              <a:rPr lang="en-A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The sufficiency of the workforce</a:t>
            </a:r>
            <a:r>
              <a:rPr lang="en-US" sz="1200" kern="1200" dirty="0" smtClean="0">
                <a:solidFill>
                  <a:schemeClr val="tx1"/>
                </a:solidFill>
                <a:effectLst/>
                <a:latin typeface="+mn-lt"/>
                <a:ea typeface="+mn-ea"/>
                <a:cs typeface="+mn-cs"/>
              </a:rPr>
              <a:t> – Organisations providing aged care services are required to have adequate numbers of appropriately skilled staff to meet consumers’ needs.  It is the responsibility of individual services to use Australian Government funding to make sure they have the staffing mix and numbers they require for their consumers to receive high-quality care.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The attributes, attitude and performance of the workforce</a:t>
            </a:r>
            <a:r>
              <a:rPr lang="en-US" sz="1200" kern="1200" dirty="0" smtClean="0">
                <a:solidFill>
                  <a:schemeClr val="tx1"/>
                </a:solidFill>
                <a:effectLst/>
                <a:latin typeface="+mn-lt"/>
                <a:ea typeface="+mn-ea"/>
                <a:cs typeface="+mn-cs"/>
              </a:rPr>
              <a:t> – In addition to having the necessary skills, capabilities, qualifications and knowledge, the workforce must also be able to perform their role effectively and have the ability to communicate and engage in positive relationships with consumers. A commitment to consumer-centered care fosters appropriate interactions with individual consumers to identify their strengths and understand their goals.</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Organisational support for the workforce – </a:t>
            </a:r>
            <a:r>
              <a:rPr lang="en-US" sz="1200" kern="1200" dirty="0" smtClean="0">
                <a:solidFill>
                  <a:schemeClr val="tx1"/>
                </a:solidFill>
                <a:effectLst/>
                <a:latin typeface="+mn-lt"/>
                <a:ea typeface="+mn-ea"/>
                <a:cs typeface="+mn-cs"/>
              </a:rPr>
              <a:t>The workforce should be supported, trained and equipped to deliver the outcomes that these standards require.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Assessment, monitoring and review</a:t>
            </a:r>
            <a:r>
              <a:rPr lang="en-US" sz="1200" kern="1200" dirty="0" smtClean="0">
                <a:solidFill>
                  <a:schemeClr val="tx1"/>
                </a:solidFill>
                <a:effectLst/>
                <a:latin typeface="+mn-lt"/>
                <a:ea typeface="+mn-ea"/>
                <a:cs typeface="+mn-cs"/>
              </a:rPr>
              <a:t> – The standard requires the organisation to regularly assess, monitor and review the make-up, suitability and performance of its workforce. This is critical to the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ability to deliver safe and quality services that are responsive to consumers’ needs and preferences. </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Read out the Consumer outcome statement on the slide</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look like, sound like and feel like in our organisation?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mean to me in my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might need to change to meet this Standard?</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How might this change mean for them in their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are the risks if we don’t change?</a:t>
            </a:r>
          </a:p>
          <a:p>
            <a:endParaRPr lang="en-AU" dirty="0" smtClean="0"/>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5676A5-1DC8-4201-97D2-09D6F1539183}" type="slidenum">
              <a:rPr lang="en-AU" smtClean="0"/>
              <a:t>21</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a:t>
            </a:r>
            <a:r>
              <a:rPr lang="en-AU" b="1" u="sng" baseline="0" dirty="0" smtClean="0"/>
              <a:t> the examples of actions and evidence</a:t>
            </a:r>
          </a:p>
          <a:p>
            <a:endParaRPr lang="en-US" b="1" u="sng" baseline="0" dirty="0" smtClean="0"/>
          </a:p>
          <a:p>
            <a:pPr marL="171450" indent="-171450">
              <a:buFont typeface="Arial" panose="020B0604020202020204" pitchFamily="34" charset="0"/>
              <a:buChar char="•"/>
            </a:pPr>
            <a:r>
              <a:rPr lang="en-US" b="0" u="none" baseline="0" dirty="0" smtClean="0"/>
              <a:t>The guidance materials provide extensive detail for each requirement of the standards.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slide includes examples from the guidance for a range of requirements within this Standard. Please note it is NOT a full list and does not cover all examples of actions and evidence. There are others and you may want to customise this content with other examples from the guidance.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highlighted words on the slide are to connect to the key concepts of the requirements and the consumer outcome for this Standard and also any of the key concepts in Standard 1.</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r>
              <a:rPr lang="en-US" b="1" u="none" baseline="0" dirty="0" smtClean="0"/>
              <a:t>Activity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Purpose: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To engage staff in reflecting their practice and how this demonstrates performance against the Standards and what might need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Depending in your group size and characteristics you may want to run this as a full group discussion or small group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Use these prompts as reflective questions to discuss staff practice, remember to link this back to the consumer outcome.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Provide top up knowledge where required to incorporate your </a:t>
            </a:r>
            <a:r>
              <a:rPr lang="en-US" b="0" u="none" baseline="0" dirty="0" err="1" smtClean="0"/>
              <a:t>organisations</a:t>
            </a:r>
            <a:r>
              <a:rPr lang="en-US" b="0" u="none" baseline="0" dirty="0" smtClean="0"/>
              <a:t> policy, practice and processes into the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Focus in on what might need to change? What support staff might need to make changes? And their personal commitment.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 </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Debriefing:</a:t>
            </a:r>
          </a:p>
          <a:p>
            <a:pPr marL="0" indent="0">
              <a:buFont typeface="Arial" panose="020B0604020202020204" pitchFamily="34" charset="0"/>
              <a:buNone/>
            </a:pPr>
            <a:r>
              <a:rPr lang="en-US" b="1" u="none" baseline="0" dirty="0" smtClean="0"/>
              <a:t>Insert your own key message here – for example</a:t>
            </a:r>
          </a:p>
          <a:p>
            <a:pPr marL="171450" indent="-171450">
              <a:buFont typeface="Arial" panose="020B0604020202020204" pitchFamily="34" charset="0"/>
              <a:buChar char="•"/>
            </a:pPr>
            <a:r>
              <a:rPr lang="en-US" b="0" u="none" baseline="0" dirty="0" smtClean="0"/>
              <a:t>Having the right skills and knowledge to do your job well and meet the individual needs of consumers means the organisation has provided you with training, support and feedback. </a:t>
            </a:r>
          </a:p>
          <a:p>
            <a:pPr marL="171450" indent="-171450">
              <a:buFont typeface="Arial" panose="020B0604020202020204" pitchFamily="34" charset="0"/>
              <a:buChar char="•"/>
            </a:pPr>
            <a:r>
              <a:rPr lang="en-US" b="0" u="none" baseline="0" dirty="0" smtClean="0"/>
              <a:t>The requirements of this Standard link to all other Standards, if we don’t this well we wont be proving the best possible care and services that meet consumers choices, needs and preferences.</a:t>
            </a:r>
          </a:p>
          <a:p>
            <a:pPr marL="171450" indent="-171450">
              <a:buFont typeface="Arial" panose="020B0604020202020204" pitchFamily="34" charset="0"/>
              <a:buChar char="•"/>
            </a:pPr>
            <a:r>
              <a:rPr lang="en-US" b="0" u="none" baseline="0" dirty="0" smtClean="0"/>
              <a:t>As you have identified, the way we do this here is by (insert what is relevant to your organisation e.g. Vision, mission, values, policies, processes and practice)</a:t>
            </a:r>
          </a:p>
        </p:txBody>
      </p:sp>
      <p:sp>
        <p:nvSpPr>
          <p:cNvPr id="4" name="Slide Number Placeholder 3"/>
          <p:cNvSpPr>
            <a:spLocks noGrp="1"/>
          </p:cNvSpPr>
          <p:nvPr>
            <p:ph type="sldNum" sz="quarter" idx="10"/>
          </p:nvPr>
        </p:nvSpPr>
        <p:spPr/>
        <p:txBody>
          <a:bodyPr/>
          <a:lstStyle/>
          <a:p>
            <a:fld id="{485676A5-1DC8-4201-97D2-09D6F1539183}" type="slidenum">
              <a:rPr lang="en-AU" smtClean="0"/>
              <a:t>22</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sng" strike="noStrike" kern="1200" baseline="0" dirty="0" smtClean="0">
                <a:solidFill>
                  <a:schemeClr val="tx1"/>
                </a:solidFill>
                <a:latin typeface="+mn-lt"/>
                <a:ea typeface="+mn-ea"/>
                <a:cs typeface="+mn-cs"/>
              </a:rPr>
              <a:t>Outline the intent of each of each Standard</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Note the focus here is related to the organisational context, so staff are reflecting on how they understand the organisation operates. </a:t>
            </a:r>
          </a:p>
          <a:p>
            <a:endParaRPr lang="en-AU" b="1" dirty="0" smtClean="0"/>
          </a:p>
          <a:p>
            <a:r>
              <a:rPr lang="en-AU" b="1" dirty="0" smtClean="0"/>
              <a:t>Discuss</a:t>
            </a:r>
            <a:r>
              <a:rPr lang="en-AU" b="1" baseline="0" dirty="0" smtClean="0"/>
              <a:t> the purpose and scope of Standard 8</a:t>
            </a:r>
          </a:p>
          <a:p>
            <a:endParaRPr lang="en-AU" dirty="0" smtClean="0"/>
          </a:p>
          <a:p>
            <a:pPr eaLnBrk="1" hangingPunct="1">
              <a:spcBef>
                <a:spcPct val="0"/>
              </a:spcBef>
            </a:pPr>
            <a:r>
              <a:rPr lang="en-AU" altLang="en-US" b="1" baseline="0" dirty="0" smtClean="0">
                <a:ea typeface="ＭＳ Ｐゴシック" pitchFamily="-104" charset="-128"/>
              </a:rPr>
              <a:t>Standard 8 – Organisational governance – </a:t>
            </a:r>
            <a:r>
              <a:rPr lang="en-AU" altLang="en-US" b="0" baseline="0" dirty="0" smtClean="0">
                <a:ea typeface="ＭＳ Ｐゴシック" pitchFamily="-104" charset="-128"/>
              </a:rPr>
              <a:t>This standard is about governance and the provision of </a:t>
            </a:r>
            <a:r>
              <a:rPr lang="en-AU" sz="1200" b="0" i="0" u="none" strike="noStrike" kern="1200" baseline="0" dirty="0" smtClean="0">
                <a:solidFill>
                  <a:schemeClr val="tx1"/>
                </a:solidFill>
                <a:latin typeface="+mn-lt"/>
                <a:ea typeface="MS PGothic" pitchFamily="34" charset="-128"/>
                <a:cs typeface="ＭＳ Ｐゴシック" pitchFamily="-102" charset="-128"/>
              </a:rPr>
              <a:t>oversight and accountability of an organisations work. Different organisations have different corporate structures and governing bodies. This standard recognises there is not “one size fits all’ solution for effective governance. </a:t>
            </a:r>
            <a:r>
              <a:rPr lang="en-AU" altLang="en-US" dirty="0" smtClean="0">
                <a:ea typeface="ＭＳ Ｐゴシック" pitchFamily="-104" charset="-128"/>
              </a:rPr>
              <a:t/>
            </a:r>
            <a:br>
              <a:rPr lang="en-AU" altLang="en-US" dirty="0" smtClean="0">
                <a:ea typeface="ＭＳ Ｐゴシック" pitchFamily="-104" charset="-128"/>
              </a:rPr>
            </a:br>
            <a:endParaRPr lang="en-AU" altLang="en-US" dirty="0" smtClean="0">
              <a:ea typeface="ＭＳ Ｐゴシック" pitchFamily="-104" charset="-128"/>
            </a:endParaRPr>
          </a:p>
          <a:p>
            <a:pPr eaLnBrk="1" hangingPunct="1">
              <a:spcBef>
                <a:spcPct val="0"/>
              </a:spcBef>
            </a:pPr>
            <a:r>
              <a:rPr lang="en-AU" altLang="en-US" dirty="0" smtClean="0">
                <a:ea typeface="ＭＳ Ｐゴシック" pitchFamily="-104" charset="-128"/>
              </a:rPr>
              <a:t>This standard includes the following</a:t>
            </a:r>
            <a:r>
              <a:rPr lang="en-AU" altLang="en-US" baseline="0" dirty="0" smtClean="0">
                <a:ea typeface="ＭＳ Ｐゴシック" pitchFamily="-104" charset="-128"/>
              </a:rPr>
              <a:t> key concepts – Partnering with consumers, promoting the right culture, organisation wide systems for safety and quality encompassing  information management, CI, finance, workforce, regulatory compliance, risk management – including high impact, high prevalence risks, abuse and neglect, supporting consumers, feedback and complaints and clinical governance – including antimicrobial stewardship, minimising use of restraint, open disclosure.</a:t>
            </a:r>
          </a:p>
          <a:p>
            <a:pPr eaLnBrk="1" hangingPunct="1">
              <a:spcBef>
                <a:spcPct val="0"/>
              </a:spcBef>
            </a:pPr>
            <a:endParaRPr lang="en-AU" altLang="en-US" baseline="0" dirty="0" smtClean="0">
              <a:ea typeface="ＭＳ Ｐゴシック" pitchFamily="-104" charset="-128"/>
            </a:endParaRPr>
          </a:p>
          <a:p>
            <a:pPr eaLnBrk="1" hangingPunct="1">
              <a:spcBef>
                <a:spcPct val="0"/>
              </a:spcBef>
            </a:pPr>
            <a:r>
              <a:rPr lang="en-AU" altLang="en-US" baseline="0" dirty="0" smtClean="0">
                <a:ea typeface="ＭＳ Ｐゴシック" pitchFamily="-104" charset="-128"/>
              </a:rPr>
              <a:t>There are three requirements in this Standard.</a:t>
            </a:r>
          </a:p>
          <a:p>
            <a:pPr eaLnBrk="1" hangingPunct="1">
              <a:spcBef>
                <a:spcPct val="0"/>
              </a:spcBef>
            </a:pPr>
            <a:endParaRPr lang="en-AU" altLang="en-US" baseline="0" dirty="0" smtClean="0">
              <a:ea typeface="ＭＳ Ｐゴシック" pitchFamily="-104" charset="-128"/>
            </a:endParaRPr>
          </a:p>
          <a:p>
            <a:r>
              <a:rPr lang="en-AU" sz="1200" kern="1200" dirty="0" smtClean="0">
                <a:solidFill>
                  <a:schemeClr val="tx1"/>
                </a:solidFill>
                <a:effectLst/>
                <a:latin typeface="+mn-lt"/>
                <a:ea typeface="+mn-ea"/>
                <a:cs typeface="+mn-cs"/>
              </a:rPr>
              <a:t>Standard 8 requires organisations to have following organisation-wide systems in place:</a:t>
            </a:r>
          </a:p>
          <a:p>
            <a:r>
              <a:rPr lang="en-A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For partnering with consumers </a:t>
            </a:r>
            <a:r>
              <a:rPr lang="en-US"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standard requires the organisation to demonstrate that it seeks consumers’ views, listens to them and learns from their experience. </a:t>
            </a:r>
          </a:p>
          <a:p>
            <a:r>
              <a:rPr lang="en-A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For promoting the right culture – </a:t>
            </a:r>
            <a:r>
              <a:rPr lang="en-AU" sz="1200" kern="1200" dirty="0" smtClean="0">
                <a:solidFill>
                  <a:schemeClr val="tx1"/>
                </a:solidFill>
                <a:effectLst/>
                <a:latin typeface="+mn-lt"/>
                <a:ea typeface="+mn-ea"/>
                <a:cs typeface="+mn-cs"/>
              </a:rPr>
              <a:t>leaders are critical in influencing the quality of care and services through their expectations, the support they provide  staff, shaping culture, setting direction, and monitoring progress in safety and quality performance. The standard focuses on the importance of active leadership, and the need for strategies for the delivery of safe and quality care to be set and monitored.</a:t>
            </a: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To support safety and quality – </a:t>
            </a:r>
            <a:r>
              <a:rPr lang="en-US" sz="1200" kern="1200" dirty="0" smtClean="0">
                <a:solidFill>
                  <a:schemeClr val="tx1"/>
                </a:solidFill>
                <a:effectLst/>
                <a:latin typeface="+mn-lt"/>
                <a:ea typeface="+mn-ea"/>
                <a:cs typeface="+mn-cs"/>
              </a:rPr>
              <a:t>Such systems must include: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Continuous improvement</a:t>
            </a:r>
            <a:r>
              <a:rPr lang="en-US" sz="1200" kern="1200" dirty="0" smtClean="0">
                <a:solidFill>
                  <a:schemeClr val="tx1"/>
                </a:solidFill>
                <a:effectLst/>
                <a:latin typeface="+mn-lt"/>
                <a:ea typeface="+mn-ea"/>
                <a:cs typeface="+mn-cs"/>
              </a:rPr>
              <a:t> - Organisations with strong cultures of continuous improvement have sound governance capabilities that enable them to identify improvement opportunities, manage resources effectively and prioritise quality outcomes. It is expected that continuous improvement would be demonstrated against all standards.</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Risk management</a:t>
            </a:r>
            <a:r>
              <a:rPr lang="en-US" sz="1200" kern="1200" dirty="0" smtClean="0">
                <a:solidFill>
                  <a:schemeClr val="tx1"/>
                </a:solidFill>
                <a:effectLst/>
                <a:latin typeface="+mn-lt"/>
                <a:ea typeface="+mn-ea"/>
                <a:cs typeface="+mn-cs"/>
              </a:rPr>
              <a:t> - Organisation-wide risk management is indivisible from good governance, and effective risk management underpins all the draft standards. It is expected that incidents (be they clinical incidents or incidents relating to the provision of personal care or lifestyle services) would be identified through the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risk management system, analysed and used to improve the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performance and delivery of quality care and services</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Information Management -</a:t>
            </a:r>
            <a:r>
              <a:rPr lang="en-US" sz="1200" kern="1200" dirty="0" smtClean="0">
                <a:solidFill>
                  <a:schemeClr val="tx1"/>
                </a:solidFill>
                <a:effectLst/>
                <a:latin typeface="+mn-lt"/>
                <a:ea typeface="+mn-ea"/>
                <a:cs typeface="+mn-cs"/>
              </a:rPr>
              <a:t>Organisations must have secure, appropriate and effective information systems including through effective documentation and communication of care planning fundamental to safety and quality.</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Practicing open disclosure  - </a:t>
            </a:r>
            <a:r>
              <a:rPr lang="en-US" sz="1200" kern="1200" dirty="0" smtClean="0">
                <a:solidFill>
                  <a:schemeClr val="tx1"/>
                </a:solidFill>
                <a:effectLst/>
                <a:latin typeface="+mn-lt"/>
                <a:ea typeface="+mn-ea"/>
                <a:cs typeface="+mn-cs"/>
              </a:rPr>
              <a:t>Organisations must have systems and processes that support an open discussion with consumers about incidents that may have resulted in harm .Open disclosure usually includes an apology or expression of regret and a factual explanation of what happened , listening to the consumer experience and explaining the steps taken to prevent re-occurrence. </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Ensuring clear responsibilities and accountabilities –</a:t>
            </a:r>
            <a:r>
              <a:rPr lang="en-US" sz="1200" kern="1200" dirty="0" smtClean="0">
                <a:solidFill>
                  <a:schemeClr val="tx1"/>
                </a:solidFill>
                <a:effectLst/>
                <a:latin typeface="+mn-lt"/>
                <a:ea typeface="+mn-ea"/>
                <a:cs typeface="+mn-cs"/>
              </a:rPr>
              <a:t> Organisations must clearly define responsibilities for safety and quality for the governing body, management, and staff and broader workforce  including locums and agency staff</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Systems to support compliance with legislative requirements -</a:t>
            </a:r>
            <a:r>
              <a:rPr lang="en-US" sz="1200" kern="1200" dirty="0" smtClean="0">
                <a:solidFill>
                  <a:schemeClr val="tx1"/>
                </a:solidFill>
                <a:effectLst/>
                <a:latin typeface="+mn-lt"/>
                <a:ea typeface="+mn-ea"/>
                <a:cs typeface="+mn-cs"/>
              </a:rPr>
              <a:t> As part of its system of governance, the organisation must have a system for identifying and reviewing compliance with its regulatory responsibilities. It is not intended that the Commission would examine whether the organisation is complying with its responsibilities under all of the applicable laws identified (because this is the responsibility of each of the relevant regulatory bodies).</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Antimicrobial stewardship –</a:t>
            </a:r>
            <a:r>
              <a:rPr lang="en-US" sz="1200" kern="1200" dirty="0" smtClean="0">
                <a:solidFill>
                  <a:schemeClr val="tx1"/>
                </a:solidFill>
                <a:effectLst/>
                <a:latin typeface="+mn-lt"/>
                <a:ea typeface="+mn-ea"/>
                <a:cs typeface="+mn-cs"/>
              </a:rPr>
              <a:t>organisations must  describe, implement and monitor systems to prevent, manage or control infections and antimicrobial resistance, to reduce harm and achieve good outcomes for consumers .</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Identifying and responding to abuse and neglect of consumers - </a:t>
            </a:r>
            <a:r>
              <a:rPr lang="en-US" sz="1200" kern="1200" dirty="0" smtClean="0">
                <a:solidFill>
                  <a:schemeClr val="tx1"/>
                </a:solidFill>
                <a:effectLst/>
                <a:latin typeface="+mn-lt"/>
                <a:ea typeface="+mn-ea"/>
                <a:cs typeface="+mn-cs"/>
              </a:rPr>
              <a:t>systems and strategies must be in place to identify elder abuse, respond to elder abuse when it occurs, and to promote awareness amongst workforce, and the service’s aged care community to reduce the risks of elder abuse</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b="1" kern="1200" dirty="0" smtClean="0">
                <a:solidFill>
                  <a:schemeClr val="tx1"/>
                </a:solidFill>
                <a:effectLst/>
                <a:latin typeface="+mn-lt"/>
                <a:ea typeface="+mn-ea"/>
                <a:cs typeface="+mn-cs"/>
              </a:rPr>
              <a:t>Minimizing the use of physical and chemical restraint – </a:t>
            </a:r>
            <a:r>
              <a:rPr lang="en-US" sz="1200" kern="1200" dirty="0" smtClean="0">
                <a:solidFill>
                  <a:schemeClr val="tx1"/>
                </a:solidFill>
                <a:effectLst/>
                <a:latin typeface="+mn-lt"/>
                <a:ea typeface="+mn-ea"/>
                <a:cs typeface="+mn-cs"/>
              </a:rPr>
              <a:t>Systems must minimize the use of restraints and where restraint is clinically necessary to prevent harm, there are organization wide systems to govern the use of restraint in accordance with legislation and organizational policies for reporting the use of restraint.</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To enable effective clinical governance - </a:t>
            </a:r>
            <a:r>
              <a:rPr lang="en-US" sz="1200" kern="1200" dirty="0" smtClean="0">
                <a:solidFill>
                  <a:schemeClr val="tx1"/>
                </a:solidFill>
                <a:effectLst/>
                <a:latin typeface="+mn-lt"/>
                <a:ea typeface="+mn-ea"/>
                <a:cs typeface="+mn-cs"/>
              </a:rPr>
              <a:t>In organisations that deliver clinical care, it is expected that clinical governance would be an integral part of the corporate governance of the organisation so that, ultimately, the governing body is accountable for the safety and quality of the care and services that the organisation provides. Key aspects of effective clinical governance include: </a:t>
            </a:r>
          </a:p>
          <a:p>
            <a:pPr marL="628569" lvl="1" indent="-171450">
              <a:buFont typeface="Wingdings" panose="05000000000000000000" pitchFamily="2" charset="2"/>
              <a:buChar char="§"/>
            </a:pPr>
            <a:r>
              <a:rPr lang="en-US" sz="1200" kern="1200" dirty="0" smtClean="0">
                <a:solidFill>
                  <a:schemeClr val="tx1"/>
                </a:solidFill>
                <a:effectLst/>
                <a:latin typeface="+mn-lt"/>
                <a:ea typeface="+mn-ea"/>
                <a:cs typeface="+mn-cs"/>
              </a:rPr>
              <a:t>strong clinical leadership (including defined accountability that is clearly communicated and understood) </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kern="1200" dirty="0" smtClean="0">
                <a:solidFill>
                  <a:schemeClr val="tx1"/>
                </a:solidFill>
                <a:effectLst/>
                <a:latin typeface="+mn-lt"/>
                <a:ea typeface="+mn-ea"/>
                <a:cs typeface="+mn-cs"/>
              </a:rPr>
              <a:t>comprehensive policies and procedures, including in relation to evidence-based care, scope of clinical practice, incident and risk management, and record keeping</a:t>
            </a:r>
            <a:endParaRPr lang="en-AU" sz="1200" kern="1200" dirty="0" smtClean="0">
              <a:solidFill>
                <a:schemeClr val="tx1"/>
              </a:solidFill>
              <a:effectLst/>
              <a:latin typeface="+mn-lt"/>
              <a:ea typeface="+mn-ea"/>
              <a:cs typeface="+mn-cs"/>
            </a:endParaRPr>
          </a:p>
          <a:p>
            <a:pPr marL="628569" lvl="1" indent="-171450">
              <a:buFont typeface="Wingdings" panose="05000000000000000000" pitchFamily="2" charset="2"/>
              <a:buChar char="§"/>
            </a:pPr>
            <a:r>
              <a:rPr lang="en-US" sz="1200" kern="1200" dirty="0" smtClean="0">
                <a:solidFill>
                  <a:schemeClr val="tx1"/>
                </a:solidFill>
                <a:effectLst/>
                <a:latin typeface="+mn-lt"/>
                <a:ea typeface="+mn-ea"/>
                <a:cs typeface="+mn-cs"/>
              </a:rPr>
              <a:t>management and monitoring of clinical performance and effectiveness.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Read out the Consumer outcome statement on the slide</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participants to discuss:</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look, sound  and feel like in our organisation?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mean to me in my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might need to change to meet this Standard?</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How might this change mean for them in their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are the risks if we don’t change?</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5676A5-1DC8-4201-97D2-09D6F1539183}" type="slidenum">
              <a:rPr lang="en-AU" smtClean="0"/>
              <a:t>23</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a:t>
            </a:r>
            <a:r>
              <a:rPr lang="en-AU" b="1" u="sng" baseline="0" dirty="0" smtClean="0"/>
              <a:t> the examples of actions and evidence</a:t>
            </a:r>
          </a:p>
          <a:p>
            <a:pPr marL="0" indent="0">
              <a:buFont typeface="Arial" panose="020B0604020202020204" pitchFamily="34" charset="0"/>
              <a:buNone/>
            </a:pPr>
            <a:r>
              <a:rPr lang="en-US" b="1" u="sng" baseline="0" dirty="0" smtClean="0"/>
              <a:t>Note the focus here is related to the organisational context, so staff are reflecting on how they understand the organisation operates. </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guidance materials provide extensive detail for each requirement of the standards.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slide includes examples from the guidance for a range of requirements within this Standard. Please note it is NOT a full list and does not cover all examples of actions and evidence. There are others and you may want to customise this content with other examples from the guidance.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r>
              <a:rPr lang="en-US" b="0" u="none" baseline="0" dirty="0" smtClean="0"/>
              <a:t>The highlighted words on the slide are to connect to the key concepts of the requirements and the consumer outcome for this Standard and also any of the key concepts in Standard 1.</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r>
              <a:rPr lang="en-US" b="1" u="none" baseline="0" dirty="0" smtClean="0"/>
              <a:t>Activity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Purpose: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To engage staff in reflecting the organisations practice and how it demonstrates performance against the Standards and what might need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Depending in your group size and characteristics you may want to run this as a full group discussion or small group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Use these prompts as reflective questions to discuss staff practice, remember to link this back to the consumer outcome.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Provide top up knowledge where required to incorporate your organisations policy, practice and processes into the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Focus in on what might need to change? What support staff might need to make changes? And their personal commitment. </a:t>
            </a:r>
          </a:p>
          <a:p>
            <a:pPr marL="0" indent="0">
              <a:buFont typeface="Arial" panose="020B0604020202020204" pitchFamily="34" charset="0"/>
              <a:buNone/>
            </a:pPr>
            <a:endParaRPr lang="en-US" b="0" u="none" baseline="0" dirty="0" smtClean="0"/>
          </a:p>
          <a:p>
            <a:pPr marL="0" indent="0">
              <a:buFont typeface="Arial" panose="020B0604020202020204" pitchFamily="34" charset="0"/>
              <a:buNone/>
            </a:pPr>
            <a:r>
              <a:rPr lang="en-US" b="1" u="none" baseline="0" dirty="0" smtClean="0"/>
              <a:t>Debriefing:</a:t>
            </a:r>
          </a:p>
          <a:p>
            <a:pPr marL="0" indent="0">
              <a:buFont typeface="Arial" panose="020B0604020202020204" pitchFamily="34" charset="0"/>
              <a:buNone/>
            </a:pPr>
            <a:r>
              <a:rPr lang="en-US" b="1" u="none" baseline="0" dirty="0" smtClean="0"/>
              <a:t>Insert your own key messages here – for example</a:t>
            </a:r>
          </a:p>
          <a:p>
            <a:pPr marL="171450" indent="-171450">
              <a:buFont typeface="Arial" panose="020B0604020202020204" pitchFamily="34" charset="0"/>
              <a:buChar char="•"/>
            </a:pPr>
            <a:r>
              <a:rPr lang="en-US" b="0" u="none" baseline="0" dirty="0" smtClean="0">
                <a:solidFill>
                  <a:srgbClr val="FF0000"/>
                </a:solidFill>
              </a:rPr>
              <a:t>The </a:t>
            </a:r>
            <a:r>
              <a:rPr lang="en-US" b="0" u="none" baseline="0" dirty="0" err="1" smtClean="0">
                <a:solidFill>
                  <a:srgbClr val="FF0000"/>
                </a:solidFill>
              </a:rPr>
              <a:t>organisations</a:t>
            </a:r>
            <a:r>
              <a:rPr lang="en-US" b="0" u="none" baseline="0" dirty="0" smtClean="0">
                <a:solidFill>
                  <a:srgbClr val="FF0000"/>
                </a:solidFill>
              </a:rPr>
              <a:t> leadership has overall responsibility for organisational governance however staff need to understand what this means and how the organisation works with consumers to improve care and service delivery and outcomes for consumers. </a:t>
            </a:r>
          </a:p>
          <a:p>
            <a:pPr marL="171450" indent="-171450">
              <a:buFont typeface="Arial" panose="020B0604020202020204" pitchFamily="34" charset="0"/>
              <a:buChar char="•"/>
            </a:pPr>
            <a:r>
              <a:rPr lang="en-US" b="0" u="none" baseline="0" dirty="0" smtClean="0">
                <a:solidFill>
                  <a:srgbClr val="FF0000"/>
                </a:solidFill>
              </a:rPr>
              <a:t>The requirements of this Standard link to all other Standards, if we don’t this well we wont be proving the best possible care and services that meet consumers choices, needs and preferences.</a:t>
            </a:r>
          </a:p>
          <a:p>
            <a:pPr marL="171450" indent="-171450">
              <a:buFont typeface="Arial" panose="020B0604020202020204" pitchFamily="34" charset="0"/>
              <a:buChar char="•"/>
            </a:pPr>
            <a:r>
              <a:rPr lang="en-US" b="0" u="none" baseline="0" dirty="0" smtClean="0">
                <a:solidFill>
                  <a:srgbClr val="FF0000"/>
                </a:solidFill>
              </a:rPr>
              <a:t>As you have identified, the way we do this here is by (insert what is relevant to your organisation e.g. Vision, mission, values, policies, processes and practice)</a:t>
            </a:r>
          </a:p>
          <a:p>
            <a:pPr marL="0" indent="0">
              <a:buFont typeface="Arial" panose="020B0604020202020204" pitchFamily="34" charset="0"/>
              <a:buNone/>
            </a:pPr>
            <a:endParaRPr lang="en-US" b="0" u="none" baseline="0" dirty="0" smtClean="0"/>
          </a:p>
          <a:p>
            <a:pPr marL="171450" indent="-171450">
              <a:buFont typeface="Arial" panose="020B0604020202020204" pitchFamily="34" charset="0"/>
              <a:buChar char="•"/>
            </a:pPr>
            <a:endParaRPr lang="en-AU" b="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smtClean="0"/>
          </a:p>
          <a:p>
            <a:pPr marL="0" indent="0">
              <a:buFont typeface="Arial" panose="020B0604020202020204" pitchFamily="34" charset="0"/>
              <a:buNone/>
            </a:pPr>
            <a:endParaRPr lang="en-AU" b="0" u="none" dirty="0" smtClean="0"/>
          </a:p>
        </p:txBody>
      </p:sp>
      <p:sp>
        <p:nvSpPr>
          <p:cNvPr id="4" name="Slide Number Placeholder 3"/>
          <p:cNvSpPr>
            <a:spLocks noGrp="1"/>
          </p:cNvSpPr>
          <p:nvPr>
            <p:ph type="sldNum" sz="quarter" idx="10"/>
          </p:nvPr>
        </p:nvSpPr>
        <p:spPr/>
        <p:txBody>
          <a:bodyPr/>
          <a:lstStyle/>
          <a:p>
            <a:fld id="{485676A5-1DC8-4201-97D2-09D6F1539183}" type="slidenum">
              <a:rPr lang="en-AU" smtClean="0"/>
              <a:t>24</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AU" altLang="en-US" b="1" u="sng" dirty="0" smtClean="0">
                <a:cs typeface="Arial" panose="020B0604020202020204" pitchFamily="34" charset="0"/>
              </a:rPr>
              <a:t>Session review</a:t>
            </a:r>
          </a:p>
          <a:p>
            <a:pPr marL="0" marR="0" indent="0" algn="l" defTabSz="914400" rtl="0" eaLnBrk="1" fontAlgn="auto" latinLnBrk="0" hangingPunct="1">
              <a:lnSpc>
                <a:spcPct val="200000"/>
              </a:lnSpc>
              <a:spcBef>
                <a:spcPts val="0"/>
              </a:spcBef>
              <a:spcAft>
                <a:spcPts val="0"/>
              </a:spcAft>
              <a:buClrTx/>
              <a:buSzTx/>
              <a:buFontTx/>
              <a:buNone/>
              <a:tabLst/>
              <a:defRPr/>
            </a:pPr>
            <a:endParaRPr lang="en-AU" altLang="en-US" sz="1200" b="0" dirty="0" smtClean="0">
              <a:cs typeface="Arial" panose="020B0604020202020204" pitchFamily="34" charset="0"/>
            </a:endParaRPr>
          </a:p>
          <a:p>
            <a:pPr marL="0" indent="0">
              <a:buFont typeface="Arial" panose="020B0604020202020204" pitchFamily="34" charset="0"/>
              <a:buNone/>
              <a:defRPr/>
            </a:pPr>
            <a:r>
              <a:rPr lang="en-AU" altLang="en-US" sz="1200" b="0" dirty="0" smtClean="0">
                <a:cs typeface="Arial" panose="020B0604020202020204" pitchFamily="34" charset="0"/>
              </a:rPr>
              <a:t>Recap the learning outcomes and your discussions.</a:t>
            </a:r>
          </a:p>
          <a:p>
            <a:pPr marL="0" indent="0">
              <a:buFont typeface="Arial" panose="020B0604020202020204" pitchFamily="34" charset="0"/>
              <a:buNone/>
              <a:defRPr/>
            </a:pPr>
            <a:endParaRPr lang="en-AU" altLang="en-US" sz="1200" b="0" baseline="0" dirty="0" smtClean="0">
              <a:cs typeface="Arial" panose="020B0604020202020204" pitchFamily="34" charset="0"/>
            </a:endParaRPr>
          </a:p>
          <a:p>
            <a:pPr marL="0" indent="0">
              <a:buFont typeface="Arial" panose="020B0604020202020204" pitchFamily="34" charset="0"/>
              <a:buNone/>
              <a:defRPr/>
            </a:pPr>
            <a:r>
              <a:rPr lang="en-AU" altLang="en-US" sz="1200" b="0" baseline="0" dirty="0" smtClean="0">
                <a:cs typeface="Arial" panose="020B0604020202020204" pitchFamily="34" charset="0"/>
              </a:rPr>
              <a:t>Encourage staff to take action and think about what they learned, for example, they could consider:</a:t>
            </a:r>
          </a:p>
          <a:p>
            <a:pPr marL="0" indent="0">
              <a:buFont typeface="Arial" panose="020B0604020202020204" pitchFamily="34" charset="0"/>
              <a:buNone/>
              <a:defRPr/>
            </a:pPr>
            <a:endParaRPr lang="en-AU" altLang="en-US" sz="1200" b="0" baseline="0" dirty="0" smtClean="0">
              <a:cs typeface="Arial" panose="020B0604020202020204" pitchFamily="34" charset="0"/>
            </a:endParaRPr>
          </a:p>
          <a:p>
            <a:pPr marL="171450" indent="-171450">
              <a:buFont typeface="Arial" panose="020B0604020202020204" pitchFamily="34" charset="0"/>
              <a:buChar char="•"/>
              <a:defRPr/>
            </a:pPr>
            <a:r>
              <a:rPr lang="en-AU" altLang="en-US" sz="1200" b="0" baseline="0" dirty="0" smtClean="0">
                <a:cs typeface="Arial" panose="020B0604020202020204" pitchFamily="34" charset="0"/>
              </a:rPr>
              <a:t>what it means for them in their role;</a:t>
            </a:r>
          </a:p>
          <a:p>
            <a:pPr marL="171450" indent="-171450">
              <a:buFont typeface="Arial" panose="020B0604020202020204" pitchFamily="34" charset="0"/>
              <a:buChar char="•"/>
              <a:defRPr/>
            </a:pPr>
            <a:r>
              <a:rPr lang="en-AU" altLang="en-US" sz="1200" b="0" baseline="0" dirty="0" smtClean="0">
                <a:cs typeface="Arial" panose="020B0604020202020204" pitchFamily="34" charset="0"/>
              </a:rPr>
              <a:t>what they are going to change; and </a:t>
            </a:r>
          </a:p>
          <a:p>
            <a:pPr marL="171450" indent="-171450">
              <a:buFont typeface="Arial" panose="020B0604020202020204" pitchFamily="34" charset="0"/>
              <a:buChar char="•"/>
              <a:defRPr/>
            </a:pPr>
            <a:r>
              <a:rPr lang="en-AU" altLang="en-US" sz="1200" b="0" baseline="0" dirty="0" smtClean="0">
                <a:cs typeface="Arial" panose="020B0604020202020204" pitchFamily="34" charset="0"/>
              </a:rPr>
              <a:t>how this will make a difference.</a:t>
            </a:r>
          </a:p>
          <a:p>
            <a:pPr marL="0" indent="0">
              <a:buFont typeface="Arial" panose="020B0604020202020204" pitchFamily="34" charset="0"/>
              <a:buNone/>
              <a:defRPr/>
            </a:pPr>
            <a:endParaRPr lang="en-US" altLang="en-US" sz="1200" b="0" baseline="0" dirty="0" smtClean="0">
              <a:cs typeface="Arial" panose="020B0604020202020204" pitchFamily="34" charset="0"/>
            </a:endParaRPr>
          </a:p>
          <a:p>
            <a:pPr marL="0" indent="0">
              <a:buFont typeface="Arial" panose="020B0604020202020204" pitchFamily="34" charset="0"/>
              <a:buNone/>
              <a:defRPr/>
            </a:pPr>
            <a:r>
              <a:rPr lang="en-US" altLang="en-US" sz="1200" b="0" baseline="0" dirty="0" smtClean="0">
                <a:cs typeface="Arial" panose="020B0604020202020204" pitchFamily="34" charset="0"/>
              </a:rPr>
              <a:t>Be sure to capture information that might assist your organisation, inform your self-assessment or identify opportunities for improvement that can feed into the organisations systems and processes. </a:t>
            </a:r>
            <a:endParaRPr lang="en-AU" altLang="en-US" sz="1200" b="0" dirty="0" smtClean="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85676A5-1DC8-4201-97D2-09D6F1539183}" type="slidenum">
              <a:rPr lang="en-AU" smtClean="0"/>
              <a:t>25</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baseline="0" dirty="0" smtClean="0"/>
              <a:t>Ask the questions and discuss the context below</a:t>
            </a:r>
          </a:p>
          <a:p>
            <a:endParaRPr lang="en-AU" baseline="0" dirty="0" smtClean="0"/>
          </a:p>
          <a:p>
            <a:r>
              <a:rPr lang="en-US" b="1" baseline="0" dirty="0" smtClean="0"/>
              <a:t>Why do we have a new set of Aged Care Quality Standards?</a:t>
            </a:r>
          </a:p>
          <a:p>
            <a:endParaRPr lang="en-US" b="1" baseline="0" dirty="0" smtClean="0"/>
          </a:p>
          <a:p>
            <a:pPr marL="228600" indent="-228600">
              <a:buFont typeface="+mj-lt"/>
              <a:buAutoNum type="arabicPeriod"/>
            </a:pPr>
            <a:r>
              <a:rPr lang="en-AU" baseline="0" dirty="0" smtClean="0"/>
              <a:t>The new standards will make it easier for consumers, their families, carers and representatives to understand what they can expect from a service.</a:t>
            </a:r>
          </a:p>
          <a:p>
            <a:pPr marL="228600" indent="-228600">
              <a:buFont typeface="+mj-lt"/>
              <a:buAutoNum type="arabicPeriod"/>
            </a:pPr>
            <a:endParaRPr lang="en-AU" baseline="0" dirty="0" smtClean="0"/>
          </a:p>
          <a:p>
            <a:pPr marL="228600" indent="-228600">
              <a:buFont typeface="+mj-lt"/>
              <a:buAutoNum type="arabicPeriod"/>
            </a:pPr>
            <a:r>
              <a:rPr lang="en-AU" baseline="0" dirty="0" smtClean="0"/>
              <a:t>It will make regulation simpler for providers working across multiple aged care services, and aims to encourage innovation, excellence and continuous improvement.</a:t>
            </a:r>
          </a:p>
          <a:p>
            <a:pPr marL="228600" indent="-228600">
              <a:buFont typeface="+mj-lt"/>
              <a:buAutoNum type="arabicPeriod"/>
            </a:pPr>
            <a:endParaRPr lang="en-AU" baseline="0" dirty="0" smtClean="0"/>
          </a:p>
          <a:p>
            <a:pPr marL="228600" indent="-228600">
              <a:buFont typeface="+mj-lt"/>
              <a:buAutoNum type="arabicPeriod"/>
            </a:pPr>
            <a:r>
              <a:rPr lang="en-AU" baseline="0" dirty="0" smtClean="0"/>
              <a:t>The new standards replace four sets of standards – Residential, Home Care, NATSI Flex and the Transitional care standards. </a:t>
            </a:r>
            <a:endParaRPr lang="en-AU" dirty="0" smtClean="0"/>
          </a:p>
          <a:p>
            <a:pPr marL="228600" indent="-228600">
              <a:buFont typeface="+mj-lt"/>
              <a:buAutoNum type="arabicPeriod"/>
            </a:pPr>
            <a:endParaRPr lang="en-US" sz="1200" b="1" i="0" kern="1200" dirty="0" smtClean="0">
              <a:solidFill>
                <a:schemeClr val="tx1"/>
              </a:solidFill>
              <a:effectLst/>
              <a:latin typeface="+mn-lt"/>
              <a:ea typeface="+mn-ea"/>
              <a:cs typeface="+mn-cs"/>
            </a:endParaRPr>
          </a:p>
          <a:p>
            <a:pPr marL="228600" indent="-228600">
              <a:buFont typeface="+mj-lt"/>
              <a:buAutoNum type="arabicPeriod"/>
            </a:pPr>
            <a:r>
              <a:rPr lang="en-AU" dirty="0" smtClean="0"/>
              <a:t>The Department of Health has had responsibility for the development of the new Aged Care Quality Standards. </a:t>
            </a:r>
          </a:p>
          <a:p>
            <a:pPr marL="228600" indent="-228600">
              <a:buFont typeface="+mj-lt"/>
              <a:buAutoNum type="arabicPeriod"/>
            </a:pPr>
            <a:endParaRPr lang="en-AU" dirty="0" smtClean="0"/>
          </a:p>
          <a:p>
            <a:pPr marL="228600" indent="-228600">
              <a:buFont typeface="+mj-lt"/>
              <a:buAutoNum type="arabicPeriod"/>
            </a:pPr>
            <a:r>
              <a:rPr lang="en-AU" dirty="0" smtClean="0"/>
              <a:t>The new standards will apply from</a:t>
            </a:r>
            <a:r>
              <a:rPr lang="en-AU" baseline="0" dirty="0" smtClean="0"/>
              <a:t> 1 July 2019. We are now in the transition period, where will be looking at how the new standards influence our culture and inform our practice. We need to be ready for assessment of our performance against the new Standards from 1 July 2019. </a:t>
            </a:r>
            <a:endParaRPr lang="en-AU" dirty="0" smtClean="0"/>
          </a:p>
          <a:p>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What does this mean for our organisation?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Insert your own key messages here, for example: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How is the organisation managing and responding to the change?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What are the risks if we don’t change and stay the same?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If a self-assessment has been completed what did it show? How were staff and consumers engaged in this process?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What does this mean for the way we do our work?</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What might need to change?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Who is involved?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How staff can get involved?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How can consumers, families and representatives be included/involved?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What are the expectations of staff during this period of transition?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Who can staff contact if they have 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How can we deepen our engagement with consumers, families, staff and the broader community?</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85676A5-1DC8-4201-97D2-09D6F1539183}" type="slidenum">
              <a:rPr lang="en-AU" smtClean="0"/>
              <a:t>3</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Read through</a:t>
            </a:r>
            <a:r>
              <a:rPr lang="en-AU" b="1" u="sng" baseline="0" dirty="0" smtClean="0"/>
              <a:t> the </a:t>
            </a:r>
            <a:r>
              <a:rPr lang="en-AU" b="1" u="sng" dirty="0" smtClean="0"/>
              <a:t>slide</a:t>
            </a:r>
            <a:r>
              <a:rPr lang="en-AU" b="1" u="sng" baseline="0" dirty="0" smtClean="0"/>
              <a:t>  and explore what this means for your organisation.</a:t>
            </a:r>
          </a:p>
          <a:p>
            <a:r>
              <a:rPr lang="en-AU" b="1" u="sng" baseline="0" dirty="0" smtClean="0"/>
              <a:t>There is also a short activity you may like to undertake (15 mins).</a:t>
            </a:r>
          </a:p>
          <a:p>
            <a:endParaRPr lang="en-AU" b="1" u="sng" baseline="0" dirty="0" smtClean="0"/>
          </a:p>
          <a:p>
            <a:r>
              <a:rPr lang="en-AU" b="1" u="sng" baseline="0" dirty="0" smtClean="0"/>
              <a:t>Top up explanations about what is new using the information below</a:t>
            </a:r>
          </a:p>
          <a:p>
            <a:endParaRPr lang="en-AU" b="1" baseline="0" dirty="0" smtClean="0"/>
          </a:p>
          <a:p>
            <a:pPr rtl="0"/>
            <a:r>
              <a:rPr lang="en-US" sz="1200" b="1" i="0" u="none" strike="noStrike" kern="1200" baseline="0" dirty="0" smtClean="0">
                <a:solidFill>
                  <a:schemeClr val="tx1"/>
                </a:solidFill>
                <a:latin typeface="+mn-lt"/>
                <a:ea typeface="+mn-ea"/>
                <a:cs typeface="+mn-cs"/>
              </a:rPr>
              <a:t>The new Aged Care Quality Standards focus on outcomes for consumers</a:t>
            </a:r>
            <a:r>
              <a:rPr lang="en-US" sz="1200" b="0" i="0" u="none" strike="noStrike" kern="1200" baseline="0" dirty="0" smtClean="0">
                <a:solidFill>
                  <a:schemeClr val="tx1"/>
                </a:solidFill>
                <a:latin typeface="+mn-lt"/>
                <a:ea typeface="+mn-ea"/>
                <a:cs typeface="+mn-cs"/>
              </a:rPr>
              <a:t>.  </a:t>
            </a:r>
          </a:p>
          <a:p>
            <a:pPr rtl="0"/>
            <a:r>
              <a:rPr lang="en-US" sz="1200" b="0" i="0" u="none" strike="noStrike" kern="1200" baseline="0" dirty="0" smtClean="0">
                <a:solidFill>
                  <a:schemeClr val="tx1"/>
                </a:solidFill>
                <a:latin typeface="+mn-lt"/>
                <a:ea typeface="+mn-ea"/>
                <a:cs typeface="+mn-cs"/>
              </a:rPr>
              <a:t>Each standard has a consumer outcome statement. The requirements in each of the standards describe how an aged care service can demonstrate performance and meet the consumer outcome statement.</a:t>
            </a:r>
          </a:p>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Key message - What does this mean for us in our organisation?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Insert your own key messages here, for example:</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Define and discuss how the organisation knows it provides quality care and service to consumers that meets their needs – provide examples related to the “I” consumer outcomes for each Standard that go beyond a task focus to developing relationships.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Define and discuss how the organisation and staff know what is important to consumers and how will this change care and service delivery – provide examples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Outline how the organisation engages with consumers, families and staff to develop and provide care and services that meet consumers needs – provide examples</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Explore and discuss the role of staff in providing and supporting improved quality outcomes for consumers – provide examples of the new conversations that staff will be having with consumers.</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Explore and discuss the opportunities for involvement of consumers in how the service operates – provide examples of how consumers are involved beyond individual care and service planning e.g. consumers might be part of recruitment processes; running meet and greet tours for potential consumers and their families; designing and running social and health related programs; writing or contributing to newsletters or other external information about the service, etc. </a:t>
            </a:r>
          </a:p>
          <a:p>
            <a:pPr marL="0" indent="0" rtl="0">
              <a:buFont typeface="Arial" panose="020B0604020202020204" pitchFamily="34" charset="0"/>
              <a:buNone/>
            </a:pPr>
            <a:r>
              <a:rPr lang="en-US" sz="1200" b="0" i="0" u="none" strike="noStrike" kern="1200" baseline="0" dirty="0" smtClean="0">
                <a:solidFill>
                  <a:schemeClr val="tx1"/>
                </a:solidFill>
                <a:latin typeface="+mn-lt"/>
                <a:ea typeface="+mn-ea"/>
                <a:cs typeface="+mn-cs"/>
              </a:rPr>
              <a:t>---------------</a:t>
            </a:r>
          </a:p>
          <a:p>
            <a:pPr rtl="0"/>
            <a:r>
              <a:rPr lang="en-US" sz="1200" b="1" i="0" u="none" strike="noStrike" kern="1200" baseline="0" dirty="0" smtClean="0">
                <a:solidFill>
                  <a:schemeClr val="tx1"/>
                </a:solidFill>
                <a:latin typeface="+mn-lt"/>
                <a:ea typeface="+mn-ea"/>
                <a:cs typeface="+mn-cs"/>
              </a:rPr>
              <a:t>There is one set of standards for all aged care services</a:t>
            </a:r>
            <a:r>
              <a:rPr lang="en-US" sz="1200" b="0" i="0" u="none" strike="noStrike" kern="1200" baseline="0" dirty="0" smtClean="0">
                <a:solidFill>
                  <a:schemeClr val="tx1"/>
                </a:solidFill>
                <a:latin typeface="+mn-lt"/>
                <a:ea typeface="+mn-ea"/>
                <a:cs typeface="+mn-cs"/>
              </a:rPr>
              <a:t>. </a:t>
            </a:r>
          </a:p>
          <a:p>
            <a:pPr rtl="0"/>
            <a:r>
              <a:rPr lang="en-US" sz="1200" b="0" i="0" u="none" strike="noStrike" kern="1200" baseline="0" dirty="0" smtClean="0">
                <a:solidFill>
                  <a:schemeClr val="tx1"/>
                </a:solidFill>
                <a:latin typeface="+mn-lt"/>
                <a:ea typeface="+mn-ea"/>
                <a:cs typeface="+mn-cs"/>
              </a:rPr>
              <a:t>The new standards replace four sets of standards – Residential, Home Care, NATSI Flex and the Transitional care standards. </a:t>
            </a:r>
          </a:p>
          <a:p>
            <a:pPr rtl="0"/>
            <a:endParaRPr lang="en-AU"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Key message - What does this mean for us in our organisation?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Insert your own key messages here, for example: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If your service has multiple services types and has had to comply with different sets of standards the new standards change this.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What will this mean for your </a:t>
            </a:r>
            <a:r>
              <a:rPr lang="en-US" sz="1200" b="0" i="0" kern="1200" baseline="0" dirty="0" err="1" smtClean="0">
                <a:solidFill>
                  <a:schemeClr val="tx1"/>
                </a:solidFill>
                <a:effectLst/>
                <a:latin typeface="+mn-lt"/>
                <a:ea typeface="+mn-ea"/>
                <a:cs typeface="+mn-cs"/>
              </a:rPr>
              <a:t>organisations</a:t>
            </a:r>
            <a:r>
              <a:rPr lang="en-US" sz="1200" b="0" i="0" kern="1200" baseline="0" dirty="0" smtClean="0">
                <a:solidFill>
                  <a:schemeClr val="tx1"/>
                </a:solidFill>
                <a:effectLst/>
                <a:latin typeface="+mn-lt"/>
                <a:ea typeface="+mn-ea"/>
                <a:cs typeface="+mn-cs"/>
              </a:rPr>
              <a:t> systems and processes?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latin typeface="+mn-lt"/>
                <a:ea typeface="+mn-ea"/>
                <a:cs typeface="+mn-cs"/>
              </a:rPr>
              <a:t>---------------</a:t>
            </a:r>
          </a:p>
          <a:p>
            <a:pPr rtl="0"/>
            <a:r>
              <a:rPr lang="en-US" sz="1200" b="1" i="0" u="none" strike="noStrike" kern="1200" baseline="0" dirty="0" smtClean="0">
                <a:solidFill>
                  <a:schemeClr val="tx1"/>
                </a:solidFill>
                <a:latin typeface="+mn-lt"/>
                <a:ea typeface="+mn-ea"/>
                <a:cs typeface="+mn-cs"/>
              </a:rPr>
              <a:t>The application of the standards will depend on the service type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Ensure you provide the context that is relevant to your organisation. </a:t>
            </a:r>
          </a:p>
          <a:p>
            <a:pPr rtl="0"/>
            <a:r>
              <a:rPr lang="en-US" sz="1200" b="0" i="0" u="none" strike="noStrike" kern="1200" baseline="0" dirty="0" smtClean="0">
                <a:solidFill>
                  <a:schemeClr val="tx1"/>
                </a:solidFill>
                <a:latin typeface="+mn-lt"/>
                <a:ea typeface="+mn-ea"/>
                <a:cs typeface="+mn-cs"/>
              </a:rPr>
              <a:t>For example:</a:t>
            </a:r>
          </a:p>
          <a:p>
            <a:pPr marL="171450" indent="-171450" rtl="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Standard 5 </a:t>
            </a:r>
            <a:r>
              <a:rPr lang="en-US" sz="1200" b="0" i="0" u="none" strike="noStrike" kern="1200" baseline="0" dirty="0" smtClean="0">
                <a:solidFill>
                  <a:schemeClr val="tx1"/>
                </a:solidFill>
                <a:latin typeface="+mn-lt"/>
                <a:ea typeface="+mn-ea"/>
                <a:cs typeface="+mn-cs"/>
              </a:rPr>
              <a:t>applies to the physical environment that the organisation provides for residential care, respite care and day therapy centres. It does not apply to the consumers home or extend to all environments that consumers might visit e.g. library. </a:t>
            </a:r>
          </a:p>
          <a:p>
            <a:pPr marL="171450" indent="-171450" rtl="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Standard 3 </a:t>
            </a:r>
            <a:r>
              <a:rPr lang="en-US" sz="1200" b="0" i="0" u="none" strike="noStrike" kern="1200" baseline="0" dirty="0" smtClean="0">
                <a:solidFill>
                  <a:schemeClr val="tx1"/>
                </a:solidFill>
                <a:latin typeface="+mn-lt"/>
                <a:ea typeface="+mn-ea"/>
                <a:cs typeface="+mn-cs"/>
              </a:rPr>
              <a:t>will only apply to those </a:t>
            </a:r>
            <a:r>
              <a:rPr lang="en-US" sz="1200" b="0" i="0" u="none" strike="noStrike" kern="1200" baseline="0" dirty="0" err="1" smtClean="0">
                <a:solidFill>
                  <a:schemeClr val="tx1"/>
                </a:solidFill>
                <a:latin typeface="+mn-lt"/>
                <a:ea typeface="+mn-ea"/>
                <a:cs typeface="+mn-cs"/>
              </a:rPr>
              <a:t>organisations</a:t>
            </a:r>
            <a:r>
              <a:rPr lang="en-US" sz="1200" b="0" i="0" u="none" strike="noStrike" kern="1200" baseline="0" dirty="0" smtClean="0">
                <a:solidFill>
                  <a:schemeClr val="tx1"/>
                </a:solidFill>
                <a:latin typeface="+mn-lt"/>
                <a:ea typeface="+mn-ea"/>
                <a:cs typeface="+mn-cs"/>
              </a:rPr>
              <a:t> that provide personal and clinical care</a:t>
            </a:r>
          </a:p>
          <a:p>
            <a:pPr rtl="0"/>
            <a:endParaRPr lang="en-US" sz="1200" b="1"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For further guidance, please see the Department of Health’s advice - </a:t>
            </a:r>
            <a:r>
              <a:rPr lang="en-US" b="0" dirty="0" smtClean="0"/>
              <a:t>Application of Aged Care Quality Standards by Service Typ</a:t>
            </a:r>
            <a:r>
              <a:rPr lang="en-US" b="0" baseline="0" dirty="0" smtClean="0"/>
              <a:t>e: </a:t>
            </a:r>
            <a:r>
              <a:rPr lang="en-US" sz="1200" b="0" i="0" u="none" strike="noStrike" kern="1200" baseline="0" dirty="0" smtClean="0">
                <a:solidFill>
                  <a:schemeClr val="tx1"/>
                </a:solidFill>
                <a:latin typeface="+mn-lt"/>
                <a:ea typeface="+mn-ea"/>
                <a:cs typeface="+mn-cs"/>
              </a:rPr>
              <a:t>https://agedcare.health.gov.au/sites/g/files/net1426/f/documents/07_2018/application_of_aged_care_quality_standards_by_service_type-_july_2018.pdf</a:t>
            </a:r>
          </a:p>
          <a:p>
            <a:pPr rtl="0"/>
            <a:endParaRPr lang="en-US" sz="1200" b="1"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Key message - What does this mean for us in our organisation?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Insert your own key messages here, for example:</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Understand and discuss which Standards will apply to your organisation/service type.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 they all apply? Or Do only some of them apply?</a:t>
            </a:r>
          </a:p>
          <a:p>
            <a:pPr rtl="0"/>
            <a:r>
              <a:rPr lang="en-US" sz="1200" b="0" i="0" u="none" strike="noStrike" kern="1200" baseline="0" dirty="0" smtClean="0">
                <a:solidFill>
                  <a:schemeClr val="tx1"/>
                </a:solidFill>
                <a:latin typeface="+mn-lt"/>
                <a:ea typeface="+mn-ea"/>
                <a:cs typeface="+mn-cs"/>
              </a:rPr>
              <a:t>---------------</a:t>
            </a:r>
          </a:p>
          <a:p>
            <a:pPr rtl="0"/>
            <a:r>
              <a:rPr lang="en-US" sz="1200" b="1" i="0" u="none" strike="noStrike" kern="1200" baseline="0" dirty="0" smtClean="0">
                <a:solidFill>
                  <a:schemeClr val="tx1"/>
                </a:solidFill>
                <a:latin typeface="+mn-lt"/>
                <a:ea typeface="+mn-ea"/>
                <a:cs typeface="+mn-cs"/>
              </a:rPr>
              <a:t>New and different conversations in our workplace </a:t>
            </a:r>
          </a:p>
          <a:p>
            <a:pPr rtl="0"/>
            <a:r>
              <a:rPr lang="en-US" sz="1200" b="0" i="0" u="none" strike="noStrike" kern="1200" baseline="0" dirty="0" smtClean="0">
                <a:solidFill>
                  <a:schemeClr val="tx1"/>
                </a:solidFill>
                <a:latin typeface="+mn-lt"/>
                <a:ea typeface="+mn-ea"/>
                <a:cs typeface="+mn-cs"/>
              </a:rPr>
              <a:t>There are requirements in the Standards which specifically address supporting consumers to take risks; ongoing partnerships with consumers; management of high impact, high prevalent risks; optimising consumers independence, health and wellbeing; open disclosure when things go wrong; workforce planning; antimicrobial stewardship; etc. These are just to name a few. </a:t>
            </a:r>
          </a:p>
          <a:p>
            <a:pPr rtl="0"/>
            <a:endParaRPr lang="en-AU" sz="1200" b="1"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Key message - What does this mean for us in our organisation?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Insert your own key messages here, for example:</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Does the organisation already have systems and processes in place that are related to the new requirements in the standards?</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does this mean for staff and their role and practice? What might they need to learn about or do differently?</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will staff and consumers be supported to understand the new requirements and what they might mean for them?</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will the new standards change care and service delivery?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conversations will you need to have and with who?</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are the risks if we don’t change our approach or have different conversations?</a:t>
            </a:r>
          </a:p>
          <a:p>
            <a:pPr marL="0" indent="0" rtl="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85676A5-1DC8-4201-97D2-09D6F1539183}" type="slidenum">
              <a:rPr lang="en-AU" smtClean="0"/>
              <a:t>4</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u="sng" dirty="0" smtClean="0">
                <a:latin typeface="Arial" panose="020B0604020202020204" pitchFamily="34" charset="0"/>
                <a:cs typeface="Arial" panose="020B0604020202020204" pitchFamily="34" charset="0"/>
              </a:rPr>
              <a:t>Provide an overview of the new Aged Care</a:t>
            </a:r>
            <a:r>
              <a:rPr lang="en-US" sz="1200" b="1" u="sng" baseline="0" dirty="0" smtClean="0">
                <a:latin typeface="Arial" panose="020B0604020202020204" pitchFamily="34" charset="0"/>
                <a:cs typeface="Arial" panose="020B0604020202020204" pitchFamily="34" charset="0"/>
              </a:rPr>
              <a:t> Quality Standards</a:t>
            </a: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sz="1200" u="sng" dirty="0" smtClean="0">
                <a:latin typeface="Arial" panose="020B0604020202020204" pitchFamily="34" charset="0"/>
                <a:cs typeface="Arial" panose="020B0604020202020204" pitchFamily="34" charset="0"/>
              </a:rPr>
              <a:t>Refer to the Standards fact sheet handout or any other</a:t>
            </a:r>
            <a:r>
              <a:rPr lang="en-US" sz="1200" u="sng" baseline="0" dirty="0" smtClean="0">
                <a:latin typeface="Arial" panose="020B0604020202020204" pitchFamily="34" charset="0"/>
                <a:cs typeface="Arial" panose="020B0604020202020204" pitchFamily="34" charset="0"/>
              </a:rPr>
              <a:t> resources you may have developed to assist your organisation to transition to the new Standards. </a:t>
            </a:r>
            <a:endParaRPr lang="en-US" sz="1200" u="sng" dirty="0" smtClean="0">
              <a:latin typeface="Arial" panose="020B0604020202020204" pitchFamily="34" charset="0"/>
              <a:cs typeface="Arial" panose="020B0604020202020204" pitchFamily="34" charset="0"/>
            </a:endParaRPr>
          </a:p>
          <a:p>
            <a:pPr marL="0" indent="0">
              <a:buNone/>
            </a:pPr>
            <a:endParaRPr lang="en-AU"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The eight Standards reflect the standard of care and services the community can expect from organisations that provide Australian Government funded care. We will look at all of these in</a:t>
            </a:r>
            <a:r>
              <a:rPr lang="en-AU" sz="1200" baseline="0" dirty="0" smtClean="0">
                <a:latin typeface="Arial" panose="020B0604020202020204" pitchFamily="34" charset="0"/>
                <a:cs typeface="Arial" panose="020B0604020202020204" pitchFamily="34" charset="0"/>
              </a:rPr>
              <a:t> detail shortly.</a:t>
            </a:r>
            <a:endParaRPr lang="en-AU"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Achievement of the Standards is expected on a day-to-day basis and should be able to be demonstrated at anytime. Not just when assessed by the Commission.</a:t>
            </a:r>
          </a:p>
          <a:p>
            <a:pPr marL="171450" indent="-171450">
              <a:buFont typeface="Arial" panose="020B0604020202020204" pitchFamily="34" charset="0"/>
              <a:buChar char="•"/>
            </a:pPr>
            <a:endParaRPr lang="en-AU"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Compliance with the Standards will be mandatory and Government may take action either under the aged care legislation or through the funding agreement with the organisation.</a:t>
            </a:r>
          </a:p>
          <a:p>
            <a:pPr marL="171450" indent="-171450">
              <a:buFont typeface="Arial" panose="020B0604020202020204" pitchFamily="34" charset="0"/>
              <a:buChar char="•"/>
            </a:pPr>
            <a:endParaRPr lang="en-AU"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It is recognised that many organisations will choose to go beyond these core standards and provide an even higher quality of care and services.</a:t>
            </a:r>
          </a:p>
          <a:p>
            <a:pPr>
              <a:buClr>
                <a:srgbClr val="F05A48"/>
              </a:buClr>
            </a:pPr>
            <a:endParaRPr lang="en-US" sz="1200" dirty="0" smtClean="0">
              <a:solidFill>
                <a:srgbClr val="FF0000"/>
              </a:solidFill>
              <a:latin typeface="Arial" panose="020B0604020202020204" pitchFamily="34" charset="0"/>
              <a:ea typeface="MS Mincho"/>
              <a:cs typeface="Arial" panose="020B0604020202020204" pitchFamily="34" charset="0"/>
            </a:endParaRPr>
          </a:p>
          <a:p>
            <a:pPr marL="0" indent="0">
              <a:buNone/>
            </a:pPr>
            <a:endParaRPr lang="en-AU" b="0" baseline="0" dirty="0" smtClean="0"/>
          </a:p>
          <a:p>
            <a:pPr marL="0" indent="0">
              <a:buNone/>
            </a:pPr>
            <a:endParaRPr lang="en-AU" b="0" baseline="0" dirty="0" smtClean="0"/>
          </a:p>
          <a:p>
            <a:pPr marL="0" indent="0">
              <a:buNone/>
            </a:pPr>
            <a:endParaRPr lang="en-AU" b="0" baseline="0" dirty="0" smtClean="0"/>
          </a:p>
          <a:p>
            <a:pPr marL="0" indent="0">
              <a:buNone/>
            </a:pPr>
            <a:endParaRPr lang="en-AU" b="0" baseline="0" dirty="0" smtClean="0"/>
          </a:p>
          <a:p>
            <a:pPr marL="0" indent="0">
              <a:buNone/>
            </a:pPr>
            <a:endParaRPr lang="en-AU" b="0" baseline="0" dirty="0" smtClean="0"/>
          </a:p>
          <a:p>
            <a:pPr>
              <a:buClr>
                <a:srgbClr val="F05A48"/>
              </a:buClr>
            </a:pPr>
            <a:endParaRPr lang="en-US" sz="1200" dirty="0" smtClean="0">
              <a:solidFill>
                <a:srgbClr val="FF0000"/>
              </a:solidFill>
              <a:latin typeface="Arial" panose="020B0604020202020204" pitchFamily="34" charset="0"/>
              <a:ea typeface="MS Mincho"/>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85676A5-1DC8-4201-97D2-09D6F1539183}" type="slidenum">
              <a:rPr lang="en-AU" smtClean="0"/>
              <a:t>5</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baseline="0" dirty="0" smtClean="0"/>
              <a:t>Explain the Structure of each Standard</a:t>
            </a:r>
          </a:p>
          <a:p>
            <a:endParaRPr lang="en-AU" b="1" baseline="0" dirty="0" smtClean="0"/>
          </a:p>
          <a:p>
            <a:pPr marL="0" indent="0">
              <a:buNone/>
            </a:pPr>
            <a:r>
              <a:rPr lang="en-US" sz="1200" u="sng" dirty="0" smtClean="0">
                <a:latin typeface="Arial" panose="020B0604020202020204" pitchFamily="34" charset="0"/>
                <a:cs typeface="Arial" panose="020B0604020202020204" pitchFamily="34" charset="0"/>
              </a:rPr>
              <a:t>Refer to the Standards fact sheet handout or any other</a:t>
            </a:r>
            <a:r>
              <a:rPr lang="en-US" sz="1200" u="sng" baseline="0" dirty="0" smtClean="0">
                <a:latin typeface="Arial" panose="020B0604020202020204" pitchFamily="34" charset="0"/>
                <a:cs typeface="Arial" panose="020B0604020202020204" pitchFamily="34" charset="0"/>
              </a:rPr>
              <a:t> resources you may have developed to assist your organisation to transition to the new Standards.</a:t>
            </a:r>
            <a:endParaRPr lang="en-US" sz="1200" u="sng" dirty="0" smtClean="0">
              <a:latin typeface="Arial" panose="020B0604020202020204" pitchFamily="34" charset="0"/>
              <a:cs typeface="Arial" panose="020B0604020202020204" pitchFamily="34" charset="0"/>
            </a:endParaRPr>
          </a:p>
          <a:p>
            <a:pPr marL="0" indent="0">
              <a:buNone/>
            </a:pPr>
            <a:endParaRPr lang="en-AU" sz="1200" dirty="0" smtClean="0">
              <a:latin typeface="Arial" panose="020B0604020202020204" pitchFamily="34" charset="0"/>
              <a:cs typeface="Arial" panose="020B0604020202020204" pitchFamily="34" charset="0"/>
            </a:endParaRPr>
          </a:p>
          <a:p>
            <a:r>
              <a:rPr lang="en-AU" b="1" baseline="0" dirty="0" smtClean="0"/>
              <a:t>Each standard has the following structure:</a:t>
            </a:r>
          </a:p>
          <a:p>
            <a:endParaRPr lang="en-AU" baseline="0" dirty="0" smtClean="0"/>
          </a:p>
          <a:p>
            <a:pPr marL="171450" indent="-171450">
              <a:buFont typeface="Arial" panose="020B0604020202020204" pitchFamily="34" charset="0"/>
              <a:buChar char="•"/>
            </a:pPr>
            <a:r>
              <a:rPr lang="en-AU" baseline="0" dirty="0" smtClean="0"/>
              <a:t>A </a:t>
            </a:r>
            <a:r>
              <a:rPr lang="en-AU" b="1" baseline="0" dirty="0" smtClean="0"/>
              <a:t>consumer outcome </a:t>
            </a:r>
            <a:r>
              <a:rPr lang="en-AU" baseline="0" dirty="0" smtClean="0"/>
              <a:t>– this is written as an “I” statement.  These statements provide the overarching principle for each standard. In other words what the consumer can expect regarding their experience of care and services and the outcome.    </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The </a:t>
            </a:r>
            <a:r>
              <a:rPr lang="en-AU" b="1" baseline="0" dirty="0" smtClean="0"/>
              <a:t>organisation statement </a:t>
            </a:r>
            <a:r>
              <a:rPr lang="en-AU" baseline="0" dirty="0" smtClean="0"/>
              <a:t>provides clarity around the higher level organisational context. In other words, what is expected of the organisation.</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The </a:t>
            </a:r>
            <a:r>
              <a:rPr lang="en-AU" b="1" baseline="0" dirty="0" smtClean="0"/>
              <a:t>requirements</a:t>
            </a:r>
            <a:r>
              <a:rPr lang="en-AU" baseline="0" dirty="0" smtClean="0"/>
              <a:t> are specific outcome statements the service will demonstrate performance against. The number of requirements vary with each </a:t>
            </a:r>
            <a:r>
              <a:rPr lang="en-AU" dirty="0" smtClean="0"/>
              <a:t>standard.</a:t>
            </a:r>
            <a:r>
              <a:rPr lang="en-AU" baseline="0" dirty="0" smtClean="0"/>
              <a:t> </a:t>
            </a:r>
          </a:p>
          <a:p>
            <a:pPr marL="171450" indent="-171450">
              <a:buFont typeface="Arial" panose="020B0604020202020204" pitchFamily="34" charset="0"/>
              <a:buChar char="•"/>
            </a:pPr>
            <a:endParaRPr lang="en-AU" baseline="0" dirty="0" smtClean="0"/>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S PGothic" pitchFamily="34" charset="-128"/>
                <a:cs typeface="ＭＳ Ｐゴシック" pitchFamily="-102" charset="-128"/>
              </a:rPr>
              <a:t>Where a standard applies, the organisation will need to meet the consumer outcome and organisational statement by demonstrating performance or outcomes at the requirement level.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u="none" strike="noStrike" kern="1200" baseline="0" dirty="0" smtClean="0">
              <a:solidFill>
                <a:schemeClr val="tx1"/>
              </a:solidFill>
              <a:latin typeface="+mn-lt"/>
              <a:ea typeface="MS PGothic" pitchFamily="34" charset="-128"/>
              <a:cs typeface="ＭＳ Ｐゴシック" pitchFamily="-102" charset="-128"/>
            </a:endParaRPr>
          </a:p>
          <a:p>
            <a:pPr marL="0" marR="0" indent="0" algn="l" defTabSz="914238" rtl="0" eaLnBrk="1" fontAlgn="auto" latinLnBrk="0" hangingPunct="1">
              <a:lnSpc>
                <a:spcPct val="100000"/>
              </a:lnSpc>
              <a:spcBef>
                <a:spcPts val="0"/>
              </a:spcBef>
              <a:spcAft>
                <a:spcPts val="0"/>
              </a:spcAft>
              <a:buClrTx/>
              <a:buSzTx/>
              <a:buFontTx/>
              <a:buNone/>
              <a:tabLst/>
              <a:defRPr/>
            </a:pPr>
            <a:endParaRPr lang="en-AU" baseline="0" dirty="0" smtClean="0"/>
          </a:p>
          <a:p>
            <a:pPr eaLnBrk="1" hangingPunct="1">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485676A5-1DC8-4201-97D2-09D6F1539183}" type="slidenum">
              <a:rPr lang="en-AU" smtClean="0"/>
              <a:t>6</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ltLang="en-US" b="1" i="0" u="sng" baseline="0" dirty="0" smtClean="0"/>
              <a:t>Getting to know the Standards and using the guidance</a:t>
            </a:r>
          </a:p>
          <a:p>
            <a:pPr>
              <a:defRPr/>
            </a:pPr>
            <a:endParaRPr lang="en-US" sz="1200" dirty="0" smtClean="0">
              <a:solidFill>
                <a:srgbClr val="FF0000"/>
              </a:solidFill>
              <a:latin typeface="Arial" panose="020B0604020202020204" pitchFamily="34" charset="0"/>
              <a:ea typeface="MS Mincho"/>
              <a:cs typeface="Arial" panose="020B0604020202020204" pitchFamily="34" charset="0"/>
            </a:endParaRPr>
          </a:p>
          <a:p>
            <a:pPr>
              <a:defRPr/>
            </a:pPr>
            <a:r>
              <a:rPr lang="en-AU" altLang="en-US" b="1" i="0" u="sng" baseline="0" dirty="0" smtClean="0"/>
              <a:t>Activity – 30mins</a:t>
            </a:r>
          </a:p>
          <a:p>
            <a:pPr>
              <a:defRPr/>
            </a:pPr>
            <a:r>
              <a:rPr lang="en-AU" altLang="en-US" b="1" i="0" u="none" baseline="0" dirty="0" smtClean="0"/>
              <a:t>Purpose: </a:t>
            </a:r>
          </a:p>
          <a:p>
            <a:pPr marL="171450" indent="-171450">
              <a:buFont typeface="Arial" panose="020B0604020202020204" pitchFamily="34" charset="0"/>
              <a:buChar char="•"/>
              <a:defRPr/>
            </a:pPr>
            <a:r>
              <a:rPr lang="en-AU" altLang="en-US" b="0" i="0" u="none" baseline="0" dirty="0" smtClean="0"/>
              <a:t>To explore the key words and the intent of the Standards and requirements and what these mean for our organisation.</a:t>
            </a:r>
          </a:p>
          <a:p>
            <a:pPr marL="171450" indent="-171450">
              <a:buFont typeface="Arial" panose="020B0604020202020204" pitchFamily="34" charset="0"/>
              <a:buChar char="•"/>
              <a:defRPr/>
            </a:pPr>
            <a:r>
              <a:rPr lang="en-AU" altLang="en-US" b="0" i="0" u="none" baseline="0" dirty="0" smtClean="0"/>
              <a:t>To identity examples of actions and evidence for each requirement that relate to your role in the organisation and how you might respond to questions Quality Surveyors.</a:t>
            </a:r>
          </a:p>
          <a:p>
            <a:pPr>
              <a:defRPr/>
            </a:pPr>
            <a:endParaRPr lang="en-AU" altLang="en-US" b="0" i="0" u="none" baseline="0" dirty="0" smtClean="0"/>
          </a:p>
          <a:p>
            <a:pPr>
              <a:defRPr/>
            </a:pPr>
            <a:r>
              <a:rPr lang="en-AU" altLang="en-US" b="0" i="0" u="none" baseline="0" dirty="0" smtClean="0"/>
              <a:t>Depending on the size of the room and the number of participants you may want to allow people to change groups if they would like to focus on a particular Standard for this activity. Remembering that some Standards have a larger number of requirements. Ensure that Standard 5 is allocated to staff from residential services and also ensure all Standards are covered. </a:t>
            </a:r>
            <a:r>
              <a:rPr lang="en-AU" sz="1200" kern="1200" dirty="0" smtClean="0">
                <a:solidFill>
                  <a:schemeClr val="tx1"/>
                </a:solidFill>
                <a:effectLst/>
                <a:latin typeface="+mn-lt"/>
                <a:ea typeface="+mn-ea"/>
                <a:cs typeface="+mn-cs"/>
              </a:rPr>
              <a:t>Standard 3 also only applies to services that provide personal and clinical care so you may need to consider the group working on this Standard. </a:t>
            </a:r>
            <a:endParaRPr lang="en-AU" altLang="en-US" b="0" i="0" u="none" baseline="0" dirty="0" smtClean="0"/>
          </a:p>
          <a:p>
            <a:pPr>
              <a:defRPr/>
            </a:pPr>
            <a:endParaRPr lang="en-AU" altLang="en-US" b="0" i="0" u="none" baseline="0" dirty="0" smtClean="0"/>
          </a:p>
          <a:p>
            <a:pPr>
              <a:defRPr/>
            </a:pPr>
            <a:r>
              <a:rPr lang="en-AU" altLang="en-US" b="1" i="0" u="none" baseline="0" dirty="0" smtClean="0"/>
              <a:t>Ask participants to form groups to:</a:t>
            </a:r>
          </a:p>
          <a:p>
            <a:pPr marL="228600" indent="-228600">
              <a:buAutoNum type="arabicPeriod"/>
              <a:defRPr/>
            </a:pPr>
            <a:r>
              <a:rPr lang="en-AU" altLang="en-US" b="0" i="0" u="none" baseline="0" dirty="0" smtClean="0"/>
              <a:t>Identify and discuss the key words in the consumer outcome and organisation statement in their allocated Standard.</a:t>
            </a:r>
          </a:p>
          <a:p>
            <a:pPr marL="228600" indent="-228600">
              <a:buAutoNum type="arabicPeriod"/>
              <a:defRPr/>
            </a:pPr>
            <a:r>
              <a:rPr lang="en-AU" altLang="en-US" b="0" i="0" u="none" baseline="0" dirty="0" smtClean="0"/>
              <a:t>Choose ONE of the requirements under their Standard to work with. For example 3(d) under Standard 2.  Prompt them to look at something that might look and feel different that might extend or challenge their organisation to demonstrate performance against.</a:t>
            </a:r>
          </a:p>
          <a:p>
            <a:pPr marL="228600" indent="-228600">
              <a:buAutoNum type="arabicPeriod"/>
              <a:defRPr/>
            </a:pPr>
            <a:r>
              <a:rPr lang="en-AU" altLang="en-US" b="0" i="0" u="none" baseline="0" dirty="0" smtClean="0"/>
              <a:t>The task is to review the guidance for the requirement and think about your organisation and the evidence you could provide to demonstrate performance against this requirement, and discuss with your group the chosen requirement using the following information in the guidance materials:</a:t>
            </a:r>
          </a:p>
          <a:p>
            <a:pPr marL="628650" lvl="1" indent="-171450">
              <a:buFont typeface="Arial" panose="020B0604020202020204" pitchFamily="34" charset="0"/>
              <a:buChar char="•"/>
              <a:defRPr/>
            </a:pPr>
            <a:r>
              <a:rPr lang="en-AU" altLang="en-US" b="0" i="0" u="none" baseline="0" dirty="0" smtClean="0"/>
              <a:t>Intent of this requirement</a:t>
            </a:r>
          </a:p>
          <a:p>
            <a:pPr marL="628650" lvl="1" indent="-171450">
              <a:buFont typeface="Arial" panose="020B0604020202020204" pitchFamily="34" charset="0"/>
              <a:buChar char="•"/>
              <a:defRPr/>
            </a:pPr>
            <a:r>
              <a:rPr lang="en-AU" altLang="en-US" b="0" i="0" u="none" baseline="0" dirty="0" smtClean="0"/>
              <a:t>Reflective questions</a:t>
            </a:r>
          </a:p>
          <a:p>
            <a:pPr marL="628650" lvl="1" indent="-171450">
              <a:buFont typeface="Arial" panose="020B0604020202020204" pitchFamily="34" charset="0"/>
              <a:buChar char="•"/>
              <a:defRPr/>
            </a:pPr>
            <a:r>
              <a:rPr lang="en-AU" altLang="en-US" b="0" i="0" u="none" baseline="0" dirty="0" smtClean="0"/>
              <a:t>Examples of actions and evidence</a:t>
            </a:r>
          </a:p>
          <a:p>
            <a:pPr marL="0" lvl="0" indent="0">
              <a:buFont typeface="Arial" panose="020B0604020202020204" pitchFamily="34" charset="0"/>
              <a:buNone/>
              <a:defRPr/>
            </a:pPr>
            <a:r>
              <a:rPr lang="en-AU" altLang="en-US" b="0" i="0" u="none" baseline="0" dirty="0" smtClean="0"/>
              <a:t>4. Discuss the opportunities and challenges in relation to providing evidence for this requirement and how this connects to the consumer outcome and organisational statement. To extend participants, you could also ask them to consider what innovative practices in relation to the requirement might look like and what this might mean for them and their role. Ask participants to document their key findings on the butcher’s paper and be prepared to share their findings with the group. The other option is to get them to work on how they might address any challenges they have identified. Consider how this might feed into the organisations self-assessment and continuous improvement system.</a:t>
            </a:r>
          </a:p>
          <a:p>
            <a:pPr marL="0" lvl="0" indent="0">
              <a:buFont typeface="Arial" panose="020B0604020202020204" pitchFamily="34" charset="0"/>
              <a:buNone/>
              <a:defRPr/>
            </a:pPr>
            <a:endParaRPr lang="en-AU" altLang="en-US" b="0" i="0" u="none" baseline="0" dirty="0" smtClean="0"/>
          </a:p>
          <a:p>
            <a:pPr marL="0" lvl="0" indent="0">
              <a:buFont typeface="Arial" panose="020B0604020202020204" pitchFamily="34" charset="0"/>
              <a:buNone/>
              <a:defRPr/>
            </a:pPr>
            <a:r>
              <a:rPr lang="en-AU" altLang="en-US" b="1" i="0" u="none" baseline="0" dirty="0" smtClean="0"/>
              <a:t>Debriefing</a:t>
            </a:r>
          </a:p>
          <a:p>
            <a:pPr marL="0" lvl="0" indent="0">
              <a:buFont typeface="Arial" panose="020B0604020202020204" pitchFamily="34" charset="0"/>
              <a:buNone/>
              <a:defRPr/>
            </a:pPr>
            <a:r>
              <a:rPr lang="en-AU" altLang="en-US" b="0" i="0" u="none" baseline="0" dirty="0" smtClean="0"/>
              <a:t>Allow each group to provide feedback to the wider group on their findings.</a:t>
            </a:r>
          </a:p>
          <a:p>
            <a:pPr marL="0" lvl="0" indent="0">
              <a:buFont typeface="Arial" panose="020B0604020202020204" pitchFamily="34" charset="0"/>
              <a:buNone/>
              <a:defRPr/>
            </a:pPr>
            <a:endParaRPr lang="en-AU" altLang="en-US" b="0" i="0" u="none" baseline="0" dirty="0" smtClean="0"/>
          </a:p>
          <a:p>
            <a:pPr marL="0" lvl="0" indent="0">
              <a:buFont typeface="Arial" panose="020B0604020202020204" pitchFamily="34" charset="0"/>
              <a:buNone/>
              <a:defRPr/>
            </a:pPr>
            <a:r>
              <a:rPr lang="en-AU" altLang="en-US" b="1" i="0" u="none" baseline="0" dirty="0" smtClean="0"/>
              <a:t>Ask </a:t>
            </a:r>
          </a:p>
          <a:p>
            <a:pPr marL="0" lvl="0" indent="0">
              <a:buFont typeface="Arial" panose="020B0604020202020204" pitchFamily="34" charset="0"/>
              <a:buNone/>
              <a:defRPr/>
            </a:pPr>
            <a:r>
              <a:rPr lang="en-AU" altLang="en-US" b="0" i="0" u="none" baseline="0" dirty="0" smtClean="0"/>
              <a:t>How did you find working with the guidance?</a:t>
            </a:r>
          </a:p>
          <a:p>
            <a:pPr marL="0" lvl="0" indent="0">
              <a:buFont typeface="Arial" panose="020B0604020202020204" pitchFamily="34" charset="0"/>
              <a:buNone/>
              <a:defRPr/>
            </a:pPr>
            <a:r>
              <a:rPr lang="en-AU" altLang="en-US" b="0" i="0" u="none" baseline="0" dirty="0" smtClean="0"/>
              <a:t>Was there anything that wasn’t clear?</a:t>
            </a:r>
          </a:p>
          <a:p>
            <a:pPr marL="0" lvl="0" indent="0">
              <a:buFont typeface="Arial" panose="020B0604020202020204" pitchFamily="34" charset="0"/>
              <a:buNone/>
              <a:defRPr/>
            </a:pPr>
            <a:r>
              <a:rPr lang="en-AU" altLang="en-US" b="0" i="0" u="none" baseline="0" dirty="0" smtClean="0"/>
              <a:t>Did anyone look at and consider the resources in relation to the requirement?</a:t>
            </a:r>
          </a:p>
          <a:p>
            <a:pPr marL="0" lvl="0" indent="0">
              <a:buFont typeface="Arial" panose="020B0604020202020204" pitchFamily="34" charset="0"/>
              <a:buNone/>
              <a:defRPr/>
            </a:pPr>
            <a:endParaRPr lang="en-AU" altLang="en-US" b="0" i="0" u="none" baseline="0" dirty="0" smtClean="0"/>
          </a:p>
          <a:p>
            <a:pPr marL="0" lvl="0" indent="0">
              <a:buFont typeface="Arial" panose="020B0604020202020204" pitchFamily="34" charset="0"/>
              <a:buNone/>
              <a:defRPr/>
            </a:pPr>
            <a:r>
              <a:rPr lang="en-AU" altLang="en-US" b="0" i="0" u="none" baseline="0" dirty="0" smtClean="0"/>
              <a:t>Allow groups to provide feedback on the opportunities and challenges they may have discussed. Promote strategies to address challenges and opportunities to be innovative. Consider how this might feed into the organisations self-assessment and continuous improvement system.</a:t>
            </a:r>
          </a:p>
          <a:p>
            <a:pPr marL="0" lvl="0" indent="0">
              <a:buFont typeface="Arial" panose="020B0604020202020204" pitchFamily="34" charset="0"/>
              <a:buNone/>
              <a:defRPr/>
            </a:pPr>
            <a:endParaRPr lang="en-AU" altLang="en-US" b="1" i="0" u="none" baseline="0" dirty="0" smtClean="0"/>
          </a:p>
          <a:p>
            <a:pPr marL="0" lvl="0" indent="0">
              <a:buFont typeface="Arial" panose="020B0604020202020204" pitchFamily="34" charset="0"/>
              <a:buNone/>
              <a:defRPr/>
            </a:pPr>
            <a:r>
              <a:rPr lang="en-AU" altLang="en-US" b="1" i="0" u="none" baseline="0" dirty="0" smtClean="0"/>
              <a:t>Key message</a:t>
            </a:r>
          </a:p>
          <a:p>
            <a:r>
              <a:rPr lang="en-AU" sz="1200" kern="1200" dirty="0" smtClean="0">
                <a:solidFill>
                  <a:schemeClr val="tx1"/>
                </a:solidFill>
                <a:effectLst/>
                <a:latin typeface="+mn-lt"/>
                <a:ea typeface="+mn-ea"/>
                <a:cs typeface="+mn-cs"/>
              </a:rPr>
              <a:t>The Guidance material is intended to assist organisations to implement, and maintain their compliance with, the Aged</a:t>
            </a:r>
            <a:r>
              <a:rPr lang="en-AU" sz="1200" kern="1200" baseline="0" dirty="0" smtClean="0">
                <a:solidFill>
                  <a:schemeClr val="tx1"/>
                </a:solidFill>
                <a:effectLst/>
                <a:latin typeface="+mn-lt"/>
                <a:ea typeface="+mn-ea"/>
                <a:cs typeface="+mn-cs"/>
              </a:rPr>
              <a:t> Care</a:t>
            </a:r>
            <a:r>
              <a:rPr lang="en-AU" sz="1200" kern="1200" dirty="0" smtClean="0">
                <a:solidFill>
                  <a:schemeClr val="tx1"/>
                </a:solidFill>
                <a:effectLst/>
                <a:latin typeface="+mn-lt"/>
                <a:ea typeface="+mn-ea"/>
                <a:cs typeface="+mn-cs"/>
              </a:rPr>
              <a:t> Quality Standards.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describes the intent of the Quality Standards and expectations of performance, along with supporting information, and examples of evidence of compliance.  This also provides an indication of the matters that Aged Care Quality Assessors will consider in assessing compliance.</a:t>
            </a:r>
          </a:p>
          <a:p>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Commission will consider this guidance so that the intent of the Standard is applied consistently when deciding whether an organisation meets the requirements of the Quality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Guidance material is not a legal document and does not form part of the Quality Standards.  It will guide compliance with the Quality Standards but does not purport to provide comprehensive guidance in relation to best practice provision of aged care services.  </a:t>
            </a:r>
            <a:endParaRPr lang="en-AU" sz="1200" kern="1200" baseline="0" dirty="0" smtClean="0">
              <a:solidFill>
                <a:schemeClr val="tx1"/>
              </a:solidFill>
              <a:effectLst/>
              <a:latin typeface="+mn-lt"/>
              <a:ea typeface="+mn-ea"/>
              <a:cs typeface="+mn-cs"/>
            </a:endParaRPr>
          </a:p>
          <a:p>
            <a:pPr marL="0" lvl="0" indent="0">
              <a:buFont typeface="Arial" panose="020B0604020202020204" pitchFamily="34" charset="0"/>
              <a:buNone/>
              <a:defRPr/>
            </a:pPr>
            <a:endParaRPr lang="en-AU" altLang="en-US" b="1" i="0" u="none" baseline="0" dirty="0" smtClean="0"/>
          </a:p>
          <a:p>
            <a:pPr marL="0" lvl="0" indent="0">
              <a:buFont typeface="Arial" panose="020B0604020202020204" pitchFamily="34" charset="0"/>
              <a:buNone/>
              <a:defRPr/>
            </a:pPr>
            <a:endParaRPr lang="en-AU" altLang="en-US" b="0" i="0" u="none" baseline="0" dirty="0" smtClean="0"/>
          </a:p>
          <a:p>
            <a:pPr marL="171450" indent="-171450">
              <a:buFont typeface="Arial" panose="020B0604020202020204" pitchFamily="34" charset="0"/>
              <a:buChar char="•"/>
              <a:defRPr/>
            </a:pPr>
            <a:endParaRPr lang="en-AU" altLang="en-US" b="0" i="0" u="none" baseline="0" dirty="0" smtClean="0"/>
          </a:p>
          <a:p>
            <a:pPr>
              <a:defRPr/>
            </a:pPr>
            <a:endParaRPr lang="en-AU" altLang="en-US" b="0" i="0" u="none" baseline="0" dirty="0" smtClean="0"/>
          </a:p>
          <a:p>
            <a:pPr>
              <a:defRPr/>
            </a:pPr>
            <a:endParaRPr lang="en-AU" altLang="en-US" b="0" i="0" u="none" dirty="0" smtClean="0"/>
          </a:p>
        </p:txBody>
      </p:sp>
      <p:sp>
        <p:nvSpPr>
          <p:cNvPr id="4" name="Slide Number Placeholder 3"/>
          <p:cNvSpPr>
            <a:spLocks noGrp="1"/>
          </p:cNvSpPr>
          <p:nvPr>
            <p:ph type="sldNum" sz="quarter" idx="10"/>
          </p:nvPr>
        </p:nvSpPr>
        <p:spPr/>
        <p:txBody>
          <a:bodyPr/>
          <a:lstStyle/>
          <a:p>
            <a:fld id="{485676A5-1DC8-4201-97D2-09D6F1539183}" type="slidenum">
              <a:rPr lang="en-AU" smtClean="0"/>
              <a:t>7</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Discuss the seven important</a:t>
            </a:r>
            <a:r>
              <a:rPr lang="en-AU" b="1" u="sng" baseline="0" dirty="0" smtClean="0"/>
              <a:t> concepts</a:t>
            </a:r>
            <a:r>
              <a:rPr lang="en-AU" b="1" u="sng" dirty="0" smtClean="0"/>
              <a:t> for Standard 1 </a:t>
            </a:r>
          </a:p>
          <a:p>
            <a:endParaRPr lang="en-AU" b="1" u="sng" dirty="0" smtClean="0"/>
          </a:p>
          <a:p>
            <a:r>
              <a:rPr lang="en-AU" b="1" u="none" dirty="0" smtClean="0"/>
              <a:t>Key message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Standard 1 is the foundation Standard that aligns with all other standards. It is therefore a good idea to have a clear and shared understanding of how the requirements and seven key concepts, map across the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of the concepts might be new for staff and the organisation. However as Standard one is considered the foundation standard, it is important to build a shared understanding of what these mean in your organisational context and for staff in their role.  This Standard is related to all other Standards. </a:t>
            </a: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t>Activity</a:t>
            </a:r>
            <a:r>
              <a:rPr lang="en-US" b="1" baseline="0" dirty="0" smtClean="0"/>
              <a:t> – A shared understanding – 30 mins</a:t>
            </a:r>
          </a:p>
          <a:p>
            <a:r>
              <a:rPr lang="en-US" b="0" baseline="0" dirty="0" smtClean="0"/>
              <a:t>Working in small groups discuss and define the seven concepts reflected in Standard 1.</a:t>
            </a:r>
          </a:p>
          <a:p>
            <a:endParaRPr lang="en-US" b="0" baseline="0" dirty="0" smtClean="0"/>
          </a:p>
          <a:p>
            <a:r>
              <a:rPr lang="en-US" b="0" baseline="0" dirty="0" smtClean="0"/>
              <a:t>Note: information about each of the concepts is contained within the Guidance materials.</a:t>
            </a:r>
          </a:p>
          <a:p>
            <a:r>
              <a:rPr lang="en-US" b="0" baseline="0" dirty="0" smtClean="0"/>
              <a:t>Encourage participants to discuss how these concepts </a:t>
            </a:r>
            <a:r>
              <a:rPr lang="en-AU" b="0" u="none" baseline="0" dirty="0" smtClean="0"/>
              <a:t>inform and connect with staff practice and what the organisation and staff might do differently. They should also be encouraged to consider the risks if there is no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Debriefing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Ensure you have discussed what these concepts mean in your organisation and ask the staff to provide examples of how they support consumer dignity and choice. In particular, focus on how this makes a difference to the consumer; what is important to the consumer and how that is shared; and what the impact might be if these things are not known or shared.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assist with debriefing, a summary of each concept from the guidance materials has been included below:</a:t>
            </a:r>
            <a:endParaRPr lang="en-AU" b="1" dirty="0" smtClean="0"/>
          </a:p>
          <a:p>
            <a:pPr lvl="0"/>
            <a:endParaRPr lang="en-AU" sz="1200" b="1" kern="1200" dirty="0" smtClean="0">
              <a:solidFill>
                <a:schemeClr val="tx1"/>
              </a:solidFill>
              <a:effectLst/>
              <a:latin typeface="+mn-lt"/>
              <a:ea typeface="+mn-ea"/>
              <a:cs typeface="+mn-cs"/>
            </a:endParaRPr>
          </a:p>
          <a:p>
            <a:pPr lvl="0"/>
            <a:r>
              <a:rPr lang="en-AU" sz="1200" b="1" kern="1200" dirty="0" smtClean="0">
                <a:solidFill>
                  <a:schemeClr val="tx1"/>
                </a:solidFill>
                <a:effectLst/>
                <a:latin typeface="+mn-lt"/>
                <a:ea typeface="+mn-ea"/>
                <a:cs typeface="+mn-cs"/>
              </a:rPr>
              <a:t>Dignity and respect</a:t>
            </a:r>
            <a:r>
              <a:rPr lang="en-AU" sz="1200" kern="1200" dirty="0" smtClean="0">
                <a:solidFill>
                  <a:schemeClr val="tx1"/>
                </a:solidFill>
                <a:effectLst/>
                <a:latin typeface="+mn-lt"/>
                <a:ea typeface="+mn-ea"/>
                <a:cs typeface="+mn-cs"/>
              </a:rPr>
              <a:t> – Being treated with dignity and respect is essential to quality of life. It includes actions to recognise consumer’s strengths and empower them to be independent. It means communicating respectfully and recognising and respecting a consumer’s individuality in all aspects of care and services.  Dignified and respectful care and services will help consumers to live their lives the way they choose, including social and intimate relationships.  </a:t>
            </a: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Identity, culture and diversity </a:t>
            </a:r>
            <a:r>
              <a:rPr lang="en-AU" sz="1200" kern="1200" dirty="0" smtClean="0">
                <a:solidFill>
                  <a:schemeClr val="tx1"/>
                </a:solidFill>
                <a:effectLst/>
                <a:latin typeface="+mn-lt"/>
                <a:ea typeface="+mn-ea"/>
                <a:cs typeface="+mn-cs"/>
              </a:rPr>
              <a:t>– All aged care organisations are expected to deliver care and services that are inclusive and do not discriminate. Care and services are expected to be responsive, inclusive and sensitive to culturally and linguistically diverse consumers. They are also expected to be responsive, inclusive and sensitive to consumers who are lesbian, gay, bisexual, transgender or intersex. Respecting the identity, culture and diversity of a consumer, means understanding their needs and preferences. Organisations are expected to provide care and services that reflect a consumer’s social, cultural, language, religious, spiritual, psychological and medical needs.</a:t>
            </a: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Cultural safety</a:t>
            </a:r>
            <a:r>
              <a:rPr lang="en-AU" sz="1200" b="1"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The consumer defines what cultural safety is. It’s their experience of the care and services they are given and how able they feel to raise concerns. The key features of cultural safety are: understanding a consumer’s culture, acknowledging differences, and being actively aware and respectful of these differences in planning and delivering care and services. </a:t>
            </a: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Choice</a:t>
            </a:r>
            <a:r>
              <a:rPr lang="en-AU" sz="1200" kern="1200" dirty="0" smtClean="0">
                <a:solidFill>
                  <a:schemeClr val="tx1"/>
                </a:solidFill>
                <a:effectLst/>
                <a:latin typeface="+mn-lt"/>
                <a:ea typeface="+mn-ea"/>
                <a:cs typeface="+mn-cs"/>
              </a:rPr>
              <a:t> – The consumer’s right to make informed choices, to understand their options, and to be as independent as they want, all affect quality of life. The organisation needs to provide genuine options that support choice. The workforce needs to involve, listen to and respect the consumer’s views and communicate with the consumer about their choices.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Consumers who need support to make decisions are expected to be provided with access to the support they need to make, communicate and take part in decisions that affect their lives. When a representative is appointed to make decisions for a consumer, it’s expected that an organisation manages this according to relevant law and best practice guidance.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Providing choice also includes care and services that the organisation might not provide itself, that it could help the consumer to access. These services could be from other specialist providers or individuals, or they could be services from other organisations that are better placed to support the consumer’s needs.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location or environment may limit access to particular care and services. There may also be situations where consumers won’t be able to have unlimited choice, such as if their choice negatively affects other people. In these situations, it’s expected that the organisation will take reasonable steps to find alternatives that can help meet the consumer’s needs and preferences.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all cases, it’s expected that organisations will manage consumer choices in line with their agreement with the consumer, their rights and responsibilities under the </a:t>
            </a:r>
            <a:r>
              <a:rPr lang="en-AU" sz="1200" i="1" kern="1200" dirty="0" smtClean="0">
                <a:solidFill>
                  <a:schemeClr val="tx1"/>
                </a:solidFill>
                <a:effectLst/>
                <a:latin typeface="+mn-lt"/>
                <a:ea typeface="+mn-ea"/>
                <a:cs typeface="+mn-cs"/>
              </a:rPr>
              <a:t>Aged Care Act 1997</a:t>
            </a:r>
            <a:r>
              <a:rPr lang="en-AU" sz="1200" kern="1200" dirty="0" smtClean="0">
                <a:solidFill>
                  <a:schemeClr val="tx1"/>
                </a:solidFill>
                <a:effectLst/>
                <a:latin typeface="+mn-lt"/>
                <a:ea typeface="+mn-ea"/>
                <a:cs typeface="+mn-cs"/>
              </a:rPr>
              <a:t>, and their obligations under competition and consumer law.</a:t>
            </a: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Dignity of risk</a:t>
            </a:r>
            <a:r>
              <a:rPr lang="en-AU" sz="1200" kern="1200" dirty="0" smtClean="0">
                <a:solidFill>
                  <a:schemeClr val="tx1"/>
                </a:solidFill>
                <a:effectLst/>
                <a:latin typeface="+mn-lt"/>
                <a:ea typeface="+mn-ea"/>
                <a:cs typeface="+mn-cs"/>
              </a:rPr>
              <a:t> – Dignity of risk is about the right of consumers to make their own decisions about their care and services, as well as their right to take risks. Organisations need to take a balanced approach to managing risk and respecting consumer rights. If a consumer makes a choice that is possibly harmful to them, then the organisation is expected to help the consumer understand the risk and how it could be managed. Together, they should look for solutions that are tailored to help the consumer to live the way they choose.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Organisations have other responsibilities for the health and safety of the workforce and others in the service environment. In meeting these obligations the organisation is expected to show how they involve the consumer and look for solutions that have the least restriction on the consumer’s choices and independence.</a:t>
            </a: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Information </a:t>
            </a:r>
            <a:r>
              <a:rPr lang="en-AU" sz="1200" kern="1200" dirty="0" smtClean="0">
                <a:solidFill>
                  <a:schemeClr val="tx1"/>
                </a:solidFill>
                <a:effectLst/>
                <a:latin typeface="+mn-lt"/>
                <a:ea typeface="+mn-ea"/>
                <a:cs typeface="+mn-cs"/>
              </a:rPr>
              <a:t>– Giving consumers timely information in a form and language that they understand is vital to their ability to make an informed choice and make sure they can get the most out of their care and services. The needs and abilities of each consumer will affect the kind of information and how it’s communicated. Organisations are expected to address barriers to effectively communicating information, taking into account health status, cognitive or sensory ability, and language. </a:t>
            </a: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Personal privacy</a:t>
            </a:r>
            <a:r>
              <a:rPr lang="en-AU" sz="1200" b="1"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A key part of treating a consumer with dignity and respect is making sure their privacy is respected. The organisation needs to make sure the behaviour and interactions of the workforce and others don’t compromise consumer privacy. Organisations are also expected to respect each consumer’s right to privacy in how they collect, use and communicate the consumer’s personal information and manage this according to relevant law and best practice guidance.</a:t>
            </a:r>
          </a:p>
        </p:txBody>
      </p:sp>
      <p:sp>
        <p:nvSpPr>
          <p:cNvPr id="4" name="Slide Number Placeholder 3"/>
          <p:cNvSpPr>
            <a:spLocks noGrp="1"/>
          </p:cNvSpPr>
          <p:nvPr>
            <p:ph type="sldNum" sz="quarter" idx="10"/>
          </p:nvPr>
        </p:nvSpPr>
        <p:spPr/>
        <p:txBody>
          <a:bodyPr/>
          <a:lstStyle/>
          <a:p>
            <a:fld id="{485676A5-1DC8-4201-97D2-09D6F1539183}" type="slidenum">
              <a:rPr lang="en-AU" smtClean="0"/>
              <a:t>8</a:t>
            </a:fld>
            <a:endParaRPr lang="en-AU" dirty="0"/>
          </a:p>
        </p:txBody>
      </p:sp>
    </p:spTree>
    <p:extLst>
      <p:ext uri="{BB962C8B-B14F-4D97-AF65-F5344CB8AC3E}">
        <p14:creationId xmlns:p14="http://schemas.microsoft.com/office/powerpoint/2010/main" val="396720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sng" strike="noStrike" kern="1200" baseline="0" dirty="0" smtClean="0">
                <a:solidFill>
                  <a:schemeClr val="tx1"/>
                </a:solidFill>
                <a:latin typeface="+mn-lt"/>
                <a:ea typeface="+mn-ea"/>
                <a:cs typeface="+mn-cs"/>
              </a:rPr>
              <a:t>Outline the intent of each of each Standard</a:t>
            </a:r>
          </a:p>
          <a:p>
            <a:endParaRPr lang="en-AU" sz="1200" b="1"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Discuss the intent of Standard 1 – you will find this in the guidance material.</a:t>
            </a:r>
          </a:p>
          <a:p>
            <a:endParaRPr lang="en-AU" sz="1200" b="1" i="0" u="none" strike="noStrike" kern="1200" baseline="0" dirty="0" smtClean="0">
              <a:solidFill>
                <a:schemeClr val="tx1"/>
              </a:solidFill>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AU" altLang="en-US" b="1" baseline="0" dirty="0" smtClean="0">
                <a:ea typeface="ＭＳ Ｐゴシック" pitchFamily="-104" charset="-128"/>
              </a:rPr>
              <a:t>Standard 1 </a:t>
            </a:r>
            <a:r>
              <a:rPr lang="en-AU" altLang="en-US" b="0" baseline="0" dirty="0" smtClean="0">
                <a:ea typeface="ＭＳ Ｐゴシック" pitchFamily="-104" charset="-128"/>
              </a:rPr>
              <a:t>– </a:t>
            </a:r>
            <a:r>
              <a:rPr lang="en-AU" altLang="en-US" b="1" baseline="0" dirty="0" smtClean="0">
                <a:ea typeface="ＭＳ Ｐゴシック" pitchFamily="-104" charset="-128"/>
              </a:rPr>
              <a:t>Consumer dignity and choice </a:t>
            </a:r>
            <a:r>
              <a:rPr lang="en-AU" altLang="en-US" b="0" baseline="0" dirty="0" smtClean="0">
                <a:ea typeface="ＭＳ Ｐゴシック" pitchFamily="-104" charset="-128"/>
              </a:rPr>
              <a:t>– As discussed in our last activity, Standard 1 </a:t>
            </a:r>
            <a:r>
              <a:rPr lang="en-AU" altLang="en-US" dirty="0" smtClean="0">
                <a:ea typeface="ＭＳ Ｐゴシック" pitchFamily="-104" charset="-128"/>
              </a:rPr>
              <a:t>is central to all the other standards, it is considered</a:t>
            </a:r>
            <a:r>
              <a:rPr lang="en-AU" altLang="en-US" baseline="0" dirty="0" smtClean="0">
                <a:ea typeface="ＭＳ Ｐゴシック" pitchFamily="-104" charset="-128"/>
              </a:rPr>
              <a:t> a foundation standard</a:t>
            </a:r>
            <a:r>
              <a:rPr lang="en-AU" altLang="en-US" dirty="0" smtClean="0">
                <a:ea typeface="ＭＳ Ｐゴシック" pitchFamily="-104" charset="-128"/>
              </a:rPr>
              <a:t> and will apply to all organisations. </a:t>
            </a:r>
            <a:r>
              <a:rPr lang="en-AU" altLang="en-US" b="0" baseline="0" dirty="0" smtClean="0">
                <a:ea typeface="ＭＳ Ｐゴシック" pitchFamily="-104" charset="-128"/>
              </a:rPr>
              <a:t> </a:t>
            </a:r>
          </a:p>
          <a:p>
            <a:pPr marL="0" marR="0" indent="0" algn="l" defTabSz="914238" rtl="0" eaLnBrk="1" fontAlgn="auto" latinLnBrk="0" hangingPunct="1">
              <a:lnSpc>
                <a:spcPct val="100000"/>
              </a:lnSpc>
              <a:spcBef>
                <a:spcPts val="0"/>
              </a:spcBef>
              <a:spcAft>
                <a:spcPts val="0"/>
              </a:spcAft>
              <a:buClrTx/>
              <a:buSzTx/>
              <a:buFontTx/>
              <a:buNone/>
              <a:tabLst/>
              <a:defRPr/>
            </a:pPr>
            <a:endParaRPr lang="en-US" altLang="en-US" b="0" baseline="0" dirty="0" smtClean="0">
              <a:ea typeface="ＭＳ Ｐゴシック" pitchFamily="-104" charset="-128"/>
            </a:endParaRPr>
          </a:p>
          <a:p>
            <a:pPr marL="0" marR="0" indent="0" algn="l" defTabSz="914238" rtl="0" eaLnBrk="1" fontAlgn="auto" latinLnBrk="0" hangingPunct="1">
              <a:lnSpc>
                <a:spcPct val="100000"/>
              </a:lnSpc>
              <a:spcBef>
                <a:spcPts val="0"/>
              </a:spcBef>
              <a:spcAft>
                <a:spcPts val="0"/>
              </a:spcAft>
              <a:buClrTx/>
              <a:buSzTx/>
              <a:buFontTx/>
              <a:buNone/>
              <a:tabLst/>
              <a:defRPr/>
            </a:pPr>
            <a:r>
              <a:rPr lang="en-AU" altLang="en-US" b="0" baseline="0" dirty="0" smtClean="0">
                <a:ea typeface="ＭＳ Ｐゴシック" pitchFamily="-104" charset="-128"/>
              </a:rPr>
              <a:t>There are six requirements in this Standard.</a:t>
            </a:r>
            <a:r>
              <a:rPr lang="en-AU" sz="1200" kern="1200" baseline="0" dirty="0" smtClean="0">
                <a:solidFill>
                  <a:schemeClr val="tx1"/>
                </a:solidFill>
                <a:effectLst/>
                <a:latin typeface="+mn-lt"/>
                <a:ea typeface="+mn-ea"/>
                <a:cs typeface="+mn-cs"/>
              </a:rPr>
              <a:t> </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Read out the Consumer outcome statement on the slide</a:t>
            </a:r>
          </a:p>
          <a:p>
            <a:pPr marL="0" marR="0" indent="0" algn="l" defTabSz="914238"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238"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look, sound and feel like in our organisation? </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does this mean to me in my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might need to change to meet this Standard?</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How might this change mean for them in their role?</a:t>
            </a:r>
          </a:p>
          <a:p>
            <a:pPr marL="171450" marR="0" indent="-171450" algn="l" defTabSz="9142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What are the risks if we don’t change?</a:t>
            </a:r>
          </a:p>
        </p:txBody>
      </p:sp>
      <p:sp>
        <p:nvSpPr>
          <p:cNvPr id="4" name="Slide Number Placeholder 3"/>
          <p:cNvSpPr>
            <a:spLocks noGrp="1"/>
          </p:cNvSpPr>
          <p:nvPr>
            <p:ph type="sldNum" sz="quarter" idx="10"/>
          </p:nvPr>
        </p:nvSpPr>
        <p:spPr/>
        <p:txBody>
          <a:bodyPr/>
          <a:lstStyle/>
          <a:p>
            <a:fld id="{485676A5-1DC8-4201-97D2-09D6F1539183}" type="slidenum">
              <a:rPr lang="en-AU" smtClean="0"/>
              <a:t>9</a:t>
            </a:fld>
            <a:endParaRPr lang="en-AU" dirty="0"/>
          </a:p>
        </p:txBody>
      </p:sp>
    </p:spTree>
    <p:extLst>
      <p:ext uri="{BB962C8B-B14F-4D97-AF65-F5344CB8AC3E}">
        <p14:creationId xmlns:p14="http://schemas.microsoft.com/office/powerpoint/2010/main" val="396720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Background image">
            <a:extLst>
              <a:ext uri="{FF2B5EF4-FFF2-40B4-BE49-F238E27FC236}">
                <a16:creationId xmlns:a16="http://schemas.microsoft.com/office/drawing/2014/main" xmlns="" id="{8B3F3EAA-2D4A-414D-81A2-0F402CFB7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8656"/>
            <a:ext cx="9144000" cy="5419344"/>
          </a:xfrm>
          <a:prstGeom prst="rect">
            <a:avLst/>
          </a:prstGeom>
        </p:spPr>
      </p:pic>
      <p:sp>
        <p:nvSpPr>
          <p:cNvPr id="2" name="Title 1"/>
          <p:cNvSpPr>
            <a:spLocks noGrp="1"/>
          </p:cNvSpPr>
          <p:nvPr>
            <p:ph type="ctrTitle"/>
          </p:nvPr>
        </p:nvSpPr>
        <p:spPr>
          <a:xfrm>
            <a:off x="508000" y="3924299"/>
            <a:ext cx="4851400" cy="1052513"/>
          </a:xfrm>
          <a:prstGeom prst="rect">
            <a:avLst/>
          </a:prstGeom>
        </p:spPr>
        <p:txBody>
          <a:bodyPr lIns="0" tIns="0" rIns="0" bIns="0" anchor="t" anchorCtr="0"/>
          <a:lstStyle>
            <a:lvl1pPr algn="l">
              <a:defRPr sz="3400">
                <a:solidFill>
                  <a:schemeClr val="bg1"/>
                </a:solidFill>
                <a:latin typeface="Fira Sans ExtraBold" panose="020B0903050000020004" pitchFamily="34" charset="0"/>
              </a:defRPr>
            </a:lvl1pPr>
          </a:lstStyle>
          <a:p>
            <a:r>
              <a:rPr lang="en-US" dirty="0"/>
              <a:t>Click to edit Master title style</a:t>
            </a:r>
          </a:p>
        </p:txBody>
      </p:sp>
      <p:sp>
        <p:nvSpPr>
          <p:cNvPr id="4" name="Date Placeholder 3"/>
          <p:cNvSpPr>
            <a:spLocks noGrp="1"/>
          </p:cNvSpPr>
          <p:nvPr>
            <p:ph type="dt" sz="half" idx="10"/>
          </p:nvPr>
        </p:nvSpPr>
        <p:spPr>
          <a:xfrm>
            <a:off x="508000" y="5122863"/>
            <a:ext cx="2057400" cy="365125"/>
          </a:xfrm>
        </p:spPr>
        <p:txBody>
          <a:bodyPr lIns="0" tIns="0" rIns="0" bIns="0"/>
          <a:lstStyle>
            <a:lvl1pPr>
              <a:defRPr sz="1400">
                <a:solidFill>
                  <a:schemeClr val="bg1"/>
                </a:solidFill>
                <a:latin typeface="Fira Sans Light" panose="020B0403050000020004" pitchFamily="34" charset="0"/>
              </a:defRPr>
            </a:lvl1pPr>
          </a:lstStyle>
          <a:p>
            <a:r>
              <a:rPr lang="en-US" dirty="0"/>
              <a:t>Date:</a:t>
            </a:r>
            <a:endParaRPr lang="en-AU" dirty="0"/>
          </a:p>
        </p:txBody>
      </p:sp>
      <p:sp>
        <p:nvSpPr>
          <p:cNvPr id="9" name="TextBox 8">
            <a:extLst>
              <a:ext uri="{FF2B5EF4-FFF2-40B4-BE49-F238E27FC236}">
                <a16:creationId xmlns:a16="http://schemas.microsoft.com/office/drawing/2014/main" xmlns="" id="{34CBC42D-B633-4F5F-AAD7-30B47732E662}"/>
              </a:ext>
            </a:extLst>
          </p:cNvPr>
          <p:cNvSpPr txBox="1"/>
          <p:nvPr userDrawn="1"/>
        </p:nvSpPr>
        <p:spPr>
          <a:xfrm>
            <a:off x="508000" y="6190456"/>
            <a:ext cx="1974850" cy="389850"/>
          </a:xfrm>
          <a:prstGeom prst="rect">
            <a:avLst/>
          </a:prstGeom>
          <a:noFill/>
        </p:spPr>
        <p:txBody>
          <a:bodyPr wrap="square" lIns="0" tIns="0" rIns="0" bIns="0" rtlCol="0">
            <a:spAutoFit/>
          </a:bodyPr>
          <a:lstStyle/>
          <a:p>
            <a:r>
              <a:rPr lang="en-AU" sz="1600" b="1" dirty="0">
                <a:solidFill>
                  <a:schemeClr val="bg1"/>
                </a:solidFill>
                <a:latin typeface="Fira Sans" panose="020B0503050000020004" pitchFamily="34" charset="0"/>
              </a:rPr>
              <a:t>1800 951 822</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30000" dirty="0">
                <a:solidFill>
                  <a:schemeClr val="bg1"/>
                </a:solidFill>
                <a:latin typeface="Fira Sans Light" panose="020B0403050000020004" pitchFamily="34" charset="0"/>
                <a:ea typeface="+mn-ea"/>
                <a:cs typeface="+mn-cs"/>
              </a:rPr>
              <a:t>agedcarequality.gov.au</a:t>
            </a:r>
          </a:p>
        </p:txBody>
      </p:sp>
    </p:spTree>
    <p:extLst>
      <p:ext uri="{BB962C8B-B14F-4D97-AF65-F5344CB8AC3E}">
        <p14:creationId xmlns:p14="http://schemas.microsoft.com/office/powerpoint/2010/main" val="61827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Background image">
            <a:extLst>
              <a:ext uri="{FF2B5EF4-FFF2-40B4-BE49-F238E27FC236}">
                <a16:creationId xmlns:a16="http://schemas.microsoft.com/office/drawing/2014/main" xmlns="" id="{8B3F3EAA-2D4A-414D-81A2-0F402CFB7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8656"/>
            <a:ext cx="9144000" cy="5419344"/>
          </a:xfrm>
          <a:prstGeom prst="rect">
            <a:avLst/>
          </a:prstGeom>
        </p:spPr>
      </p:pic>
      <p:sp>
        <p:nvSpPr>
          <p:cNvPr id="2" name="Title 1"/>
          <p:cNvSpPr>
            <a:spLocks noGrp="1"/>
          </p:cNvSpPr>
          <p:nvPr>
            <p:ph type="ctrTitle"/>
          </p:nvPr>
        </p:nvSpPr>
        <p:spPr>
          <a:xfrm>
            <a:off x="508000" y="3924299"/>
            <a:ext cx="4851400" cy="1052513"/>
          </a:xfrm>
          <a:prstGeom prst="rect">
            <a:avLst/>
          </a:prstGeom>
        </p:spPr>
        <p:txBody>
          <a:bodyPr lIns="0" tIns="0" rIns="0" bIns="0" anchor="t" anchorCtr="0"/>
          <a:lstStyle>
            <a:lvl1pPr algn="l">
              <a:defRPr sz="3400">
                <a:solidFill>
                  <a:schemeClr val="bg1"/>
                </a:solidFill>
                <a:latin typeface="Fira Sans ExtraBold" panose="020B0903050000020004" pitchFamily="34" charset="0"/>
              </a:defRPr>
            </a:lvl1pPr>
          </a:lstStyle>
          <a:p>
            <a:r>
              <a:rPr lang="en-US" dirty="0"/>
              <a:t>Click to edit Master title style</a:t>
            </a:r>
          </a:p>
        </p:txBody>
      </p:sp>
      <p:sp>
        <p:nvSpPr>
          <p:cNvPr id="4" name="Date Placeholder 3"/>
          <p:cNvSpPr>
            <a:spLocks noGrp="1"/>
          </p:cNvSpPr>
          <p:nvPr>
            <p:ph type="dt" sz="half" idx="10"/>
          </p:nvPr>
        </p:nvSpPr>
        <p:spPr>
          <a:xfrm>
            <a:off x="508000" y="5122863"/>
            <a:ext cx="2057400" cy="365125"/>
          </a:xfrm>
        </p:spPr>
        <p:txBody>
          <a:bodyPr lIns="0" tIns="0" rIns="0" bIns="0"/>
          <a:lstStyle>
            <a:lvl1pPr>
              <a:defRPr sz="1400">
                <a:solidFill>
                  <a:schemeClr val="bg1"/>
                </a:solidFill>
                <a:latin typeface="Fira Sans Light" panose="020B0403050000020004" pitchFamily="34" charset="0"/>
              </a:defRPr>
            </a:lvl1pPr>
          </a:lstStyle>
          <a:p>
            <a:r>
              <a:rPr lang="en-US" dirty="0"/>
              <a:t>Date:</a:t>
            </a:r>
            <a:endParaRPr lang="en-AU" dirty="0"/>
          </a:p>
        </p:txBody>
      </p:sp>
      <p:sp>
        <p:nvSpPr>
          <p:cNvPr id="9" name="TextBox 8">
            <a:extLst>
              <a:ext uri="{FF2B5EF4-FFF2-40B4-BE49-F238E27FC236}">
                <a16:creationId xmlns:a16="http://schemas.microsoft.com/office/drawing/2014/main" xmlns="" id="{34CBC42D-B633-4F5F-AAD7-30B47732E662}"/>
              </a:ext>
            </a:extLst>
          </p:cNvPr>
          <p:cNvSpPr txBox="1"/>
          <p:nvPr userDrawn="1"/>
        </p:nvSpPr>
        <p:spPr>
          <a:xfrm>
            <a:off x="508000" y="6190456"/>
            <a:ext cx="1974850" cy="389850"/>
          </a:xfrm>
          <a:prstGeom prst="rect">
            <a:avLst/>
          </a:prstGeom>
          <a:noFill/>
        </p:spPr>
        <p:txBody>
          <a:bodyPr wrap="square" lIns="0" tIns="0" rIns="0" bIns="0" rtlCol="0">
            <a:spAutoFit/>
          </a:bodyPr>
          <a:lstStyle/>
          <a:p>
            <a:r>
              <a:rPr lang="en-AU" sz="1600" b="1" dirty="0">
                <a:solidFill>
                  <a:schemeClr val="bg1"/>
                </a:solidFill>
                <a:latin typeface="Fira Sans" panose="020B0503050000020004" pitchFamily="34" charset="0"/>
              </a:rPr>
              <a:t>1800 951 822</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30000" dirty="0">
                <a:solidFill>
                  <a:schemeClr val="bg1"/>
                </a:solidFill>
                <a:latin typeface="Fira Sans Light" panose="020B0403050000020004" pitchFamily="34" charset="0"/>
                <a:ea typeface="+mn-ea"/>
                <a:cs typeface="+mn-cs"/>
              </a:rPr>
              <a:t>agedcarequality.gov.au</a:t>
            </a:r>
          </a:p>
        </p:txBody>
      </p:sp>
    </p:spTree>
    <p:extLst>
      <p:ext uri="{BB962C8B-B14F-4D97-AF65-F5344CB8AC3E}">
        <p14:creationId xmlns:p14="http://schemas.microsoft.com/office/powerpoint/2010/main" val="142230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Background image">
            <a:extLst>
              <a:ext uri="{FF2B5EF4-FFF2-40B4-BE49-F238E27FC236}">
                <a16:creationId xmlns:a16="http://schemas.microsoft.com/office/drawing/2014/main" xmlns="" id="{8B3F3EAA-2D4A-414D-81A2-0F402CFB7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8656"/>
            <a:ext cx="9144000" cy="5419344"/>
          </a:xfrm>
          <a:prstGeom prst="rect">
            <a:avLst/>
          </a:prstGeom>
        </p:spPr>
      </p:pic>
      <p:sp>
        <p:nvSpPr>
          <p:cNvPr id="2" name="Title 1"/>
          <p:cNvSpPr>
            <a:spLocks noGrp="1"/>
          </p:cNvSpPr>
          <p:nvPr>
            <p:ph type="ctrTitle"/>
          </p:nvPr>
        </p:nvSpPr>
        <p:spPr>
          <a:xfrm>
            <a:off x="508000" y="3924299"/>
            <a:ext cx="4851400" cy="1052513"/>
          </a:xfrm>
          <a:prstGeom prst="rect">
            <a:avLst/>
          </a:prstGeom>
        </p:spPr>
        <p:txBody>
          <a:bodyPr lIns="0" tIns="0" rIns="0" bIns="0" anchor="t" anchorCtr="0"/>
          <a:lstStyle>
            <a:lvl1pPr algn="l">
              <a:defRPr sz="3400">
                <a:solidFill>
                  <a:schemeClr val="bg1"/>
                </a:solidFill>
                <a:latin typeface="Fira Sans ExtraBold" panose="020B0903050000020004" pitchFamily="34" charset="0"/>
              </a:defRPr>
            </a:lvl1pPr>
          </a:lstStyle>
          <a:p>
            <a:r>
              <a:rPr lang="en-US" dirty="0"/>
              <a:t>Click to edit Master title style</a:t>
            </a:r>
          </a:p>
        </p:txBody>
      </p:sp>
      <p:sp>
        <p:nvSpPr>
          <p:cNvPr id="4" name="Date Placeholder 3"/>
          <p:cNvSpPr>
            <a:spLocks noGrp="1"/>
          </p:cNvSpPr>
          <p:nvPr>
            <p:ph type="dt" sz="half" idx="10"/>
          </p:nvPr>
        </p:nvSpPr>
        <p:spPr>
          <a:xfrm>
            <a:off x="508000" y="5122863"/>
            <a:ext cx="2057400" cy="365125"/>
          </a:xfrm>
        </p:spPr>
        <p:txBody>
          <a:bodyPr lIns="0" tIns="0" rIns="0" bIns="0"/>
          <a:lstStyle>
            <a:lvl1pPr>
              <a:defRPr sz="1400">
                <a:solidFill>
                  <a:schemeClr val="bg1"/>
                </a:solidFill>
                <a:latin typeface="Fira Sans Light" panose="020B0403050000020004" pitchFamily="34" charset="0"/>
              </a:defRPr>
            </a:lvl1pPr>
          </a:lstStyle>
          <a:p>
            <a:r>
              <a:rPr lang="en-US" dirty="0"/>
              <a:t>Date:</a:t>
            </a:r>
            <a:endParaRPr lang="en-AU" dirty="0"/>
          </a:p>
        </p:txBody>
      </p:sp>
      <p:sp>
        <p:nvSpPr>
          <p:cNvPr id="9" name="TextBox 8">
            <a:extLst>
              <a:ext uri="{FF2B5EF4-FFF2-40B4-BE49-F238E27FC236}">
                <a16:creationId xmlns:a16="http://schemas.microsoft.com/office/drawing/2014/main" xmlns="" id="{34CBC42D-B633-4F5F-AAD7-30B47732E662}"/>
              </a:ext>
            </a:extLst>
          </p:cNvPr>
          <p:cNvSpPr txBox="1"/>
          <p:nvPr userDrawn="1"/>
        </p:nvSpPr>
        <p:spPr>
          <a:xfrm>
            <a:off x="508000" y="6190456"/>
            <a:ext cx="1974850" cy="389850"/>
          </a:xfrm>
          <a:prstGeom prst="rect">
            <a:avLst/>
          </a:prstGeom>
          <a:noFill/>
        </p:spPr>
        <p:txBody>
          <a:bodyPr wrap="square" lIns="0" tIns="0" rIns="0" bIns="0" rtlCol="0">
            <a:spAutoFit/>
          </a:bodyPr>
          <a:lstStyle/>
          <a:p>
            <a:r>
              <a:rPr lang="en-AU" sz="1600" b="1" dirty="0">
                <a:solidFill>
                  <a:schemeClr val="bg1"/>
                </a:solidFill>
                <a:latin typeface="Fira Sans" panose="020B0503050000020004" pitchFamily="34" charset="0"/>
              </a:rPr>
              <a:t>1800 951 822</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30000" dirty="0">
                <a:solidFill>
                  <a:schemeClr val="bg1"/>
                </a:solidFill>
                <a:latin typeface="Fira Sans Light" panose="020B0403050000020004" pitchFamily="34" charset="0"/>
                <a:ea typeface="+mn-ea"/>
                <a:cs typeface="+mn-cs"/>
              </a:rPr>
              <a:t>agedcarequality.gov.au</a:t>
            </a:r>
          </a:p>
        </p:txBody>
      </p:sp>
    </p:spTree>
    <p:extLst>
      <p:ext uri="{BB962C8B-B14F-4D97-AF65-F5344CB8AC3E}">
        <p14:creationId xmlns:p14="http://schemas.microsoft.com/office/powerpoint/2010/main" val="320783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descr="Background image">
            <a:extLst>
              <a:ext uri="{FF2B5EF4-FFF2-40B4-BE49-F238E27FC236}">
                <a16:creationId xmlns:a16="http://schemas.microsoft.com/office/drawing/2014/main" xmlns="" id="{8B3F3EAA-2D4A-414D-81A2-0F402CFB7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8656"/>
            <a:ext cx="9144000" cy="5419344"/>
          </a:xfrm>
          <a:prstGeom prst="rect">
            <a:avLst/>
          </a:prstGeom>
        </p:spPr>
      </p:pic>
      <p:sp>
        <p:nvSpPr>
          <p:cNvPr id="2" name="Title 1"/>
          <p:cNvSpPr>
            <a:spLocks noGrp="1"/>
          </p:cNvSpPr>
          <p:nvPr>
            <p:ph type="ctrTitle"/>
          </p:nvPr>
        </p:nvSpPr>
        <p:spPr>
          <a:xfrm>
            <a:off x="508000" y="3924299"/>
            <a:ext cx="4851400" cy="1052513"/>
          </a:xfrm>
          <a:prstGeom prst="rect">
            <a:avLst/>
          </a:prstGeom>
        </p:spPr>
        <p:txBody>
          <a:bodyPr lIns="0" tIns="0" rIns="0" bIns="0" anchor="t" anchorCtr="0"/>
          <a:lstStyle>
            <a:lvl1pPr algn="l">
              <a:defRPr sz="3400">
                <a:solidFill>
                  <a:schemeClr val="bg1"/>
                </a:solidFill>
                <a:latin typeface="Fira Sans ExtraBold" panose="020B0903050000020004" pitchFamily="34" charset="0"/>
              </a:defRPr>
            </a:lvl1pPr>
          </a:lstStyle>
          <a:p>
            <a:r>
              <a:rPr lang="en-US" dirty="0"/>
              <a:t>Click to edit Master title style</a:t>
            </a:r>
          </a:p>
        </p:txBody>
      </p:sp>
      <p:sp>
        <p:nvSpPr>
          <p:cNvPr id="4" name="Date Placeholder 3"/>
          <p:cNvSpPr>
            <a:spLocks noGrp="1"/>
          </p:cNvSpPr>
          <p:nvPr>
            <p:ph type="dt" sz="half" idx="10"/>
          </p:nvPr>
        </p:nvSpPr>
        <p:spPr>
          <a:xfrm>
            <a:off x="508000" y="5122863"/>
            <a:ext cx="2057400" cy="365125"/>
          </a:xfrm>
        </p:spPr>
        <p:txBody>
          <a:bodyPr lIns="0" tIns="0" rIns="0" bIns="0"/>
          <a:lstStyle>
            <a:lvl1pPr>
              <a:defRPr sz="1400">
                <a:solidFill>
                  <a:schemeClr val="bg1"/>
                </a:solidFill>
                <a:latin typeface="Fira Sans Light" panose="020B0403050000020004" pitchFamily="34" charset="0"/>
              </a:defRPr>
            </a:lvl1pPr>
          </a:lstStyle>
          <a:p>
            <a:r>
              <a:rPr lang="en-US" dirty="0"/>
              <a:t>Date:</a:t>
            </a:r>
            <a:endParaRPr lang="en-AU" dirty="0"/>
          </a:p>
        </p:txBody>
      </p:sp>
      <p:sp>
        <p:nvSpPr>
          <p:cNvPr id="9" name="TextBox 8">
            <a:extLst>
              <a:ext uri="{FF2B5EF4-FFF2-40B4-BE49-F238E27FC236}">
                <a16:creationId xmlns:a16="http://schemas.microsoft.com/office/drawing/2014/main" xmlns="" id="{34CBC42D-B633-4F5F-AAD7-30B47732E662}"/>
              </a:ext>
            </a:extLst>
          </p:cNvPr>
          <p:cNvSpPr txBox="1"/>
          <p:nvPr userDrawn="1"/>
        </p:nvSpPr>
        <p:spPr>
          <a:xfrm>
            <a:off x="508000" y="6190456"/>
            <a:ext cx="1974850" cy="389850"/>
          </a:xfrm>
          <a:prstGeom prst="rect">
            <a:avLst/>
          </a:prstGeom>
          <a:noFill/>
        </p:spPr>
        <p:txBody>
          <a:bodyPr wrap="square" lIns="0" tIns="0" rIns="0" bIns="0" rtlCol="0">
            <a:spAutoFit/>
          </a:bodyPr>
          <a:lstStyle/>
          <a:p>
            <a:r>
              <a:rPr lang="en-AU" sz="1600" b="1" dirty="0">
                <a:solidFill>
                  <a:schemeClr val="bg1"/>
                </a:solidFill>
                <a:latin typeface="Fira Sans" panose="020B0503050000020004" pitchFamily="34" charset="0"/>
              </a:rPr>
              <a:t>1800 951 822</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30000" dirty="0">
                <a:solidFill>
                  <a:schemeClr val="bg1"/>
                </a:solidFill>
                <a:latin typeface="Fira Sans Light" panose="020B0403050000020004" pitchFamily="34" charset="0"/>
                <a:ea typeface="+mn-ea"/>
                <a:cs typeface="+mn-cs"/>
              </a:rPr>
              <a:t>agedcarequality.gov.au</a:t>
            </a:r>
          </a:p>
        </p:txBody>
      </p:sp>
    </p:spTree>
    <p:extLst>
      <p:ext uri="{BB962C8B-B14F-4D97-AF65-F5344CB8AC3E}">
        <p14:creationId xmlns:p14="http://schemas.microsoft.com/office/powerpoint/2010/main" val="363788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descr="Background image">
            <a:extLst>
              <a:ext uri="{FF2B5EF4-FFF2-40B4-BE49-F238E27FC236}">
                <a16:creationId xmlns:a16="http://schemas.microsoft.com/office/drawing/2014/main" xmlns="" id="{8B3F3EAA-2D4A-414D-81A2-0F402CFB7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8656"/>
            <a:ext cx="9144000" cy="5419344"/>
          </a:xfrm>
          <a:prstGeom prst="rect">
            <a:avLst/>
          </a:prstGeom>
        </p:spPr>
      </p:pic>
      <p:sp>
        <p:nvSpPr>
          <p:cNvPr id="2" name="Title 1"/>
          <p:cNvSpPr>
            <a:spLocks noGrp="1"/>
          </p:cNvSpPr>
          <p:nvPr>
            <p:ph type="ctrTitle"/>
          </p:nvPr>
        </p:nvSpPr>
        <p:spPr>
          <a:xfrm>
            <a:off x="508000" y="3924299"/>
            <a:ext cx="4851400" cy="1052513"/>
          </a:xfrm>
          <a:prstGeom prst="rect">
            <a:avLst/>
          </a:prstGeom>
        </p:spPr>
        <p:txBody>
          <a:bodyPr lIns="0" tIns="0" rIns="0" bIns="0" anchor="t" anchorCtr="0"/>
          <a:lstStyle>
            <a:lvl1pPr algn="l">
              <a:defRPr sz="3400">
                <a:solidFill>
                  <a:schemeClr val="bg1"/>
                </a:solidFill>
                <a:latin typeface="Fira Sans ExtraBold" panose="020B0903050000020004" pitchFamily="34" charset="0"/>
              </a:defRPr>
            </a:lvl1pPr>
          </a:lstStyle>
          <a:p>
            <a:r>
              <a:rPr lang="en-US" dirty="0"/>
              <a:t>Click to edit Master title style</a:t>
            </a:r>
          </a:p>
        </p:txBody>
      </p:sp>
      <p:sp>
        <p:nvSpPr>
          <p:cNvPr id="4" name="Date Placeholder 3"/>
          <p:cNvSpPr>
            <a:spLocks noGrp="1"/>
          </p:cNvSpPr>
          <p:nvPr>
            <p:ph type="dt" sz="half" idx="10"/>
          </p:nvPr>
        </p:nvSpPr>
        <p:spPr>
          <a:xfrm>
            <a:off x="508000" y="5122863"/>
            <a:ext cx="2057400" cy="365125"/>
          </a:xfrm>
        </p:spPr>
        <p:txBody>
          <a:bodyPr lIns="0" tIns="0" rIns="0" bIns="0"/>
          <a:lstStyle>
            <a:lvl1pPr>
              <a:defRPr sz="1400">
                <a:solidFill>
                  <a:schemeClr val="bg1"/>
                </a:solidFill>
                <a:latin typeface="Fira Sans Light" panose="020B0403050000020004" pitchFamily="34" charset="0"/>
              </a:defRPr>
            </a:lvl1pPr>
          </a:lstStyle>
          <a:p>
            <a:r>
              <a:rPr lang="en-US" dirty="0"/>
              <a:t>Date:</a:t>
            </a:r>
            <a:endParaRPr lang="en-AU" dirty="0"/>
          </a:p>
        </p:txBody>
      </p:sp>
      <p:sp>
        <p:nvSpPr>
          <p:cNvPr id="9" name="TextBox 8">
            <a:extLst>
              <a:ext uri="{FF2B5EF4-FFF2-40B4-BE49-F238E27FC236}">
                <a16:creationId xmlns:a16="http://schemas.microsoft.com/office/drawing/2014/main" xmlns="" id="{34CBC42D-B633-4F5F-AAD7-30B47732E662}"/>
              </a:ext>
            </a:extLst>
          </p:cNvPr>
          <p:cNvSpPr txBox="1"/>
          <p:nvPr userDrawn="1"/>
        </p:nvSpPr>
        <p:spPr>
          <a:xfrm>
            <a:off x="508000" y="6190456"/>
            <a:ext cx="1974850" cy="389850"/>
          </a:xfrm>
          <a:prstGeom prst="rect">
            <a:avLst/>
          </a:prstGeom>
          <a:noFill/>
        </p:spPr>
        <p:txBody>
          <a:bodyPr wrap="square" lIns="0" tIns="0" rIns="0" bIns="0" rtlCol="0">
            <a:spAutoFit/>
          </a:bodyPr>
          <a:lstStyle/>
          <a:p>
            <a:r>
              <a:rPr lang="en-AU" sz="1600" b="1" dirty="0">
                <a:solidFill>
                  <a:schemeClr val="bg1"/>
                </a:solidFill>
                <a:latin typeface="Fira Sans" panose="020B0503050000020004" pitchFamily="34" charset="0"/>
              </a:rPr>
              <a:t>1800 951 822</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30000" dirty="0">
                <a:solidFill>
                  <a:schemeClr val="bg1"/>
                </a:solidFill>
                <a:latin typeface="Fira Sans Light" panose="020B0403050000020004" pitchFamily="34" charset="0"/>
                <a:ea typeface="+mn-ea"/>
                <a:cs typeface="+mn-cs"/>
              </a:rPr>
              <a:t>agedcarequality.gov.au</a:t>
            </a:r>
          </a:p>
        </p:txBody>
      </p:sp>
    </p:spTree>
    <p:extLst>
      <p:ext uri="{BB962C8B-B14F-4D97-AF65-F5344CB8AC3E}">
        <p14:creationId xmlns:p14="http://schemas.microsoft.com/office/powerpoint/2010/main" val="52762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marL="180000" indent="-180000">
              <a:buFont typeface="Arial" panose="020B0604020202020204" pitchFamily="34" charset="0"/>
              <a:buChar char="•"/>
              <a:defRPr/>
            </a:lvl3pPr>
            <a:lvl4pPr marL="360000" indent="-180000">
              <a:buFont typeface="Arial" panose="020B0604020202020204" pitchFamily="34" charset="0"/>
              <a:buChar char="•"/>
              <a:defRPr/>
            </a:lvl4pPr>
            <a:lvl5pPr marL="540000" indent="-1800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6767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512000"/>
            <a:ext cx="7848000" cy="436175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Date:</a:t>
            </a:r>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5BC92-14B8-4831-9F74-36D7C0631352}" type="slidenum">
              <a:rPr lang="en-AU" smtClean="0"/>
              <a:t>‹#›</a:t>
            </a:fld>
            <a:endParaRPr lang="en-AU" dirty="0"/>
          </a:p>
        </p:txBody>
      </p:sp>
      <p:pic>
        <p:nvPicPr>
          <p:cNvPr id="7" name="Picture 6" descr="Australian Government Age Care Quality and Safety Commission&#10;Engage Empower Safeguard">
            <a:extLst>
              <a:ext uri="{FF2B5EF4-FFF2-40B4-BE49-F238E27FC236}">
                <a16:creationId xmlns:a16="http://schemas.microsoft.com/office/drawing/2014/main" xmlns="" id="{EC619A7A-B019-4021-84C5-C64603FDD6E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06700"/>
            <a:ext cx="9144000" cy="649224"/>
          </a:xfrm>
          <a:prstGeom prst="rect">
            <a:avLst/>
          </a:prstGeom>
        </p:spPr>
      </p:pic>
    </p:spTree>
    <p:extLst>
      <p:ext uri="{BB962C8B-B14F-4D97-AF65-F5344CB8AC3E}">
        <p14:creationId xmlns:p14="http://schemas.microsoft.com/office/powerpoint/2010/main" val="34504464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77" r:id="rId4"/>
    <p:sldLayoutId id="2147483678"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0"/>
        </a:spcBef>
        <a:buFont typeface="Fira Sans Light" panose="020B0403050000020004" pitchFamily="34" charset="0"/>
        <a:buChar char="﻿"/>
        <a:defRPr sz="1800" b="1" kern="1200">
          <a:solidFill>
            <a:schemeClr val="tx1"/>
          </a:solidFill>
          <a:latin typeface="Fira Sans" panose="020B0503050000020004" pitchFamily="34" charset="0"/>
          <a:ea typeface="+mn-ea"/>
          <a:cs typeface="+mn-cs"/>
        </a:defRPr>
      </a:lvl1pPr>
      <a:lvl2pPr marL="0" indent="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2pPr>
      <a:lvl3pPr marL="18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3pPr>
      <a:lvl4pPr marL="36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4pPr>
      <a:lvl5pPr marL="54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500" y="1512000"/>
            <a:ext cx="8032750" cy="398075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Engage Empower Safeguard">
            <a:extLst>
              <a:ext uri="{FF2B5EF4-FFF2-40B4-BE49-F238E27FC236}">
                <a16:creationId xmlns:a16="http://schemas.microsoft.com/office/drawing/2014/main" xmlns="" id="{EC619A7A-B019-4021-84C5-C64603FDD6E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375" t="-46"/>
          <a:stretch/>
        </p:blipFill>
        <p:spPr>
          <a:xfrm>
            <a:off x="7715250" y="406400"/>
            <a:ext cx="1428750" cy="649524"/>
          </a:xfrm>
          <a:prstGeom prst="rect">
            <a:avLst/>
          </a:prstGeom>
        </p:spPr>
      </p:pic>
      <p:pic>
        <p:nvPicPr>
          <p:cNvPr id="8" name="Picture 7" descr="Australian Government Age Care Quality and Safety Commission">
            <a:extLst>
              <a:ext uri="{FF2B5EF4-FFF2-40B4-BE49-F238E27FC236}">
                <a16:creationId xmlns:a16="http://schemas.microsoft.com/office/drawing/2014/main" xmlns="" id="{B6C0DB99-6161-4CBF-A53A-52FBEE11B4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67294"/>
            <a:ext cx="9144000" cy="1188720"/>
          </a:xfrm>
          <a:prstGeom prst="rect">
            <a:avLst/>
          </a:prstGeom>
        </p:spPr>
      </p:pic>
    </p:spTree>
    <p:extLst>
      <p:ext uri="{BB962C8B-B14F-4D97-AF65-F5344CB8AC3E}">
        <p14:creationId xmlns:p14="http://schemas.microsoft.com/office/powerpoint/2010/main" val="2566131746"/>
      </p:ext>
    </p:extLst>
  </p:cSld>
  <p:clrMap bg1="lt1" tx1="dk1" bg2="lt2" tx2="dk2" accent1="accent1" accent2="accent2" accent3="accent3" accent4="accent4" accent5="accent5" accent6="accent6" hlink="hlink" folHlink="folHlink"/>
  <p:sldLayoutIdLst>
    <p:sldLayoutId id="2147483674"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0"/>
        </a:spcBef>
        <a:buFont typeface="Fira Sans Light" panose="020B0403050000020004" pitchFamily="34" charset="0"/>
        <a:buChar char="﻿"/>
        <a:defRPr sz="1800" b="1" kern="1200">
          <a:solidFill>
            <a:schemeClr val="tx1"/>
          </a:solidFill>
          <a:latin typeface="Fira Sans" panose="020B0503050000020004" pitchFamily="34" charset="0"/>
          <a:ea typeface="+mn-ea"/>
          <a:cs typeface="+mn-cs"/>
        </a:defRPr>
      </a:lvl1pPr>
      <a:lvl2pPr marL="0" indent="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2pPr>
      <a:lvl3pPr marL="18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3pPr>
      <a:lvl4pPr marL="36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4pPr>
      <a:lvl5pPr marL="54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A29DA-455C-4806-BE4B-8FA2836A332E}"/>
              </a:ext>
            </a:extLst>
          </p:cNvPr>
          <p:cNvSpPr>
            <a:spLocks noGrp="1"/>
          </p:cNvSpPr>
          <p:nvPr>
            <p:ph type="ctrTitle"/>
          </p:nvPr>
        </p:nvSpPr>
        <p:spPr>
          <a:xfrm>
            <a:off x="507999" y="3550726"/>
            <a:ext cx="7580923" cy="1319212"/>
          </a:xfrm>
        </p:spPr>
        <p:txBody>
          <a:bodyPr/>
          <a:lstStyle/>
          <a:p>
            <a:r>
              <a:rPr lang="en-AU" dirty="0" err="1" smtClean="0">
                <a:latin typeface="Arial Black" panose="020B0A04020102020204" pitchFamily="34" charset="0"/>
              </a:rPr>
              <a:t>Qassist</a:t>
            </a:r>
            <a:r>
              <a:rPr lang="en-AU" dirty="0" smtClean="0">
                <a:latin typeface="Arial Black" panose="020B0A04020102020204" pitchFamily="34" charset="0"/>
              </a:rPr>
              <a:t>: Getting to know the </a:t>
            </a:r>
            <a:br>
              <a:rPr lang="en-AU" dirty="0" smtClean="0">
                <a:latin typeface="Arial Black" panose="020B0A04020102020204" pitchFamily="34" charset="0"/>
              </a:rPr>
            </a:br>
            <a:r>
              <a:rPr lang="en-AU" dirty="0" smtClean="0">
                <a:latin typeface="Arial Black" panose="020B0A04020102020204" pitchFamily="34" charset="0"/>
              </a:rPr>
              <a:t>Aged Care Quality Standards</a:t>
            </a:r>
            <a:br>
              <a:rPr lang="en-AU" dirty="0" smtClean="0">
                <a:latin typeface="Arial Black" panose="020B0A04020102020204" pitchFamily="34" charset="0"/>
              </a:rPr>
            </a:br>
            <a:r>
              <a:rPr lang="en-AU" dirty="0" smtClean="0">
                <a:latin typeface="Arial Black" panose="020B0A04020102020204" pitchFamily="34" charset="0"/>
              </a:rPr>
              <a:t>for aged care staff</a:t>
            </a:r>
            <a:endParaRPr lang="en-AU" dirty="0">
              <a:latin typeface="Arial Black" panose="020B0A04020102020204" pitchFamily="34" charset="0"/>
            </a:endParaRPr>
          </a:p>
        </p:txBody>
      </p:sp>
    </p:spTree>
    <p:extLst>
      <p:ext uri="{BB962C8B-B14F-4D97-AF65-F5344CB8AC3E}">
        <p14:creationId xmlns:p14="http://schemas.microsoft.com/office/powerpoint/2010/main" val="2811363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57852" y="961130"/>
            <a:ext cx="8032750" cy="4320554"/>
          </a:xfrm>
        </p:spPr>
        <p:txBody>
          <a:bodyPr>
            <a:normAutofit fontScale="92500" lnSpcReduction="10000"/>
          </a:bodyPr>
          <a:lstStyle/>
          <a:p>
            <a:pPr>
              <a:lnSpc>
                <a:spcPct val="110000"/>
              </a:lnSpc>
              <a:spcBef>
                <a:spcPts val="600"/>
              </a:spcBef>
              <a:spcAft>
                <a:spcPts val="600"/>
              </a:spcAft>
            </a:pPr>
            <a:r>
              <a:rPr lang="en-AU" sz="2600" dirty="0" smtClean="0">
                <a:latin typeface="Arial" panose="020B0604020202020204" pitchFamily="34" charset="0"/>
                <a:cs typeface="Arial" panose="020B0604020202020204" pitchFamily="34" charset="0"/>
              </a:rPr>
              <a:t>Standard 1 – Consumer dignity and choice</a:t>
            </a:r>
            <a:endParaRPr lang="en-AU" sz="2600" dirty="0">
              <a:latin typeface="Arial" panose="020B0604020202020204" pitchFamily="34" charset="0"/>
              <a:cs typeface="Arial" panose="020B0604020202020204" pitchFamily="34" charset="0"/>
            </a:endParaRPr>
          </a:p>
          <a:p>
            <a:pPr lvl="1">
              <a:spcBef>
                <a:spcPts val="600"/>
              </a:spcBef>
            </a:pPr>
            <a:r>
              <a:rPr lang="en-AU" sz="1900" b="1" dirty="0" smtClean="0">
                <a:latin typeface="Arial" panose="020B0604020202020204" pitchFamily="34" charset="0"/>
                <a:cs typeface="Arial" panose="020B0604020202020204" pitchFamily="34" charset="0"/>
              </a:rPr>
              <a:t>If you were asked, can you talk about how you:</a:t>
            </a:r>
          </a:p>
          <a:p>
            <a:pPr lvl="2">
              <a:spcBef>
                <a:spcPts val="600"/>
              </a:spcBef>
            </a:pPr>
            <a:r>
              <a:rPr lang="en-US" sz="1700" dirty="0">
                <a:latin typeface="Arial" panose="020B0604020202020204" pitchFamily="34" charset="0"/>
                <a:cs typeface="Arial" panose="020B0604020202020204" pitchFamily="34" charset="0"/>
              </a:rPr>
              <a:t>Treat </a:t>
            </a:r>
            <a:r>
              <a:rPr lang="en-US" sz="1700" dirty="0" smtClean="0">
                <a:latin typeface="Arial" panose="020B0604020202020204" pitchFamily="34" charset="0"/>
                <a:cs typeface="Arial" panose="020B0604020202020204" pitchFamily="34" charset="0"/>
              </a:rPr>
              <a:t>consumers with </a:t>
            </a:r>
            <a:r>
              <a:rPr lang="en-US" sz="1700" b="1" dirty="0">
                <a:latin typeface="Arial" panose="020B0604020202020204" pitchFamily="34" charset="0"/>
                <a:cs typeface="Arial" panose="020B0604020202020204" pitchFamily="34" charset="0"/>
              </a:rPr>
              <a:t>dignity</a:t>
            </a:r>
            <a:r>
              <a:rPr lang="en-US" sz="1700" dirty="0">
                <a:latin typeface="Arial" panose="020B0604020202020204" pitchFamily="34" charset="0"/>
                <a:cs typeface="Arial" panose="020B0604020202020204" pitchFamily="34" charset="0"/>
              </a:rPr>
              <a:t> and </a:t>
            </a:r>
            <a:r>
              <a:rPr lang="en-US" sz="1700" b="1" dirty="0">
                <a:latin typeface="Arial" panose="020B0604020202020204" pitchFamily="34" charset="0"/>
                <a:cs typeface="Arial" panose="020B0604020202020204" pitchFamily="34" charset="0"/>
              </a:rPr>
              <a:t>respect</a:t>
            </a:r>
            <a:r>
              <a:rPr lang="en-US" sz="1700" dirty="0">
                <a:latin typeface="Arial" panose="020B0604020202020204" pitchFamily="34" charset="0"/>
                <a:cs typeface="Arial" panose="020B0604020202020204" pitchFamily="34" charset="0"/>
              </a:rPr>
              <a:t> and what this looks like.</a:t>
            </a:r>
          </a:p>
          <a:p>
            <a:pPr lvl="2">
              <a:lnSpc>
                <a:spcPct val="120000"/>
              </a:lnSpc>
              <a:spcBef>
                <a:spcPts val="600"/>
              </a:spcBef>
              <a:spcAft>
                <a:spcPts val="0"/>
              </a:spcAft>
            </a:pPr>
            <a:r>
              <a:rPr lang="en-US" sz="1700" dirty="0">
                <a:latin typeface="Arial" panose="020B0604020202020204" pitchFamily="34" charset="0"/>
                <a:cs typeface="Arial" panose="020B0604020202020204" pitchFamily="34" charset="0"/>
              </a:rPr>
              <a:t>Know about consumers </a:t>
            </a:r>
            <a:r>
              <a:rPr lang="en-US" sz="1700" b="1" dirty="0">
                <a:latin typeface="Arial" panose="020B0604020202020204" pitchFamily="34" charset="0"/>
                <a:cs typeface="Arial" panose="020B0604020202020204" pitchFamily="34" charset="0"/>
              </a:rPr>
              <a:t>diversity</a:t>
            </a:r>
            <a:r>
              <a:rPr lang="en-US" sz="1700" dirty="0">
                <a:latin typeface="Arial" panose="020B0604020202020204" pitchFamily="34" charset="0"/>
                <a:cs typeface="Arial" panose="020B0604020202020204" pitchFamily="34" charset="0"/>
              </a:rPr>
              <a:t> and what this means </a:t>
            </a:r>
            <a:r>
              <a:rPr lang="en-US" sz="1700" dirty="0" smtClean="0">
                <a:latin typeface="Arial" panose="020B0604020202020204" pitchFamily="34" charset="0"/>
                <a:cs typeface="Arial" panose="020B0604020202020204" pitchFamily="34" charset="0"/>
              </a:rPr>
              <a:t>for the </a:t>
            </a:r>
            <a:r>
              <a:rPr lang="en-US" sz="1700" dirty="0">
                <a:latin typeface="Arial" panose="020B0604020202020204" pitchFamily="34" charset="0"/>
                <a:cs typeface="Arial" panose="020B0604020202020204" pitchFamily="34" charset="0"/>
              </a:rPr>
              <a:t>way </a:t>
            </a:r>
            <a:endParaRPr lang="en-US" sz="1700" dirty="0" smtClean="0">
              <a:latin typeface="Arial" panose="020B0604020202020204" pitchFamily="34" charset="0"/>
              <a:cs typeface="Arial" panose="020B0604020202020204" pitchFamily="34" charset="0"/>
            </a:endParaRPr>
          </a:p>
          <a:p>
            <a:pPr marL="0" lvl="2" indent="0">
              <a:buNone/>
            </a:pP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   you </a:t>
            </a:r>
            <a:r>
              <a:rPr lang="en-US" sz="1700" dirty="0">
                <a:latin typeface="Arial" panose="020B0604020202020204" pitchFamily="34" charset="0"/>
                <a:cs typeface="Arial" panose="020B0604020202020204" pitchFamily="34" charset="0"/>
              </a:rPr>
              <a:t>do your work.</a:t>
            </a:r>
          </a:p>
          <a:p>
            <a:pPr lvl="2">
              <a:lnSpc>
                <a:spcPct val="120000"/>
              </a:lnSpc>
              <a:spcBef>
                <a:spcPts val="600"/>
              </a:spcBef>
              <a:spcAft>
                <a:spcPts val="0"/>
              </a:spcAft>
            </a:pPr>
            <a:r>
              <a:rPr lang="en-US" sz="1700" dirty="0">
                <a:latin typeface="Arial" panose="020B0604020202020204" pitchFamily="34" charset="0"/>
                <a:cs typeface="Arial" panose="020B0604020202020204" pitchFamily="34" charset="0"/>
              </a:rPr>
              <a:t>Help others to do the right thing, if you see something that is not </a:t>
            </a:r>
            <a:r>
              <a:rPr lang="en-US" sz="1700" dirty="0" smtClean="0">
                <a:latin typeface="Arial" panose="020B0604020202020204" pitchFamily="34" charset="0"/>
                <a:cs typeface="Arial" panose="020B0604020202020204" pitchFamily="34" charset="0"/>
              </a:rPr>
              <a:t>respecting </a:t>
            </a:r>
          </a:p>
          <a:p>
            <a:pPr marL="0" lvl="2" indent="0">
              <a:buNone/>
            </a:pP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  consumers </a:t>
            </a:r>
            <a:r>
              <a:rPr lang="en-US" sz="1700" dirty="0">
                <a:latin typeface="Arial" panose="020B0604020202020204" pitchFamily="34" charset="0"/>
                <a:cs typeface="Arial" panose="020B0604020202020204" pitchFamily="34" charset="0"/>
              </a:rPr>
              <a:t>for </a:t>
            </a:r>
            <a:r>
              <a:rPr lang="en-US" sz="1700" b="1" dirty="0">
                <a:latin typeface="Arial" panose="020B0604020202020204" pitchFamily="34" charset="0"/>
                <a:cs typeface="Arial" panose="020B0604020202020204" pitchFamily="34" charset="0"/>
              </a:rPr>
              <a:t>who they are</a:t>
            </a:r>
            <a:r>
              <a:rPr lang="en-US" sz="1700" dirty="0">
                <a:latin typeface="Arial" panose="020B0604020202020204" pitchFamily="34" charset="0"/>
                <a:cs typeface="Arial" panose="020B0604020202020204" pitchFamily="34" charset="0"/>
              </a:rPr>
              <a:t>, what they </a:t>
            </a:r>
            <a:r>
              <a:rPr lang="en-US" sz="1700" b="1" dirty="0">
                <a:latin typeface="Arial" panose="020B0604020202020204" pitchFamily="34" charset="0"/>
                <a:cs typeface="Arial" panose="020B0604020202020204" pitchFamily="34" charset="0"/>
              </a:rPr>
              <a:t>believe</a:t>
            </a:r>
            <a:r>
              <a:rPr lang="en-US" sz="1700" dirty="0">
                <a:latin typeface="Arial" panose="020B0604020202020204" pitchFamily="34" charset="0"/>
                <a:cs typeface="Arial" panose="020B0604020202020204" pitchFamily="34" charset="0"/>
              </a:rPr>
              <a:t> or </a:t>
            </a:r>
            <a:r>
              <a:rPr lang="en-US" sz="1700" dirty="0" smtClean="0">
                <a:latin typeface="Arial" panose="020B0604020202020204" pitchFamily="34" charset="0"/>
                <a:cs typeface="Arial" panose="020B0604020202020204" pitchFamily="34" charset="0"/>
              </a:rPr>
              <a:t>how they </a:t>
            </a:r>
            <a:r>
              <a:rPr lang="en-US" sz="1700" b="1" dirty="0">
                <a:latin typeface="Arial" panose="020B0604020202020204" pitchFamily="34" charset="0"/>
                <a:cs typeface="Arial" panose="020B0604020202020204" pitchFamily="34" charset="0"/>
              </a:rPr>
              <a:t>choose</a:t>
            </a:r>
            <a:r>
              <a:rPr lang="en-US" sz="1700" dirty="0">
                <a:latin typeface="Arial" panose="020B0604020202020204" pitchFamily="34" charset="0"/>
                <a:cs typeface="Arial" panose="020B0604020202020204" pitchFamily="34" charset="0"/>
              </a:rPr>
              <a:t> to live their lives.</a:t>
            </a:r>
          </a:p>
          <a:p>
            <a:pPr lvl="2">
              <a:spcBef>
                <a:spcPts val="600"/>
              </a:spcBef>
            </a:pPr>
            <a:r>
              <a:rPr lang="en-US" sz="1700" dirty="0">
                <a:latin typeface="Arial" panose="020B0604020202020204" pitchFamily="34" charset="0"/>
                <a:cs typeface="Arial" panose="020B0604020202020204" pitchFamily="34" charset="0"/>
              </a:rPr>
              <a:t>Help consumers to make day-to-day </a:t>
            </a:r>
            <a:r>
              <a:rPr lang="en-US" sz="1700" b="1" dirty="0">
                <a:latin typeface="Arial" panose="020B0604020202020204" pitchFamily="34" charset="0"/>
                <a:cs typeface="Arial" panose="020B0604020202020204" pitchFamily="34" charset="0"/>
              </a:rPr>
              <a:t>choices</a:t>
            </a:r>
            <a:r>
              <a:rPr lang="en-US" sz="1700" dirty="0">
                <a:latin typeface="Arial" panose="020B0604020202020204" pitchFamily="34" charset="0"/>
                <a:cs typeface="Arial" panose="020B0604020202020204" pitchFamily="34" charset="0"/>
              </a:rPr>
              <a:t> so they have control over their </a:t>
            </a:r>
            <a:r>
              <a:rPr lang="en-US" sz="1700" dirty="0" smtClean="0">
                <a:latin typeface="Arial" panose="020B0604020202020204" pitchFamily="34" charset="0"/>
                <a:cs typeface="Arial" panose="020B0604020202020204" pitchFamily="34" charset="0"/>
              </a:rPr>
              <a:t>lives, </a:t>
            </a:r>
            <a:r>
              <a:rPr lang="en-US" sz="1700" dirty="0">
                <a:latin typeface="Arial" panose="020B0604020202020204" pitchFamily="34" charset="0"/>
                <a:cs typeface="Arial" panose="020B0604020202020204" pitchFamily="34" charset="0"/>
              </a:rPr>
              <a:t>this includes taking </a:t>
            </a:r>
            <a:r>
              <a:rPr lang="en-US" sz="1700" b="1" dirty="0">
                <a:latin typeface="Arial" panose="020B0604020202020204" pitchFamily="34" charset="0"/>
                <a:cs typeface="Arial" panose="020B0604020202020204" pitchFamily="34" charset="0"/>
              </a:rPr>
              <a:t>risks</a:t>
            </a:r>
            <a:r>
              <a:rPr lang="en-US" sz="1700" dirty="0">
                <a:latin typeface="Arial" panose="020B0604020202020204" pitchFamily="34" charset="0"/>
                <a:cs typeface="Arial" panose="020B0604020202020204" pitchFamily="34" charset="0"/>
              </a:rPr>
              <a:t>.</a:t>
            </a:r>
          </a:p>
          <a:p>
            <a:pPr lvl="2">
              <a:spcBef>
                <a:spcPts val="600"/>
              </a:spcBef>
            </a:pPr>
            <a:r>
              <a:rPr lang="en-US" sz="1700" dirty="0">
                <a:latin typeface="Arial" panose="020B0604020202020204" pitchFamily="34" charset="0"/>
                <a:cs typeface="Arial" panose="020B0604020202020204" pitchFamily="34" charset="0"/>
              </a:rPr>
              <a:t>Get </a:t>
            </a:r>
            <a:r>
              <a:rPr lang="en-US" sz="1700" b="1" dirty="0">
                <a:latin typeface="Arial" panose="020B0604020202020204" pitchFamily="34" charset="0"/>
                <a:cs typeface="Arial" panose="020B0604020202020204" pitchFamily="34" charset="0"/>
              </a:rPr>
              <a:t>information</a:t>
            </a:r>
            <a:r>
              <a:rPr lang="en-US" sz="1700" dirty="0">
                <a:latin typeface="Arial" panose="020B0604020202020204" pitchFamily="34" charset="0"/>
                <a:cs typeface="Arial" panose="020B0604020202020204" pitchFamily="34" charset="0"/>
              </a:rPr>
              <a:t> that is up to date and accurate and easy to understand for consumers.</a:t>
            </a:r>
          </a:p>
          <a:p>
            <a:pPr lvl="2">
              <a:spcBef>
                <a:spcPts val="600"/>
              </a:spcBef>
            </a:pPr>
            <a:r>
              <a:rPr lang="en-US" sz="1700" dirty="0" smtClean="0">
                <a:latin typeface="Arial" panose="020B0604020202020204" pitchFamily="34" charset="0"/>
                <a:cs typeface="Arial" panose="020B0604020202020204" pitchFamily="34" charset="0"/>
              </a:rPr>
              <a:t>Support </a:t>
            </a:r>
            <a:r>
              <a:rPr lang="en-US" sz="1700" dirty="0">
                <a:latin typeface="Arial" panose="020B0604020202020204" pitchFamily="34" charset="0"/>
                <a:cs typeface="Arial" panose="020B0604020202020204" pitchFamily="34" charset="0"/>
              </a:rPr>
              <a:t>consumers </a:t>
            </a:r>
            <a:r>
              <a:rPr lang="en-US" sz="1700" b="1" dirty="0">
                <a:latin typeface="Arial" panose="020B0604020202020204" pitchFamily="34" charset="0"/>
                <a:cs typeface="Arial" panose="020B0604020202020204" pitchFamily="34" charset="0"/>
              </a:rPr>
              <a:t>privacy</a:t>
            </a:r>
            <a:r>
              <a:rPr lang="en-US" sz="17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033" y="1165850"/>
            <a:ext cx="1943553" cy="1943553"/>
          </a:xfrm>
          <a:prstGeom prst="rect">
            <a:avLst/>
          </a:prstGeom>
        </p:spPr>
      </p:pic>
    </p:spTree>
    <p:extLst>
      <p:ext uri="{BB962C8B-B14F-4D97-AF65-F5344CB8AC3E}">
        <p14:creationId xmlns:p14="http://schemas.microsoft.com/office/powerpoint/2010/main" val="4077451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69138"/>
            <a:ext cx="8032750" cy="3980750"/>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2 – Ongoing assessment and care planning with consumers</a:t>
            </a:r>
            <a:endParaRPr lang="en-AU" sz="2400" dirty="0">
              <a:latin typeface="Arial" panose="020B0604020202020204" pitchFamily="34" charset="0"/>
              <a:cs typeface="Arial" panose="020B0604020202020204" pitchFamily="34" charset="0"/>
            </a:endParaRPr>
          </a:p>
          <a:p>
            <a:pPr lvl="1" algn="ctr">
              <a:lnSpc>
                <a:spcPct val="100000"/>
              </a:lnSpc>
              <a:spcBef>
                <a:spcPts val="600"/>
              </a:spcBef>
              <a:spcAft>
                <a:spcPts val="0"/>
              </a:spcAft>
            </a:pPr>
            <a:r>
              <a:rPr lang="en-US" i="1" dirty="0">
                <a:latin typeface="Arial" panose="020B0604020202020204" pitchFamily="34" charset="0"/>
                <a:cs typeface="Arial" panose="020B0604020202020204" pitchFamily="34" charset="0"/>
              </a:rPr>
              <a:t>I am a partner in ongoing assessment and planning </a:t>
            </a:r>
            <a:endParaRPr lang="en-US" i="1" dirty="0" smtClean="0">
              <a:latin typeface="Arial" panose="020B0604020202020204" pitchFamily="34" charset="0"/>
              <a:cs typeface="Arial" panose="020B0604020202020204" pitchFamily="34" charset="0"/>
            </a:endParaRPr>
          </a:p>
          <a:p>
            <a:pPr lvl="1" algn="ctr">
              <a:lnSpc>
                <a:spcPct val="100000"/>
              </a:lnSpc>
            </a:pPr>
            <a:r>
              <a:rPr lang="en-US" i="1" dirty="0" smtClean="0">
                <a:latin typeface="Arial" panose="020B0604020202020204" pitchFamily="34" charset="0"/>
                <a:cs typeface="Arial" panose="020B0604020202020204" pitchFamily="34" charset="0"/>
              </a:rPr>
              <a:t>that </a:t>
            </a:r>
            <a:r>
              <a:rPr lang="en-US" i="1" dirty="0">
                <a:latin typeface="Arial" panose="020B0604020202020204" pitchFamily="34" charset="0"/>
                <a:cs typeface="Arial" panose="020B0604020202020204" pitchFamily="34" charset="0"/>
              </a:rPr>
              <a:t>helps me get the care and services I need for my health and well-being</a:t>
            </a:r>
            <a:r>
              <a:rPr lang="en-US" i="1"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lvl="2">
              <a:lnSpc>
                <a:spcPct val="100000"/>
              </a:lnSpc>
              <a:spcBef>
                <a:spcPts val="600"/>
              </a:spcBef>
            </a:pPr>
            <a:endParaRPr lang="en-US" dirty="0" smtClean="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this look, sound and feel like in our organisation?</a:t>
            </a:r>
          </a:p>
          <a:p>
            <a:pPr lvl="2">
              <a:lnSpc>
                <a:spcPct val="100000"/>
              </a:lnSpc>
              <a:spcBef>
                <a:spcPts val="600"/>
              </a:spcBef>
            </a:pPr>
            <a:r>
              <a:rPr lang="en-US" sz="1600" dirty="0">
                <a:latin typeface="Arial" panose="020B0604020202020204" pitchFamily="34" charset="0"/>
                <a:cs typeface="Arial" panose="020B0604020202020204" pitchFamily="34" charset="0"/>
              </a:rPr>
              <a:t>What does this mean to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might need to change to meet this Standard?</a:t>
            </a:r>
          </a:p>
          <a:p>
            <a:pPr lvl="2">
              <a:lnSpc>
                <a:spcPct val="100000"/>
              </a:lnSpc>
              <a:spcBef>
                <a:spcPts val="600"/>
              </a:spcBef>
            </a:pPr>
            <a:r>
              <a:rPr lang="en-US" sz="1600" dirty="0">
                <a:latin typeface="Arial" panose="020B0604020202020204" pitchFamily="34" charset="0"/>
                <a:cs typeface="Arial" panose="020B0604020202020204" pitchFamily="34" charset="0"/>
              </a:rPr>
              <a:t>What will the changes mean for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are the risks if we don’t change?</a:t>
            </a:r>
          </a:p>
        </p:txBody>
      </p:sp>
      <p:sp>
        <p:nvSpPr>
          <p:cNvPr id="6" name="Rectangle 5"/>
          <p:cNvSpPr/>
          <p:nvPr/>
        </p:nvSpPr>
        <p:spPr>
          <a:xfrm>
            <a:off x="5973042" y="3428999"/>
            <a:ext cx="2185306" cy="2104902"/>
          </a:xfrm>
          <a:prstGeom prst="rect">
            <a:avLst/>
          </a:prstGeom>
          <a:blipFill>
            <a:blip r:embed="rId3"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982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204" y="1179431"/>
            <a:ext cx="1943553" cy="1943553"/>
          </a:xfrm>
          <a:prstGeom prst="rect">
            <a:avLst/>
          </a:prstGeom>
        </p:spPr>
      </p:pic>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873457"/>
            <a:ext cx="8032750" cy="4386018"/>
          </a:xfrm>
        </p:spPr>
        <p:txBody>
          <a:bodyPr>
            <a:normAutofit/>
          </a:bodyPr>
          <a:lstStyle/>
          <a:p>
            <a:pPr>
              <a:lnSpc>
                <a:spcPct val="100000"/>
              </a:lnSpc>
              <a:spcBef>
                <a:spcPts val="600"/>
              </a:spcBef>
            </a:pPr>
            <a:r>
              <a:rPr lang="en-AU" sz="2600" dirty="0" smtClean="0">
                <a:latin typeface="Arial" panose="020B0604020202020204" pitchFamily="34" charset="0"/>
                <a:cs typeface="Arial" panose="020B0604020202020204" pitchFamily="34" charset="0"/>
              </a:rPr>
              <a:t>Standard 2 – Ongoing assessment and care </a:t>
            </a:r>
          </a:p>
          <a:p>
            <a:pPr>
              <a:lnSpc>
                <a:spcPct val="110000"/>
              </a:lnSpc>
              <a:spcAft>
                <a:spcPts val="600"/>
              </a:spcAft>
            </a:pPr>
            <a:r>
              <a:rPr lang="en-AU" sz="2600" dirty="0" smtClean="0">
                <a:latin typeface="Arial" panose="020B0604020202020204" pitchFamily="34" charset="0"/>
                <a:cs typeface="Arial" panose="020B0604020202020204" pitchFamily="34" charset="0"/>
              </a:rPr>
              <a:t>planning with consumers</a:t>
            </a:r>
            <a:endParaRPr lang="en-AU" sz="2600" dirty="0">
              <a:latin typeface="Arial" panose="020B0604020202020204" pitchFamily="34" charset="0"/>
              <a:cs typeface="Arial" panose="020B0604020202020204" pitchFamily="34" charset="0"/>
            </a:endParaRPr>
          </a:p>
          <a:p>
            <a:pPr lvl="1">
              <a:lnSpc>
                <a:spcPct val="100000"/>
              </a:lnSpc>
              <a:spcBef>
                <a:spcPts val="600"/>
              </a:spcBef>
            </a:pPr>
            <a:r>
              <a:rPr lang="en-AU" b="1" dirty="0" smtClean="0">
                <a:latin typeface="Arial" panose="020B0604020202020204" pitchFamily="34" charset="0"/>
                <a:cs typeface="Arial" panose="020B0604020202020204" pitchFamily="34" charset="0"/>
              </a:rPr>
              <a:t>If you were asked, can you talk about how you:</a:t>
            </a:r>
          </a:p>
          <a:p>
            <a:pPr lvl="2">
              <a:lnSpc>
                <a:spcPct val="100000"/>
              </a:lnSpc>
              <a:spcBef>
                <a:spcPts val="600"/>
              </a:spcBef>
              <a:spcAft>
                <a:spcPts val="0"/>
              </a:spcAft>
            </a:pPr>
            <a:r>
              <a:rPr lang="en-US" sz="1600" dirty="0">
                <a:latin typeface="Arial" panose="020B0604020202020204" pitchFamily="34" charset="0"/>
                <a:cs typeface="Arial" panose="020B0604020202020204" pitchFamily="34" charset="0"/>
              </a:rPr>
              <a:t>Are involved in working with consumers to identify their </a:t>
            </a:r>
            <a:r>
              <a:rPr lang="en-US" sz="1600" b="1" dirty="0">
                <a:latin typeface="Arial" panose="020B0604020202020204" pitchFamily="34" charset="0"/>
                <a:cs typeface="Arial" panose="020B0604020202020204" pitchFamily="34" charset="0"/>
              </a:rPr>
              <a:t>needs, </a:t>
            </a:r>
            <a:endParaRPr lang="en-US" sz="1600" b="1" dirty="0" smtClean="0">
              <a:latin typeface="Arial" panose="020B0604020202020204" pitchFamily="34" charset="0"/>
              <a:cs typeface="Arial" panose="020B0604020202020204" pitchFamily="34" charset="0"/>
            </a:endParaRPr>
          </a:p>
          <a:p>
            <a:pPr marL="0" lvl="2" indent="0">
              <a:lnSpc>
                <a:spcPct val="100000"/>
              </a:lnSpc>
              <a:buNone/>
            </a:pP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choices </a:t>
            </a:r>
            <a:r>
              <a:rPr lang="en-US" sz="1600" dirty="0" smtClean="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preferences</a:t>
            </a:r>
            <a:r>
              <a:rPr lang="en-US" sz="1600" dirty="0">
                <a:latin typeface="Arial" panose="020B0604020202020204" pitchFamily="34" charset="0"/>
                <a:cs typeface="Arial" panose="020B0604020202020204" pitchFamily="34" charset="0"/>
              </a:rPr>
              <a:t>.</a:t>
            </a:r>
          </a:p>
          <a:p>
            <a:pPr lvl="2">
              <a:lnSpc>
                <a:spcPct val="100000"/>
              </a:lnSpc>
              <a:spcBef>
                <a:spcPts val="600"/>
              </a:spcBef>
              <a:spcAft>
                <a:spcPts val="0"/>
              </a:spcAft>
            </a:pPr>
            <a:r>
              <a:rPr lang="en-US" sz="1600" dirty="0">
                <a:latin typeface="Arial" panose="020B0604020202020204" pitchFamily="34" charset="0"/>
                <a:cs typeface="Arial" panose="020B0604020202020204" pitchFamily="34" charset="0"/>
              </a:rPr>
              <a:t>Work with consumers to provide care and services that meets their needs, </a:t>
            </a:r>
            <a:endParaRPr lang="en-US" sz="1600" dirty="0" smtClean="0">
              <a:latin typeface="Arial" panose="020B0604020202020204" pitchFamily="34" charset="0"/>
              <a:cs typeface="Arial" panose="020B0604020202020204" pitchFamily="34" charset="0"/>
            </a:endParaRPr>
          </a:p>
          <a:p>
            <a:pPr marL="0" lvl="2" indent="0">
              <a:lnSpc>
                <a:spcPct val="100000"/>
              </a:lnSpc>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choices </a:t>
            </a:r>
            <a:r>
              <a:rPr lang="en-US" sz="1600" dirty="0">
                <a:latin typeface="Arial" panose="020B0604020202020204" pitchFamily="34" charset="0"/>
                <a:cs typeface="Arial" panose="020B0604020202020204" pitchFamily="34" charset="0"/>
              </a:rPr>
              <a:t>and preferences.</a:t>
            </a:r>
          </a:p>
          <a:p>
            <a:pPr lvl="2">
              <a:lnSpc>
                <a:spcPct val="100000"/>
              </a:lnSpc>
              <a:spcBef>
                <a:spcPts val="600"/>
              </a:spcBef>
            </a:pPr>
            <a:r>
              <a:rPr lang="en-US" sz="1600" dirty="0">
                <a:latin typeface="Arial" panose="020B0604020202020204" pitchFamily="34" charset="0"/>
                <a:cs typeface="Arial" panose="020B0604020202020204" pitchFamily="34" charset="0"/>
              </a:rPr>
              <a:t>Work with </a:t>
            </a:r>
            <a:r>
              <a:rPr lang="en-US" sz="1600" dirty="0" smtClean="0">
                <a:latin typeface="Arial" panose="020B0604020202020204" pitchFamily="34" charset="0"/>
                <a:cs typeface="Arial" panose="020B0604020202020204" pitchFamily="34" charset="0"/>
              </a:rPr>
              <a:t>consumers </a:t>
            </a:r>
            <a:r>
              <a:rPr lang="en-US" sz="1600" dirty="0">
                <a:latin typeface="Arial" panose="020B0604020202020204" pitchFamily="34" charset="0"/>
                <a:cs typeface="Arial" panose="020B0604020202020204" pitchFamily="34" charset="0"/>
              </a:rPr>
              <a:t>to  makes </a:t>
            </a:r>
            <a:r>
              <a:rPr lang="en-US" sz="1600" b="1" dirty="0">
                <a:latin typeface="Arial" panose="020B0604020202020204" pitchFamily="34" charset="0"/>
                <a:cs typeface="Arial" panose="020B0604020202020204" pitchFamily="34" charset="0"/>
              </a:rPr>
              <a:t>changes</a:t>
            </a:r>
            <a:r>
              <a:rPr lang="en-US" sz="1600" dirty="0">
                <a:latin typeface="Arial" panose="020B0604020202020204" pitchFamily="34" charset="0"/>
                <a:cs typeface="Arial" panose="020B0604020202020204" pitchFamily="34" charset="0"/>
              </a:rPr>
              <a:t> to the way you provide care and services. </a:t>
            </a:r>
          </a:p>
          <a:p>
            <a:pPr lvl="2">
              <a:lnSpc>
                <a:spcPct val="100000"/>
              </a:lnSpc>
              <a:spcBef>
                <a:spcPts val="600"/>
              </a:spcBef>
            </a:pPr>
            <a:r>
              <a:rPr lang="en-US" sz="1600" dirty="0">
                <a:latin typeface="Arial" panose="020B0604020202020204" pitchFamily="34" charset="0"/>
                <a:cs typeface="Arial" panose="020B0604020202020204" pitchFamily="34" charset="0"/>
              </a:rPr>
              <a:t>Act on and </a:t>
            </a:r>
            <a:r>
              <a:rPr lang="en-US" sz="1600" dirty="0" smtClean="0">
                <a:latin typeface="Arial" panose="020B0604020202020204" pitchFamily="34" charset="0"/>
                <a:cs typeface="Arial" panose="020B0604020202020204" pitchFamily="34" charset="0"/>
              </a:rPr>
              <a:t>report issues </a:t>
            </a:r>
            <a:r>
              <a:rPr lang="en-US" sz="1600" dirty="0">
                <a:latin typeface="Arial" panose="020B0604020202020204" pitchFamily="34" charset="0"/>
                <a:cs typeface="Arial" panose="020B0604020202020204" pitchFamily="34" charset="0"/>
              </a:rPr>
              <a:t>if there is </a:t>
            </a:r>
            <a:r>
              <a:rPr lang="en-US" sz="1600" dirty="0" smtClean="0">
                <a:latin typeface="Arial" panose="020B0604020202020204" pitchFamily="34" charset="0"/>
                <a:cs typeface="Arial" panose="020B0604020202020204" pitchFamily="34" charset="0"/>
              </a:rPr>
              <a:t>an </a:t>
            </a:r>
            <a:r>
              <a:rPr lang="en-US" sz="1600" b="1" dirty="0">
                <a:latin typeface="Arial" panose="020B0604020202020204" pitchFamily="34" charset="0"/>
                <a:cs typeface="Arial" panose="020B0604020202020204" pitchFamily="34" charset="0"/>
              </a:rPr>
              <a:t>incident or risk </a:t>
            </a:r>
            <a:r>
              <a:rPr lang="en-US" sz="1600" dirty="0">
                <a:latin typeface="Arial" panose="020B0604020202020204" pitchFamily="34" charset="0"/>
                <a:cs typeface="Arial" panose="020B0604020202020204" pitchFamily="34" charset="0"/>
              </a:rPr>
              <a:t>with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way care and services are provided.</a:t>
            </a:r>
          </a:p>
          <a:p>
            <a:pPr lvl="2">
              <a:lnSpc>
                <a:spcPct val="100000"/>
              </a:lnSpc>
              <a:spcBef>
                <a:spcPts val="600"/>
              </a:spcBef>
            </a:pPr>
            <a:r>
              <a:rPr lang="en-US" sz="1600" dirty="0" smtClean="0">
                <a:latin typeface="Arial" panose="020B0604020202020204" pitchFamily="34" charset="0"/>
                <a:cs typeface="Arial" panose="020B0604020202020204" pitchFamily="34" charset="0"/>
              </a:rPr>
              <a:t>Support </a:t>
            </a:r>
            <a:r>
              <a:rPr lang="en-US" sz="1600" dirty="0">
                <a:latin typeface="Arial" panose="020B0604020202020204" pitchFamily="34" charset="0"/>
                <a:cs typeface="Arial" panose="020B0604020202020204" pitchFamily="34" charset="0"/>
              </a:rPr>
              <a:t>all aspects of a consumers </a:t>
            </a:r>
            <a:r>
              <a:rPr lang="en-US" sz="1600" b="1" dirty="0">
                <a:latin typeface="Arial" panose="020B0604020202020204" pitchFamily="34" charset="0"/>
                <a:cs typeface="Arial" panose="020B0604020202020204" pitchFamily="34" charset="0"/>
              </a:rPr>
              <a:t>health</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well-being</a:t>
            </a:r>
            <a:r>
              <a:rPr lang="en-US" sz="1600" dirty="0">
                <a:latin typeface="Arial" panose="020B0604020202020204" pitchFamily="34" charset="0"/>
                <a:cs typeface="Arial" panose="020B0604020202020204" pitchFamily="34" charset="0"/>
              </a:rPr>
              <a:t> including taking risks. </a:t>
            </a:r>
          </a:p>
        </p:txBody>
      </p:sp>
    </p:spTree>
    <p:extLst>
      <p:ext uri="{BB962C8B-B14F-4D97-AF65-F5344CB8AC3E}">
        <p14:creationId xmlns:p14="http://schemas.microsoft.com/office/powerpoint/2010/main" val="3497685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28049"/>
            <a:ext cx="8032750" cy="4322096"/>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3 – Personal and clinical care</a:t>
            </a:r>
            <a:endParaRPr lang="en-AU" sz="2400" dirty="0">
              <a:latin typeface="Arial" panose="020B0604020202020204" pitchFamily="34" charset="0"/>
              <a:cs typeface="Arial" panose="020B0604020202020204" pitchFamily="34" charset="0"/>
            </a:endParaRPr>
          </a:p>
          <a:p>
            <a:pPr lvl="1" algn="ctr">
              <a:lnSpc>
                <a:spcPct val="100000"/>
              </a:lnSpc>
              <a:spcBef>
                <a:spcPts val="600"/>
              </a:spcBef>
              <a:spcAft>
                <a:spcPts val="0"/>
              </a:spcAft>
            </a:pPr>
            <a:r>
              <a:rPr lang="en-US" i="1" dirty="0">
                <a:latin typeface="Arial" panose="020B0604020202020204" pitchFamily="34" charset="0"/>
                <a:cs typeface="Arial" panose="020B0604020202020204" pitchFamily="34" charset="0"/>
              </a:rPr>
              <a:t>I get personal care, clinical care or both personal and clinical </a:t>
            </a:r>
            <a:r>
              <a:rPr lang="en-US" i="1" dirty="0" smtClean="0">
                <a:latin typeface="Arial" panose="020B0604020202020204" pitchFamily="34" charset="0"/>
                <a:cs typeface="Arial" panose="020B0604020202020204" pitchFamily="34" charset="0"/>
              </a:rPr>
              <a:t>care, </a:t>
            </a:r>
          </a:p>
          <a:p>
            <a:pPr lvl="1" algn="ctr">
              <a:lnSpc>
                <a:spcPct val="100000"/>
              </a:lnSpc>
            </a:pPr>
            <a:r>
              <a:rPr lang="en-US" i="1" dirty="0" smtClean="0">
                <a:latin typeface="Arial" panose="020B0604020202020204" pitchFamily="34" charset="0"/>
                <a:cs typeface="Arial" panose="020B0604020202020204" pitchFamily="34" charset="0"/>
              </a:rPr>
              <a:t>that is safe and right for me.</a:t>
            </a:r>
          </a:p>
          <a:p>
            <a:pPr lvl="2">
              <a:lnSpc>
                <a:spcPct val="100000"/>
              </a:lnSpc>
              <a:spcBef>
                <a:spcPts val="600"/>
              </a:spcBef>
            </a:pPr>
            <a:endParaRPr lang="en-US" dirty="0" smtClean="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this look, sound and feel like in our organisation?</a:t>
            </a:r>
          </a:p>
          <a:p>
            <a:pPr lvl="2">
              <a:lnSpc>
                <a:spcPct val="100000"/>
              </a:lnSpc>
              <a:spcBef>
                <a:spcPts val="600"/>
              </a:spcBef>
            </a:pPr>
            <a:r>
              <a:rPr lang="en-US" sz="1600" dirty="0">
                <a:latin typeface="Arial" panose="020B0604020202020204" pitchFamily="34" charset="0"/>
                <a:cs typeface="Arial" panose="020B0604020202020204" pitchFamily="34" charset="0"/>
              </a:rPr>
              <a:t>What does this mean to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might need to change to meet this Standard?</a:t>
            </a:r>
          </a:p>
          <a:p>
            <a:pPr lvl="2">
              <a:lnSpc>
                <a:spcPct val="100000"/>
              </a:lnSpc>
              <a:spcBef>
                <a:spcPts val="600"/>
              </a:spcBef>
            </a:pPr>
            <a:r>
              <a:rPr lang="en-US" sz="1600" dirty="0">
                <a:latin typeface="Arial" panose="020B0604020202020204" pitchFamily="34" charset="0"/>
                <a:cs typeface="Arial" panose="020B0604020202020204" pitchFamily="34" charset="0"/>
              </a:rPr>
              <a:t>What will the changes mean for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are the risks if we don’t change?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006" y="3408215"/>
            <a:ext cx="2297166" cy="2297166"/>
          </a:xfrm>
          <a:prstGeom prst="rect">
            <a:avLst/>
          </a:prstGeom>
        </p:spPr>
      </p:pic>
    </p:spTree>
    <p:extLst>
      <p:ext uri="{BB962C8B-B14F-4D97-AF65-F5344CB8AC3E}">
        <p14:creationId xmlns:p14="http://schemas.microsoft.com/office/powerpoint/2010/main" val="93600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47477"/>
            <a:ext cx="8032750" cy="4302667"/>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3 – Personal and clinical care</a:t>
            </a:r>
            <a:endParaRPr lang="en-AU" sz="2400" dirty="0">
              <a:latin typeface="Arial" panose="020B0604020202020204" pitchFamily="34" charset="0"/>
              <a:cs typeface="Arial" panose="020B0604020202020204" pitchFamily="34" charset="0"/>
            </a:endParaRPr>
          </a:p>
          <a:p>
            <a:pPr lvl="1">
              <a:lnSpc>
                <a:spcPct val="100000"/>
              </a:lnSpc>
              <a:spcBef>
                <a:spcPts val="600"/>
              </a:spcBef>
            </a:pPr>
            <a:r>
              <a:rPr lang="en-AU" b="1" dirty="0" smtClean="0">
                <a:latin typeface="Arial" panose="020B0604020202020204" pitchFamily="34" charset="0"/>
                <a:cs typeface="Arial" panose="020B0604020202020204" pitchFamily="34" charset="0"/>
              </a:rPr>
              <a:t>If you were asked, can you talk about how you:</a:t>
            </a:r>
          </a:p>
          <a:p>
            <a:pPr lvl="2">
              <a:lnSpc>
                <a:spcPct val="100000"/>
              </a:lnSpc>
              <a:spcBef>
                <a:spcPts val="600"/>
              </a:spcBef>
              <a:spcAft>
                <a:spcPts val="0"/>
              </a:spcAft>
            </a:pPr>
            <a:r>
              <a:rPr lang="en-US" sz="1600" dirty="0" smtClean="0">
                <a:latin typeface="Arial" panose="020B0604020202020204" pitchFamily="34" charset="0"/>
                <a:cs typeface="Arial" panose="020B0604020202020204" pitchFamily="34" charset="0"/>
              </a:rPr>
              <a:t>Provide personal </a:t>
            </a:r>
            <a:r>
              <a:rPr lang="en-US" sz="1600" dirty="0">
                <a:latin typeface="Arial" panose="020B0604020202020204" pitchFamily="34" charset="0"/>
                <a:cs typeface="Arial" panose="020B0604020202020204" pitchFamily="34" charset="0"/>
              </a:rPr>
              <a:t>and clinical care within your </a:t>
            </a:r>
            <a:r>
              <a:rPr lang="en-US" sz="1600" b="1" dirty="0">
                <a:latin typeface="Arial" panose="020B0604020202020204" pitchFamily="34" charset="0"/>
                <a:cs typeface="Arial" panose="020B0604020202020204" pitchFamily="34" charset="0"/>
              </a:rPr>
              <a:t>scope of practice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that</a:t>
            </a:r>
          </a:p>
          <a:p>
            <a:pPr marL="0" lvl="2" indent="0">
              <a:lnSpc>
                <a:spcPct val="100000"/>
              </a:lnSpc>
              <a:buNone/>
            </a:pPr>
            <a:r>
              <a:rPr lang="en-US" sz="1600" dirty="0" smtClean="0">
                <a:latin typeface="Arial" panose="020B0604020202020204" pitchFamily="34" charset="0"/>
                <a:cs typeface="Arial" panose="020B0604020202020204" pitchFamily="34" charset="0"/>
              </a:rPr>
              <a:t>    is </a:t>
            </a:r>
            <a:r>
              <a:rPr lang="en-US" sz="1600" dirty="0">
                <a:latin typeface="Arial" panose="020B0604020202020204" pitchFamily="34" charset="0"/>
                <a:cs typeface="Arial" panose="020B0604020202020204" pitchFamily="34" charset="0"/>
              </a:rPr>
              <a:t>focused on </a:t>
            </a:r>
            <a:r>
              <a:rPr lang="en-US" sz="1600" dirty="0" smtClean="0">
                <a:latin typeface="Arial" panose="020B0604020202020204" pitchFamily="34" charset="0"/>
                <a:cs typeface="Arial" panose="020B0604020202020204" pitchFamily="34" charset="0"/>
              </a:rPr>
              <a:t>the consumers </a:t>
            </a:r>
            <a:r>
              <a:rPr lang="en-US" sz="1600" dirty="0">
                <a:latin typeface="Arial" panose="020B0604020202020204" pitchFamily="34" charset="0"/>
                <a:cs typeface="Arial" panose="020B0604020202020204" pitchFamily="34" charset="0"/>
              </a:rPr>
              <a:t>needs, goals and </a:t>
            </a:r>
            <a:r>
              <a:rPr lang="en-US" sz="1600" dirty="0" smtClean="0">
                <a:latin typeface="Arial" panose="020B0604020202020204" pitchFamily="34" charset="0"/>
                <a:cs typeface="Arial" panose="020B0604020202020204" pitchFamily="34" charset="0"/>
              </a:rPr>
              <a:t>preferences.</a:t>
            </a:r>
            <a:endParaRPr lang="en-US" sz="1600" dirty="0">
              <a:latin typeface="Arial" panose="020B0604020202020204" pitchFamily="34" charset="0"/>
              <a:cs typeface="Arial" panose="020B0604020202020204" pitchFamily="34" charset="0"/>
            </a:endParaRPr>
          </a:p>
          <a:p>
            <a:pPr lvl="2">
              <a:lnSpc>
                <a:spcPct val="100000"/>
              </a:lnSpc>
              <a:spcBef>
                <a:spcPts val="600"/>
              </a:spcBef>
            </a:pPr>
            <a:r>
              <a:rPr lang="en-US" sz="1600" dirty="0">
                <a:latin typeface="Arial" panose="020B0604020202020204" pitchFamily="34" charset="0"/>
                <a:cs typeface="Arial" panose="020B0604020202020204" pitchFamily="34" charset="0"/>
              </a:rPr>
              <a:t>Find out about the </a:t>
            </a:r>
            <a:r>
              <a:rPr lang="en-US" sz="1600" b="1" dirty="0">
                <a:latin typeface="Arial" panose="020B0604020202020204" pitchFamily="34" charset="0"/>
                <a:cs typeface="Arial" panose="020B0604020202020204" pitchFamily="34" charset="0"/>
              </a:rPr>
              <a:t>best </a:t>
            </a:r>
            <a:r>
              <a:rPr lang="en-US" sz="1600" b="1" dirty="0" smtClean="0">
                <a:latin typeface="Arial" panose="020B0604020202020204" pitchFamily="34" charset="0"/>
                <a:cs typeface="Arial" panose="020B0604020202020204" pitchFamily="34" charset="0"/>
              </a:rPr>
              <a:t>ways </a:t>
            </a:r>
            <a:r>
              <a:rPr lang="en-US" sz="1600" dirty="0">
                <a:latin typeface="Arial" panose="020B0604020202020204" pitchFamily="34" charset="0"/>
                <a:cs typeface="Arial" panose="020B0604020202020204" pitchFamily="34" charset="0"/>
              </a:rPr>
              <a:t>to provide </a:t>
            </a:r>
            <a:r>
              <a:rPr lang="en-US" sz="1600" dirty="0" smtClean="0">
                <a:latin typeface="Arial" panose="020B0604020202020204" pitchFamily="34" charset="0"/>
                <a:cs typeface="Arial" panose="020B0604020202020204" pitchFamily="34" charset="0"/>
              </a:rPr>
              <a:t>personal </a:t>
            </a:r>
            <a:r>
              <a:rPr lang="en-US" sz="1600" dirty="0">
                <a:latin typeface="Arial" panose="020B0604020202020204" pitchFamily="34" charset="0"/>
                <a:cs typeface="Arial" panose="020B0604020202020204" pitchFamily="34" charset="0"/>
              </a:rPr>
              <a:t>and clinical care.</a:t>
            </a:r>
          </a:p>
          <a:p>
            <a:pPr lvl="2">
              <a:lnSpc>
                <a:spcPct val="100000"/>
              </a:lnSpc>
              <a:spcBef>
                <a:spcPts val="600"/>
              </a:spcBef>
              <a:spcAft>
                <a:spcPts val="0"/>
              </a:spcAft>
            </a:pPr>
            <a:r>
              <a:rPr lang="en-US" sz="1600" dirty="0">
                <a:latin typeface="Arial" panose="020B0604020202020204" pitchFamily="34" charset="0"/>
                <a:cs typeface="Arial" panose="020B0604020202020204" pitchFamily="34" charset="0"/>
              </a:rPr>
              <a:t>Know if a consumer has personal or clinical care needs that might need </a:t>
            </a:r>
            <a:endParaRPr lang="en-US" sz="1600" dirty="0" smtClean="0">
              <a:latin typeface="Arial" panose="020B0604020202020204" pitchFamily="34" charset="0"/>
              <a:cs typeface="Arial" panose="020B0604020202020204" pitchFamily="34" charset="0"/>
            </a:endParaRPr>
          </a:p>
          <a:p>
            <a:pPr marL="0" lvl="2" indent="0">
              <a:lnSpc>
                <a:spcPct val="100000"/>
              </a:lnSpc>
              <a:buNone/>
            </a:pP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extra </a:t>
            </a:r>
            <a:r>
              <a:rPr lang="en-US" sz="1600" b="1" dirty="0">
                <a:latin typeface="Arial" panose="020B0604020202020204" pitchFamily="34" charset="0"/>
                <a:cs typeface="Arial" panose="020B0604020202020204" pitchFamily="34" charset="0"/>
              </a:rPr>
              <a:t>care </a:t>
            </a:r>
            <a:r>
              <a:rPr lang="en-US" sz="1600" dirty="0">
                <a:latin typeface="Arial" panose="020B0604020202020204" pitchFamily="34" charset="0"/>
                <a:cs typeface="Arial" panose="020B0604020202020204" pitchFamily="34" charset="0"/>
              </a:rPr>
              <a:t>or </a:t>
            </a:r>
            <a:r>
              <a:rPr lang="en-US" sz="1600" b="1" dirty="0">
                <a:latin typeface="Arial" panose="020B0604020202020204" pitchFamily="34" charset="0"/>
                <a:cs typeface="Arial" panose="020B0604020202020204" pitchFamily="34" charset="0"/>
              </a:rPr>
              <a:t>precautions</a:t>
            </a:r>
            <a:r>
              <a:rPr lang="en-US" sz="1600" dirty="0">
                <a:latin typeface="Arial" panose="020B0604020202020204" pitchFamily="34" charset="0"/>
                <a:cs typeface="Arial" panose="020B0604020202020204" pitchFamily="34" charset="0"/>
              </a:rPr>
              <a:t> to support them.</a:t>
            </a:r>
          </a:p>
          <a:p>
            <a:pPr lvl="2">
              <a:lnSpc>
                <a:spcPct val="100000"/>
              </a:lnSpc>
              <a:spcBef>
                <a:spcPts val="600"/>
              </a:spcBef>
            </a:pPr>
            <a:r>
              <a:rPr lang="en-US" sz="1600" dirty="0">
                <a:latin typeface="Arial" panose="020B0604020202020204" pitchFamily="34" charset="0"/>
                <a:cs typeface="Arial" panose="020B0604020202020204" pitchFamily="34" charset="0"/>
              </a:rPr>
              <a:t>Support the wishes of consumers that are nearing </a:t>
            </a:r>
            <a:r>
              <a:rPr lang="en-US" sz="1600" dirty="0" smtClean="0">
                <a:latin typeface="Arial" panose="020B0604020202020204" pitchFamily="34" charset="0"/>
                <a:cs typeface="Arial" panose="020B0604020202020204" pitchFamily="34" charset="0"/>
              </a:rPr>
              <a:t>their </a:t>
            </a:r>
            <a:r>
              <a:rPr lang="en-US" sz="1600" b="1" dirty="0">
                <a:latin typeface="Arial" panose="020B0604020202020204" pitchFamily="34" charset="0"/>
                <a:cs typeface="Arial" panose="020B0604020202020204" pitchFamily="34" charset="0"/>
              </a:rPr>
              <a:t>end-of-life</a:t>
            </a:r>
            <a:r>
              <a:rPr lang="en-US" sz="1600" dirty="0">
                <a:latin typeface="Arial" panose="020B0604020202020204" pitchFamily="34" charset="0"/>
                <a:cs typeface="Arial" panose="020B0604020202020204" pitchFamily="34" charset="0"/>
              </a:rPr>
              <a:t>.</a:t>
            </a:r>
          </a:p>
          <a:p>
            <a:pPr lvl="2">
              <a:lnSpc>
                <a:spcPct val="100000"/>
              </a:lnSpc>
              <a:spcBef>
                <a:spcPts val="600"/>
              </a:spcBef>
            </a:pPr>
            <a:r>
              <a:rPr lang="en-US" sz="1600" dirty="0">
                <a:latin typeface="Arial" panose="020B0604020202020204" pitchFamily="34" charset="0"/>
                <a:cs typeface="Arial" panose="020B0604020202020204" pitchFamily="34" charset="0"/>
              </a:rPr>
              <a:t>Act on and report </a:t>
            </a:r>
            <a:r>
              <a:rPr lang="en-US" sz="1600" dirty="0" smtClean="0">
                <a:latin typeface="Arial" panose="020B0604020202020204" pitchFamily="34" charset="0"/>
                <a:cs typeface="Arial" panose="020B0604020202020204" pitchFamily="34" charset="0"/>
              </a:rPr>
              <a:t>any </a:t>
            </a:r>
            <a:r>
              <a:rPr lang="en-US" sz="1600" b="1" dirty="0" smtClean="0">
                <a:latin typeface="Arial" panose="020B0604020202020204" pitchFamily="34" charset="0"/>
                <a:cs typeface="Arial" panose="020B0604020202020204" pitchFamily="34" charset="0"/>
              </a:rPr>
              <a:t>incidents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or </a:t>
            </a:r>
            <a:r>
              <a:rPr lang="en-US" sz="1600" b="1" dirty="0" smtClean="0">
                <a:latin typeface="Arial" panose="020B0604020202020204" pitchFamily="34" charset="0"/>
                <a:cs typeface="Arial" panose="020B0604020202020204" pitchFamily="34" charset="0"/>
              </a:rPr>
              <a:t>risks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with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way care and services are provided.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314" y="1206789"/>
            <a:ext cx="1943553" cy="1943553"/>
          </a:xfrm>
          <a:prstGeom prst="rect">
            <a:avLst/>
          </a:prstGeom>
        </p:spPr>
      </p:pic>
    </p:spTree>
    <p:extLst>
      <p:ext uri="{BB962C8B-B14F-4D97-AF65-F5344CB8AC3E}">
        <p14:creationId xmlns:p14="http://schemas.microsoft.com/office/powerpoint/2010/main" val="376076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41696"/>
            <a:ext cx="8032750" cy="4317779"/>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4 – Services and supports for daily living</a:t>
            </a:r>
            <a:endParaRPr lang="en-AU" sz="2400" dirty="0">
              <a:latin typeface="Arial" panose="020B0604020202020204" pitchFamily="34" charset="0"/>
              <a:cs typeface="Arial" panose="020B0604020202020204" pitchFamily="34" charset="0"/>
            </a:endParaRPr>
          </a:p>
          <a:p>
            <a:pPr lvl="1" algn="ctr">
              <a:lnSpc>
                <a:spcPct val="100000"/>
              </a:lnSpc>
              <a:spcBef>
                <a:spcPts val="600"/>
              </a:spcBef>
              <a:spcAft>
                <a:spcPts val="0"/>
              </a:spcAft>
            </a:pPr>
            <a:r>
              <a:rPr lang="en-US" i="1" dirty="0">
                <a:latin typeface="Arial" panose="020B0604020202020204" pitchFamily="34" charset="0"/>
                <a:cs typeface="Arial" panose="020B0604020202020204" pitchFamily="34" charset="0"/>
              </a:rPr>
              <a:t>I get the services and supports for daily living that are important for my health </a:t>
            </a:r>
            <a:endParaRPr lang="en-US" i="1" dirty="0" smtClean="0">
              <a:latin typeface="Arial" panose="020B0604020202020204" pitchFamily="34" charset="0"/>
              <a:cs typeface="Arial" panose="020B0604020202020204" pitchFamily="34" charset="0"/>
            </a:endParaRPr>
          </a:p>
          <a:p>
            <a:pPr lvl="1" algn="ctr">
              <a:lnSpc>
                <a:spcPct val="100000"/>
              </a:lnSpc>
            </a:pPr>
            <a:r>
              <a:rPr lang="en-US" i="1" dirty="0" smtClean="0">
                <a:latin typeface="Arial" panose="020B0604020202020204" pitchFamily="34" charset="0"/>
                <a:cs typeface="Arial" panose="020B0604020202020204" pitchFamily="34" charset="0"/>
              </a:rPr>
              <a:t>and well-being and </a:t>
            </a:r>
            <a:r>
              <a:rPr lang="en-US" i="1" dirty="0">
                <a:latin typeface="Arial" panose="020B0604020202020204" pitchFamily="34" charset="0"/>
                <a:cs typeface="Arial" panose="020B0604020202020204" pitchFamily="34" charset="0"/>
              </a:rPr>
              <a:t>that enable me to do the things I want to do.</a:t>
            </a:r>
          </a:p>
          <a:p>
            <a:pPr marL="0" lvl="2" indent="0">
              <a:lnSpc>
                <a:spcPct val="100000"/>
              </a:lnSpc>
              <a:spcBef>
                <a:spcPts val="600"/>
              </a:spcBef>
              <a:buNone/>
            </a:pPr>
            <a:endParaRPr lang="en-US" dirty="0" smtClean="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this look, sound and feel like in our organisation?</a:t>
            </a:r>
          </a:p>
          <a:p>
            <a:pPr lvl="2">
              <a:lnSpc>
                <a:spcPct val="100000"/>
              </a:lnSpc>
              <a:spcBef>
                <a:spcPts val="600"/>
              </a:spcBef>
            </a:pPr>
            <a:r>
              <a:rPr lang="en-US" sz="1600" dirty="0">
                <a:latin typeface="Arial" panose="020B0604020202020204" pitchFamily="34" charset="0"/>
                <a:cs typeface="Arial" panose="020B0604020202020204" pitchFamily="34" charset="0"/>
              </a:rPr>
              <a:t>What does this mean to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might need to change to meet this Standard?</a:t>
            </a:r>
          </a:p>
          <a:p>
            <a:pPr lvl="2">
              <a:lnSpc>
                <a:spcPct val="100000"/>
              </a:lnSpc>
              <a:spcBef>
                <a:spcPts val="600"/>
              </a:spcBef>
            </a:pPr>
            <a:r>
              <a:rPr lang="en-US" sz="1600" dirty="0">
                <a:latin typeface="Arial" panose="020B0604020202020204" pitchFamily="34" charset="0"/>
                <a:cs typeface="Arial" panose="020B0604020202020204" pitchFamily="34" charset="0"/>
              </a:rPr>
              <a:t>What will the changes mean for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are the risks if we don’t change?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383" y="3431967"/>
            <a:ext cx="2253344" cy="2253344"/>
          </a:xfrm>
          <a:prstGeom prst="rect">
            <a:avLst/>
          </a:prstGeom>
        </p:spPr>
      </p:pic>
    </p:spTree>
    <p:extLst>
      <p:ext uri="{BB962C8B-B14F-4D97-AF65-F5344CB8AC3E}">
        <p14:creationId xmlns:p14="http://schemas.microsoft.com/office/powerpoint/2010/main" val="339925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499" y="887105"/>
            <a:ext cx="8189946" cy="5461333"/>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4 – Services and supports for  daily living</a:t>
            </a:r>
            <a:endParaRPr lang="en-AU" sz="2400" dirty="0">
              <a:latin typeface="Arial" panose="020B0604020202020204" pitchFamily="34" charset="0"/>
              <a:cs typeface="Arial" panose="020B0604020202020204" pitchFamily="34" charset="0"/>
            </a:endParaRPr>
          </a:p>
          <a:p>
            <a:pPr lvl="1">
              <a:lnSpc>
                <a:spcPct val="100000"/>
              </a:lnSpc>
              <a:spcBef>
                <a:spcPts val="600"/>
              </a:spcBef>
            </a:pPr>
            <a:r>
              <a:rPr lang="en-AU" b="1" dirty="0" smtClean="0">
                <a:latin typeface="Arial" panose="020B0604020202020204" pitchFamily="34" charset="0"/>
                <a:cs typeface="Arial" panose="020B0604020202020204" pitchFamily="34" charset="0"/>
              </a:rPr>
              <a:t>If you were asked, can you talk about how you:</a:t>
            </a:r>
          </a:p>
          <a:p>
            <a:pPr lvl="2">
              <a:lnSpc>
                <a:spcPct val="100000"/>
              </a:lnSpc>
              <a:spcBef>
                <a:spcPts val="600"/>
              </a:spcBef>
            </a:pPr>
            <a:r>
              <a:rPr lang="en-US" sz="1600" dirty="0">
                <a:latin typeface="Arial" panose="020B0604020202020204" pitchFamily="34" charset="0"/>
                <a:cs typeface="Arial" panose="020B0604020202020204" pitchFamily="34" charset="0"/>
              </a:rPr>
              <a:t>Support consumers to do as much as they can </a:t>
            </a:r>
            <a:r>
              <a:rPr lang="en-US" sz="1600" b="1" dirty="0">
                <a:latin typeface="Arial" panose="020B0604020202020204" pitchFamily="34" charset="0"/>
                <a:cs typeface="Arial" panose="020B0604020202020204" pitchFamily="34" charset="0"/>
              </a:rPr>
              <a:t>for themselves</a:t>
            </a:r>
            <a:r>
              <a:rPr lang="en-US" sz="1600" dirty="0">
                <a:latin typeface="Arial" panose="020B0604020202020204" pitchFamily="34" charset="0"/>
                <a:cs typeface="Arial" panose="020B0604020202020204" pitchFamily="34" charset="0"/>
              </a:rPr>
              <a:t>.</a:t>
            </a:r>
          </a:p>
          <a:p>
            <a:pPr lvl="2">
              <a:lnSpc>
                <a:spcPct val="100000"/>
              </a:lnSpc>
              <a:spcBef>
                <a:spcPts val="600"/>
              </a:spcBef>
              <a:spcAft>
                <a:spcPts val="0"/>
              </a:spcAft>
            </a:pPr>
            <a:r>
              <a:rPr lang="en-US" sz="1600" dirty="0">
                <a:latin typeface="Arial" panose="020B0604020202020204" pitchFamily="34" charset="0"/>
                <a:cs typeface="Arial" panose="020B0604020202020204" pitchFamily="34" charset="0"/>
              </a:rPr>
              <a:t>Support the </a:t>
            </a:r>
            <a:r>
              <a:rPr lang="en-US" sz="1600" b="1" dirty="0">
                <a:latin typeface="Arial" panose="020B0604020202020204" pitchFamily="34" charset="0"/>
                <a:cs typeface="Arial" panose="020B0604020202020204" pitchFamily="34" charset="0"/>
              </a:rPr>
              <a:t>whole person’s well-being </a:t>
            </a:r>
            <a:r>
              <a:rPr lang="en-US" sz="1600" dirty="0">
                <a:latin typeface="Arial" panose="020B0604020202020204" pitchFamily="34" charset="0"/>
                <a:cs typeface="Arial" panose="020B0604020202020204" pitchFamily="34" charset="0"/>
              </a:rPr>
              <a:t>(emotional, psychological and </a:t>
            </a:r>
            <a:endParaRPr lang="en-US" sz="1600" dirty="0" smtClean="0">
              <a:latin typeface="Arial" panose="020B0604020202020204" pitchFamily="34" charset="0"/>
              <a:cs typeface="Arial" panose="020B0604020202020204" pitchFamily="34" charset="0"/>
            </a:endParaRPr>
          </a:p>
          <a:p>
            <a:pPr marL="0" lvl="2" indent="0">
              <a:lnSpc>
                <a:spcPct val="100000"/>
              </a:lnSpc>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spiritual</a:t>
            </a:r>
            <a:r>
              <a:rPr lang="en-US" sz="1600" dirty="0">
                <a:latin typeface="Arial" panose="020B0604020202020204" pitchFamily="34" charset="0"/>
                <a:cs typeface="Arial" panose="020B0604020202020204" pitchFamily="34" charset="0"/>
              </a:rPr>
              <a:t>).</a:t>
            </a:r>
          </a:p>
          <a:p>
            <a:pPr lvl="2">
              <a:lnSpc>
                <a:spcPct val="100000"/>
              </a:lnSpc>
              <a:spcBef>
                <a:spcPts val="600"/>
              </a:spcBef>
            </a:pPr>
            <a:r>
              <a:rPr lang="en-US" sz="1600" dirty="0">
                <a:latin typeface="Arial" panose="020B0604020202020204" pitchFamily="34" charset="0"/>
                <a:cs typeface="Arial" panose="020B0604020202020204" pitchFamily="34" charset="0"/>
              </a:rPr>
              <a:t>Know about and support the </a:t>
            </a:r>
            <a:r>
              <a:rPr lang="en-US" sz="1600" b="1" dirty="0">
                <a:latin typeface="Arial" panose="020B0604020202020204" pitchFamily="34" charset="0"/>
                <a:cs typeface="Arial" panose="020B0604020202020204" pitchFamily="34" charset="0"/>
              </a:rPr>
              <a:t>cultural</a:t>
            </a:r>
            <a:r>
              <a:rPr lang="en-US" sz="1600" dirty="0">
                <a:latin typeface="Arial" panose="020B0604020202020204" pitchFamily="34" charset="0"/>
                <a:cs typeface="Arial" panose="020B0604020202020204" pitchFamily="34" charset="0"/>
              </a:rPr>
              <a:t> needs and </a:t>
            </a:r>
            <a:r>
              <a:rPr lang="en-US" sz="1600" dirty="0" smtClean="0">
                <a:latin typeface="Arial" panose="020B0604020202020204" pitchFamily="34" charset="0"/>
                <a:cs typeface="Arial" panose="020B0604020202020204" pitchFamily="34" charset="0"/>
              </a:rPr>
              <a:t>preferences </a:t>
            </a:r>
            <a:r>
              <a:rPr lang="en-US" sz="1600" dirty="0">
                <a:latin typeface="Arial" panose="020B0604020202020204" pitchFamily="34" charset="0"/>
                <a:cs typeface="Arial" panose="020B0604020202020204" pitchFamily="34" charset="0"/>
              </a:rPr>
              <a:t>of consumers.</a:t>
            </a:r>
          </a:p>
          <a:p>
            <a:pPr lvl="2">
              <a:lnSpc>
                <a:spcPct val="100000"/>
              </a:lnSpc>
              <a:spcBef>
                <a:spcPts val="600"/>
              </a:spcBef>
            </a:pPr>
            <a:r>
              <a:rPr lang="en-US" sz="1600" dirty="0">
                <a:latin typeface="Arial" panose="020B0604020202020204" pitchFamily="34" charset="0"/>
                <a:cs typeface="Arial" panose="020B0604020202020204" pitchFamily="34" charset="0"/>
              </a:rPr>
              <a:t>Help consumers to </a:t>
            </a:r>
            <a:r>
              <a:rPr lang="en-US" sz="1600" b="1" dirty="0">
                <a:latin typeface="Arial" panose="020B0604020202020204" pitchFamily="34" charset="0"/>
                <a:cs typeface="Arial" panose="020B0604020202020204" pitchFamily="34" charset="0"/>
              </a:rPr>
              <a:t>do the things that interest them</a:t>
            </a:r>
            <a:r>
              <a:rPr lang="en-US" sz="1600" dirty="0">
                <a:latin typeface="Arial" panose="020B0604020202020204" pitchFamily="34" charset="0"/>
                <a:cs typeface="Arial" panose="020B0604020202020204" pitchFamily="34" charset="0"/>
              </a:rPr>
              <a:t>, have social and personal </a:t>
            </a:r>
            <a:r>
              <a:rPr lang="en-US" sz="1600" dirty="0" smtClean="0">
                <a:latin typeface="Arial" panose="020B0604020202020204" pitchFamily="34" charset="0"/>
                <a:cs typeface="Arial" panose="020B0604020202020204" pitchFamily="34" charset="0"/>
              </a:rPr>
              <a:t>relationships and </a:t>
            </a:r>
            <a:r>
              <a:rPr lang="en-US" sz="1600" dirty="0">
                <a:latin typeface="Arial" panose="020B0604020202020204" pitchFamily="34" charset="0"/>
                <a:cs typeface="Arial" panose="020B0604020202020204" pitchFamily="34" charset="0"/>
              </a:rPr>
              <a:t>be part of the community.</a:t>
            </a:r>
          </a:p>
          <a:p>
            <a:pPr lvl="2">
              <a:lnSpc>
                <a:spcPct val="100000"/>
              </a:lnSpc>
              <a:spcBef>
                <a:spcPts val="600"/>
              </a:spcBef>
            </a:pPr>
            <a:r>
              <a:rPr lang="en-US" sz="1600" b="1" dirty="0">
                <a:latin typeface="Arial" panose="020B0604020202020204" pitchFamily="34" charset="0"/>
                <a:cs typeface="Arial" panose="020B0604020202020204" pitchFamily="34" charset="0"/>
              </a:rPr>
              <a:t>Report and act </a:t>
            </a:r>
            <a:r>
              <a:rPr lang="en-US" sz="1600" dirty="0">
                <a:latin typeface="Arial" panose="020B0604020202020204" pitchFamily="34" charset="0"/>
                <a:cs typeface="Arial" panose="020B0604020202020204" pitchFamily="34" charset="0"/>
              </a:rPr>
              <a:t>upon something a consumer tells you they want or need that you might not be able to do.</a:t>
            </a:r>
          </a:p>
          <a:p>
            <a:pPr lvl="2">
              <a:lnSpc>
                <a:spcPct val="100000"/>
              </a:lnSpc>
              <a:spcBef>
                <a:spcPts val="600"/>
              </a:spcBef>
            </a:pPr>
            <a:r>
              <a:rPr lang="en-US" sz="1600" dirty="0">
                <a:latin typeface="Arial" panose="020B0604020202020204" pitchFamily="34" charset="0"/>
                <a:cs typeface="Arial" panose="020B0604020202020204" pitchFamily="34" charset="0"/>
              </a:rPr>
              <a:t>Support consumers to </a:t>
            </a:r>
            <a:r>
              <a:rPr lang="en-US" sz="1600" b="1" dirty="0">
                <a:latin typeface="Arial" panose="020B0604020202020204" pitchFamily="34" charset="0"/>
                <a:cs typeface="Arial" panose="020B0604020202020204" pitchFamily="34" charset="0"/>
              </a:rPr>
              <a:t>eat and drink </a:t>
            </a:r>
            <a:r>
              <a:rPr lang="en-US" sz="1600" dirty="0">
                <a:latin typeface="Arial" panose="020B0604020202020204" pitchFamily="34" charset="0"/>
                <a:cs typeface="Arial" panose="020B0604020202020204" pitchFamily="34" charset="0"/>
              </a:rPr>
              <a:t>what they want and need to maintain their health and well-being.</a:t>
            </a:r>
          </a:p>
          <a:p>
            <a:pPr lvl="2">
              <a:lnSpc>
                <a:spcPct val="100000"/>
              </a:lnSpc>
              <a:spcBef>
                <a:spcPts val="600"/>
              </a:spcBef>
            </a:pPr>
            <a:r>
              <a:rPr lang="en-US" sz="1600" dirty="0" smtClean="0">
                <a:latin typeface="Arial" panose="020B0604020202020204" pitchFamily="34" charset="0"/>
                <a:cs typeface="Arial" panose="020B0604020202020204" pitchFamily="34" charset="0"/>
              </a:rPr>
              <a:t>Use and </a:t>
            </a:r>
            <a:r>
              <a:rPr lang="en-US" sz="1600" dirty="0">
                <a:latin typeface="Arial" panose="020B0604020202020204" pitchFamily="34" charset="0"/>
                <a:cs typeface="Arial" panose="020B0604020202020204" pitchFamily="34" charset="0"/>
              </a:rPr>
              <a:t>operate </a:t>
            </a:r>
            <a:r>
              <a:rPr lang="en-US" sz="1600" b="1" dirty="0">
                <a:latin typeface="Arial" panose="020B0604020202020204" pitchFamily="34" charset="0"/>
                <a:cs typeface="Arial" panose="020B0604020202020204" pitchFamily="34" charset="0"/>
              </a:rPr>
              <a:t>equipment </a:t>
            </a:r>
            <a:r>
              <a:rPr lang="en-US" sz="1600" b="1" dirty="0" smtClean="0">
                <a:latin typeface="Arial" panose="020B0604020202020204" pitchFamily="34" charset="0"/>
                <a:cs typeface="Arial" panose="020B0604020202020204" pitchFamily="34" charset="0"/>
              </a:rPr>
              <a:t>safely </a:t>
            </a:r>
            <a:r>
              <a:rPr lang="en-US" sz="1600" dirty="0" smtClean="0">
                <a:latin typeface="Arial" panose="020B0604020202020204" pitchFamily="34" charset="0"/>
                <a:cs typeface="Arial" panose="020B0604020202020204" pitchFamily="34" charset="0"/>
              </a:rPr>
              <a:t>and identify risks.</a:t>
            </a: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407" y="1201004"/>
            <a:ext cx="1937983" cy="1937982"/>
          </a:xfrm>
          <a:prstGeom prst="rect">
            <a:avLst/>
          </a:prstGeom>
        </p:spPr>
      </p:pic>
    </p:spTree>
    <p:extLst>
      <p:ext uri="{BB962C8B-B14F-4D97-AF65-F5344CB8AC3E}">
        <p14:creationId xmlns:p14="http://schemas.microsoft.com/office/powerpoint/2010/main" val="1678637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28048"/>
            <a:ext cx="8032750" cy="4564702"/>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5 – Organisation’s service environment</a:t>
            </a:r>
            <a:endParaRPr lang="en-AU" sz="2400" dirty="0">
              <a:latin typeface="Arial" panose="020B0604020202020204" pitchFamily="34" charset="0"/>
              <a:cs typeface="Arial" panose="020B0604020202020204" pitchFamily="34" charset="0"/>
            </a:endParaRPr>
          </a:p>
          <a:p>
            <a:pPr lvl="1" algn="ctr">
              <a:lnSpc>
                <a:spcPct val="100000"/>
              </a:lnSpc>
              <a:spcBef>
                <a:spcPts val="600"/>
              </a:spcBef>
            </a:pPr>
            <a:r>
              <a:rPr lang="en-US" i="1" dirty="0">
                <a:latin typeface="Arial" panose="020B0604020202020204" pitchFamily="34" charset="0"/>
                <a:cs typeface="Arial" panose="020B0604020202020204" pitchFamily="34" charset="0"/>
              </a:rPr>
              <a:t>I feel I belong and I am safe and comfortable in the organisation’s service environment.</a:t>
            </a:r>
          </a:p>
          <a:p>
            <a:pPr marL="0" lvl="2" indent="0">
              <a:lnSpc>
                <a:spcPct val="100000"/>
              </a:lnSpc>
              <a:spcBef>
                <a:spcPts val="600"/>
              </a:spcBef>
              <a:buNone/>
            </a:pPr>
            <a:endParaRPr lang="en-US" dirty="0" smtClean="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this look, sound and feel like in our organisation?</a:t>
            </a:r>
          </a:p>
          <a:p>
            <a:pPr lvl="2">
              <a:lnSpc>
                <a:spcPct val="100000"/>
              </a:lnSpc>
              <a:spcBef>
                <a:spcPts val="600"/>
              </a:spcBef>
            </a:pPr>
            <a:r>
              <a:rPr lang="en-US" sz="1600" dirty="0">
                <a:latin typeface="Arial" panose="020B0604020202020204" pitchFamily="34" charset="0"/>
                <a:cs typeface="Arial" panose="020B0604020202020204" pitchFamily="34" charset="0"/>
              </a:rPr>
              <a:t>What does this mean to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might need to change to meet this Standard?</a:t>
            </a:r>
          </a:p>
          <a:p>
            <a:pPr lvl="2">
              <a:lnSpc>
                <a:spcPct val="100000"/>
              </a:lnSpc>
              <a:spcBef>
                <a:spcPts val="600"/>
              </a:spcBef>
            </a:pPr>
            <a:r>
              <a:rPr lang="en-US" sz="1600" dirty="0">
                <a:latin typeface="Arial" panose="020B0604020202020204" pitchFamily="34" charset="0"/>
                <a:cs typeface="Arial" panose="020B0604020202020204" pitchFamily="34" charset="0"/>
              </a:rPr>
              <a:t>What will the changes mean for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are the risks if we don’t change?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538" y="3310250"/>
            <a:ext cx="2252631" cy="2252631"/>
          </a:xfrm>
          <a:prstGeom prst="rect">
            <a:avLst/>
          </a:prstGeom>
        </p:spPr>
      </p:pic>
    </p:spTree>
    <p:extLst>
      <p:ext uri="{BB962C8B-B14F-4D97-AF65-F5344CB8AC3E}">
        <p14:creationId xmlns:p14="http://schemas.microsoft.com/office/powerpoint/2010/main" val="3928343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14400"/>
            <a:ext cx="8032750" cy="4578350"/>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5 – Organisation’s service environment</a:t>
            </a:r>
            <a:endParaRPr lang="en-AU" sz="2400" dirty="0">
              <a:latin typeface="Arial" panose="020B0604020202020204" pitchFamily="34" charset="0"/>
              <a:cs typeface="Arial" panose="020B0604020202020204" pitchFamily="34" charset="0"/>
            </a:endParaRPr>
          </a:p>
          <a:p>
            <a:pPr lvl="1">
              <a:lnSpc>
                <a:spcPct val="100000"/>
              </a:lnSpc>
              <a:spcBef>
                <a:spcPts val="600"/>
              </a:spcBef>
            </a:pPr>
            <a:r>
              <a:rPr lang="en-AU" b="1" dirty="0" smtClean="0">
                <a:latin typeface="Arial" panose="020B0604020202020204" pitchFamily="34" charset="0"/>
                <a:cs typeface="Arial" panose="020B0604020202020204" pitchFamily="34" charset="0"/>
              </a:rPr>
              <a:t>If you were asked, can you talk about how you:</a:t>
            </a:r>
          </a:p>
          <a:p>
            <a:pPr lvl="2">
              <a:lnSpc>
                <a:spcPct val="100000"/>
              </a:lnSpc>
              <a:spcBef>
                <a:spcPts val="600"/>
              </a:spcBef>
            </a:pPr>
            <a:r>
              <a:rPr lang="en-US" sz="1600" dirty="0">
                <a:latin typeface="Arial" panose="020B0604020202020204" pitchFamily="34" charset="0"/>
                <a:cs typeface="Arial" panose="020B0604020202020204" pitchFamily="34" charset="0"/>
              </a:rPr>
              <a:t>Contribute to the service being </a:t>
            </a:r>
            <a:r>
              <a:rPr lang="en-US" sz="1600" b="1" dirty="0">
                <a:latin typeface="Arial" panose="020B0604020202020204" pitchFamily="34" charset="0"/>
                <a:cs typeface="Arial" panose="020B0604020202020204" pitchFamily="34" charset="0"/>
              </a:rPr>
              <a:t>welcoming</a:t>
            </a:r>
            <a:r>
              <a:rPr lang="en-US" sz="1600" dirty="0">
                <a:latin typeface="Arial" panose="020B0604020202020204" pitchFamily="34" charset="0"/>
                <a:cs typeface="Arial" panose="020B0604020202020204" pitchFamily="34" charset="0"/>
              </a:rPr>
              <a:t> to all consumers.</a:t>
            </a:r>
          </a:p>
          <a:p>
            <a:pPr lvl="2">
              <a:lnSpc>
                <a:spcPct val="100000"/>
              </a:lnSpc>
              <a:spcBef>
                <a:spcPts val="600"/>
              </a:spcBef>
              <a:spcAft>
                <a:spcPts val="0"/>
              </a:spcAft>
            </a:pPr>
            <a:r>
              <a:rPr lang="en-US" sz="1600" dirty="0">
                <a:latin typeface="Arial" panose="020B0604020202020204" pitchFamily="34" charset="0"/>
                <a:cs typeface="Arial" panose="020B0604020202020204" pitchFamily="34" charset="0"/>
              </a:rPr>
              <a:t>Support consumers to be </a:t>
            </a:r>
            <a:r>
              <a:rPr lang="en-US" sz="1600" b="1" dirty="0">
                <a:latin typeface="Arial" panose="020B0604020202020204" pitchFamily="34" charset="0"/>
                <a:cs typeface="Arial" panose="020B0604020202020204" pitchFamily="34" charset="0"/>
              </a:rPr>
              <a:t>independent</a:t>
            </a:r>
            <a:r>
              <a:rPr lang="en-US" sz="1600" dirty="0">
                <a:latin typeface="Arial" panose="020B0604020202020204" pitchFamily="34" charset="0"/>
                <a:cs typeface="Arial" panose="020B0604020202020204" pitchFamily="34" charset="0"/>
              </a:rPr>
              <a:t> and </a:t>
            </a:r>
            <a:r>
              <a:rPr lang="en-US" sz="1600" dirty="0" smtClean="0">
                <a:latin typeface="Arial" panose="020B0604020202020204" pitchFamily="34" charset="0"/>
                <a:cs typeface="Arial" panose="020B0604020202020204" pitchFamily="34" charset="0"/>
              </a:rPr>
              <a:t>to get </a:t>
            </a:r>
            <a:r>
              <a:rPr lang="en-US" sz="1600" dirty="0">
                <a:latin typeface="Arial" panose="020B0604020202020204" pitchFamily="34" charset="0"/>
                <a:cs typeface="Arial" panose="020B0604020202020204" pitchFamily="34" charset="0"/>
              </a:rPr>
              <a:t>around the inside </a:t>
            </a:r>
            <a:endParaRPr lang="en-US" sz="1600" dirty="0" smtClean="0">
              <a:latin typeface="Arial" panose="020B0604020202020204" pitchFamily="34" charset="0"/>
              <a:cs typeface="Arial" panose="020B0604020202020204" pitchFamily="34" charset="0"/>
            </a:endParaRPr>
          </a:p>
          <a:p>
            <a:pPr marL="0" lvl="2" indent="0">
              <a:lnSpc>
                <a:spcPct val="100000"/>
              </a:lnSpc>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and </a:t>
            </a:r>
            <a:r>
              <a:rPr lang="en-US" sz="1600" dirty="0">
                <a:latin typeface="Arial" panose="020B0604020202020204" pitchFamily="34" charset="0"/>
                <a:cs typeface="Arial" panose="020B0604020202020204" pitchFamily="34" charset="0"/>
              </a:rPr>
              <a:t>outside areas, </a:t>
            </a:r>
            <a:r>
              <a:rPr lang="en-US" sz="1600" dirty="0" smtClean="0">
                <a:latin typeface="Arial" panose="020B0604020202020204" pitchFamily="34" charset="0"/>
                <a:cs typeface="Arial" panose="020B0604020202020204" pitchFamily="34" charset="0"/>
              </a:rPr>
              <a:t>including </a:t>
            </a:r>
            <a:r>
              <a:rPr lang="en-US" sz="1600" dirty="0">
                <a:latin typeface="Arial" panose="020B0604020202020204" pitchFamily="34" charset="0"/>
                <a:cs typeface="Arial" panose="020B0604020202020204" pitchFamily="34" charset="0"/>
              </a:rPr>
              <a:t>those with limited mobility.</a:t>
            </a:r>
          </a:p>
          <a:p>
            <a:pPr lvl="2">
              <a:lnSpc>
                <a:spcPct val="100000"/>
              </a:lnSpc>
              <a:spcBef>
                <a:spcPts val="600"/>
              </a:spcBef>
            </a:pPr>
            <a:r>
              <a:rPr lang="en-US" sz="1600" dirty="0">
                <a:latin typeface="Arial" panose="020B0604020202020204" pitchFamily="34" charset="0"/>
                <a:cs typeface="Arial" panose="020B0604020202020204" pitchFamily="34" charset="0"/>
              </a:rPr>
              <a:t>Know the environment is </a:t>
            </a:r>
            <a:r>
              <a:rPr lang="en-US" sz="1600" b="1" dirty="0">
                <a:latin typeface="Arial" panose="020B0604020202020204" pitchFamily="34" charset="0"/>
                <a:cs typeface="Arial" panose="020B0604020202020204" pitchFamily="34" charset="0"/>
              </a:rPr>
              <a:t>safe</a:t>
            </a:r>
            <a:r>
              <a:rPr lang="en-US" sz="1600" dirty="0">
                <a:latin typeface="Arial" panose="020B0604020202020204" pitchFamily="34" charset="0"/>
                <a:cs typeface="Arial" panose="020B0604020202020204" pitchFamily="34" charset="0"/>
              </a:rPr>
              <a:t> for consumers.</a:t>
            </a:r>
          </a:p>
          <a:p>
            <a:pPr lvl="2">
              <a:lnSpc>
                <a:spcPct val="100000"/>
              </a:lnSpc>
              <a:spcBef>
                <a:spcPts val="600"/>
              </a:spcBef>
            </a:pPr>
            <a:r>
              <a:rPr lang="en-US" sz="1600" dirty="0">
                <a:latin typeface="Arial" panose="020B0604020202020204" pitchFamily="34" charset="0"/>
                <a:cs typeface="Arial" panose="020B0604020202020204" pitchFamily="34" charset="0"/>
              </a:rPr>
              <a:t>Respond if there </a:t>
            </a:r>
            <a:r>
              <a:rPr lang="en-US" sz="1600" dirty="0" smtClean="0">
                <a:latin typeface="Arial" panose="020B0604020202020204" pitchFamily="34" charset="0"/>
                <a:cs typeface="Arial" panose="020B0604020202020204" pitchFamily="34" charset="0"/>
              </a:rPr>
              <a:t>is a </a:t>
            </a:r>
            <a:r>
              <a:rPr lang="en-US" sz="1600" b="1" dirty="0">
                <a:latin typeface="Arial" panose="020B0604020202020204" pitchFamily="34" charset="0"/>
                <a:cs typeface="Arial" panose="020B0604020202020204" pitchFamily="34" charset="0"/>
              </a:rPr>
              <a:t>safety incident, hazard or emergency</a:t>
            </a:r>
            <a:r>
              <a:rPr lang="en-US" sz="1600" dirty="0">
                <a:latin typeface="Arial" panose="020B0604020202020204" pitchFamily="34" charset="0"/>
                <a:cs typeface="Arial" panose="020B0604020202020204" pitchFamily="34" charset="0"/>
              </a:rPr>
              <a:t>.</a:t>
            </a:r>
          </a:p>
          <a:p>
            <a:pPr lvl="2">
              <a:lnSpc>
                <a:spcPct val="100000"/>
              </a:lnSpc>
              <a:spcBef>
                <a:spcPts val="600"/>
              </a:spcBef>
            </a:pPr>
            <a:r>
              <a:rPr lang="en-US" sz="1600" dirty="0">
                <a:latin typeface="Arial" panose="020B0604020202020204" pitchFamily="34" charset="0"/>
                <a:cs typeface="Arial" panose="020B0604020202020204" pitchFamily="34" charset="0"/>
              </a:rPr>
              <a:t>Use equipment </a:t>
            </a:r>
            <a:r>
              <a:rPr lang="en-US" sz="1600" b="1" dirty="0">
                <a:latin typeface="Arial" panose="020B0604020202020204" pitchFamily="34" charset="0"/>
                <a:cs typeface="Arial" panose="020B0604020202020204" pitchFamily="34" charset="0"/>
              </a:rPr>
              <a:t>safely and report </a:t>
            </a:r>
            <a:r>
              <a:rPr lang="en-US" sz="1600" dirty="0">
                <a:latin typeface="Arial" panose="020B0604020202020204" pitchFamily="34" charset="0"/>
                <a:cs typeface="Arial" panose="020B0604020202020204" pitchFamily="34" charset="0"/>
              </a:rPr>
              <a:t>if there is an issue.</a:t>
            </a:r>
          </a:p>
          <a:p>
            <a:pPr lvl="2">
              <a:lnSpc>
                <a:spcPct val="100000"/>
              </a:lnSpc>
              <a:spcBef>
                <a:spcPts val="600"/>
              </a:spcBef>
            </a:pPr>
            <a:r>
              <a:rPr lang="en-US" sz="1600" dirty="0">
                <a:latin typeface="Arial" panose="020B0604020202020204" pitchFamily="34" charset="0"/>
                <a:cs typeface="Arial" panose="020B0604020202020204" pitchFamily="34" charset="0"/>
              </a:rPr>
              <a:t>Know </a:t>
            </a:r>
            <a:r>
              <a:rPr lang="en-US" sz="1600" b="1" dirty="0" smtClean="0">
                <a:latin typeface="Arial" panose="020B0604020202020204" pitchFamily="34" charset="0"/>
                <a:cs typeface="Arial" panose="020B0604020202020204" pitchFamily="34" charset="0"/>
              </a:rPr>
              <a:t>what </a:t>
            </a:r>
            <a:r>
              <a:rPr lang="en-US" sz="1600" b="1" dirty="0">
                <a:latin typeface="Arial" panose="020B0604020202020204" pitchFamily="34" charset="0"/>
                <a:cs typeface="Arial" panose="020B0604020202020204" pitchFamily="34" charset="0"/>
              </a:rPr>
              <a:t>equipment </a:t>
            </a:r>
            <a:r>
              <a:rPr lang="en-US" sz="1600" dirty="0">
                <a:latin typeface="Arial" panose="020B0604020202020204" pitchFamily="34" charset="0"/>
                <a:cs typeface="Arial" panose="020B0604020202020204" pitchFamily="34" charset="0"/>
              </a:rPr>
              <a:t>is </a:t>
            </a:r>
            <a:r>
              <a:rPr lang="en-US" sz="1600" dirty="0" smtClean="0">
                <a:latin typeface="Arial" panose="020B0604020202020204" pitchFamily="34" charset="0"/>
                <a:cs typeface="Arial" panose="020B0604020202020204" pitchFamily="34" charset="0"/>
              </a:rPr>
              <a:t>being used </a:t>
            </a:r>
            <a:r>
              <a:rPr lang="en-US" sz="1600" dirty="0">
                <a:latin typeface="Arial" panose="020B0604020202020204" pitchFamily="34" charset="0"/>
                <a:cs typeface="Arial" panose="020B0604020202020204" pitchFamily="34" charset="0"/>
              </a:rPr>
              <a:t>to meet consumers needs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507" y="1193382"/>
            <a:ext cx="1972901" cy="1972901"/>
          </a:xfrm>
          <a:prstGeom prst="rect">
            <a:avLst/>
          </a:prstGeom>
        </p:spPr>
      </p:pic>
    </p:spTree>
    <p:extLst>
      <p:ext uri="{BB962C8B-B14F-4D97-AF65-F5344CB8AC3E}">
        <p14:creationId xmlns:p14="http://schemas.microsoft.com/office/powerpoint/2010/main" val="3778135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28048"/>
            <a:ext cx="8032750" cy="4591998"/>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6 – Feedback and complaints</a:t>
            </a:r>
            <a:endParaRPr lang="en-AU" sz="2400" dirty="0">
              <a:latin typeface="Arial" panose="020B0604020202020204" pitchFamily="34" charset="0"/>
              <a:cs typeface="Arial" panose="020B0604020202020204" pitchFamily="34" charset="0"/>
            </a:endParaRPr>
          </a:p>
          <a:p>
            <a:pPr lvl="1" algn="ctr">
              <a:lnSpc>
                <a:spcPct val="100000"/>
              </a:lnSpc>
              <a:spcBef>
                <a:spcPts val="600"/>
              </a:spcBef>
              <a:spcAft>
                <a:spcPts val="0"/>
              </a:spcAft>
            </a:pPr>
            <a:r>
              <a:rPr lang="en-US" i="1" dirty="0">
                <a:latin typeface="Arial" panose="020B0604020202020204" pitchFamily="34" charset="0"/>
                <a:cs typeface="Arial" panose="020B0604020202020204" pitchFamily="34" charset="0"/>
              </a:rPr>
              <a:t>I feel safe and am encouraged and supported to give feedback and make complaints. </a:t>
            </a:r>
            <a:endParaRPr lang="en-US" i="1" dirty="0" smtClean="0">
              <a:latin typeface="Arial" panose="020B0604020202020204" pitchFamily="34" charset="0"/>
              <a:cs typeface="Arial" panose="020B0604020202020204" pitchFamily="34" charset="0"/>
            </a:endParaRPr>
          </a:p>
          <a:p>
            <a:pPr lvl="1" algn="ctr">
              <a:lnSpc>
                <a:spcPct val="100000"/>
              </a:lnSpc>
            </a:pPr>
            <a:r>
              <a:rPr lang="en-US" i="1" dirty="0" smtClean="0">
                <a:latin typeface="Arial" panose="020B0604020202020204" pitchFamily="34" charset="0"/>
                <a:cs typeface="Arial" panose="020B0604020202020204" pitchFamily="34" charset="0"/>
              </a:rPr>
              <a:t>I </a:t>
            </a:r>
            <a:r>
              <a:rPr lang="en-US" i="1" dirty="0">
                <a:latin typeface="Arial" panose="020B0604020202020204" pitchFamily="34" charset="0"/>
                <a:cs typeface="Arial" panose="020B0604020202020204" pitchFamily="34" charset="0"/>
              </a:rPr>
              <a:t>am engaged in processes to address my feedback and complaints, and appropriate action is taken.</a:t>
            </a:r>
          </a:p>
          <a:p>
            <a:pPr lvl="2">
              <a:lnSpc>
                <a:spcPct val="100000"/>
              </a:lnSpc>
              <a:spcBef>
                <a:spcPts val="600"/>
              </a:spcBef>
            </a:pPr>
            <a:endParaRPr lang="en-US" dirty="0" smtClean="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this look, sound and feel like in our organisation?</a:t>
            </a:r>
          </a:p>
          <a:p>
            <a:pPr lvl="2">
              <a:lnSpc>
                <a:spcPct val="100000"/>
              </a:lnSpc>
              <a:spcBef>
                <a:spcPts val="600"/>
              </a:spcBef>
            </a:pPr>
            <a:r>
              <a:rPr lang="en-US" sz="1600" dirty="0">
                <a:latin typeface="Arial" panose="020B0604020202020204" pitchFamily="34" charset="0"/>
                <a:cs typeface="Arial" panose="020B0604020202020204" pitchFamily="34" charset="0"/>
              </a:rPr>
              <a:t>What does this mean to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might need to change to meet this Standard?</a:t>
            </a:r>
          </a:p>
          <a:p>
            <a:pPr lvl="2">
              <a:lnSpc>
                <a:spcPct val="100000"/>
              </a:lnSpc>
              <a:spcBef>
                <a:spcPts val="600"/>
              </a:spcBef>
            </a:pPr>
            <a:r>
              <a:rPr lang="en-US" sz="1600" dirty="0">
                <a:latin typeface="Arial" panose="020B0604020202020204" pitchFamily="34" charset="0"/>
                <a:cs typeface="Arial" panose="020B0604020202020204" pitchFamily="34" charset="0"/>
              </a:rPr>
              <a:t>What will the changes mean for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are the risks if we don’t change?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592" y="3429001"/>
            <a:ext cx="2205132" cy="2205132"/>
          </a:xfrm>
          <a:prstGeom prst="rect">
            <a:avLst/>
          </a:prstGeom>
        </p:spPr>
      </p:pic>
    </p:spTree>
    <p:extLst>
      <p:ext uri="{BB962C8B-B14F-4D97-AF65-F5344CB8AC3E}">
        <p14:creationId xmlns:p14="http://schemas.microsoft.com/office/powerpoint/2010/main" val="10570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28194"/>
            <a:ext cx="8032750" cy="3980750"/>
          </a:xfrm>
        </p:spPr>
        <p:txBody>
          <a:bodyPr/>
          <a:lstStyle/>
          <a:p>
            <a:pPr>
              <a:spcBef>
                <a:spcPts val="1200"/>
              </a:spcBef>
              <a:spcAft>
                <a:spcPts val="1200"/>
              </a:spcAft>
            </a:pPr>
            <a:r>
              <a:rPr lang="en-AU" sz="2400" dirty="0" smtClean="0">
                <a:latin typeface="Arial" panose="020B0604020202020204" pitchFamily="34" charset="0"/>
                <a:cs typeface="Arial" panose="020B0604020202020204" pitchFamily="34" charset="0"/>
              </a:rPr>
              <a:t>Learning outcomes</a:t>
            </a:r>
            <a:endParaRPr lang="en-US" dirty="0" smtClean="0">
              <a:latin typeface="Arial" panose="020B0604020202020204" pitchFamily="34" charset="0"/>
              <a:cs typeface="Arial" panose="020B0604020202020204" pitchFamily="34" charset="0"/>
            </a:endParaRPr>
          </a:p>
          <a:p>
            <a:pPr lvl="2">
              <a:spcBef>
                <a:spcPts val="1200"/>
              </a:spcBef>
              <a:spcAft>
                <a:spcPts val="1200"/>
              </a:spcAft>
            </a:pPr>
            <a:r>
              <a:rPr lang="en-US" dirty="0" smtClean="0">
                <a:latin typeface="Arial" panose="020B0604020202020204" pitchFamily="34" charset="0"/>
                <a:cs typeface="Arial" panose="020B0604020202020204" pitchFamily="34" charset="0"/>
              </a:rPr>
              <a:t>Describe </a:t>
            </a:r>
            <a:r>
              <a:rPr lang="en-US" dirty="0">
                <a:latin typeface="Arial" panose="020B0604020202020204" pitchFamily="34" charset="0"/>
                <a:cs typeface="Arial" panose="020B0604020202020204" pitchFamily="34" charset="0"/>
              </a:rPr>
              <a:t>the new Aged Care Quality Standards and what they mean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2">
              <a:spcBef>
                <a:spcPts val="1200"/>
              </a:spcBef>
              <a:spcAft>
                <a:spcPts val="1200"/>
              </a:spcAft>
            </a:pPr>
            <a:r>
              <a:rPr lang="en-US" dirty="0">
                <a:latin typeface="Arial" panose="020B0604020202020204" pitchFamily="34" charset="0"/>
                <a:cs typeface="Arial" panose="020B0604020202020204" pitchFamily="34" charset="0"/>
              </a:rPr>
              <a:t>Build a shared understanding about your role in  demonstrating performance against the requirements.</a:t>
            </a:r>
          </a:p>
        </p:txBody>
      </p:sp>
    </p:spTree>
    <p:extLst>
      <p:ext uri="{BB962C8B-B14F-4D97-AF65-F5344CB8AC3E}">
        <p14:creationId xmlns:p14="http://schemas.microsoft.com/office/powerpoint/2010/main" val="1891866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28048"/>
            <a:ext cx="8032750" cy="4591998"/>
          </a:xfrm>
        </p:spPr>
        <p:txBody>
          <a:bodyPr>
            <a:normAutofit/>
          </a:bodyPr>
          <a:lstStyle/>
          <a:p>
            <a:pPr>
              <a:lnSpc>
                <a:spcPct val="100000"/>
              </a:lnSpc>
            </a:pPr>
            <a:r>
              <a:rPr lang="en-AU" sz="2400" dirty="0" smtClean="0">
                <a:latin typeface="Arial" panose="020B0604020202020204" pitchFamily="34" charset="0"/>
                <a:cs typeface="Arial" panose="020B0604020202020204" pitchFamily="34" charset="0"/>
              </a:rPr>
              <a:t>Standard 6 – Feedback and complaints</a:t>
            </a:r>
            <a:endParaRPr lang="en-AU" sz="2400" dirty="0">
              <a:latin typeface="Arial" panose="020B0604020202020204" pitchFamily="34" charset="0"/>
              <a:cs typeface="Arial" panose="020B0604020202020204" pitchFamily="34" charset="0"/>
            </a:endParaRPr>
          </a:p>
          <a:p>
            <a:pPr lvl="1">
              <a:spcBef>
                <a:spcPts val="600"/>
              </a:spcBef>
              <a:spcAft>
                <a:spcPts val="1200"/>
              </a:spcAft>
            </a:pPr>
            <a:r>
              <a:rPr lang="en-AU" b="1" dirty="0" smtClean="0">
                <a:latin typeface="Arial" panose="020B0604020202020204" pitchFamily="34" charset="0"/>
                <a:cs typeface="Arial" panose="020B0604020202020204" pitchFamily="34" charset="0"/>
              </a:rPr>
              <a:t>If you were asked, can you talk about how you:</a:t>
            </a:r>
          </a:p>
          <a:p>
            <a:pPr lvl="2">
              <a:lnSpc>
                <a:spcPct val="100000"/>
              </a:lnSpc>
              <a:spcBef>
                <a:spcPts val="600"/>
              </a:spcBef>
              <a:spcAft>
                <a:spcPts val="0"/>
              </a:spcAft>
            </a:pPr>
            <a:r>
              <a:rPr lang="en-US" sz="1600" b="1" dirty="0">
                <a:latin typeface="Arial" panose="020B0604020202020204" pitchFamily="34" charset="0"/>
                <a:cs typeface="Arial" panose="020B0604020202020204" pitchFamily="34" charset="0"/>
              </a:rPr>
              <a:t>Support</a:t>
            </a:r>
            <a:r>
              <a:rPr lang="en-US" sz="1600" dirty="0">
                <a:latin typeface="Arial" panose="020B0604020202020204" pitchFamily="34" charset="0"/>
                <a:cs typeface="Arial" panose="020B0604020202020204" pitchFamily="34" charset="0"/>
              </a:rPr>
              <a:t> consumers/families/representatives to provide feedback </a:t>
            </a:r>
            <a:endParaRPr lang="en-US" sz="1600" dirty="0" smtClean="0">
              <a:latin typeface="Arial" panose="020B0604020202020204" pitchFamily="34" charset="0"/>
              <a:cs typeface="Arial" panose="020B0604020202020204" pitchFamily="34" charset="0"/>
            </a:endParaRPr>
          </a:p>
          <a:p>
            <a:pPr marL="0" lvl="2" indent="0">
              <a:lnSpc>
                <a:spcPct val="100000"/>
              </a:lnSpc>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or </a:t>
            </a:r>
            <a:r>
              <a:rPr lang="en-US" sz="1600" dirty="0">
                <a:latin typeface="Arial" panose="020B0604020202020204" pitchFamily="34" charset="0"/>
                <a:cs typeface="Arial" panose="020B0604020202020204" pitchFamily="34" charset="0"/>
              </a:rPr>
              <a:t>make a complaint.</a:t>
            </a:r>
          </a:p>
          <a:p>
            <a:pPr lvl="2">
              <a:lnSpc>
                <a:spcPct val="100000"/>
              </a:lnSpc>
              <a:spcBef>
                <a:spcPts val="600"/>
              </a:spcBef>
            </a:pPr>
            <a:r>
              <a:rPr lang="en-US" sz="1600" b="1" dirty="0">
                <a:latin typeface="Arial" panose="020B0604020202020204" pitchFamily="34" charset="0"/>
                <a:cs typeface="Arial" panose="020B0604020202020204" pitchFamily="34" charset="0"/>
              </a:rPr>
              <a:t>Respond</a:t>
            </a:r>
            <a:r>
              <a:rPr lang="en-US" sz="1600" dirty="0">
                <a:latin typeface="Arial" panose="020B0604020202020204" pitchFamily="34" charset="0"/>
                <a:cs typeface="Arial" panose="020B0604020202020204" pitchFamily="34" charset="0"/>
              </a:rPr>
              <a:t> to consumers/families/representatives feedback or complaints.</a:t>
            </a:r>
          </a:p>
          <a:p>
            <a:pPr lvl="2">
              <a:lnSpc>
                <a:spcPct val="100000"/>
              </a:lnSpc>
              <a:spcBef>
                <a:spcPts val="600"/>
              </a:spcBef>
            </a:pPr>
            <a:r>
              <a:rPr lang="en-US" sz="1600" dirty="0">
                <a:latin typeface="Arial" panose="020B0604020202020204" pitchFamily="34" charset="0"/>
                <a:cs typeface="Arial" panose="020B0604020202020204" pitchFamily="34" charset="0"/>
              </a:rPr>
              <a:t>Know about how the organisation complaints </a:t>
            </a:r>
            <a:r>
              <a:rPr lang="en-US" sz="1600" b="1" dirty="0">
                <a:latin typeface="Arial" panose="020B0604020202020204" pitchFamily="34" charset="0"/>
                <a:cs typeface="Arial" panose="020B0604020202020204" pitchFamily="34" charset="0"/>
              </a:rPr>
              <a:t>system works</a:t>
            </a:r>
            <a:r>
              <a:rPr lang="en-US" sz="1600" dirty="0">
                <a:latin typeface="Arial" panose="020B0604020202020204" pitchFamily="34" charset="0"/>
                <a:cs typeface="Arial" panose="020B0604020202020204" pitchFamily="34" charset="0"/>
              </a:rPr>
              <a:t>.</a:t>
            </a:r>
          </a:p>
          <a:p>
            <a:pPr lvl="2">
              <a:lnSpc>
                <a:spcPct val="100000"/>
              </a:lnSpc>
              <a:spcBef>
                <a:spcPts val="600"/>
              </a:spcBef>
            </a:pPr>
            <a:r>
              <a:rPr lang="en-US" sz="1600" dirty="0">
                <a:latin typeface="Arial" panose="020B0604020202020204" pitchFamily="34" charset="0"/>
                <a:cs typeface="Arial" panose="020B0604020202020204" pitchFamily="34" charset="0"/>
              </a:rPr>
              <a:t>Would go about getting support for a consumer that may need an </a:t>
            </a:r>
            <a:r>
              <a:rPr lang="en-US" sz="1600" b="1" dirty="0">
                <a:latin typeface="Arial" panose="020B0604020202020204" pitchFamily="34" charset="0"/>
                <a:cs typeface="Arial" panose="020B0604020202020204" pitchFamily="34" charset="0"/>
              </a:rPr>
              <a:t>advocate or translator</a:t>
            </a:r>
            <a:r>
              <a:rPr lang="en-US" sz="1600" dirty="0">
                <a:latin typeface="Arial" panose="020B0604020202020204" pitchFamily="34" charset="0"/>
                <a:cs typeface="Arial" panose="020B0604020202020204" pitchFamily="34" charset="0"/>
              </a:rPr>
              <a:t>.</a:t>
            </a:r>
          </a:p>
          <a:p>
            <a:pPr lvl="2">
              <a:lnSpc>
                <a:spcPct val="100000"/>
              </a:lnSpc>
              <a:spcBef>
                <a:spcPts val="600"/>
              </a:spcBef>
            </a:pPr>
            <a:r>
              <a:rPr lang="en-US" sz="1600" dirty="0">
                <a:latin typeface="Arial" panose="020B0604020202020204" pitchFamily="34" charset="0"/>
                <a:cs typeface="Arial" panose="020B0604020202020204" pitchFamily="34" charset="0"/>
              </a:rPr>
              <a:t>Know if a complaint is </a:t>
            </a:r>
            <a:r>
              <a:rPr lang="en-US" sz="1600" b="1" dirty="0">
                <a:latin typeface="Arial" panose="020B0604020202020204" pitchFamily="34" charset="0"/>
                <a:cs typeface="Arial" panose="020B0604020202020204" pitchFamily="34" charset="0"/>
              </a:rPr>
              <a:t>resolved</a:t>
            </a:r>
            <a:r>
              <a:rPr lang="en-US" sz="1600" dirty="0">
                <a:latin typeface="Arial" panose="020B0604020202020204" pitchFamily="34" charset="0"/>
                <a:cs typeface="Arial" panose="020B0604020202020204" pitchFamily="34" charset="0"/>
              </a:rPr>
              <a:t> and what you might say to consumers/families/representatives. </a:t>
            </a:r>
          </a:p>
          <a:p>
            <a:pPr lvl="2">
              <a:lnSpc>
                <a:spcPct val="100000"/>
              </a:lnSpc>
              <a:spcBef>
                <a:spcPts val="600"/>
              </a:spcBef>
            </a:pPr>
            <a:r>
              <a:rPr lang="en-US" sz="1600" dirty="0">
                <a:latin typeface="Arial" panose="020B0604020202020204" pitchFamily="34" charset="0"/>
                <a:cs typeface="Arial" panose="020B0604020202020204" pitchFamily="34" charset="0"/>
              </a:rPr>
              <a:t>Know that things have </a:t>
            </a:r>
            <a:r>
              <a:rPr lang="en-US" sz="1600" b="1" dirty="0">
                <a:latin typeface="Arial" panose="020B0604020202020204" pitchFamily="34" charset="0"/>
                <a:cs typeface="Arial" panose="020B0604020202020204" pitchFamily="34" charset="0"/>
              </a:rPr>
              <a:t>changed or improved  </a:t>
            </a:r>
            <a:r>
              <a:rPr lang="en-US" sz="1600" dirty="0">
                <a:latin typeface="Arial" panose="020B0604020202020204" pitchFamily="34" charset="0"/>
                <a:cs typeface="Arial" panose="020B0604020202020204" pitchFamily="34" charset="0"/>
              </a:rPr>
              <a:t>as a result of acting on and resolving a complaint.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4219" y="1195490"/>
            <a:ext cx="1974181" cy="1974181"/>
          </a:xfrm>
          <a:prstGeom prst="rect">
            <a:avLst/>
          </a:prstGeom>
        </p:spPr>
      </p:pic>
    </p:spTree>
    <p:extLst>
      <p:ext uri="{BB962C8B-B14F-4D97-AF65-F5344CB8AC3E}">
        <p14:creationId xmlns:p14="http://schemas.microsoft.com/office/powerpoint/2010/main" val="1957031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38784"/>
            <a:ext cx="8032750" cy="3980750"/>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7- Human Resources</a:t>
            </a:r>
            <a:endParaRPr lang="en-AU" sz="2400" dirty="0">
              <a:latin typeface="Arial" panose="020B0604020202020204" pitchFamily="34" charset="0"/>
              <a:cs typeface="Arial" panose="020B0604020202020204" pitchFamily="34" charset="0"/>
            </a:endParaRPr>
          </a:p>
          <a:p>
            <a:pPr lvl="1" algn="ctr">
              <a:lnSpc>
                <a:spcPct val="100000"/>
              </a:lnSpc>
              <a:spcBef>
                <a:spcPts val="600"/>
              </a:spcBef>
              <a:spcAft>
                <a:spcPts val="0"/>
              </a:spcAft>
              <a:buNone/>
            </a:pPr>
            <a:r>
              <a:rPr lang="en-US" i="1" dirty="0">
                <a:latin typeface="Arial" panose="020B0604020202020204" pitchFamily="34" charset="0"/>
                <a:cs typeface="Arial" panose="020B0604020202020204" pitchFamily="34" charset="0"/>
              </a:rPr>
              <a:t>I get quality care and services when I need them from people who are </a:t>
            </a:r>
            <a:endParaRPr lang="en-US" i="1" dirty="0" smtClean="0">
              <a:latin typeface="Arial" panose="020B0604020202020204" pitchFamily="34" charset="0"/>
              <a:cs typeface="Arial" panose="020B0604020202020204" pitchFamily="34" charset="0"/>
            </a:endParaRPr>
          </a:p>
          <a:p>
            <a:pPr lvl="1" algn="ctr">
              <a:lnSpc>
                <a:spcPct val="100000"/>
              </a:lnSpc>
            </a:pPr>
            <a:r>
              <a:rPr lang="en-US" i="1" dirty="0" smtClean="0">
                <a:latin typeface="Arial" panose="020B0604020202020204" pitchFamily="34" charset="0"/>
                <a:cs typeface="Arial" panose="020B0604020202020204" pitchFamily="34" charset="0"/>
              </a:rPr>
              <a:t>knowledgeable</a:t>
            </a:r>
            <a:r>
              <a:rPr lang="en-US" i="1" dirty="0">
                <a:latin typeface="Arial" panose="020B0604020202020204" pitchFamily="34" charset="0"/>
                <a:cs typeface="Arial" panose="020B0604020202020204" pitchFamily="34" charset="0"/>
              </a:rPr>
              <a:t>, capable and caring. </a:t>
            </a:r>
          </a:p>
          <a:p>
            <a:pPr lvl="2">
              <a:lnSpc>
                <a:spcPct val="100000"/>
              </a:lnSpc>
              <a:spcBef>
                <a:spcPts val="600"/>
              </a:spcBef>
            </a:pPr>
            <a:endParaRPr lang="en-US" dirty="0" smtClean="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this look, sound and feel like in our organisation?</a:t>
            </a:r>
          </a:p>
          <a:p>
            <a:pPr lvl="2">
              <a:lnSpc>
                <a:spcPct val="100000"/>
              </a:lnSpc>
              <a:spcBef>
                <a:spcPts val="600"/>
              </a:spcBef>
            </a:pPr>
            <a:r>
              <a:rPr lang="en-US" sz="1600" dirty="0">
                <a:latin typeface="Arial" panose="020B0604020202020204" pitchFamily="34" charset="0"/>
                <a:cs typeface="Arial" panose="020B0604020202020204" pitchFamily="34" charset="0"/>
              </a:rPr>
              <a:t>What does this mean to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might need to change to meet this Standard?</a:t>
            </a:r>
          </a:p>
          <a:p>
            <a:pPr lvl="2">
              <a:lnSpc>
                <a:spcPct val="100000"/>
              </a:lnSpc>
              <a:spcBef>
                <a:spcPts val="600"/>
              </a:spcBef>
            </a:pPr>
            <a:r>
              <a:rPr lang="en-US" sz="1600" dirty="0">
                <a:latin typeface="Arial" panose="020B0604020202020204" pitchFamily="34" charset="0"/>
                <a:cs typeface="Arial" panose="020B0604020202020204" pitchFamily="34" charset="0"/>
              </a:rPr>
              <a:t>What will the changes mean for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are the risks if we don’t change?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338" y="3408218"/>
            <a:ext cx="2320916" cy="2320916"/>
          </a:xfrm>
          <a:prstGeom prst="rect">
            <a:avLst/>
          </a:prstGeom>
        </p:spPr>
      </p:pic>
    </p:spTree>
    <p:extLst>
      <p:ext uri="{BB962C8B-B14F-4D97-AF65-F5344CB8AC3E}">
        <p14:creationId xmlns:p14="http://schemas.microsoft.com/office/powerpoint/2010/main" val="3805538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25136"/>
            <a:ext cx="8032750" cy="4452080"/>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7 – Human resources</a:t>
            </a:r>
            <a:endParaRPr lang="en-AU" sz="2400" dirty="0">
              <a:latin typeface="Arial" panose="020B0604020202020204" pitchFamily="34" charset="0"/>
              <a:cs typeface="Arial" panose="020B0604020202020204" pitchFamily="34" charset="0"/>
            </a:endParaRPr>
          </a:p>
          <a:p>
            <a:pPr lvl="1">
              <a:lnSpc>
                <a:spcPct val="100000"/>
              </a:lnSpc>
              <a:spcBef>
                <a:spcPts val="600"/>
              </a:spcBef>
            </a:pPr>
            <a:r>
              <a:rPr lang="en-AU" b="1" dirty="0" smtClean="0">
                <a:latin typeface="Arial" panose="020B0604020202020204" pitchFamily="34" charset="0"/>
                <a:cs typeface="Arial" panose="020B0604020202020204" pitchFamily="34" charset="0"/>
              </a:rPr>
              <a:t>If you were asked, can you talk about how you:</a:t>
            </a:r>
          </a:p>
          <a:p>
            <a:pPr lvl="2">
              <a:lnSpc>
                <a:spcPct val="100000"/>
              </a:lnSpc>
              <a:spcBef>
                <a:spcPts val="600"/>
              </a:spcBef>
              <a:spcAft>
                <a:spcPts val="0"/>
              </a:spcAft>
            </a:pPr>
            <a:r>
              <a:rPr lang="en-US" sz="1600" dirty="0">
                <a:latin typeface="Arial" panose="020B0604020202020204" pitchFamily="34" charset="0"/>
                <a:cs typeface="Arial" panose="020B0604020202020204" pitchFamily="34" charset="0"/>
              </a:rPr>
              <a:t>Are </a:t>
            </a:r>
            <a:r>
              <a:rPr lang="en-US" sz="1600" b="1" dirty="0">
                <a:latin typeface="Arial" panose="020B0604020202020204" pitchFamily="34" charset="0"/>
                <a:cs typeface="Arial" panose="020B0604020202020204" pitchFamily="34" charset="0"/>
              </a:rPr>
              <a:t>kind, caring and respectful </a:t>
            </a:r>
            <a:r>
              <a:rPr lang="en-US" sz="1600" dirty="0">
                <a:latin typeface="Arial" panose="020B0604020202020204" pitchFamily="34" charset="0"/>
                <a:cs typeface="Arial" panose="020B0604020202020204" pitchFamily="34" charset="0"/>
              </a:rPr>
              <a:t>and what you might do if you saw </a:t>
            </a:r>
            <a:endParaRPr lang="en-US" sz="1600" dirty="0" smtClean="0">
              <a:latin typeface="Arial" panose="020B0604020202020204" pitchFamily="34" charset="0"/>
              <a:cs typeface="Arial" panose="020B0604020202020204" pitchFamily="34" charset="0"/>
            </a:endParaRPr>
          </a:p>
          <a:p>
            <a:pPr marL="0" lvl="2" indent="0">
              <a:lnSpc>
                <a:spcPct val="100000"/>
              </a:lnSpc>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someone </a:t>
            </a:r>
            <a:r>
              <a:rPr lang="en-US" sz="1600" dirty="0">
                <a:latin typeface="Arial" panose="020B0604020202020204" pitchFamily="34" charset="0"/>
                <a:cs typeface="Arial" panose="020B0604020202020204" pitchFamily="34" charset="0"/>
              </a:rPr>
              <a:t>being </a:t>
            </a:r>
            <a:r>
              <a:rPr lang="en-US" sz="1600" dirty="0" smtClean="0">
                <a:latin typeface="Arial" panose="020B0604020202020204" pitchFamily="34" charset="0"/>
                <a:cs typeface="Arial" panose="020B0604020202020204" pitchFamily="34" charset="0"/>
              </a:rPr>
              <a:t>disrespectful </a:t>
            </a:r>
            <a:r>
              <a:rPr lang="en-US" sz="1600" dirty="0">
                <a:latin typeface="Arial" panose="020B0604020202020204" pitchFamily="34" charset="0"/>
                <a:cs typeface="Arial" panose="020B0604020202020204" pitchFamily="34" charset="0"/>
              </a:rPr>
              <a:t>or unkind to a consumer.</a:t>
            </a:r>
          </a:p>
          <a:p>
            <a:pPr lvl="2">
              <a:lnSpc>
                <a:spcPct val="100000"/>
              </a:lnSpc>
              <a:spcBef>
                <a:spcPts val="600"/>
              </a:spcBef>
              <a:spcAft>
                <a:spcPts val="0"/>
              </a:spcAft>
            </a:pPr>
            <a:r>
              <a:rPr lang="en-US" sz="1600" dirty="0">
                <a:latin typeface="Arial" panose="020B0604020202020204" pitchFamily="34" charset="0"/>
                <a:cs typeface="Arial" panose="020B0604020202020204" pitchFamily="34" charset="0"/>
              </a:rPr>
              <a:t>Do </a:t>
            </a:r>
            <a:r>
              <a:rPr lang="en-US" sz="1600" dirty="0" smtClean="0">
                <a:latin typeface="Arial" panose="020B0604020202020204" pitchFamily="34" charset="0"/>
                <a:cs typeface="Arial" panose="020B0604020202020204" pitchFamily="34" charset="0"/>
              </a:rPr>
              <a:t>your </a:t>
            </a:r>
            <a:r>
              <a:rPr lang="en-US" sz="1600" dirty="0">
                <a:latin typeface="Arial" panose="020B0604020202020204" pitchFamily="34" charset="0"/>
                <a:cs typeface="Arial" panose="020B0604020202020204" pitchFamily="34" charset="0"/>
              </a:rPr>
              <a:t>work and </a:t>
            </a:r>
            <a:r>
              <a:rPr lang="en-US" sz="1600" dirty="0" smtClean="0">
                <a:latin typeface="Arial" panose="020B0604020202020204" pitchFamily="34" charset="0"/>
                <a:cs typeface="Arial" panose="020B0604020202020204" pitchFamily="34" charset="0"/>
              </a:rPr>
              <a:t>ensure it </a:t>
            </a:r>
            <a:r>
              <a:rPr lang="en-US" sz="1600" dirty="0">
                <a:latin typeface="Arial" panose="020B0604020202020204" pitchFamily="34" charset="0"/>
                <a:cs typeface="Arial" panose="020B0604020202020204" pitchFamily="34" charset="0"/>
              </a:rPr>
              <a:t>meets the </a:t>
            </a:r>
            <a:r>
              <a:rPr lang="en-US" sz="1600" b="1" dirty="0">
                <a:latin typeface="Arial" panose="020B0604020202020204" pitchFamily="34" charset="0"/>
                <a:cs typeface="Arial" panose="020B0604020202020204" pitchFamily="34" charset="0"/>
              </a:rPr>
              <a:t>needs, goals and </a:t>
            </a:r>
            <a:r>
              <a:rPr lang="en-US" sz="1600" b="1" dirty="0" smtClean="0">
                <a:latin typeface="Arial" panose="020B0604020202020204" pitchFamily="34" charset="0"/>
                <a:cs typeface="Arial" panose="020B0604020202020204" pitchFamily="34" charset="0"/>
              </a:rPr>
              <a:t>preferences</a:t>
            </a:r>
          </a:p>
          <a:p>
            <a:pPr marL="0" lvl="2" indent="0">
              <a:lnSpc>
                <a:spcPct val="100000"/>
              </a:lnSpc>
              <a:buNone/>
            </a:pP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of </a:t>
            </a:r>
            <a:r>
              <a:rPr lang="en-US" sz="1600" b="1" dirty="0">
                <a:latin typeface="Arial" panose="020B0604020202020204" pitchFamily="34" charset="0"/>
                <a:cs typeface="Arial" panose="020B0604020202020204" pitchFamily="34" charset="0"/>
              </a:rPr>
              <a:t>consumers.</a:t>
            </a:r>
          </a:p>
          <a:p>
            <a:pPr lvl="2">
              <a:lnSpc>
                <a:spcPct val="100000"/>
              </a:lnSpc>
              <a:spcBef>
                <a:spcPts val="600"/>
              </a:spcBef>
            </a:pPr>
            <a:r>
              <a:rPr lang="en-US" sz="1600" dirty="0">
                <a:latin typeface="Arial" panose="020B0604020202020204" pitchFamily="34" charset="0"/>
                <a:cs typeface="Arial" panose="020B0604020202020204" pitchFamily="34" charset="0"/>
              </a:rPr>
              <a:t>Are provided with training and support to </a:t>
            </a:r>
            <a:r>
              <a:rPr lang="en-US" sz="1600" b="1" dirty="0">
                <a:latin typeface="Arial" panose="020B0604020202020204" pitchFamily="34" charset="0"/>
                <a:cs typeface="Arial" panose="020B0604020202020204" pitchFamily="34" charset="0"/>
              </a:rPr>
              <a:t>do your work well</a:t>
            </a:r>
            <a:r>
              <a:rPr lang="en-US" sz="1600" dirty="0">
                <a:latin typeface="Arial" panose="020B0604020202020204" pitchFamily="34" charset="0"/>
                <a:cs typeface="Arial" panose="020B0604020202020204" pitchFamily="34" charset="0"/>
              </a:rPr>
              <a:t> and within your scope of practice.</a:t>
            </a:r>
          </a:p>
          <a:p>
            <a:pPr lvl="2">
              <a:lnSpc>
                <a:spcPct val="100000"/>
              </a:lnSpc>
              <a:spcBef>
                <a:spcPts val="600"/>
              </a:spcBef>
            </a:pPr>
            <a:r>
              <a:rPr lang="en-US" sz="1600" dirty="0" smtClean="0">
                <a:latin typeface="Arial" panose="020B0604020202020204" pitchFamily="34" charset="0"/>
                <a:cs typeface="Arial" panose="020B0604020202020204" pitchFamily="34" charset="0"/>
              </a:rPr>
              <a:t>Can </a:t>
            </a:r>
            <a:r>
              <a:rPr lang="en-US" sz="1600" dirty="0">
                <a:latin typeface="Arial" panose="020B0604020202020204" pitchFamily="34" charset="0"/>
                <a:cs typeface="Arial" panose="020B0604020202020204" pitchFamily="34" charset="0"/>
              </a:rPr>
              <a:t>provide feedback on your </a:t>
            </a:r>
            <a:r>
              <a:rPr lang="en-US" sz="1600" b="1" dirty="0">
                <a:latin typeface="Arial" panose="020B0604020202020204" pitchFamily="34" charset="0"/>
                <a:cs typeface="Arial" panose="020B0604020202020204" pitchFamily="34" charset="0"/>
              </a:rPr>
              <a:t>training and support needs</a:t>
            </a:r>
            <a:r>
              <a:rPr lang="en-US" sz="1600" dirty="0">
                <a:latin typeface="Arial" panose="020B0604020202020204" pitchFamily="34" charset="0"/>
                <a:cs typeface="Arial" panose="020B0604020202020204" pitchFamily="34" charset="0"/>
              </a:rPr>
              <a:t>. </a:t>
            </a:r>
          </a:p>
          <a:p>
            <a:pPr lvl="2">
              <a:lnSpc>
                <a:spcPct val="100000"/>
              </a:lnSpc>
              <a:spcBef>
                <a:spcPts val="600"/>
              </a:spcBef>
            </a:pPr>
            <a:r>
              <a:rPr lang="en-US" sz="1600" dirty="0">
                <a:latin typeface="Arial" panose="020B0604020202020204" pitchFamily="34" charset="0"/>
                <a:cs typeface="Arial" panose="020B0604020202020204" pitchFamily="34" charset="0"/>
              </a:rPr>
              <a:t>Are provided with feedback about how </a:t>
            </a:r>
            <a:r>
              <a:rPr lang="en-US" sz="1600" dirty="0" smtClean="0">
                <a:latin typeface="Arial" panose="020B0604020202020204" pitchFamily="34" charset="0"/>
                <a:cs typeface="Arial" panose="020B0604020202020204" pitchFamily="34" charset="0"/>
              </a:rPr>
              <a:t>well you </a:t>
            </a:r>
            <a:r>
              <a:rPr lang="en-US" sz="1600" dirty="0">
                <a:latin typeface="Arial" panose="020B0604020202020204" pitchFamily="34" charset="0"/>
                <a:cs typeface="Arial" panose="020B0604020202020204" pitchFamily="34" charset="0"/>
              </a:rPr>
              <a:t>do </a:t>
            </a:r>
            <a:r>
              <a:rPr lang="en-US" sz="1600" dirty="0" smtClean="0">
                <a:latin typeface="Arial" panose="020B0604020202020204" pitchFamily="34" charset="0"/>
                <a:cs typeface="Arial" panose="020B0604020202020204" pitchFamily="34" charset="0"/>
              </a:rPr>
              <a:t>your </a:t>
            </a:r>
            <a:r>
              <a:rPr lang="en-US" sz="1600" dirty="0">
                <a:latin typeface="Arial" panose="020B0604020202020204" pitchFamily="34" charset="0"/>
                <a:cs typeface="Arial" panose="020B0604020202020204" pitchFamily="34" charset="0"/>
              </a:rPr>
              <a:t>job and where </a:t>
            </a:r>
            <a:r>
              <a:rPr lang="en-US" sz="1600" b="1" dirty="0">
                <a:latin typeface="Arial" panose="020B0604020202020204" pitchFamily="34" charset="0"/>
                <a:cs typeface="Arial" panose="020B0604020202020204" pitchFamily="34" charset="0"/>
              </a:rPr>
              <a:t>you might need to change your practice</a:t>
            </a:r>
            <a:r>
              <a:rPr lang="en-US" sz="1600" dirty="0">
                <a:latin typeface="Arial" panose="020B0604020202020204" pitchFamily="34" charset="0"/>
                <a:cs typeface="Arial" panose="020B0604020202020204" pitchFamily="34" charset="0"/>
              </a:rPr>
              <a:t> to meet consumers needs or improved outcomes for consumers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024" y="1191611"/>
            <a:ext cx="1909153" cy="1909153"/>
          </a:xfrm>
          <a:prstGeom prst="rect">
            <a:avLst/>
          </a:prstGeom>
        </p:spPr>
      </p:pic>
    </p:spTree>
    <p:extLst>
      <p:ext uri="{BB962C8B-B14F-4D97-AF65-F5344CB8AC3E}">
        <p14:creationId xmlns:p14="http://schemas.microsoft.com/office/powerpoint/2010/main" val="1258833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25136"/>
            <a:ext cx="8032750" cy="3980750"/>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8 – Organisational governance</a:t>
            </a:r>
            <a:endParaRPr lang="en-AU" sz="2400" dirty="0">
              <a:latin typeface="Arial" panose="020B0604020202020204" pitchFamily="34" charset="0"/>
              <a:cs typeface="Arial" panose="020B0604020202020204" pitchFamily="34" charset="0"/>
            </a:endParaRPr>
          </a:p>
          <a:p>
            <a:pPr lvl="1" algn="ctr">
              <a:lnSpc>
                <a:spcPct val="100000"/>
              </a:lnSpc>
              <a:spcBef>
                <a:spcPts val="600"/>
              </a:spcBef>
              <a:spcAft>
                <a:spcPts val="0"/>
              </a:spcAft>
            </a:pPr>
            <a:r>
              <a:rPr lang="en-US" i="1" dirty="0">
                <a:latin typeface="Arial" panose="020B0604020202020204" pitchFamily="34" charset="0"/>
                <a:cs typeface="Arial" panose="020B0604020202020204" pitchFamily="34" charset="0"/>
              </a:rPr>
              <a:t>I am confident the organisation is well run. </a:t>
            </a:r>
            <a:endParaRPr lang="en-US" i="1" dirty="0" smtClean="0">
              <a:latin typeface="Arial" panose="020B0604020202020204" pitchFamily="34" charset="0"/>
              <a:cs typeface="Arial" panose="020B0604020202020204" pitchFamily="34" charset="0"/>
            </a:endParaRPr>
          </a:p>
          <a:p>
            <a:pPr lvl="1" algn="ctr">
              <a:lnSpc>
                <a:spcPct val="100000"/>
              </a:lnSpc>
            </a:pPr>
            <a:r>
              <a:rPr lang="en-US" i="1" dirty="0" smtClean="0">
                <a:latin typeface="Arial" panose="020B0604020202020204" pitchFamily="34" charset="0"/>
                <a:cs typeface="Arial" panose="020B0604020202020204" pitchFamily="34" charset="0"/>
              </a:rPr>
              <a:t>I </a:t>
            </a:r>
            <a:r>
              <a:rPr lang="en-US" i="1" dirty="0">
                <a:latin typeface="Arial" panose="020B0604020202020204" pitchFamily="34" charset="0"/>
                <a:cs typeface="Arial" panose="020B0604020202020204" pitchFamily="34" charset="0"/>
              </a:rPr>
              <a:t>can partner in improving the delivery of care and services.</a:t>
            </a:r>
          </a:p>
          <a:p>
            <a:pPr lvl="2">
              <a:lnSpc>
                <a:spcPct val="100000"/>
              </a:lnSpc>
              <a:spcBef>
                <a:spcPts val="600"/>
              </a:spcBef>
            </a:pPr>
            <a:endParaRPr lang="en-US" dirty="0" smtClean="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this look, sound and feel like in our organisation?</a:t>
            </a:r>
          </a:p>
          <a:p>
            <a:pPr lvl="2">
              <a:lnSpc>
                <a:spcPct val="100000"/>
              </a:lnSpc>
              <a:spcBef>
                <a:spcPts val="600"/>
              </a:spcBef>
            </a:pPr>
            <a:r>
              <a:rPr lang="en-US" sz="1600" dirty="0">
                <a:latin typeface="Arial" panose="020B0604020202020204" pitchFamily="34" charset="0"/>
                <a:cs typeface="Arial" panose="020B0604020202020204" pitchFamily="34" charset="0"/>
              </a:rPr>
              <a:t>What does this mean to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might need to change to meet this Standard?</a:t>
            </a:r>
          </a:p>
          <a:p>
            <a:pPr lvl="2">
              <a:lnSpc>
                <a:spcPct val="100000"/>
              </a:lnSpc>
              <a:spcBef>
                <a:spcPts val="600"/>
              </a:spcBef>
            </a:pPr>
            <a:r>
              <a:rPr lang="en-US" sz="1600" dirty="0">
                <a:latin typeface="Arial" panose="020B0604020202020204" pitchFamily="34" charset="0"/>
                <a:cs typeface="Arial" panose="020B0604020202020204" pitchFamily="34" charset="0"/>
              </a:rPr>
              <a:t>What will the changes mean for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are the risks if we don’t change?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377" y="3348842"/>
            <a:ext cx="2415919" cy="2415919"/>
          </a:xfrm>
          <a:prstGeom prst="rect">
            <a:avLst/>
          </a:prstGeom>
        </p:spPr>
      </p:pic>
    </p:spTree>
    <p:extLst>
      <p:ext uri="{BB962C8B-B14F-4D97-AF65-F5344CB8AC3E}">
        <p14:creationId xmlns:p14="http://schemas.microsoft.com/office/powerpoint/2010/main" val="1191368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38783"/>
            <a:ext cx="8032750" cy="4722545"/>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8 – Organisational governance</a:t>
            </a:r>
            <a:endParaRPr lang="en-AU" sz="2400" dirty="0">
              <a:latin typeface="Arial" panose="020B0604020202020204" pitchFamily="34" charset="0"/>
              <a:cs typeface="Arial" panose="020B0604020202020204" pitchFamily="34" charset="0"/>
            </a:endParaRPr>
          </a:p>
          <a:p>
            <a:pPr lvl="1">
              <a:lnSpc>
                <a:spcPct val="100000"/>
              </a:lnSpc>
              <a:spcBef>
                <a:spcPts val="600"/>
              </a:spcBef>
            </a:pPr>
            <a:r>
              <a:rPr lang="en-AU" b="1" dirty="0" smtClean="0">
                <a:latin typeface="Arial" panose="020B0604020202020204" pitchFamily="34" charset="0"/>
                <a:cs typeface="Arial" panose="020B0604020202020204" pitchFamily="34" charset="0"/>
              </a:rPr>
              <a:t>If you were asked, can you talk about how you:</a:t>
            </a:r>
          </a:p>
          <a:p>
            <a:pPr lvl="2">
              <a:lnSpc>
                <a:spcPct val="100000"/>
              </a:lnSpc>
              <a:spcBef>
                <a:spcPts val="600"/>
              </a:spcBef>
            </a:pPr>
            <a:r>
              <a:rPr lang="en-US" sz="1600" b="1" dirty="0" smtClean="0">
                <a:latin typeface="Arial" panose="020B0604020202020204" pitchFamily="34" charset="0"/>
                <a:cs typeface="Arial" panose="020B0604020202020204" pitchFamily="34" charset="0"/>
              </a:rPr>
              <a:t>Work </a:t>
            </a:r>
            <a:r>
              <a:rPr lang="en-US" sz="1600" b="1" dirty="0">
                <a:latin typeface="Arial" panose="020B0604020202020204" pitchFamily="34" charset="0"/>
                <a:cs typeface="Arial" panose="020B0604020202020204" pitchFamily="34" charset="0"/>
              </a:rPr>
              <a:t>with consumers</a:t>
            </a:r>
            <a:r>
              <a:rPr lang="en-US" sz="1600" dirty="0">
                <a:latin typeface="Arial" panose="020B0604020202020204" pitchFamily="34" charset="0"/>
                <a:cs typeface="Arial" panose="020B0604020202020204" pitchFamily="34" charset="0"/>
              </a:rPr>
              <a:t> to provide high quality care and services.</a:t>
            </a:r>
          </a:p>
          <a:p>
            <a:pPr lvl="2">
              <a:lnSpc>
                <a:spcPct val="100000"/>
              </a:lnSpc>
              <a:spcBef>
                <a:spcPts val="600"/>
              </a:spcBef>
            </a:pPr>
            <a:r>
              <a:rPr lang="en-US" sz="1600" dirty="0" smtClean="0">
                <a:latin typeface="Arial" panose="020B0604020202020204" pitchFamily="34" charset="0"/>
                <a:cs typeface="Arial" panose="020B0604020202020204" pitchFamily="34" charset="0"/>
              </a:rPr>
              <a:t>Use </a:t>
            </a:r>
            <a:r>
              <a:rPr lang="en-US" sz="1600" dirty="0">
                <a:latin typeface="Arial" panose="020B0604020202020204" pitchFamily="34" charset="0"/>
                <a:cs typeface="Arial" panose="020B0604020202020204" pitchFamily="34" charset="0"/>
              </a:rPr>
              <a:t>consumers </a:t>
            </a:r>
            <a:r>
              <a:rPr lang="en-US" sz="1600" b="1" dirty="0">
                <a:latin typeface="Arial" panose="020B0604020202020204" pitchFamily="34" charset="0"/>
                <a:cs typeface="Arial" panose="020B0604020202020204" pitchFamily="34" charset="0"/>
              </a:rPr>
              <a:t>feedback</a:t>
            </a:r>
            <a:r>
              <a:rPr lang="en-US" sz="1600" dirty="0">
                <a:latin typeface="Arial" panose="020B0604020202020204" pitchFamily="34" charset="0"/>
                <a:cs typeface="Arial" panose="020B0604020202020204" pitchFamily="34" charset="0"/>
              </a:rPr>
              <a:t> to improve the way things get done.</a:t>
            </a:r>
          </a:p>
          <a:p>
            <a:pPr lvl="2">
              <a:lnSpc>
                <a:spcPct val="100000"/>
              </a:lnSpc>
              <a:spcBef>
                <a:spcPts val="600"/>
              </a:spcBef>
            </a:pPr>
            <a:r>
              <a:rPr lang="en-US" sz="1600" dirty="0" smtClean="0">
                <a:latin typeface="Arial" panose="020B0604020202020204" pitchFamily="34" charset="0"/>
                <a:cs typeface="Arial" panose="020B0604020202020204" pitchFamily="34" charset="0"/>
              </a:rPr>
              <a:t>Make </a:t>
            </a:r>
            <a:r>
              <a:rPr lang="en-US" sz="1600" dirty="0">
                <a:latin typeface="Arial" panose="020B0604020202020204" pitchFamily="34" charset="0"/>
                <a:cs typeface="Arial" panose="020B0604020202020204" pitchFamily="34" charset="0"/>
              </a:rPr>
              <a:t>sure that everyone is </a:t>
            </a:r>
            <a:r>
              <a:rPr lang="en-US" sz="1600" b="1" dirty="0">
                <a:latin typeface="Arial" panose="020B0604020202020204" pitchFamily="34" charset="0"/>
                <a:cs typeface="Arial" panose="020B0604020202020204" pitchFamily="34" charset="0"/>
              </a:rPr>
              <a:t>respected for who they are</a:t>
            </a:r>
            <a:r>
              <a:rPr lang="en-US" sz="1600" dirty="0">
                <a:latin typeface="Arial" panose="020B0604020202020204" pitchFamily="34" charset="0"/>
                <a:cs typeface="Arial" panose="020B0604020202020204" pitchFamily="34" charset="0"/>
              </a:rPr>
              <a:t>. </a:t>
            </a:r>
          </a:p>
          <a:p>
            <a:pPr lvl="2">
              <a:lnSpc>
                <a:spcPct val="100000"/>
              </a:lnSpc>
              <a:spcBef>
                <a:spcPts val="600"/>
              </a:spcBef>
            </a:pPr>
            <a:r>
              <a:rPr lang="en-US" sz="1600" dirty="0" smtClean="0">
                <a:latin typeface="Arial" panose="020B0604020202020204" pitchFamily="34" charset="0"/>
                <a:cs typeface="Arial" panose="020B0604020202020204" pitchFamily="34" charset="0"/>
              </a:rPr>
              <a:t>Seek </a:t>
            </a:r>
            <a:r>
              <a:rPr lang="en-US" sz="1600" dirty="0">
                <a:latin typeface="Arial" panose="020B0604020202020204" pitchFamily="34" charset="0"/>
                <a:cs typeface="Arial" panose="020B0604020202020204" pitchFamily="34" charset="0"/>
              </a:rPr>
              <a:t>feedback </a:t>
            </a:r>
            <a:r>
              <a:rPr lang="en-US" sz="1600" dirty="0" smtClean="0">
                <a:latin typeface="Arial" panose="020B0604020202020204" pitchFamily="34" charset="0"/>
                <a:cs typeface="Arial" panose="020B0604020202020204" pitchFamily="34" charset="0"/>
              </a:rPr>
              <a:t>from both </a:t>
            </a:r>
            <a:r>
              <a:rPr lang="en-US" sz="1600" dirty="0">
                <a:latin typeface="Arial" panose="020B0604020202020204" pitchFamily="34" charset="0"/>
                <a:cs typeface="Arial" panose="020B0604020202020204" pitchFamily="34" charset="0"/>
              </a:rPr>
              <a:t>staff and consumers to </a:t>
            </a:r>
            <a:r>
              <a:rPr lang="en-US" sz="1600" b="1" dirty="0">
                <a:latin typeface="Arial" panose="020B0604020202020204" pitchFamily="34" charset="0"/>
                <a:cs typeface="Arial" panose="020B0604020202020204" pitchFamily="34" charset="0"/>
              </a:rPr>
              <a:t>improve the organisations systems and </a:t>
            </a:r>
            <a:r>
              <a:rPr lang="en-US" sz="1600" b="1" dirty="0" smtClean="0">
                <a:latin typeface="Arial" panose="020B0604020202020204" pitchFamily="34" charset="0"/>
                <a:cs typeface="Arial" panose="020B0604020202020204" pitchFamily="34" charset="0"/>
              </a:rPr>
              <a:t>processes.</a:t>
            </a:r>
            <a:endParaRPr lang="en-US" sz="1600" b="1" dirty="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Support </a:t>
            </a:r>
            <a:r>
              <a:rPr lang="en-US" sz="1600" dirty="0">
                <a:latin typeface="Arial" panose="020B0604020202020204" pitchFamily="34" charset="0"/>
                <a:cs typeface="Arial" panose="020B0604020202020204" pitchFamily="34" charset="0"/>
              </a:rPr>
              <a:t>staff to </a:t>
            </a:r>
            <a:r>
              <a:rPr lang="en-US" sz="1600" b="1" dirty="0">
                <a:latin typeface="Arial" panose="020B0604020202020204" pitchFamily="34" charset="0"/>
                <a:cs typeface="Arial" panose="020B0604020202020204" pitchFamily="34" charset="0"/>
              </a:rPr>
              <a:t>identify and manage </a:t>
            </a:r>
            <a:r>
              <a:rPr lang="en-US" sz="1600" b="1" dirty="0" smtClean="0">
                <a:latin typeface="Arial" panose="020B0604020202020204" pitchFamily="34" charset="0"/>
                <a:cs typeface="Arial" panose="020B0604020202020204" pitchFamily="34" charset="0"/>
              </a:rPr>
              <a:t>risk.</a:t>
            </a:r>
            <a:endParaRPr lang="en-US" sz="1600" b="1" dirty="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Ensure consumers </a:t>
            </a:r>
            <a:r>
              <a:rPr lang="en-US" sz="1600" dirty="0">
                <a:latin typeface="Arial" panose="020B0604020202020204" pitchFamily="34" charset="0"/>
                <a:cs typeface="Arial" panose="020B0604020202020204" pitchFamily="34" charset="0"/>
              </a:rPr>
              <a:t>are </a:t>
            </a:r>
            <a:r>
              <a:rPr lang="en-US" sz="1600" b="1" dirty="0">
                <a:latin typeface="Arial" panose="020B0604020202020204" pitchFamily="34" charset="0"/>
                <a:cs typeface="Arial" panose="020B0604020202020204" pitchFamily="34" charset="0"/>
              </a:rPr>
              <a:t>safe from harm, abuse or </a:t>
            </a:r>
            <a:r>
              <a:rPr lang="en-US" sz="1600" b="1" dirty="0" smtClean="0">
                <a:latin typeface="Arial" panose="020B0604020202020204" pitchFamily="34" charset="0"/>
                <a:cs typeface="Arial" panose="020B0604020202020204" pitchFamily="34" charset="0"/>
              </a:rPr>
              <a:t>neglect.</a:t>
            </a:r>
            <a:endParaRPr lang="en-US" sz="1600" b="1" dirty="0">
              <a:latin typeface="Arial" panose="020B0604020202020204" pitchFamily="34" charset="0"/>
              <a:cs typeface="Arial" panose="020B0604020202020204" pitchFamily="34" charset="0"/>
            </a:endParaRPr>
          </a:p>
          <a:p>
            <a:pPr lvl="2">
              <a:lnSpc>
                <a:spcPct val="100000"/>
              </a:lnSpc>
              <a:spcBef>
                <a:spcPts val="600"/>
              </a:spcBef>
            </a:pPr>
            <a:r>
              <a:rPr lang="en-US" sz="1600" b="1" dirty="0" smtClean="0">
                <a:latin typeface="Arial" panose="020B0604020202020204" pitchFamily="34" charset="0"/>
                <a:cs typeface="Arial" panose="020B0604020202020204" pitchFamily="34" charset="0"/>
              </a:rPr>
              <a:t>Monitor </a:t>
            </a:r>
            <a:r>
              <a:rPr lang="en-US" sz="1600" dirty="0">
                <a:latin typeface="Arial" panose="020B0604020202020204" pitchFamily="34" charset="0"/>
                <a:cs typeface="Arial" panose="020B0604020202020204" pitchFamily="34" charset="0"/>
              </a:rPr>
              <a:t>how</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care and services are provided.</a:t>
            </a:r>
          </a:p>
          <a:p>
            <a:pPr lvl="2">
              <a:lnSpc>
                <a:spcPct val="100000"/>
              </a:lnSpc>
              <a:spcBef>
                <a:spcPts val="600"/>
              </a:spcBef>
            </a:pPr>
            <a:r>
              <a:rPr lang="en-US" sz="1600" b="1" dirty="0" smtClean="0">
                <a:latin typeface="Arial" panose="020B0604020202020204" pitchFamily="34" charset="0"/>
                <a:cs typeface="Arial" panose="020B0604020202020204" pitchFamily="34" charset="0"/>
              </a:rPr>
              <a:t>Respond</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an </a:t>
            </a:r>
            <a:r>
              <a:rPr lang="en-US" sz="1600" b="1" dirty="0">
                <a:latin typeface="Arial" panose="020B0604020202020204" pitchFamily="34" charset="0"/>
                <a:cs typeface="Arial" panose="020B0604020202020204" pitchFamily="34" charset="0"/>
              </a:rPr>
              <a:t>open and transparent </a:t>
            </a:r>
            <a:r>
              <a:rPr lang="en-US" sz="1600" dirty="0">
                <a:latin typeface="Arial" panose="020B0604020202020204" pitchFamily="34" charset="0"/>
                <a:cs typeface="Arial" panose="020B0604020202020204" pitchFamily="34" charset="0"/>
              </a:rPr>
              <a:t>way when things go wrong.</a:t>
            </a:r>
          </a:p>
          <a:p>
            <a:pPr lvl="2">
              <a:lnSpc>
                <a:spcPct val="100000"/>
              </a:lnSpc>
              <a:spcBef>
                <a:spcPts val="600"/>
              </a:spcBef>
            </a:pPr>
            <a:r>
              <a:rPr lang="en-US" sz="1600" dirty="0" smtClean="0">
                <a:latin typeface="Arial" panose="020B0604020202020204" pitchFamily="34" charset="0"/>
                <a:cs typeface="Arial" panose="020B0604020202020204" pitchFamily="34" charset="0"/>
              </a:rPr>
              <a:t>Provide </a:t>
            </a:r>
            <a:r>
              <a:rPr lang="en-US" sz="1600" dirty="0">
                <a:latin typeface="Arial" panose="020B0604020202020204" pitchFamily="34" charset="0"/>
                <a:cs typeface="Arial" panose="020B0604020202020204" pitchFamily="34" charset="0"/>
              </a:rPr>
              <a:t>staff with </a:t>
            </a:r>
            <a:r>
              <a:rPr lang="en-US" sz="1600" b="1" dirty="0">
                <a:latin typeface="Arial" panose="020B0604020202020204" pitchFamily="34" charset="0"/>
                <a:cs typeface="Arial" panose="020B0604020202020204" pitchFamily="34" charset="0"/>
              </a:rPr>
              <a:t>training and support</a:t>
            </a:r>
            <a:r>
              <a:rPr lang="en-US" sz="16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976" y="1152438"/>
            <a:ext cx="1972902" cy="1972902"/>
          </a:xfrm>
          <a:prstGeom prst="rect">
            <a:avLst/>
          </a:prstGeom>
        </p:spPr>
      </p:pic>
    </p:spTree>
    <p:extLst>
      <p:ext uri="{BB962C8B-B14F-4D97-AF65-F5344CB8AC3E}">
        <p14:creationId xmlns:p14="http://schemas.microsoft.com/office/powerpoint/2010/main" val="510395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38784"/>
            <a:ext cx="4000500" cy="3980750"/>
          </a:xfrm>
        </p:spPr>
        <p:txBody>
          <a:bodyPr>
            <a:normAutofit/>
          </a:bodyPr>
          <a:lstStyle/>
          <a:p>
            <a:pPr>
              <a:lnSpc>
                <a:spcPct val="100000"/>
              </a:lnSpc>
              <a:spcBef>
                <a:spcPts val="600"/>
              </a:spcBef>
              <a:spcAft>
                <a:spcPts val="600"/>
              </a:spcAft>
            </a:pPr>
            <a:r>
              <a:rPr lang="en-US" sz="2400" dirty="0" smtClean="0">
                <a:latin typeface="Arial" panose="020B0604020202020204" pitchFamily="34" charset="0"/>
                <a:cs typeface="Arial" panose="020B0604020202020204" pitchFamily="34" charset="0"/>
              </a:rPr>
              <a:t>Learning and reflection</a:t>
            </a:r>
            <a:endParaRPr lang="en-AU" sz="2400" dirty="0">
              <a:latin typeface="Arial" panose="020B0604020202020204" pitchFamily="34" charset="0"/>
              <a:cs typeface="Arial" panose="020B0604020202020204" pitchFamily="34" charset="0"/>
            </a:endParaRPr>
          </a:p>
          <a:p>
            <a:pPr lvl="1">
              <a:lnSpc>
                <a:spcPct val="100000"/>
              </a:lnSpc>
              <a:spcBef>
                <a:spcPts val="600"/>
              </a:spcBef>
            </a:pPr>
            <a:r>
              <a:rPr lang="en-AU" b="1" dirty="0" smtClean="0">
                <a:latin typeface="Arial" panose="020B0604020202020204" pitchFamily="34" charset="0"/>
                <a:cs typeface="Arial" panose="020B0604020202020204" pitchFamily="34" charset="0"/>
              </a:rPr>
              <a:t>What?</a:t>
            </a:r>
          </a:p>
          <a:p>
            <a:pPr lvl="2">
              <a:lnSpc>
                <a:spcPct val="100000"/>
              </a:lnSpc>
              <a:spcBef>
                <a:spcPts val="600"/>
              </a:spcBef>
            </a:pPr>
            <a:r>
              <a:rPr lang="en-AU" sz="1600" dirty="0" smtClean="0">
                <a:latin typeface="Arial" panose="020B0604020202020204" pitchFamily="34" charset="0"/>
                <a:cs typeface="Arial" panose="020B0604020202020204" pitchFamily="34" charset="0"/>
              </a:rPr>
              <a:t>What have you learned?</a:t>
            </a:r>
          </a:p>
          <a:p>
            <a:pPr lvl="1">
              <a:lnSpc>
                <a:spcPct val="100000"/>
              </a:lnSpc>
              <a:spcBef>
                <a:spcPts val="600"/>
              </a:spcBef>
            </a:pPr>
            <a:r>
              <a:rPr lang="en-AU" b="1" dirty="0" smtClean="0">
                <a:latin typeface="Arial" panose="020B0604020202020204" pitchFamily="34" charset="0"/>
                <a:cs typeface="Arial" panose="020B0604020202020204" pitchFamily="34" charset="0"/>
              </a:rPr>
              <a:t>So what?</a:t>
            </a:r>
            <a:endParaRPr lang="en-AU" b="1" dirty="0">
              <a:latin typeface="Arial" panose="020B0604020202020204" pitchFamily="34" charset="0"/>
              <a:cs typeface="Arial" panose="020B0604020202020204" pitchFamily="34" charset="0"/>
            </a:endParaRPr>
          </a:p>
          <a:p>
            <a:pPr lvl="2">
              <a:lnSpc>
                <a:spcPct val="100000"/>
              </a:lnSpc>
              <a:spcBef>
                <a:spcPts val="600"/>
              </a:spcBef>
            </a:pPr>
            <a:r>
              <a:rPr lang="en-AU" sz="1600" dirty="0">
                <a:latin typeface="Arial" panose="020B0604020202020204" pitchFamily="34" charset="0"/>
                <a:cs typeface="Arial" panose="020B0604020202020204" pitchFamily="34" charset="0"/>
              </a:rPr>
              <a:t>What </a:t>
            </a:r>
            <a:r>
              <a:rPr lang="en-AU" sz="1600" dirty="0" smtClean="0">
                <a:latin typeface="Arial" panose="020B0604020202020204" pitchFamily="34" charset="0"/>
                <a:cs typeface="Arial" panose="020B0604020202020204" pitchFamily="34" charset="0"/>
              </a:rPr>
              <a:t>does thus mean for you and your role?</a:t>
            </a:r>
          </a:p>
          <a:p>
            <a:pPr lvl="1">
              <a:lnSpc>
                <a:spcPct val="100000"/>
              </a:lnSpc>
              <a:spcBef>
                <a:spcPts val="600"/>
              </a:spcBef>
            </a:pPr>
            <a:r>
              <a:rPr lang="en-AU" b="1" dirty="0" smtClean="0">
                <a:latin typeface="Arial" panose="020B0604020202020204" pitchFamily="34" charset="0"/>
                <a:cs typeface="Arial" panose="020B0604020202020204" pitchFamily="34" charset="0"/>
              </a:rPr>
              <a:t>Now what?</a:t>
            </a:r>
            <a:endParaRPr lang="en-AU" b="1" dirty="0">
              <a:latin typeface="Arial" panose="020B0604020202020204" pitchFamily="34" charset="0"/>
              <a:cs typeface="Arial" panose="020B0604020202020204" pitchFamily="34" charset="0"/>
            </a:endParaRPr>
          </a:p>
          <a:p>
            <a:pPr lvl="2">
              <a:lnSpc>
                <a:spcPct val="100000"/>
              </a:lnSpc>
              <a:spcBef>
                <a:spcPts val="600"/>
              </a:spcBef>
            </a:pPr>
            <a:r>
              <a:rPr lang="en-AU" sz="1600" dirty="0" smtClean="0">
                <a:latin typeface="Arial" panose="020B0604020202020204" pitchFamily="34" charset="0"/>
                <a:cs typeface="Arial" panose="020B0604020202020204" pitchFamily="34" charset="0"/>
              </a:rPr>
              <a:t>What are you going to do differently or change that will make a difference?</a:t>
            </a:r>
            <a:endParaRPr lang="en-AU" sz="1600" dirty="0">
              <a:latin typeface="Arial" panose="020B0604020202020204" pitchFamily="34" charset="0"/>
              <a:cs typeface="Arial" panose="020B0604020202020204" pitchFamily="34" charset="0"/>
            </a:endParaRPr>
          </a:p>
          <a:p>
            <a:pPr lvl="2">
              <a:lnSpc>
                <a:spcPct val="100000"/>
              </a:lnSpc>
              <a:spcBef>
                <a:spcPts val="600"/>
              </a:spcBef>
            </a:pPr>
            <a:endParaRPr lang="en-AU" dirty="0">
              <a:latin typeface="Arial" panose="020B0604020202020204" pitchFamily="34" charset="0"/>
              <a:cs typeface="Arial" panose="020B0604020202020204" pitchFamily="34" charset="0"/>
            </a:endParaRPr>
          </a:p>
          <a:p>
            <a:pPr marL="0" lvl="2" indent="0">
              <a:buNone/>
            </a:pPr>
            <a:endParaRPr lang="en-AU" dirty="0" smtClean="0">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xmlns="" id="{9E266F43-37AD-44A0-AE77-6544C8148B06}"/>
              </a:ext>
            </a:extLst>
          </p:cNvPr>
          <p:cNvSpPr txBox="1">
            <a:spLocks/>
          </p:cNvSpPr>
          <p:nvPr/>
        </p:nvSpPr>
        <p:spPr>
          <a:xfrm>
            <a:off x="6080166" y="2861953"/>
            <a:ext cx="2755076" cy="2101934"/>
          </a:xfrm>
          <a:prstGeom prst="rect">
            <a:avLst/>
          </a:prstGeom>
        </p:spPr>
        <p:txBody>
          <a:bodyPr vert="horz" lIns="0" tIns="0" rIns="0" bIns="0" rtlCol="0">
            <a:normAutofit/>
          </a:bodyPr>
          <a:lstStyle>
            <a:lvl1pPr marL="0" indent="0" algn="l" defTabSz="914400" rtl="0" eaLnBrk="1" latinLnBrk="0" hangingPunct="1">
              <a:lnSpc>
                <a:spcPct val="114000"/>
              </a:lnSpc>
              <a:spcBef>
                <a:spcPts val="0"/>
              </a:spcBef>
              <a:buFont typeface="Fira Sans Light" panose="020B0403050000020004" pitchFamily="34" charset="0"/>
              <a:buChar char="﻿"/>
              <a:defRPr sz="1800" b="1" kern="1200">
                <a:solidFill>
                  <a:schemeClr val="tx1"/>
                </a:solidFill>
                <a:latin typeface="Fira Sans" panose="020B0503050000020004" pitchFamily="34" charset="0"/>
                <a:ea typeface="+mn-ea"/>
                <a:cs typeface="+mn-cs"/>
              </a:defRPr>
            </a:lvl1pPr>
            <a:lvl2pPr marL="0" indent="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2pPr>
            <a:lvl3pPr marL="180000" indent="-1800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Fira Sans Light" panose="020B0403050000020004" pitchFamily="34" charset="0"/>
                <a:ea typeface="+mn-ea"/>
                <a:cs typeface="+mn-cs"/>
              </a:defRPr>
            </a:lvl3pPr>
            <a:lvl4pPr marL="360000" indent="-1800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Fira Sans Light" panose="020B0403050000020004" pitchFamily="34" charset="0"/>
                <a:ea typeface="+mn-ea"/>
                <a:cs typeface="+mn-cs"/>
              </a:defRPr>
            </a:lvl4pPr>
            <a:lvl5pPr marL="540000" indent="-1800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b="1" dirty="0" smtClean="0">
                <a:latin typeface="Arial" panose="020B0604020202020204" pitchFamily="34" charset="0"/>
                <a:cs typeface="Arial" panose="020B0604020202020204" pitchFamily="34" charset="0"/>
              </a:rPr>
              <a:t>“We do not learn from experience…</a:t>
            </a:r>
          </a:p>
          <a:p>
            <a:pPr lvl="1" algn="ctr"/>
            <a:r>
              <a:rPr lang="en-US" b="1" dirty="0" smtClean="0">
                <a:latin typeface="Arial" panose="020B0604020202020204" pitchFamily="34" charset="0"/>
                <a:cs typeface="Arial" panose="020B0604020202020204" pitchFamily="34" charset="0"/>
              </a:rPr>
              <a:t>we learn from reflecting on experience.”</a:t>
            </a:r>
          </a:p>
          <a:p>
            <a:pPr lvl="1"/>
            <a:r>
              <a:rPr lang="en-US" dirty="0" smtClean="0">
                <a:latin typeface="Arial" panose="020B0604020202020204" pitchFamily="34" charset="0"/>
                <a:cs typeface="Arial" panose="020B0604020202020204" pitchFamily="34" charset="0"/>
              </a:rPr>
              <a:t>- John Dewey</a:t>
            </a:r>
            <a:endParaRPr lang="en-AU"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940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1327639" y="1388908"/>
            <a:ext cx="6836996" cy="3980750"/>
          </a:xfrm>
        </p:spPr>
        <p:txBody>
          <a:bodyPr>
            <a:normAutofit/>
          </a:bodyPr>
          <a:lstStyle/>
          <a:p>
            <a:pPr algn="ctr"/>
            <a:endParaRPr lang="en-US" sz="2400" dirty="0" smtClean="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Why </a:t>
            </a:r>
            <a:r>
              <a:rPr lang="en-US" sz="2400" dirty="0">
                <a:latin typeface="Arial" panose="020B0604020202020204" pitchFamily="34" charset="0"/>
                <a:cs typeface="Arial" panose="020B0604020202020204" pitchFamily="34" charset="0"/>
              </a:rPr>
              <a:t>do we have a new set of </a:t>
            </a:r>
          </a:p>
          <a:p>
            <a:pPr algn="ctr"/>
            <a:r>
              <a:rPr lang="en-US" sz="2400" dirty="0">
                <a:latin typeface="Arial" panose="020B0604020202020204" pitchFamily="34" charset="0"/>
                <a:cs typeface="Arial" panose="020B0604020202020204" pitchFamily="34" charset="0"/>
              </a:rPr>
              <a:t>Aged Care Quality Standards?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What does this mean for our organisation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940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14546"/>
            <a:ext cx="8032750" cy="3980750"/>
          </a:xfrm>
        </p:spPr>
        <p:txBody>
          <a:bodyPr/>
          <a:lstStyle/>
          <a:p>
            <a:pPr>
              <a:spcBef>
                <a:spcPts val="1200"/>
              </a:spcBef>
              <a:spcAft>
                <a:spcPts val="1200"/>
              </a:spcAft>
            </a:pPr>
            <a:r>
              <a:rPr lang="en-AU" sz="2400" dirty="0" smtClean="0">
                <a:latin typeface="Arial" panose="020B0604020202020204" pitchFamily="34" charset="0"/>
                <a:cs typeface="Arial" panose="020B0604020202020204" pitchFamily="34" charset="0"/>
              </a:rPr>
              <a:t>Exploring what is new and what it means for us</a:t>
            </a:r>
            <a:endParaRPr lang="en-AU" sz="2400" dirty="0">
              <a:latin typeface="Arial" panose="020B0604020202020204" pitchFamily="34" charset="0"/>
              <a:cs typeface="Arial" panose="020B0604020202020204" pitchFamily="34" charset="0"/>
            </a:endParaRPr>
          </a:p>
          <a:p>
            <a:pPr lvl="2">
              <a:spcBef>
                <a:spcPts val="1200"/>
              </a:spcBef>
              <a:spcAft>
                <a:spcPts val="1200"/>
              </a:spcAft>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new Aged Care Quality Standards have a stronger focus on quality outcomes for consumers. </a:t>
            </a:r>
          </a:p>
          <a:p>
            <a:pPr lvl="2">
              <a:spcBef>
                <a:spcPts val="1200"/>
              </a:spcBef>
              <a:spcAft>
                <a:spcPts val="1200"/>
              </a:spcAft>
            </a:pPr>
            <a:r>
              <a:rPr lang="en-US" dirty="0" smtClean="0">
                <a:latin typeface="Arial" panose="020B0604020202020204" pitchFamily="34" charset="0"/>
                <a:cs typeface="Arial" panose="020B0604020202020204" pitchFamily="34" charset="0"/>
              </a:rPr>
              <a:t>There </a:t>
            </a:r>
            <a:r>
              <a:rPr lang="en-US" dirty="0">
                <a:latin typeface="Arial" panose="020B0604020202020204" pitchFamily="34" charset="0"/>
                <a:cs typeface="Arial" panose="020B0604020202020204" pitchFamily="34" charset="0"/>
              </a:rPr>
              <a:t>is one set of Standards for all aged care services. </a:t>
            </a:r>
          </a:p>
          <a:p>
            <a:pPr lvl="2">
              <a:spcBef>
                <a:spcPts val="1200"/>
              </a:spcBef>
              <a:spcAft>
                <a:spcPts val="1200"/>
              </a:spcAft>
            </a:pPr>
            <a:r>
              <a:rPr lang="en-US" dirty="0" smtClean="0">
                <a:latin typeface="Arial" panose="020B0604020202020204" pitchFamily="34" charset="0"/>
                <a:cs typeface="Arial" panose="020B0604020202020204" pitchFamily="34" charset="0"/>
              </a:rPr>
              <a:t>Aged </a:t>
            </a:r>
            <a:r>
              <a:rPr lang="en-US" dirty="0">
                <a:latin typeface="Arial" panose="020B0604020202020204" pitchFamily="34" charset="0"/>
                <a:cs typeface="Arial" panose="020B0604020202020204" pitchFamily="34" charset="0"/>
              </a:rPr>
              <a:t>care services will be assessed against all or a subset of the eight standards depending on the type of services they </a:t>
            </a:r>
            <a:r>
              <a:rPr lang="en-US" dirty="0" smtClean="0">
                <a:latin typeface="Arial" panose="020B0604020202020204" pitchFamily="34" charset="0"/>
                <a:cs typeface="Arial" panose="020B0604020202020204" pitchFamily="34" charset="0"/>
              </a:rPr>
              <a:t>provide.</a:t>
            </a:r>
            <a:endParaRPr lang="en-US" dirty="0">
              <a:latin typeface="Arial" panose="020B0604020202020204" pitchFamily="34" charset="0"/>
              <a:cs typeface="Arial" panose="020B0604020202020204" pitchFamily="34" charset="0"/>
            </a:endParaRPr>
          </a:p>
          <a:p>
            <a:pPr lvl="2">
              <a:spcBef>
                <a:spcPts val="1200"/>
              </a:spcBef>
              <a:spcAft>
                <a:spcPts val="1200"/>
              </a:spcAft>
            </a:pPr>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will be having new and different conversations in our workplace. </a:t>
            </a:r>
          </a:p>
        </p:txBody>
      </p:sp>
    </p:spTree>
    <p:extLst>
      <p:ext uri="{BB962C8B-B14F-4D97-AF65-F5344CB8AC3E}">
        <p14:creationId xmlns:p14="http://schemas.microsoft.com/office/powerpoint/2010/main" val="328594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882054" y="2118960"/>
            <a:ext cx="2505808" cy="1608992"/>
          </a:xfrm>
        </p:spPr>
        <p:txBody>
          <a:bodyPr>
            <a:noAutofit/>
          </a:bodyPr>
          <a:lstStyle/>
          <a:p>
            <a:pPr algn="ctr"/>
            <a:r>
              <a:rPr lang="en-AU" sz="3200" dirty="0" smtClean="0">
                <a:latin typeface="Arial" panose="020B0604020202020204" pitchFamily="34" charset="0"/>
                <a:cs typeface="Arial" panose="020B0604020202020204" pitchFamily="34" charset="0"/>
              </a:rPr>
              <a:t>The NEW </a:t>
            </a:r>
          </a:p>
          <a:p>
            <a:pPr algn="ctr"/>
            <a:r>
              <a:rPr lang="en-AU" sz="3200" dirty="0" smtClean="0">
                <a:latin typeface="Arial" panose="020B0604020202020204" pitchFamily="34" charset="0"/>
                <a:cs typeface="Arial" panose="020B0604020202020204" pitchFamily="34" charset="0"/>
              </a:rPr>
              <a:t>Aged Care</a:t>
            </a:r>
          </a:p>
          <a:p>
            <a:pPr algn="ctr"/>
            <a:r>
              <a:rPr lang="en-AU" sz="3200" dirty="0" smtClean="0">
                <a:latin typeface="Arial" panose="020B0604020202020204" pitchFamily="34" charset="0"/>
                <a:cs typeface="Arial" panose="020B0604020202020204" pitchFamily="34" charset="0"/>
              </a:rPr>
              <a:t>Quality </a:t>
            </a:r>
          </a:p>
          <a:p>
            <a:pPr algn="ctr"/>
            <a:r>
              <a:rPr lang="en-AU" sz="3200" dirty="0" smtClean="0">
                <a:latin typeface="Arial" panose="020B0604020202020204" pitchFamily="34" charset="0"/>
                <a:cs typeface="Arial" panose="020B0604020202020204" pitchFamily="34" charset="0"/>
              </a:rPr>
              <a:t>Standards</a:t>
            </a:r>
            <a:endParaRPr lang="en-AU"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05" y="1"/>
            <a:ext cx="5662246" cy="5662246"/>
          </a:xfrm>
          <a:prstGeom prst="rect">
            <a:avLst/>
          </a:prstGeom>
        </p:spPr>
      </p:pic>
    </p:spTree>
    <p:extLst>
      <p:ext uri="{BB962C8B-B14F-4D97-AF65-F5344CB8AC3E}">
        <p14:creationId xmlns:p14="http://schemas.microsoft.com/office/powerpoint/2010/main" val="328594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19512"/>
            <a:ext cx="8032750" cy="3980750"/>
          </a:xfrm>
        </p:spPr>
        <p:txBody>
          <a:bodyPr/>
          <a:lstStyle/>
          <a:p>
            <a:r>
              <a:rPr lang="en-AU" sz="2400" dirty="0" smtClean="0">
                <a:latin typeface="Arial" panose="020B0604020202020204" pitchFamily="34" charset="0"/>
                <a:cs typeface="Arial" panose="020B0604020202020204" pitchFamily="34" charset="0"/>
              </a:rPr>
              <a:t>Each of the Standards is expressed in three ways</a:t>
            </a:r>
          </a:p>
          <a:p>
            <a:pPr>
              <a:buNone/>
            </a:pPr>
            <a:endParaRPr lang="en-AU" dirty="0"/>
          </a:p>
          <a:p>
            <a:pPr lvl="1"/>
            <a:endParaRPr lang="en-AU" dirty="0"/>
          </a:p>
        </p:txBody>
      </p:sp>
      <p:graphicFrame>
        <p:nvGraphicFramePr>
          <p:cNvPr id="3" name="Diagram 2"/>
          <p:cNvGraphicFramePr/>
          <p:nvPr>
            <p:extLst>
              <p:ext uri="{D42A27DB-BD31-4B8C-83A1-F6EECF244321}">
                <p14:modId xmlns:p14="http://schemas.microsoft.com/office/powerpoint/2010/main" val="292586201"/>
              </p:ext>
            </p:extLst>
          </p:nvPr>
        </p:nvGraphicFramePr>
        <p:xfrm>
          <a:off x="1555504" y="1529203"/>
          <a:ext cx="5654188" cy="378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940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882054" y="2118960"/>
            <a:ext cx="2505808" cy="1608992"/>
          </a:xfrm>
        </p:spPr>
        <p:txBody>
          <a:bodyPr>
            <a:noAutofit/>
          </a:bodyPr>
          <a:lstStyle/>
          <a:p>
            <a:pPr algn="ctr"/>
            <a:r>
              <a:rPr lang="en-AU" sz="3200" dirty="0" smtClean="0">
                <a:latin typeface="Arial" panose="020B0604020202020204" pitchFamily="34" charset="0"/>
                <a:cs typeface="Arial" panose="020B0604020202020204" pitchFamily="34" charset="0"/>
              </a:rPr>
              <a:t>Get to </a:t>
            </a:r>
          </a:p>
          <a:p>
            <a:pPr algn="ctr"/>
            <a:r>
              <a:rPr lang="en-AU" sz="3200" dirty="0" smtClean="0">
                <a:latin typeface="Arial" panose="020B0604020202020204" pitchFamily="34" charset="0"/>
                <a:cs typeface="Arial" panose="020B0604020202020204" pitchFamily="34" charset="0"/>
              </a:rPr>
              <a:t>know the </a:t>
            </a:r>
          </a:p>
          <a:p>
            <a:pPr algn="ctr"/>
            <a:r>
              <a:rPr lang="en-AU" sz="3200" dirty="0" smtClean="0">
                <a:latin typeface="Arial" panose="020B0604020202020204" pitchFamily="34" charset="0"/>
                <a:cs typeface="Arial" panose="020B0604020202020204" pitchFamily="34" charset="0"/>
              </a:rPr>
              <a:t>Standards</a:t>
            </a:r>
            <a:endParaRPr lang="en-AU"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05" y="1"/>
            <a:ext cx="5662246" cy="5662246"/>
          </a:xfrm>
          <a:prstGeom prst="rect">
            <a:avLst/>
          </a:prstGeom>
        </p:spPr>
      </p:pic>
    </p:spTree>
    <p:extLst>
      <p:ext uri="{BB962C8B-B14F-4D97-AF65-F5344CB8AC3E}">
        <p14:creationId xmlns:p14="http://schemas.microsoft.com/office/powerpoint/2010/main" val="3975079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14546"/>
            <a:ext cx="8032750" cy="3980750"/>
          </a:xfrm>
        </p:spPr>
        <p:txBody>
          <a:bodyPr/>
          <a:lstStyle/>
          <a:p>
            <a:pPr>
              <a:spcBef>
                <a:spcPts val="600"/>
              </a:spcBef>
              <a:spcAft>
                <a:spcPts val="600"/>
              </a:spcAft>
            </a:pPr>
            <a:r>
              <a:rPr lang="en-AU" sz="2400" dirty="0" smtClean="0">
                <a:latin typeface="Arial" panose="020B0604020202020204" pitchFamily="34" charset="0"/>
                <a:cs typeface="Arial" panose="020B0604020202020204" pitchFamily="34" charset="0"/>
              </a:rPr>
              <a:t>Standard 1 – Consumer dignity and choice</a:t>
            </a:r>
            <a:endParaRPr lang="en-AU" sz="2400" dirty="0">
              <a:latin typeface="Arial" panose="020B0604020202020204" pitchFamily="34" charset="0"/>
              <a:cs typeface="Arial" panose="020B0604020202020204" pitchFamily="34" charset="0"/>
            </a:endParaRPr>
          </a:p>
          <a:p>
            <a:pPr lvl="1">
              <a:spcBef>
                <a:spcPts val="600"/>
              </a:spcBef>
            </a:pPr>
            <a:r>
              <a:rPr lang="en-AU" u="sng" dirty="0" smtClean="0">
                <a:latin typeface="Arial" panose="020B0604020202020204" pitchFamily="34" charset="0"/>
                <a:cs typeface="Arial" panose="020B0604020202020204" pitchFamily="34" charset="0"/>
              </a:rPr>
              <a:t>Foundation Standard with six requirements</a:t>
            </a:r>
          </a:p>
          <a:p>
            <a:pPr lvl="1">
              <a:spcBef>
                <a:spcPts val="600"/>
              </a:spcBef>
            </a:pPr>
            <a:r>
              <a:rPr lang="en-US" dirty="0" smtClean="0">
                <a:latin typeface="Arial" panose="020B0604020202020204" pitchFamily="34" charset="0"/>
                <a:cs typeface="Arial" panose="020B0604020202020204" pitchFamily="34" charset="0"/>
              </a:rPr>
              <a:t>Standard 1 contains seven important concepts:</a:t>
            </a:r>
            <a:endParaRPr lang="en-AU" dirty="0" smtClean="0">
              <a:latin typeface="Arial" panose="020B0604020202020204" pitchFamily="34" charset="0"/>
              <a:cs typeface="Arial" panose="020B0604020202020204" pitchFamily="34" charset="0"/>
            </a:endParaRPr>
          </a:p>
          <a:p>
            <a:pPr lvl="2"/>
            <a:r>
              <a:rPr lang="en-US" sz="1600" dirty="0">
                <a:latin typeface="Arial" panose="020B0604020202020204" pitchFamily="34" charset="0"/>
                <a:cs typeface="Arial" panose="020B0604020202020204" pitchFamily="34" charset="0"/>
              </a:rPr>
              <a:t>Dignity and respect</a:t>
            </a:r>
          </a:p>
          <a:p>
            <a:pPr lvl="2"/>
            <a:r>
              <a:rPr lang="en-US" sz="1600" dirty="0">
                <a:latin typeface="Arial" panose="020B0604020202020204" pitchFamily="34" charset="0"/>
                <a:cs typeface="Arial" panose="020B0604020202020204" pitchFamily="34" charset="0"/>
              </a:rPr>
              <a:t>Identity, culture and diversity</a:t>
            </a:r>
          </a:p>
          <a:p>
            <a:pPr lvl="2"/>
            <a:r>
              <a:rPr lang="en-US" sz="1600" dirty="0">
                <a:latin typeface="Arial" panose="020B0604020202020204" pitchFamily="34" charset="0"/>
                <a:cs typeface="Arial" panose="020B0604020202020204" pitchFamily="34" charset="0"/>
              </a:rPr>
              <a:t>Cultural safety</a:t>
            </a:r>
          </a:p>
          <a:p>
            <a:pPr lvl="2"/>
            <a:r>
              <a:rPr lang="en-US" sz="1600" dirty="0">
                <a:latin typeface="Arial" panose="020B0604020202020204" pitchFamily="34" charset="0"/>
                <a:cs typeface="Arial" panose="020B0604020202020204" pitchFamily="34" charset="0"/>
              </a:rPr>
              <a:t>Choice</a:t>
            </a:r>
          </a:p>
          <a:p>
            <a:pPr lvl="2"/>
            <a:r>
              <a:rPr lang="en-US" sz="1600" dirty="0">
                <a:latin typeface="Arial" panose="020B0604020202020204" pitchFamily="34" charset="0"/>
                <a:cs typeface="Arial" panose="020B0604020202020204" pitchFamily="34" charset="0"/>
              </a:rPr>
              <a:t>Dignity of risk</a:t>
            </a:r>
          </a:p>
          <a:p>
            <a:pPr lvl="2"/>
            <a:r>
              <a:rPr lang="en-US" sz="1600" dirty="0">
                <a:latin typeface="Arial" panose="020B0604020202020204" pitchFamily="34" charset="0"/>
                <a:cs typeface="Arial" panose="020B0604020202020204" pitchFamily="34" charset="0"/>
              </a:rPr>
              <a:t>Information</a:t>
            </a:r>
          </a:p>
          <a:p>
            <a:pPr lvl="2"/>
            <a:r>
              <a:rPr lang="en-US" sz="1600" dirty="0">
                <a:latin typeface="Arial" panose="020B0604020202020204" pitchFamily="34" charset="0"/>
                <a:cs typeface="Arial" panose="020B0604020202020204" pitchFamily="34" charset="0"/>
              </a:rPr>
              <a:t>Personal privacy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2764" y="1987060"/>
            <a:ext cx="2877705" cy="2877705"/>
          </a:xfrm>
          <a:prstGeom prst="rect">
            <a:avLst/>
          </a:prstGeom>
        </p:spPr>
      </p:pic>
    </p:spTree>
    <p:extLst>
      <p:ext uri="{BB962C8B-B14F-4D97-AF65-F5344CB8AC3E}">
        <p14:creationId xmlns:p14="http://schemas.microsoft.com/office/powerpoint/2010/main" val="328594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266F43-37AD-44A0-AE77-6544C8148B06}"/>
              </a:ext>
            </a:extLst>
          </p:cNvPr>
          <p:cNvSpPr>
            <a:spLocks noGrp="1"/>
          </p:cNvSpPr>
          <p:nvPr>
            <p:ph idx="1"/>
          </p:nvPr>
        </p:nvSpPr>
        <p:spPr>
          <a:xfrm>
            <a:off x="571500" y="928194"/>
            <a:ext cx="8032750" cy="3980750"/>
          </a:xfrm>
        </p:spPr>
        <p:txBody>
          <a:bodyPr>
            <a:normAutofit/>
          </a:bodyPr>
          <a:lstStyle/>
          <a:p>
            <a:pPr>
              <a:lnSpc>
                <a:spcPct val="100000"/>
              </a:lnSpc>
              <a:spcBef>
                <a:spcPts val="600"/>
              </a:spcBef>
              <a:spcAft>
                <a:spcPts val="600"/>
              </a:spcAft>
            </a:pPr>
            <a:r>
              <a:rPr lang="en-AU" sz="2400" dirty="0" smtClean="0">
                <a:latin typeface="Arial" panose="020B0604020202020204" pitchFamily="34" charset="0"/>
                <a:cs typeface="Arial" panose="020B0604020202020204" pitchFamily="34" charset="0"/>
              </a:rPr>
              <a:t>Standard 1 – Consumer dignity and choice</a:t>
            </a:r>
            <a:endParaRPr lang="en-AU" sz="2400" dirty="0">
              <a:latin typeface="Arial" panose="020B0604020202020204" pitchFamily="34" charset="0"/>
              <a:cs typeface="Arial" panose="020B0604020202020204" pitchFamily="34" charset="0"/>
            </a:endParaRPr>
          </a:p>
          <a:p>
            <a:pPr lvl="1" algn="ctr">
              <a:lnSpc>
                <a:spcPct val="100000"/>
              </a:lnSpc>
              <a:spcBef>
                <a:spcPts val="600"/>
              </a:spcBef>
              <a:spcAft>
                <a:spcPts val="0"/>
              </a:spcAft>
            </a:pPr>
            <a:r>
              <a:rPr lang="en-US" i="1" dirty="0">
                <a:latin typeface="Arial" panose="020B0604020202020204" pitchFamily="34" charset="0"/>
                <a:cs typeface="Arial" panose="020B0604020202020204" pitchFamily="34" charset="0"/>
              </a:rPr>
              <a:t>I am treated with dignity and respect, and can maintain my identity. </a:t>
            </a:r>
            <a:endParaRPr lang="en-US" i="1" dirty="0" smtClean="0">
              <a:latin typeface="Arial" panose="020B0604020202020204" pitchFamily="34" charset="0"/>
              <a:cs typeface="Arial" panose="020B0604020202020204" pitchFamily="34" charset="0"/>
            </a:endParaRPr>
          </a:p>
          <a:p>
            <a:pPr lvl="1" algn="ctr">
              <a:lnSpc>
                <a:spcPct val="100000"/>
              </a:lnSpc>
            </a:pPr>
            <a:r>
              <a:rPr lang="en-US" i="1" dirty="0" smtClean="0">
                <a:latin typeface="Arial" panose="020B0604020202020204" pitchFamily="34" charset="0"/>
                <a:cs typeface="Arial" panose="020B0604020202020204" pitchFamily="34" charset="0"/>
              </a:rPr>
              <a:t>I </a:t>
            </a:r>
            <a:r>
              <a:rPr lang="en-US" i="1" dirty="0">
                <a:latin typeface="Arial" panose="020B0604020202020204" pitchFamily="34" charset="0"/>
                <a:cs typeface="Arial" panose="020B0604020202020204" pitchFamily="34" charset="0"/>
              </a:rPr>
              <a:t>can make informed choices about my care and services, and live the life I choose.</a:t>
            </a:r>
          </a:p>
          <a:p>
            <a:pPr lvl="2">
              <a:lnSpc>
                <a:spcPct val="100000"/>
              </a:lnSpc>
              <a:spcBef>
                <a:spcPts val="600"/>
              </a:spcBef>
            </a:pPr>
            <a:endParaRPr lang="en-US" dirty="0" smtClean="0">
              <a:latin typeface="Arial" panose="020B0604020202020204" pitchFamily="34" charset="0"/>
              <a:cs typeface="Arial" panose="020B0604020202020204" pitchFamily="34" charset="0"/>
            </a:endParaRPr>
          </a:p>
          <a:p>
            <a:pPr lvl="2">
              <a:lnSpc>
                <a:spcPct val="100000"/>
              </a:lnSpc>
              <a:spcBef>
                <a:spcPts val="600"/>
              </a:spcBef>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this look, sound and feel like in our organisation?</a:t>
            </a:r>
          </a:p>
          <a:p>
            <a:pPr lvl="2">
              <a:lnSpc>
                <a:spcPct val="100000"/>
              </a:lnSpc>
              <a:spcBef>
                <a:spcPts val="600"/>
              </a:spcBef>
            </a:pPr>
            <a:r>
              <a:rPr lang="en-US" sz="1600" dirty="0">
                <a:latin typeface="Arial" panose="020B0604020202020204" pitchFamily="34" charset="0"/>
                <a:cs typeface="Arial" panose="020B0604020202020204" pitchFamily="34" charset="0"/>
              </a:rPr>
              <a:t>What does this mean to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might need to change to meet this Standard?</a:t>
            </a:r>
          </a:p>
          <a:p>
            <a:pPr lvl="2">
              <a:lnSpc>
                <a:spcPct val="100000"/>
              </a:lnSpc>
              <a:spcBef>
                <a:spcPts val="600"/>
              </a:spcBef>
            </a:pPr>
            <a:r>
              <a:rPr lang="en-US" sz="1600" dirty="0">
                <a:latin typeface="Arial" panose="020B0604020202020204" pitchFamily="34" charset="0"/>
                <a:cs typeface="Arial" panose="020B0604020202020204" pitchFamily="34" charset="0"/>
              </a:rPr>
              <a:t>What will the changes mean for me in my role?</a:t>
            </a:r>
          </a:p>
          <a:p>
            <a:pPr lvl="2">
              <a:lnSpc>
                <a:spcPct val="100000"/>
              </a:lnSpc>
              <a:spcBef>
                <a:spcPts val="600"/>
              </a:spcBef>
            </a:pPr>
            <a:r>
              <a:rPr lang="en-US" sz="1600" dirty="0">
                <a:latin typeface="Arial" panose="020B0604020202020204" pitchFamily="34" charset="0"/>
                <a:cs typeface="Arial" panose="020B0604020202020204" pitchFamily="34" charset="0"/>
              </a:rPr>
              <a:t>What are the risks if we don’t change?</a:t>
            </a:r>
          </a:p>
        </p:txBody>
      </p:sp>
      <p:sp>
        <p:nvSpPr>
          <p:cNvPr id="5" name="Rectangle 4"/>
          <p:cNvSpPr/>
          <p:nvPr/>
        </p:nvSpPr>
        <p:spPr>
          <a:xfrm>
            <a:off x="5992452" y="3424989"/>
            <a:ext cx="2158017" cy="2158126"/>
          </a:xfrm>
          <a:prstGeom prst="rect">
            <a:avLst/>
          </a:prstGeom>
          <a:blipFill>
            <a:blip r:embed="rId3"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4036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TotalTime>
  <Words>8039</Words>
  <Application>Microsoft Office PowerPoint</Application>
  <PresentationFormat>On-screen Show (4:3)</PresentationFormat>
  <Paragraphs>829</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Qassist: Getting to know the  Aged Care Quality Standards for aged care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Robinson</dc:creator>
  <cp:lastModifiedBy>Alison Brown</cp:lastModifiedBy>
  <cp:revision>42</cp:revision>
  <dcterms:created xsi:type="dcterms:W3CDTF">2018-12-07T07:04:37Z</dcterms:created>
  <dcterms:modified xsi:type="dcterms:W3CDTF">2019-01-04T00:23:35Z</dcterms:modified>
</cp:coreProperties>
</file>