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3.xml" ContentType="application/vnd.openxmlformats-officedocument.presentationml.tags+xml"/>
  <Override PartName="/ppt/notesSlides/notesSlide31.xml" ContentType="application/vnd.openxmlformats-officedocument.presentationml.notesSlide+xml"/>
  <Override PartName="/ppt/tags/tag14.xml" ContentType="application/vnd.openxmlformats-officedocument.presentationml.tags+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tags/tag17.xml" ContentType="application/vnd.openxmlformats-officedocument.presentationml.tags+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2.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4.xml" ContentType="application/vnd.openxmlformats-officedocument.presentationml.tags+xml"/>
  <Override PartName="/ppt/notesSlides/notesSlide48.xml" ContentType="application/vnd.openxmlformats-officedocument.presentationml.notesSlide+xml"/>
  <Override PartName="/ppt/tags/tag2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5"/>
    <p:sldMasterId id="2147483738" r:id="rId6"/>
    <p:sldMasterId id="2147483746" r:id="rId7"/>
    <p:sldMasterId id="2147483754" r:id="rId8"/>
  </p:sldMasterIdLst>
  <p:notesMasterIdLst>
    <p:notesMasterId r:id="rId60"/>
  </p:notesMasterIdLst>
  <p:handoutMasterIdLst>
    <p:handoutMasterId r:id="rId61"/>
  </p:handoutMasterIdLst>
  <p:sldIdLst>
    <p:sldId id="1909" r:id="rId9"/>
    <p:sldId id="2046" r:id="rId10"/>
    <p:sldId id="1908" r:id="rId11"/>
    <p:sldId id="1832" r:id="rId12"/>
    <p:sldId id="2028" r:id="rId13"/>
    <p:sldId id="2025" r:id="rId14"/>
    <p:sldId id="2047" r:id="rId15"/>
    <p:sldId id="2030" r:id="rId16"/>
    <p:sldId id="2031" r:id="rId17"/>
    <p:sldId id="2032" r:id="rId18"/>
    <p:sldId id="2033" r:id="rId19"/>
    <p:sldId id="2034" r:id="rId20"/>
    <p:sldId id="2024" r:id="rId21"/>
    <p:sldId id="473" r:id="rId22"/>
    <p:sldId id="474" r:id="rId23"/>
    <p:sldId id="2023" r:id="rId24"/>
    <p:sldId id="476" r:id="rId25"/>
    <p:sldId id="2035" r:id="rId26"/>
    <p:sldId id="478" r:id="rId27"/>
    <p:sldId id="2036" r:id="rId28"/>
    <p:sldId id="2042" r:id="rId29"/>
    <p:sldId id="481" r:id="rId30"/>
    <p:sldId id="1924" r:id="rId31"/>
    <p:sldId id="2010" r:id="rId32"/>
    <p:sldId id="2008" r:id="rId33"/>
    <p:sldId id="2009" r:id="rId34"/>
    <p:sldId id="485" r:id="rId35"/>
    <p:sldId id="508" r:id="rId36"/>
    <p:sldId id="456" r:id="rId37"/>
    <p:sldId id="486" r:id="rId38"/>
    <p:sldId id="489" r:id="rId39"/>
    <p:sldId id="1929" r:id="rId40"/>
    <p:sldId id="1931" r:id="rId41"/>
    <p:sldId id="1934" r:id="rId42"/>
    <p:sldId id="498" r:id="rId43"/>
    <p:sldId id="1936" r:id="rId44"/>
    <p:sldId id="1937" r:id="rId45"/>
    <p:sldId id="1938" r:id="rId46"/>
    <p:sldId id="2043" r:id="rId47"/>
    <p:sldId id="2044" r:id="rId48"/>
    <p:sldId id="501" r:id="rId49"/>
    <p:sldId id="507" r:id="rId50"/>
    <p:sldId id="2022" r:id="rId51"/>
    <p:sldId id="509" r:id="rId52"/>
    <p:sldId id="2045" r:id="rId53"/>
    <p:sldId id="517" r:id="rId54"/>
    <p:sldId id="484" r:id="rId55"/>
    <p:sldId id="2021" r:id="rId56"/>
    <p:sldId id="519" r:id="rId57"/>
    <p:sldId id="522" r:id="rId58"/>
    <p:sldId id="1878" r:id="rId59"/>
  </p:sldIdLst>
  <p:sldSz cx="12192000" cy="6858000"/>
  <p:notesSz cx="6797675" cy="9926638"/>
  <p:embeddedFontLst>
    <p:embeddedFont>
      <p:font typeface="Fira Sans" panose="020B0503050000020004" pitchFamily="34" charset="0"/>
      <p:regular r:id="rId62"/>
      <p:bold r:id="rId63"/>
      <p:italic r:id="rId64"/>
      <p:boldItalic r:id="rId65"/>
    </p:embeddedFont>
    <p:embeddedFont>
      <p:font typeface="Fira Sans Light" panose="020B0403050000020004" pitchFamily="34" charset="0"/>
      <p:regular r:id="rId66"/>
      <p:italic r:id="rId67"/>
    </p:embeddedFont>
    <p:embeddedFont>
      <p:font typeface="Fira Sans SemiBold" panose="020B0603050000020004" pitchFamily="34" charset="0"/>
      <p:bold r:id="rId68"/>
      <p:boldItalic r:id="rId69"/>
    </p:embeddedFont>
    <p:embeddedFont>
      <p:font typeface="Open Sans" panose="020B0606030504020204" pitchFamily="34" charset="0"/>
      <p:regular r:id="rId70"/>
      <p:bold r:id="rId71"/>
      <p:italic r:id="rId72"/>
      <p:boldItalic r:id="rId73"/>
    </p:embeddedFont>
    <p:embeddedFont>
      <p:font typeface="Open Sans Light" panose="020B0306030504020204" pitchFamily="34" charset="0"/>
      <p:regular r:id="rId74"/>
      <p:italic r:id="rId75"/>
    </p:embeddedFont>
    <p:embeddedFont>
      <p:font typeface="Open Sans Medium" panose="020B0604020202020204" charset="0"/>
      <p:regular r:id="rId76"/>
      <p:italic r:id="rId77"/>
    </p:embeddedFont>
    <p:embeddedFont>
      <p:font typeface="Segoe UI" panose="020B0502040204020203" pitchFamily="34" charset="0"/>
      <p:regular r:id="rId78"/>
      <p:bold r:id="rId79"/>
      <p:italic r:id="rId80"/>
      <p:boldItalic r:id="rId81"/>
    </p:embeddedFont>
  </p:embeddedFontLst>
  <p:custDataLst>
    <p:tags r:id="rId8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16DD05-350E-B208-0683-25BC7FF327E4}" name="Tayla Blewitt-Gray" initials="TB" userId="S::tayla.blewitt-gray@agedcarequality.gov.au::34263a7f-9840-4cb0-aab3-0868bf3b2b13" providerId="AD"/>
  <p188:author id="{FE870A30-67CE-A5C9-F33D-E32C7FAB5D93}" name="Linda Sung-Cheng" initials="LC" userId="Linda Sung-Cheng" providerId="None"/>
  <p188:author id="{59D03868-6609-FEA6-9C72-0F4590C30D60}" name="Emma Gardner" initials="EG" userId="S::Emma.Gardner@agedcarequality.gov.au::cf10d0d0-ae17-4da2-9343-69653ad079f5" providerId="AD"/>
  <p188:author id="{5B7AEE6F-FCD1-D3BC-5E2C-A021776CD71A}" name="David Hancock" initials="DH" userId="S::David.Hancock@agedcarequality.gov.au::7fe40d84-40e5-441b-8fa3-e30a69433ed9" providerId="AD"/>
  <p188:author id="{5AE5C277-432E-4098-2656-A2699F64EAB9}" name="Rosemary Jürs" initials="RJ" userId="S::rosemary.jurs@agedcarequality.gov.au::d407315a-9024-402b-bd9a-b8ed1ff4b9e9" providerId="AD"/>
  <p188:author id="{376C1895-7271-F241-D5F7-5E65DBFEC9D0}" name="Jessica Eid" initials="JE" userId="S::Jessica.Eid1@agedcarequality.gov.au::cc306bef-0190-4d46-9130-73b15162a7f7" providerId="AD"/>
  <p188:author id="{D0256DC0-2C55-606F-6E04-303D7402A131}" name="Nicola Ansell" initials="NA" userId="S::Nicola.Ansell@agedcarequality.gov.au::dbd57319-ec5d-4f29-a3c0-73e7996891c2" providerId="AD"/>
  <p188:author id="{99F272CD-2BF8-A2B0-58B8-4742546C2B0F}" name="Rebecca Cross" initials="RC" userId="S::Rebecca.Cross@agedcarequality.gov.au::d39c4b2c-c31d-4127-bf8c-15bc737cbd23" providerId="AD"/>
  <p188:author id="{415521DC-141A-BBEE-6EE0-C5A8DBAE86B3}" name="Zabrina Batterham" initials="ZB" userId="S::Zabrina.Batterham@agedcarequality.gov.au::4521c680-e78e-42bf-b363-7f7e9d351f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on Brown" initials="AB" lastIdx="2" clrIdx="0">
    <p:extLst>
      <p:ext uri="{19B8F6BF-5375-455C-9EA6-DF929625EA0E}">
        <p15:presenceInfo xmlns:p15="http://schemas.microsoft.com/office/powerpoint/2012/main" userId="S-1-5-21-1844237615-1682526488-725345543-232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CD6"/>
    <a:srgbClr val="781E77"/>
    <a:srgbClr val="771D76"/>
    <a:srgbClr val="00577D"/>
    <a:srgbClr val="00C2DF"/>
    <a:srgbClr val="008FBF"/>
    <a:srgbClr val="D73B56"/>
    <a:srgbClr val="F48887"/>
    <a:srgbClr val="5FBB46"/>
    <a:srgbClr val="A0CD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C665CF-5ED8-4463-A812-502D3E36C70B}" v="2" dt="2025-05-20T22:17:11.5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074" autoAdjust="0"/>
  </p:normalViewPr>
  <p:slideViewPr>
    <p:cSldViewPr snapToGrid="0">
      <p:cViewPr varScale="1">
        <p:scale>
          <a:sx n="55" d="100"/>
          <a:sy n="55" d="100"/>
        </p:scale>
        <p:origin x="1488" y="45"/>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Master" Target="slideMasters/slideMaster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6.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commentAuthors" Target="commentAuthor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5.fntdata"/><Relationship Id="rId7" Type="http://schemas.openxmlformats.org/officeDocument/2006/relationships/slideMaster" Target="slideMasters/slideMaster3.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5.fntdata"/><Relationship Id="rId87" Type="http://schemas.openxmlformats.org/officeDocument/2006/relationships/tableStyles" Target="tableStyles.xml"/><Relationship Id="rId61" Type="http://schemas.openxmlformats.org/officeDocument/2006/relationships/handoutMaster" Target="handoutMasters/handoutMaster1.xml"/><Relationship Id="rId82" Type="http://schemas.openxmlformats.org/officeDocument/2006/relationships/tags" Target="tags/tag1.xml"/><Relationship Id="rId19" Type="http://schemas.openxmlformats.org/officeDocument/2006/relationships/slide" Target="slides/slide11.xml"/></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ata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hyperlink" Target="https://www.agedcarequality.gov.au/sirs/decision-support-tool" TargetMode="External"/><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hyperlink" Target="https://www.agedcarequality.gov.au/providers/serious-incident-response-scheme/about-serious-incident-response-scheme-sirs?info_about=8487&amp;working_in=8489" TargetMode="External"/><Relationship Id="rId1" Type="http://schemas.openxmlformats.org/officeDocument/2006/relationships/hyperlink" Target="https://www.agedcarequality.gov.au/online-learning" TargetMode="Externa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hyperlink" Target="https://www.agedcarequality.gov.au/regulatory-bulletin" TargetMode="External"/><Relationship Id="rId9"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hyperlink" Target="https://www.agedcarequality.gov.au/online-learning" TargetMode="External"/><Relationship Id="rId7" Type="http://schemas.openxmlformats.org/officeDocument/2006/relationships/image" Target="../media/image51.png"/><Relationship Id="rId12" Type="http://schemas.openxmlformats.org/officeDocument/2006/relationships/hyperlink" Target="https://www.agedcarequality.gov.au/regulatory-bulletin" TargetMode="External"/><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hyperlink" Target="https://www.agedcarequality.gov.au/providers/serious-incident-response-scheme/about-serious-incident-response-scheme-sirs?info_about=8487&amp;working_in=8489" TargetMode="External"/><Relationship Id="rId11" Type="http://schemas.openxmlformats.org/officeDocument/2006/relationships/image" Target="../media/image54.svg"/><Relationship Id="rId5" Type="http://schemas.openxmlformats.org/officeDocument/2006/relationships/image" Target="../media/image50.sv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hyperlink" Target="https://www.agedcarequality.gov.au/sirs/decision-support-tool" TargetMode="Externa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54308-42ED-4478-9F18-4D7D6ED432F8}" type="doc">
      <dgm:prSet loTypeId="urn:microsoft.com/office/officeart/2018/2/layout/IconVerticalSolidList" loCatId="icon" qsTypeId="urn:microsoft.com/office/officeart/2005/8/quickstyle/simple3" qsCatId="simple" csTypeId="urn:microsoft.com/office/officeart/2005/8/colors/accent2_1" csCatId="accent2" phldr="1"/>
      <dgm:spPr/>
      <dgm:t>
        <a:bodyPr/>
        <a:lstStyle/>
        <a:p>
          <a:endParaRPr lang="en-US"/>
        </a:p>
      </dgm:t>
    </dgm:pt>
    <dgm:pt modelId="{5023A719-8310-4A00-B1A9-E936C64F6D86}">
      <dgm:prSet/>
      <dgm:spPr/>
      <dgm:t>
        <a:bodyPr/>
        <a:lstStyle/>
        <a:p>
          <a:pPr>
            <a:lnSpc>
              <a:spcPct val="100000"/>
            </a:lnSpc>
          </a:pPr>
          <a:r>
            <a:rPr lang="en-AU" b="0" dirty="0">
              <a:effectLst/>
              <a:latin typeface="+mn-lt"/>
              <a:ea typeface="+mn-ea"/>
              <a:cs typeface="+mn-cs"/>
            </a:rPr>
            <a:t>Section 1: 	Overview of incident management systems		Slides 6-12</a:t>
          </a:r>
          <a:endParaRPr lang="en-US" b="0" dirty="0">
            <a:latin typeface="+mn-lt"/>
          </a:endParaRPr>
        </a:p>
      </dgm:t>
    </dgm:pt>
    <dgm:pt modelId="{E360EBD0-0EB3-4B87-B3AA-2389D7C2A460}" type="parTrans" cxnId="{C4F2A58D-4806-4DBC-931B-49BB92981B43}">
      <dgm:prSet/>
      <dgm:spPr/>
      <dgm:t>
        <a:bodyPr/>
        <a:lstStyle/>
        <a:p>
          <a:endParaRPr lang="en-US"/>
        </a:p>
      </dgm:t>
    </dgm:pt>
    <dgm:pt modelId="{05D5E9E3-FF92-49E6-9101-DC21DB89552B}" type="sibTrans" cxnId="{C4F2A58D-4806-4DBC-931B-49BB92981B43}">
      <dgm:prSet/>
      <dgm:spPr/>
      <dgm:t>
        <a:bodyPr/>
        <a:lstStyle/>
        <a:p>
          <a:endParaRPr lang="en-US"/>
        </a:p>
      </dgm:t>
    </dgm:pt>
    <dgm:pt modelId="{CE64C7B6-849D-486E-908F-0B2E920DB907}">
      <dgm:prSet/>
      <dgm:spPr/>
      <dgm:t>
        <a:bodyPr/>
        <a:lstStyle/>
        <a:p>
          <a:pPr>
            <a:lnSpc>
              <a:spcPct val="100000"/>
            </a:lnSpc>
          </a:pPr>
          <a:r>
            <a:rPr lang="en-AU" b="0" dirty="0"/>
            <a:t>Section 3: 	Reporting obligations of the SIRS			Slides 16-28</a:t>
          </a:r>
          <a:endParaRPr lang="en-US" b="1" dirty="0">
            <a:latin typeface="Fira Sans Light" panose="020B0403050000020004" pitchFamily="34" charset="0"/>
          </a:endParaRPr>
        </a:p>
      </dgm:t>
    </dgm:pt>
    <dgm:pt modelId="{737D846A-1C86-4C5D-8557-B5E084B9D170}" type="parTrans" cxnId="{89269605-DC51-4090-9147-E4A9225F9142}">
      <dgm:prSet/>
      <dgm:spPr/>
      <dgm:t>
        <a:bodyPr/>
        <a:lstStyle/>
        <a:p>
          <a:endParaRPr lang="en-US"/>
        </a:p>
      </dgm:t>
    </dgm:pt>
    <dgm:pt modelId="{4D540B67-798D-4B27-A9BD-77AE5911AD38}" type="sibTrans" cxnId="{89269605-DC51-4090-9147-E4A9225F9142}">
      <dgm:prSet/>
      <dgm:spPr/>
      <dgm:t>
        <a:bodyPr/>
        <a:lstStyle/>
        <a:p>
          <a:endParaRPr lang="en-US"/>
        </a:p>
      </dgm:t>
    </dgm:pt>
    <dgm:pt modelId="{0E6A0EBF-76E6-402E-A582-B28D1110CD7E}">
      <dgm:prSet/>
      <dgm:spPr/>
      <dgm:t>
        <a:bodyPr/>
        <a:lstStyle/>
        <a:p>
          <a:pPr>
            <a:lnSpc>
              <a:spcPct val="100000"/>
            </a:lnSpc>
          </a:pPr>
          <a:r>
            <a:rPr lang="en-AU" b="0" dirty="0"/>
            <a:t>Section 2: 	What is the SIRS?					Slides 13-15</a:t>
          </a:r>
          <a:endParaRPr lang="en-US" b="1" dirty="0">
            <a:latin typeface="Fira Sans Light" panose="020B0403050000020004" pitchFamily="34" charset="0"/>
          </a:endParaRPr>
        </a:p>
      </dgm:t>
    </dgm:pt>
    <dgm:pt modelId="{9702B373-F556-4240-9F18-1AE189A521BF}" type="parTrans" cxnId="{9BBCEEEA-D904-430C-865E-F48520F1DBAD}">
      <dgm:prSet/>
      <dgm:spPr/>
      <dgm:t>
        <a:bodyPr/>
        <a:lstStyle/>
        <a:p>
          <a:endParaRPr lang="en-AU"/>
        </a:p>
      </dgm:t>
    </dgm:pt>
    <dgm:pt modelId="{1657E2F2-EB98-412D-B7B4-993BAD7EAD47}" type="sibTrans" cxnId="{9BBCEEEA-D904-430C-865E-F48520F1DBAD}">
      <dgm:prSet/>
      <dgm:spPr/>
      <dgm:t>
        <a:bodyPr/>
        <a:lstStyle/>
        <a:p>
          <a:endParaRPr lang="en-AU"/>
        </a:p>
      </dgm:t>
    </dgm:pt>
    <dgm:pt modelId="{55E156A9-0D53-4C6F-B7FF-04C30B4AACA1}">
      <dgm:prSet/>
      <dgm:spPr/>
      <dgm:t>
        <a:bodyPr/>
        <a:lstStyle/>
        <a:p>
          <a:pPr>
            <a:lnSpc>
              <a:spcPct val="100000"/>
            </a:lnSpc>
          </a:pPr>
          <a:r>
            <a:rPr lang="en-US" b="0" dirty="0">
              <a:latin typeface="Open Sans body"/>
            </a:rPr>
            <a:t>Section 5: 	</a:t>
          </a:r>
          <a:r>
            <a:rPr lang="en-US" b="1" dirty="0">
              <a:latin typeface="Open Sans body"/>
            </a:rPr>
            <a:t>Activity</a:t>
          </a:r>
          <a:r>
            <a:rPr lang="en-US" b="0" dirty="0">
              <a:latin typeface="Open Sans body"/>
            </a:rPr>
            <a:t> – identifying reportable incidents		Slides 39-42			</a:t>
          </a:r>
        </a:p>
      </dgm:t>
    </dgm:pt>
    <dgm:pt modelId="{33D6E284-B997-4BC1-AE19-101F6CDC59F5}" type="parTrans" cxnId="{E38EA953-1C85-47D9-9B63-1983D186D9CB}">
      <dgm:prSet/>
      <dgm:spPr/>
      <dgm:t>
        <a:bodyPr/>
        <a:lstStyle/>
        <a:p>
          <a:endParaRPr lang="en-AU"/>
        </a:p>
      </dgm:t>
    </dgm:pt>
    <dgm:pt modelId="{392F6F76-98E9-4AAA-A8E6-1379E88A5F48}" type="sibTrans" cxnId="{E38EA953-1C85-47D9-9B63-1983D186D9CB}">
      <dgm:prSet/>
      <dgm:spPr/>
      <dgm:t>
        <a:bodyPr/>
        <a:lstStyle/>
        <a:p>
          <a:endParaRPr lang="en-AU"/>
        </a:p>
      </dgm:t>
    </dgm:pt>
    <dgm:pt modelId="{F755D6C6-BCBF-4755-9F89-74EFD70A2078}">
      <dgm:prSet/>
      <dgm:spPr/>
      <dgm:t>
        <a:bodyPr/>
        <a:lstStyle/>
        <a:p>
          <a:pPr>
            <a:lnSpc>
              <a:spcPct val="100000"/>
            </a:lnSpc>
          </a:pPr>
          <a:r>
            <a:rPr lang="en-US" b="0" dirty="0">
              <a:latin typeface="Open Sans body"/>
            </a:rPr>
            <a:t>Section 6: 	SIRS notifications and </a:t>
          </a:r>
          <a:r>
            <a:rPr lang="en-US" b="1" dirty="0">
              <a:latin typeface="Open Sans body"/>
            </a:rPr>
            <a:t>activity</a:t>
          </a:r>
          <a:r>
            <a:rPr lang="en-US" b="0" dirty="0">
              <a:latin typeface="Open Sans body"/>
            </a:rPr>
            <a:t>				Slides 43-47 	</a:t>
          </a:r>
        </a:p>
      </dgm:t>
    </dgm:pt>
    <dgm:pt modelId="{9BBE4644-B081-4A9D-B3D0-4596EF6CC4F9}" type="parTrans" cxnId="{CEF2737E-48CF-4ABD-993B-A4AB52DECC4C}">
      <dgm:prSet/>
      <dgm:spPr/>
      <dgm:t>
        <a:bodyPr/>
        <a:lstStyle/>
        <a:p>
          <a:endParaRPr lang="en-AU"/>
        </a:p>
      </dgm:t>
    </dgm:pt>
    <dgm:pt modelId="{55201E8F-8FE4-4F85-A28A-E4F2E8834206}" type="sibTrans" cxnId="{CEF2737E-48CF-4ABD-993B-A4AB52DECC4C}">
      <dgm:prSet/>
      <dgm:spPr/>
      <dgm:t>
        <a:bodyPr/>
        <a:lstStyle/>
        <a:p>
          <a:endParaRPr lang="en-AU"/>
        </a:p>
      </dgm:t>
    </dgm:pt>
    <dgm:pt modelId="{E280ED4F-E604-455F-8603-82033B18B91B}">
      <dgm:prSet/>
      <dgm:spPr/>
      <dgm:t>
        <a:bodyPr/>
        <a:lstStyle/>
        <a:p>
          <a:pPr>
            <a:lnSpc>
              <a:spcPct val="100000"/>
            </a:lnSpc>
          </a:pPr>
          <a:r>
            <a:rPr lang="en-US" b="0" dirty="0">
              <a:latin typeface="Open Sans body"/>
            </a:rPr>
            <a:t>Section 4:	Eight reportable incident types				Slides 29-38</a:t>
          </a:r>
        </a:p>
      </dgm:t>
    </dgm:pt>
    <dgm:pt modelId="{12B19506-9F5C-46BD-BD8D-E243E21DFEEB}" type="parTrans" cxnId="{9CE078A5-5CB1-4922-BB37-458504E04AB0}">
      <dgm:prSet/>
      <dgm:spPr/>
      <dgm:t>
        <a:bodyPr/>
        <a:lstStyle/>
        <a:p>
          <a:endParaRPr lang="en-AU"/>
        </a:p>
      </dgm:t>
    </dgm:pt>
    <dgm:pt modelId="{7A3E4B88-7C01-4E87-BE74-EC3F31776B20}" type="sibTrans" cxnId="{9CE078A5-5CB1-4922-BB37-458504E04AB0}">
      <dgm:prSet/>
      <dgm:spPr/>
      <dgm:t>
        <a:bodyPr/>
        <a:lstStyle/>
        <a:p>
          <a:endParaRPr lang="en-AU"/>
        </a:p>
      </dgm:t>
    </dgm:pt>
    <dgm:pt modelId="{30EF8400-F98D-4BA4-897B-F9CF5F8F63DB}">
      <dgm:prSet/>
      <dgm:spPr/>
      <dgm:t>
        <a:bodyPr/>
        <a:lstStyle/>
        <a:p>
          <a:pPr>
            <a:lnSpc>
              <a:spcPct val="100000"/>
            </a:lnSpc>
          </a:pPr>
          <a:r>
            <a:rPr lang="en-US" b="0" dirty="0">
              <a:latin typeface="Open Sans body"/>
            </a:rPr>
            <a:t>Section 7: 	Reflections and additional resources			Slides 48-51</a:t>
          </a:r>
        </a:p>
      </dgm:t>
    </dgm:pt>
    <dgm:pt modelId="{ACD9664F-D3D8-403F-AF7B-009E1DDAF8DC}" type="parTrans" cxnId="{2A45F787-5B17-46EA-9DD2-C22289D4A5FE}">
      <dgm:prSet/>
      <dgm:spPr/>
      <dgm:t>
        <a:bodyPr/>
        <a:lstStyle/>
        <a:p>
          <a:endParaRPr lang="en-AU"/>
        </a:p>
      </dgm:t>
    </dgm:pt>
    <dgm:pt modelId="{FB679606-E61E-4E57-8776-D1C0C85F9D49}" type="sibTrans" cxnId="{2A45F787-5B17-46EA-9DD2-C22289D4A5FE}">
      <dgm:prSet/>
      <dgm:spPr/>
      <dgm:t>
        <a:bodyPr/>
        <a:lstStyle/>
        <a:p>
          <a:endParaRPr lang="en-AU"/>
        </a:p>
      </dgm:t>
    </dgm:pt>
    <dgm:pt modelId="{491F0B3C-6658-4952-BE66-446B904D5F56}" type="pres">
      <dgm:prSet presAssocID="{5F054308-42ED-4478-9F18-4D7D6ED432F8}" presName="root" presStyleCnt="0">
        <dgm:presLayoutVars>
          <dgm:dir/>
          <dgm:resizeHandles val="exact"/>
        </dgm:presLayoutVars>
      </dgm:prSet>
      <dgm:spPr/>
    </dgm:pt>
    <dgm:pt modelId="{E209F0F4-BDBF-444C-A6AF-30CA0A0FCC17}" type="pres">
      <dgm:prSet presAssocID="{5023A719-8310-4A00-B1A9-E936C64F6D86}" presName="compNode" presStyleCnt="0"/>
      <dgm:spPr/>
    </dgm:pt>
    <dgm:pt modelId="{FCD36A46-C085-4261-8161-3FA36A79F262}" type="pres">
      <dgm:prSet presAssocID="{5023A719-8310-4A00-B1A9-E936C64F6D86}" presName="bgRect" presStyleLbl="bgShp" presStyleIdx="0" presStyleCnt="7"/>
      <dgm:spPr/>
    </dgm:pt>
    <dgm:pt modelId="{7EBAD301-4E9B-4894-8E5C-BDCE7B6CAE95}" type="pres">
      <dgm:prSet presAssocID="{5023A719-8310-4A00-B1A9-E936C64F6D8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3B4667E7-E526-4029-8B9C-DC502630A42F}" type="pres">
      <dgm:prSet presAssocID="{5023A719-8310-4A00-B1A9-E936C64F6D86}" presName="spaceRect" presStyleCnt="0"/>
      <dgm:spPr/>
    </dgm:pt>
    <dgm:pt modelId="{20E92E23-437A-4FCF-BF90-C39EF9827505}" type="pres">
      <dgm:prSet presAssocID="{5023A719-8310-4A00-B1A9-E936C64F6D86}" presName="parTx" presStyleLbl="revTx" presStyleIdx="0" presStyleCnt="7">
        <dgm:presLayoutVars>
          <dgm:chMax val="0"/>
          <dgm:chPref val="0"/>
        </dgm:presLayoutVars>
      </dgm:prSet>
      <dgm:spPr/>
    </dgm:pt>
    <dgm:pt modelId="{B41EBC89-F713-42CB-92B0-876A6206E103}" type="pres">
      <dgm:prSet presAssocID="{05D5E9E3-FF92-49E6-9101-DC21DB89552B}" presName="sibTrans" presStyleCnt="0"/>
      <dgm:spPr/>
    </dgm:pt>
    <dgm:pt modelId="{39335BCD-CD15-448B-8E24-5B7983A4F886}" type="pres">
      <dgm:prSet presAssocID="{0E6A0EBF-76E6-402E-A582-B28D1110CD7E}" presName="compNode" presStyleCnt="0"/>
      <dgm:spPr/>
    </dgm:pt>
    <dgm:pt modelId="{D68B9F20-B120-4C9E-85FD-9BAEAC639326}" type="pres">
      <dgm:prSet presAssocID="{0E6A0EBF-76E6-402E-A582-B28D1110CD7E}" presName="bgRect" presStyleLbl="bgShp" presStyleIdx="1" presStyleCnt="7"/>
      <dgm:spPr/>
    </dgm:pt>
    <dgm:pt modelId="{3765F986-C93D-4372-8754-2B453B39164F}" type="pres">
      <dgm:prSet presAssocID="{0E6A0EBF-76E6-402E-A582-B28D1110CD7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gnifying glass outline"/>
        </a:ext>
      </dgm:extLst>
    </dgm:pt>
    <dgm:pt modelId="{DCD4DE98-1EC1-41E4-B44E-A1247637003D}" type="pres">
      <dgm:prSet presAssocID="{0E6A0EBF-76E6-402E-A582-B28D1110CD7E}" presName="spaceRect" presStyleCnt="0"/>
      <dgm:spPr/>
    </dgm:pt>
    <dgm:pt modelId="{BE547F46-3E2E-48E4-A142-C23E6D6A5F46}" type="pres">
      <dgm:prSet presAssocID="{0E6A0EBF-76E6-402E-A582-B28D1110CD7E}" presName="parTx" presStyleLbl="revTx" presStyleIdx="1" presStyleCnt="7">
        <dgm:presLayoutVars>
          <dgm:chMax val="0"/>
          <dgm:chPref val="0"/>
        </dgm:presLayoutVars>
      </dgm:prSet>
      <dgm:spPr/>
    </dgm:pt>
    <dgm:pt modelId="{EDA862E3-B0D3-4197-A1AF-42ADCCD98279}" type="pres">
      <dgm:prSet presAssocID="{1657E2F2-EB98-412D-B7B4-993BAD7EAD47}" presName="sibTrans" presStyleCnt="0"/>
      <dgm:spPr/>
    </dgm:pt>
    <dgm:pt modelId="{DDFE0A44-96FC-4C05-AE86-ED91D60CFABA}" type="pres">
      <dgm:prSet presAssocID="{CE64C7B6-849D-486E-908F-0B2E920DB907}" presName="compNode" presStyleCnt="0"/>
      <dgm:spPr/>
    </dgm:pt>
    <dgm:pt modelId="{9FCAEDC0-CC61-4D99-97CD-0C0CF86869F9}" type="pres">
      <dgm:prSet presAssocID="{CE64C7B6-849D-486E-908F-0B2E920DB907}" presName="bgRect" presStyleLbl="bgShp" presStyleIdx="2" presStyleCnt="7"/>
      <dgm:spPr/>
    </dgm:pt>
    <dgm:pt modelId="{BCCB6564-C5C0-4AC8-9C24-C65DAE808400}" type="pres">
      <dgm:prSet presAssocID="{CE64C7B6-849D-486E-908F-0B2E920DB907}"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le profile outline"/>
        </a:ext>
      </dgm:extLst>
    </dgm:pt>
    <dgm:pt modelId="{8B8FD640-29A2-4E7E-A575-61414391F415}" type="pres">
      <dgm:prSet presAssocID="{CE64C7B6-849D-486E-908F-0B2E920DB907}" presName="spaceRect" presStyleCnt="0"/>
      <dgm:spPr/>
    </dgm:pt>
    <dgm:pt modelId="{60BCC4CD-4B24-4CE2-BD5D-B5DD35B1B497}" type="pres">
      <dgm:prSet presAssocID="{CE64C7B6-849D-486E-908F-0B2E920DB907}" presName="parTx" presStyleLbl="revTx" presStyleIdx="2" presStyleCnt="7">
        <dgm:presLayoutVars>
          <dgm:chMax val="0"/>
          <dgm:chPref val="0"/>
        </dgm:presLayoutVars>
      </dgm:prSet>
      <dgm:spPr/>
    </dgm:pt>
    <dgm:pt modelId="{261F23AE-7F95-477C-8217-402591581F4E}" type="pres">
      <dgm:prSet presAssocID="{4D540B67-798D-4B27-A9BD-77AE5911AD38}" presName="sibTrans" presStyleCnt="0"/>
      <dgm:spPr/>
    </dgm:pt>
    <dgm:pt modelId="{73D83A79-DF7C-41F9-8746-7D6EFEBD989A}" type="pres">
      <dgm:prSet presAssocID="{E280ED4F-E604-455F-8603-82033B18B91B}" presName="compNode" presStyleCnt="0"/>
      <dgm:spPr/>
    </dgm:pt>
    <dgm:pt modelId="{DD541D05-45AF-472B-A498-E3542757F2BB}" type="pres">
      <dgm:prSet presAssocID="{E280ED4F-E604-455F-8603-82033B18B91B}" presName="bgRect" presStyleLbl="bgShp" presStyleIdx="3" presStyleCnt="7"/>
      <dgm:spPr/>
    </dgm:pt>
    <dgm:pt modelId="{144B3976-7D72-4DC2-B5F4-8181ACE11538}" type="pres">
      <dgm:prSet presAssocID="{E280ED4F-E604-455F-8603-82033B18B91B}"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n with cane outline"/>
        </a:ext>
      </dgm:extLst>
    </dgm:pt>
    <dgm:pt modelId="{7A45F882-4E00-4B3E-BE1C-9EFD09E688B2}" type="pres">
      <dgm:prSet presAssocID="{E280ED4F-E604-455F-8603-82033B18B91B}" presName="spaceRect" presStyleCnt="0"/>
      <dgm:spPr/>
    </dgm:pt>
    <dgm:pt modelId="{45244335-5748-4F06-A430-F32F166DBFED}" type="pres">
      <dgm:prSet presAssocID="{E280ED4F-E604-455F-8603-82033B18B91B}" presName="parTx" presStyleLbl="revTx" presStyleIdx="3" presStyleCnt="7">
        <dgm:presLayoutVars>
          <dgm:chMax val="0"/>
          <dgm:chPref val="0"/>
        </dgm:presLayoutVars>
      </dgm:prSet>
      <dgm:spPr/>
    </dgm:pt>
    <dgm:pt modelId="{E62B1228-DCC6-43FA-8010-BE18C8EE8735}" type="pres">
      <dgm:prSet presAssocID="{7A3E4B88-7C01-4E87-BE74-EC3F31776B20}" presName="sibTrans" presStyleCnt="0"/>
      <dgm:spPr/>
    </dgm:pt>
    <dgm:pt modelId="{BF90518D-7C49-4AF0-9E4B-00A36FB09799}" type="pres">
      <dgm:prSet presAssocID="{55E156A9-0D53-4C6F-B7FF-04C30B4AACA1}" presName="compNode" presStyleCnt="0"/>
      <dgm:spPr/>
    </dgm:pt>
    <dgm:pt modelId="{051289E5-AEF9-4C88-BE57-D53F1C189E7A}" type="pres">
      <dgm:prSet presAssocID="{55E156A9-0D53-4C6F-B7FF-04C30B4AACA1}" presName="bgRect" presStyleLbl="bgShp" presStyleIdx="4" presStyleCnt="7"/>
      <dgm:spPr/>
    </dgm:pt>
    <dgm:pt modelId="{40C1DEDF-B2AB-4CE1-9AA0-DB114A5FAF1B}" type="pres">
      <dgm:prSet presAssocID="{55E156A9-0D53-4C6F-B7FF-04C30B4AACA1}"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Document outline"/>
        </a:ext>
      </dgm:extLst>
    </dgm:pt>
    <dgm:pt modelId="{74042AB5-DE20-4C25-86BD-CBD0FB63E8F7}" type="pres">
      <dgm:prSet presAssocID="{55E156A9-0D53-4C6F-B7FF-04C30B4AACA1}" presName="spaceRect" presStyleCnt="0"/>
      <dgm:spPr/>
    </dgm:pt>
    <dgm:pt modelId="{E3D21963-7CA4-4631-8B7A-74C62072341F}" type="pres">
      <dgm:prSet presAssocID="{55E156A9-0D53-4C6F-B7FF-04C30B4AACA1}" presName="parTx" presStyleLbl="revTx" presStyleIdx="4" presStyleCnt="7">
        <dgm:presLayoutVars>
          <dgm:chMax val="0"/>
          <dgm:chPref val="0"/>
        </dgm:presLayoutVars>
      </dgm:prSet>
      <dgm:spPr/>
    </dgm:pt>
    <dgm:pt modelId="{6F85D6D1-2B04-4DFE-884E-A7CF7A9D0BC6}" type="pres">
      <dgm:prSet presAssocID="{392F6F76-98E9-4AAA-A8E6-1379E88A5F48}" presName="sibTrans" presStyleCnt="0"/>
      <dgm:spPr/>
    </dgm:pt>
    <dgm:pt modelId="{1960565F-5E36-467F-8244-9C94387601C5}" type="pres">
      <dgm:prSet presAssocID="{F755D6C6-BCBF-4755-9F89-74EFD70A2078}" presName="compNode" presStyleCnt="0"/>
      <dgm:spPr/>
    </dgm:pt>
    <dgm:pt modelId="{96EEC698-F9CA-46F7-ACB5-E6A0A4AFE6BA}" type="pres">
      <dgm:prSet presAssocID="{F755D6C6-BCBF-4755-9F89-74EFD70A2078}" presName="bgRect" presStyleLbl="bgShp" presStyleIdx="5" presStyleCnt="7"/>
      <dgm:spPr/>
    </dgm:pt>
    <dgm:pt modelId="{92F13F69-E4F7-441E-940A-BD1C354D9945}" type="pres">
      <dgm:prSet presAssocID="{F755D6C6-BCBF-4755-9F89-74EFD70A2078}"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End outline"/>
        </a:ext>
      </dgm:extLst>
    </dgm:pt>
    <dgm:pt modelId="{2836BD2D-3527-41AB-9A16-9FE73B9B1DE7}" type="pres">
      <dgm:prSet presAssocID="{F755D6C6-BCBF-4755-9F89-74EFD70A2078}" presName="spaceRect" presStyleCnt="0"/>
      <dgm:spPr/>
    </dgm:pt>
    <dgm:pt modelId="{0266C13A-1763-42E9-A46F-C18F8833ED03}" type="pres">
      <dgm:prSet presAssocID="{F755D6C6-BCBF-4755-9F89-74EFD70A2078}" presName="parTx" presStyleLbl="revTx" presStyleIdx="5" presStyleCnt="7">
        <dgm:presLayoutVars>
          <dgm:chMax val="0"/>
          <dgm:chPref val="0"/>
        </dgm:presLayoutVars>
      </dgm:prSet>
      <dgm:spPr/>
    </dgm:pt>
    <dgm:pt modelId="{ADBFE646-DBE8-4765-90C0-1BEC10550548}" type="pres">
      <dgm:prSet presAssocID="{55201E8F-8FE4-4F85-A28A-E4F2E8834206}" presName="sibTrans" presStyleCnt="0"/>
      <dgm:spPr/>
    </dgm:pt>
    <dgm:pt modelId="{9822297A-4356-43F3-B08D-6188A39324C3}" type="pres">
      <dgm:prSet presAssocID="{30EF8400-F98D-4BA4-897B-F9CF5F8F63DB}" presName="compNode" presStyleCnt="0"/>
      <dgm:spPr/>
    </dgm:pt>
    <dgm:pt modelId="{0DA2BD1A-60DD-4DB1-87E7-B138C7B138E8}" type="pres">
      <dgm:prSet presAssocID="{30EF8400-F98D-4BA4-897B-F9CF5F8F63DB}" presName="bgRect" presStyleLbl="bgShp" presStyleIdx="6" presStyleCnt="7" custLinFactNeighborX="-925"/>
      <dgm:spPr/>
    </dgm:pt>
    <dgm:pt modelId="{3A2B41C5-252A-4DA4-A491-E7B62645A208}" type="pres">
      <dgm:prSet presAssocID="{30EF8400-F98D-4BA4-897B-F9CF5F8F63DB}"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Architecture outline"/>
        </a:ext>
      </dgm:extLst>
    </dgm:pt>
    <dgm:pt modelId="{28E05CAD-1C35-43EC-A269-C4D495262184}" type="pres">
      <dgm:prSet presAssocID="{30EF8400-F98D-4BA4-897B-F9CF5F8F63DB}" presName="spaceRect" presStyleCnt="0"/>
      <dgm:spPr/>
    </dgm:pt>
    <dgm:pt modelId="{2654F987-3F77-4F4E-BF41-FD0108DF7FA2}" type="pres">
      <dgm:prSet presAssocID="{30EF8400-F98D-4BA4-897B-F9CF5F8F63DB}" presName="parTx" presStyleLbl="revTx" presStyleIdx="6" presStyleCnt="7">
        <dgm:presLayoutVars>
          <dgm:chMax val="0"/>
          <dgm:chPref val="0"/>
        </dgm:presLayoutVars>
      </dgm:prSet>
      <dgm:spPr/>
    </dgm:pt>
  </dgm:ptLst>
  <dgm:cxnLst>
    <dgm:cxn modelId="{89269605-DC51-4090-9147-E4A9225F9142}" srcId="{5F054308-42ED-4478-9F18-4D7D6ED432F8}" destId="{CE64C7B6-849D-486E-908F-0B2E920DB907}" srcOrd="2" destOrd="0" parTransId="{737D846A-1C86-4C5D-8557-B5E084B9D170}" sibTransId="{4D540B67-798D-4B27-A9BD-77AE5911AD38}"/>
    <dgm:cxn modelId="{F3BC0D08-583E-4D83-B598-A668BEEF5375}" type="presOf" srcId="{F755D6C6-BCBF-4755-9F89-74EFD70A2078}" destId="{0266C13A-1763-42E9-A46F-C18F8833ED03}" srcOrd="0" destOrd="0" presId="urn:microsoft.com/office/officeart/2018/2/layout/IconVerticalSolidList"/>
    <dgm:cxn modelId="{8A168D60-6706-495E-BA3B-4BF921C2D367}" type="presOf" srcId="{CE64C7B6-849D-486E-908F-0B2E920DB907}" destId="{60BCC4CD-4B24-4CE2-BD5D-B5DD35B1B497}" srcOrd="0" destOrd="0" presId="urn:microsoft.com/office/officeart/2018/2/layout/IconVerticalSolidList"/>
    <dgm:cxn modelId="{BFC83F6A-234E-47F9-BDC9-8594F7417B84}" type="presOf" srcId="{30EF8400-F98D-4BA4-897B-F9CF5F8F63DB}" destId="{2654F987-3F77-4F4E-BF41-FD0108DF7FA2}" srcOrd="0" destOrd="0" presId="urn:microsoft.com/office/officeart/2018/2/layout/IconVerticalSolidList"/>
    <dgm:cxn modelId="{AABF084C-8CA9-4C63-AFA8-DE55F4AAEF61}" type="presOf" srcId="{0E6A0EBF-76E6-402E-A582-B28D1110CD7E}" destId="{BE547F46-3E2E-48E4-A142-C23E6D6A5F46}" srcOrd="0" destOrd="0" presId="urn:microsoft.com/office/officeart/2018/2/layout/IconVerticalSolidList"/>
    <dgm:cxn modelId="{69987F71-BEBA-4B52-8F6D-48A7BCDC43D1}" type="presOf" srcId="{5023A719-8310-4A00-B1A9-E936C64F6D86}" destId="{20E92E23-437A-4FCF-BF90-C39EF9827505}" srcOrd="0" destOrd="0" presId="urn:microsoft.com/office/officeart/2018/2/layout/IconVerticalSolidList"/>
    <dgm:cxn modelId="{E38EA953-1C85-47D9-9B63-1983D186D9CB}" srcId="{5F054308-42ED-4478-9F18-4D7D6ED432F8}" destId="{55E156A9-0D53-4C6F-B7FF-04C30B4AACA1}" srcOrd="4" destOrd="0" parTransId="{33D6E284-B997-4BC1-AE19-101F6CDC59F5}" sibTransId="{392F6F76-98E9-4AAA-A8E6-1379E88A5F48}"/>
    <dgm:cxn modelId="{5B574F74-7B19-4348-AE43-F60A001D3602}" type="presOf" srcId="{55E156A9-0D53-4C6F-B7FF-04C30B4AACA1}" destId="{E3D21963-7CA4-4631-8B7A-74C62072341F}" srcOrd="0" destOrd="0" presId="urn:microsoft.com/office/officeart/2018/2/layout/IconVerticalSolidList"/>
    <dgm:cxn modelId="{6B5CBC58-A126-4375-9CBE-2E083368BCA2}" type="presOf" srcId="{E280ED4F-E604-455F-8603-82033B18B91B}" destId="{45244335-5748-4F06-A430-F32F166DBFED}" srcOrd="0" destOrd="0" presId="urn:microsoft.com/office/officeart/2018/2/layout/IconVerticalSolidList"/>
    <dgm:cxn modelId="{CEF2737E-48CF-4ABD-993B-A4AB52DECC4C}" srcId="{5F054308-42ED-4478-9F18-4D7D6ED432F8}" destId="{F755D6C6-BCBF-4755-9F89-74EFD70A2078}" srcOrd="5" destOrd="0" parTransId="{9BBE4644-B081-4A9D-B3D0-4596EF6CC4F9}" sibTransId="{55201E8F-8FE4-4F85-A28A-E4F2E8834206}"/>
    <dgm:cxn modelId="{2A45F787-5B17-46EA-9DD2-C22289D4A5FE}" srcId="{5F054308-42ED-4478-9F18-4D7D6ED432F8}" destId="{30EF8400-F98D-4BA4-897B-F9CF5F8F63DB}" srcOrd="6" destOrd="0" parTransId="{ACD9664F-D3D8-403F-AF7B-009E1DDAF8DC}" sibTransId="{FB679606-E61E-4E57-8776-D1C0C85F9D49}"/>
    <dgm:cxn modelId="{C4F2A58D-4806-4DBC-931B-49BB92981B43}" srcId="{5F054308-42ED-4478-9F18-4D7D6ED432F8}" destId="{5023A719-8310-4A00-B1A9-E936C64F6D86}" srcOrd="0" destOrd="0" parTransId="{E360EBD0-0EB3-4B87-B3AA-2389D7C2A460}" sibTransId="{05D5E9E3-FF92-49E6-9101-DC21DB89552B}"/>
    <dgm:cxn modelId="{9CE078A5-5CB1-4922-BB37-458504E04AB0}" srcId="{5F054308-42ED-4478-9F18-4D7D6ED432F8}" destId="{E280ED4F-E604-455F-8603-82033B18B91B}" srcOrd="3" destOrd="0" parTransId="{12B19506-9F5C-46BD-BD8D-E243E21DFEEB}" sibTransId="{7A3E4B88-7C01-4E87-BE74-EC3F31776B20}"/>
    <dgm:cxn modelId="{2D4B54C3-6C69-4DCC-97FC-05F8C142C593}" type="presOf" srcId="{5F054308-42ED-4478-9F18-4D7D6ED432F8}" destId="{491F0B3C-6658-4952-BE66-446B904D5F56}" srcOrd="0" destOrd="0" presId="urn:microsoft.com/office/officeart/2018/2/layout/IconVerticalSolidList"/>
    <dgm:cxn modelId="{9BBCEEEA-D904-430C-865E-F48520F1DBAD}" srcId="{5F054308-42ED-4478-9F18-4D7D6ED432F8}" destId="{0E6A0EBF-76E6-402E-A582-B28D1110CD7E}" srcOrd="1" destOrd="0" parTransId="{9702B373-F556-4240-9F18-1AE189A521BF}" sibTransId="{1657E2F2-EB98-412D-B7B4-993BAD7EAD47}"/>
    <dgm:cxn modelId="{EBC8DAAB-3276-4D29-ABC4-799C171C09B9}" type="presParOf" srcId="{491F0B3C-6658-4952-BE66-446B904D5F56}" destId="{E209F0F4-BDBF-444C-A6AF-30CA0A0FCC17}" srcOrd="0" destOrd="0" presId="urn:microsoft.com/office/officeart/2018/2/layout/IconVerticalSolidList"/>
    <dgm:cxn modelId="{A6A33D40-8FE6-4F7B-8E37-9AA7D23D34BD}" type="presParOf" srcId="{E209F0F4-BDBF-444C-A6AF-30CA0A0FCC17}" destId="{FCD36A46-C085-4261-8161-3FA36A79F262}" srcOrd="0" destOrd="0" presId="urn:microsoft.com/office/officeart/2018/2/layout/IconVerticalSolidList"/>
    <dgm:cxn modelId="{BB1725C7-7295-4F4D-9B45-C0688E2D2E06}" type="presParOf" srcId="{E209F0F4-BDBF-444C-A6AF-30CA0A0FCC17}" destId="{7EBAD301-4E9B-4894-8E5C-BDCE7B6CAE95}" srcOrd="1" destOrd="0" presId="urn:microsoft.com/office/officeart/2018/2/layout/IconVerticalSolidList"/>
    <dgm:cxn modelId="{1F3A9432-ED4C-4A3D-A5E7-5F71F233B6EA}" type="presParOf" srcId="{E209F0F4-BDBF-444C-A6AF-30CA0A0FCC17}" destId="{3B4667E7-E526-4029-8B9C-DC502630A42F}" srcOrd="2" destOrd="0" presId="urn:microsoft.com/office/officeart/2018/2/layout/IconVerticalSolidList"/>
    <dgm:cxn modelId="{3791B98A-99D2-4699-8A00-17796926A851}" type="presParOf" srcId="{E209F0F4-BDBF-444C-A6AF-30CA0A0FCC17}" destId="{20E92E23-437A-4FCF-BF90-C39EF9827505}" srcOrd="3" destOrd="0" presId="urn:microsoft.com/office/officeart/2018/2/layout/IconVerticalSolidList"/>
    <dgm:cxn modelId="{29C58316-D762-41A5-B80D-286837475998}" type="presParOf" srcId="{491F0B3C-6658-4952-BE66-446B904D5F56}" destId="{B41EBC89-F713-42CB-92B0-876A6206E103}" srcOrd="1" destOrd="0" presId="urn:microsoft.com/office/officeart/2018/2/layout/IconVerticalSolidList"/>
    <dgm:cxn modelId="{26009262-37D3-44AB-A68E-B984918AA36F}" type="presParOf" srcId="{491F0B3C-6658-4952-BE66-446B904D5F56}" destId="{39335BCD-CD15-448B-8E24-5B7983A4F886}" srcOrd="2" destOrd="0" presId="urn:microsoft.com/office/officeart/2018/2/layout/IconVerticalSolidList"/>
    <dgm:cxn modelId="{A6D30DA3-EB17-41FC-B58C-9BEB50C99FC2}" type="presParOf" srcId="{39335BCD-CD15-448B-8E24-5B7983A4F886}" destId="{D68B9F20-B120-4C9E-85FD-9BAEAC639326}" srcOrd="0" destOrd="0" presId="urn:microsoft.com/office/officeart/2018/2/layout/IconVerticalSolidList"/>
    <dgm:cxn modelId="{87D4DBBB-915A-43E0-83B1-EFF2EAB294EF}" type="presParOf" srcId="{39335BCD-CD15-448B-8E24-5B7983A4F886}" destId="{3765F986-C93D-4372-8754-2B453B39164F}" srcOrd="1" destOrd="0" presId="urn:microsoft.com/office/officeart/2018/2/layout/IconVerticalSolidList"/>
    <dgm:cxn modelId="{7ABD8AC8-98C1-4F9E-9C34-2193355E3E8A}" type="presParOf" srcId="{39335BCD-CD15-448B-8E24-5B7983A4F886}" destId="{DCD4DE98-1EC1-41E4-B44E-A1247637003D}" srcOrd="2" destOrd="0" presId="urn:microsoft.com/office/officeart/2018/2/layout/IconVerticalSolidList"/>
    <dgm:cxn modelId="{02B78F1F-DADB-491D-90FA-6FBF721D7B7A}" type="presParOf" srcId="{39335BCD-CD15-448B-8E24-5B7983A4F886}" destId="{BE547F46-3E2E-48E4-A142-C23E6D6A5F46}" srcOrd="3" destOrd="0" presId="urn:microsoft.com/office/officeart/2018/2/layout/IconVerticalSolidList"/>
    <dgm:cxn modelId="{3787B2BC-2875-4D74-AB97-E4D567C0E126}" type="presParOf" srcId="{491F0B3C-6658-4952-BE66-446B904D5F56}" destId="{EDA862E3-B0D3-4197-A1AF-42ADCCD98279}" srcOrd="3" destOrd="0" presId="urn:microsoft.com/office/officeart/2018/2/layout/IconVerticalSolidList"/>
    <dgm:cxn modelId="{CBE5516A-83CC-4E52-AF65-9E917F46FA7F}" type="presParOf" srcId="{491F0B3C-6658-4952-BE66-446B904D5F56}" destId="{DDFE0A44-96FC-4C05-AE86-ED91D60CFABA}" srcOrd="4" destOrd="0" presId="urn:microsoft.com/office/officeart/2018/2/layout/IconVerticalSolidList"/>
    <dgm:cxn modelId="{0E849B71-5E01-4CE8-94E4-26866E7255E7}" type="presParOf" srcId="{DDFE0A44-96FC-4C05-AE86-ED91D60CFABA}" destId="{9FCAEDC0-CC61-4D99-97CD-0C0CF86869F9}" srcOrd="0" destOrd="0" presId="urn:microsoft.com/office/officeart/2018/2/layout/IconVerticalSolidList"/>
    <dgm:cxn modelId="{3F0B49C4-B42A-4BF0-B1D0-A86D33076648}" type="presParOf" srcId="{DDFE0A44-96FC-4C05-AE86-ED91D60CFABA}" destId="{BCCB6564-C5C0-4AC8-9C24-C65DAE808400}" srcOrd="1" destOrd="0" presId="urn:microsoft.com/office/officeart/2018/2/layout/IconVerticalSolidList"/>
    <dgm:cxn modelId="{1BD34451-EF7E-4DCF-9130-EA4D08D1EA7D}" type="presParOf" srcId="{DDFE0A44-96FC-4C05-AE86-ED91D60CFABA}" destId="{8B8FD640-29A2-4E7E-A575-61414391F415}" srcOrd="2" destOrd="0" presId="urn:microsoft.com/office/officeart/2018/2/layout/IconVerticalSolidList"/>
    <dgm:cxn modelId="{D5C75048-B166-46BA-ABC4-09F9E4D83C0E}" type="presParOf" srcId="{DDFE0A44-96FC-4C05-AE86-ED91D60CFABA}" destId="{60BCC4CD-4B24-4CE2-BD5D-B5DD35B1B497}" srcOrd="3" destOrd="0" presId="urn:microsoft.com/office/officeart/2018/2/layout/IconVerticalSolidList"/>
    <dgm:cxn modelId="{E2546DD2-14C2-4492-A080-A8B1DCD22792}" type="presParOf" srcId="{491F0B3C-6658-4952-BE66-446B904D5F56}" destId="{261F23AE-7F95-477C-8217-402591581F4E}" srcOrd="5" destOrd="0" presId="urn:microsoft.com/office/officeart/2018/2/layout/IconVerticalSolidList"/>
    <dgm:cxn modelId="{F167C2E5-5771-4B96-911C-C79BC62DFC90}" type="presParOf" srcId="{491F0B3C-6658-4952-BE66-446B904D5F56}" destId="{73D83A79-DF7C-41F9-8746-7D6EFEBD989A}" srcOrd="6" destOrd="0" presId="urn:microsoft.com/office/officeart/2018/2/layout/IconVerticalSolidList"/>
    <dgm:cxn modelId="{B63CE775-D330-4CCC-92ED-975A6CCDD2E9}" type="presParOf" srcId="{73D83A79-DF7C-41F9-8746-7D6EFEBD989A}" destId="{DD541D05-45AF-472B-A498-E3542757F2BB}" srcOrd="0" destOrd="0" presId="urn:microsoft.com/office/officeart/2018/2/layout/IconVerticalSolidList"/>
    <dgm:cxn modelId="{DB04E31F-FC99-436F-99B3-A548EE4C2972}" type="presParOf" srcId="{73D83A79-DF7C-41F9-8746-7D6EFEBD989A}" destId="{144B3976-7D72-4DC2-B5F4-8181ACE11538}" srcOrd="1" destOrd="0" presId="urn:microsoft.com/office/officeart/2018/2/layout/IconVerticalSolidList"/>
    <dgm:cxn modelId="{E111387B-D1CC-4EE1-B752-0552D91B048C}" type="presParOf" srcId="{73D83A79-DF7C-41F9-8746-7D6EFEBD989A}" destId="{7A45F882-4E00-4B3E-BE1C-9EFD09E688B2}" srcOrd="2" destOrd="0" presId="urn:microsoft.com/office/officeart/2018/2/layout/IconVerticalSolidList"/>
    <dgm:cxn modelId="{0EE6F6A9-EEFD-435D-BD6E-3A870DB4D477}" type="presParOf" srcId="{73D83A79-DF7C-41F9-8746-7D6EFEBD989A}" destId="{45244335-5748-4F06-A430-F32F166DBFED}" srcOrd="3" destOrd="0" presId="urn:microsoft.com/office/officeart/2018/2/layout/IconVerticalSolidList"/>
    <dgm:cxn modelId="{E24D56DC-6650-4113-ACEF-282DE6926844}" type="presParOf" srcId="{491F0B3C-6658-4952-BE66-446B904D5F56}" destId="{E62B1228-DCC6-43FA-8010-BE18C8EE8735}" srcOrd="7" destOrd="0" presId="urn:microsoft.com/office/officeart/2018/2/layout/IconVerticalSolidList"/>
    <dgm:cxn modelId="{D9867ED3-67E1-4D88-AC23-86FAD2A4CFC5}" type="presParOf" srcId="{491F0B3C-6658-4952-BE66-446B904D5F56}" destId="{BF90518D-7C49-4AF0-9E4B-00A36FB09799}" srcOrd="8" destOrd="0" presId="urn:microsoft.com/office/officeart/2018/2/layout/IconVerticalSolidList"/>
    <dgm:cxn modelId="{A1894654-F790-41FA-9B19-008919462852}" type="presParOf" srcId="{BF90518D-7C49-4AF0-9E4B-00A36FB09799}" destId="{051289E5-AEF9-4C88-BE57-D53F1C189E7A}" srcOrd="0" destOrd="0" presId="urn:microsoft.com/office/officeart/2018/2/layout/IconVerticalSolidList"/>
    <dgm:cxn modelId="{50284B57-870D-4345-9E15-F38D90B11F29}" type="presParOf" srcId="{BF90518D-7C49-4AF0-9E4B-00A36FB09799}" destId="{40C1DEDF-B2AB-4CE1-9AA0-DB114A5FAF1B}" srcOrd="1" destOrd="0" presId="urn:microsoft.com/office/officeart/2018/2/layout/IconVerticalSolidList"/>
    <dgm:cxn modelId="{24B65287-C71B-4823-BA40-09411B47D888}" type="presParOf" srcId="{BF90518D-7C49-4AF0-9E4B-00A36FB09799}" destId="{74042AB5-DE20-4C25-86BD-CBD0FB63E8F7}" srcOrd="2" destOrd="0" presId="urn:microsoft.com/office/officeart/2018/2/layout/IconVerticalSolidList"/>
    <dgm:cxn modelId="{5ECD754D-A7B7-4B48-B7B3-AC2C86B0C580}" type="presParOf" srcId="{BF90518D-7C49-4AF0-9E4B-00A36FB09799}" destId="{E3D21963-7CA4-4631-8B7A-74C62072341F}" srcOrd="3" destOrd="0" presId="urn:microsoft.com/office/officeart/2018/2/layout/IconVerticalSolidList"/>
    <dgm:cxn modelId="{B4BA2F82-5212-4D0F-9989-899E1BCCDFED}" type="presParOf" srcId="{491F0B3C-6658-4952-BE66-446B904D5F56}" destId="{6F85D6D1-2B04-4DFE-884E-A7CF7A9D0BC6}" srcOrd="9" destOrd="0" presId="urn:microsoft.com/office/officeart/2018/2/layout/IconVerticalSolidList"/>
    <dgm:cxn modelId="{BB8D415B-9103-4E8D-84EB-C205EFE113E1}" type="presParOf" srcId="{491F0B3C-6658-4952-BE66-446B904D5F56}" destId="{1960565F-5E36-467F-8244-9C94387601C5}" srcOrd="10" destOrd="0" presId="urn:microsoft.com/office/officeart/2018/2/layout/IconVerticalSolidList"/>
    <dgm:cxn modelId="{CCFE9755-EC32-4235-8F43-5E533FE03B50}" type="presParOf" srcId="{1960565F-5E36-467F-8244-9C94387601C5}" destId="{96EEC698-F9CA-46F7-ACB5-E6A0A4AFE6BA}" srcOrd="0" destOrd="0" presId="urn:microsoft.com/office/officeart/2018/2/layout/IconVerticalSolidList"/>
    <dgm:cxn modelId="{7DA84E04-233B-4BB4-8EBB-1E17D47978A9}" type="presParOf" srcId="{1960565F-5E36-467F-8244-9C94387601C5}" destId="{92F13F69-E4F7-441E-940A-BD1C354D9945}" srcOrd="1" destOrd="0" presId="urn:microsoft.com/office/officeart/2018/2/layout/IconVerticalSolidList"/>
    <dgm:cxn modelId="{3EA45B3C-99EC-4B9C-94DD-BCE522FD078D}" type="presParOf" srcId="{1960565F-5E36-467F-8244-9C94387601C5}" destId="{2836BD2D-3527-41AB-9A16-9FE73B9B1DE7}" srcOrd="2" destOrd="0" presId="urn:microsoft.com/office/officeart/2018/2/layout/IconVerticalSolidList"/>
    <dgm:cxn modelId="{EF4B5669-592F-43FB-B88D-7AE65118FA85}" type="presParOf" srcId="{1960565F-5E36-467F-8244-9C94387601C5}" destId="{0266C13A-1763-42E9-A46F-C18F8833ED03}" srcOrd="3" destOrd="0" presId="urn:microsoft.com/office/officeart/2018/2/layout/IconVerticalSolidList"/>
    <dgm:cxn modelId="{86776E94-9309-4785-8F80-73D9E5D8ED4F}" type="presParOf" srcId="{491F0B3C-6658-4952-BE66-446B904D5F56}" destId="{ADBFE646-DBE8-4765-90C0-1BEC10550548}" srcOrd="11" destOrd="0" presId="urn:microsoft.com/office/officeart/2018/2/layout/IconVerticalSolidList"/>
    <dgm:cxn modelId="{AB3CE48D-DFC2-4CF6-B412-8126EEDFB1D8}" type="presParOf" srcId="{491F0B3C-6658-4952-BE66-446B904D5F56}" destId="{9822297A-4356-43F3-B08D-6188A39324C3}" srcOrd="12" destOrd="0" presId="urn:microsoft.com/office/officeart/2018/2/layout/IconVerticalSolidList"/>
    <dgm:cxn modelId="{9434A5CD-3E67-43FF-B909-55F26BC0D744}" type="presParOf" srcId="{9822297A-4356-43F3-B08D-6188A39324C3}" destId="{0DA2BD1A-60DD-4DB1-87E7-B138C7B138E8}" srcOrd="0" destOrd="0" presId="urn:microsoft.com/office/officeart/2018/2/layout/IconVerticalSolidList"/>
    <dgm:cxn modelId="{D368A78D-365D-4E5D-AF7B-E52CCB4ABDC4}" type="presParOf" srcId="{9822297A-4356-43F3-B08D-6188A39324C3}" destId="{3A2B41C5-252A-4DA4-A491-E7B62645A208}" srcOrd="1" destOrd="0" presId="urn:microsoft.com/office/officeart/2018/2/layout/IconVerticalSolidList"/>
    <dgm:cxn modelId="{208ECC21-4E70-4E91-9C26-856FD214D8FA}" type="presParOf" srcId="{9822297A-4356-43F3-B08D-6188A39324C3}" destId="{28E05CAD-1C35-43EC-A269-C4D495262184}" srcOrd="2" destOrd="0" presId="urn:microsoft.com/office/officeart/2018/2/layout/IconVerticalSolidList"/>
    <dgm:cxn modelId="{858C85B0-8549-4DF9-A956-6285506D2651}" type="presParOf" srcId="{9822297A-4356-43F3-B08D-6188A39324C3}" destId="{2654F987-3F77-4F4E-BF41-FD0108DF7FA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ED89FD-E055-4344-87FF-1D7E92F1971D}" type="doc">
      <dgm:prSet loTypeId="urn:microsoft.com/office/officeart/2005/8/layout/process1" loCatId="process" qsTypeId="urn:microsoft.com/office/officeart/2005/8/quickstyle/simple1" qsCatId="simple" csTypeId="urn:microsoft.com/office/officeart/2005/8/colors/accent2_2" csCatId="accent2" phldr="1"/>
      <dgm:spPr/>
    </dgm:pt>
    <dgm:pt modelId="{4154EA90-1501-4091-92EA-02FBAC9E51F7}" type="pres">
      <dgm:prSet presAssocID="{DCED89FD-E055-4344-87FF-1D7E92F1971D}" presName="Name0" presStyleCnt="0">
        <dgm:presLayoutVars>
          <dgm:dir/>
          <dgm:resizeHandles val="exact"/>
        </dgm:presLayoutVars>
      </dgm:prSet>
      <dgm:spPr/>
    </dgm:pt>
  </dgm:ptLst>
  <dgm:cxnLst>
    <dgm:cxn modelId="{2FA47DB6-981B-44B2-9106-77019C3FFD94}" type="presOf" srcId="{DCED89FD-E055-4344-87FF-1D7E92F1971D}" destId="{4154EA90-1501-4091-92EA-02FBAC9E51F7}"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6D4778-8BE2-45BC-AD44-8F19C3D3D27C}"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AU"/>
        </a:p>
      </dgm:t>
    </dgm:pt>
    <dgm:pt modelId="{07A634B2-4C61-4B3F-915A-09E23B162328}">
      <dgm:prSet phldrT="[Text]" custT="1"/>
      <dgm:spPr/>
      <dgm:t>
        <a:bodyPr/>
        <a:lstStyle/>
        <a:p>
          <a:r>
            <a:rPr lang="en-AU" sz="2000" b="1"/>
            <a:t>What is it?</a:t>
          </a:r>
        </a:p>
      </dgm:t>
    </dgm:pt>
    <dgm:pt modelId="{5FC5ED00-F8D6-4EEE-AE72-7628B1A28CAD}" type="parTrans" cxnId="{605312E6-81A5-43BD-B248-E75B7403094E}">
      <dgm:prSet/>
      <dgm:spPr/>
      <dgm:t>
        <a:bodyPr/>
        <a:lstStyle/>
        <a:p>
          <a:endParaRPr lang="en-AU"/>
        </a:p>
      </dgm:t>
    </dgm:pt>
    <dgm:pt modelId="{43014910-9827-40A9-AA3D-5C419E2A0389}" type="sibTrans" cxnId="{605312E6-81A5-43BD-B248-E75B7403094E}">
      <dgm:prSet/>
      <dgm:spPr/>
      <dgm:t>
        <a:bodyPr/>
        <a:lstStyle/>
        <a:p>
          <a:endParaRPr lang="en-AU"/>
        </a:p>
      </dgm:t>
    </dgm:pt>
    <dgm:pt modelId="{34D2378C-79FE-4B3A-B05B-A8D39B83BC17}">
      <dgm:prSet phldrT="[Text]" custT="1"/>
      <dgm:spPr/>
      <dgm:t>
        <a:bodyPr/>
        <a:lstStyle/>
        <a:p>
          <a:pPr>
            <a:buNone/>
          </a:pPr>
          <a:r>
            <a:rPr lang="en-AU" sz="1800"/>
            <a:t>A set of:</a:t>
          </a:r>
        </a:p>
      </dgm:t>
    </dgm:pt>
    <dgm:pt modelId="{7A929630-CE98-442B-AA1B-B624B22EEF80}" type="parTrans" cxnId="{2BD72AEE-35FE-47DD-8820-7D903C623566}">
      <dgm:prSet/>
      <dgm:spPr/>
      <dgm:t>
        <a:bodyPr/>
        <a:lstStyle/>
        <a:p>
          <a:endParaRPr lang="en-AU"/>
        </a:p>
      </dgm:t>
    </dgm:pt>
    <dgm:pt modelId="{A7AE041D-8F3E-4DED-8C9B-41E8FC5EBBE2}" type="sibTrans" cxnId="{2BD72AEE-35FE-47DD-8820-7D903C623566}">
      <dgm:prSet/>
      <dgm:spPr/>
      <dgm:t>
        <a:bodyPr/>
        <a:lstStyle/>
        <a:p>
          <a:endParaRPr lang="en-AU"/>
        </a:p>
      </dgm:t>
    </dgm:pt>
    <dgm:pt modelId="{7DF113F8-08AD-41A0-B041-3465D359993A}">
      <dgm:prSet phldrT="[Text]" custT="1"/>
      <dgm:spPr/>
      <dgm:t>
        <a:bodyPr/>
        <a:lstStyle/>
        <a:p>
          <a:r>
            <a:rPr lang="en-AU" sz="1800"/>
            <a:t>policies and processes</a:t>
          </a:r>
        </a:p>
      </dgm:t>
    </dgm:pt>
    <dgm:pt modelId="{CCA31FBB-6C99-4678-98A9-A23D1760FC13}" type="parTrans" cxnId="{934B723C-4228-47DA-B24E-BF33F63B9E58}">
      <dgm:prSet/>
      <dgm:spPr/>
      <dgm:t>
        <a:bodyPr/>
        <a:lstStyle/>
        <a:p>
          <a:endParaRPr lang="en-AU"/>
        </a:p>
      </dgm:t>
    </dgm:pt>
    <dgm:pt modelId="{C6EA87A5-C60C-4EB5-B359-7F250169EB50}" type="sibTrans" cxnId="{934B723C-4228-47DA-B24E-BF33F63B9E58}">
      <dgm:prSet/>
      <dgm:spPr/>
      <dgm:t>
        <a:bodyPr/>
        <a:lstStyle/>
        <a:p>
          <a:endParaRPr lang="en-AU"/>
        </a:p>
      </dgm:t>
    </dgm:pt>
    <dgm:pt modelId="{79E27589-7DB5-40FE-928F-0778FDF9AB90}">
      <dgm:prSet phldrT="[Text]" custT="1"/>
      <dgm:spPr/>
      <dgm:t>
        <a:bodyPr/>
        <a:lstStyle/>
        <a:p>
          <a:r>
            <a:rPr lang="en-AU" sz="1800" dirty="0"/>
            <a:t>To prevent or identify, respond to and manage any incidents or near misses that occur at your service and during the delivery of care and services to older people.</a:t>
          </a:r>
        </a:p>
      </dgm:t>
    </dgm:pt>
    <dgm:pt modelId="{C76A70DE-5988-45CE-A6B4-A34DF7CBCEEC}" type="parTrans" cxnId="{67D74B75-0EE7-40A9-A1A8-2A32E2E1AE34}">
      <dgm:prSet/>
      <dgm:spPr/>
      <dgm:t>
        <a:bodyPr/>
        <a:lstStyle/>
        <a:p>
          <a:endParaRPr lang="en-AU"/>
        </a:p>
      </dgm:t>
    </dgm:pt>
    <dgm:pt modelId="{121F4684-C058-48E8-984A-381241F85BD4}" type="sibTrans" cxnId="{67D74B75-0EE7-40A9-A1A8-2A32E2E1AE34}">
      <dgm:prSet/>
      <dgm:spPr/>
      <dgm:t>
        <a:bodyPr/>
        <a:lstStyle/>
        <a:p>
          <a:endParaRPr lang="en-AU"/>
        </a:p>
      </dgm:t>
    </dgm:pt>
    <dgm:pt modelId="{59A333A2-D687-4686-A143-B91F1B6F8C38}">
      <dgm:prSet phldrT="[Text]" custT="1"/>
      <dgm:spPr/>
      <dgm:t>
        <a:bodyPr/>
        <a:lstStyle/>
        <a:p>
          <a:r>
            <a:rPr lang="en-AU" sz="2000" b="1"/>
            <a:t>What does it look like?</a:t>
          </a:r>
        </a:p>
      </dgm:t>
    </dgm:pt>
    <dgm:pt modelId="{92656075-C83C-424E-A06A-057AF033C5F8}" type="parTrans" cxnId="{E68AB546-F68B-441D-A3A6-32DA11E69E88}">
      <dgm:prSet/>
      <dgm:spPr/>
      <dgm:t>
        <a:bodyPr/>
        <a:lstStyle/>
        <a:p>
          <a:endParaRPr lang="en-AU"/>
        </a:p>
      </dgm:t>
    </dgm:pt>
    <dgm:pt modelId="{401DE1DF-FEC6-421A-80C0-058D2495C455}" type="sibTrans" cxnId="{E68AB546-F68B-441D-A3A6-32DA11E69E88}">
      <dgm:prSet/>
      <dgm:spPr/>
      <dgm:t>
        <a:bodyPr/>
        <a:lstStyle/>
        <a:p>
          <a:endParaRPr lang="en-AU"/>
        </a:p>
      </dgm:t>
    </dgm:pt>
    <dgm:pt modelId="{3CE7856B-14F4-4DC7-BE93-4060F1695907}">
      <dgm:prSet phldrT="[Text]" custT="1"/>
      <dgm:spPr/>
      <dgm:t>
        <a:bodyPr/>
        <a:lstStyle/>
        <a:p>
          <a:r>
            <a:rPr lang="en-AU" sz="1800"/>
            <a:t>standard operating procedures</a:t>
          </a:r>
        </a:p>
      </dgm:t>
    </dgm:pt>
    <dgm:pt modelId="{20F3E76C-4D1F-4DD5-B966-35D19E394AE0}" type="parTrans" cxnId="{4B6D0932-6A10-4646-B254-AA3B7E25C356}">
      <dgm:prSet/>
      <dgm:spPr/>
      <dgm:t>
        <a:bodyPr/>
        <a:lstStyle/>
        <a:p>
          <a:endParaRPr lang="en-AU"/>
        </a:p>
      </dgm:t>
    </dgm:pt>
    <dgm:pt modelId="{0362684A-0900-47C1-A3C2-4B8B97784C34}" type="sibTrans" cxnId="{4B6D0932-6A10-4646-B254-AA3B7E25C356}">
      <dgm:prSet/>
      <dgm:spPr/>
      <dgm:t>
        <a:bodyPr/>
        <a:lstStyle/>
        <a:p>
          <a:endParaRPr lang="en-AU"/>
        </a:p>
      </dgm:t>
    </dgm:pt>
    <dgm:pt modelId="{6FCDF70B-4D8F-4D97-92A1-2B16E41305F6}">
      <dgm:prSet phldrT="[Text]" custT="1"/>
      <dgm:spPr/>
      <dgm:t>
        <a:bodyPr/>
        <a:lstStyle/>
        <a:p>
          <a:r>
            <a:rPr lang="en-AU" sz="1800"/>
            <a:t>tools </a:t>
          </a:r>
        </a:p>
      </dgm:t>
    </dgm:pt>
    <dgm:pt modelId="{27B46F69-6A16-4EAA-BE0C-AD78F19A8A84}" type="parTrans" cxnId="{31BB38DC-9F1E-4208-A4CA-AB7E8C973255}">
      <dgm:prSet/>
      <dgm:spPr/>
      <dgm:t>
        <a:bodyPr/>
        <a:lstStyle/>
        <a:p>
          <a:endParaRPr lang="en-AU"/>
        </a:p>
      </dgm:t>
    </dgm:pt>
    <dgm:pt modelId="{5338DAEB-EC98-4504-A7DE-0D7B4D6ACCAD}" type="sibTrans" cxnId="{31BB38DC-9F1E-4208-A4CA-AB7E8C973255}">
      <dgm:prSet/>
      <dgm:spPr/>
      <dgm:t>
        <a:bodyPr/>
        <a:lstStyle/>
        <a:p>
          <a:endParaRPr lang="en-AU"/>
        </a:p>
      </dgm:t>
    </dgm:pt>
    <dgm:pt modelId="{74655080-7B65-44B8-BC82-DFCD2F56067F}">
      <dgm:prSet phldrT="[Text]" custT="1"/>
      <dgm:spPr/>
      <dgm:t>
        <a:bodyPr/>
        <a:lstStyle/>
        <a:p>
          <a:r>
            <a:rPr lang="en-AU" sz="1800"/>
            <a:t>training and culture for managing incidents</a:t>
          </a:r>
          <a:r>
            <a:rPr lang="en-AU" sz="1100"/>
            <a:t>. </a:t>
          </a:r>
        </a:p>
      </dgm:t>
    </dgm:pt>
    <dgm:pt modelId="{F619453E-9176-4AFD-ABD0-A876A69193FF}" type="parTrans" cxnId="{7C9CB416-D81C-41F9-8379-3E8BEB3E4C6D}">
      <dgm:prSet/>
      <dgm:spPr/>
      <dgm:t>
        <a:bodyPr/>
        <a:lstStyle/>
        <a:p>
          <a:endParaRPr lang="en-AU"/>
        </a:p>
      </dgm:t>
    </dgm:pt>
    <dgm:pt modelId="{0225BC84-EE4E-4AEE-8D86-511682941F2C}" type="sibTrans" cxnId="{7C9CB416-D81C-41F9-8379-3E8BEB3E4C6D}">
      <dgm:prSet/>
      <dgm:spPr/>
      <dgm:t>
        <a:bodyPr/>
        <a:lstStyle/>
        <a:p>
          <a:endParaRPr lang="en-AU"/>
        </a:p>
      </dgm:t>
    </dgm:pt>
    <dgm:pt modelId="{76B66AD6-A7B9-48B4-8882-E302BE675A51}">
      <dgm:prSet phldrT="[Text]" custT="1"/>
      <dgm:spPr/>
      <dgm:t>
        <a:bodyPr/>
        <a:lstStyle/>
        <a:p>
          <a:r>
            <a:rPr lang="en-AU" sz="2000" b="1"/>
            <a:t>What is it used for?</a:t>
          </a:r>
        </a:p>
      </dgm:t>
    </dgm:pt>
    <dgm:pt modelId="{8D341182-7D42-4215-84C9-C8D15EF1B959}" type="sibTrans" cxnId="{A16B8A1C-AA13-4076-96F4-915CE2596B76}">
      <dgm:prSet/>
      <dgm:spPr/>
      <dgm:t>
        <a:bodyPr/>
        <a:lstStyle/>
        <a:p>
          <a:endParaRPr lang="en-AU"/>
        </a:p>
      </dgm:t>
    </dgm:pt>
    <dgm:pt modelId="{AE449531-AA5B-41C6-ABE7-387E86163222}" type="parTrans" cxnId="{A16B8A1C-AA13-4076-96F4-915CE2596B76}">
      <dgm:prSet/>
      <dgm:spPr/>
      <dgm:t>
        <a:bodyPr/>
        <a:lstStyle/>
        <a:p>
          <a:endParaRPr lang="en-AU"/>
        </a:p>
      </dgm:t>
    </dgm:pt>
    <dgm:pt modelId="{43A28699-40B5-44F7-A9FA-9ED02F9350DB}">
      <dgm:prSet phldrT="[Text]" custT="1"/>
      <dgm:spPr/>
      <dgm:t>
        <a:bodyPr/>
        <a:lstStyle/>
        <a:p>
          <a:r>
            <a:rPr lang="en-AU" sz="1800"/>
            <a:t>Must be suited to the context of the care you provide. </a:t>
          </a:r>
        </a:p>
      </dgm:t>
    </dgm:pt>
    <dgm:pt modelId="{65BBFEDD-054B-4BA1-8E97-57DA83F5E221}" type="parTrans" cxnId="{D6EB1162-BB84-40A4-BF71-F3D76CA50324}">
      <dgm:prSet/>
      <dgm:spPr/>
      <dgm:t>
        <a:bodyPr/>
        <a:lstStyle/>
        <a:p>
          <a:endParaRPr lang="en-AU"/>
        </a:p>
      </dgm:t>
    </dgm:pt>
    <dgm:pt modelId="{62A87514-977E-430D-BEEE-059C713A0EF4}" type="sibTrans" cxnId="{D6EB1162-BB84-40A4-BF71-F3D76CA50324}">
      <dgm:prSet/>
      <dgm:spPr/>
      <dgm:t>
        <a:bodyPr/>
        <a:lstStyle/>
        <a:p>
          <a:endParaRPr lang="en-AU"/>
        </a:p>
      </dgm:t>
    </dgm:pt>
    <dgm:pt modelId="{48C06948-D0A5-488D-9549-5795DC255CB9}">
      <dgm:prSet phldrT="[Text]" custT="1"/>
      <dgm:spPr/>
      <dgm:t>
        <a:bodyPr/>
        <a:lstStyle/>
        <a:p>
          <a:r>
            <a:rPr lang="en-AU" sz="1800"/>
            <a:t>Determined by providers</a:t>
          </a:r>
        </a:p>
      </dgm:t>
    </dgm:pt>
    <dgm:pt modelId="{10D9D822-1073-45E6-B1DC-B9D51051D866}" type="parTrans" cxnId="{DDFE64E4-565A-4F6E-87E0-AB77CA350C5D}">
      <dgm:prSet/>
      <dgm:spPr/>
      <dgm:t>
        <a:bodyPr/>
        <a:lstStyle/>
        <a:p>
          <a:endParaRPr lang="en-AU"/>
        </a:p>
      </dgm:t>
    </dgm:pt>
    <dgm:pt modelId="{DD79D249-E9A6-4EC3-B003-FC170CA4711C}" type="sibTrans" cxnId="{DDFE64E4-565A-4F6E-87E0-AB77CA350C5D}">
      <dgm:prSet/>
      <dgm:spPr/>
      <dgm:t>
        <a:bodyPr/>
        <a:lstStyle/>
        <a:p>
          <a:endParaRPr lang="en-AU"/>
        </a:p>
      </dgm:t>
    </dgm:pt>
    <dgm:pt modelId="{D40034FB-4EDC-4288-9C5A-13A879AE3AF4}" type="pres">
      <dgm:prSet presAssocID="{816D4778-8BE2-45BC-AD44-8F19C3D3D27C}" presName="Name0" presStyleCnt="0">
        <dgm:presLayoutVars>
          <dgm:dir/>
          <dgm:animLvl val="lvl"/>
          <dgm:resizeHandles val="exact"/>
        </dgm:presLayoutVars>
      </dgm:prSet>
      <dgm:spPr/>
    </dgm:pt>
    <dgm:pt modelId="{E4715424-5707-4E55-B27D-CFC4FC05679B}" type="pres">
      <dgm:prSet presAssocID="{07A634B2-4C61-4B3F-915A-09E23B162328}" presName="composite" presStyleCnt="0"/>
      <dgm:spPr/>
    </dgm:pt>
    <dgm:pt modelId="{EF9A8A8B-36CF-403C-B68D-00B2A424FF1C}" type="pres">
      <dgm:prSet presAssocID="{07A634B2-4C61-4B3F-915A-09E23B162328}" presName="parTx" presStyleLbl="alignNode1" presStyleIdx="0" presStyleCnt="3">
        <dgm:presLayoutVars>
          <dgm:chMax val="0"/>
          <dgm:chPref val="0"/>
          <dgm:bulletEnabled val="1"/>
        </dgm:presLayoutVars>
      </dgm:prSet>
      <dgm:spPr/>
    </dgm:pt>
    <dgm:pt modelId="{697B19CD-2DA6-4240-8435-F9F255B73B80}" type="pres">
      <dgm:prSet presAssocID="{07A634B2-4C61-4B3F-915A-09E23B162328}" presName="desTx" presStyleLbl="alignAccFollowNode1" presStyleIdx="0" presStyleCnt="3">
        <dgm:presLayoutVars>
          <dgm:bulletEnabled val="1"/>
        </dgm:presLayoutVars>
      </dgm:prSet>
      <dgm:spPr/>
    </dgm:pt>
    <dgm:pt modelId="{B2D8EEC5-C98D-4D78-A84E-4703509E0BBA}" type="pres">
      <dgm:prSet presAssocID="{43014910-9827-40A9-AA3D-5C419E2A0389}" presName="space" presStyleCnt="0"/>
      <dgm:spPr/>
    </dgm:pt>
    <dgm:pt modelId="{79D57E4B-A14F-4A09-A26A-73487BE2E3EF}" type="pres">
      <dgm:prSet presAssocID="{76B66AD6-A7B9-48B4-8882-E302BE675A51}" presName="composite" presStyleCnt="0"/>
      <dgm:spPr/>
    </dgm:pt>
    <dgm:pt modelId="{5C960F0F-767A-4FD2-B40E-79949459A6D9}" type="pres">
      <dgm:prSet presAssocID="{76B66AD6-A7B9-48B4-8882-E302BE675A51}" presName="parTx" presStyleLbl="alignNode1" presStyleIdx="1" presStyleCnt="3">
        <dgm:presLayoutVars>
          <dgm:chMax val="0"/>
          <dgm:chPref val="0"/>
          <dgm:bulletEnabled val="1"/>
        </dgm:presLayoutVars>
      </dgm:prSet>
      <dgm:spPr/>
    </dgm:pt>
    <dgm:pt modelId="{328B3C40-F3AC-47F5-8B55-3A60F2F197B3}" type="pres">
      <dgm:prSet presAssocID="{76B66AD6-A7B9-48B4-8882-E302BE675A51}" presName="desTx" presStyleLbl="alignAccFollowNode1" presStyleIdx="1" presStyleCnt="3">
        <dgm:presLayoutVars>
          <dgm:bulletEnabled val="1"/>
        </dgm:presLayoutVars>
      </dgm:prSet>
      <dgm:spPr/>
    </dgm:pt>
    <dgm:pt modelId="{1E22797D-EC41-4F81-B86F-6038FF790781}" type="pres">
      <dgm:prSet presAssocID="{8D341182-7D42-4215-84C9-C8D15EF1B959}" presName="space" presStyleCnt="0"/>
      <dgm:spPr/>
    </dgm:pt>
    <dgm:pt modelId="{B21FA663-9FBB-471B-A3CE-75F372C1AA41}" type="pres">
      <dgm:prSet presAssocID="{59A333A2-D687-4686-A143-B91F1B6F8C38}" presName="composite" presStyleCnt="0"/>
      <dgm:spPr/>
    </dgm:pt>
    <dgm:pt modelId="{F1B87B9E-1B70-495F-8AE7-56CE0DE63FA5}" type="pres">
      <dgm:prSet presAssocID="{59A333A2-D687-4686-A143-B91F1B6F8C38}" presName="parTx" presStyleLbl="alignNode1" presStyleIdx="2" presStyleCnt="3">
        <dgm:presLayoutVars>
          <dgm:chMax val="0"/>
          <dgm:chPref val="0"/>
          <dgm:bulletEnabled val="1"/>
        </dgm:presLayoutVars>
      </dgm:prSet>
      <dgm:spPr/>
    </dgm:pt>
    <dgm:pt modelId="{776FBCA7-CB56-4E25-997F-8D6215D65A1E}" type="pres">
      <dgm:prSet presAssocID="{59A333A2-D687-4686-A143-B91F1B6F8C38}" presName="desTx" presStyleLbl="alignAccFollowNode1" presStyleIdx="2" presStyleCnt="3">
        <dgm:presLayoutVars>
          <dgm:bulletEnabled val="1"/>
        </dgm:presLayoutVars>
      </dgm:prSet>
      <dgm:spPr/>
    </dgm:pt>
  </dgm:ptLst>
  <dgm:cxnLst>
    <dgm:cxn modelId="{D8D89905-CCF8-40C8-9DE4-02F622B17C54}" type="presOf" srcId="{74655080-7B65-44B8-BC82-DFCD2F56067F}" destId="{697B19CD-2DA6-4240-8435-F9F255B73B80}" srcOrd="0" destOrd="4" presId="urn:microsoft.com/office/officeart/2005/8/layout/hList1"/>
    <dgm:cxn modelId="{5447C507-6516-4829-83B0-408D9445EB94}" type="presOf" srcId="{7DF113F8-08AD-41A0-B041-3465D359993A}" destId="{697B19CD-2DA6-4240-8435-F9F255B73B80}" srcOrd="0" destOrd="1" presId="urn:microsoft.com/office/officeart/2005/8/layout/hList1"/>
    <dgm:cxn modelId="{7C9CB416-D81C-41F9-8379-3E8BEB3E4C6D}" srcId="{07A634B2-4C61-4B3F-915A-09E23B162328}" destId="{74655080-7B65-44B8-BC82-DFCD2F56067F}" srcOrd="4" destOrd="0" parTransId="{F619453E-9176-4AFD-ABD0-A876A69193FF}" sibTransId="{0225BC84-EE4E-4AEE-8D86-511682941F2C}"/>
    <dgm:cxn modelId="{6E60F818-5D49-4E08-BAEA-D4EB10B2F915}" type="presOf" srcId="{59A333A2-D687-4686-A143-B91F1B6F8C38}" destId="{F1B87B9E-1B70-495F-8AE7-56CE0DE63FA5}" srcOrd="0" destOrd="0" presId="urn:microsoft.com/office/officeart/2005/8/layout/hList1"/>
    <dgm:cxn modelId="{A16B8A1C-AA13-4076-96F4-915CE2596B76}" srcId="{816D4778-8BE2-45BC-AD44-8F19C3D3D27C}" destId="{76B66AD6-A7B9-48B4-8882-E302BE675A51}" srcOrd="1" destOrd="0" parTransId="{AE449531-AA5B-41C6-ABE7-387E86163222}" sibTransId="{8D341182-7D42-4215-84C9-C8D15EF1B959}"/>
    <dgm:cxn modelId="{4B6D0932-6A10-4646-B254-AA3B7E25C356}" srcId="{07A634B2-4C61-4B3F-915A-09E23B162328}" destId="{3CE7856B-14F4-4DC7-BE93-4060F1695907}" srcOrd="2" destOrd="0" parTransId="{20F3E76C-4D1F-4DD5-B966-35D19E394AE0}" sibTransId="{0362684A-0900-47C1-A3C2-4B8B97784C34}"/>
    <dgm:cxn modelId="{934B723C-4228-47DA-B24E-BF33F63B9E58}" srcId="{07A634B2-4C61-4B3F-915A-09E23B162328}" destId="{7DF113F8-08AD-41A0-B041-3465D359993A}" srcOrd="1" destOrd="0" parTransId="{CCA31FBB-6C99-4678-98A9-A23D1760FC13}" sibTransId="{C6EA87A5-C60C-4EB5-B359-7F250169EB50}"/>
    <dgm:cxn modelId="{D6EB1162-BB84-40A4-BF71-F3D76CA50324}" srcId="{59A333A2-D687-4686-A143-B91F1B6F8C38}" destId="{43A28699-40B5-44F7-A9FA-9ED02F9350DB}" srcOrd="1" destOrd="0" parTransId="{65BBFEDD-054B-4BA1-8E97-57DA83F5E221}" sibTransId="{62A87514-977E-430D-BEEE-059C713A0EF4}"/>
    <dgm:cxn modelId="{E68AB546-F68B-441D-A3A6-32DA11E69E88}" srcId="{816D4778-8BE2-45BC-AD44-8F19C3D3D27C}" destId="{59A333A2-D687-4686-A143-B91F1B6F8C38}" srcOrd="2" destOrd="0" parTransId="{92656075-C83C-424E-A06A-057AF033C5F8}" sibTransId="{401DE1DF-FEC6-421A-80C0-058D2495C455}"/>
    <dgm:cxn modelId="{DBCC334F-4C71-4AF0-842C-464517379A4E}" type="presOf" srcId="{79E27589-7DB5-40FE-928F-0778FDF9AB90}" destId="{328B3C40-F3AC-47F5-8B55-3A60F2F197B3}" srcOrd="0" destOrd="0" presId="urn:microsoft.com/office/officeart/2005/8/layout/hList1"/>
    <dgm:cxn modelId="{C9FD3275-4F1D-4558-AB69-2E076CFD5413}" type="presOf" srcId="{48C06948-D0A5-488D-9549-5795DC255CB9}" destId="{776FBCA7-CB56-4E25-997F-8D6215D65A1E}" srcOrd="0" destOrd="0" presId="urn:microsoft.com/office/officeart/2005/8/layout/hList1"/>
    <dgm:cxn modelId="{67D74B75-0EE7-40A9-A1A8-2A32E2E1AE34}" srcId="{76B66AD6-A7B9-48B4-8882-E302BE675A51}" destId="{79E27589-7DB5-40FE-928F-0778FDF9AB90}" srcOrd="0" destOrd="0" parTransId="{C76A70DE-5988-45CE-A6B4-A34DF7CBCEEC}" sibTransId="{121F4684-C058-48E8-984A-381241F85BD4}"/>
    <dgm:cxn modelId="{08442FB0-C411-4DF4-A925-5CC4C94F225B}" type="presOf" srcId="{34D2378C-79FE-4B3A-B05B-A8D39B83BC17}" destId="{697B19CD-2DA6-4240-8435-F9F255B73B80}" srcOrd="0" destOrd="0" presId="urn:microsoft.com/office/officeart/2005/8/layout/hList1"/>
    <dgm:cxn modelId="{22EDF2B6-3F9A-4DA9-A272-241FAFC643BE}" type="presOf" srcId="{6FCDF70B-4D8F-4D97-92A1-2B16E41305F6}" destId="{697B19CD-2DA6-4240-8435-F9F255B73B80}" srcOrd="0" destOrd="3" presId="urn:microsoft.com/office/officeart/2005/8/layout/hList1"/>
    <dgm:cxn modelId="{7EE36BD5-C70A-472F-854F-C9214405E516}" type="presOf" srcId="{07A634B2-4C61-4B3F-915A-09E23B162328}" destId="{EF9A8A8B-36CF-403C-B68D-00B2A424FF1C}" srcOrd="0" destOrd="0" presId="urn:microsoft.com/office/officeart/2005/8/layout/hList1"/>
    <dgm:cxn modelId="{31BB38DC-9F1E-4208-A4CA-AB7E8C973255}" srcId="{07A634B2-4C61-4B3F-915A-09E23B162328}" destId="{6FCDF70B-4D8F-4D97-92A1-2B16E41305F6}" srcOrd="3" destOrd="0" parTransId="{27B46F69-6A16-4EAA-BE0C-AD78F19A8A84}" sibTransId="{5338DAEB-EC98-4504-A7DE-0D7B4D6ACCAD}"/>
    <dgm:cxn modelId="{DDFE64E4-565A-4F6E-87E0-AB77CA350C5D}" srcId="{59A333A2-D687-4686-A143-B91F1B6F8C38}" destId="{48C06948-D0A5-488D-9549-5795DC255CB9}" srcOrd="0" destOrd="0" parTransId="{10D9D822-1073-45E6-B1DC-B9D51051D866}" sibTransId="{DD79D249-E9A6-4EC3-B003-FC170CA4711C}"/>
    <dgm:cxn modelId="{605312E6-81A5-43BD-B248-E75B7403094E}" srcId="{816D4778-8BE2-45BC-AD44-8F19C3D3D27C}" destId="{07A634B2-4C61-4B3F-915A-09E23B162328}" srcOrd="0" destOrd="0" parTransId="{5FC5ED00-F8D6-4EEE-AE72-7628B1A28CAD}" sibTransId="{43014910-9827-40A9-AA3D-5C419E2A0389}"/>
    <dgm:cxn modelId="{BF8156EA-5C16-4FB3-8390-3A2E4F2E875E}" type="presOf" srcId="{43A28699-40B5-44F7-A9FA-9ED02F9350DB}" destId="{776FBCA7-CB56-4E25-997F-8D6215D65A1E}" srcOrd="0" destOrd="1" presId="urn:microsoft.com/office/officeart/2005/8/layout/hList1"/>
    <dgm:cxn modelId="{2BD72AEE-35FE-47DD-8820-7D903C623566}" srcId="{07A634B2-4C61-4B3F-915A-09E23B162328}" destId="{34D2378C-79FE-4B3A-B05B-A8D39B83BC17}" srcOrd="0" destOrd="0" parTransId="{7A929630-CE98-442B-AA1B-B624B22EEF80}" sibTransId="{A7AE041D-8F3E-4DED-8C9B-41E8FC5EBBE2}"/>
    <dgm:cxn modelId="{50EB8FF3-C7E6-49E8-B518-8BAFF6A7D204}" type="presOf" srcId="{816D4778-8BE2-45BC-AD44-8F19C3D3D27C}" destId="{D40034FB-4EDC-4288-9C5A-13A879AE3AF4}" srcOrd="0" destOrd="0" presId="urn:microsoft.com/office/officeart/2005/8/layout/hList1"/>
    <dgm:cxn modelId="{A1879BF6-E045-4269-9C45-90A597E953FA}" type="presOf" srcId="{76B66AD6-A7B9-48B4-8882-E302BE675A51}" destId="{5C960F0F-767A-4FD2-B40E-79949459A6D9}" srcOrd="0" destOrd="0" presId="urn:microsoft.com/office/officeart/2005/8/layout/hList1"/>
    <dgm:cxn modelId="{D631E0F6-9D40-4746-A105-A1888FBB54D8}" type="presOf" srcId="{3CE7856B-14F4-4DC7-BE93-4060F1695907}" destId="{697B19CD-2DA6-4240-8435-F9F255B73B80}" srcOrd="0" destOrd="2" presId="urn:microsoft.com/office/officeart/2005/8/layout/hList1"/>
    <dgm:cxn modelId="{97B1125D-90B4-496E-BD24-5F8A68D47625}" type="presParOf" srcId="{D40034FB-4EDC-4288-9C5A-13A879AE3AF4}" destId="{E4715424-5707-4E55-B27D-CFC4FC05679B}" srcOrd="0" destOrd="0" presId="urn:microsoft.com/office/officeart/2005/8/layout/hList1"/>
    <dgm:cxn modelId="{87B10F7B-B4E3-4851-9697-A6EEAE871C75}" type="presParOf" srcId="{E4715424-5707-4E55-B27D-CFC4FC05679B}" destId="{EF9A8A8B-36CF-403C-B68D-00B2A424FF1C}" srcOrd="0" destOrd="0" presId="urn:microsoft.com/office/officeart/2005/8/layout/hList1"/>
    <dgm:cxn modelId="{2A4EFF0F-E417-4206-A529-53D502E1F5DD}" type="presParOf" srcId="{E4715424-5707-4E55-B27D-CFC4FC05679B}" destId="{697B19CD-2DA6-4240-8435-F9F255B73B80}" srcOrd="1" destOrd="0" presId="urn:microsoft.com/office/officeart/2005/8/layout/hList1"/>
    <dgm:cxn modelId="{D99AD037-9B89-43E3-8B78-2CF48A705702}" type="presParOf" srcId="{D40034FB-4EDC-4288-9C5A-13A879AE3AF4}" destId="{B2D8EEC5-C98D-4D78-A84E-4703509E0BBA}" srcOrd="1" destOrd="0" presId="urn:microsoft.com/office/officeart/2005/8/layout/hList1"/>
    <dgm:cxn modelId="{4AE5BAF9-DEA7-4EFF-B4ED-1C063F4BDADB}" type="presParOf" srcId="{D40034FB-4EDC-4288-9C5A-13A879AE3AF4}" destId="{79D57E4B-A14F-4A09-A26A-73487BE2E3EF}" srcOrd="2" destOrd="0" presId="urn:microsoft.com/office/officeart/2005/8/layout/hList1"/>
    <dgm:cxn modelId="{D3AAE625-E96F-4312-90BF-3752A96C2371}" type="presParOf" srcId="{79D57E4B-A14F-4A09-A26A-73487BE2E3EF}" destId="{5C960F0F-767A-4FD2-B40E-79949459A6D9}" srcOrd="0" destOrd="0" presId="urn:microsoft.com/office/officeart/2005/8/layout/hList1"/>
    <dgm:cxn modelId="{75426A33-E763-4C51-9094-6FBB97F28346}" type="presParOf" srcId="{79D57E4B-A14F-4A09-A26A-73487BE2E3EF}" destId="{328B3C40-F3AC-47F5-8B55-3A60F2F197B3}" srcOrd="1" destOrd="0" presId="urn:microsoft.com/office/officeart/2005/8/layout/hList1"/>
    <dgm:cxn modelId="{73554943-EEC7-4731-AA85-B35AB2204E89}" type="presParOf" srcId="{D40034FB-4EDC-4288-9C5A-13A879AE3AF4}" destId="{1E22797D-EC41-4F81-B86F-6038FF790781}" srcOrd="3" destOrd="0" presId="urn:microsoft.com/office/officeart/2005/8/layout/hList1"/>
    <dgm:cxn modelId="{53E5E88B-26F2-4AF6-BFBE-A60405C8F88C}" type="presParOf" srcId="{D40034FB-4EDC-4288-9C5A-13A879AE3AF4}" destId="{B21FA663-9FBB-471B-A3CE-75F372C1AA41}" srcOrd="4" destOrd="0" presId="urn:microsoft.com/office/officeart/2005/8/layout/hList1"/>
    <dgm:cxn modelId="{9378BE3A-FF44-43CE-8B27-1264F9D2BAB1}" type="presParOf" srcId="{B21FA663-9FBB-471B-A3CE-75F372C1AA41}" destId="{F1B87B9E-1B70-495F-8AE7-56CE0DE63FA5}" srcOrd="0" destOrd="0" presId="urn:microsoft.com/office/officeart/2005/8/layout/hList1"/>
    <dgm:cxn modelId="{F8A268B7-3509-4190-B726-70D8A877FD27}" type="presParOf" srcId="{B21FA663-9FBB-471B-A3CE-75F372C1AA41}" destId="{776FBCA7-CB56-4E25-997F-8D6215D65A1E}"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B567BB-B756-47B1-B00B-B5B66167CC2F}" type="doc">
      <dgm:prSet loTypeId="urn:microsoft.com/office/officeart/2016/7/layout/BasicLinearProcessNumbered" loCatId="process" qsTypeId="urn:microsoft.com/office/officeart/2005/8/quickstyle/simple2" qsCatId="simple" csTypeId="urn:microsoft.com/office/officeart/2005/8/colors/accent3_2" csCatId="accent3" phldr="1"/>
      <dgm:spPr/>
      <dgm:t>
        <a:bodyPr/>
        <a:lstStyle/>
        <a:p>
          <a:endParaRPr lang="en-US"/>
        </a:p>
      </dgm:t>
    </dgm:pt>
    <dgm:pt modelId="{8669975F-061E-4C76-A336-5B64D69F4561}">
      <dgm:prSet custT="1"/>
      <dgm:spPr>
        <a:solidFill>
          <a:srgbClr val="D6CCD6"/>
        </a:solidFill>
        <a:ln>
          <a:solidFill>
            <a:schemeClr val="bg1">
              <a:alpha val="90000"/>
            </a:schemeClr>
          </a:solidFill>
        </a:ln>
      </dgm:spPr>
      <dgm:t>
        <a:bodyPr/>
        <a:lstStyle/>
        <a:p>
          <a:r>
            <a:rPr lang="en-AU" sz="1500" b="0">
              <a:latin typeface="Open Sans (body)"/>
            </a:rPr>
            <a:t>Ensure the wellbeing of all involved and take appropriate immediate action</a:t>
          </a:r>
          <a:endParaRPr lang="en-US" sz="1500" b="0">
            <a:latin typeface="Open Sans (body)"/>
          </a:endParaRPr>
        </a:p>
      </dgm:t>
    </dgm:pt>
    <dgm:pt modelId="{08DF1CD5-74DE-4424-93B3-53343F4BC29A}" type="parTrans" cxnId="{7F1CCD04-B8D6-4426-98DD-4923F1079A35}">
      <dgm:prSet/>
      <dgm:spPr/>
      <dgm:t>
        <a:bodyPr/>
        <a:lstStyle/>
        <a:p>
          <a:endParaRPr lang="en-US"/>
        </a:p>
      </dgm:t>
    </dgm:pt>
    <dgm:pt modelId="{B140A5BD-D5DC-4BEE-BAB1-72F858100555}" type="sibTrans" cxnId="{7F1CCD04-B8D6-4426-98DD-4923F1079A35}">
      <dgm:prSet phldrT="2" phldr="0"/>
      <dgm:spPr>
        <a:solidFill>
          <a:schemeClr val="accent2"/>
        </a:solidFill>
        <a:ln>
          <a:solidFill>
            <a:schemeClr val="accent2"/>
          </a:solidFill>
        </a:ln>
      </dgm:spPr>
      <dgm:t>
        <a:bodyPr/>
        <a:lstStyle/>
        <a:p>
          <a:r>
            <a:rPr lang="en-US"/>
            <a:t>2</a:t>
          </a:r>
        </a:p>
      </dgm:t>
    </dgm:pt>
    <dgm:pt modelId="{26CDAFFE-A0B9-4D16-AD9F-4D133B58D90F}">
      <dgm:prSet custT="1"/>
      <dgm:spPr>
        <a:solidFill>
          <a:srgbClr val="D6CCD6"/>
        </a:solidFill>
        <a:ln>
          <a:solidFill>
            <a:schemeClr val="bg1">
              <a:alpha val="90000"/>
            </a:schemeClr>
          </a:solidFill>
        </a:ln>
      </dgm:spPr>
      <dgm:t>
        <a:bodyPr/>
        <a:lstStyle/>
        <a:p>
          <a:r>
            <a:rPr lang="en-AU" sz="1500" b="0">
              <a:latin typeface="Open Sans (body)"/>
            </a:rPr>
            <a:t>Follow your service’s IMS – you need to record ALL incidents in your IMS</a:t>
          </a:r>
          <a:endParaRPr lang="en-US" sz="1500" b="0">
            <a:latin typeface="Open Sans (body)"/>
          </a:endParaRPr>
        </a:p>
      </dgm:t>
    </dgm:pt>
    <dgm:pt modelId="{F9D52491-E468-4A09-A783-548EEF641932}" type="parTrans" cxnId="{953F9700-CA8D-4986-98C9-5C51AA176F5B}">
      <dgm:prSet/>
      <dgm:spPr/>
      <dgm:t>
        <a:bodyPr/>
        <a:lstStyle/>
        <a:p>
          <a:endParaRPr lang="en-US"/>
        </a:p>
      </dgm:t>
    </dgm:pt>
    <dgm:pt modelId="{6342B24A-7996-4E73-93C7-B28334608EDF}" type="sibTrans" cxnId="{953F9700-CA8D-4986-98C9-5C51AA176F5B}">
      <dgm:prSet phldrT="3" phldr="0"/>
      <dgm:spPr>
        <a:solidFill>
          <a:schemeClr val="accent2"/>
        </a:solidFill>
        <a:ln>
          <a:solidFill>
            <a:schemeClr val="accent2"/>
          </a:solidFill>
        </a:ln>
      </dgm:spPr>
      <dgm:t>
        <a:bodyPr/>
        <a:lstStyle/>
        <a:p>
          <a:r>
            <a:rPr lang="en-US"/>
            <a:t>3</a:t>
          </a:r>
        </a:p>
      </dgm:t>
    </dgm:pt>
    <dgm:pt modelId="{662D0115-DD2C-495A-9AAF-650473EE65E7}">
      <dgm:prSet custT="1"/>
      <dgm:spPr>
        <a:solidFill>
          <a:srgbClr val="D6CCD6">
            <a:alpha val="90000"/>
          </a:srgbClr>
        </a:solidFill>
        <a:ln>
          <a:solidFill>
            <a:schemeClr val="bg1">
              <a:alpha val="90000"/>
            </a:schemeClr>
          </a:solidFill>
        </a:ln>
      </dgm:spPr>
      <dgm:t>
        <a:bodyPr/>
        <a:lstStyle/>
        <a:p>
          <a:r>
            <a:rPr lang="en-AU" sz="1500" b="0">
              <a:latin typeface="Open Sans (body)"/>
            </a:rPr>
            <a:t>Determine if it is a SIRS reportable incident</a:t>
          </a:r>
          <a:endParaRPr lang="en-US" sz="1500" b="0">
            <a:latin typeface="Open Sans (body)"/>
          </a:endParaRPr>
        </a:p>
      </dgm:t>
    </dgm:pt>
    <dgm:pt modelId="{819E4900-30C5-4A33-9933-2A083EDFED6F}" type="parTrans" cxnId="{E0AE4F3F-F1E1-42C2-885E-64D19AB9B9AC}">
      <dgm:prSet/>
      <dgm:spPr/>
      <dgm:t>
        <a:bodyPr/>
        <a:lstStyle/>
        <a:p>
          <a:endParaRPr lang="en-US"/>
        </a:p>
      </dgm:t>
    </dgm:pt>
    <dgm:pt modelId="{7C534C2B-D2FE-433B-B700-62BC6E358C41}" type="sibTrans" cxnId="{E0AE4F3F-F1E1-42C2-885E-64D19AB9B9AC}">
      <dgm:prSet phldrT="4" phldr="0"/>
      <dgm:spPr>
        <a:solidFill>
          <a:schemeClr val="accent2"/>
        </a:solidFill>
        <a:ln>
          <a:solidFill>
            <a:schemeClr val="accent2"/>
          </a:solidFill>
        </a:ln>
      </dgm:spPr>
      <dgm:t>
        <a:bodyPr/>
        <a:lstStyle/>
        <a:p>
          <a:r>
            <a:rPr lang="en-US"/>
            <a:t>4</a:t>
          </a:r>
        </a:p>
      </dgm:t>
    </dgm:pt>
    <dgm:pt modelId="{C457094F-4F65-4D36-81A0-ADAEB50DA62F}">
      <dgm:prSet phldrT="[Text]" custT="1"/>
      <dgm:spPr>
        <a:solidFill>
          <a:srgbClr val="D6CCD6">
            <a:alpha val="90000"/>
          </a:srgbClr>
        </a:solidFill>
        <a:ln>
          <a:solidFill>
            <a:schemeClr val="bg1">
              <a:alpha val="90000"/>
            </a:schemeClr>
          </a:solidFill>
        </a:ln>
      </dgm:spPr>
      <dgm:t>
        <a:bodyPr/>
        <a:lstStyle/>
        <a:p>
          <a:r>
            <a:rPr lang="en-AU" sz="1500" b="0">
              <a:latin typeface="Open Sans (body)"/>
            </a:rPr>
            <a:t>Identify the incident or near miss</a:t>
          </a:r>
          <a:endParaRPr lang="en-US" sz="1500" b="0">
            <a:latin typeface="Open Sans (body)"/>
          </a:endParaRPr>
        </a:p>
      </dgm:t>
    </dgm:pt>
    <dgm:pt modelId="{B17C9999-5C2A-4EE2-8C6C-E3117F8F6795}" type="parTrans" cxnId="{EDEFD55C-F50E-45C1-9635-F4432E56A620}">
      <dgm:prSet/>
      <dgm:spPr/>
      <dgm:t>
        <a:bodyPr/>
        <a:lstStyle/>
        <a:p>
          <a:endParaRPr lang="en-AU"/>
        </a:p>
      </dgm:t>
    </dgm:pt>
    <dgm:pt modelId="{439710A0-788F-40D6-905B-3D24571C90AA}" type="sibTrans" cxnId="{EDEFD55C-F50E-45C1-9635-F4432E56A620}">
      <dgm:prSet phldrT="1" phldr="0"/>
      <dgm:spPr>
        <a:solidFill>
          <a:schemeClr val="accent2"/>
        </a:solidFill>
        <a:ln>
          <a:solidFill>
            <a:schemeClr val="accent2"/>
          </a:solidFill>
        </a:ln>
      </dgm:spPr>
      <dgm:t>
        <a:bodyPr/>
        <a:lstStyle/>
        <a:p>
          <a:r>
            <a:rPr lang="en-AU"/>
            <a:t>1</a:t>
          </a:r>
        </a:p>
      </dgm:t>
    </dgm:pt>
    <dgm:pt modelId="{6D44924A-8652-4C2A-AFA5-A4D11B5A0E3C}">
      <dgm:prSet custT="1"/>
      <dgm:spPr>
        <a:solidFill>
          <a:srgbClr val="D6CCD6">
            <a:alpha val="90000"/>
          </a:srgbClr>
        </a:solidFill>
        <a:ln>
          <a:solidFill>
            <a:schemeClr val="bg1">
              <a:alpha val="90000"/>
            </a:schemeClr>
          </a:solidFill>
        </a:ln>
      </dgm:spPr>
      <dgm:t>
        <a:bodyPr/>
        <a:lstStyle/>
        <a:p>
          <a:r>
            <a:rPr lang="en-AU" sz="1500" b="0" dirty="0">
              <a:latin typeface="Open Sans (body)"/>
            </a:rPr>
            <a:t>If reportable, consider the priority level and reporting obligations</a:t>
          </a:r>
          <a:endParaRPr lang="en-US" sz="1500" b="0" dirty="0">
            <a:latin typeface="Open Sans (body)"/>
          </a:endParaRPr>
        </a:p>
      </dgm:t>
    </dgm:pt>
    <dgm:pt modelId="{9D845B3F-EE4A-451B-BDA6-03FE717FE3BA}" type="parTrans" cxnId="{13E8108F-DC12-488B-89AA-1AD4A3406D35}">
      <dgm:prSet/>
      <dgm:spPr/>
      <dgm:t>
        <a:bodyPr/>
        <a:lstStyle/>
        <a:p>
          <a:endParaRPr lang="en-AU"/>
        </a:p>
      </dgm:t>
    </dgm:pt>
    <dgm:pt modelId="{0B65E375-F3C0-4973-8297-0B9E902EA84B}" type="sibTrans" cxnId="{13E8108F-DC12-488B-89AA-1AD4A3406D35}">
      <dgm:prSet phldrT="5" phldr="0"/>
      <dgm:spPr>
        <a:solidFill>
          <a:schemeClr val="accent2"/>
        </a:solidFill>
        <a:ln>
          <a:solidFill>
            <a:schemeClr val="accent2"/>
          </a:solidFill>
        </a:ln>
      </dgm:spPr>
      <dgm:t>
        <a:bodyPr/>
        <a:lstStyle/>
        <a:p>
          <a:r>
            <a:rPr lang="en-AU"/>
            <a:t>5</a:t>
          </a:r>
        </a:p>
      </dgm:t>
    </dgm:pt>
    <dgm:pt modelId="{C18C892B-7CEE-4EF5-83BB-19D2EBD1099F}" type="pres">
      <dgm:prSet presAssocID="{43B567BB-B756-47B1-B00B-B5B66167CC2F}" presName="Name0" presStyleCnt="0">
        <dgm:presLayoutVars>
          <dgm:animLvl val="lvl"/>
          <dgm:resizeHandles val="exact"/>
        </dgm:presLayoutVars>
      </dgm:prSet>
      <dgm:spPr/>
    </dgm:pt>
    <dgm:pt modelId="{CC026597-56F2-4C8C-91E0-A86DC17D0144}" type="pres">
      <dgm:prSet presAssocID="{C457094F-4F65-4D36-81A0-ADAEB50DA62F}" presName="compositeNode" presStyleCnt="0">
        <dgm:presLayoutVars>
          <dgm:bulletEnabled val="1"/>
        </dgm:presLayoutVars>
      </dgm:prSet>
      <dgm:spPr/>
    </dgm:pt>
    <dgm:pt modelId="{ACB7A713-43FE-481D-9501-D41502AEE2B2}" type="pres">
      <dgm:prSet presAssocID="{C457094F-4F65-4D36-81A0-ADAEB50DA62F}" presName="bgRect" presStyleLbl="bgAccFollowNode1" presStyleIdx="0" presStyleCnt="5"/>
      <dgm:spPr/>
    </dgm:pt>
    <dgm:pt modelId="{1FF4941E-F17A-482D-A81A-5D72B4190B7F}" type="pres">
      <dgm:prSet presAssocID="{439710A0-788F-40D6-905B-3D24571C90AA}" presName="sibTransNodeCircle" presStyleLbl="alignNode1" presStyleIdx="0" presStyleCnt="10">
        <dgm:presLayoutVars>
          <dgm:chMax val="0"/>
          <dgm:bulletEnabled/>
        </dgm:presLayoutVars>
      </dgm:prSet>
      <dgm:spPr/>
    </dgm:pt>
    <dgm:pt modelId="{0E37B1A2-0D35-435D-9B94-18DA3CEEFC2A}" type="pres">
      <dgm:prSet presAssocID="{C457094F-4F65-4D36-81A0-ADAEB50DA62F}" presName="bottomLine" presStyleLbl="alignNode1" presStyleIdx="1" presStyleCnt="10">
        <dgm:presLayoutVars/>
      </dgm:prSet>
      <dgm:spPr>
        <a:ln>
          <a:solidFill>
            <a:schemeClr val="bg1"/>
          </a:solidFill>
        </a:ln>
      </dgm:spPr>
    </dgm:pt>
    <dgm:pt modelId="{8E2C1D5B-3B9B-442D-8F7D-B8A2AAB68810}" type="pres">
      <dgm:prSet presAssocID="{C457094F-4F65-4D36-81A0-ADAEB50DA62F}" presName="nodeText" presStyleLbl="bgAccFollowNode1" presStyleIdx="0" presStyleCnt="5">
        <dgm:presLayoutVars>
          <dgm:bulletEnabled val="1"/>
        </dgm:presLayoutVars>
      </dgm:prSet>
      <dgm:spPr/>
    </dgm:pt>
    <dgm:pt modelId="{051BD875-5532-4C9E-99F0-944F34AAEE18}" type="pres">
      <dgm:prSet presAssocID="{439710A0-788F-40D6-905B-3D24571C90AA}" presName="sibTrans" presStyleCnt="0"/>
      <dgm:spPr/>
    </dgm:pt>
    <dgm:pt modelId="{3534CC11-C568-41EE-AC7B-1D89F84844FA}" type="pres">
      <dgm:prSet presAssocID="{8669975F-061E-4C76-A336-5B64D69F4561}" presName="compositeNode" presStyleCnt="0">
        <dgm:presLayoutVars>
          <dgm:bulletEnabled val="1"/>
        </dgm:presLayoutVars>
      </dgm:prSet>
      <dgm:spPr/>
    </dgm:pt>
    <dgm:pt modelId="{06A9D9CC-88D8-4EAD-91AA-9443BDD65903}" type="pres">
      <dgm:prSet presAssocID="{8669975F-061E-4C76-A336-5B64D69F4561}" presName="bgRect" presStyleLbl="bgAccFollowNode1" presStyleIdx="1" presStyleCnt="5"/>
      <dgm:spPr/>
    </dgm:pt>
    <dgm:pt modelId="{62D57C76-0D6C-4133-9B83-740AB9BE6BD8}" type="pres">
      <dgm:prSet presAssocID="{B140A5BD-D5DC-4BEE-BAB1-72F858100555}" presName="sibTransNodeCircle" presStyleLbl="alignNode1" presStyleIdx="2" presStyleCnt="10">
        <dgm:presLayoutVars>
          <dgm:chMax val="0"/>
          <dgm:bulletEnabled/>
        </dgm:presLayoutVars>
      </dgm:prSet>
      <dgm:spPr/>
    </dgm:pt>
    <dgm:pt modelId="{2A3B1AE0-3902-4A5A-AABC-6E78FCC982F2}" type="pres">
      <dgm:prSet presAssocID="{8669975F-061E-4C76-A336-5B64D69F4561}" presName="bottomLine" presStyleLbl="alignNode1" presStyleIdx="3" presStyleCnt="10">
        <dgm:presLayoutVars/>
      </dgm:prSet>
      <dgm:spPr>
        <a:ln>
          <a:solidFill>
            <a:schemeClr val="bg1"/>
          </a:solidFill>
        </a:ln>
      </dgm:spPr>
    </dgm:pt>
    <dgm:pt modelId="{3FBE3AFC-59B2-4F75-993A-1806439FE94F}" type="pres">
      <dgm:prSet presAssocID="{8669975F-061E-4C76-A336-5B64D69F4561}" presName="nodeText" presStyleLbl="bgAccFollowNode1" presStyleIdx="1" presStyleCnt="5">
        <dgm:presLayoutVars>
          <dgm:bulletEnabled val="1"/>
        </dgm:presLayoutVars>
      </dgm:prSet>
      <dgm:spPr/>
    </dgm:pt>
    <dgm:pt modelId="{5B786575-54A8-48FC-A51A-E031C31A4036}" type="pres">
      <dgm:prSet presAssocID="{B140A5BD-D5DC-4BEE-BAB1-72F858100555}" presName="sibTrans" presStyleCnt="0"/>
      <dgm:spPr/>
    </dgm:pt>
    <dgm:pt modelId="{8636CEF0-94FA-4CEC-A42F-147C1508710B}" type="pres">
      <dgm:prSet presAssocID="{26CDAFFE-A0B9-4D16-AD9F-4D133B58D90F}" presName="compositeNode" presStyleCnt="0">
        <dgm:presLayoutVars>
          <dgm:bulletEnabled val="1"/>
        </dgm:presLayoutVars>
      </dgm:prSet>
      <dgm:spPr/>
    </dgm:pt>
    <dgm:pt modelId="{53039F3A-B8EA-4AAA-8789-0E7BBE301D00}" type="pres">
      <dgm:prSet presAssocID="{26CDAFFE-A0B9-4D16-AD9F-4D133B58D90F}" presName="bgRect" presStyleLbl="bgAccFollowNode1" presStyleIdx="2" presStyleCnt="5"/>
      <dgm:spPr/>
    </dgm:pt>
    <dgm:pt modelId="{30DE630D-86D0-4BEC-8A7D-49206113DCB7}" type="pres">
      <dgm:prSet presAssocID="{6342B24A-7996-4E73-93C7-B28334608EDF}" presName="sibTransNodeCircle" presStyleLbl="alignNode1" presStyleIdx="4" presStyleCnt="10">
        <dgm:presLayoutVars>
          <dgm:chMax val="0"/>
          <dgm:bulletEnabled/>
        </dgm:presLayoutVars>
      </dgm:prSet>
      <dgm:spPr/>
    </dgm:pt>
    <dgm:pt modelId="{38AFD729-4C10-4A3D-9F6A-002581E9DFEA}" type="pres">
      <dgm:prSet presAssocID="{26CDAFFE-A0B9-4D16-AD9F-4D133B58D90F}" presName="bottomLine" presStyleLbl="alignNode1" presStyleIdx="5" presStyleCnt="10">
        <dgm:presLayoutVars/>
      </dgm:prSet>
      <dgm:spPr>
        <a:ln>
          <a:solidFill>
            <a:schemeClr val="bg1"/>
          </a:solidFill>
        </a:ln>
      </dgm:spPr>
    </dgm:pt>
    <dgm:pt modelId="{42623BDE-F6B4-47E1-9EFA-BA077A22331E}" type="pres">
      <dgm:prSet presAssocID="{26CDAFFE-A0B9-4D16-AD9F-4D133B58D90F}" presName="nodeText" presStyleLbl="bgAccFollowNode1" presStyleIdx="2" presStyleCnt="5">
        <dgm:presLayoutVars>
          <dgm:bulletEnabled val="1"/>
        </dgm:presLayoutVars>
      </dgm:prSet>
      <dgm:spPr/>
    </dgm:pt>
    <dgm:pt modelId="{A6F39A8F-5283-4E98-9301-97B097DAA12A}" type="pres">
      <dgm:prSet presAssocID="{6342B24A-7996-4E73-93C7-B28334608EDF}" presName="sibTrans" presStyleCnt="0"/>
      <dgm:spPr/>
    </dgm:pt>
    <dgm:pt modelId="{227920B5-2950-4D08-97E7-1144F9A2C501}" type="pres">
      <dgm:prSet presAssocID="{662D0115-DD2C-495A-9AAF-650473EE65E7}" presName="compositeNode" presStyleCnt="0">
        <dgm:presLayoutVars>
          <dgm:bulletEnabled val="1"/>
        </dgm:presLayoutVars>
      </dgm:prSet>
      <dgm:spPr/>
    </dgm:pt>
    <dgm:pt modelId="{F5243EBE-427E-404F-AA33-36C7B6243047}" type="pres">
      <dgm:prSet presAssocID="{662D0115-DD2C-495A-9AAF-650473EE65E7}" presName="bgRect" presStyleLbl="bgAccFollowNode1" presStyleIdx="3" presStyleCnt="5"/>
      <dgm:spPr/>
    </dgm:pt>
    <dgm:pt modelId="{8ACEFB56-3113-476A-93E3-8854A67EF256}" type="pres">
      <dgm:prSet presAssocID="{7C534C2B-D2FE-433B-B700-62BC6E358C41}" presName="sibTransNodeCircle" presStyleLbl="alignNode1" presStyleIdx="6" presStyleCnt="10">
        <dgm:presLayoutVars>
          <dgm:chMax val="0"/>
          <dgm:bulletEnabled/>
        </dgm:presLayoutVars>
      </dgm:prSet>
      <dgm:spPr/>
    </dgm:pt>
    <dgm:pt modelId="{1638CDA9-74CB-4310-86EE-13FA3BA65A91}" type="pres">
      <dgm:prSet presAssocID="{662D0115-DD2C-495A-9AAF-650473EE65E7}" presName="bottomLine" presStyleLbl="alignNode1" presStyleIdx="7" presStyleCnt="10">
        <dgm:presLayoutVars/>
      </dgm:prSet>
      <dgm:spPr>
        <a:ln>
          <a:solidFill>
            <a:schemeClr val="bg1"/>
          </a:solidFill>
        </a:ln>
      </dgm:spPr>
    </dgm:pt>
    <dgm:pt modelId="{EF082CC2-190A-4475-A4C3-42FCB440443F}" type="pres">
      <dgm:prSet presAssocID="{662D0115-DD2C-495A-9AAF-650473EE65E7}" presName="nodeText" presStyleLbl="bgAccFollowNode1" presStyleIdx="3" presStyleCnt="5">
        <dgm:presLayoutVars>
          <dgm:bulletEnabled val="1"/>
        </dgm:presLayoutVars>
      </dgm:prSet>
      <dgm:spPr/>
    </dgm:pt>
    <dgm:pt modelId="{CB766546-99CE-4EC7-8B73-1BCA60A22372}" type="pres">
      <dgm:prSet presAssocID="{7C534C2B-D2FE-433B-B700-62BC6E358C41}" presName="sibTrans" presStyleCnt="0"/>
      <dgm:spPr/>
    </dgm:pt>
    <dgm:pt modelId="{06FCA6E3-5C66-464E-B27B-BAB711BAB207}" type="pres">
      <dgm:prSet presAssocID="{6D44924A-8652-4C2A-AFA5-A4D11B5A0E3C}" presName="compositeNode" presStyleCnt="0">
        <dgm:presLayoutVars>
          <dgm:bulletEnabled val="1"/>
        </dgm:presLayoutVars>
      </dgm:prSet>
      <dgm:spPr/>
    </dgm:pt>
    <dgm:pt modelId="{F4A204E1-1AD1-4FCA-A1DB-E1E3C053C7AF}" type="pres">
      <dgm:prSet presAssocID="{6D44924A-8652-4C2A-AFA5-A4D11B5A0E3C}" presName="bgRect" presStyleLbl="bgAccFollowNode1" presStyleIdx="4" presStyleCnt="5"/>
      <dgm:spPr/>
    </dgm:pt>
    <dgm:pt modelId="{6EFD17AC-B0C4-4F46-B2B2-FFA45F8704A1}" type="pres">
      <dgm:prSet presAssocID="{0B65E375-F3C0-4973-8297-0B9E902EA84B}" presName="sibTransNodeCircle" presStyleLbl="alignNode1" presStyleIdx="8" presStyleCnt="10">
        <dgm:presLayoutVars>
          <dgm:chMax val="0"/>
          <dgm:bulletEnabled/>
        </dgm:presLayoutVars>
      </dgm:prSet>
      <dgm:spPr/>
    </dgm:pt>
    <dgm:pt modelId="{C4E4AFB2-8825-4232-96B9-5F54FAAAA17D}" type="pres">
      <dgm:prSet presAssocID="{6D44924A-8652-4C2A-AFA5-A4D11B5A0E3C}" presName="bottomLine" presStyleLbl="alignNode1" presStyleIdx="9" presStyleCnt="10">
        <dgm:presLayoutVars/>
      </dgm:prSet>
      <dgm:spPr>
        <a:ln>
          <a:solidFill>
            <a:schemeClr val="bg1"/>
          </a:solidFill>
        </a:ln>
      </dgm:spPr>
    </dgm:pt>
    <dgm:pt modelId="{0C007D9A-83C6-4D03-83B3-79E2859A4D08}" type="pres">
      <dgm:prSet presAssocID="{6D44924A-8652-4C2A-AFA5-A4D11B5A0E3C}" presName="nodeText" presStyleLbl="bgAccFollowNode1" presStyleIdx="4" presStyleCnt="5">
        <dgm:presLayoutVars>
          <dgm:bulletEnabled val="1"/>
        </dgm:presLayoutVars>
      </dgm:prSet>
      <dgm:spPr/>
    </dgm:pt>
  </dgm:ptLst>
  <dgm:cxnLst>
    <dgm:cxn modelId="{953F9700-CA8D-4986-98C9-5C51AA176F5B}" srcId="{43B567BB-B756-47B1-B00B-B5B66167CC2F}" destId="{26CDAFFE-A0B9-4D16-AD9F-4D133B58D90F}" srcOrd="2" destOrd="0" parTransId="{F9D52491-E468-4A09-A783-548EEF641932}" sibTransId="{6342B24A-7996-4E73-93C7-B28334608EDF}"/>
    <dgm:cxn modelId="{4C2D8F02-A347-4359-A6BE-C396E948E865}" type="presOf" srcId="{26CDAFFE-A0B9-4D16-AD9F-4D133B58D90F}" destId="{42623BDE-F6B4-47E1-9EFA-BA077A22331E}" srcOrd="1" destOrd="0" presId="urn:microsoft.com/office/officeart/2016/7/layout/BasicLinearProcessNumbered"/>
    <dgm:cxn modelId="{AFA87303-A350-4542-B6DA-C1417355B715}" type="presOf" srcId="{43B567BB-B756-47B1-B00B-B5B66167CC2F}" destId="{C18C892B-7CEE-4EF5-83BB-19D2EBD1099F}" srcOrd="0" destOrd="0" presId="urn:microsoft.com/office/officeart/2016/7/layout/BasicLinearProcessNumbered"/>
    <dgm:cxn modelId="{7F1CCD04-B8D6-4426-98DD-4923F1079A35}" srcId="{43B567BB-B756-47B1-B00B-B5B66167CC2F}" destId="{8669975F-061E-4C76-A336-5B64D69F4561}" srcOrd="1" destOrd="0" parTransId="{08DF1CD5-74DE-4424-93B3-53343F4BC29A}" sibTransId="{B140A5BD-D5DC-4BEE-BAB1-72F858100555}"/>
    <dgm:cxn modelId="{611E3719-0DC3-4754-86F3-06B8E55A9CAF}" type="presOf" srcId="{439710A0-788F-40D6-905B-3D24571C90AA}" destId="{1FF4941E-F17A-482D-A81A-5D72B4190B7F}" srcOrd="0" destOrd="0" presId="urn:microsoft.com/office/officeart/2016/7/layout/BasicLinearProcessNumbered"/>
    <dgm:cxn modelId="{8F32B53B-1044-4D86-A22E-52E68BAF60C2}" type="presOf" srcId="{7C534C2B-D2FE-433B-B700-62BC6E358C41}" destId="{8ACEFB56-3113-476A-93E3-8854A67EF256}" srcOrd="0" destOrd="0" presId="urn:microsoft.com/office/officeart/2016/7/layout/BasicLinearProcessNumbered"/>
    <dgm:cxn modelId="{E0AE4F3F-F1E1-42C2-885E-64D19AB9B9AC}" srcId="{43B567BB-B756-47B1-B00B-B5B66167CC2F}" destId="{662D0115-DD2C-495A-9AAF-650473EE65E7}" srcOrd="3" destOrd="0" parTransId="{819E4900-30C5-4A33-9933-2A083EDFED6F}" sibTransId="{7C534C2B-D2FE-433B-B700-62BC6E358C41}"/>
    <dgm:cxn modelId="{EDEFD55C-F50E-45C1-9635-F4432E56A620}" srcId="{43B567BB-B756-47B1-B00B-B5B66167CC2F}" destId="{C457094F-4F65-4D36-81A0-ADAEB50DA62F}" srcOrd="0" destOrd="0" parTransId="{B17C9999-5C2A-4EE2-8C6C-E3117F8F6795}" sibTransId="{439710A0-788F-40D6-905B-3D24571C90AA}"/>
    <dgm:cxn modelId="{E58FF55E-EAE7-4C12-8365-1E856FA47247}" type="presOf" srcId="{6D44924A-8652-4C2A-AFA5-A4D11B5A0E3C}" destId="{F4A204E1-1AD1-4FCA-A1DB-E1E3C053C7AF}" srcOrd="0" destOrd="0" presId="urn:microsoft.com/office/officeart/2016/7/layout/BasicLinearProcessNumbered"/>
    <dgm:cxn modelId="{D31A3B71-9758-488C-979E-F6FC1B3CDF14}" type="presOf" srcId="{B140A5BD-D5DC-4BEE-BAB1-72F858100555}" destId="{62D57C76-0D6C-4133-9B83-740AB9BE6BD8}" srcOrd="0" destOrd="0" presId="urn:microsoft.com/office/officeart/2016/7/layout/BasicLinearProcessNumbered"/>
    <dgm:cxn modelId="{0CE9FD7E-F077-45E8-A825-FA70AC203467}" type="presOf" srcId="{662D0115-DD2C-495A-9AAF-650473EE65E7}" destId="{F5243EBE-427E-404F-AA33-36C7B6243047}" srcOrd="0" destOrd="0" presId="urn:microsoft.com/office/officeart/2016/7/layout/BasicLinearProcessNumbered"/>
    <dgm:cxn modelId="{909F3C88-54FE-4608-9749-55D0B8085375}" type="presOf" srcId="{6D44924A-8652-4C2A-AFA5-A4D11B5A0E3C}" destId="{0C007D9A-83C6-4D03-83B3-79E2859A4D08}" srcOrd="1" destOrd="0" presId="urn:microsoft.com/office/officeart/2016/7/layout/BasicLinearProcessNumbered"/>
    <dgm:cxn modelId="{4A43B389-6B72-46B1-8DEC-5846E5A78A95}" type="presOf" srcId="{C457094F-4F65-4D36-81A0-ADAEB50DA62F}" destId="{8E2C1D5B-3B9B-442D-8F7D-B8A2AAB68810}" srcOrd="1" destOrd="0" presId="urn:microsoft.com/office/officeart/2016/7/layout/BasicLinearProcessNumbered"/>
    <dgm:cxn modelId="{13E8108F-DC12-488B-89AA-1AD4A3406D35}" srcId="{43B567BB-B756-47B1-B00B-B5B66167CC2F}" destId="{6D44924A-8652-4C2A-AFA5-A4D11B5A0E3C}" srcOrd="4" destOrd="0" parTransId="{9D845B3F-EE4A-451B-BDA6-03FE717FE3BA}" sibTransId="{0B65E375-F3C0-4973-8297-0B9E902EA84B}"/>
    <dgm:cxn modelId="{159676B0-F600-4A16-B29B-230A2FBC9CE9}" type="presOf" srcId="{26CDAFFE-A0B9-4D16-AD9F-4D133B58D90F}" destId="{53039F3A-B8EA-4AAA-8789-0E7BBE301D00}" srcOrd="0" destOrd="0" presId="urn:microsoft.com/office/officeart/2016/7/layout/BasicLinearProcessNumbered"/>
    <dgm:cxn modelId="{051A5FB1-13DA-4161-8739-B91CCBA3F723}" type="presOf" srcId="{8669975F-061E-4C76-A336-5B64D69F4561}" destId="{3FBE3AFC-59B2-4F75-993A-1806439FE94F}" srcOrd="1" destOrd="0" presId="urn:microsoft.com/office/officeart/2016/7/layout/BasicLinearProcessNumbered"/>
    <dgm:cxn modelId="{B62FEFB9-023E-4A43-9A29-EC672061F211}" type="presOf" srcId="{8669975F-061E-4C76-A336-5B64D69F4561}" destId="{06A9D9CC-88D8-4EAD-91AA-9443BDD65903}" srcOrd="0" destOrd="0" presId="urn:microsoft.com/office/officeart/2016/7/layout/BasicLinearProcessNumbered"/>
    <dgm:cxn modelId="{78547EC1-B620-4BBA-94EF-5E77E86E39B0}" type="presOf" srcId="{6342B24A-7996-4E73-93C7-B28334608EDF}" destId="{30DE630D-86D0-4BEC-8A7D-49206113DCB7}" srcOrd="0" destOrd="0" presId="urn:microsoft.com/office/officeart/2016/7/layout/BasicLinearProcessNumbered"/>
    <dgm:cxn modelId="{17C3A8C4-BD64-4E5E-9C6D-957E28310E63}" type="presOf" srcId="{0B65E375-F3C0-4973-8297-0B9E902EA84B}" destId="{6EFD17AC-B0C4-4F46-B2B2-FFA45F8704A1}" srcOrd="0" destOrd="0" presId="urn:microsoft.com/office/officeart/2016/7/layout/BasicLinearProcessNumbered"/>
    <dgm:cxn modelId="{338FD7CE-F4F6-47A7-A7F8-E53735EA78F4}" type="presOf" srcId="{662D0115-DD2C-495A-9AAF-650473EE65E7}" destId="{EF082CC2-190A-4475-A4C3-42FCB440443F}" srcOrd="1" destOrd="0" presId="urn:microsoft.com/office/officeart/2016/7/layout/BasicLinearProcessNumbered"/>
    <dgm:cxn modelId="{AEC2FFEE-4560-4D3E-811E-DD9A5AE818B8}" type="presOf" srcId="{C457094F-4F65-4D36-81A0-ADAEB50DA62F}" destId="{ACB7A713-43FE-481D-9501-D41502AEE2B2}" srcOrd="0" destOrd="0" presId="urn:microsoft.com/office/officeart/2016/7/layout/BasicLinearProcessNumbered"/>
    <dgm:cxn modelId="{13910E47-7C59-4EDD-B0ED-1A0272A43C1C}" type="presParOf" srcId="{C18C892B-7CEE-4EF5-83BB-19D2EBD1099F}" destId="{CC026597-56F2-4C8C-91E0-A86DC17D0144}" srcOrd="0" destOrd="0" presId="urn:microsoft.com/office/officeart/2016/7/layout/BasicLinearProcessNumbered"/>
    <dgm:cxn modelId="{49CC8903-A9A5-46CF-9D3F-B419350082FF}" type="presParOf" srcId="{CC026597-56F2-4C8C-91E0-A86DC17D0144}" destId="{ACB7A713-43FE-481D-9501-D41502AEE2B2}" srcOrd="0" destOrd="0" presId="urn:microsoft.com/office/officeart/2016/7/layout/BasicLinearProcessNumbered"/>
    <dgm:cxn modelId="{6F61DF19-8034-4757-A37D-8965426026A3}" type="presParOf" srcId="{CC026597-56F2-4C8C-91E0-A86DC17D0144}" destId="{1FF4941E-F17A-482D-A81A-5D72B4190B7F}" srcOrd="1" destOrd="0" presId="urn:microsoft.com/office/officeart/2016/7/layout/BasicLinearProcessNumbered"/>
    <dgm:cxn modelId="{E79738DC-F059-4ADD-8ECA-E7287E69E917}" type="presParOf" srcId="{CC026597-56F2-4C8C-91E0-A86DC17D0144}" destId="{0E37B1A2-0D35-435D-9B94-18DA3CEEFC2A}" srcOrd="2" destOrd="0" presId="urn:microsoft.com/office/officeart/2016/7/layout/BasicLinearProcessNumbered"/>
    <dgm:cxn modelId="{9F91D661-AD7A-4AEB-B9FE-99D9A23F2115}" type="presParOf" srcId="{CC026597-56F2-4C8C-91E0-A86DC17D0144}" destId="{8E2C1D5B-3B9B-442D-8F7D-B8A2AAB68810}" srcOrd="3" destOrd="0" presId="urn:microsoft.com/office/officeart/2016/7/layout/BasicLinearProcessNumbered"/>
    <dgm:cxn modelId="{460BD209-6709-4658-AE1B-C9B6C24AB8B8}" type="presParOf" srcId="{C18C892B-7CEE-4EF5-83BB-19D2EBD1099F}" destId="{051BD875-5532-4C9E-99F0-944F34AAEE18}" srcOrd="1" destOrd="0" presId="urn:microsoft.com/office/officeart/2016/7/layout/BasicLinearProcessNumbered"/>
    <dgm:cxn modelId="{4268523A-94DB-4ADF-8B76-2EB2BB654FF0}" type="presParOf" srcId="{C18C892B-7CEE-4EF5-83BB-19D2EBD1099F}" destId="{3534CC11-C568-41EE-AC7B-1D89F84844FA}" srcOrd="2" destOrd="0" presId="urn:microsoft.com/office/officeart/2016/7/layout/BasicLinearProcessNumbered"/>
    <dgm:cxn modelId="{FEB18449-7D08-4B97-B39E-AF495F8E2B69}" type="presParOf" srcId="{3534CC11-C568-41EE-AC7B-1D89F84844FA}" destId="{06A9D9CC-88D8-4EAD-91AA-9443BDD65903}" srcOrd="0" destOrd="0" presId="urn:microsoft.com/office/officeart/2016/7/layout/BasicLinearProcessNumbered"/>
    <dgm:cxn modelId="{2D46739B-915A-424E-A6DD-2648E6D3B098}" type="presParOf" srcId="{3534CC11-C568-41EE-AC7B-1D89F84844FA}" destId="{62D57C76-0D6C-4133-9B83-740AB9BE6BD8}" srcOrd="1" destOrd="0" presId="urn:microsoft.com/office/officeart/2016/7/layout/BasicLinearProcessNumbered"/>
    <dgm:cxn modelId="{2512D0F5-61E7-4A01-997D-DBA14358197D}" type="presParOf" srcId="{3534CC11-C568-41EE-AC7B-1D89F84844FA}" destId="{2A3B1AE0-3902-4A5A-AABC-6E78FCC982F2}" srcOrd="2" destOrd="0" presId="urn:microsoft.com/office/officeart/2016/7/layout/BasicLinearProcessNumbered"/>
    <dgm:cxn modelId="{230FE4E6-DD75-40B8-AD87-822AEBE35DB4}" type="presParOf" srcId="{3534CC11-C568-41EE-AC7B-1D89F84844FA}" destId="{3FBE3AFC-59B2-4F75-993A-1806439FE94F}" srcOrd="3" destOrd="0" presId="urn:microsoft.com/office/officeart/2016/7/layout/BasicLinearProcessNumbered"/>
    <dgm:cxn modelId="{F0B7151D-275C-47CA-B56C-FF7B016A6438}" type="presParOf" srcId="{C18C892B-7CEE-4EF5-83BB-19D2EBD1099F}" destId="{5B786575-54A8-48FC-A51A-E031C31A4036}" srcOrd="3" destOrd="0" presId="urn:microsoft.com/office/officeart/2016/7/layout/BasicLinearProcessNumbered"/>
    <dgm:cxn modelId="{6689C489-027E-439B-A88D-2EA49C975865}" type="presParOf" srcId="{C18C892B-7CEE-4EF5-83BB-19D2EBD1099F}" destId="{8636CEF0-94FA-4CEC-A42F-147C1508710B}" srcOrd="4" destOrd="0" presId="urn:microsoft.com/office/officeart/2016/7/layout/BasicLinearProcessNumbered"/>
    <dgm:cxn modelId="{282896E5-EFF6-435E-9D5E-87331D0166F8}" type="presParOf" srcId="{8636CEF0-94FA-4CEC-A42F-147C1508710B}" destId="{53039F3A-B8EA-4AAA-8789-0E7BBE301D00}" srcOrd="0" destOrd="0" presId="urn:microsoft.com/office/officeart/2016/7/layout/BasicLinearProcessNumbered"/>
    <dgm:cxn modelId="{D8E063C5-61AA-467A-80B7-47A5D0E8802D}" type="presParOf" srcId="{8636CEF0-94FA-4CEC-A42F-147C1508710B}" destId="{30DE630D-86D0-4BEC-8A7D-49206113DCB7}" srcOrd="1" destOrd="0" presId="urn:microsoft.com/office/officeart/2016/7/layout/BasicLinearProcessNumbered"/>
    <dgm:cxn modelId="{09F28C6B-73A3-45C3-A01D-94D023A0B397}" type="presParOf" srcId="{8636CEF0-94FA-4CEC-A42F-147C1508710B}" destId="{38AFD729-4C10-4A3D-9F6A-002581E9DFEA}" srcOrd="2" destOrd="0" presId="urn:microsoft.com/office/officeart/2016/7/layout/BasicLinearProcessNumbered"/>
    <dgm:cxn modelId="{2DE1EB71-A5EE-47BA-8173-B8F865C1D2AA}" type="presParOf" srcId="{8636CEF0-94FA-4CEC-A42F-147C1508710B}" destId="{42623BDE-F6B4-47E1-9EFA-BA077A22331E}" srcOrd="3" destOrd="0" presId="urn:microsoft.com/office/officeart/2016/7/layout/BasicLinearProcessNumbered"/>
    <dgm:cxn modelId="{BBB2CD54-2237-4B42-A607-1A9ED1CCE2F3}" type="presParOf" srcId="{C18C892B-7CEE-4EF5-83BB-19D2EBD1099F}" destId="{A6F39A8F-5283-4E98-9301-97B097DAA12A}" srcOrd="5" destOrd="0" presId="urn:microsoft.com/office/officeart/2016/7/layout/BasicLinearProcessNumbered"/>
    <dgm:cxn modelId="{82077469-DB30-4BA7-BD2A-199AA9A76329}" type="presParOf" srcId="{C18C892B-7CEE-4EF5-83BB-19D2EBD1099F}" destId="{227920B5-2950-4D08-97E7-1144F9A2C501}" srcOrd="6" destOrd="0" presId="urn:microsoft.com/office/officeart/2016/7/layout/BasicLinearProcessNumbered"/>
    <dgm:cxn modelId="{9EC26705-2C34-47A1-A627-C5FD3EE5ED52}" type="presParOf" srcId="{227920B5-2950-4D08-97E7-1144F9A2C501}" destId="{F5243EBE-427E-404F-AA33-36C7B6243047}" srcOrd="0" destOrd="0" presId="urn:microsoft.com/office/officeart/2016/7/layout/BasicLinearProcessNumbered"/>
    <dgm:cxn modelId="{E5366211-B64C-46BD-BE70-A30D3B5B6EA4}" type="presParOf" srcId="{227920B5-2950-4D08-97E7-1144F9A2C501}" destId="{8ACEFB56-3113-476A-93E3-8854A67EF256}" srcOrd="1" destOrd="0" presId="urn:microsoft.com/office/officeart/2016/7/layout/BasicLinearProcessNumbered"/>
    <dgm:cxn modelId="{3447975F-B983-4F4B-87AA-AA11D291BE38}" type="presParOf" srcId="{227920B5-2950-4D08-97E7-1144F9A2C501}" destId="{1638CDA9-74CB-4310-86EE-13FA3BA65A91}" srcOrd="2" destOrd="0" presId="urn:microsoft.com/office/officeart/2016/7/layout/BasicLinearProcessNumbered"/>
    <dgm:cxn modelId="{90925B4B-0CAE-4D80-955F-AED48355E5EB}" type="presParOf" srcId="{227920B5-2950-4D08-97E7-1144F9A2C501}" destId="{EF082CC2-190A-4475-A4C3-42FCB440443F}" srcOrd="3" destOrd="0" presId="urn:microsoft.com/office/officeart/2016/7/layout/BasicLinearProcessNumbered"/>
    <dgm:cxn modelId="{5709BD85-6DA3-43DC-8C4E-DDF4A5DF7A4A}" type="presParOf" srcId="{C18C892B-7CEE-4EF5-83BB-19D2EBD1099F}" destId="{CB766546-99CE-4EC7-8B73-1BCA60A22372}" srcOrd="7" destOrd="0" presId="urn:microsoft.com/office/officeart/2016/7/layout/BasicLinearProcessNumbered"/>
    <dgm:cxn modelId="{3AC2327C-ADB8-4029-A816-C0C3C083C2D3}" type="presParOf" srcId="{C18C892B-7CEE-4EF5-83BB-19D2EBD1099F}" destId="{06FCA6E3-5C66-464E-B27B-BAB711BAB207}" srcOrd="8" destOrd="0" presId="urn:microsoft.com/office/officeart/2016/7/layout/BasicLinearProcessNumbered"/>
    <dgm:cxn modelId="{0EE406B1-54C5-4E09-A791-5BC4306D2E69}" type="presParOf" srcId="{06FCA6E3-5C66-464E-B27B-BAB711BAB207}" destId="{F4A204E1-1AD1-4FCA-A1DB-E1E3C053C7AF}" srcOrd="0" destOrd="0" presId="urn:microsoft.com/office/officeart/2016/7/layout/BasicLinearProcessNumbered"/>
    <dgm:cxn modelId="{27CFDC9B-816D-44E1-8655-EBAFC1A29553}" type="presParOf" srcId="{06FCA6E3-5C66-464E-B27B-BAB711BAB207}" destId="{6EFD17AC-B0C4-4F46-B2B2-FFA45F8704A1}" srcOrd="1" destOrd="0" presId="urn:microsoft.com/office/officeart/2016/7/layout/BasicLinearProcessNumbered"/>
    <dgm:cxn modelId="{A3042364-0D61-4BFE-B519-DA3EF8AF867A}" type="presParOf" srcId="{06FCA6E3-5C66-464E-B27B-BAB711BAB207}" destId="{C4E4AFB2-8825-4232-96B9-5F54FAAAA17D}" srcOrd="2" destOrd="0" presId="urn:microsoft.com/office/officeart/2016/7/layout/BasicLinearProcessNumbered"/>
    <dgm:cxn modelId="{8FB50F83-950B-4408-B682-6FE4648264F5}" type="presParOf" srcId="{06FCA6E3-5C66-464E-B27B-BAB711BAB207}" destId="{0C007D9A-83C6-4D03-83B3-79E2859A4D08}" srcOrd="3" destOrd="0" presId="urn:microsoft.com/office/officeart/2016/7/layout/BasicLinearProcessNumbered"/>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BA53BE-E5AC-4F1F-A203-60F0481B5F1F}" type="doc">
      <dgm:prSet loTypeId="urn:microsoft.com/office/officeart/2005/8/layout/default" loCatId="list" qsTypeId="urn:microsoft.com/office/officeart/2005/8/quickstyle/simple5" qsCatId="simple" csTypeId="urn:microsoft.com/office/officeart/2005/8/colors/accent1_2" csCatId="accent1" phldr="1"/>
      <dgm:spPr/>
    </dgm:pt>
    <dgm:pt modelId="{801824CF-AAD7-4B56-BB78-1007B92362C5}">
      <dgm:prSet phldrT="[Text]"/>
      <dgm:spPr>
        <a:solidFill>
          <a:srgbClr val="771D76"/>
        </a:solidFill>
      </dgm:spPr>
      <dgm:t>
        <a:bodyPr/>
        <a:lstStyle/>
        <a:p>
          <a:r>
            <a:rPr lang="en-AU"/>
            <a:t>Unreasonable use of force </a:t>
          </a:r>
        </a:p>
      </dgm:t>
    </dgm:pt>
    <dgm:pt modelId="{1ACB6D7E-FDC2-4719-B845-25B1C0A3B1BE}" type="parTrans" cxnId="{032EE8D7-E797-4205-9C42-0B74D78B7FD7}">
      <dgm:prSet/>
      <dgm:spPr/>
      <dgm:t>
        <a:bodyPr/>
        <a:lstStyle/>
        <a:p>
          <a:endParaRPr lang="en-AU"/>
        </a:p>
      </dgm:t>
    </dgm:pt>
    <dgm:pt modelId="{A0AA30E5-C478-4A8D-9FF0-2685CF13A2F0}" type="sibTrans" cxnId="{032EE8D7-E797-4205-9C42-0B74D78B7FD7}">
      <dgm:prSet/>
      <dgm:spPr/>
      <dgm:t>
        <a:bodyPr/>
        <a:lstStyle/>
        <a:p>
          <a:endParaRPr lang="en-AU"/>
        </a:p>
      </dgm:t>
    </dgm:pt>
    <dgm:pt modelId="{99FE32A5-95EA-4609-BBF0-90F028CD350D}">
      <dgm:prSet phldrT="[Text]"/>
      <dgm:spPr>
        <a:solidFill>
          <a:srgbClr val="771D76"/>
        </a:solidFill>
      </dgm:spPr>
      <dgm:t>
        <a:bodyPr/>
        <a:lstStyle/>
        <a:p>
          <a:r>
            <a:rPr lang="en-AU"/>
            <a:t>Unlawful sexual contact or inappropriate sexual conduct</a:t>
          </a:r>
        </a:p>
      </dgm:t>
    </dgm:pt>
    <dgm:pt modelId="{A07CCB6F-AB21-4A7E-ABCF-3C94F4303ABB}" type="parTrans" cxnId="{146D177B-8DBC-457B-A5C4-C2FE15B853B5}">
      <dgm:prSet/>
      <dgm:spPr/>
      <dgm:t>
        <a:bodyPr/>
        <a:lstStyle/>
        <a:p>
          <a:endParaRPr lang="en-AU"/>
        </a:p>
      </dgm:t>
    </dgm:pt>
    <dgm:pt modelId="{17F840B2-A0BA-416B-AFF2-E7055A0F5168}" type="sibTrans" cxnId="{146D177B-8DBC-457B-A5C4-C2FE15B853B5}">
      <dgm:prSet/>
      <dgm:spPr/>
      <dgm:t>
        <a:bodyPr/>
        <a:lstStyle/>
        <a:p>
          <a:endParaRPr lang="en-AU"/>
        </a:p>
      </dgm:t>
    </dgm:pt>
    <dgm:pt modelId="{9ECC6A2A-13A9-43C4-AB15-DB1D541D74AE}">
      <dgm:prSet phldrT="[Text]"/>
      <dgm:spPr>
        <a:solidFill>
          <a:srgbClr val="771D76"/>
        </a:solidFill>
      </dgm:spPr>
      <dgm:t>
        <a:bodyPr/>
        <a:lstStyle/>
        <a:p>
          <a:r>
            <a:rPr lang="en-AU"/>
            <a:t>Unexpected death </a:t>
          </a:r>
        </a:p>
      </dgm:t>
    </dgm:pt>
    <dgm:pt modelId="{0967371C-10E0-496B-A0B6-3C2B396641C7}" type="parTrans" cxnId="{D2D86E04-2F6A-465F-AB47-F67ABBF09C52}">
      <dgm:prSet/>
      <dgm:spPr/>
      <dgm:t>
        <a:bodyPr/>
        <a:lstStyle/>
        <a:p>
          <a:endParaRPr lang="en-AU"/>
        </a:p>
      </dgm:t>
    </dgm:pt>
    <dgm:pt modelId="{DB17E79D-BF4C-43CA-B815-FA35367F6FC8}" type="sibTrans" cxnId="{D2D86E04-2F6A-465F-AB47-F67ABBF09C52}">
      <dgm:prSet/>
      <dgm:spPr/>
      <dgm:t>
        <a:bodyPr/>
        <a:lstStyle/>
        <a:p>
          <a:endParaRPr lang="en-AU"/>
        </a:p>
      </dgm:t>
    </dgm:pt>
    <dgm:pt modelId="{2D9A2A62-AEF6-45EB-BEC1-A00F4707B792}">
      <dgm:prSet phldrT="[Text]"/>
      <dgm:spPr>
        <a:solidFill>
          <a:srgbClr val="771D76"/>
        </a:solidFill>
      </dgm:spPr>
      <dgm:t>
        <a:bodyPr/>
        <a:lstStyle/>
        <a:p>
          <a:r>
            <a:rPr lang="en-AU"/>
            <a:t>Psychological or emotional abuse</a:t>
          </a:r>
        </a:p>
      </dgm:t>
    </dgm:pt>
    <dgm:pt modelId="{EB8A5191-B51B-4A00-8420-DC71330CCE93}" type="parTrans" cxnId="{D8EEB16F-0B5A-4FD8-B336-05997AF179CB}">
      <dgm:prSet/>
      <dgm:spPr/>
    </dgm:pt>
    <dgm:pt modelId="{4505AEAE-F04E-4C97-BCDF-33EDF5C1325C}" type="sibTrans" cxnId="{D8EEB16F-0B5A-4FD8-B336-05997AF179CB}">
      <dgm:prSet/>
      <dgm:spPr/>
    </dgm:pt>
    <dgm:pt modelId="{D93D8C4E-680D-4FD5-BF12-35E2FFAEAC6B}">
      <dgm:prSet phldrT="[Text]"/>
      <dgm:spPr>
        <a:solidFill>
          <a:srgbClr val="771D76"/>
        </a:solidFill>
      </dgm:spPr>
      <dgm:t>
        <a:bodyPr/>
        <a:lstStyle/>
        <a:p>
          <a:r>
            <a:rPr lang="en-AU"/>
            <a:t>Stealing or financial coercion by a staff member</a:t>
          </a:r>
        </a:p>
      </dgm:t>
    </dgm:pt>
    <dgm:pt modelId="{26DE987E-ABC9-4DC5-96CC-7621FD63676C}" type="parTrans" cxnId="{239FCD7D-E5F2-4846-8235-1CBB7D4146D0}">
      <dgm:prSet/>
      <dgm:spPr/>
    </dgm:pt>
    <dgm:pt modelId="{C5995043-8A9A-46B2-B469-37D5B1F507E4}" type="sibTrans" cxnId="{239FCD7D-E5F2-4846-8235-1CBB7D4146D0}">
      <dgm:prSet/>
      <dgm:spPr/>
    </dgm:pt>
    <dgm:pt modelId="{B97BBCE8-0EC0-48CE-8F0E-157E6EDFE092}">
      <dgm:prSet phldrT="[Text]"/>
      <dgm:spPr>
        <a:solidFill>
          <a:srgbClr val="771D76"/>
        </a:solidFill>
      </dgm:spPr>
      <dgm:t>
        <a:bodyPr/>
        <a:lstStyle/>
        <a:p>
          <a:r>
            <a:rPr lang="en-AU"/>
            <a:t>Neglect </a:t>
          </a:r>
        </a:p>
      </dgm:t>
    </dgm:pt>
    <dgm:pt modelId="{692523E8-5593-4697-9BC1-3EC672DF2F9B}" type="parTrans" cxnId="{F2554506-8FC1-47C3-AEBD-950C7E5C9971}">
      <dgm:prSet/>
      <dgm:spPr/>
    </dgm:pt>
    <dgm:pt modelId="{980869F6-8F0F-4C12-B7D7-04462021857F}" type="sibTrans" cxnId="{F2554506-8FC1-47C3-AEBD-950C7E5C9971}">
      <dgm:prSet/>
      <dgm:spPr/>
    </dgm:pt>
    <dgm:pt modelId="{686E57B4-F948-433E-B273-72A74414006A}">
      <dgm:prSet phldrT="[Text]"/>
      <dgm:spPr>
        <a:solidFill>
          <a:srgbClr val="771D76"/>
        </a:solidFill>
      </dgm:spPr>
      <dgm:t>
        <a:bodyPr/>
        <a:lstStyle/>
        <a:p>
          <a:r>
            <a:rPr lang="en-AU"/>
            <a:t>Inappropriate use of restrictive practices </a:t>
          </a:r>
        </a:p>
      </dgm:t>
    </dgm:pt>
    <dgm:pt modelId="{DE0AA460-6186-440B-AA4F-2DFE75F7A1E5}" type="parTrans" cxnId="{5BC22622-A49B-4A13-8DF0-ECFA5ECA79CD}">
      <dgm:prSet/>
      <dgm:spPr/>
    </dgm:pt>
    <dgm:pt modelId="{A8F0DCE1-512B-453D-B001-DE6A7AA5DC7A}" type="sibTrans" cxnId="{5BC22622-A49B-4A13-8DF0-ECFA5ECA79CD}">
      <dgm:prSet/>
      <dgm:spPr/>
    </dgm:pt>
    <dgm:pt modelId="{EDA17019-0194-4BA4-AFE1-C845696CF609}">
      <dgm:prSet phldrT="[Text]"/>
      <dgm:spPr>
        <a:solidFill>
          <a:srgbClr val="771D76"/>
        </a:solidFill>
      </dgm:spPr>
      <dgm:t>
        <a:bodyPr/>
        <a:lstStyle/>
        <a:p>
          <a:r>
            <a:rPr lang="en-AU" dirty="0"/>
            <a:t>Missing consumers</a:t>
          </a:r>
        </a:p>
      </dgm:t>
    </dgm:pt>
    <dgm:pt modelId="{08F1BD29-418C-42BA-9698-91A50FE27671}" type="parTrans" cxnId="{C293739D-3F02-42AE-A5BC-31AB6EBAFDF1}">
      <dgm:prSet/>
      <dgm:spPr/>
    </dgm:pt>
    <dgm:pt modelId="{53519123-CAFC-46B3-B2EE-337FCAEFC32F}" type="sibTrans" cxnId="{C293739D-3F02-42AE-A5BC-31AB6EBAFDF1}">
      <dgm:prSet/>
      <dgm:spPr/>
    </dgm:pt>
    <dgm:pt modelId="{32410F64-3620-4D2C-BBDD-9932252A82C7}" type="pres">
      <dgm:prSet presAssocID="{61BA53BE-E5AC-4F1F-A203-60F0481B5F1F}" presName="diagram" presStyleCnt="0">
        <dgm:presLayoutVars>
          <dgm:dir/>
          <dgm:resizeHandles val="exact"/>
        </dgm:presLayoutVars>
      </dgm:prSet>
      <dgm:spPr/>
    </dgm:pt>
    <dgm:pt modelId="{2CEE0817-D5B8-4196-8262-9293F80C5ADE}" type="pres">
      <dgm:prSet presAssocID="{801824CF-AAD7-4B56-BB78-1007B92362C5}" presName="node" presStyleLbl="node1" presStyleIdx="0" presStyleCnt="8">
        <dgm:presLayoutVars>
          <dgm:bulletEnabled val="1"/>
        </dgm:presLayoutVars>
      </dgm:prSet>
      <dgm:spPr/>
    </dgm:pt>
    <dgm:pt modelId="{D5F2BC65-73A9-44B0-836A-316609F01F91}" type="pres">
      <dgm:prSet presAssocID="{A0AA30E5-C478-4A8D-9FF0-2685CF13A2F0}" presName="sibTrans" presStyleCnt="0"/>
      <dgm:spPr/>
    </dgm:pt>
    <dgm:pt modelId="{005A415F-C151-4200-BF25-89FC91E7EC6F}" type="pres">
      <dgm:prSet presAssocID="{99FE32A5-95EA-4609-BBF0-90F028CD350D}" presName="node" presStyleLbl="node1" presStyleIdx="1" presStyleCnt="8">
        <dgm:presLayoutVars>
          <dgm:bulletEnabled val="1"/>
        </dgm:presLayoutVars>
      </dgm:prSet>
      <dgm:spPr/>
    </dgm:pt>
    <dgm:pt modelId="{1F1EDCEC-6B23-4594-AA59-318888931A1E}" type="pres">
      <dgm:prSet presAssocID="{17F840B2-A0BA-416B-AFF2-E7055A0F5168}" presName="sibTrans" presStyleCnt="0"/>
      <dgm:spPr/>
    </dgm:pt>
    <dgm:pt modelId="{92A0B716-11F1-4E68-A9DD-261B17FD8A70}" type="pres">
      <dgm:prSet presAssocID="{2D9A2A62-AEF6-45EB-BEC1-A00F4707B792}" presName="node" presStyleLbl="node1" presStyleIdx="2" presStyleCnt="8">
        <dgm:presLayoutVars>
          <dgm:bulletEnabled val="1"/>
        </dgm:presLayoutVars>
      </dgm:prSet>
      <dgm:spPr/>
    </dgm:pt>
    <dgm:pt modelId="{A95A2362-25CD-4230-94B3-C040960D24FE}" type="pres">
      <dgm:prSet presAssocID="{4505AEAE-F04E-4C97-BCDF-33EDF5C1325C}" presName="sibTrans" presStyleCnt="0"/>
      <dgm:spPr/>
    </dgm:pt>
    <dgm:pt modelId="{2F028B1E-C8CE-4FE2-BD66-1D57D4973E26}" type="pres">
      <dgm:prSet presAssocID="{9ECC6A2A-13A9-43C4-AB15-DB1D541D74AE}" presName="node" presStyleLbl="node1" presStyleIdx="3" presStyleCnt="8">
        <dgm:presLayoutVars>
          <dgm:bulletEnabled val="1"/>
        </dgm:presLayoutVars>
      </dgm:prSet>
      <dgm:spPr/>
    </dgm:pt>
    <dgm:pt modelId="{56DB84F9-C04B-492C-9EB4-90363E0CC703}" type="pres">
      <dgm:prSet presAssocID="{DB17E79D-BF4C-43CA-B815-FA35367F6FC8}" presName="sibTrans" presStyleCnt="0"/>
      <dgm:spPr/>
    </dgm:pt>
    <dgm:pt modelId="{4BBC6841-89BA-41E9-933E-364A6ED73FE5}" type="pres">
      <dgm:prSet presAssocID="{D93D8C4E-680D-4FD5-BF12-35E2FFAEAC6B}" presName="node" presStyleLbl="node1" presStyleIdx="4" presStyleCnt="8">
        <dgm:presLayoutVars>
          <dgm:bulletEnabled val="1"/>
        </dgm:presLayoutVars>
      </dgm:prSet>
      <dgm:spPr/>
    </dgm:pt>
    <dgm:pt modelId="{D280F9D6-A149-4094-B164-E1727B3BDB21}" type="pres">
      <dgm:prSet presAssocID="{C5995043-8A9A-46B2-B469-37D5B1F507E4}" presName="sibTrans" presStyleCnt="0"/>
      <dgm:spPr/>
    </dgm:pt>
    <dgm:pt modelId="{52BE3921-6162-4EE1-91F3-6531FA8BCA4F}" type="pres">
      <dgm:prSet presAssocID="{B97BBCE8-0EC0-48CE-8F0E-157E6EDFE092}" presName="node" presStyleLbl="node1" presStyleIdx="5" presStyleCnt="8">
        <dgm:presLayoutVars>
          <dgm:bulletEnabled val="1"/>
        </dgm:presLayoutVars>
      </dgm:prSet>
      <dgm:spPr/>
    </dgm:pt>
    <dgm:pt modelId="{921D3A42-DE30-4ACB-9792-24397F519F85}" type="pres">
      <dgm:prSet presAssocID="{980869F6-8F0F-4C12-B7D7-04462021857F}" presName="sibTrans" presStyleCnt="0"/>
      <dgm:spPr/>
    </dgm:pt>
    <dgm:pt modelId="{582FD823-056E-4AE0-85AF-A975F520CB61}" type="pres">
      <dgm:prSet presAssocID="{686E57B4-F948-433E-B273-72A74414006A}" presName="node" presStyleLbl="node1" presStyleIdx="6" presStyleCnt="8">
        <dgm:presLayoutVars>
          <dgm:bulletEnabled val="1"/>
        </dgm:presLayoutVars>
      </dgm:prSet>
      <dgm:spPr/>
    </dgm:pt>
    <dgm:pt modelId="{7005063D-3A30-494C-993D-EC3A9CCE3A75}" type="pres">
      <dgm:prSet presAssocID="{A8F0DCE1-512B-453D-B001-DE6A7AA5DC7A}" presName="sibTrans" presStyleCnt="0"/>
      <dgm:spPr/>
    </dgm:pt>
    <dgm:pt modelId="{7196111B-0294-41EF-8823-F4AADF23FF1D}" type="pres">
      <dgm:prSet presAssocID="{EDA17019-0194-4BA4-AFE1-C845696CF609}" presName="node" presStyleLbl="node1" presStyleIdx="7" presStyleCnt="8">
        <dgm:presLayoutVars>
          <dgm:bulletEnabled val="1"/>
        </dgm:presLayoutVars>
      </dgm:prSet>
      <dgm:spPr/>
    </dgm:pt>
  </dgm:ptLst>
  <dgm:cxnLst>
    <dgm:cxn modelId="{D2D86E04-2F6A-465F-AB47-F67ABBF09C52}" srcId="{61BA53BE-E5AC-4F1F-A203-60F0481B5F1F}" destId="{9ECC6A2A-13A9-43C4-AB15-DB1D541D74AE}" srcOrd="3" destOrd="0" parTransId="{0967371C-10E0-496B-A0B6-3C2B396641C7}" sibTransId="{DB17E79D-BF4C-43CA-B815-FA35367F6FC8}"/>
    <dgm:cxn modelId="{CADB7C04-402A-43B1-8D30-179B4708731D}" type="presOf" srcId="{99FE32A5-95EA-4609-BBF0-90F028CD350D}" destId="{005A415F-C151-4200-BF25-89FC91E7EC6F}" srcOrd="0" destOrd="0" presId="urn:microsoft.com/office/officeart/2005/8/layout/default"/>
    <dgm:cxn modelId="{F2554506-8FC1-47C3-AEBD-950C7E5C9971}" srcId="{61BA53BE-E5AC-4F1F-A203-60F0481B5F1F}" destId="{B97BBCE8-0EC0-48CE-8F0E-157E6EDFE092}" srcOrd="5" destOrd="0" parTransId="{692523E8-5593-4697-9BC1-3EC672DF2F9B}" sibTransId="{980869F6-8F0F-4C12-B7D7-04462021857F}"/>
    <dgm:cxn modelId="{5BC22622-A49B-4A13-8DF0-ECFA5ECA79CD}" srcId="{61BA53BE-E5AC-4F1F-A203-60F0481B5F1F}" destId="{686E57B4-F948-433E-B273-72A74414006A}" srcOrd="6" destOrd="0" parTransId="{DE0AA460-6186-440B-AA4F-2DFE75F7A1E5}" sibTransId="{A8F0DCE1-512B-453D-B001-DE6A7AA5DC7A}"/>
    <dgm:cxn modelId="{FFA9392A-3DA0-49BE-9348-10A59B8D2461}" type="presOf" srcId="{61BA53BE-E5AC-4F1F-A203-60F0481B5F1F}" destId="{32410F64-3620-4D2C-BBDD-9932252A82C7}" srcOrd="0" destOrd="0" presId="urn:microsoft.com/office/officeart/2005/8/layout/default"/>
    <dgm:cxn modelId="{B8229B2B-AE12-4A82-90B4-3EA4B4C3615F}" type="presOf" srcId="{EDA17019-0194-4BA4-AFE1-C845696CF609}" destId="{7196111B-0294-41EF-8823-F4AADF23FF1D}" srcOrd="0" destOrd="0" presId="urn:microsoft.com/office/officeart/2005/8/layout/default"/>
    <dgm:cxn modelId="{2E8B4063-545C-4B8E-ABDE-21D1122C0B0A}" type="presOf" srcId="{D93D8C4E-680D-4FD5-BF12-35E2FFAEAC6B}" destId="{4BBC6841-89BA-41E9-933E-364A6ED73FE5}" srcOrd="0" destOrd="0" presId="urn:microsoft.com/office/officeart/2005/8/layout/default"/>
    <dgm:cxn modelId="{F3D40646-A765-4BB9-9AB0-1E1A24286874}" type="presOf" srcId="{801824CF-AAD7-4B56-BB78-1007B92362C5}" destId="{2CEE0817-D5B8-4196-8262-9293F80C5ADE}" srcOrd="0" destOrd="0" presId="urn:microsoft.com/office/officeart/2005/8/layout/default"/>
    <dgm:cxn modelId="{D8EEB16F-0B5A-4FD8-B336-05997AF179CB}" srcId="{61BA53BE-E5AC-4F1F-A203-60F0481B5F1F}" destId="{2D9A2A62-AEF6-45EB-BEC1-A00F4707B792}" srcOrd="2" destOrd="0" parTransId="{EB8A5191-B51B-4A00-8420-DC71330CCE93}" sibTransId="{4505AEAE-F04E-4C97-BCDF-33EDF5C1325C}"/>
    <dgm:cxn modelId="{146D177B-8DBC-457B-A5C4-C2FE15B853B5}" srcId="{61BA53BE-E5AC-4F1F-A203-60F0481B5F1F}" destId="{99FE32A5-95EA-4609-BBF0-90F028CD350D}" srcOrd="1" destOrd="0" parTransId="{A07CCB6F-AB21-4A7E-ABCF-3C94F4303ABB}" sibTransId="{17F840B2-A0BA-416B-AFF2-E7055A0F5168}"/>
    <dgm:cxn modelId="{239FCD7D-E5F2-4846-8235-1CBB7D4146D0}" srcId="{61BA53BE-E5AC-4F1F-A203-60F0481B5F1F}" destId="{D93D8C4E-680D-4FD5-BF12-35E2FFAEAC6B}" srcOrd="4" destOrd="0" parTransId="{26DE987E-ABC9-4DC5-96CC-7621FD63676C}" sibTransId="{C5995043-8A9A-46B2-B469-37D5B1F507E4}"/>
    <dgm:cxn modelId="{C293739D-3F02-42AE-A5BC-31AB6EBAFDF1}" srcId="{61BA53BE-E5AC-4F1F-A203-60F0481B5F1F}" destId="{EDA17019-0194-4BA4-AFE1-C845696CF609}" srcOrd="7" destOrd="0" parTransId="{08F1BD29-418C-42BA-9698-91A50FE27671}" sibTransId="{53519123-CAFC-46B3-B2EE-337FCAEFC32F}"/>
    <dgm:cxn modelId="{12EE03A9-654F-4B51-9AA8-561AA7499B19}" type="presOf" srcId="{2D9A2A62-AEF6-45EB-BEC1-A00F4707B792}" destId="{92A0B716-11F1-4E68-A9DD-261B17FD8A70}" srcOrd="0" destOrd="0" presId="urn:microsoft.com/office/officeart/2005/8/layout/default"/>
    <dgm:cxn modelId="{F6DC63B1-822D-4788-BDDA-5AB2D8459F73}" type="presOf" srcId="{9ECC6A2A-13A9-43C4-AB15-DB1D541D74AE}" destId="{2F028B1E-C8CE-4FE2-BD66-1D57D4973E26}" srcOrd="0" destOrd="0" presId="urn:microsoft.com/office/officeart/2005/8/layout/default"/>
    <dgm:cxn modelId="{049E6ECD-54F4-47EF-A17E-A1CDD5F7F6A0}" type="presOf" srcId="{B97BBCE8-0EC0-48CE-8F0E-157E6EDFE092}" destId="{52BE3921-6162-4EE1-91F3-6531FA8BCA4F}" srcOrd="0" destOrd="0" presId="urn:microsoft.com/office/officeart/2005/8/layout/default"/>
    <dgm:cxn modelId="{032EE8D7-E797-4205-9C42-0B74D78B7FD7}" srcId="{61BA53BE-E5AC-4F1F-A203-60F0481B5F1F}" destId="{801824CF-AAD7-4B56-BB78-1007B92362C5}" srcOrd="0" destOrd="0" parTransId="{1ACB6D7E-FDC2-4719-B845-25B1C0A3B1BE}" sibTransId="{A0AA30E5-C478-4A8D-9FF0-2685CF13A2F0}"/>
    <dgm:cxn modelId="{2AB6BFDC-672A-4576-B34B-0A9CA60E99E5}" type="presOf" srcId="{686E57B4-F948-433E-B273-72A74414006A}" destId="{582FD823-056E-4AE0-85AF-A975F520CB61}" srcOrd="0" destOrd="0" presId="urn:microsoft.com/office/officeart/2005/8/layout/default"/>
    <dgm:cxn modelId="{62DA8C1E-C445-4AD3-9994-65B67AC663C4}" type="presParOf" srcId="{32410F64-3620-4D2C-BBDD-9932252A82C7}" destId="{2CEE0817-D5B8-4196-8262-9293F80C5ADE}" srcOrd="0" destOrd="0" presId="urn:microsoft.com/office/officeart/2005/8/layout/default"/>
    <dgm:cxn modelId="{5B38C981-DF15-490C-A356-4FF9CF535C37}" type="presParOf" srcId="{32410F64-3620-4D2C-BBDD-9932252A82C7}" destId="{D5F2BC65-73A9-44B0-836A-316609F01F91}" srcOrd="1" destOrd="0" presId="urn:microsoft.com/office/officeart/2005/8/layout/default"/>
    <dgm:cxn modelId="{CAE00CEB-2DE1-404D-A6E0-9D40D9BBE3B2}" type="presParOf" srcId="{32410F64-3620-4D2C-BBDD-9932252A82C7}" destId="{005A415F-C151-4200-BF25-89FC91E7EC6F}" srcOrd="2" destOrd="0" presId="urn:microsoft.com/office/officeart/2005/8/layout/default"/>
    <dgm:cxn modelId="{1DE0235D-91E3-478E-9D2B-907407D79E64}" type="presParOf" srcId="{32410F64-3620-4D2C-BBDD-9932252A82C7}" destId="{1F1EDCEC-6B23-4594-AA59-318888931A1E}" srcOrd="3" destOrd="0" presId="urn:microsoft.com/office/officeart/2005/8/layout/default"/>
    <dgm:cxn modelId="{C6A41A72-4B1E-4153-B293-DBFEFA65FFBD}" type="presParOf" srcId="{32410F64-3620-4D2C-BBDD-9932252A82C7}" destId="{92A0B716-11F1-4E68-A9DD-261B17FD8A70}" srcOrd="4" destOrd="0" presId="urn:microsoft.com/office/officeart/2005/8/layout/default"/>
    <dgm:cxn modelId="{8D75C7D8-6CE5-4745-A6CA-997F83BA1229}" type="presParOf" srcId="{32410F64-3620-4D2C-BBDD-9932252A82C7}" destId="{A95A2362-25CD-4230-94B3-C040960D24FE}" srcOrd="5" destOrd="0" presId="urn:microsoft.com/office/officeart/2005/8/layout/default"/>
    <dgm:cxn modelId="{3CAC195A-61F5-4349-BAA6-35C99D1A83A7}" type="presParOf" srcId="{32410F64-3620-4D2C-BBDD-9932252A82C7}" destId="{2F028B1E-C8CE-4FE2-BD66-1D57D4973E26}" srcOrd="6" destOrd="0" presId="urn:microsoft.com/office/officeart/2005/8/layout/default"/>
    <dgm:cxn modelId="{D21A2301-9A41-4426-BDCA-173749FF8FE3}" type="presParOf" srcId="{32410F64-3620-4D2C-BBDD-9932252A82C7}" destId="{56DB84F9-C04B-492C-9EB4-90363E0CC703}" srcOrd="7" destOrd="0" presId="urn:microsoft.com/office/officeart/2005/8/layout/default"/>
    <dgm:cxn modelId="{EDA5F537-67D9-4EAD-9052-F523521AFDE4}" type="presParOf" srcId="{32410F64-3620-4D2C-BBDD-9932252A82C7}" destId="{4BBC6841-89BA-41E9-933E-364A6ED73FE5}" srcOrd="8" destOrd="0" presId="urn:microsoft.com/office/officeart/2005/8/layout/default"/>
    <dgm:cxn modelId="{A6412C05-4DE8-4D32-AB04-8CECA0B2BEF6}" type="presParOf" srcId="{32410F64-3620-4D2C-BBDD-9932252A82C7}" destId="{D280F9D6-A149-4094-B164-E1727B3BDB21}" srcOrd="9" destOrd="0" presId="urn:microsoft.com/office/officeart/2005/8/layout/default"/>
    <dgm:cxn modelId="{3D14D2AB-4F11-41CF-A349-FA3C7694C21B}" type="presParOf" srcId="{32410F64-3620-4D2C-BBDD-9932252A82C7}" destId="{52BE3921-6162-4EE1-91F3-6531FA8BCA4F}" srcOrd="10" destOrd="0" presId="urn:microsoft.com/office/officeart/2005/8/layout/default"/>
    <dgm:cxn modelId="{240465CF-580E-4F35-9507-B63DC122DDE1}" type="presParOf" srcId="{32410F64-3620-4D2C-BBDD-9932252A82C7}" destId="{921D3A42-DE30-4ACB-9792-24397F519F85}" srcOrd="11" destOrd="0" presId="urn:microsoft.com/office/officeart/2005/8/layout/default"/>
    <dgm:cxn modelId="{BB2EDD54-2271-48BD-9D42-0D126A03AB67}" type="presParOf" srcId="{32410F64-3620-4D2C-BBDD-9932252A82C7}" destId="{582FD823-056E-4AE0-85AF-A975F520CB61}" srcOrd="12" destOrd="0" presId="urn:microsoft.com/office/officeart/2005/8/layout/default"/>
    <dgm:cxn modelId="{71796B52-C63B-48F9-B2B5-2E434D1A227F}" type="presParOf" srcId="{32410F64-3620-4D2C-BBDD-9932252A82C7}" destId="{7005063D-3A30-494C-993D-EC3A9CCE3A75}" srcOrd="13" destOrd="0" presId="urn:microsoft.com/office/officeart/2005/8/layout/default"/>
    <dgm:cxn modelId="{0F0A87C0-5685-44A5-A88E-D159C650932A}" type="presParOf" srcId="{32410F64-3620-4D2C-BBDD-9932252A82C7}" destId="{7196111B-0294-41EF-8823-F4AADF23FF1D}"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C363B0-11EB-4E55-A2B4-620C5F186B76}"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E3B7378A-1EB9-4368-BDF2-F930AD6809A7}">
      <dgm:prSet custT="1"/>
      <dgm:spPr/>
      <dgm:t>
        <a:bodyPr/>
        <a:lstStyle/>
        <a:p>
          <a:r>
            <a:rPr lang="en-AU" sz="2800" b="1"/>
            <a:t>Reporting to police</a:t>
          </a:r>
          <a:endParaRPr lang="en-US" sz="2800"/>
        </a:p>
      </dgm:t>
    </dgm:pt>
    <dgm:pt modelId="{8434C4FF-1000-40B5-85E7-279AE3CA70AA}" type="parTrans" cxnId="{2BB2290D-09CB-4781-B58B-7F90333996FB}">
      <dgm:prSet/>
      <dgm:spPr/>
      <dgm:t>
        <a:bodyPr/>
        <a:lstStyle/>
        <a:p>
          <a:endParaRPr lang="en-US"/>
        </a:p>
      </dgm:t>
    </dgm:pt>
    <dgm:pt modelId="{58B490CA-C66F-4BA5-9995-42F2746A706A}" type="sibTrans" cxnId="{2BB2290D-09CB-4781-B58B-7F90333996FB}">
      <dgm:prSet/>
      <dgm:spPr/>
      <dgm:t>
        <a:bodyPr/>
        <a:lstStyle/>
        <a:p>
          <a:endParaRPr lang="en-US"/>
        </a:p>
      </dgm:t>
    </dgm:pt>
    <dgm:pt modelId="{8308C073-E093-4274-B4D4-B5EAB63C729A}">
      <dgm:prSet custT="1"/>
      <dgm:spPr/>
      <dgm:t>
        <a:bodyPr/>
        <a:lstStyle/>
        <a:p>
          <a:r>
            <a:rPr lang="en-AU" sz="2800" b="1"/>
            <a:t>Older people with cognitive impairment</a:t>
          </a:r>
          <a:endParaRPr lang="en-US" sz="2800"/>
        </a:p>
      </dgm:t>
    </dgm:pt>
    <dgm:pt modelId="{06D0F01F-543C-47FF-8D29-387E0B19C9DF}" type="parTrans" cxnId="{53FDD783-764A-46AA-B304-B6AFC854FFC7}">
      <dgm:prSet/>
      <dgm:spPr/>
      <dgm:t>
        <a:bodyPr/>
        <a:lstStyle/>
        <a:p>
          <a:endParaRPr lang="en-US"/>
        </a:p>
      </dgm:t>
    </dgm:pt>
    <dgm:pt modelId="{E14FA6E5-A00F-4EC8-B6B9-7555836DA686}" type="sibTrans" cxnId="{53FDD783-764A-46AA-B304-B6AFC854FFC7}">
      <dgm:prSet/>
      <dgm:spPr/>
      <dgm:t>
        <a:bodyPr/>
        <a:lstStyle/>
        <a:p>
          <a:endParaRPr lang="en-US"/>
        </a:p>
      </dgm:t>
    </dgm:pt>
    <dgm:pt modelId="{05E50D60-9513-4E16-80A6-C2B2FE1B7826}">
      <dgm:prSet custT="1"/>
      <dgm:spPr/>
      <dgm:t>
        <a:bodyPr/>
        <a:lstStyle/>
        <a:p>
          <a:r>
            <a:rPr lang="en-AU" sz="2800" b="1"/>
            <a:t>Medical treatment or psychological treatment</a:t>
          </a:r>
          <a:endParaRPr lang="en-US" sz="2800"/>
        </a:p>
      </dgm:t>
    </dgm:pt>
    <dgm:pt modelId="{B491C469-8ED6-4C2E-B77F-C3DCE590F7E9}" type="parTrans" cxnId="{8BF27C4A-0BB4-4563-8448-18205199720B}">
      <dgm:prSet/>
      <dgm:spPr/>
      <dgm:t>
        <a:bodyPr/>
        <a:lstStyle/>
        <a:p>
          <a:endParaRPr lang="en-US"/>
        </a:p>
      </dgm:t>
    </dgm:pt>
    <dgm:pt modelId="{8635B075-53B5-4CF7-B782-830104E098DD}" type="sibTrans" cxnId="{8BF27C4A-0BB4-4563-8448-18205199720B}">
      <dgm:prSet/>
      <dgm:spPr/>
      <dgm:t>
        <a:bodyPr/>
        <a:lstStyle/>
        <a:p>
          <a:endParaRPr lang="en-US"/>
        </a:p>
      </dgm:t>
    </dgm:pt>
    <dgm:pt modelId="{9CB95802-79F9-4FCD-9E63-4A267B057EE0}" type="pres">
      <dgm:prSet presAssocID="{96C363B0-11EB-4E55-A2B4-620C5F186B76}" presName="linear" presStyleCnt="0">
        <dgm:presLayoutVars>
          <dgm:animLvl val="lvl"/>
          <dgm:resizeHandles val="exact"/>
        </dgm:presLayoutVars>
      </dgm:prSet>
      <dgm:spPr/>
    </dgm:pt>
    <dgm:pt modelId="{171DD85D-B611-4CBC-BCE8-6B4FF0D9E071}" type="pres">
      <dgm:prSet presAssocID="{E3B7378A-1EB9-4368-BDF2-F930AD6809A7}" presName="parentText" presStyleLbl="node1" presStyleIdx="0" presStyleCnt="3">
        <dgm:presLayoutVars>
          <dgm:chMax val="0"/>
          <dgm:bulletEnabled val="1"/>
        </dgm:presLayoutVars>
      </dgm:prSet>
      <dgm:spPr/>
    </dgm:pt>
    <dgm:pt modelId="{EED640CA-8F4D-4C43-BEEB-085697BAFD66}" type="pres">
      <dgm:prSet presAssocID="{58B490CA-C66F-4BA5-9995-42F2746A706A}" presName="spacer" presStyleCnt="0"/>
      <dgm:spPr/>
    </dgm:pt>
    <dgm:pt modelId="{D0F3CFA5-D5D0-40D7-9A2B-BD5E4E70B905}" type="pres">
      <dgm:prSet presAssocID="{8308C073-E093-4274-B4D4-B5EAB63C729A}" presName="parentText" presStyleLbl="node1" presStyleIdx="1" presStyleCnt="3">
        <dgm:presLayoutVars>
          <dgm:chMax val="0"/>
          <dgm:bulletEnabled val="1"/>
        </dgm:presLayoutVars>
      </dgm:prSet>
      <dgm:spPr/>
    </dgm:pt>
    <dgm:pt modelId="{C69FF22C-D29F-4D33-80D8-E0EEF36654E2}" type="pres">
      <dgm:prSet presAssocID="{E14FA6E5-A00F-4EC8-B6B9-7555836DA686}" presName="spacer" presStyleCnt="0"/>
      <dgm:spPr/>
    </dgm:pt>
    <dgm:pt modelId="{43A2FE5A-E19A-49AF-9C33-F01593D07F27}" type="pres">
      <dgm:prSet presAssocID="{05E50D60-9513-4E16-80A6-C2B2FE1B7826}" presName="parentText" presStyleLbl="node1" presStyleIdx="2" presStyleCnt="3">
        <dgm:presLayoutVars>
          <dgm:chMax val="0"/>
          <dgm:bulletEnabled val="1"/>
        </dgm:presLayoutVars>
      </dgm:prSet>
      <dgm:spPr/>
    </dgm:pt>
  </dgm:ptLst>
  <dgm:cxnLst>
    <dgm:cxn modelId="{2BB2290D-09CB-4781-B58B-7F90333996FB}" srcId="{96C363B0-11EB-4E55-A2B4-620C5F186B76}" destId="{E3B7378A-1EB9-4368-BDF2-F930AD6809A7}" srcOrd="0" destOrd="0" parTransId="{8434C4FF-1000-40B5-85E7-279AE3CA70AA}" sibTransId="{58B490CA-C66F-4BA5-9995-42F2746A706A}"/>
    <dgm:cxn modelId="{0C97B910-308E-4F19-ABB8-AD3FF417CC89}" type="presOf" srcId="{E3B7378A-1EB9-4368-BDF2-F930AD6809A7}" destId="{171DD85D-B611-4CBC-BCE8-6B4FF0D9E071}" srcOrd="0" destOrd="0" presId="urn:microsoft.com/office/officeart/2005/8/layout/vList2"/>
    <dgm:cxn modelId="{15C4EB35-F2D1-4789-AAD9-5D34E82E3021}" type="presOf" srcId="{96C363B0-11EB-4E55-A2B4-620C5F186B76}" destId="{9CB95802-79F9-4FCD-9E63-4A267B057EE0}" srcOrd="0" destOrd="0" presId="urn:microsoft.com/office/officeart/2005/8/layout/vList2"/>
    <dgm:cxn modelId="{ACB67C36-BC7C-4EAD-8030-9B20FB7E380C}" type="presOf" srcId="{8308C073-E093-4274-B4D4-B5EAB63C729A}" destId="{D0F3CFA5-D5D0-40D7-9A2B-BD5E4E70B905}" srcOrd="0" destOrd="0" presId="urn:microsoft.com/office/officeart/2005/8/layout/vList2"/>
    <dgm:cxn modelId="{8BF27C4A-0BB4-4563-8448-18205199720B}" srcId="{96C363B0-11EB-4E55-A2B4-620C5F186B76}" destId="{05E50D60-9513-4E16-80A6-C2B2FE1B7826}" srcOrd="2" destOrd="0" parTransId="{B491C469-8ED6-4C2E-B77F-C3DCE590F7E9}" sibTransId="{8635B075-53B5-4CF7-B782-830104E098DD}"/>
    <dgm:cxn modelId="{53FDD783-764A-46AA-B304-B6AFC854FFC7}" srcId="{96C363B0-11EB-4E55-A2B4-620C5F186B76}" destId="{8308C073-E093-4274-B4D4-B5EAB63C729A}" srcOrd="1" destOrd="0" parTransId="{06D0F01F-543C-47FF-8D29-387E0B19C9DF}" sibTransId="{E14FA6E5-A00F-4EC8-B6B9-7555836DA686}"/>
    <dgm:cxn modelId="{0B1B21E9-9720-49F0-B1D0-2A3D802158F8}" type="presOf" srcId="{05E50D60-9513-4E16-80A6-C2B2FE1B7826}" destId="{43A2FE5A-E19A-49AF-9C33-F01593D07F27}" srcOrd="0" destOrd="0" presId="urn:microsoft.com/office/officeart/2005/8/layout/vList2"/>
    <dgm:cxn modelId="{4081BE95-F613-4AD4-B669-40A708C9748F}" type="presParOf" srcId="{9CB95802-79F9-4FCD-9E63-4A267B057EE0}" destId="{171DD85D-B611-4CBC-BCE8-6B4FF0D9E071}" srcOrd="0" destOrd="0" presId="urn:microsoft.com/office/officeart/2005/8/layout/vList2"/>
    <dgm:cxn modelId="{97305638-7955-4D96-8F21-889CE619AC61}" type="presParOf" srcId="{9CB95802-79F9-4FCD-9E63-4A267B057EE0}" destId="{EED640CA-8F4D-4C43-BEEB-085697BAFD66}" srcOrd="1" destOrd="0" presId="urn:microsoft.com/office/officeart/2005/8/layout/vList2"/>
    <dgm:cxn modelId="{1B22DD3F-50CE-4912-95AE-61CC78C2EA04}" type="presParOf" srcId="{9CB95802-79F9-4FCD-9E63-4A267B057EE0}" destId="{D0F3CFA5-D5D0-40D7-9A2B-BD5E4E70B905}" srcOrd="2" destOrd="0" presId="urn:microsoft.com/office/officeart/2005/8/layout/vList2"/>
    <dgm:cxn modelId="{C522DC39-97B7-4FFB-A1AE-29DFF4148D46}" type="presParOf" srcId="{9CB95802-79F9-4FCD-9E63-4A267B057EE0}" destId="{C69FF22C-D29F-4D33-80D8-E0EEF36654E2}" srcOrd="3" destOrd="0" presId="urn:microsoft.com/office/officeart/2005/8/layout/vList2"/>
    <dgm:cxn modelId="{C3F2F2F4-AEB2-4668-AC91-BDB3817B5B01}" type="presParOf" srcId="{9CB95802-79F9-4FCD-9E63-4A267B057EE0}" destId="{43A2FE5A-E19A-49AF-9C33-F01593D07F2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BA53BE-E5AC-4F1F-A203-60F0481B5F1F}" type="doc">
      <dgm:prSet loTypeId="urn:microsoft.com/office/officeart/2005/8/layout/default" loCatId="list" qsTypeId="urn:microsoft.com/office/officeart/2005/8/quickstyle/simple5" qsCatId="simple" csTypeId="urn:microsoft.com/office/officeart/2005/8/colors/accent1_2" csCatId="accent1" phldr="1"/>
      <dgm:spPr/>
    </dgm:pt>
    <dgm:pt modelId="{801824CF-AAD7-4B56-BB78-1007B92362C5}">
      <dgm:prSet phldrT="[Text]"/>
      <dgm:spPr>
        <a:solidFill>
          <a:srgbClr val="771D76"/>
        </a:solidFill>
      </dgm:spPr>
      <dgm:t>
        <a:bodyPr/>
        <a:lstStyle/>
        <a:p>
          <a:r>
            <a:rPr lang="en-AU"/>
            <a:t>Unreasonable use of force </a:t>
          </a:r>
        </a:p>
      </dgm:t>
    </dgm:pt>
    <dgm:pt modelId="{1ACB6D7E-FDC2-4719-B845-25B1C0A3B1BE}" type="parTrans" cxnId="{032EE8D7-E797-4205-9C42-0B74D78B7FD7}">
      <dgm:prSet/>
      <dgm:spPr/>
      <dgm:t>
        <a:bodyPr/>
        <a:lstStyle/>
        <a:p>
          <a:endParaRPr lang="en-AU"/>
        </a:p>
      </dgm:t>
    </dgm:pt>
    <dgm:pt modelId="{A0AA30E5-C478-4A8D-9FF0-2685CF13A2F0}" type="sibTrans" cxnId="{032EE8D7-E797-4205-9C42-0B74D78B7FD7}">
      <dgm:prSet/>
      <dgm:spPr/>
      <dgm:t>
        <a:bodyPr/>
        <a:lstStyle/>
        <a:p>
          <a:endParaRPr lang="en-AU"/>
        </a:p>
      </dgm:t>
    </dgm:pt>
    <dgm:pt modelId="{99FE32A5-95EA-4609-BBF0-90F028CD350D}">
      <dgm:prSet phldrT="[Text]"/>
      <dgm:spPr>
        <a:solidFill>
          <a:srgbClr val="771D76"/>
        </a:solidFill>
      </dgm:spPr>
      <dgm:t>
        <a:bodyPr/>
        <a:lstStyle/>
        <a:p>
          <a:r>
            <a:rPr lang="en-AU"/>
            <a:t>Unlawful sexual contact or inappropriate sexual conduct</a:t>
          </a:r>
        </a:p>
      </dgm:t>
    </dgm:pt>
    <dgm:pt modelId="{A07CCB6F-AB21-4A7E-ABCF-3C94F4303ABB}" type="parTrans" cxnId="{146D177B-8DBC-457B-A5C4-C2FE15B853B5}">
      <dgm:prSet/>
      <dgm:spPr/>
      <dgm:t>
        <a:bodyPr/>
        <a:lstStyle/>
        <a:p>
          <a:endParaRPr lang="en-AU"/>
        </a:p>
      </dgm:t>
    </dgm:pt>
    <dgm:pt modelId="{17F840B2-A0BA-416B-AFF2-E7055A0F5168}" type="sibTrans" cxnId="{146D177B-8DBC-457B-A5C4-C2FE15B853B5}">
      <dgm:prSet/>
      <dgm:spPr/>
      <dgm:t>
        <a:bodyPr/>
        <a:lstStyle/>
        <a:p>
          <a:endParaRPr lang="en-AU"/>
        </a:p>
      </dgm:t>
    </dgm:pt>
    <dgm:pt modelId="{9ECC6A2A-13A9-43C4-AB15-DB1D541D74AE}">
      <dgm:prSet phldrT="[Text]"/>
      <dgm:spPr>
        <a:solidFill>
          <a:srgbClr val="771D76"/>
        </a:solidFill>
      </dgm:spPr>
      <dgm:t>
        <a:bodyPr/>
        <a:lstStyle/>
        <a:p>
          <a:r>
            <a:rPr lang="en-AU"/>
            <a:t>Unexpected death </a:t>
          </a:r>
        </a:p>
      </dgm:t>
    </dgm:pt>
    <dgm:pt modelId="{0967371C-10E0-496B-A0B6-3C2B396641C7}" type="parTrans" cxnId="{D2D86E04-2F6A-465F-AB47-F67ABBF09C52}">
      <dgm:prSet/>
      <dgm:spPr/>
      <dgm:t>
        <a:bodyPr/>
        <a:lstStyle/>
        <a:p>
          <a:endParaRPr lang="en-AU"/>
        </a:p>
      </dgm:t>
    </dgm:pt>
    <dgm:pt modelId="{DB17E79D-BF4C-43CA-B815-FA35367F6FC8}" type="sibTrans" cxnId="{D2D86E04-2F6A-465F-AB47-F67ABBF09C52}">
      <dgm:prSet/>
      <dgm:spPr/>
      <dgm:t>
        <a:bodyPr/>
        <a:lstStyle/>
        <a:p>
          <a:endParaRPr lang="en-AU"/>
        </a:p>
      </dgm:t>
    </dgm:pt>
    <dgm:pt modelId="{2D9A2A62-AEF6-45EB-BEC1-A00F4707B792}">
      <dgm:prSet phldrT="[Text]"/>
      <dgm:spPr>
        <a:solidFill>
          <a:srgbClr val="771D76"/>
        </a:solidFill>
      </dgm:spPr>
      <dgm:t>
        <a:bodyPr/>
        <a:lstStyle/>
        <a:p>
          <a:r>
            <a:rPr lang="en-AU"/>
            <a:t>Psychological or emotional abuse</a:t>
          </a:r>
        </a:p>
      </dgm:t>
    </dgm:pt>
    <dgm:pt modelId="{EB8A5191-B51B-4A00-8420-DC71330CCE93}" type="parTrans" cxnId="{D8EEB16F-0B5A-4FD8-B336-05997AF179CB}">
      <dgm:prSet/>
      <dgm:spPr/>
    </dgm:pt>
    <dgm:pt modelId="{4505AEAE-F04E-4C97-BCDF-33EDF5C1325C}" type="sibTrans" cxnId="{D8EEB16F-0B5A-4FD8-B336-05997AF179CB}">
      <dgm:prSet/>
      <dgm:spPr/>
    </dgm:pt>
    <dgm:pt modelId="{D93D8C4E-680D-4FD5-BF12-35E2FFAEAC6B}">
      <dgm:prSet phldrT="[Text]"/>
      <dgm:spPr>
        <a:solidFill>
          <a:srgbClr val="771D76"/>
        </a:solidFill>
      </dgm:spPr>
      <dgm:t>
        <a:bodyPr/>
        <a:lstStyle/>
        <a:p>
          <a:r>
            <a:rPr lang="en-AU"/>
            <a:t>Stealing or financial coercion by a staff member</a:t>
          </a:r>
        </a:p>
      </dgm:t>
    </dgm:pt>
    <dgm:pt modelId="{26DE987E-ABC9-4DC5-96CC-7621FD63676C}" type="parTrans" cxnId="{239FCD7D-E5F2-4846-8235-1CBB7D4146D0}">
      <dgm:prSet/>
      <dgm:spPr/>
    </dgm:pt>
    <dgm:pt modelId="{C5995043-8A9A-46B2-B469-37D5B1F507E4}" type="sibTrans" cxnId="{239FCD7D-E5F2-4846-8235-1CBB7D4146D0}">
      <dgm:prSet/>
      <dgm:spPr/>
    </dgm:pt>
    <dgm:pt modelId="{B97BBCE8-0EC0-48CE-8F0E-157E6EDFE092}">
      <dgm:prSet phldrT="[Text]"/>
      <dgm:spPr>
        <a:solidFill>
          <a:srgbClr val="771D76"/>
        </a:solidFill>
      </dgm:spPr>
      <dgm:t>
        <a:bodyPr/>
        <a:lstStyle/>
        <a:p>
          <a:r>
            <a:rPr lang="en-AU"/>
            <a:t>Neglect </a:t>
          </a:r>
        </a:p>
      </dgm:t>
    </dgm:pt>
    <dgm:pt modelId="{692523E8-5593-4697-9BC1-3EC672DF2F9B}" type="parTrans" cxnId="{F2554506-8FC1-47C3-AEBD-950C7E5C9971}">
      <dgm:prSet/>
      <dgm:spPr/>
    </dgm:pt>
    <dgm:pt modelId="{980869F6-8F0F-4C12-B7D7-04462021857F}" type="sibTrans" cxnId="{F2554506-8FC1-47C3-AEBD-950C7E5C9971}">
      <dgm:prSet/>
      <dgm:spPr/>
    </dgm:pt>
    <dgm:pt modelId="{686E57B4-F948-433E-B273-72A74414006A}">
      <dgm:prSet phldrT="[Text]"/>
      <dgm:spPr>
        <a:solidFill>
          <a:srgbClr val="771D76"/>
        </a:solidFill>
      </dgm:spPr>
      <dgm:t>
        <a:bodyPr/>
        <a:lstStyle/>
        <a:p>
          <a:r>
            <a:rPr lang="en-AU"/>
            <a:t>Inappropriate use of restrictive practices </a:t>
          </a:r>
        </a:p>
      </dgm:t>
    </dgm:pt>
    <dgm:pt modelId="{DE0AA460-6186-440B-AA4F-2DFE75F7A1E5}" type="parTrans" cxnId="{5BC22622-A49B-4A13-8DF0-ECFA5ECA79CD}">
      <dgm:prSet/>
      <dgm:spPr/>
    </dgm:pt>
    <dgm:pt modelId="{A8F0DCE1-512B-453D-B001-DE6A7AA5DC7A}" type="sibTrans" cxnId="{5BC22622-A49B-4A13-8DF0-ECFA5ECA79CD}">
      <dgm:prSet/>
      <dgm:spPr/>
    </dgm:pt>
    <dgm:pt modelId="{EDA17019-0194-4BA4-AFE1-C845696CF609}">
      <dgm:prSet phldrT="[Text]"/>
      <dgm:spPr>
        <a:solidFill>
          <a:srgbClr val="771D76"/>
        </a:solidFill>
      </dgm:spPr>
      <dgm:t>
        <a:bodyPr/>
        <a:lstStyle/>
        <a:p>
          <a:r>
            <a:rPr lang="en-AU" dirty="0"/>
            <a:t>Missing consumers</a:t>
          </a:r>
        </a:p>
      </dgm:t>
    </dgm:pt>
    <dgm:pt modelId="{08F1BD29-418C-42BA-9698-91A50FE27671}" type="parTrans" cxnId="{C293739D-3F02-42AE-A5BC-31AB6EBAFDF1}">
      <dgm:prSet/>
      <dgm:spPr/>
    </dgm:pt>
    <dgm:pt modelId="{53519123-CAFC-46B3-B2EE-337FCAEFC32F}" type="sibTrans" cxnId="{C293739D-3F02-42AE-A5BC-31AB6EBAFDF1}">
      <dgm:prSet/>
      <dgm:spPr/>
    </dgm:pt>
    <dgm:pt modelId="{32410F64-3620-4D2C-BBDD-9932252A82C7}" type="pres">
      <dgm:prSet presAssocID="{61BA53BE-E5AC-4F1F-A203-60F0481B5F1F}" presName="diagram" presStyleCnt="0">
        <dgm:presLayoutVars>
          <dgm:dir/>
          <dgm:resizeHandles val="exact"/>
        </dgm:presLayoutVars>
      </dgm:prSet>
      <dgm:spPr/>
    </dgm:pt>
    <dgm:pt modelId="{2CEE0817-D5B8-4196-8262-9293F80C5ADE}" type="pres">
      <dgm:prSet presAssocID="{801824CF-AAD7-4B56-BB78-1007B92362C5}" presName="node" presStyleLbl="node1" presStyleIdx="0" presStyleCnt="8">
        <dgm:presLayoutVars>
          <dgm:bulletEnabled val="1"/>
        </dgm:presLayoutVars>
      </dgm:prSet>
      <dgm:spPr/>
    </dgm:pt>
    <dgm:pt modelId="{D5F2BC65-73A9-44B0-836A-316609F01F91}" type="pres">
      <dgm:prSet presAssocID="{A0AA30E5-C478-4A8D-9FF0-2685CF13A2F0}" presName="sibTrans" presStyleCnt="0"/>
      <dgm:spPr/>
    </dgm:pt>
    <dgm:pt modelId="{005A415F-C151-4200-BF25-89FC91E7EC6F}" type="pres">
      <dgm:prSet presAssocID="{99FE32A5-95EA-4609-BBF0-90F028CD350D}" presName="node" presStyleLbl="node1" presStyleIdx="1" presStyleCnt="8">
        <dgm:presLayoutVars>
          <dgm:bulletEnabled val="1"/>
        </dgm:presLayoutVars>
      </dgm:prSet>
      <dgm:spPr/>
    </dgm:pt>
    <dgm:pt modelId="{1F1EDCEC-6B23-4594-AA59-318888931A1E}" type="pres">
      <dgm:prSet presAssocID="{17F840B2-A0BA-416B-AFF2-E7055A0F5168}" presName="sibTrans" presStyleCnt="0"/>
      <dgm:spPr/>
    </dgm:pt>
    <dgm:pt modelId="{92A0B716-11F1-4E68-A9DD-261B17FD8A70}" type="pres">
      <dgm:prSet presAssocID="{2D9A2A62-AEF6-45EB-BEC1-A00F4707B792}" presName="node" presStyleLbl="node1" presStyleIdx="2" presStyleCnt="8">
        <dgm:presLayoutVars>
          <dgm:bulletEnabled val="1"/>
        </dgm:presLayoutVars>
      </dgm:prSet>
      <dgm:spPr/>
    </dgm:pt>
    <dgm:pt modelId="{A95A2362-25CD-4230-94B3-C040960D24FE}" type="pres">
      <dgm:prSet presAssocID="{4505AEAE-F04E-4C97-BCDF-33EDF5C1325C}" presName="sibTrans" presStyleCnt="0"/>
      <dgm:spPr/>
    </dgm:pt>
    <dgm:pt modelId="{2F028B1E-C8CE-4FE2-BD66-1D57D4973E26}" type="pres">
      <dgm:prSet presAssocID="{9ECC6A2A-13A9-43C4-AB15-DB1D541D74AE}" presName="node" presStyleLbl="node1" presStyleIdx="3" presStyleCnt="8">
        <dgm:presLayoutVars>
          <dgm:bulletEnabled val="1"/>
        </dgm:presLayoutVars>
      </dgm:prSet>
      <dgm:spPr/>
    </dgm:pt>
    <dgm:pt modelId="{56DB84F9-C04B-492C-9EB4-90363E0CC703}" type="pres">
      <dgm:prSet presAssocID="{DB17E79D-BF4C-43CA-B815-FA35367F6FC8}" presName="sibTrans" presStyleCnt="0"/>
      <dgm:spPr/>
    </dgm:pt>
    <dgm:pt modelId="{4BBC6841-89BA-41E9-933E-364A6ED73FE5}" type="pres">
      <dgm:prSet presAssocID="{D93D8C4E-680D-4FD5-BF12-35E2FFAEAC6B}" presName="node" presStyleLbl="node1" presStyleIdx="4" presStyleCnt="8">
        <dgm:presLayoutVars>
          <dgm:bulletEnabled val="1"/>
        </dgm:presLayoutVars>
      </dgm:prSet>
      <dgm:spPr/>
    </dgm:pt>
    <dgm:pt modelId="{D280F9D6-A149-4094-B164-E1727B3BDB21}" type="pres">
      <dgm:prSet presAssocID="{C5995043-8A9A-46B2-B469-37D5B1F507E4}" presName="sibTrans" presStyleCnt="0"/>
      <dgm:spPr/>
    </dgm:pt>
    <dgm:pt modelId="{52BE3921-6162-4EE1-91F3-6531FA8BCA4F}" type="pres">
      <dgm:prSet presAssocID="{B97BBCE8-0EC0-48CE-8F0E-157E6EDFE092}" presName="node" presStyleLbl="node1" presStyleIdx="5" presStyleCnt="8">
        <dgm:presLayoutVars>
          <dgm:bulletEnabled val="1"/>
        </dgm:presLayoutVars>
      </dgm:prSet>
      <dgm:spPr/>
    </dgm:pt>
    <dgm:pt modelId="{921D3A42-DE30-4ACB-9792-24397F519F85}" type="pres">
      <dgm:prSet presAssocID="{980869F6-8F0F-4C12-B7D7-04462021857F}" presName="sibTrans" presStyleCnt="0"/>
      <dgm:spPr/>
    </dgm:pt>
    <dgm:pt modelId="{582FD823-056E-4AE0-85AF-A975F520CB61}" type="pres">
      <dgm:prSet presAssocID="{686E57B4-F948-433E-B273-72A74414006A}" presName="node" presStyleLbl="node1" presStyleIdx="6" presStyleCnt="8">
        <dgm:presLayoutVars>
          <dgm:bulletEnabled val="1"/>
        </dgm:presLayoutVars>
      </dgm:prSet>
      <dgm:spPr/>
    </dgm:pt>
    <dgm:pt modelId="{7005063D-3A30-494C-993D-EC3A9CCE3A75}" type="pres">
      <dgm:prSet presAssocID="{A8F0DCE1-512B-453D-B001-DE6A7AA5DC7A}" presName="sibTrans" presStyleCnt="0"/>
      <dgm:spPr/>
    </dgm:pt>
    <dgm:pt modelId="{7196111B-0294-41EF-8823-F4AADF23FF1D}" type="pres">
      <dgm:prSet presAssocID="{EDA17019-0194-4BA4-AFE1-C845696CF609}" presName="node" presStyleLbl="node1" presStyleIdx="7" presStyleCnt="8">
        <dgm:presLayoutVars>
          <dgm:bulletEnabled val="1"/>
        </dgm:presLayoutVars>
      </dgm:prSet>
      <dgm:spPr/>
    </dgm:pt>
  </dgm:ptLst>
  <dgm:cxnLst>
    <dgm:cxn modelId="{D2D86E04-2F6A-465F-AB47-F67ABBF09C52}" srcId="{61BA53BE-E5AC-4F1F-A203-60F0481B5F1F}" destId="{9ECC6A2A-13A9-43C4-AB15-DB1D541D74AE}" srcOrd="3" destOrd="0" parTransId="{0967371C-10E0-496B-A0B6-3C2B396641C7}" sibTransId="{DB17E79D-BF4C-43CA-B815-FA35367F6FC8}"/>
    <dgm:cxn modelId="{CADB7C04-402A-43B1-8D30-179B4708731D}" type="presOf" srcId="{99FE32A5-95EA-4609-BBF0-90F028CD350D}" destId="{005A415F-C151-4200-BF25-89FC91E7EC6F}" srcOrd="0" destOrd="0" presId="urn:microsoft.com/office/officeart/2005/8/layout/default"/>
    <dgm:cxn modelId="{F2554506-8FC1-47C3-AEBD-950C7E5C9971}" srcId="{61BA53BE-E5AC-4F1F-A203-60F0481B5F1F}" destId="{B97BBCE8-0EC0-48CE-8F0E-157E6EDFE092}" srcOrd="5" destOrd="0" parTransId="{692523E8-5593-4697-9BC1-3EC672DF2F9B}" sibTransId="{980869F6-8F0F-4C12-B7D7-04462021857F}"/>
    <dgm:cxn modelId="{5BC22622-A49B-4A13-8DF0-ECFA5ECA79CD}" srcId="{61BA53BE-E5AC-4F1F-A203-60F0481B5F1F}" destId="{686E57B4-F948-433E-B273-72A74414006A}" srcOrd="6" destOrd="0" parTransId="{DE0AA460-6186-440B-AA4F-2DFE75F7A1E5}" sibTransId="{A8F0DCE1-512B-453D-B001-DE6A7AA5DC7A}"/>
    <dgm:cxn modelId="{FFA9392A-3DA0-49BE-9348-10A59B8D2461}" type="presOf" srcId="{61BA53BE-E5AC-4F1F-A203-60F0481B5F1F}" destId="{32410F64-3620-4D2C-BBDD-9932252A82C7}" srcOrd="0" destOrd="0" presId="urn:microsoft.com/office/officeart/2005/8/layout/default"/>
    <dgm:cxn modelId="{B8229B2B-AE12-4A82-90B4-3EA4B4C3615F}" type="presOf" srcId="{EDA17019-0194-4BA4-AFE1-C845696CF609}" destId="{7196111B-0294-41EF-8823-F4AADF23FF1D}" srcOrd="0" destOrd="0" presId="urn:microsoft.com/office/officeart/2005/8/layout/default"/>
    <dgm:cxn modelId="{2E8B4063-545C-4B8E-ABDE-21D1122C0B0A}" type="presOf" srcId="{D93D8C4E-680D-4FD5-BF12-35E2FFAEAC6B}" destId="{4BBC6841-89BA-41E9-933E-364A6ED73FE5}" srcOrd="0" destOrd="0" presId="urn:microsoft.com/office/officeart/2005/8/layout/default"/>
    <dgm:cxn modelId="{F3D40646-A765-4BB9-9AB0-1E1A24286874}" type="presOf" srcId="{801824CF-AAD7-4B56-BB78-1007B92362C5}" destId="{2CEE0817-D5B8-4196-8262-9293F80C5ADE}" srcOrd="0" destOrd="0" presId="urn:microsoft.com/office/officeart/2005/8/layout/default"/>
    <dgm:cxn modelId="{D8EEB16F-0B5A-4FD8-B336-05997AF179CB}" srcId="{61BA53BE-E5AC-4F1F-A203-60F0481B5F1F}" destId="{2D9A2A62-AEF6-45EB-BEC1-A00F4707B792}" srcOrd="2" destOrd="0" parTransId="{EB8A5191-B51B-4A00-8420-DC71330CCE93}" sibTransId="{4505AEAE-F04E-4C97-BCDF-33EDF5C1325C}"/>
    <dgm:cxn modelId="{146D177B-8DBC-457B-A5C4-C2FE15B853B5}" srcId="{61BA53BE-E5AC-4F1F-A203-60F0481B5F1F}" destId="{99FE32A5-95EA-4609-BBF0-90F028CD350D}" srcOrd="1" destOrd="0" parTransId="{A07CCB6F-AB21-4A7E-ABCF-3C94F4303ABB}" sibTransId="{17F840B2-A0BA-416B-AFF2-E7055A0F5168}"/>
    <dgm:cxn modelId="{239FCD7D-E5F2-4846-8235-1CBB7D4146D0}" srcId="{61BA53BE-E5AC-4F1F-A203-60F0481B5F1F}" destId="{D93D8C4E-680D-4FD5-BF12-35E2FFAEAC6B}" srcOrd="4" destOrd="0" parTransId="{26DE987E-ABC9-4DC5-96CC-7621FD63676C}" sibTransId="{C5995043-8A9A-46B2-B469-37D5B1F507E4}"/>
    <dgm:cxn modelId="{C293739D-3F02-42AE-A5BC-31AB6EBAFDF1}" srcId="{61BA53BE-E5AC-4F1F-A203-60F0481B5F1F}" destId="{EDA17019-0194-4BA4-AFE1-C845696CF609}" srcOrd="7" destOrd="0" parTransId="{08F1BD29-418C-42BA-9698-91A50FE27671}" sibTransId="{53519123-CAFC-46B3-B2EE-337FCAEFC32F}"/>
    <dgm:cxn modelId="{12EE03A9-654F-4B51-9AA8-561AA7499B19}" type="presOf" srcId="{2D9A2A62-AEF6-45EB-BEC1-A00F4707B792}" destId="{92A0B716-11F1-4E68-A9DD-261B17FD8A70}" srcOrd="0" destOrd="0" presId="urn:microsoft.com/office/officeart/2005/8/layout/default"/>
    <dgm:cxn modelId="{F6DC63B1-822D-4788-BDDA-5AB2D8459F73}" type="presOf" srcId="{9ECC6A2A-13A9-43C4-AB15-DB1D541D74AE}" destId="{2F028B1E-C8CE-4FE2-BD66-1D57D4973E26}" srcOrd="0" destOrd="0" presId="urn:microsoft.com/office/officeart/2005/8/layout/default"/>
    <dgm:cxn modelId="{049E6ECD-54F4-47EF-A17E-A1CDD5F7F6A0}" type="presOf" srcId="{B97BBCE8-0EC0-48CE-8F0E-157E6EDFE092}" destId="{52BE3921-6162-4EE1-91F3-6531FA8BCA4F}" srcOrd="0" destOrd="0" presId="urn:microsoft.com/office/officeart/2005/8/layout/default"/>
    <dgm:cxn modelId="{032EE8D7-E797-4205-9C42-0B74D78B7FD7}" srcId="{61BA53BE-E5AC-4F1F-A203-60F0481B5F1F}" destId="{801824CF-AAD7-4B56-BB78-1007B92362C5}" srcOrd="0" destOrd="0" parTransId="{1ACB6D7E-FDC2-4719-B845-25B1C0A3B1BE}" sibTransId="{A0AA30E5-C478-4A8D-9FF0-2685CF13A2F0}"/>
    <dgm:cxn modelId="{2AB6BFDC-672A-4576-B34B-0A9CA60E99E5}" type="presOf" srcId="{686E57B4-F948-433E-B273-72A74414006A}" destId="{582FD823-056E-4AE0-85AF-A975F520CB61}" srcOrd="0" destOrd="0" presId="urn:microsoft.com/office/officeart/2005/8/layout/default"/>
    <dgm:cxn modelId="{62DA8C1E-C445-4AD3-9994-65B67AC663C4}" type="presParOf" srcId="{32410F64-3620-4D2C-BBDD-9932252A82C7}" destId="{2CEE0817-D5B8-4196-8262-9293F80C5ADE}" srcOrd="0" destOrd="0" presId="urn:microsoft.com/office/officeart/2005/8/layout/default"/>
    <dgm:cxn modelId="{5B38C981-DF15-490C-A356-4FF9CF535C37}" type="presParOf" srcId="{32410F64-3620-4D2C-BBDD-9932252A82C7}" destId="{D5F2BC65-73A9-44B0-836A-316609F01F91}" srcOrd="1" destOrd="0" presId="urn:microsoft.com/office/officeart/2005/8/layout/default"/>
    <dgm:cxn modelId="{CAE00CEB-2DE1-404D-A6E0-9D40D9BBE3B2}" type="presParOf" srcId="{32410F64-3620-4D2C-BBDD-9932252A82C7}" destId="{005A415F-C151-4200-BF25-89FC91E7EC6F}" srcOrd="2" destOrd="0" presId="urn:microsoft.com/office/officeart/2005/8/layout/default"/>
    <dgm:cxn modelId="{1DE0235D-91E3-478E-9D2B-907407D79E64}" type="presParOf" srcId="{32410F64-3620-4D2C-BBDD-9932252A82C7}" destId="{1F1EDCEC-6B23-4594-AA59-318888931A1E}" srcOrd="3" destOrd="0" presId="urn:microsoft.com/office/officeart/2005/8/layout/default"/>
    <dgm:cxn modelId="{C6A41A72-4B1E-4153-B293-DBFEFA65FFBD}" type="presParOf" srcId="{32410F64-3620-4D2C-BBDD-9932252A82C7}" destId="{92A0B716-11F1-4E68-A9DD-261B17FD8A70}" srcOrd="4" destOrd="0" presId="urn:microsoft.com/office/officeart/2005/8/layout/default"/>
    <dgm:cxn modelId="{8D75C7D8-6CE5-4745-A6CA-997F83BA1229}" type="presParOf" srcId="{32410F64-3620-4D2C-BBDD-9932252A82C7}" destId="{A95A2362-25CD-4230-94B3-C040960D24FE}" srcOrd="5" destOrd="0" presId="urn:microsoft.com/office/officeart/2005/8/layout/default"/>
    <dgm:cxn modelId="{3CAC195A-61F5-4349-BAA6-35C99D1A83A7}" type="presParOf" srcId="{32410F64-3620-4D2C-BBDD-9932252A82C7}" destId="{2F028B1E-C8CE-4FE2-BD66-1D57D4973E26}" srcOrd="6" destOrd="0" presId="urn:microsoft.com/office/officeart/2005/8/layout/default"/>
    <dgm:cxn modelId="{D21A2301-9A41-4426-BDCA-173749FF8FE3}" type="presParOf" srcId="{32410F64-3620-4D2C-BBDD-9932252A82C7}" destId="{56DB84F9-C04B-492C-9EB4-90363E0CC703}" srcOrd="7" destOrd="0" presId="urn:microsoft.com/office/officeart/2005/8/layout/default"/>
    <dgm:cxn modelId="{EDA5F537-67D9-4EAD-9052-F523521AFDE4}" type="presParOf" srcId="{32410F64-3620-4D2C-BBDD-9932252A82C7}" destId="{4BBC6841-89BA-41E9-933E-364A6ED73FE5}" srcOrd="8" destOrd="0" presId="urn:microsoft.com/office/officeart/2005/8/layout/default"/>
    <dgm:cxn modelId="{A6412C05-4DE8-4D32-AB04-8CECA0B2BEF6}" type="presParOf" srcId="{32410F64-3620-4D2C-BBDD-9932252A82C7}" destId="{D280F9D6-A149-4094-B164-E1727B3BDB21}" srcOrd="9" destOrd="0" presId="urn:microsoft.com/office/officeart/2005/8/layout/default"/>
    <dgm:cxn modelId="{3D14D2AB-4F11-41CF-A349-FA3C7694C21B}" type="presParOf" srcId="{32410F64-3620-4D2C-BBDD-9932252A82C7}" destId="{52BE3921-6162-4EE1-91F3-6531FA8BCA4F}" srcOrd="10" destOrd="0" presId="urn:microsoft.com/office/officeart/2005/8/layout/default"/>
    <dgm:cxn modelId="{240465CF-580E-4F35-9507-B63DC122DDE1}" type="presParOf" srcId="{32410F64-3620-4D2C-BBDD-9932252A82C7}" destId="{921D3A42-DE30-4ACB-9792-24397F519F85}" srcOrd="11" destOrd="0" presId="urn:microsoft.com/office/officeart/2005/8/layout/default"/>
    <dgm:cxn modelId="{BB2EDD54-2271-48BD-9D42-0D126A03AB67}" type="presParOf" srcId="{32410F64-3620-4D2C-BBDD-9932252A82C7}" destId="{582FD823-056E-4AE0-85AF-A975F520CB61}" srcOrd="12" destOrd="0" presId="urn:microsoft.com/office/officeart/2005/8/layout/default"/>
    <dgm:cxn modelId="{71796B52-C63B-48F9-B2B5-2E434D1A227F}" type="presParOf" srcId="{32410F64-3620-4D2C-BBDD-9932252A82C7}" destId="{7005063D-3A30-494C-993D-EC3A9CCE3A75}" srcOrd="13" destOrd="0" presId="urn:microsoft.com/office/officeart/2005/8/layout/default"/>
    <dgm:cxn modelId="{0F0A87C0-5685-44A5-A88E-D159C650932A}" type="presParOf" srcId="{32410F64-3620-4D2C-BBDD-9932252A82C7}" destId="{7196111B-0294-41EF-8823-F4AADF23FF1D}"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88252E-3FA9-4430-BF89-4B9F07DF2737}"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D0CB9BC8-CF32-448F-B42A-2E8A99DE1C8E}">
      <dgm:prSet custT="1"/>
      <dgm:spPr/>
      <dgm:t>
        <a:bodyPr/>
        <a:lstStyle/>
        <a:p>
          <a:pPr>
            <a:lnSpc>
              <a:spcPct val="100000"/>
            </a:lnSpc>
          </a:pPr>
          <a:r>
            <a:rPr lang="en-AU" sz="2400" b="1" dirty="0">
              <a:solidFill>
                <a:schemeClr val="bg1"/>
              </a:solidFill>
              <a:latin typeface="Fira Sans SemiBold" panose="020B0603050000020004" pitchFamily="34" charset="0"/>
              <a:hlinkClick xmlns:r="http://schemas.openxmlformats.org/officeDocument/2006/relationships" r:id="rId1">
                <a:extLst>
                  <a:ext uri="{A12FA001-AC4F-418D-AE19-62706E023703}">
                    <ahyp:hlinkClr xmlns:ahyp="http://schemas.microsoft.com/office/drawing/2018/hyperlinkcolor" val="tx"/>
                  </a:ext>
                </a:extLst>
              </a:hlinkClick>
            </a:rPr>
            <a:t>Modules on the SIRS and SIRS reportable incidents in Alis</a:t>
          </a:r>
          <a:endParaRPr lang="en-US" sz="2400" b="1" dirty="0">
            <a:solidFill>
              <a:schemeClr val="bg1"/>
            </a:solidFill>
            <a:latin typeface="Fira Sans SemiBold" panose="020B0603050000020004" pitchFamily="34" charset="0"/>
          </a:endParaRPr>
        </a:p>
      </dgm:t>
    </dgm:pt>
    <dgm:pt modelId="{ACA497E8-A919-4BB6-922C-C5478986CEE7}" type="parTrans" cxnId="{87BBCAFD-15B1-45A9-B6D2-DBADCC218CD2}">
      <dgm:prSet/>
      <dgm:spPr/>
      <dgm:t>
        <a:bodyPr/>
        <a:lstStyle/>
        <a:p>
          <a:endParaRPr lang="en-US"/>
        </a:p>
      </dgm:t>
    </dgm:pt>
    <dgm:pt modelId="{F2D23F70-8BE8-4ECD-9543-31C198797E35}" type="sibTrans" cxnId="{87BBCAFD-15B1-45A9-B6D2-DBADCC218CD2}">
      <dgm:prSet/>
      <dgm:spPr/>
      <dgm:t>
        <a:bodyPr/>
        <a:lstStyle/>
        <a:p>
          <a:endParaRPr lang="en-US"/>
        </a:p>
      </dgm:t>
    </dgm:pt>
    <dgm:pt modelId="{672474D9-A416-4EA8-8667-B864984B882A}">
      <dgm:prSet custT="1"/>
      <dgm:spPr/>
      <dgm:t>
        <a:bodyPr/>
        <a:lstStyle/>
        <a:p>
          <a:pPr>
            <a:lnSpc>
              <a:spcPct val="100000"/>
            </a:lnSpc>
          </a:pPr>
          <a:r>
            <a:rPr lang="en-AU" sz="2400" b="1">
              <a:solidFill>
                <a:schemeClr val="bg1"/>
              </a:solidFill>
              <a:latin typeface="Fira Sans SemiBold" panose="020B0603050000020004" pitchFamily="34" charset="0"/>
              <a:hlinkClick xmlns:r="http://schemas.openxmlformats.org/officeDocument/2006/relationships" r:id="rId2">
                <a:extLst>
                  <a:ext uri="{A12FA001-AC4F-418D-AE19-62706E023703}">
                    <ahyp:hlinkClr xmlns:ahyp="http://schemas.microsoft.com/office/drawing/2018/hyperlinkcolor" val="tx"/>
                  </a:ext>
                </a:extLst>
              </a:hlinkClick>
            </a:rPr>
            <a:t>Commission’s website links for SIRS</a:t>
          </a:r>
          <a:r>
            <a:rPr lang="en-AU" sz="2400" b="1">
              <a:solidFill>
                <a:schemeClr val="bg1"/>
              </a:solidFill>
              <a:latin typeface="Fira Sans SemiBold" panose="020B0603050000020004" pitchFamily="34" charset="0"/>
            </a:rPr>
            <a:t> </a:t>
          </a:r>
          <a:endParaRPr lang="en-US" sz="2400" b="1">
            <a:solidFill>
              <a:schemeClr val="bg1"/>
            </a:solidFill>
            <a:latin typeface="Fira Sans SemiBold" panose="020B0603050000020004" pitchFamily="34" charset="0"/>
          </a:endParaRPr>
        </a:p>
      </dgm:t>
    </dgm:pt>
    <dgm:pt modelId="{7DF8B2D4-7179-4183-9AAD-529C4E6F2277}" type="parTrans" cxnId="{88BD88F5-57FB-485D-AC56-5473CB9AA021}">
      <dgm:prSet/>
      <dgm:spPr/>
      <dgm:t>
        <a:bodyPr/>
        <a:lstStyle/>
        <a:p>
          <a:endParaRPr lang="en-US"/>
        </a:p>
      </dgm:t>
    </dgm:pt>
    <dgm:pt modelId="{64BC5EF3-A085-4A6D-8536-EDF6CF15BE08}" type="sibTrans" cxnId="{88BD88F5-57FB-485D-AC56-5473CB9AA021}">
      <dgm:prSet/>
      <dgm:spPr/>
      <dgm:t>
        <a:bodyPr/>
        <a:lstStyle/>
        <a:p>
          <a:endParaRPr lang="en-US"/>
        </a:p>
      </dgm:t>
    </dgm:pt>
    <dgm:pt modelId="{85A5653F-E8E4-4883-8483-3256C6E44195}">
      <dgm:prSet custT="1"/>
      <dgm:spPr/>
      <dgm:t>
        <a:bodyPr/>
        <a:lstStyle/>
        <a:p>
          <a:pPr>
            <a:lnSpc>
              <a:spcPct val="100000"/>
            </a:lnSpc>
          </a:pPr>
          <a:r>
            <a:rPr lang="en-AU" sz="2400" b="1">
              <a:solidFill>
                <a:schemeClr val="bg1"/>
              </a:solidFill>
              <a:latin typeface="Fira Sans SemiBold" panose="020B0603050000020004" pitchFamily="34" charset="0"/>
              <a:hlinkClick xmlns:r="http://schemas.openxmlformats.org/officeDocument/2006/relationships" r:id="rId3">
                <a:extLst>
                  <a:ext uri="{A12FA001-AC4F-418D-AE19-62706E023703}">
                    <ahyp:hlinkClr xmlns:ahyp="http://schemas.microsoft.com/office/drawing/2018/hyperlinkcolor" val="tx"/>
                  </a:ext>
                </a:extLst>
              </a:hlinkClick>
            </a:rPr>
            <a:t>SIRS decision support tool</a:t>
          </a:r>
          <a:endParaRPr lang="en-US" sz="2400" b="1">
            <a:solidFill>
              <a:schemeClr val="bg1"/>
            </a:solidFill>
            <a:latin typeface="Fira Sans SemiBold" panose="020B0603050000020004" pitchFamily="34" charset="0"/>
          </a:endParaRPr>
        </a:p>
      </dgm:t>
    </dgm:pt>
    <dgm:pt modelId="{08C6E5D6-9ADA-4B25-81E0-C18CEA7EAEC0}" type="parTrans" cxnId="{2D81AB2C-D316-4258-96DE-40D23926067B}">
      <dgm:prSet/>
      <dgm:spPr/>
      <dgm:t>
        <a:bodyPr/>
        <a:lstStyle/>
        <a:p>
          <a:endParaRPr lang="en-US"/>
        </a:p>
      </dgm:t>
    </dgm:pt>
    <dgm:pt modelId="{4C6DF610-4416-4D77-9FC5-02EB3B96F324}" type="sibTrans" cxnId="{2D81AB2C-D316-4258-96DE-40D23926067B}">
      <dgm:prSet/>
      <dgm:spPr/>
      <dgm:t>
        <a:bodyPr/>
        <a:lstStyle/>
        <a:p>
          <a:endParaRPr lang="en-US"/>
        </a:p>
      </dgm:t>
    </dgm:pt>
    <dgm:pt modelId="{333692E2-42BF-4A8A-825A-E955118FFAF9}">
      <dgm:prSet custT="1"/>
      <dgm:spPr/>
      <dgm:t>
        <a:bodyPr/>
        <a:lstStyle/>
        <a:p>
          <a:pPr>
            <a:lnSpc>
              <a:spcPct val="100000"/>
            </a:lnSpc>
          </a:pPr>
          <a:r>
            <a:rPr lang="en-AU" sz="2400" b="1">
              <a:solidFill>
                <a:schemeClr val="bg1"/>
              </a:solidFill>
              <a:latin typeface="Fira Sans SemiBold" panose="020B0603050000020004" pitchFamily="34" charset="0"/>
              <a:hlinkClick xmlns:r="http://schemas.openxmlformats.org/officeDocument/2006/relationships" r:id="rId4">
                <a:extLst>
                  <a:ext uri="{A12FA001-AC4F-418D-AE19-62706E023703}">
                    <ahyp:hlinkClr xmlns:ahyp="http://schemas.microsoft.com/office/drawing/2018/hyperlinkcolor" val="tx"/>
                  </a:ext>
                </a:extLst>
              </a:hlinkClick>
            </a:rPr>
            <a:t>Regulatory Bulletin</a:t>
          </a:r>
          <a:endParaRPr lang="en-US" sz="2400" b="1">
            <a:solidFill>
              <a:schemeClr val="bg1"/>
            </a:solidFill>
            <a:latin typeface="Fira Sans SemiBold" panose="020B0603050000020004" pitchFamily="34" charset="0"/>
          </a:endParaRPr>
        </a:p>
      </dgm:t>
    </dgm:pt>
    <dgm:pt modelId="{22F18941-7F87-4272-85B3-8D48D611F296}" type="parTrans" cxnId="{9CFE1421-BCCD-4165-97F2-926B9A50EF66}">
      <dgm:prSet/>
      <dgm:spPr/>
      <dgm:t>
        <a:bodyPr/>
        <a:lstStyle/>
        <a:p>
          <a:endParaRPr lang="en-US"/>
        </a:p>
      </dgm:t>
    </dgm:pt>
    <dgm:pt modelId="{3194DB2C-9E6D-4A92-8EDE-3E3C35A82EE3}" type="sibTrans" cxnId="{9CFE1421-BCCD-4165-97F2-926B9A50EF66}">
      <dgm:prSet/>
      <dgm:spPr/>
      <dgm:t>
        <a:bodyPr/>
        <a:lstStyle/>
        <a:p>
          <a:endParaRPr lang="en-US"/>
        </a:p>
      </dgm:t>
    </dgm:pt>
    <dgm:pt modelId="{7C950B73-2239-4A79-BDB8-5EE74DBD9B24}">
      <dgm:prSet custT="1"/>
      <dgm:spPr/>
      <dgm:t>
        <a:bodyPr/>
        <a:lstStyle/>
        <a:p>
          <a:pPr>
            <a:lnSpc>
              <a:spcPct val="100000"/>
            </a:lnSpc>
          </a:pPr>
          <a:endParaRPr lang="en-US" sz="2400" b="1">
            <a:solidFill>
              <a:schemeClr val="bg1"/>
            </a:solidFill>
            <a:latin typeface="Fira Sans SemiBold" panose="020B0603050000020004" pitchFamily="34" charset="0"/>
          </a:endParaRPr>
        </a:p>
      </dgm:t>
    </dgm:pt>
    <dgm:pt modelId="{FA11D545-5005-4EC0-8AC7-67392B688464}" type="parTrans" cxnId="{A891DF26-D022-4662-8F16-99533F225665}">
      <dgm:prSet/>
      <dgm:spPr/>
      <dgm:t>
        <a:bodyPr/>
        <a:lstStyle/>
        <a:p>
          <a:endParaRPr lang="en-AU"/>
        </a:p>
      </dgm:t>
    </dgm:pt>
    <dgm:pt modelId="{103D9F90-82BC-407E-8956-F8305CA0B5A0}" type="sibTrans" cxnId="{A891DF26-D022-4662-8F16-99533F225665}">
      <dgm:prSet/>
      <dgm:spPr/>
      <dgm:t>
        <a:bodyPr/>
        <a:lstStyle/>
        <a:p>
          <a:endParaRPr lang="en-AU"/>
        </a:p>
      </dgm:t>
    </dgm:pt>
    <dgm:pt modelId="{C5AFA2E6-236B-4D6D-AE6D-100D943BB5F4}" type="pres">
      <dgm:prSet presAssocID="{7188252E-3FA9-4430-BF89-4B9F07DF2737}" presName="root" presStyleCnt="0">
        <dgm:presLayoutVars>
          <dgm:dir/>
          <dgm:resizeHandles val="exact"/>
        </dgm:presLayoutVars>
      </dgm:prSet>
      <dgm:spPr/>
    </dgm:pt>
    <dgm:pt modelId="{7DEECB91-E0EE-4AE5-97D6-EECDBE4CB7AF}" type="pres">
      <dgm:prSet presAssocID="{D0CB9BC8-CF32-448F-B42A-2E8A99DE1C8E}" presName="compNode" presStyleCnt="0"/>
      <dgm:spPr/>
    </dgm:pt>
    <dgm:pt modelId="{D57E4B6B-FE68-486D-838E-1591A3F71639}" type="pres">
      <dgm:prSet presAssocID="{D0CB9BC8-CF32-448F-B42A-2E8A99DE1C8E}" presName="bgRect" presStyleLbl="bgShp" presStyleIdx="0" presStyleCnt="5" custLinFactNeighborY="-9580"/>
      <dgm:spPr>
        <a:solidFill>
          <a:schemeClr val="accent2"/>
        </a:solidFill>
      </dgm:spPr>
    </dgm:pt>
    <dgm:pt modelId="{A0D43621-7E3D-4D40-9FE9-4725F70CD202}" type="pres">
      <dgm:prSet presAssocID="{D0CB9BC8-CF32-448F-B42A-2E8A99DE1C8E}" presName="iconRect" presStyleLbl="node1" presStyleIdx="0"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84C88DB9-5335-4985-B99F-37D8998CE63A}" type="pres">
      <dgm:prSet presAssocID="{D0CB9BC8-CF32-448F-B42A-2E8A99DE1C8E}" presName="spaceRect" presStyleCnt="0"/>
      <dgm:spPr/>
    </dgm:pt>
    <dgm:pt modelId="{E13281CB-4D6F-4908-BF61-0CD382139CCA}" type="pres">
      <dgm:prSet presAssocID="{D0CB9BC8-CF32-448F-B42A-2E8A99DE1C8E}" presName="parTx" presStyleLbl="revTx" presStyleIdx="0" presStyleCnt="5">
        <dgm:presLayoutVars>
          <dgm:chMax val="0"/>
          <dgm:chPref val="0"/>
        </dgm:presLayoutVars>
      </dgm:prSet>
      <dgm:spPr/>
    </dgm:pt>
    <dgm:pt modelId="{04C9CEFC-D045-4AC0-B0E5-1A5D1BF4DE08}" type="pres">
      <dgm:prSet presAssocID="{F2D23F70-8BE8-4ECD-9543-31C198797E35}" presName="sibTrans" presStyleCnt="0"/>
      <dgm:spPr/>
    </dgm:pt>
    <dgm:pt modelId="{12F372FF-AA0A-43D6-B1BF-E1A386F8962B}" type="pres">
      <dgm:prSet presAssocID="{672474D9-A416-4EA8-8667-B864984B882A}" presName="compNode" presStyleCnt="0"/>
      <dgm:spPr/>
    </dgm:pt>
    <dgm:pt modelId="{032F9254-1548-4C13-B890-621AE50A0C31}" type="pres">
      <dgm:prSet presAssocID="{672474D9-A416-4EA8-8667-B864984B882A}" presName="bgRect" presStyleLbl="bgShp" presStyleIdx="1" presStyleCnt="5"/>
      <dgm:spPr>
        <a:solidFill>
          <a:schemeClr val="accent2"/>
        </a:solidFill>
      </dgm:spPr>
    </dgm:pt>
    <dgm:pt modelId="{46BBBF8F-A47A-4CEA-A7DF-7DB9E805D79C}" type="pres">
      <dgm:prSet presAssocID="{672474D9-A416-4EA8-8667-B864984B882A}" presName="iconRect" presStyleLbl="node1" presStyleIdx="1"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itor"/>
        </a:ext>
      </dgm:extLst>
    </dgm:pt>
    <dgm:pt modelId="{8267C317-513F-4A45-AA91-80A0E6BFDC90}" type="pres">
      <dgm:prSet presAssocID="{672474D9-A416-4EA8-8667-B864984B882A}" presName="spaceRect" presStyleCnt="0"/>
      <dgm:spPr/>
    </dgm:pt>
    <dgm:pt modelId="{1988EAF5-2742-4B4B-BA64-56275ECBABA6}" type="pres">
      <dgm:prSet presAssocID="{672474D9-A416-4EA8-8667-B864984B882A}" presName="parTx" presStyleLbl="revTx" presStyleIdx="1" presStyleCnt="5">
        <dgm:presLayoutVars>
          <dgm:chMax val="0"/>
          <dgm:chPref val="0"/>
        </dgm:presLayoutVars>
      </dgm:prSet>
      <dgm:spPr/>
    </dgm:pt>
    <dgm:pt modelId="{36E8E87E-EA3A-4AFA-BC47-382156086DFD}" type="pres">
      <dgm:prSet presAssocID="{64BC5EF3-A085-4A6D-8536-EDF6CF15BE08}" presName="sibTrans" presStyleCnt="0"/>
      <dgm:spPr/>
    </dgm:pt>
    <dgm:pt modelId="{0B9F707B-E1F5-4F41-AE09-7251A5A8320E}" type="pres">
      <dgm:prSet presAssocID="{85A5653F-E8E4-4883-8483-3256C6E44195}" presName="compNode" presStyleCnt="0"/>
      <dgm:spPr/>
    </dgm:pt>
    <dgm:pt modelId="{1DE458B8-4C2D-484C-B03B-87DA6F47774E}" type="pres">
      <dgm:prSet presAssocID="{85A5653F-E8E4-4883-8483-3256C6E44195}" presName="bgRect" presStyleLbl="bgShp" presStyleIdx="2" presStyleCnt="5" custLinFactNeighborX="76" custLinFactNeighborY="-3608"/>
      <dgm:spPr>
        <a:solidFill>
          <a:schemeClr val="accent2"/>
        </a:solidFill>
      </dgm:spPr>
    </dgm:pt>
    <dgm:pt modelId="{67E14AC8-ECF6-41D5-83AE-889096CF9237}" type="pres">
      <dgm:prSet presAssocID="{85A5653F-E8E4-4883-8483-3256C6E44195}" presName="iconRect" presStyleLbl="node1" presStyleIdx="2"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all center"/>
        </a:ext>
      </dgm:extLst>
    </dgm:pt>
    <dgm:pt modelId="{88BF1AF1-E2F1-49FC-9574-48BE99D44870}" type="pres">
      <dgm:prSet presAssocID="{85A5653F-E8E4-4883-8483-3256C6E44195}" presName="spaceRect" presStyleCnt="0"/>
      <dgm:spPr/>
    </dgm:pt>
    <dgm:pt modelId="{2C7213BB-4BE3-4E4B-8F25-4D7023E9B9DD}" type="pres">
      <dgm:prSet presAssocID="{85A5653F-E8E4-4883-8483-3256C6E44195}" presName="parTx" presStyleLbl="revTx" presStyleIdx="2" presStyleCnt="5">
        <dgm:presLayoutVars>
          <dgm:chMax val="0"/>
          <dgm:chPref val="0"/>
        </dgm:presLayoutVars>
      </dgm:prSet>
      <dgm:spPr/>
    </dgm:pt>
    <dgm:pt modelId="{D5C14D11-A813-4BC2-A2FF-7E89ED1D5ECE}" type="pres">
      <dgm:prSet presAssocID="{4C6DF610-4416-4D77-9FC5-02EB3B96F324}" presName="sibTrans" presStyleCnt="0"/>
      <dgm:spPr/>
    </dgm:pt>
    <dgm:pt modelId="{010AA7CC-3660-4C94-A300-FA410A32254F}" type="pres">
      <dgm:prSet presAssocID="{333692E2-42BF-4A8A-825A-E955118FFAF9}" presName="compNode" presStyleCnt="0"/>
      <dgm:spPr/>
    </dgm:pt>
    <dgm:pt modelId="{332BFCE9-DF78-42F7-8676-D210375505B6}" type="pres">
      <dgm:prSet presAssocID="{333692E2-42BF-4A8A-825A-E955118FFAF9}" presName="bgRect" presStyleLbl="bgShp" presStyleIdx="3" presStyleCnt="5"/>
      <dgm:spPr>
        <a:solidFill>
          <a:schemeClr val="accent2"/>
        </a:solidFill>
      </dgm:spPr>
    </dgm:pt>
    <dgm:pt modelId="{7106E270-1247-44F6-961E-269FA81A0372}" type="pres">
      <dgm:prSet presAssocID="{333692E2-42BF-4A8A-825A-E955118FFAF9}" presName="iconRect" presStyleLbl="node1" presStyleIdx="3"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avel"/>
        </a:ext>
      </dgm:extLst>
    </dgm:pt>
    <dgm:pt modelId="{DBEF48B1-F338-4240-A2C7-106B5F9E7EFC}" type="pres">
      <dgm:prSet presAssocID="{333692E2-42BF-4A8A-825A-E955118FFAF9}" presName="spaceRect" presStyleCnt="0"/>
      <dgm:spPr/>
    </dgm:pt>
    <dgm:pt modelId="{A857CACB-2574-490A-ABD5-2D5B4D67C213}" type="pres">
      <dgm:prSet presAssocID="{333692E2-42BF-4A8A-825A-E955118FFAF9}" presName="parTx" presStyleLbl="revTx" presStyleIdx="3" presStyleCnt="5">
        <dgm:presLayoutVars>
          <dgm:chMax val="0"/>
          <dgm:chPref val="0"/>
        </dgm:presLayoutVars>
      </dgm:prSet>
      <dgm:spPr/>
    </dgm:pt>
    <dgm:pt modelId="{FF055DAC-C373-4B41-A569-112ECFC83BC0}" type="pres">
      <dgm:prSet presAssocID="{3194DB2C-9E6D-4A92-8EDE-3E3C35A82EE3}" presName="sibTrans" presStyleCnt="0"/>
      <dgm:spPr/>
    </dgm:pt>
    <dgm:pt modelId="{D560AFEF-B2D5-46E1-A75D-22B17CD88205}" type="pres">
      <dgm:prSet presAssocID="{7C950B73-2239-4A79-BDB8-5EE74DBD9B24}" presName="compNode" presStyleCnt="0"/>
      <dgm:spPr/>
    </dgm:pt>
    <dgm:pt modelId="{965741E5-8643-40C6-ABCB-97DED2367889}" type="pres">
      <dgm:prSet presAssocID="{7C950B73-2239-4A79-BDB8-5EE74DBD9B24}" presName="bgRect" presStyleLbl="bgShp" presStyleIdx="4" presStyleCnt="5" custScaleX="91261" custLinFactNeighborX="15456" custLinFactNeighborY="7272"/>
      <dgm:spPr>
        <a:noFill/>
      </dgm:spPr>
    </dgm:pt>
    <dgm:pt modelId="{2E15F6A6-2D85-41EF-8C27-2BA4B9306406}" type="pres">
      <dgm:prSet presAssocID="{7C950B73-2239-4A79-BDB8-5EE74DBD9B24}" presName="iconRect" presStyleLbl="node1" presStyleIdx="4" presStyleCnt="5" custLinFactNeighborX="41897" custLinFactNeighborY="11971"/>
      <dgm:spPr>
        <a:noFill/>
      </dgm:spPr>
    </dgm:pt>
    <dgm:pt modelId="{8ED18544-C0FE-4B81-868C-8D65F02C6DB6}" type="pres">
      <dgm:prSet presAssocID="{7C950B73-2239-4A79-BDB8-5EE74DBD9B24}" presName="spaceRect" presStyleCnt="0"/>
      <dgm:spPr/>
    </dgm:pt>
    <dgm:pt modelId="{1683A97F-22CA-48A2-9778-6BA8A30BDAE2}" type="pres">
      <dgm:prSet presAssocID="{7C950B73-2239-4A79-BDB8-5EE74DBD9B24}" presName="parTx" presStyleLbl="revTx" presStyleIdx="4" presStyleCnt="5">
        <dgm:presLayoutVars>
          <dgm:chMax val="0"/>
          <dgm:chPref val="0"/>
        </dgm:presLayoutVars>
      </dgm:prSet>
      <dgm:spPr/>
    </dgm:pt>
  </dgm:ptLst>
  <dgm:cxnLst>
    <dgm:cxn modelId="{9CFE1421-BCCD-4165-97F2-926B9A50EF66}" srcId="{7188252E-3FA9-4430-BF89-4B9F07DF2737}" destId="{333692E2-42BF-4A8A-825A-E955118FFAF9}" srcOrd="3" destOrd="0" parTransId="{22F18941-7F87-4272-85B3-8D48D611F296}" sibTransId="{3194DB2C-9E6D-4A92-8EDE-3E3C35A82EE3}"/>
    <dgm:cxn modelId="{A891DF26-D022-4662-8F16-99533F225665}" srcId="{7188252E-3FA9-4430-BF89-4B9F07DF2737}" destId="{7C950B73-2239-4A79-BDB8-5EE74DBD9B24}" srcOrd="4" destOrd="0" parTransId="{FA11D545-5005-4EC0-8AC7-67392B688464}" sibTransId="{103D9F90-82BC-407E-8956-F8305CA0B5A0}"/>
    <dgm:cxn modelId="{2D81AB2C-D316-4258-96DE-40D23926067B}" srcId="{7188252E-3FA9-4430-BF89-4B9F07DF2737}" destId="{85A5653F-E8E4-4883-8483-3256C6E44195}" srcOrd="2" destOrd="0" parTransId="{08C6E5D6-9ADA-4B25-81E0-C18CEA7EAEC0}" sibTransId="{4C6DF610-4416-4D77-9FC5-02EB3B96F324}"/>
    <dgm:cxn modelId="{A0D6D435-3456-4D2F-83D9-CFBDA6179F1C}" type="presOf" srcId="{D0CB9BC8-CF32-448F-B42A-2E8A99DE1C8E}" destId="{E13281CB-4D6F-4908-BF61-0CD382139CCA}" srcOrd="0" destOrd="0" presId="urn:microsoft.com/office/officeart/2018/2/layout/IconVerticalSolidList"/>
    <dgm:cxn modelId="{C0B89E64-E8C3-4201-8990-F2D431DC46E4}" type="presOf" srcId="{7188252E-3FA9-4430-BF89-4B9F07DF2737}" destId="{C5AFA2E6-236B-4D6D-AE6D-100D943BB5F4}" srcOrd="0" destOrd="0" presId="urn:microsoft.com/office/officeart/2018/2/layout/IconVerticalSolidList"/>
    <dgm:cxn modelId="{726A9277-CC46-4D13-971B-ABCFBB15896B}" type="presOf" srcId="{7C950B73-2239-4A79-BDB8-5EE74DBD9B24}" destId="{1683A97F-22CA-48A2-9778-6BA8A30BDAE2}" srcOrd="0" destOrd="0" presId="urn:microsoft.com/office/officeart/2018/2/layout/IconVerticalSolidList"/>
    <dgm:cxn modelId="{1982EE84-48F1-4472-91BD-C2BB91BFAF8D}" type="presOf" srcId="{672474D9-A416-4EA8-8667-B864984B882A}" destId="{1988EAF5-2742-4B4B-BA64-56275ECBABA6}" srcOrd="0" destOrd="0" presId="urn:microsoft.com/office/officeart/2018/2/layout/IconVerticalSolidList"/>
    <dgm:cxn modelId="{AFB64D87-0EDD-4515-9ED1-0B9A22E7013E}" type="presOf" srcId="{333692E2-42BF-4A8A-825A-E955118FFAF9}" destId="{A857CACB-2574-490A-ABD5-2D5B4D67C213}" srcOrd="0" destOrd="0" presId="urn:microsoft.com/office/officeart/2018/2/layout/IconVerticalSolidList"/>
    <dgm:cxn modelId="{36807193-C81A-4E3B-BE64-3BEC495907D8}" type="presOf" srcId="{85A5653F-E8E4-4883-8483-3256C6E44195}" destId="{2C7213BB-4BE3-4E4B-8F25-4D7023E9B9DD}" srcOrd="0" destOrd="0" presId="urn:microsoft.com/office/officeart/2018/2/layout/IconVerticalSolidList"/>
    <dgm:cxn modelId="{88BD88F5-57FB-485D-AC56-5473CB9AA021}" srcId="{7188252E-3FA9-4430-BF89-4B9F07DF2737}" destId="{672474D9-A416-4EA8-8667-B864984B882A}" srcOrd="1" destOrd="0" parTransId="{7DF8B2D4-7179-4183-9AAD-529C4E6F2277}" sibTransId="{64BC5EF3-A085-4A6D-8536-EDF6CF15BE08}"/>
    <dgm:cxn modelId="{87BBCAFD-15B1-45A9-B6D2-DBADCC218CD2}" srcId="{7188252E-3FA9-4430-BF89-4B9F07DF2737}" destId="{D0CB9BC8-CF32-448F-B42A-2E8A99DE1C8E}" srcOrd="0" destOrd="0" parTransId="{ACA497E8-A919-4BB6-922C-C5478986CEE7}" sibTransId="{F2D23F70-8BE8-4ECD-9543-31C198797E35}"/>
    <dgm:cxn modelId="{EE84F1F4-D419-44D0-9A5B-BE1392178990}" type="presParOf" srcId="{C5AFA2E6-236B-4D6D-AE6D-100D943BB5F4}" destId="{7DEECB91-E0EE-4AE5-97D6-EECDBE4CB7AF}" srcOrd="0" destOrd="0" presId="urn:microsoft.com/office/officeart/2018/2/layout/IconVerticalSolidList"/>
    <dgm:cxn modelId="{312B6F55-B508-4447-9633-6389F38318E5}" type="presParOf" srcId="{7DEECB91-E0EE-4AE5-97D6-EECDBE4CB7AF}" destId="{D57E4B6B-FE68-486D-838E-1591A3F71639}" srcOrd="0" destOrd="0" presId="urn:microsoft.com/office/officeart/2018/2/layout/IconVerticalSolidList"/>
    <dgm:cxn modelId="{86C90A87-0070-42E3-90F3-6477A33FCE38}" type="presParOf" srcId="{7DEECB91-E0EE-4AE5-97D6-EECDBE4CB7AF}" destId="{A0D43621-7E3D-4D40-9FE9-4725F70CD202}" srcOrd="1" destOrd="0" presId="urn:microsoft.com/office/officeart/2018/2/layout/IconVerticalSolidList"/>
    <dgm:cxn modelId="{9C45C786-2C87-4238-A191-D7F0E1541D40}" type="presParOf" srcId="{7DEECB91-E0EE-4AE5-97D6-EECDBE4CB7AF}" destId="{84C88DB9-5335-4985-B99F-37D8998CE63A}" srcOrd="2" destOrd="0" presId="urn:microsoft.com/office/officeart/2018/2/layout/IconVerticalSolidList"/>
    <dgm:cxn modelId="{378CF8DC-32C6-43E9-B0D6-E609C8339E46}" type="presParOf" srcId="{7DEECB91-E0EE-4AE5-97D6-EECDBE4CB7AF}" destId="{E13281CB-4D6F-4908-BF61-0CD382139CCA}" srcOrd="3" destOrd="0" presId="urn:microsoft.com/office/officeart/2018/2/layout/IconVerticalSolidList"/>
    <dgm:cxn modelId="{D088A8FE-D014-4E09-A850-E760BEAF4792}" type="presParOf" srcId="{C5AFA2E6-236B-4D6D-AE6D-100D943BB5F4}" destId="{04C9CEFC-D045-4AC0-B0E5-1A5D1BF4DE08}" srcOrd="1" destOrd="0" presId="urn:microsoft.com/office/officeart/2018/2/layout/IconVerticalSolidList"/>
    <dgm:cxn modelId="{0E517450-5598-4251-B0CA-4A188703D8F4}" type="presParOf" srcId="{C5AFA2E6-236B-4D6D-AE6D-100D943BB5F4}" destId="{12F372FF-AA0A-43D6-B1BF-E1A386F8962B}" srcOrd="2" destOrd="0" presId="urn:microsoft.com/office/officeart/2018/2/layout/IconVerticalSolidList"/>
    <dgm:cxn modelId="{09DA7448-3BC8-4665-A714-981ADE3B1D88}" type="presParOf" srcId="{12F372FF-AA0A-43D6-B1BF-E1A386F8962B}" destId="{032F9254-1548-4C13-B890-621AE50A0C31}" srcOrd="0" destOrd="0" presId="urn:microsoft.com/office/officeart/2018/2/layout/IconVerticalSolidList"/>
    <dgm:cxn modelId="{AEDA16BF-C754-4500-B152-99CEA997DBAC}" type="presParOf" srcId="{12F372FF-AA0A-43D6-B1BF-E1A386F8962B}" destId="{46BBBF8F-A47A-4CEA-A7DF-7DB9E805D79C}" srcOrd="1" destOrd="0" presId="urn:microsoft.com/office/officeart/2018/2/layout/IconVerticalSolidList"/>
    <dgm:cxn modelId="{732AB39B-93B2-413F-AFE3-9A0BA3C992BC}" type="presParOf" srcId="{12F372FF-AA0A-43D6-B1BF-E1A386F8962B}" destId="{8267C317-513F-4A45-AA91-80A0E6BFDC90}" srcOrd="2" destOrd="0" presId="urn:microsoft.com/office/officeart/2018/2/layout/IconVerticalSolidList"/>
    <dgm:cxn modelId="{B34ACC52-4A8F-4E10-B1C6-345C6310AB27}" type="presParOf" srcId="{12F372FF-AA0A-43D6-B1BF-E1A386F8962B}" destId="{1988EAF5-2742-4B4B-BA64-56275ECBABA6}" srcOrd="3" destOrd="0" presId="urn:microsoft.com/office/officeart/2018/2/layout/IconVerticalSolidList"/>
    <dgm:cxn modelId="{0651B163-726D-49A4-9290-8C03C028ACE0}" type="presParOf" srcId="{C5AFA2E6-236B-4D6D-AE6D-100D943BB5F4}" destId="{36E8E87E-EA3A-4AFA-BC47-382156086DFD}" srcOrd="3" destOrd="0" presId="urn:microsoft.com/office/officeart/2018/2/layout/IconVerticalSolidList"/>
    <dgm:cxn modelId="{571D9015-5E6F-44F4-8596-920EE6FC7E39}" type="presParOf" srcId="{C5AFA2E6-236B-4D6D-AE6D-100D943BB5F4}" destId="{0B9F707B-E1F5-4F41-AE09-7251A5A8320E}" srcOrd="4" destOrd="0" presId="urn:microsoft.com/office/officeart/2018/2/layout/IconVerticalSolidList"/>
    <dgm:cxn modelId="{337F79F4-32D5-4A06-842A-934339A02335}" type="presParOf" srcId="{0B9F707B-E1F5-4F41-AE09-7251A5A8320E}" destId="{1DE458B8-4C2D-484C-B03B-87DA6F47774E}" srcOrd="0" destOrd="0" presId="urn:microsoft.com/office/officeart/2018/2/layout/IconVerticalSolidList"/>
    <dgm:cxn modelId="{67DA1475-5BAE-4A85-85BD-09DBF433B078}" type="presParOf" srcId="{0B9F707B-E1F5-4F41-AE09-7251A5A8320E}" destId="{67E14AC8-ECF6-41D5-83AE-889096CF9237}" srcOrd="1" destOrd="0" presId="urn:microsoft.com/office/officeart/2018/2/layout/IconVerticalSolidList"/>
    <dgm:cxn modelId="{D04792DF-91F8-4267-92E1-172DCF30AD5A}" type="presParOf" srcId="{0B9F707B-E1F5-4F41-AE09-7251A5A8320E}" destId="{88BF1AF1-E2F1-49FC-9574-48BE99D44870}" srcOrd="2" destOrd="0" presId="urn:microsoft.com/office/officeart/2018/2/layout/IconVerticalSolidList"/>
    <dgm:cxn modelId="{158337FC-9AD4-4C74-85B9-CED2AC2098E1}" type="presParOf" srcId="{0B9F707B-E1F5-4F41-AE09-7251A5A8320E}" destId="{2C7213BB-4BE3-4E4B-8F25-4D7023E9B9DD}" srcOrd="3" destOrd="0" presId="urn:microsoft.com/office/officeart/2018/2/layout/IconVerticalSolidList"/>
    <dgm:cxn modelId="{1E5DAFB4-5F7F-4254-9695-9336094DCEC8}" type="presParOf" srcId="{C5AFA2E6-236B-4D6D-AE6D-100D943BB5F4}" destId="{D5C14D11-A813-4BC2-A2FF-7E89ED1D5ECE}" srcOrd="5" destOrd="0" presId="urn:microsoft.com/office/officeart/2018/2/layout/IconVerticalSolidList"/>
    <dgm:cxn modelId="{040CB8BE-862C-4F82-B0D5-AB5B83B706AF}" type="presParOf" srcId="{C5AFA2E6-236B-4D6D-AE6D-100D943BB5F4}" destId="{010AA7CC-3660-4C94-A300-FA410A32254F}" srcOrd="6" destOrd="0" presId="urn:microsoft.com/office/officeart/2018/2/layout/IconVerticalSolidList"/>
    <dgm:cxn modelId="{A14CBBBD-E0FF-4699-B534-4B8B92151EF2}" type="presParOf" srcId="{010AA7CC-3660-4C94-A300-FA410A32254F}" destId="{332BFCE9-DF78-42F7-8676-D210375505B6}" srcOrd="0" destOrd="0" presId="urn:microsoft.com/office/officeart/2018/2/layout/IconVerticalSolidList"/>
    <dgm:cxn modelId="{D6A2B023-90C2-47F0-BBC1-D0B0D8FE4AAA}" type="presParOf" srcId="{010AA7CC-3660-4C94-A300-FA410A32254F}" destId="{7106E270-1247-44F6-961E-269FA81A0372}" srcOrd="1" destOrd="0" presId="urn:microsoft.com/office/officeart/2018/2/layout/IconVerticalSolidList"/>
    <dgm:cxn modelId="{CFBA0CD8-3562-469F-99CE-DD5D7A198391}" type="presParOf" srcId="{010AA7CC-3660-4C94-A300-FA410A32254F}" destId="{DBEF48B1-F338-4240-A2C7-106B5F9E7EFC}" srcOrd="2" destOrd="0" presId="urn:microsoft.com/office/officeart/2018/2/layout/IconVerticalSolidList"/>
    <dgm:cxn modelId="{FDB91360-997D-4305-A90A-413313540B82}" type="presParOf" srcId="{010AA7CC-3660-4C94-A300-FA410A32254F}" destId="{A857CACB-2574-490A-ABD5-2D5B4D67C213}" srcOrd="3" destOrd="0" presId="urn:microsoft.com/office/officeart/2018/2/layout/IconVerticalSolidList"/>
    <dgm:cxn modelId="{2AE90BB3-875C-43DE-9833-106675934C49}" type="presParOf" srcId="{C5AFA2E6-236B-4D6D-AE6D-100D943BB5F4}" destId="{FF055DAC-C373-4B41-A569-112ECFC83BC0}" srcOrd="7" destOrd="0" presId="urn:microsoft.com/office/officeart/2018/2/layout/IconVerticalSolidList"/>
    <dgm:cxn modelId="{6458825E-3B76-4D93-8E72-0EF3B4D7FD3F}" type="presParOf" srcId="{C5AFA2E6-236B-4D6D-AE6D-100D943BB5F4}" destId="{D560AFEF-B2D5-46E1-A75D-22B17CD88205}" srcOrd="8" destOrd="0" presId="urn:microsoft.com/office/officeart/2018/2/layout/IconVerticalSolidList"/>
    <dgm:cxn modelId="{E488DD2B-E36C-470C-A8B7-87466FADEC54}" type="presParOf" srcId="{D560AFEF-B2D5-46E1-A75D-22B17CD88205}" destId="{965741E5-8643-40C6-ABCB-97DED2367889}" srcOrd="0" destOrd="0" presId="urn:microsoft.com/office/officeart/2018/2/layout/IconVerticalSolidList"/>
    <dgm:cxn modelId="{B40C545D-90FA-41FC-B8A6-F80F11B7C398}" type="presParOf" srcId="{D560AFEF-B2D5-46E1-A75D-22B17CD88205}" destId="{2E15F6A6-2D85-41EF-8C27-2BA4B9306406}" srcOrd="1" destOrd="0" presId="urn:microsoft.com/office/officeart/2018/2/layout/IconVerticalSolidList"/>
    <dgm:cxn modelId="{8CB5B9E4-95AB-47CC-80C4-C7FC7811AABD}" type="presParOf" srcId="{D560AFEF-B2D5-46E1-A75D-22B17CD88205}" destId="{8ED18544-C0FE-4B81-868C-8D65F02C6DB6}" srcOrd="2" destOrd="0" presId="urn:microsoft.com/office/officeart/2018/2/layout/IconVerticalSolidList"/>
    <dgm:cxn modelId="{3FA8271F-6FF1-4099-AA63-B4EADB82366D}" type="presParOf" srcId="{D560AFEF-B2D5-46E1-A75D-22B17CD88205}" destId="{1683A97F-22CA-48A2-9778-6BA8A30BDA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36A46-C085-4261-8161-3FA36A79F262}">
      <dsp:nvSpPr>
        <dsp:cNvPr id="0" name=""/>
        <dsp:cNvSpPr/>
      </dsp:nvSpPr>
      <dsp:spPr>
        <a:xfrm>
          <a:off x="0" y="352"/>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EBAD301-4E9B-4894-8E5C-BDCE7B6CAE95}">
      <dsp:nvSpPr>
        <dsp:cNvPr id="0" name=""/>
        <dsp:cNvSpPr/>
      </dsp:nvSpPr>
      <dsp:spPr>
        <a:xfrm>
          <a:off x="146776" y="109525"/>
          <a:ext cx="266866" cy="26686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0E92E23-437A-4FCF-BF90-C39EF9827505}">
      <dsp:nvSpPr>
        <dsp:cNvPr id="0" name=""/>
        <dsp:cNvSpPr/>
      </dsp:nvSpPr>
      <dsp:spPr>
        <a:xfrm>
          <a:off x="560419" y="352"/>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AU" sz="1600" b="0" kern="1200" dirty="0">
              <a:effectLst/>
              <a:latin typeface="+mn-lt"/>
              <a:ea typeface="+mn-ea"/>
              <a:cs typeface="+mn-cs"/>
            </a:rPr>
            <a:t>Section 1: 	Overview of incident management systems		Slides 6-12</a:t>
          </a:r>
          <a:endParaRPr lang="en-US" sz="1600" b="0" kern="1200" dirty="0">
            <a:latin typeface="+mn-lt"/>
          </a:endParaRPr>
        </a:p>
      </dsp:txBody>
      <dsp:txXfrm>
        <a:off x="560419" y="352"/>
        <a:ext cx="9840384" cy="485211"/>
      </dsp:txXfrm>
    </dsp:sp>
    <dsp:sp modelId="{D68B9F20-B120-4C9E-85FD-9BAEAC639326}">
      <dsp:nvSpPr>
        <dsp:cNvPr id="0" name=""/>
        <dsp:cNvSpPr/>
      </dsp:nvSpPr>
      <dsp:spPr>
        <a:xfrm>
          <a:off x="0" y="606866"/>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3765F986-C93D-4372-8754-2B453B39164F}">
      <dsp:nvSpPr>
        <dsp:cNvPr id="0" name=""/>
        <dsp:cNvSpPr/>
      </dsp:nvSpPr>
      <dsp:spPr>
        <a:xfrm>
          <a:off x="146776" y="716039"/>
          <a:ext cx="266866" cy="266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E547F46-3E2E-48E4-A142-C23E6D6A5F46}">
      <dsp:nvSpPr>
        <dsp:cNvPr id="0" name=""/>
        <dsp:cNvSpPr/>
      </dsp:nvSpPr>
      <dsp:spPr>
        <a:xfrm>
          <a:off x="560419" y="606866"/>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AU" sz="1600" b="0" kern="1200" dirty="0"/>
            <a:t>Section 2: 	What is the SIRS?					Slides 13-15</a:t>
          </a:r>
          <a:endParaRPr lang="en-US" sz="1600" b="1" kern="1200" dirty="0">
            <a:latin typeface="Fira Sans Light" panose="020B0403050000020004" pitchFamily="34" charset="0"/>
          </a:endParaRPr>
        </a:p>
      </dsp:txBody>
      <dsp:txXfrm>
        <a:off x="560419" y="606866"/>
        <a:ext cx="9840384" cy="485211"/>
      </dsp:txXfrm>
    </dsp:sp>
    <dsp:sp modelId="{9FCAEDC0-CC61-4D99-97CD-0C0CF86869F9}">
      <dsp:nvSpPr>
        <dsp:cNvPr id="0" name=""/>
        <dsp:cNvSpPr/>
      </dsp:nvSpPr>
      <dsp:spPr>
        <a:xfrm>
          <a:off x="0" y="1213381"/>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CCB6564-C5C0-4AC8-9C24-C65DAE808400}">
      <dsp:nvSpPr>
        <dsp:cNvPr id="0" name=""/>
        <dsp:cNvSpPr/>
      </dsp:nvSpPr>
      <dsp:spPr>
        <a:xfrm>
          <a:off x="146776" y="1322553"/>
          <a:ext cx="266866" cy="26686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0BCC4CD-4B24-4CE2-BD5D-B5DD35B1B497}">
      <dsp:nvSpPr>
        <dsp:cNvPr id="0" name=""/>
        <dsp:cNvSpPr/>
      </dsp:nvSpPr>
      <dsp:spPr>
        <a:xfrm>
          <a:off x="560419" y="1213381"/>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AU" sz="1600" b="0" kern="1200" dirty="0"/>
            <a:t>Section 3: 	Reporting obligations of the SIRS			Slides 16-28</a:t>
          </a:r>
          <a:endParaRPr lang="en-US" sz="1600" b="1" kern="1200" dirty="0">
            <a:latin typeface="Fira Sans Light" panose="020B0403050000020004" pitchFamily="34" charset="0"/>
          </a:endParaRPr>
        </a:p>
      </dsp:txBody>
      <dsp:txXfrm>
        <a:off x="560419" y="1213381"/>
        <a:ext cx="9840384" cy="485211"/>
      </dsp:txXfrm>
    </dsp:sp>
    <dsp:sp modelId="{DD541D05-45AF-472B-A498-E3542757F2BB}">
      <dsp:nvSpPr>
        <dsp:cNvPr id="0" name=""/>
        <dsp:cNvSpPr/>
      </dsp:nvSpPr>
      <dsp:spPr>
        <a:xfrm>
          <a:off x="0" y="1819895"/>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144B3976-7D72-4DC2-B5F4-8181ACE11538}">
      <dsp:nvSpPr>
        <dsp:cNvPr id="0" name=""/>
        <dsp:cNvSpPr/>
      </dsp:nvSpPr>
      <dsp:spPr>
        <a:xfrm>
          <a:off x="146776" y="1929067"/>
          <a:ext cx="266866" cy="2668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5244335-5748-4F06-A430-F32F166DBFED}">
      <dsp:nvSpPr>
        <dsp:cNvPr id="0" name=""/>
        <dsp:cNvSpPr/>
      </dsp:nvSpPr>
      <dsp:spPr>
        <a:xfrm>
          <a:off x="560419" y="1819895"/>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Open Sans body"/>
            </a:rPr>
            <a:t>Section 4:	Eight reportable incident types				Slides 29-38</a:t>
          </a:r>
        </a:p>
      </dsp:txBody>
      <dsp:txXfrm>
        <a:off x="560419" y="1819895"/>
        <a:ext cx="9840384" cy="485211"/>
      </dsp:txXfrm>
    </dsp:sp>
    <dsp:sp modelId="{051289E5-AEF9-4C88-BE57-D53F1C189E7A}">
      <dsp:nvSpPr>
        <dsp:cNvPr id="0" name=""/>
        <dsp:cNvSpPr/>
      </dsp:nvSpPr>
      <dsp:spPr>
        <a:xfrm>
          <a:off x="0" y="2426409"/>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0C1DEDF-B2AB-4CE1-9AA0-DB114A5FAF1B}">
      <dsp:nvSpPr>
        <dsp:cNvPr id="0" name=""/>
        <dsp:cNvSpPr/>
      </dsp:nvSpPr>
      <dsp:spPr>
        <a:xfrm>
          <a:off x="146776" y="2535582"/>
          <a:ext cx="266866" cy="26686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3D21963-7CA4-4631-8B7A-74C62072341F}">
      <dsp:nvSpPr>
        <dsp:cNvPr id="0" name=""/>
        <dsp:cNvSpPr/>
      </dsp:nvSpPr>
      <dsp:spPr>
        <a:xfrm>
          <a:off x="560419" y="2426409"/>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Open Sans body"/>
            </a:rPr>
            <a:t>Section 5: 	</a:t>
          </a:r>
          <a:r>
            <a:rPr lang="en-US" sz="1600" b="1" kern="1200" dirty="0">
              <a:latin typeface="Open Sans body"/>
            </a:rPr>
            <a:t>Activity</a:t>
          </a:r>
          <a:r>
            <a:rPr lang="en-US" sz="1600" b="0" kern="1200" dirty="0">
              <a:latin typeface="Open Sans body"/>
            </a:rPr>
            <a:t> – identifying reportable incidents		Slides 39-42			</a:t>
          </a:r>
        </a:p>
      </dsp:txBody>
      <dsp:txXfrm>
        <a:off x="560419" y="2426409"/>
        <a:ext cx="9840384" cy="485211"/>
      </dsp:txXfrm>
    </dsp:sp>
    <dsp:sp modelId="{96EEC698-F9CA-46F7-ACB5-E6A0A4AFE6BA}">
      <dsp:nvSpPr>
        <dsp:cNvPr id="0" name=""/>
        <dsp:cNvSpPr/>
      </dsp:nvSpPr>
      <dsp:spPr>
        <a:xfrm>
          <a:off x="0" y="3032923"/>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F13F69-E4F7-441E-940A-BD1C354D9945}">
      <dsp:nvSpPr>
        <dsp:cNvPr id="0" name=""/>
        <dsp:cNvSpPr/>
      </dsp:nvSpPr>
      <dsp:spPr>
        <a:xfrm>
          <a:off x="146776" y="3142096"/>
          <a:ext cx="266866" cy="266866"/>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266C13A-1763-42E9-A46F-C18F8833ED03}">
      <dsp:nvSpPr>
        <dsp:cNvPr id="0" name=""/>
        <dsp:cNvSpPr/>
      </dsp:nvSpPr>
      <dsp:spPr>
        <a:xfrm>
          <a:off x="560419" y="3032923"/>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Open Sans body"/>
            </a:rPr>
            <a:t>Section 6: 	SIRS notifications and </a:t>
          </a:r>
          <a:r>
            <a:rPr lang="en-US" sz="1600" b="1" kern="1200" dirty="0">
              <a:latin typeface="Open Sans body"/>
            </a:rPr>
            <a:t>activity</a:t>
          </a:r>
          <a:r>
            <a:rPr lang="en-US" sz="1600" b="0" kern="1200" dirty="0">
              <a:latin typeface="Open Sans body"/>
            </a:rPr>
            <a:t>				Slides 43-47 	</a:t>
          </a:r>
        </a:p>
      </dsp:txBody>
      <dsp:txXfrm>
        <a:off x="560419" y="3032923"/>
        <a:ext cx="9840384" cy="485211"/>
      </dsp:txXfrm>
    </dsp:sp>
    <dsp:sp modelId="{0DA2BD1A-60DD-4DB1-87E7-B138C7B138E8}">
      <dsp:nvSpPr>
        <dsp:cNvPr id="0" name=""/>
        <dsp:cNvSpPr/>
      </dsp:nvSpPr>
      <dsp:spPr>
        <a:xfrm>
          <a:off x="0" y="3639438"/>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3A2B41C5-252A-4DA4-A491-E7B62645A208}">
      <dsp:nvSpPr>
        <dsp:cNvPr id="0" name=""/>
        <dsp:cNvSpPr/>
      </dsp:nvSpPr>
      <dsp:spPr>
        <a:xfrm>
          <a:off x="146776" y="3748610"/>
          <a:ext cx="266866" cy="266866"/>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654F987-3F77-4F4E-BF41-FD0108DF7FA2}">
      <dsp:nvSpPr>
        <dsp:cNvPr id="0" name=""/>
        <dsp:cNvSpPr/>
      </dsp:nvSpPr>
      <dsp:spPr>
        <a:xfrm>
          <a:off x="560419" y="3639438"/>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Open Sans body"/>
            </a:rPr>
            <a:t>Section 7: 	Reflections and additional resources			Slides 48-51</a:t>
          </a:r>
        </a:p>
      </dsp:txBody>
      <dsp:txXfrm>
        <a:off x="560419" y="3639438"/>
        <a:ext cx="9840384" cy="485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A8A8B-36CF-403C-B68D-00B2A424FF1C}">
      <dsp:nvSpPr>
        <dsp:cNvPr id="0" name=""/>
        <dsp:cNvSpPr/>
      </dsp:nvSpPr>
      <dsp:spPr>
        <a:xfrm>
          <a:off x="3516" y="116806"/>
          <a:ext cx="3428987" cy="13715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AU" sz="2000" b="1" kern="1200"/>
            <a:t>What is it?</a:t>
          </a:r>
        </a:p>
      </dsp:txBody>
      <dsp:txXfrm>
        <a:off x="3516" y="116806"/>
        <a:ext cx="3428987" cy="1371594"/>
      </dsp:txXfrm>
    </dsp:sp>
    <dsp:sp modelId="{697B19CD-2DA6-4240-8435-F9F255B73B80}">
      <dsp:nvSpPr>
        <dsp:cNvPr id="0" name=""/>
        <dsp:cNvSpPr/>
      </dsp:nvSpPr>
      <dsp:spPr>
        <a:xfrm>
          <a:off x="3516" y="1488401"/>
          <a:ext cx="3428987"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None/>
          </a:pPr>
          <a:r>
            <a:rPr lang="en-AU" sz="1800" kern="1200"/>
            <a:t>A set of:</a:t>
          </a:r>
        </a:p>
        <a:p>
          <a:pPr marL="171450" lvl="1" indent="-171450" algn="l" defTabSz="800100">
            <a:lnSpc>
              <a:spcPct val="90000"/>
            </a:lnSpc>
            <a:spcBef>
              <a:spcPct val="0"/>
            </a:spcBef>
            <a:spcAft>
              <a:spcPct val="15000"/>
            </a:spcAft>
            <a:buChar char="•"/>
          </a:pPr>
          <a:r>
            <a:rPr lang="en-AU" sz="1800" kern="1200"/>
            <a:t>policies and processes</a:t>
          </a:r>
        </a:p>
        <a:p>
          <a:pPr marL="171450" lvl="1" indent="-171450" algn="l" defTabSz="800100">
            <a:lnSpc>
              <a:spcPct val="90000"/>
            </a:lnSpc>
            <a:spcBef>
              <a:spcPct val="0"/>
            </a:spcBef>
            <a:spcAft>
              <a:spcPct val="15000"/>
            </a:spcAft>
            <a:buChar char="•"/>
          </a:pPr>
          <a:r>
            <a:rPr lang="en-AU" sz="1800" kern="1200"/>
            <a:t>standard operating procedures</a:t>
          </a:r>
        </a:p>
        <a:p>
          <a:pPr marL="171450" lvl="1" indent="-171450" algn="l" defTabSz="800100">
            <a:lnSpc>
              <a:spcPct val="90000"/>
            </a:lnSpc>
            <a:spcBef>
              <a:spcPct val="0"/>
            </a:spcBef>
            <a:spcAft>
              <a:spcPct val="15000"/>
            </a:spcAft>
            <a:buChar char="•"/>
          </a:pPr>
          <a:r>
            <a:rPr lang="en-AU" sz="1800" kern="1200"/>
            <a:t>tools </a:t>
          </a:r>
        </a:p>
        <a:p>
          <a:pPr marL="171450" lvl="1" indent="-171450" algn="l" defTabSz="800100">
            <a:lnSpc>
              <a:spcPct val="90000"/>
            </a:lnSpc>
            <a:spcBef>
              <a:spcPct val="0"/>
            </a:spcBef>
            <a:spcAft>
              <a:spcPct val="15000"/>
            </a:spcAft>
            <a:buChar char="•"/>
          </a:pPr>
          <a:r>
            <a:rPr lang="en-AU" sz="1800" kern="1200"/>
            <a:t>training and culture for managing incidents</a:t>
          </a:r>
          <a:r>
            <a:rPr lang="en-AU" sz="1100" kern="1200"/>
            <a:t>. </a:t>
          </a:r>
        </a:p>
      </dsp:txBody>
      <dsp:txXfrm>
        <a:off x="3516" y="1488401"/>
        <a:ext cx="3428987" cy="2854800"/>
      </dsp:txXfrm>
    </dsp:sp>
    <dsp:sp modelId="{5C960F0F-767A-4FD2-B40E-79949459A6D9}">
      <dsp:nvSpPr>
        <dsp:cNvPr id="0" name=""/>
        <dsp:cNvSpPr/>
      </dsp:nvSpPr>
      <dsp:spPr>
        <a:xfrm>
          <a:off x="3912562" y="116806"/>
          <a:ext cx="3428987" cy="13715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AU" sz="2000" b="1" kern="1200"/>
            <a:t>What is it used for?</a:t>
          </a:r>
        </a:p>
      </dsp:txBody>
      <dsp:txXfrm>
        <a:off x="3912562" y="116806"/>
        <a:ext cx="3428987" cy="1371594"/>
      </dsp:txXfrm>
    </dsp:sp>
    <dsp:sp modelId="{328B3C40-F3AC-47F5-8B55-3A60F2F197B3}">
      <dsp:nvSpPr>
        <dsp:cNvPr id="0" name=""/>
        <dsp:cNvSpPr/>
      </dsp:nvSpPr>
      <dsp:spPr>
        <a:xfrm>
          <a:off x="3912562" y="1488401"/>
          <a:ext cx="3428987"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AU" sz="1800" kern="1200" dirty="0"/>
            <a:t>To prevent or identify, respond to and manage any incidents or near misses that occur at your service and during the delivery of care and services to older people.</a:t>
          </a:r>
        </a:p>
      </dsp:txBody>
      <dsp:txXfrm>
        <a:off x="3912562" y="1488401"/>
        <a:ext cx="3428987" cy="2854800"/>
      </dsp:txXfrm>
    </dsp:sp>
    <dsp:sp modelId="{F1B87B9E-1B70-495F-8AE7-56CE0DE63FA5}">
      <dsp:nvSpPr>
        <dsp:cNvPr id="0" name=""/>
        <dsp:cNvSpPr/>
      </dsp:nvSpPr>
      <dsp:spPr>
        <a:xfrm>
          <a:off x="7821607" y="116806"/>
          <a:ext cx="3428987" cy="13715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AU" sz="2000" b="1" kern="1200"/>
            <a:t>What does it look like?</a:t>
          </a:r>
        </a:p>
      </dsp:txBody>
      <dsp:txXfrm>
        <a:off x="7821607" y="116806"/>
        <a:ext cx="3428987" cy="1371594"/>
      </dsp:txXfrm>
    </dsp:sp>
    <dsp:sp modelId="{776FBCA7-CB56-4E25-997F-8D6215D65A1E}">
      <dsp:nvSpPr>
        <dsp:cNvPr id="0" name=""/>
        <dsp:cNvSpPr/>
      </dsp:nvSpPr>
      <dsp:spPr>
        <a:xfrm>
          <a:off x="7821607" y="1488401"/>
          <a:ext cx="3428987"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AU" sz="1800" kern="1200"/>
            <a:t>Determined by providers</a:t>
          </a:r>
        </a:p>
        <a:p>
          <a:pPr marL="171450" lvl="1" indent="-171450" algn="l" defTabSz="800100">
            <a:lnSpc>
              <a:spcPct val="90000"/>
            </a:lnSpc>
            <a:spcBef>
              <a:spcPct val="0"/>
            </a:spcBef>
            <a:spcAft>
              <a:spcPct val="15000"/>
            </a:spcAft>
            <a:buChar char="•"/>
          </a:pPr>
          <a:r>
            <a:rPr lang="en-AU" sz="1800" kern="1200"/>
            <a:t>Must be suited to the context of the care you provide. </a:t>
          </a:r>
        </a:p>
      </dsp:txBody>
      <dsp:txXfrm>
        <a:off x="7821607" y="1488401"/>
        <a:ext cx="3428987" cy="2854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7A713-43FE-481D-9501-D41502AEE2B2}">
      <dsp:nvSpPr>
        <dsp:cNvPr id="0" name=""/>
        <dsp:cNvSpPr/>
      </dsp:nvSpPr>
      <dsp:spPr>
        <a:xfrm>
          <a:off x="3660" y="602947"/>
          <a:ext cx="1982039" cy="2774854"/>
        </a:xfrm>
        <a:prstGeom prst="rect">
          <a:avLst/>
        </a:prstGeom>
        <a:solidFill>
          <a:srgbClr val="D6CCD6">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Identify the incident or near miss</a:t>
          </a:r>
          <a:endParaRPr lang="en-US" sz="1500" b="0" kern="1200">
            <a:latin typeface="Open Sans (body)"/>
          </a:endParaRPr>
        </a:p>
      </dsp:txBody>
      <dsp:txXfrm>
        <a:off x="3660" y="1657392"/>
        <a:ext cx="1982039" cy="1664912"/>
      </dsp:txXfrm>
    </dsp:sp>
    <dsp:sp modelId="{1FF4941E-F17A-482D-A81A-5D72B4190B7F}">
      <dsp:nvSpPr>
        <dsp:cNvPr id="0" name=""/>
        <dsp:cNvSpPr/>
      </dsp:nvSpPr>
      <dsp:spPr>
        <a:xfrm>
          <a:off x="578452"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AU" sz="3600" kern="1200"/>
            <a:t>1</a:t>
          </a:r>
        </a:p>
      </dsp:txBody>
      <dsp:txXfrm>
        <a:off x="700362" y="1002343"/>
        <a:ext cx="588636" cy="588636"/>
      </dsp:txXfrm>
    </dsp:sp>
    <dsp:sp modelId="{0E37B1A2-0D35-435D-9B94-18DA3CEEFC2A}">
      <dsp:nvSpPr>
        <dsp:cNvPr id="0" name=""/>
        <dsp:cNvSpPr/>
      </dsp:nvSpPr>
      <dsp:spPr>
        <a:xfrm>
          <a:off x="3660"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6A9D9CC-88D8-4EAD-91AA-9443BDD65903}">
      <dsp:nvSpPr>
        <dsp:cNvPr id="0" name=""/>
        <dsp:cNvSpPr/>
      </dsp:nvSpPr>
      <dsp:spPr>
        <a:xfrm>
          <a:off x="2183903" y="602947"/>
          <a:ext cx="1982039" cy="2774854"/>
        </a:xfrm>
        <a:prstGeom prst="rect">
          <a:avLst/>
        </a:prstGeom>
        <a:solidFill>
          <a:srgbClr val="D6CCD6"/>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Ensure the wellbeing of all involved and take appropriate immediate action</a:t>
          </a:r>
          <a:endParaRPr lang="en-US" sz="1500" b="0" kern="1200">
            <a:latin typeface="Open Sans (body)"/>
          </a:endParaRPr>
        </a:p>
      </dsp:txBody>
      <dsp:txXfrm>
        <a:off x="2183903" y="1657392"/>
        <a:ext cx="1982039" cy="1664912"/>
      </dsp:txXfrm>
    </dsp:sp>
    <dsp:sp modelId="{62D57C76-0D6C-4133-9B83-740AB9BE6BD8}">
      <dsp:nvSpPr>
        <dsp:cNvPr id="0" name=""/>
        <dsp:cNvSpPr/>
      </dsp:nvSpPr>
      <dsp:spPr>
        <a:xfrm>
          <a:off x="2758695"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US" sz="3600" kern="1200"/>
            <a:t>2</a:t>
          </a:r>
        </a:p>
      </dsp:txBody>
      <dsp:txXfrm>
        <a:off x="2880605" y="1002343"/>
        <a:ext cx="588636" cy="588636"/>
      </dsp:txXfrm>
    </dsp:sp>
    <dsp:sp modelId="{2A3B1AE0-3902-4A5A-AABC-6E78FCC982F2}">
      <dsp:nvSpPr>
        <dsp:cNvPr id="0" name=""/>
        <dsp:cNvSpPr/>
      </dsp:nvSpPr>
      <dsp:spPr>
        <a:xfrm>
          <a:off x="2183903"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3039F3A-B8EA-4AAA-8789-0E7BBE301D00}">
      <dsp:nvSpPr>
        <dsp:cNvPr id="0" name=""/>
        <dsp:cNvSpPr/>
      </dsp:nvSpPr>
      <dsp:spPr>
        <a:xfrm>
          <a:off x="4364146" y="602947"/>
          <a:ext cx="1982039" cy="2774854"/>
        </a:xfrm>
        <a:prstGeom prst="rect">
          <a:avLst/>
        </a:prstGeom>
        <a:solidFill>
          <a:srgbClr val="D6CCD6"/>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Follow your service’s IMS – you need to record ALL incidents in your IMS</a:t>
          </a:r>
          <a:endParaRPr lang="en-US" sz="1500" b="0" kern="1200">
            <a:latin typeface="Open Sans (body)"/>
          </a:endParaRPr>
        </a:p>
      </dsp:txBody>
      <dsp:txXfrm>
        <a:off x="4364146" y="1657392"/>
        <a:ext cx="1982039" cy="1664912"/>
      </dsp:txXfrm>
    </dsp:sp>
    <dsp:sp modelId="{30DE630D-86D0-4BEC-8A7D-49206113DCB7}">
      <dsp:nvSpPr>
        <dsp:cNvPr id="0" name=""/>
        <dsp:cNvSpPr/>
      </dsp:nvSpPr>
      <dsp:spPr>
        <a:xfrm>
          <a:off x="4938938"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US" sz="3600" kern="1200"/>
            <a:t>3</a:t>
          </a:r>
        </a:p>
      </dsp:txBody>
      <dsp:txXfrm>
        <a:off x="5060848" y="1002343"/>
        <a:ext cx="588636" cy="588636"/>
      </dsp:txXfrm>
    </dsp:sp>
    <dsp:sp modelId="{38AFD729-4C10-4A3D-9F6A-002581E9DFEA}">
      <dsp:nvSpPr>
        <dsp:cNvPr id="0" name=""/>
        <dsp:cNvSpPr/>
      </dsp:nvSpPr>
      <dsp:spPr>
        <a:xfrm>
          <a:off x="4364146"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5243EBE-427E-404F-AA33-36C7B6243047}">
      <dsp:nvSpPr>
        <dsp:cNvPr id="0" name=""/>
        <dsp:cNvSpPr/>
      </dsp:nvSpPr>
      <dsp:spPr>
        <a:xfrm>
          <a:off x="6544389" y="602947"/>
          <a:ext cx="1982039" cy="2774854"/>
        </a:xfrm>
        <a:prstGeom prst="rect">
          <a:avLst/>
        </a:prstGeom>
        <a:solidFill>
          <a:srgbClr val="D6CCD6">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Determine if it is a SIRS reportable incident</a:t>
          </a:r>
          <a:endParaRPr lang="en-US" sz="1500" b="0" kern="1200">
            <a:latin typeface="Open Sans (body)"/>
          </a:endParaRPr>
        </a:p>
      </dsp:txBody>
      <dsp:txXfrm>
        <a:off x="6544389" y="1657392"/>
        <a:ext cx="1982039" cy="1664912"/>
      </dsp:txXfrm>
    </dsp:sp>
    <dsp:sp modelId="{8ACEFB56-3113-476A-93E3-8854A67EF256}">
      <dsp:nvSpPr>
        <dsp:cNvPr id="0" name=""/>
        <dsp:cNvSpPr/>
      </dsp:nvSpPr>
      <dsp:spPr>
        <a:xfrm>
          <a:off x="7119181"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US" sz="3600" kern="1200"/>
            <a:t>4</a:t>
          </a:r>
        </a:p>
      </dsp:txBody>
      <dsp:txXfrm>
        <a:off x="7241091" y="1002343"/>
        <a:ext cx="588636" cy="588636"/>
      </dsp:txXfrm>
    </dsp:sp>
    <dsp:sp modelId="{1638CDA9-74CB-4310-86EE-13FA3BA65A91}">
      <dsp:nvSpPr>
        <dsp:cNvPr id="0" name=""/>
        <dsp:cNvSpPr/>
      </dsp:nvSpPr>
      <dsp:spPr>
        <a:xfrm>
          <a:off x="6544389"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4A204E1-1AD1-4FCA-A1DB-E1E3C053C7AF}">
      <dsp:nvSpPr>
        <dsp:cNvPr id="0" name=""/>
        <dsp:cNvSpPr/>
      </dsp:nvSpPr>
      <dsp:spPr>
        <a:xfrm>
          <a:off x="8724633" y="602947"/>
          <a:ext cx="1982039" cy="2774854"/>
        </a:xfrm>
        <a:prstGeom prst="rect">
          <a:avLst/>
        </a:prstGeom>
        <a:solidFill>
          <a:srgbClr val="D6CCD6">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dirty="0">
              <a:latin typeface="Open Sans (body)"/>
            </a:rPr>
            <a:t>If reportable, consider the priority level and reporting obligations</a:t>
          </a:r>
          <a:endParaRPr lang="en-US" sz="1500" b="0" kern="1200" dirty="0">
            <a:latin typeface="Open Sans (body)"/>
          </a:endParaRPr>
        </a:p>
      </dsp:txBody>
      <dsp:txXfrm>
        <a:off x="8724633" y="1657392"/>
        <a:ext cx="1982039" cy="1664912"/>
      </dsp:txXfrm>
    </dsp:sp>
    <dsp:sp modelId="{6EFD17AC-B0C4-4F46-B2B2-FFA45F8704A1}">
      <dsp:nvSpPr>
        <dsp:cNvPr id="0" name=""/>
        <dsp:cNvSpPr/>
      </dsp:nvSpPr>
      <dsp:spPr>
        <a:xfrm>
          <a:off x="9299424"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AU" sz="3600" kern="1200"/>
            <a:t>5</a:t>
          </a:r>
        </a:p>
      </dsp:txBody>
      <dsp:txXfrm>
        <a:off x="9421334" y="1002343"/>
        <a:ext cx="588636" cy="588636"/>
      </dsp:txXfrm>
    </dsp:sp>
    <dsp:sp modelId="{C4E4AFB2-8825-4232-96B9-5F54FAAAA17D}">
      <dsp:nvSpPr>
        <dsp:cNvPr id="0" name=""/>
        <dsp:cNvSpPr/>
      </dsp:nvSpPr>
      <dsp:spPr>
        <a:xfrm>
          <a:off x="8724633"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E0817-D5B8-4196-8262-9293F80C5ADE}">
      <dsp:nvSpPr>
        <dsp:cNvPr id="0" name=""/>
        <dsp:cNvSpPr/>
      </dsp:nvSpPr>
      <dsp:spPr>
        <a:xfrm>
          <a:off x="3137"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Unreasonable use of force </a:t>
          </a:r>
        </a:p>
      </dsp:txBody>
      <dsp:txXfrm>
        <a:off x="3137" y="372319"/>
        <a:ext cx="2489315" cy="1493589"/>
      </dsp:txXfrm>
    </dsp:sp>
    <dsp:sp modelId="{005A415F-C151-4200-BF25-89FC91E7EC6F}">
      <dsp:nvSpPr>
        <dsp:cNvPr id="0" name=""/>
        <dsp:cNvSpPr/>
      </dsp:nvSpPr>
      <dsp:spPr>
        <a:xfrm>
          <a:off x="2741385"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Unlawful sexual contact or inappropriate sexual conduct</a:t>
          </a:r>
        </a:p>
      </dsp:txBody>
      <dsp:txXfrm>
        <a:off x="2741385" y="372319"/>
        <a:ext cx="2489315" cy="1493589"/>
      </dsp:txXfrm>
    </dsp:sp>
    <dsp:sp modelId="{92A0B716-11F1-4E68-A9DD-261B17FD8A70}">
      <dsp:nvSpPr>
        <dsp:cNvPr id="0" name=""/>
        <dsp:cNvSpPr/>
      </dsp:nvSpPr>
      <dsp:spPr>
        <a:xfrm>
          <a:off x="5479632"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Psychological or emotional abuse</a:t>
          </a:r>
        </a:p>
      </dsp:txBody>
      <dsp:txXfrm>
        <a:off x="5479632" y="372319"/>
        <a:ext cx="2489315" cy="1493589"/>
      </dsp:txXfrm>
    </dsp:sp>
    <dsp:sp modelId="{2F028B1E-C8CE-4FE2-BD66-1D57D4973E26}">
      <dsp:nvSpPr>
        <dsp:cNvPr id="0" name=""/>
        <dsp:cNvSpPr/>
      </dsp:nvSpPr>
      <dsp:spPr>
        <a:xfrm>
          <a:off x="8217879"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Unexpected death </a:t>
          </a:r>
        </a:p>
      </dsp:txBody>
      <dsp:txXfrm>
        <a:off x="8217879" y="372319"/>
        <a:ext cx="2489315" cy="1493589"/>
      </dsp:txXfrm>
    </dsp:sp>
    <dsp:sp modelId="{4BBC6841-89BA-41E9-933E-364A6ED73FE5}">
      <dsp:nvSpPr>
        <dsp:cNvPr id="0" name=""/>
        <dsp:cNvSpPr/>
      </dsp:nvSpPr>
      <dsp:spPr>
        <a:xfrm>
          <a:off x="3137"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Stealing or financial coercion by a staff member</a:t>
          </a:r>
        </a:p>
      </dsp:txBody>
      <dsp:txXfrm>
        <a:off x="3137" y="2114840"/>
        <a:ext cx="2489315" cy="1493589"/>
      </dsp:txXfrm>
    </dsp:sp>
    <dsp:sp modelId="{52BE3921-6162-4EE1-91F3-6531FA8BCA4F}">
      <dsp:nvSpPr>
        <dsp:cNvPr id="0" name=""/>
        <dsp:cNvSpPr/>
      </dsp:nvSpPr>
      <dsp:spPr>
        <a:xfrm>
          <a:off x="2741385"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Neglect </a:t>
          </a:r>
        </a:p>
      </dsp:txBody>
      <dsp:txXfrm>
        <a:off x="2741385" y="2114840"/>
        <a:ext cx="2489315" cy="1493589"/>
      </dsp:txXfrm>
    </dsp:sp>
    <dsp:sp modelId="{582FD823-056E-4AE0-85AF-A975F520CB61}">
      <dsp:nvSpPr>
        <dsp:cNvPr id="0" name=""/>
        <dsp:cNvSpPr/>
      </dsp:nvSpPr>
      <dsp:spPr>
        <a:xfrm>
          <a:off x="5479632"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Inappropriate use of restrictive practices </a:t>
          </a:r>
        </a:p>
      </dsp:txBody>
      <dsp:txXfrm>
        <a:off x="5479632" y="2114840"/>
        <a:ext cx="2489315" cy="1493589"/>
      </dsp:txXfrm>
    </dsp:sp>
    <dsp:sp modelId="{7196111B-0294-41EF-8823-F4AADF23FF1D}">
      <dsp:nvSpPr>
        <dsp:cNvPr id="0" name=""/>
        <dsp:cNvSpPr/>
      </dsp:nvSpPr>
      <dsp:spPr>
        <a:xfrm>
          <a:off x="8217879"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dirty="0"/>
            <a:t>Missing consumers</a:t>
          </a:r>
        </a:p>
      </dsp:txBody>
      <dsp:txXfrm>
        <a:off x="8217879" y="2114840"/>
        <a:ext cx="2489315" cy="14935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DD85D-B611-4CBC-BCE8-6B4FF0D9E071}">
      <dsp:nvSpPr>
        <dsp:cNvPr id="0" name=""/>
        <dsp:cNvSpPr/>
      </dsp:nvSpPr>
      <dsp:spPr>
        <a:xfrm>
          <a:off x="0" y="8934"/>
          <a:ext cx="10710333" cy="1198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b="1" kern="1200"/>
            <a:t>Reporting to police</a:t>
          </a:r>
          <a:endParaRPr lang="en-US" sz="2800" kern="1200"/>
        </a:p>
      </dsp:txBody>
      <dsp:txXfrm>
        <a:off x="58485" y="67419"/>
        <a:ext cx="10593363" cy="1081110"/>
      </dsp:txXfrm>
    </dsp:sp>
    <dsp:sp modelId="{D0F3CFA5-D5D0-40D7-9A2B-BD5E4E70B905}">
      <dsp:nvSpPr>
        <dsp:cNvPr id="0" name=""/>
        <dsp:cNvSpPr/>
      </dsp:nvSpPr>
      <dsp:spPr>
        <a:xfrm>
          <a:off x="0" y="1391335"/>
          <a:ext cx="10710333" cy="1198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b="1" kern="1200"/>
            <a:t>Older people with cognitive impairment</a:t>
          </a:r>
          <a:endParaRPr lang="en-US" sz="2800" kern="1200"/>
        </a:p>
      </dsp:txBody>
      <dsp:txXfrm>
        <a:off x="58485" y="1449820"/>
        <a:ext cx="10593363" cy="1081110"/>
      </dsp:txXfrm>
    </dsp:sp>
    <dsp:sp modelId="{43A2FE5A-E19A-49AF-9C33-F01593D07F27}">
      <dsp:nvSpPr>
        <dsp:cNvPr id="0" name=""/>
        <dsp:cNvSpPr/>
      </dsp:nvSpPr>
      <dsp:spPr>
        <a:xfrm>
          <a:off x="0" y="2773735"/>
          <a:ext cx="10710333" cy="1198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b="1" kern="1200"/>
            <a:t>Medical treatment or psychological treatment</a:t>
          </a:r>
          <a:endParaRPr lang="en-US" sz="2800" kern="1200"/>
        </a:p>
      </dsp:txBody>
      <dsp:txXfrm>
        <a:off x="58485" y="2832220"/>
        <a:ext cx="10593363" cy="10811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E0817-D5B8-4196-8262-9293F80C5ADE}">
      <dsp:nvSpPr>
        <dsp:cNvPr id="0" name=""/>
        <dsp:cNvSpPr/>
      </dsp:nvSpPr>
      <dsp:spPr>
        <a:xfrm>
          <a:off x="3137"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Unreasonable use of force </a:t>
          </a:r>
        </a:p>
      </dsp:txBody>
      <dsp:txXfrm>
        <a:off x="3137" y="372319"/>
        <a:ext cx="2489315" cy="1493589"/>
      </dsp:txXfrm>
    </dsp:sp>
    <dsp:sp modelId="{005A415F-C151-4200-BF25-89FC91E7EC6F}">
      <dsp:nvSpPr>
        <dsp:cNvPr id="0" name=""/>
        <dsp:cNvSpPr/>
      </dsp:nvSpPr>
      <dsp:spPr>
        <a:xfrm>
          <a:off x="2741385"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Unlawful sexual contact or inappropriate sexual conduct</a:t>
          </a:r>
        </a:p>
      </dsp:txBody>
      <dsp:txXfrm>
        <a:off x="2741385" y="372319"/>
        <a:ext cx="2489315" cy="1493589"/>
      </dsp:txXfrm>
    </dsp:sp>
    <dsp:sp modelId="{92A0B716-11F1-4E68-A9DD-261B17FD8A70}">
      <dsp:nvSpPr>
        <dsp:cNvPr id="0" name=""/>
        <dsp:cNvSpPr/>
      </dsp:nvSpPr>
      <dsp:spPr>
        <a:xfrm>
          <a:off x="5479632"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Psychological or emotional abuse</a:t>
          </a:r>
        </a:p>
      </dsp:txBody>
      <dsp:txXfrm>
        <a:off x="5479632" y="372319"/>
        <a:ext cx="2489315" cy="1493589"/>
      </dsp:txXfrm>
    </dsp:sp>
    <dsp:sp modelId="{2F028B1E-C8CE-4FE2-BD66-1D57D4973E26}">
      <dsp:nvSpPr>
        <dsp:cNvPr id="0" name=""/>
        <dsp:cNvSpPr/>
      </dsp:nvSpPr>
      <dsp:spPr>
        <a:xfrm>
          <a:off x="8217879"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Unexpected death </a:t>
          </a:r>
        </a:p>
      </dsp:txBody>
      <dsp:txXfrm>
        <a:off x="8217879" y="372319"/>
        <a:ext cx="2489315" cy="1493589"/>
      </dsp:txXfrm>
    </dsp:sp>
    <dsp:sp modelId="{4BBC6841-89BA-41E9-933E-364A6ED73FE5}">
      <dsp:nvSpPr>
        <dsp:cNvPr id="0" name=""/>
        <dsp:cNvSpPr/>
      </dsp:nvSpPr>
      <dsp:spPr>
        <a:xfrm>
          <a:off x="3137"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Stealing or financial coercion by a staff member</a:t>
          </a:r>
        </a:p>
      </dsp:txBody>
      <dsp:txXfrm>
        <a:off x="3137" y="2114840"/>
        <a:ext cx="2489315" cy="1493589"/>
      </dsp:txXfrm>
    </dsp:sp>
    <dsp:sp modelId="{52BE3921-6162-4EE1-91F3-6531FA8BCA4F}">
      <dsp:nvSpPr>
        <dsp:cNvPr id="0" name=""/>
        <dsp:cNvSpPr/>
      </dsp:nvSpPr>
      <dsp:spPr>
        <a:xfrm>
          <a:off x="2741385"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Neglect </a:t>
          </a:r>
        </a:p>
      </dsp:txBody>
      <dsp:txXfrm>
        <a:off x="2741385" y="2114840"/>
        <a:ext cx="2489315" cy="1493589"/>
      </dsp:txXfrm>
    </dsp:sp>
    <dsp:sp modelId="{582FD823-056E-4AE0-85AF-A975F520CB61}">
      <dsp:nvSpPr>
        <dsp:cNvPr id="0" name=""/>
        <dsp:cNvSpPr/>
      </dsp:nvSpPr>
      <dsp:spPr>
        <a:xfrm>
          <a:off x="5479632"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Inappropriate use of restrictive practices </a:t>
          </a:r>
        </a:p>
      </dsp:txBody>
      <dsp:txXfrm>
        <a:off x="5479632" y="2114840"/>
        <a:ext cx="2489315" cy="1493589"/>
      </dsp:txXfrm>
    </dsp:sp>
    <dsp:sp modelId="{7196111B-0294-41EF-8823-F4AADF23FF1D}">
      <dsp:nvSpPr>
        <dsp:cNvPr id="0" name=""/>
        <dsp:cNvSpPr/>
      </dsp:nvSpPr>
      <dsp:spPr>
        <a:xfrm>
          <a:off x="8217879"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dirty="0"/>
            <a:t>Missing consumers</a:t>
          </a:r>
        </a:p>
      </dsp:txBody>
      <dsp:txXfrm>
        <a:off x="8217879" y="2114840"/>
        <a:ext cx="2489315" cy="14935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E4B6B-FE68-486D-838E-1591A3F71639}">
      <dsp:nvSpPr>
        <dsp:cNvPr id="0" name=""/>
        <dsp:cNvSpPr/>
      </dsp:nvSpPr>
      <dsp:spPr>
        <a:xfrm>
          <a:off x="0" y="0"/>
          <a:ext cx="10718506" cy="631298"/>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A0D43621-7E3D-4D40-9FE9-4725F70CD202}">
      <dsp:nvSpPr>
        <dsp:cNvPr id="0" name=""/>
        <dsp:cNvSpPr/>
      </dsp:nvSpPr>
      <dsp:spPr>
        <a:xfrm>
          <a:off x="190967" y="145005"/>
          <a:ext cx="347214" cy="3472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3281CB-4D6F-4908-BF61-0CD382139CCA}">
      <dsp:nvSpPr>
        <dsp:cNvPr id="0" name=""/>
        <dsp:cNvSpPr/>
      </dsp:nvSpPr>
      <dsp:spPr>
        <a:xfrm>
          <a:off x="729149" y="2963"/>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AU" sz="2400" b="1" kern="1200" dirty="0">
              <a:solidFill>
                <a:schemeClr val="bg1"/>
              </a:solidFill>
              <a:latin typeface="Fira Sans SemiBold" panose="020B0603050000020004" pitchFamily="34" charset="0"/>
              <a:hlinkClick xmlns:r="http://schemas.openxmlformats.org/officeDocument/2006/relationships" r:id="rId3">
                <a:extLst>
                  <a:ext uri="{A12FA001-AC4F-418D-AE19-62706E023703}">
                    <ahyp:hlinkClr xmlns:ahyp="http://schemas.microsoft.com/office/drawing/2018/hyperlinkcolor" val="tx"/>
                  </a:ext>
                </a:extLst>
              </a:hlinkClick>
            </a:rPr>
            <a:t>Modules on the SIRS and SIRS reportable incidents in Alis</a:t>
          </a:r>
          <a:endParaRPr lang="en-US" sz="2400" b="1" kern="1200" dirty="0">
            <a:solidFill>
              <a:schemeClr val="bg1"/>
            </a:solidFill>
            <a:latin typeface="Fira Sans SemiBold" panose="020B0603050000020004" pitchFamily="34" charset="0"/>
          </a:endParaRPr>
        </a:p>
      </dsp:txBody>
      <dsp:txXfrm>
        <a:off x="729149" y="2963"/>
        <a:ext cx="9989357" cy="631298"/>
      </dsp:txXfrm>
    </dsp:sp>
    <dsp:sp modelId="{032F9254-1548-4C13-B890-621AE50A0C31}">
      <dsp:nvSpPr>
        <dsp:cNvPr id="0" name=""/>
        <dsp:cNvSpPr/>
      </dsp:nvSpPr>
      <dsp:spPr>
        <a:xfrm>
          <a:off x="0" y="792086"/>
          <a:ext cx="10718506" cy="631298"/>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46BBBF8F-A47A-4CEA-A7DF-7DB9E805D79C}">
      <dsp:nvSpPr>
        <dsp:cNvPr id="0" name=""/>
        <dsp:cNvSpPr/>
      </dsp:nvSpPr>
      <dsp:spPr>
        <a:xfrm>
          <a:off x="190967" y="934128"/>
          <a:ext cx="347214" cy="34721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88EAF5-2742-4B4B-BA64-56275ECBABA6}">
      <dsp:nvSpPr>
        <dsp:cNvPr id="0" name=""/>
        <dsp:cNvSpPr/>
      </dsp:nvSpPr>
      <dsp:spPr>
        <a:xfrm>
          <a:off x="729149" y="792086"/>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AU" sz="2400" b="1" kern="1200">
              <a:solidFill>
                <a:schemeClr val="bg1"/>
              </a:solidFill>
              <a:latin typeface="Fira Sans SemiBold" panose="020B0603050000020004" pitchFamily="34" charset="0"/>
              <a:hlinkClick xmlns:r="http://schemas.openxmlformats.org/officeDocument/2006/relationships" r:id="rId6">
                <a:extLst>
                  <a:ext uri="{A12FA001-AC4F-418D-AE19-62706E023703}">
                    <ahyp:hlinkClr xmlns:ahyp="http://schemas.microsoft.com/office/drawing/2018/hyperlinkcolor" val="tx"/>
                  </a:ext>
                </a:extLst>
              </a:hlinkClick>
            </a:rPr>
            <a:t>Commission’s website links for SIRS</a:t>
          </a:r>
          <a:r>
            <a:rPr lang="en-AU" sz="2400" b="1" kern="1200">
              <a:solidFill>
                <a:schemeClr val="bg1"/>
              </a:solidFill>
              <a:latin typeface="Fira Sans SemiBold" panose="020B0603050000020004" pitchFamily="34" charset="0"/>
            </a:rPr>
            <a:t> </a:t>
          </a:r>
          <a:endParaRPr lang="en-US" sz="2400" b="1" kern="1200">
            <a:solidFill>
              <a:schemeClr val="bg1"/>
            </a:solidFill>
            <a:latin typeface="Fira Sans SemiBold" panose="020B0603050000020004" pitchFamily="34" charset="0"/>
          </a:endParaRPr>
        </a:p>
      </dsp:txBody>
      <dsp:txXfrm>
        <a:off x="729149" y="792086"/>
        <a:ext cx="9989357" cy="631298"/>
      </dsp:txXfrm>
    </dsp:sp>
    <dsp:sp modelId="{1DE458B8-4C2D-484C-B03B-87DA6F47774E}">
      <dsp:nvSpPr>
        <dsp:cNvPr id="0" name=""/>
        <dsp:cNvSpPr/>
      </dsp:nvSpPr>
      <dsp:spPr>
        <a:xfrm>
          <a:off x="0" y="1558432"/>
          <a:ext cx="10718506" cy="631298"/>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67E14AC8-ECF6-41D5-83AE-889096CF9237}">
      <dsp:nvSpPr>
        <dsp:cNvPr id="0" name=""/>
        <dsp:cNvSpPr/>
      </dsp:nvSpPr>
      <dsp:spPr>
        <a:xfrm>
          <a:off x="190967" y="1723251"/>
          <a:ext cx="347214" cy="347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7213BB-4BE3-4E4B-8F25-4D7023E9B9DD}">
      <dsp:nvSpPr>
        <dsp:cNvPr id="0" name=""/>
        <dsp:cNvSpPr/>
      </dsp:nvSpPr>
      <dsp:spPr>
        <a:xfrm>
          <a:off x="729149" y="1581209"/>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AU" sz="2400" b="1" kern="1200">
              <a:solidFill>
                <a:schemeClr val="bg1"/>
              </a:solidFill>
              <a:latin typeface="Fira Sans SemiBold" panose="020B0603050000020004" pitchFamily="34" charset="0"/>
              <a:hlinkClick xmlns:r="http://schemas.openxmlformats.org/officeDocument/2006/relationships" r:id="rId9">
                <a:extLst>
                  <a:ext uri="{A12FA001-AC4F-418D-AE19-62706E023703}">
                    <ahyp:hlinkClr xmlns:ahyp="http://schemas.microsoft.com/office/drawing/2018/hyperlinkcolor" val="tx"/>
                  </a:ext>
                </a:extLst>
              </a:hlinkClick>
            </a:rPr>
            <a:t>SIRS decision support tool</a:t>
          </a:r>
          <a:endParaRPr lang="en-US" sz="2400" b="1" kern="1200">
            <a:solidFill>
              <a:schemeClr val="bg1"/>
            </a:solidFill>
            <a:latin typeface="Fira Sans SemiBold" panose="020B0603050000020004" pitchFamily="34" charset="0"/>
          </a:endParaRPr>
        </a:p>
      </dsp:txBody>
      <dsp:txXfrm>
        <a:off x="729149" y="1581209"/>
        <a:ext cx="9989357" cy="631298"/>
      </dsp:txXfrm>
    </dsp:sp>
    <dsp:sp modelId="{332BFCE9-DF78-42F7-8676-D210375505B6}">
      <dsp:nvSpPr>
        <dsp:cNvPr id="0" name=""/>
        <dsp:cNvSpPr/>
      </dsp:nvSpPr>
      <dsp:spPr>
        <a:xfrm>
          <a:off x="0" y="2370332"/>
          <a:ext cx="10718506" cy="631298"/>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7106E270-1247-44F6-961E-269FA81A0372}">
      <dsp:nvSpPr>
        <dsp:cNvPr id="0" name=""/>
        <dsp:cNvSpPr/>
      </dsp:nvSpPr>
      <dsp:spPr>
        <a:xfrm>
          <a:off x="190967" y="2512374"/>
          <a:ext cx="347214" cy="34721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57CACB-2574-490A-ABD5-2D5B4D67C213}">
      <dsp:nvSpPr>
        <dsp:cNvPr id="0" name=""/>
        <dsp:cNvSpPr/>
      </dsp:nvSpPr>
      <dsp:spPr>
        <a:xfrm>
          <a:off x="729149" y="2370332"/>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AU" sz="2400" b="1" kern="1200">
              <a:solidFill>
                <a:schemeClr val="bg1"/>
              </a:solidFill>
              <a:latin typeface="Fira Sans SemiBold" panose="020B0603050000020004" pitchFamily="34" charset="0"/>
              <a:hlinkClick xmlns:r="http://schemas.openxmlformats.org/officeDocument/2006/relationships" r:id="rId12">
                <a:extLst>
                  <a:ext uri="{A12FA001-AC4F-418D-AE19-62706E023703}">
                    <ahyp:hlinkClr xmlns:ahyp="http://schemas.microsoft.com/office/drawing/2018/hyperlinkcolor" val="tx"/>
                  </a:ext>
                </a:extLst>
              </a:hlinkClick>
            </a:rPr>
            <a:t>Regulatory Bulletin</a:t>
          </a:r>
          <a:endParaRPr lang="en-US" sz="2400" b="1" kern="1200">
            <a:solidFill>
              <a:schemeClr val="bg1"/>
            </a:solidFill>
            <a:latin typeface="Fira Sans SemiBold" panose="020B0603050000020004" pitchFamily="34" charset="0"/>
          </a:endParaRPr>
        </a:p>
      </dsp:txBody>
      <dsp:txXfrm>
        <a:off x="729149" y="2370332"/>
        <a:ext cx="9989357" cy="631298"/>
      </dsp:txXfrm>
    </dsp:sp>
    <dsp:sp modelId="{965741E5-8643-40C6-ABCB-97DED2367889}">
      <dsp:nvSpPr>
        <dsp:cNvPr id="0" name=""/>
        <dsp:cNvSpPr/>
      </dsp:nvSpPr>
      <dsp:spPr>
        <a:xfrm>
          <a:off x="936690" y="3162418"/>
          <a:ext cx="9781816" cy="631298"/>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2E15F6A6-2D85-41EF-8C27-2BA4B9306406}">
      <dsp:nvSpPr>
        <dsp:cNvPr id="0" name=""/>
        <dsp:cNvSpPr/>
      </dsp:nvSpPr>
      <dsp:spPr>
        <a:xfrm>
          <a:off x="145472" y="3343062"/>
          <a:ext cx="347214" cy="347214"/>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83A97F-22CA-48A2-9778-6BA8A30BDAE2}">
      <dsp:nvSpPr>
        <dsp:cNvPr id="0" name=""/>
        <dsp:cNvSpPr/>
      </dsp:nvSpPr>
      <dsp:spPr>
        <a:xfrm>
          <a:off x="538181" y="3159454"/>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endParaRPr lang="en-US" sz="2400" b="1" kern="1200">
            <a:solidFill>
              <a:schemeClr val="bg1"/>
            </a:solidFill>
            <a:latin typeface="Fira Sans SemiBold" panose="020B0603050000020004" pitchFamily="34" charset="0"/>
          </a:endParaRPr>
        </a:p>
      </dsp:txBody>
      <dsp:txXfrm>
        <a:off x="538181" y="3159454"/>
        <a:ext cx="9989357" cy="63129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338AF-A4CD-4C0C-BB3D-8BA11A11E04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B472785-4428-4B99-AB36-D7073207E2A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2E76036-42BC-4087-8A08-BFC90AAA75BF}" type="datetimeFigureOut">
              <a:rPr lang="en-AU" smtClean="0"/>
              <a:t>1/12/2025</a:t>
            </a:fld>
            <a:endParaRPr lang="en-AU"/>
          </a:p>
        </p:txBody>
      </p:sp>
      <p:sp>
        <p:nvSpPr>
          <p:cNvPr id="4" name="Footer Placeholder 3">
            <a:extLst>
              <a:ext uri="{FF2B5EF4-FFF2-40B4-BE49-F238E27FC236}">
                <a16:creationId xmlns:a16="http://schemas.microsoft.com/office/drawing/2014/main" id="{1F6AB7D5-FB05-4E00-9614-D1507CD53ED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9511F7E-9712-47D8-AE81-592208C0C6E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A5DE39D-CC02-40E4-8B14-4B4B3DAD75AA}" type="slidenum">
              <a:rPr lang="en-AU" smtClean="0"/>
              <a:t>‹#›</a:t>
            </a:fld>
            <a:endParaRPr lang="en-AU"/>
          </a:p>
        </p:txBody>
      </p:sp>
    </p:spTree>
    <p:extLst>
      <p:ext uri="{BB962C8B-B14F-4D97-AF65-F5344CB8AC3E}">
        <p14:creationId xmlns:p14="http://schemas.microsoft.com/office/powerpoint/2010/main" val="1582625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A8CAE85-181D-46A9-904F-CADA21036751}" type="datetimeFigureOut">
              <a:rPr lang="en-AU" smtClean="0"/>
              <a:t>1/12/2025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5676A5-1DC8-4201-97D2-09D6F1539183}" type="slidenum">
              <a:rPr lang="en-AU" smtClean="0"/>
              <a:t>‹#›</a:t>
            </a:fld>
            <a:endParaRPr lang="en-AU"/>
          </a:p>
        </p:txBody>
      </p:sp>
    </p:spTree>
    <p:extLst>
      <p:ext uri="{BB962C8B-B14F-4D97-AF65-F5344CB8AC3E}">
        <p14:creationId xmlns:p14="http://schemas.microsoft.com/office/powerpoint/2010/main" val="1831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gedcarequality.gov.au/for-providers/serious-incident-response-scheme/sirs-provider-resourc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gedcarequality.gov.au/for-providers/serious-incident-response-scheme/sirs-provider-resourc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a:t>
            </a:fld>
            <a:endParaRPr lang="en-AU"/>
          </a:p>
        </p:txBody>
      </p:sp>
    </p:spTree>
    <p:extLst>
      <p:ext uri="{BB962C8B-B14F-4D97-AF65-F5344CB8AC3E}">
        <p14:creationId xmlns:p14="http://schemas.microsoft.com/office/powerpoint/2010/main" val="2454521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00" dirty="0">
                <a:effectLst/>
                <a:latin typeface="Open Sans" pitchFamily="2" charset="0"/>
                <a:ea typeface="Open Sans" pitchFamily="2" charset="0"/>
                <a:cs typeface="Open Sans" pitchFamily="2" charset="0"/>
              </a:rPr>
              <a:t>The image on screen shows 6 essential elements of an effective IMS.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dirty="0">
              <a:latin typeface="Open Sans" pitchFamily="2" charset="0"/>
              <a:ea typeface="Open Sans" pitchFamily="2" charset="0"/>
              <a:cs typeface="Open Sans" pitchFamily="2" charset="0"/>
            </a:endParaRPr>
          </a:p>
          <a:p>
            <a:pPr>
              <a:lnSpc>
                <a:spcPct val="107000"/>
              </a:lnSpc>
              <a:spcAft>
                <a:spcPts val="800"/>
              </a:spcAft>
            </a:pPr>
            <a:r>
              <a:rPr lang="en-AU" sz="1800" kern="100" dirty="0">
                <a:effectLst/>
                <a:latin typeface="Open Sans" pitchFamily="2" charset="0"/>
                <a:ea typeface="Open Sans" pitchFamily="2" charset="0"/>
                <a:cs typeface="Open Sans" pitchFamily="2" charset="0"/>
              </a:rPr>
              <a:t>This is a comprehensive approach to preventing, managing and learning from incidents. To be effective, an incident management system: </a:t>
            </a:r>
          </a:p>
          <a:p>
            <a:pPr marL="45720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requires leadership commitment and an organisational culture that values openness, accountability and continuous improvement in quality and safety </a:t>
            </a:r>
          </a:p>
          <a:p>
            <a:pPr marL="45720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must exist within a clear governance framework </a:t>
            </a:r>
          </a:p>
          <a:p>
            <a:pPr marL="45720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should include comprehensive policies and procedures relating to incidents and near misses, and their management </a:t>
            </a:r>
          </a:p>
          <a:p>
            <a:pPr marL="45720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should include a mechanism that enables incidents to be easily recorded, safely and securely stored, and easily accessed </a:t>
            </a:r>
          </a:p>
          <a:p>
            <a:pPr marL="45720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must be well understood and used by staff, as well as older people, and their families and representatives </a:t>
            </a:r>
          </a:p>
          <a:p>
            <a:pPr marL="45720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must enable you to respond to incidents including to: </a:t>
            </a:r>
          </a:p>
          <a:p>
            <a:pPr marL="914400" lvl="1" indent="-457200">
              <a:lnSpc>
                <a:spcPct val="107000"/>
              </a:lnSpc>
              <a:spcAft>
                <a:spcPts val="800"/>
              </a:spcAft>
              <a:buFont typeface="Courier New" panose="02070309020205020404" pitchFamily="49" charset="0"/>
              <a:buChar char="o"/>
            </a:pPr>
            <a:r>
              <a:rPr lang="en-AU" sz="2800" dirty="0">
                <a:latin typeface="Open Sans" pitchFamily="2" charset="0"/>
                <a:ea typeface="Open Sans" pitchFamily="2" charset="0"/>
                <a:cs typeface="Open Sans" pitchFamily="2" charset="0"/>
              </a:rPr>
              <a:t>identify and respond to an incident, and immediately supporting those affected </a:t>
            </a:r>
          </a:p>
          <a:p>
            <a:pPr marL="914400" lvl="1" indent="-457200">
              <a:lnSpc>
                <a:spcPct val="107000"/>
              </a:lnSpc>
              <a:spcAft>
                <a:spcPts val="800"/>
              </a:spcAft>
              <a:buFont typeface="Courier New" panose="02070309020205020404" pitchFamily="49" charset="0"/>
              <a:buChar char="o"/>
            </a:pPr>
            <a:r>
              <a:rPr lang="en-AU" sz="2800" dirty="0">
                <a:latin typeface="Open Sans" pitchFamily="2" charset="0"/>
                <a:ea typeface="Open Sans" pitchFamily="2" charset="0"/>
                <a:cs typeface="Open Sans" pitchFamily="2" charset="0"/>
              </a:rPr>
              <a:t>report the incident, make necessary notifications and record the incident appropriately </a:t>
            </a:r>
          </a:p>
          <a:p>
            <a:pPr marL="914400" lvl="1" indent="-457200">
              <a:lnSpc>
                <a:spcPct val="107000"/>
              </a:lnSpc>
              <a:spcAft>
                <a:spcPts val="800"/>
              </a:spcAft>
              <a:buFont typeface="Courier New" panose="02070309020205020404" pitchFamily="49" charset="0"/>
              <a:buChar char="o"/>
            </a:pPr>
            <a:r>
              <a:rPr lang="en-AU" sz="2800" dirty="0">
                <a:latin typeface="Open Sans" pitchFamily="2" charset="0"/>
                <a:ea typeface="Open Sans" pitchFamily="2" charset="0"/>
                <a:cs typeface="Open Sans" pitchFamily="2" charset="0"/>
              </a:rPr>
              <a:t>review, analyse and, if necessary, investigate how and why it happened </a:t>
            </a:r>
          </a:p>
          <a:p>
            <a:pPr marL="914400" lvl="1" indent="-457200">
              <a:lnSpc>
                <a:spcPct val="107000"/>
              </a:lnSpc>
              <a:spcAft>
                <a:spcPts val="800"/>
              </a:spcAft>
              <a:buFont typeface="Courier New" panose="02070309020205020404" pitchFamily="49" charset="0"/>
              <a:buChar char="o"/>
            </a:pPr>
            <a:r>
              <a:rPr lang="en-AU" sz="2800" dirty="0">
                <a:latin typeface="Open Sans" pitchFamily="2" charset="0"/>
                <a:ea typeface="Open Sans" pitchFamily="2" charset="0"/>
                <a:cs typeface="Open Sans" pitchFamily="2" charset="0"/>
              </a:rPr>
              <a:t>implement changes to reduce the risk of recurrence and to make aged care safer and </a:t>
            </a:r>
          </a:p>
          <a:p>
            <a:pPr marL="457200" lvl="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support you to continuously improve, share learnings and analyse trends and should regularly be reviewed. </a:t>
            </a:r>
          </a:p>
          <a:p>
            <a:pPr marL="0" lvl="0" indent="0">
              <a:lnSpc>
                <a:spcPct val="107000"/>
              </a:lnSpc>
              <a:spcAft>
                <a:spcPts val="800"/>
              </a:spcAft>
              <a:buFont typeface="Arial" panose="020B0604020202020204" pitchFamily="34" charset="0"/>
              <a:buNone/>
            </a:pPr>
            <a:endParaRPr lang="en-AU" sz="2800" dirty="0">
              <a:latin typeface="Open Sans" pitchFamily="2" charset="0"/>
              <a:ea typeface="Open Sans" pitchFamily="2" charset="0"/>
              <a:cs typeface="Open Sans" pitchFamily="2" charset="0"/>
            </a:endParaRPr>
          </a:p>
          <a:p>
            <a:pPr marL="342900" lvl="0" indent="-342900">
              <a:lnSpc>
                <a:spcPct val="107000"/>
              </a:lnSpc>
              <a:spcAft>
                <a:spcPts val="800"/>
              </a:spcAft>
              <a:buFont typeface="+mj-lt"/>
              <a:buAutoNum type="arabicPeriod"/>
            </a:pPr>
            <a:endParaRPr lang="en-AU" sz="1800" kern="100" dirty="0">
              <a:effectLst/>
              <a:latin typeface="Open Sans" pitchFamily="2" charset="0"/>
              <a:ea typeface="Open Sans" pitchFamily="2" charset="0"/>
              <a:cs typeface="Open Sans" pitchFamily="2" charset="0"/>
            </a:endParaRPr>
          </a:p>
          <a:p>
            <a:pPr marL="0" lvl="0" indent="0">
              <a:lnSpc>
                <a:spcPct val="107000"/>
              </a:lnSpc>
              <a:spcAft>
                <a:spcPts val="800"/>
              </a:spcAft>
              <a:buFont typeface="+mj-lt"/>
              <a:buNone/>
            </a:pPr>
            <a:endParaRPr lang="en-AU" sz="1800" kern="100" dirty="0">
              <a:effectLst/>
              <a:latin typeface="Open Sans" pitchFamily="2" charset="0"/>
              <a:ea typeface="Open Sans" pitchFamily="2" charset="0"/>
              <a:cs typeface="Open Sans" pitchFamily="2" charset="0"/>
            </a:endParaRP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10</a:t>
            </a:fld>
            <a:endParaRPr lang="en-AU"/>
          </a:p>
        </p:txBody>
      </p:sp>
    </p:spTree>
    <p:extLst>
      <p:ext uri="{BB962C8B-B14F-4D97-AF65-F5344CB8AC3E}">
        <p14:creationId xmlns:p14="http://schemas.microsoft.com/office/powerpoint/2010/main" val="422676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pPr>
            <a:r>
              <a:rPr lang="en-AU" sz="2800" dirty="0">
                <a:latin typeface="Open Sans" pitchFamily="2" charset="0"/>
                <a:ea typeface="Open Sans" pitchFamily="2" charset="0"/>
                <a:cs typeface="Open Sans" pitchFamily="2" charset="0"/>
              </a:rPr>
              <a:t>For more information on the 6 essential elements of an IMS, you can refer to the </a:t>
            </a:r>
            <a:r>
              <a:rPr lang="en-AU" sz="2800" b="1" kern="100" dirty="0">
                <a:effectLst/>
                <a:latin typeface="Open Sans" pitchFamily="2" charset="0"/>
                <a:ea typeface="Open Sans" pitchFamily="2" charset="0"/>
                <a:cs typeface="Open Sans" pitchFamily="2" charset="0"/>
              </a:rPr>
              <a:t>Effective incident management systems: Best practice guidance</a:t>
            </a:r>
            <a:r>
              <a:rPr lang="en-AU" sz="2800" b="0" kern="100" dirty="0">
                <a:effectLst/>
                <a:latin typeface="Open Sans" pitchFamily="2" charset="0"/>
                <a:ea typeface="Open Sans" pitchFamily="2" charset="0"/>
                <a:cs typeface="Open Sans" pitchFamily="2" charset="0"/>
              </a:rPr>
              <a:t>, </a:t>
            </a:r>
            <a:r>
              <a:rPr lang="en-AU" sz="2800" b="0" kern="1200" dirty="0">
                <a:solidFill>
                  <a:schemeClr val="tx1"/>
                </a:solidFill>
                <a:effectLst/>
                <a:latin typeface="Open Sans" pitchFamily="2" charset="0"/>
                <a:ea typeface="Open Sans" pitchFamily="2" charset="0"/>
                <a:cs typeface="Open Sans" pitchFamily="2" charset="0"/>
              </a:rPr>
              <a:t>found on the Commission’s website. </a:t>
            </a:r>
          </a:p>
          <a:p>
            <a:pPr marL="0" lvl="0" indent="0">
              <a:lnSpc>
                <a:spcPct val="107000"/>
              </a:lnSpc>
              <a:spcAft>
                <a:spcPts val="800"/>
              </a:spcAft>
              <a:buFont typeface="Arial" panose="020B0604020202020204" pitchFamily="34" charset="0"/>
              <a:buNone/>
            </a:pPr>
            <a:endParaRPr lang="en-AU" sz="2800" b="0" kern="100" dirty="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r>
              <a:rPr lang="en-AU" sz="2800" kern="100" dirty="0">
                <a:effectLst/>
                <a:latin typeface="Open Sans" pitchFamily="2" charset="0"/>
                <a:ea typeface="Open Sans" pitchFamily="2" charset="0"/>
                <a:cs typeface="Open Sans" pitchFamily="2" charset="0"/>
              </a:rPr>
              <a:t>The </a:t>
            </a:r>
            <a:r>
              <a:rPr lang="en-AU" sz="2800" b="0" kern="1200" dirty="0">
                <a:solidFill>
                  <a:schemeClr val="tx1"/>
                </a:solidFill>
                <a:effectLst/>
                <a:latin typeface="Open Sans" pitchFamily="2" charset="0"/>
                <a:ea typeface="Open Sans" pitchFamily="2" charset="0"/>
                <a:cs typeface="Open Sans" pitchFamily="2" charset="0"/>
              </a:rPr>
              <a:t>SIRS Provider Resource page also has a section on Incident Management Systems. </a:t>
            </a:r>
            <a:r>
              <a:rPr lang="en-AU" sz="2800" b="0" kern="100" dirty="0">
                <a:effectLst/>
                <a:latin typeface="Open Sans" pitchFamily="2" charset="0"/>
                <a:ea typeface="Open Sans" pitchFamily="2" charset="0"/>
                <a:cs typeface="Open Sans" pitchFamily="2" charset="0"/>
              </a:rPr>
              <a:t>Reading through this, you will see how it</a:t>
            </a:r>
            <a:r>
              <a:rPr lang="en-AU" sz="1800" kern="100" dirty="0">
                <a:effectLst/>
                <a:latin typeface="Open Sans" pitchFamily="2" charset="0"/>
                <a:ea typeface="Open Sans" pitchFamily="2" charset="0"/>
                <a:cs typeface="Open Sans" pitchFamily="2" charset="0"/>
              </a:rPr>
              <a:t> compliments information detailed in the </a:t>
            </a:r>
            <a:r>
              <a:rPr lang="en-AU" sz="1800" i="1" kern="100" dirty="0">
                <a:effectLst/>
                <a:latin typeface="Open Sans" pitchFamily="2" charset="0"/>
                <a:ea typeface="Open Sans" pitchFamily="2" charset="0"/>
                <a:cs typeface="Open Sans" pitchFamily="2" charset="0"/>
              </a:rPr>
              <a:t>Quality of Care Principles 2014 Part 4B. </a:t>
            </a:r>
          </a:p>
          <a:p>
            <a:pPr marL="0" lvl="0" indent="0">
              <a:lnSpc>
                <a:spcPct val="107000"/>
              </a:lnSpc>
              <a:spcAft>
                <a:spcPts val="800"/>
              </a:spcAft>
              <a:buFont typeface="Arial" panose="020B0604020202020204" pitchFamily="34" charset="0"/>
              <a:buNone/>
            </a:pPr>
            <a:endParaRPr lang="en-AU" sz="1800" i="1" kern="100" dirty="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r>
              <a:rPr lang="en-AU" sz="1800" kern="100" dirty="0">
                <a:effectLst/>
                <a:latin typeface="Open Sans" pitchFamily="2" charset="0"/>
                <a:ea typeface="Open Sans" pitchFamily="2" charset="0"/>
                <a:cs typeface="Open Sans" pitchFamily="2" charset="0"/>
              </a:rPr>
              <a:t>There is a whole range of other resources around incident management systems that can also be found on the website. There are also modules in Alis, the Commission’s online learning platform on incident management. </a:t>
            </a:r>
          </a:p>
          <a:p>
            <a:endParaRPr lang="en-AU" dirty="0">
              <a:latin typeface="Open Sans" pitchFamily="2" charset="0"/>
              <a:ea typeface="Open Sans" pitchFamily="2" charset="0"/>
              <a:cs typeface="Open Sans" pitchFamily="2" charset="0"/>
            </a:endParaRPr>
          </a:p>
          <a:p>
            <a:r>
              <a:rPr lang="en-AU" b="1" dirty="0">
                <a:latin typeface="Open Sans" pitchFamily="2" charset="0"/>
                <a:ea typeface="Open Sans" pitchFamily="2" charset="0"/>
                <a:cs typeface="Open Sans" pitchFamily="2" charset="0"/>
              </a:rPr>
              <a:t>Resource: </a:t>
            </a:r>
            <a:r>
              <a:rPr lang="en-AU" dirty="0">
                <a:latin typeface="Open Sans" pitchFamily="2" charset="0"/>
                <a:ea typeface="Open Sans" pitchFamily="2" charset="0"/>
                <a:cs typeface="Open Sans" pitchFamily="2" charset="0"/>
              </a:rPr>
              <a:t>https://www.agedcarequality.gov.au/providers/serious-incident-response-scheme/incident-management-systems</a:t>
            </a:r>
          </a:p>
          <a:p>
            <a:endParaRPr lang="en-AU"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11</a:t>
            </a:fld>
            <a:endParaRPr lang="en-AU"/>
          </a:p>
        </p:txBody>
      </p:sp>
    </p:spTree>
    <p:extLst>
      <p:ext uri="{BB962C8B-B14F-4D97-AF65-F5344CB8AC3E}">
        <p14:creationId xmlns:p14="http://schemas.microsoft.com/office/powerpoint/2010/main" val="3538614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kern="1200" dirty="0">
                <a:effectLst/>
                <a:latin typeface="Open Sans" pitchFamily="2" charset="0"/>
                <a:ea typeface="Open Sans" pitchFamily="2" charset="0"/>
                <a:cs typeface="Open Sans" pitchFamily="2" charset="0"/>
              </a:rPr>
              <a:t>There are some basic steps that need to be followed when an incident occurs at your service. Staff must be familiar with these steps because everyone has a role to play in managing and reporting incidents under the SIRS. You need to ensure all staff are aware of the role they play, what their responsibilities are and that they follow your IMS policies and procedures. </a:t>
            </a:r>
            <a:endParaRPr lang="en-AU" sz="12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200" b="1" kern="100" dirty="0">
              <a:solidFill>
                <a:schemeClr val="tx1"/>
              </a:solidFill>
              <a:effectLst/>
              <a:latin typeface="Open Sans" pitchFamily="2" charset="0"/>
              <a:ea typeface="Open Sans" pitchFamily="2" charset="0"/>
              <a:cs typeface="Open Sans" pitchFamily="2" charset="0"/>
            </a:endParaRPr>
          </a:p>
          <a:p>
            <a:pPr>
              <a:lnSpc>
                <a:spcPct val="107000"/>
              </a:lnSpc>
              <a:spcAft>
                <a:spcPts val="800"/>
              </a:spcAft>
            </a:pPr>
            <a:r>
              <a:rPr lang="en-AU" sz="1200" kern="1200" dirty="0">
                <a:effectLst/>
                <a:latin typeface="Open Sans" pitchFamily="2" charset="0"/>
                <a:ea typeface="Open Sans" pitchFamily="2" charset="0"/>
                <a:cs typeface="Open Sans" pitchFamily="2" charset="0"/>
              </a:rPr>
              <a:t>As an example, frontline staff might be involved in identifying the incident or near miss and ensuring the wellbeing of all involved by taking appropriate actions. They might also be responsible for documenting and escalating the incident or near miss. Clinical staff or management might be the ones who investigate, direct, or implement appropriate actions taken as required. They will also need to determine if the incident is a SIRS reportable incident and if so the priority level and ensuring the Commission is notified within the appropriate time frames.</a:t>
            </a:r>
            <a:endParaRPr lang="en-AU" sz="1200" kern="100" dirty="0">
              <a:effectLst/>
              <a:latin typeface="Open Sans" pitchFamily="2" charset="0"/>
              <a:ea typeface="Open Sans" pitchFamily="2" charset="0"/>
              <a:cs typeface="Open Sans" pitchFamily="2" charset="0"/>
            </a:endParaRPr>
          </a:p>
          <a:p>
            <a:pPr>
              <a:lnSpc>
                <a:spcPct val="107000"/>
              </a:lnSpc>
              <a:spcAft>
                <a:spcPts val="800"/>
              </a:spcAft>
            </a:pPr>
            <a:r>
              <a:rPr lang="en-AU" sz="1200" kern="1200" dirty="0">
                <a:effectLst/>
                <a:latin typeface="Open Sans" pitchFamily="2" charset="0"/>
                <a:ea typeface="Open Sans" pitchFamily="2" charset="0"/>
                <a:cs typeface="Open Sans" pitchFamily="2" charset="0"/>
              </a:rPr>
              <a:t> </a:t>
            </a:r>
            <a:endParaRPr lang="en-AU" sz="1200" kern="100" dirty="0">
              <a:effectLst/>
              <a:latin typeface="Open Sans" pitchFamily="2" charset="0"/>
              <a:ea typeface="Open Sans" pitchFamily="2" charset="0"/>
              <a:cs typeface="Open Sans" pitchFamily="2" charset="0"/>
            </a:endParaRPr>
          </a:p>
          <a:p>
            <a:pPr>
              <a:lnSpc>
                <a:spcPct val="107000"/>
              </a:lnSpc>
              <a:spcAft>
                <a:spcPts val="800"/>
              </a:spcAft>
            </a:pPr>
            <a:r>
              <a:rPr lang="en-AU" sz="1200" kern="1200" dirty="0">
                <a:effectLst/>
                <a:latin typeface="Open Sans" pitchFamily="2" charset="0"/>
                <a:ea typeface="Open Sans" pitchFamily="2" charset="0"/>
                <a:cs typeface="Open Sans" pitchFamily="2" charset="0"/>
              </a:rPr>
              <a:t>You will also need to be aware of other reporting obligations, for example report to the police or the Australian Health Practitioner Regulation Agency (AHPRA).  </a:t>
            </a:r>
          </a:p>
          <a:p>
            <a:pPr>
              <a:lnSpc>
                <a:spcPct val="107000"/>
              </a:lnSpc>
              <a:spcAft>
                <a:spcPts val="800"/>
              </a:spcAft>
            </a:pPr>
            <a:endParaRPr lang="en-AU" sz="1200" kern="12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b="1" kern="1200" dirty="0">
                <a:effectLst/>
                <a:latin typeface="Open Sans" pitchFamily="2" charset="0"/>
                <a:ea typeface="Open Sans" pitchFamily="2" charset="0"/>
                <a:cs typeface="Open Sans" pitchFamily="2" charset="0"/>
              </a:rPr>
              <a:t>You must do something about every incident, but not every incident is reportable.   </a:t>
            </a:r>
            <a:r>
              <a:rPr lang="en-AU" sz="1200" dirty="0">
                <a:effectLst/>
                <a:latin typeface="Open Sans" pitchFamily="2" charset="0"/>
                <a:ea typeface="Open Sans" pitchFamily="2" charset="0"/>
                <a:cs typeface="Open Sans" pitchFamily="2" charset="0"/>
              </a:rPr>
              <a:t> </a:t>
            </a:r>
            <a:r>
              <a:rPr lang="en-AU" sz="1800" dirty="0">
                <a:effectLst/>
                <a:latin typeface="Open Sans" pitchFamily="2" charset="0"/>
                <a:ea typeface="Open Sans" pitchFamily="2" charset="0"/>
                <a:cs typeface="Open Sans" pitchFamily="2" charset="0"/>
              </a:rPr>
              <a:t> </a:t>
            </a:r>
            <a:r>
              <a:rPr lang="en-AU" sz="1200" kern="100" dirty="0">
                <a:effectLst/>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200" b="1" kern="1200" dirty="0">
              <a:solidFill>
                <a:schemeClr val="tx1"/>
              </a:solidFill>
              <a:effectLst/>
              <a:latin typeface="Open Sans" pitchFamily="2" charset="0"/>
              <a:ea typeface="Open Sans" pitchFamily="2" charset="0"/>
              <a:cs typeface="Open Sans" pitchFamily="2" charset="0"/>
            </a:endParaRPr>
          </a:p>
          <a:p>
            <a:pPr defTabSz="947860">
              <a:defRPr/>
            </a:pPr>
            <a:endParaRPr lang="en-AU" dirty="0">
              <a:latin typeface="Fira Sans Light" panose="020B0403050000020004" pitchFamily="34" charset="0"/>
            </a:endParaRPr>
          </a:p>
        </p:txBody>
      </p:sp>
    </p:spTree>
    <p:extLst>
      <p:ext uri="{BB962C8B-B14F-4D97-AF65-F5344CB8AC3E}">
        <p14:creationId xmlns:p14="http://schemas.microsoft.com/office/powerpoint/2010/main" val="1990211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sections looks at what the SIRS is.</a:t>
            </a:r>
          </a:p>
        </p:txBody>
      </p:sp>
      <p:sp>
        <p:nvSpPr>
          <p:cNvPr id="4" name="Slide Number Placeholder 3"/>
          <p:cNvSpPr>
            <a:spLocks noGrp="1"/>
          </p:cNvSpPr>
          <p:nvPr>
            <p:ph type="sldNum" sz="quarter" idx="5"/>
          </p:nvPr>
        </p:nvSpPr>
        <p:spPr/>
        <p:txBody>
          <a:bodyPr/>
          <a:lstStyle/>
          <a:p>
            <a:fld id="{485676A5-1DC8-4201-97D2-09D6F1539183}" type="slidenum">
              <a:rPr lang="en-AU" smtClean="0"/>
              <a:t>13</a:t>
            </a:fld>
            <a:endParaRPr lang="en-AU"/>
          </a:p>
        </p:txBody>
      </p:sp>
    </p:spTree>
    <p:extLst>
      <p:ext uri="{BB962C8B-B14F-4D97-AF65-F5344CB8AC3E}">
        <p14:creationId xmlns:p14="http://schemas.microsoft.com/office/powerpoint/2010/main" val="2911973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The Serious Incident Response Scheme (SIRS) is an initiative that aims to reduce abuse and neglect among people receiving aged care</a:t>
            </a:r>
            <a:r>
              <a:rPr lang="en-US"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It sets out your responsibilities to manage and take reasonable action to prevent incidents with a focus on the delivery of care which is safe, supports health and wellbeing, and enables a high quality of life .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There are 3 major components of SIRS that must be implemented: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incident management obligations,</a:t>
            </a:r>
            <a:r>
              <a:rPr lang="en-AU" sz="1800" kern="1200" dirty="0">
                <a:solidFill>
                  <a:srgbClr val="181717"/>
                </a:solidFill>
                <a:effectLst/>
                <a:latin typeface="Open Sans" pitchFamily="2" charset="0"/>
                <a:ea typeface="Open Sans" pitchFamily="2" charset="0"/>
                <a:cs typeface="Open Sans" pitchFamily="2" charset="0"/>
              </a:rPr>
              <a:t> which we briefly explored </a:t>
            </a: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continuous improvement</a:t>
            </a:r>
            <a:r>
              <a:rPr lang="en-AU" sz="1800" b="0" kern="1200" dirty="0">
                <a:solidFill>
                  <a:srgbClr val="181717"/>
                </a:solidFill>
                <a:effectLst/>
                <a:latin typeface="Open Sans" pitchFamily="2" charset="0"/>
                <a:ea typeface="Open Sans" pitchFamily="2" charset="0"/>
                <a:cs typeface="Open Sans" pitchFamily="2" charset="0"/>
              </a:rPr>
              <a:t> - using data from your IMS to drive quality improvement within your service and</a:t>
            </a:r>
            <a:endParaRPr lang="en-AU" sz="1800" b="1" kern="100" dirty="0">
              <a:solidFill>
                <a:schemeClr val="tx1"/>
              </a:solidFill>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serious incident reporting and response</a:t>
            </a:r>
            <a:r>
              <a:rPr lang="en-AU" sz="1800" kern="1200" dirty="0">
                <a:solidFill>
                  <a:srgbClr val="181717"/>
                </a:solidFill>
                <a:effectLst/>
                <a:latin typeface="Open Sans" pitchFamily="2" charset="0"/>
                <a:ea typeface="Open Sans" pitchFamily="2" charset="0"/>
                <a:cs typeface="Open Sans" pitchFamily="2" charset="0"/>
              </a:rPr>
              <a:t> we will be looking at as we move through the remainder of the session.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14</a:t>
            </a:fld>
            <a:endParaRPr lang="en-AU"/>
          </a:p>
        </p:txBody>
      </p:sp>
    </p:spTree>
    <p:extLst>
      <p:ext uri="{BB962C8B-B14F-4D97-AF65-F5344CB8AC3E}">
        <p14:creationId xmlns:p14="http://schemas.microsoft.com/office/powerpoint/2010/main" val="1745058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kern="100" dirty="0">
                <a:effectLst/>
                <a:latin typeface="Open Sans" pitchFamily="2" charset="0"/>
                <a:ea typeface="Open Sans" pitchFamily="2" charset="0"/>
                <a:cs typeface="Open Sans" pitchFamily="2" charset="0"/>
              </a:rPr>
              <a:t>Information about SIRS can be found on the Commission’s website. A key resource is </a:t>
            </a:r>
            <a:r>
              <a:rPr lang="en-AU" sz="1200" i="0" kern="100" dirty="0">
                <a:effectLst/>
                <a:latin typeface="Open Sans" pitchFamily="2" charset="0"/>
                <a:ea typeface="Open Sans" pitchFamily="2" charset="0"/>
                <a:cs typeface="Open Sans" pitchFamily="2" charset="0"/>
              </a:rPr>
              <a:t>About the Serious Incident Response Scheme. You can choose your own adventure by selecting from the options available to tailor the information it gives you. For example, Home services, working directly with consumers. </a:t>
            </a:r>
          </a:p>
          <a:p>
            <a:pPr marL="0" lvl="0" indent="0">
              <a:lnSpc>
                <a:spcPct val="150000"/>
              </a:lnSpc>
              <a:spcAft>
                <a:spcPts val="800"/>
              </a:spcAft>
              <a:buFont typeface="Symbol" panose="05050102010706020507" pitchFamily="18" charset="2"/>
              <a:buNone/>
            </a:pPr>
            <a:endParaRPr lang="en-AU" sz="1200" i="1" kern="100" dirty="0">
              <a:effectLst/>
              <a:latin typeface="Open Sans" pitchFamily="2" charset="0"/>
              <a:ea typeface="Open Sans" pitchFamily="2" charset="0"/>
              <a:cs typeface="Open Sans" pitchFamily="2" charset="0"/>
            </a:endParaRPr>
          </a:p>
          <a:p>
            <a:pPr>
              <a:spcAft>
                <a:spcPts val="800"/>
              </a:spcAft>
            </a:pP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Resource: </a:t>
            </a: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https://www.agedcarequality.gov.au/providers/serious-incident-response-scheme/about-serious-incident-response-scheme-sirs?info_about=8487&amp;working_in=8489</a:t>
            </a:r>
            <a:endParaRPr lang="en-AU"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2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200" kern="100" dirty="0">
              <a:effectLst/>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15</a:t>
            </a:fld>
            <a:endParaRPr lang="en-AU"/>
          </a:p>
        </p:txBody>
      </p:sp>
    </p:spTree>
    <p:extLst>
      <p:ext uri="{BB962C8B-B14F-4D97-AF65-F5344CB8AC3E}">
        <p14:creationId xmlns:p14="http://schemas.microsoft.com/office/powerpoint/2010/main" val="1541919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rgbClr val="181717"/>
                </a:solidFill>
                <a:effectLst/>
                <a:latin typeface="Open Sans" pitchFamily="2" charset="0"/>
                <a:ea typeface="Open Sans" pitchFamily="2" charset="0"/>
                <a:cs typeface="Open Sans" pitchFamily="2" charset="0"/>
              </a:rPr>
              <a:t>This next section will look at important terminology you need to understand to assist you with: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rgbClr val="181717"/>
                </a:solidFill>
                <a:effectLst/>
                <a:latin typeface="Open Sans" pitchFamily="2" charset="0"/>
                <a:ea typeface="Open Sans" pitchFamily="2" charset="0"/>
                <a:cs typeface="Open Sans" pitchFamily="2" charset="0"/>
              </a:rPr>
              <a:t>your reporting obligations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rgbClr val="181717"/>
                </a:solidFill>
                <a:effectLst/>
                <a:latin typeface="Open Sans" pitchFamily="2" charset="0"/>
                <a:ea typeface="Open Sans" pitchFamily="2" charset="0"/>
                <a:cs typeface="Open Sans" pitchFamily="2" charset="0"/>
              </a:rPr>
              <a:t>what SIRS reportable incidents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rgbClr val="181717"/>
                </a:solidFill>
                <a:effectLst/>
                <a:latin typeface="Open Sans" pitchFamily="2" charset="0"/>
                <a:ea typeface="Open Sans" pitchFamily="2" charset="0"/>
                <a:cs typeface="Open Sans" pitchFamily="2" charset="0"/>
              </a:rPr>
              <a:t>the 8 types of reportable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rgbClr val="181717"/>
                </a:solidFill>
                <a:effectLst/>
                <a:latin typeface="Open Sans" pitchFamily="2" charset="0"/>
                <a:ea typeface="Open Sans" pitchFamily="2" charset="0"/>
                <a:cs typeface="Open Sans" pitchFamily="2" charset="0"/>
              </a:rPr>
              <a:t>what makes an incident a Priority 1 or 2 under SIRS. </a:t>
            </a:r>
            <a:r>
              <a:rPr lang="en-US" sz="1200" kern="1200" dirty="0">
                <a:solidFill>
                  <a:srgbClr val="181717"/>
                </a:solidFill>
                <a:effectLst/>
                <a:latin typeface="Open Sans" pitchFamily="2" charset="0"/>
                <a:ea typeface="Open Sans" pitchFamily="2" charset="0"/>
                <a:cs typeface="Open Sans" pitchFamily="2" charset="0"/>
              </a:rPr>
              <a:t>​</a:t>
            </a:r>
            <a:endParaRPr lang="en-AU" sz="1200" kern="100" dirty="0">
              <a:effectLst/>
              <a:latin typeface="Open Sans" pitchFamily="2" charset="0"/>
              <a:ea typeface="Open Sans" pitchFamily="2" charset="0"/>
              <a:cs typeface="Open Sans" pitchFamily="2" charset="0"/>
            </a:endParaRP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16</a:t>
            </a:fld>
            <a:endParaRPr lang="en-AU"/>
          </a:p>
        </p:txBody>
      </p:sp>
    </p:spTree>
    <p:extLst>
      <p:ext uri="{BB962C8B-B14F-4D97-AF65-F5344CB8AC3E}">
        <p14:creationId xmlns:p14="http://schemas.microsoft.com/office/powerpoint/2010/main" val="3770333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The next few slides, look at what a reportable incident is.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Firstly, an </a:t>
            </a:r>
            <a:r>
              <a:rPr lang="en-AU" sz="1800" b="1" kern="1200" dirty="0">
                <a:effectLst/>
                <a:latin typeface="Open Sans" pitchFamily="2" charset="0"/>
                <a:ea typeface="Open Sans" pitchFamily="2" charset="0"/>
                <a:cs typeface="Open Sans" pitchFamily="2" charset="0"/>
              </a:rPr>
              <a:t>incident </a:t>
            </a:r>
            <a:r>
              <a:rPr lang="en-AU" sz="1800" kern="1200" dirty="0">
                <a:effectLst/>
                <a:latin typeface="Open Sans" pitchFamily="2" charset="0"/>
                <a:ea typeface="Open Sans" pitchFamily="2" charset="0"/>
                <a:cs typeface="Open Sans" pitchFamily="2" charset="0"/>
              </a:rPr>
              <a:t>is something that happens, which causes or has the potential to cause intentional or unintentional harm to an older person in your care.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As mentioned previously, all incidents that occur need to be managed in your IMS. Some incidents will only need to be managed in your IMS, but there are 8 types of incidents (more on that later), which are considered reportable incidents in the serious incident response scheme, that you are required to report to the Commission.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What is a SIRS reportable</a:t>
            </a:r>
            <a:r>
              <a:rPr lang="en-AU" sz="1800" b="1" kern="1200" dirty="0">
                <a:effectLst/>
                <a:latin typeface="Open Sans" pitchFamily="2" charset="0"/>
                <a:ea typeface="Open Sans" pitchFamily="2" charset="0"/>
                <a:cs typeface="Open Sans" pitchFamily="2" charset="0"/>
              </a:rPr>
              <a:t> incident</a:t>
            </a:r>
            <a:r>
              <a:rPr lang="en-AU" sz="1800" kern="1200" dirty="0">
                <a:effectLst/>
                <a:latin typeface="Open Sans" pitchFamily="2" charset="0"/>
                <a:ea typeface="Open Sans" pitchFamily="2" charset="0"/>
                <a:cs typeface="Open Sans" pitchFamily="2" charset="0"/>
              </a:rPr>
              <a:t>?</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80C"/>
                </a:solidFill>
                <a:effectLst/>
                <a:latin typeface="Open Sans" pitchFamily="2" charset="0"/>
                <a:ea typeface="Open Sans" pitchFamily="2" charset="0"/>
                <a:cs typeface="Open Sans" pitchFamily="2" charset="0"/>
              </a:rPr>
              <a:t> An incident is reportable if it:</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solidFill>
                  <a:srgbClr val="000000"/>
                </a:solidFill>
                <a:effectLst/>
                <a:latin typeface="Open Sans" pitchFamily="2" charset="0"/>
                <a:ea typeface="Open Sans" pitchFamily="2" charset="0"/>
                <a:cs typeface="Open Sans" pitchFamily="2" charset="0"/>
              </a:rPr>
              <a:t>is one of the 8 reportable incident types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solidFill>
                  <a:srgbClr val="000000"/>
                </a:solidFill>
                <a:effectLst/>
                <a:latin typeface="Open Sans" pitchFamily="2" charset="0"/>
                <a:ea typeface="Open Sans" pitchFamily="2" charset="0"/>
                <a:cs typeface="Open Sans" pitchFamily="2" charset="0"/>
              </a:rPr>
              <a:t>has occurred, or is alleged to have occurred, or suspected to have occurred (even if you can’t prove it) to an older person in your care</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solidFill>
                  <a:srgbClr val="000000"/>
                </a:solidFill>
                <a:effectLst/>
                <a:latin typeface="Open Sans" pitchFamily="2" charset="0"/>
                <a:ea typeface="Open Sans" pitchFamily="2" charset="0"/>
                <a:cs typeface="Open Sans" pitchFamily="2" charset="0"/>
              </a:rPr>
              <a:t>has occurred in connection with the provision of care and services</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Symbol" panose="05050102010706020507" pitchFamily="18" charset="2"/>
              <a:buChar char=""/>
            </a:pPr>
            <a:r>
              <a:rPr lang="en-AU" sz="1800" kern="1200" dirty="0">
                <a:solidFill>
                  <a:srgbClr val="000000"/>
                </a:solidFill>
                <a:effectLst/>
                <a:latin typeface="Open Sans" pitchFamily="2" charset="0"/>
                <a:ea typeface="Open Sans" pitchFamily="2" charset="0"/>
                <a:cs typeface="Open Sans" pitchFamily="2" charset="0"/>
              </a:rPr>
              <a:t>has caused harm or could have caused harm to the older person.</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Even if the incident caused no actual harm, it still needs to be reported. This is to account for situations where an incident occurred, and that incident could reasonably be expected to cause harm or discomfort.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For example, a care worker supports an older person with limited mobility to the toilet but then leaves them on the toilet unattended for a long period of time. When they return, the person seems unaffected – they are not physically harmed, and they do not express their distress in any obvious way. However, it is reasonable to consider that they might have been uncomfortable and/or concerned about being left unaided and that this incident could have caused harm to them.</a:t>
            </a:r>
            <a:endParaRPr lang="en-AU" sz="1800" kern="100" dirty="0">
              <a:effectLst/>
              <a:latin typeface="Open Sans" pitchFamily="2" charset="0"/>
              <a:ea typeface="Open Sans" pitchFamily="2" charset="0"/>
              <a:cs typeface="Open Sans" pitchFamily="2" charset="0"/>
            </a:endParaRPr>
          </a:p>
          <a:p>
            <a:pPr marL="171450" indent="-171450">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Let’s take a closer look at some important phrases in the definition for a reportable incident.</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17</a:t>
            </a:fld>
            <a:endParaRPr lang="en-AU"/>
          </a:p>
        </p:txBody>
      </p:sp>
    </p:spTree>
    <p:extLst>
      <p:ext uri="{BB962C8B-B14F-4D97-AF65-F5344CB8AC3E}">
        <p14:creationId xmlns:p14="http://schemas.microsoft.com/office/powerpoint/2010/main" val="987256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For something to be a SIRS reportable incident, it must be an older person in your care who is impacted.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The legislation highlights that an incident is reportable where it takes place while you are providing care and services or "</a:t>
            </a:r>
            <a:r>
              <a:rPr lang="en-AU" sz="1800" b="1" kern="1200" dirty="0">
                <a:solidFill>
                  <a:srgbClr val="181717"/>
                </a:solidFill>
                <a:effectLst/>
                <a:latin typeface="Open Sans" pitchFamily="2" charset="0"/>
                <a:ea typeface="Open Sans" pitchFamily="2" charset="0"/>
                <a:cs typeface="Open Sans" pitchFamily="2" charset="0"/>
              </a:rPr>
              <a:t>In connection with" the delivery of services. </a:t>
            </a:r>
            <a:r>
              <a:rPr lang="en-AU" sz="1800" b="0" kern="1200" dirty="0">
                <a:solidFill>
                  <a:srgbClr val="181717"/>
                </a:solidFill>
                <a:effectLst/>
                <a:latin typeface="Open Sans" pitchFamily="2" charset="0"/>
                <a:ea typeface="Open Sans" pitchFamily="2" charset="0"/>
                <a:cs typeface="Open Sans" pitchFamily="2" charset="0"/>
              </a:rPr>
              <a:t>This </a:t>
            </a:r>
            <a:r>
              <a:rPr lang="en-AU" sz="1800" kern="1200" dirty="0">
                <a:solidFill>
                  <a:srgbClr val="181717"/>
                </a:solidFill>
                <a:effectLst/>
                <a:latin typeface="Open Sans" pitchFamily="2" charset="0"/>
                <a:ea typeface="Open Sans" pitchFamily="2" charset="0"/>
                <a:cs typeface="Open Sans" pitchFamily="2" charset="0"/>
              </a:rPr>
              <a:t>includes any incidents that:</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occur while care and services are being provided </a:t>
            </a:r>
            <a:r>
              <a:rPr lang="en-AU" sz="1800" kern="1200" dirty="0">
                <a:solidFill>
                  <a:srgbClr val="181717"/>
                </a:solidFill>
                <a:effectLst/>
                <a:latin typeface="Open Sans" pitchFamily="2" charset="0"/>
                <a:ea typeface="Open Sans" pitchFamily="2" charset="0"/>
                <a:cs typeface="Open Sans" pitchFamily="2" charset="0"/>
              </a:rPr>
              <a:t>(for example, when staff take an older person to appointments or support them to participate in activities)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occur due to the lack of providing care and services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occur while staff are undertaking duties as part of their roles </a:t>
            </a:r>
            <a:r>
              <a:rPr lang="en-US" sz="1800" kern="1200" dirty="0">
                <a:solidFill>
                  <a:srgbClr val="00080C"/>
                </a:solidFill>
                <a:effectLst/>
                <a:latin typeface="Open Sans" pitchFamily="2" charset="0"/>
                <a:ea typeface="Open Sans" pitchFamily="2" charset="0"/>
                <a:cs typeface="Open Sans" pitchFamily="2" charset="0"/>
              </a:rPr>
              <a:t>​(e.g. </a:t>
            </a:r>
            <a:r>
              <a:rPr lang="en-AU" sz="1800" kern="1200" dirty="0">
                <a:effectLst/>
                <a:latin typeface="Open Sans" pitchFamily="2" charset="0"/>
                <a:ea typeface="Open Sans" pitchFamily="2" charset="0"/>
                <a:cs typeface="Open Sans" pitchFamily="2" charset="0"/>
              </a:rPr>
              <a:t>failure to document and escalate a pressure injury)</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000"/>
                </a:solidFill>
                <a:effectLst/>
                <a:latin typeface="Open Sans" pitchFamily="2" charset="0"/>
                <a:ea typeface="Open Sans" pitchFamily="2" charset="0"/>
                <a:cs typeface="Open Sans" pitchFamily="2" charset="0"/>
              </a:rPr>
              <a:t>​</a:t>
            </a:r>
            <a:r>
              <a:rPr lang="en-AU" sz="1800" b="1" kern="1200" dirty="0">
                <a:solidFill>
                  <a:srgbClr val="181717"/>
                </a:solidFill>
                <a:effectLst/>
                <a:latin typeface="Open Sans" pitchFamily="2" charset="0"/>
                <a:ea typeface="Open Sans" pitchFamily="2" charset="0"/>
                <a:cs typeface="Open Sans" pitchFamily="2" charset="0"/>
              </a:rPr>
              <a:t>arise out of the failure to provide care and services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may not have occurred while services were being provided but are connected because the harm (or potential harm) arose from the provision of services.</a:t>
            </a:r>
            <a:endParaRPr lang="en-AU" sz="1800" kern="100" dirty="0">
              <a:effectLst/>
              <a:latin typeface="Open Sans" pitchFamily="2" charset="0"/>
              <a:ea typeface="Open Sans" pitchFamily="2" charset="0"/>
              <a:cs typeface="Open Sans" pitchFamily="2" charset="0"/>
            </a:endParaRPr>
          </a:p>
          <a:p>
            <a:pPr marL="171450" indent="-171450">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You need to consider the concerns or complaints raised by the older person, their representatives, staff members or other people, to determine if they fit into one of the 8 categories of reportable incidents. Taking this step will enable you to meet your obligations for incidents which are alleged or suspected to have occurred.</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18</a:t>
            </a:fld>
            <a:endParaRPr lang="en-AU"/>
          </a:p>
        </p:txBody>
      </p:sp>
    </p:spTree>
    <p:extLst>
      <p:ext uri="{BB962C8B-B14F-4D97-AF65-F5344CB8AC3E}">
        <p14:creationId xmlns:p14="http://schemas.microsoft.com/office/powerpoint/2010/main" val="1277986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You will need to tell the Aged Care Quality and Safety Commission (the Commission) about all reportable incidents, including incidents that:</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solidFill>
                  <a:srgbClr val="181717"/>
                </a:solidFill>
                <a:effectLst/>
                <a:latin typeface="Open Sans" pitchFamily="2" charset="0"/>
                <a:ea typeface="Open Sans" pitchFamily="2" charset="0"/>
                <a:cs typeface="Open Sans" pitchFamily="2" charset="0"/>
              </a:rPr>
              <a:t>are suspected or alleged, even if you can’t confirm the incident</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solidFill>
                  <a:srgbClr val="181717"/>
                </a:solidFill>
                <a:effectLst/>
                <a:latin typeface="Open Sans" pitchFamily="2" charset="0"/>
                <a:ea typeface="Open Sans" pitchFamily="2" charset="0"/>
                <a:cs typeface="Open Sans" pitchFamily="2" charset="0"/>
              </a:rPr>
              <a:t>are under investigation (e.g. internal or police investigation)</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solidFill>
                  <a:srgbClr val="181717"/>
                </a:solidFill>
                <a:effectLst/>
                <a:latin typeface="Open Sans" pitchFamily="2" charset="0"/>
                <a:ea typeface="Open Sans" pitchFamily="2" charset="0"/>
                <a:cs typeface="Open Sans" pitchFamily="2" charset="0"/>
              </a:rPr>
              <a:t>involve an older person who doesn’t want to report the incident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Symbol" panose="05050102010706020507" pitchFamily="18" charset="2"/>
              <a:buChar char=""/>
            </a:pPr>
            <a:r>
              <a:rPr lang="en-AU" sz="1800" kern="1200" dirty="0">
                <a:solidFill>
                  <a:srgbClr val="181717"/>
                </a:solidFill>
                <a:effectLst/>
                <a:latin typeface="Open Sans" pitchFamily="2" charset="0"/>
                <a:ea typeface="Open Sans" pitchFamily="2" charset="0"/>
                <a:cs typeface="Open Sans" pitchFamily="2" charset="0"/>
              </a:rPr>
              <a:t>involve older people in your care, including those with cognitive impairment.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dirty="0">
              <a:latin typeface="Open Sans" pitchFamily="2" charset="0"/>
              <a:ea typeface="Open Sans" pitchFamily="2" charset="0"/>
              <a:cs typeface="Open Sans" pitchFamily="2" charset="0"/>
            </a:endParaRPr>
          </a:p>
          <a:p>
            <a:pPr>
              <a:lnSpc>
                <a:spcPct val="107000"/>
              </a:lnSpc>
              <a:spcAft>
                <a:spcPts val="800"/>
              </a:spcAft>
            </a:pPr>
            <a:r>
              <a:rPr lang="en-AU" sz="1200" kern="1200" dirty="0">
                <a:solidFill>
                  <a:srgbClr val="181717"/>
                </a:solidFill>
                <a:effectLst/>
                <a:latin typeface="Open Sans" pitchFamily="2" charset="0"/>
                <a:ea typeface="Open Sans" pitchFamily="2" charset="0"/>
                <a:cs typeface="Open Sans" pitchFamily="2" charset="0"/>
              </a:rPr>
              <a:t>Incidents that do not need to be reported, but should be reported in the service’s IMS include:</a:t>
            </a:r>
            <a:endParaRPr lang="en-AU" sz="12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200" kern="1200" dirty="0">
                <a:solidFill>
                  <a:srgbClr val="181717"/>
                </a:solidFill>
                <a:effectLst/>
                <a:latin typeface="Open Sans" pitchFamily="2" charset="0"/>
                <a:ea typeface="Open Sans" pitchFamily="2" charset="0"/>
                <a:cs typeface="Open Sans" pitchFamily="2" charset="0"/>
              </a:rPr>
              <a:t>if harm has been caused to a staff member, an older person’s family member or others, for example, an older person’s spouse trips over the vacuum cleaner left in the lounge by a staff member</a:t>
            </a:r>
            <a:endParaRPr lang="en-AU" sz="12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Symbol" panose="05050102010706020507" pitchFamily="18" charset="2"/>
              <a:buChar char=""/>
            </a:pPr>
            <a:r>
              <a:rPr lang="en-AU" sz="1200" kern="1200" dirty="0">
                <a:solidFill>
                  <a:srgbClr val="181717"/>
                </a:solidFill>
                <a:effectLst/>
                <a:latin typeface="Open Sans" pitchFamily="2" charset="0"/>
                <a:ea typeface="Open Sans" pitchFamily="2" charset="0"/>
                <a:cs typeface="Open Sans" pitchFamily="2" charset="0"/>
              </a:rPr>
              <a:t>if an older person makes an informed decision to refuse care or services or</a:t>
            </a:r>
            <a:endParaRPr lang="en-AU" sz="1200" kern="100" dirty="0">
              <a:solidFill>
                <a:schemeClr val="tx1"/>
              </a:solidFill>
              <a:effectLst/>
              <a:latin typeface="Open Sans" pitchFamily="2" charset="0"/>
              <a:ea typeface="Open Sans" pitchFamily="2" charset="0"/>
              <a:cs typeface="Open Sans" pitchFamily="2" charset="0"/>
            </a:endParaRPr>
          </a:p>
          <a:p>
            <a:pPr marL="342900" lvl="0" indent="-342900">
              <a:lnSpc>
                <a:spcPct val="107000"/>
              </a:lnSpc>
              <a:spcAft>
                <a:spcPts val="800"/>
              </a:spcAft>
              <a:buFont typeface="Symbol" panose="05050102010706020507" pitchFamily="18" charset="2"/>
              <a:buChar char=""/>
            </a:pPr>
            <a:r>
              <a:rPr lang="en-AU" sz="1200" kern="1200" dirty="0">
                <a:solidFill>
                  <a:srgbClr val="181717"/>
                </a:solidFill>
                <a:effectLst/>
                <a:latin typeface="Open Sans" pitchFamily="2" charset="0"/>
                <a:ea typeface="Open Sans" pitchFamily="2" charset="0"/>
                <a:cs typeface="Open Sans" pitchFamily="2" charset="0"/>
              </a:rPr>
              <a:t>where the older person is not following a recommended course of action.</a:t>
            </a:r>
            <a:endParaRPr lang="en-AU" dirty="0">
              <a:latin typeface="Open Sans" pitchFamily="2" charset="0"/>
              <a:ea typeface="Open Sans" pitchFamily="2" charset="0"/>
              <a:cs typeface="Open Sans" pitchFamily="2" charset="0"/>
            </a:endParaRPr>
          </a:p>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19</a:t>
            </a:fld>
            <a:endParaRPr lang="en-AU"/>
          </a:p>
        </p:txBody>
      </p:sp>
    </p:spTree>
    <p:extLst>
      <p:ext uri="{BB962C8B-B14F-4D97-AF65-F5344CB8AC3E}">
        <p14:creationId xmlns:p14="http://schemas.microsoft.com/office/powerpoint/2010/main" val="173574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2</a:t>
            </a:fld>
            <a:endParaRPr lang="en-AU"/>
          </a:p>
        </p:txBody>
      </p:sp>
    </p:spTree>
    <p:extLst>
      <p:ext uri="{BB962C8B-B14F-4D97-AF65-F5344CB8AC3E}">
        <p14:creationId xmlns:p14="http://schemas.microsoft.com/office/powerpoint/2010/main" val="3122613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dirty="0">
                <a:effectLst/>
                <a:latin typeface="Open Sans" pitchFamily="2" charset="0"/>
                <a:ea typeface="Open Sans" pitchFamily="2" charset="0"/>
                <a:cs typeface="Open Sans" pitchFamily="2" charset="0"/>
              </a:rPr>
              <a:t>A near miss is an important term to consider.  </a:t>
            </a: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A near miss is when an incident, event or oversight happens that does not result in harm (such as injury, illness, or danger to health) to an older person in your care or another person but had the potential to do so during the delivery of service.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Near misses should be captured in your IMS and you should consider the effect the near miss could have caused to that older person. You do not need to report near misses under the SIRS.</a:t>
            </a:r>
          </a:p>
          <a:p>
            <a:pPr>
              <a:lnSpc>
                <a:spcPct val="107000"/>
              </a:lnSpc>
              <a:spcAft>
                <a:spcPts val="800"/>
              </a:spcAft>
            </a:pPr>
            <a:endParaRPr lang="en-AU" sz="1800" kern="1200" dirty="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Examples of near misses include things like: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poor lighting that results in a staff member tripping and almost falling over an extension cord, or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equipment left in a blind spot in a corridor that could have resulted in a collision involving a staff member, the older person or their family members, or</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a stack of boxes in a day respite centre falling over, where no one was injured.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Being proactive about reporting near misses is an opportunity for your organisation to build a safety culture and assess and learn from events so that you can understand risks and prevent incidents from occurring. </a:t>
            </a:r>
            <a:r>
              <a:rPr lang="en-AU" sz="1800" kern="100" dirty="0">
                <a:solidFill>
                  <a:schemeClr val="tx1"/>
                </a:solidFill>
                <a:effectLst/>
                <a:latin typeface="Open Sans" pitchFamily="2" charset="0"/>
                <a:ea typeface="Open Sans" pitchFamily="2" charset="0"/>
                <a:cs typeface="Open Sans" pitchFamily="2" charset="0"/>
              </a:rPr>
              <a:t> </a:t>
            </a:r>
            <a:r>
              <a:rPr lang="en-AU" sz="1800" kern="1200" dirty="0">
                <a:solidFill>
                  <a:srgbClr val="181717"/>
                </a:solidFill>
                <a:effectLst/>
                <a:latin typeface="Open Sans" pitchFamily="2" charset="0"/>
                <a:ea typeface="Open Sans" pitchFamily="2" charset="0"/>
                <a:cs typeface="Open Sans" pitchFamily="2" charset="0"/>
              </a:rPr>
              <a:t>Staff should be supported to recognise and report near misses and be part of the learning and quality improvements that come out of near misses or close calls.</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20</a:t>
            </a:fld>
            <a:endParaRPr lang="en-AU"/>
          </a:p>
        </p:txBody>
      </p:sp>
    </p:spTree>
    <p:extLst>
      <p:ext uri="{BB962C8B-B14F-4D97-AF65-F5344CB8AC3E}">
        <p14:creationId xmlns:p14="http://schemas.microsoft.com/office/powerpoint/2010/main" val="1311958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2965F-1BE0-EEF5-B776-2252F7FF8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F871A-688E-3C5C-65B3-2BD90A95D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8684D-E849-DD4C-5FDA-3F0AC413CCF6}"/>
              </a:ext>
            </a:extLst>
          </p:cNvPr>
          <p:cNvSpPr>
            <a:spLocks noGrp="1"/>
          </p:cNvSpPr>
          <p:nvPr>
            <p:ph type="body" idx="1"/>
          </p:nvPr>
        </p:nvSpPr>
        <p:spPr/>
        <p:txBody>
          <a:bodyPr/>
          <a:lstStyle/>
          <a:p>
            <a:pPr>
              <a:spcAft>
                <a:spcPts val="800"/>
              </a:spcAft>
            </a:pPr>
            <a:r>
              <a:rPr lang="en-AU" sz="1800" kern="100" dirty="0">
                <a:effectLst/>
                <a:latin typeface="Open Sans" pitchFamily="2" charset="0"/>
                <a:ea typeface="Open Sans" pitchFamily="2" charset="0"/>
                <a:cs typeface="Open Sans" pitchFamily="2" charset="0"/>
              </a:rPr>
              <a:t>T</a:t>
            </a:r>
            <a:r>
              <a:rPr lang="en-AU" sz="1800" kern="1200" dirty="0">
                <a:effectLst/>
                <a:latin typeface="Open Sans" pitchFamily="2" charset="0"/>
                <a:ea typeface="Open Sans" pitchFamily="2" charset="0"/>
                <a:cs typeface="Open Sans" pitchFamily="2" charset="0"/>
              </a:rPr>
              <a:t>he eight reportable incident types under the SIRS in home services are:</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a:ea typeface="Open Sans"/>
                <a:cs typeface="Open Sans"/>
              </a:rPr>
              <a:t>Unreasonable use of force</a:t>
            </a:r>
            <a:endParaRPr lang="en-AU" sz="1800" kern="100" dirty="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a:ea typeface="Open Sans"/>
                <a:cs typeface="Open Sans"/>
              </a:rPr>
              <a:t>Unlawful sexual contact or inappropriate sexual contact</a:t>
            </a:r>
            <a:endParaRPr lang="en-AU" sz="1800" kern="100" dirty="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a:ea typeface="Open Sans"/>
                <a:cs typeface="Open Sans"/>
              </a:rPr>
              <a:t>Psychological or emotional abuse</a:t>
            </a:r>
            <a:endParaRPr lang="en-AU" sz="1800" kern="100" dirty="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a:ea typeface="Open Sans"/>
                <a:cs typeface="Open Sans"/>
              </a:rPr>
              <a:t>Unexpected death </a:t>
            </a:r>
            <a:endParaRPr lang="en-AU" sz="1800" kern="100" dirty="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a:ea typeface="Open Sans"/>
                <a:cs typeface="Open Sans"/>
              </a:rPr>
              <a:t>Stealing or financial coercion by a staff member</a:t>
            </a:r>
            <a:endParaRPr lang="en-AU" sz="1800" kern="100" dirty="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a:ea typeface="Open Sans"/>
                <a:cs typeface="Open Sans"/>
              </a:rPr>
              <a:t>Neglect</a:t>
            </a:r>
            <a:endParaRPr lang="en-AU" sz="1800" kern="100" dirty="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a:ea typeface="Open Sans"/>
                <a:cs typeface="Open Sans"/>
              </a:rPr>
              <a:t>Inappropriate use of restrictive practices</a:t>
            </a:r>
            <a:endParaRPr lang="en-AU" sz="1800" kern="100" dirty="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a:ea typeface="Open Sans"/>
                <a:cs typeface="Open Sans"/>
              </a:rPr>
              <a:t>Missing consumers</a:t>
            </a:r>
            <a:endParaRPr lang="en-AU" sz="1800" kern="100" dirty="0">
              <a:effectLst/>
              <a:latin typeface="Open Sans"/>
              <a:ea typeface="Open Sans"/>
              <a:cs typeface="Open San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kern="12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kern="100" dirty="0">
                <a:effectLst/>
                <a:latin typeface="Open Sans" pitchFamily="2" charset="0"/>
                <a:ea typeface="Open Sans" pitchFamily="2" charset="0"/>
                <a:cs typeface="Open Sans" pitchFamily="2" charset="0"/>
              </a:rPr>
              <a:t>Resource: </a:t>
            </a:r>
            <a:r>
              <a:rPr lang="en-AU" sz="1800" b="0" kern="100" dirty="0">
                <a:effectLst/>
                <a:latin typeface="Open Sans" pitchFamily="2" charset="0"/>
                <a:ea typeface="Open Sans" pitchFamily="2" charset="0"/>
                <a:cs typeface="Open Sans" pitchFamily="2" charset="0"/>
              </a:rPr>
              <a:t>Information</a:t>
            </a:r>
            <a:r>
              <a:rPr lang="en-AU" sz="1800" kern="100" dirty="0">
                <a:effectLst/>
                <a:latin typeface="Open Sans" pitchFamily="2" charset="0"/>
                <a:ea typeface="Open Sans" pitchFamily="2" charset="0"/>
                <a:cs typeface="Open Sans" pitchFamily="2" charset="0"/>
              </a:rPr>
              <a:t> on the 8 reportable incident types can be found on the Commission’s website -  </a:t>
            </a:r>
            <a:r>
              <a:rPr lang="en-AU" sz="1800" u="sng" dirty="0">
                <a:solidFill>
                  <a:srgbClr val="00577D"/>
                </a:solidFill>
                <a:effectLst/>
                <a:latin typeface="Open Sans" pitchFamily="2" charset="0"/>
                <a:ea typeface="Arial" panose="020B0604020202020204" pitchFamily="34" charset="0"/>
                <a:hlinkClick r:id="rId3"/>
              </a:rPr>
              <a:t>https://www.agedcarequality.gov.au/for-providers/serious-incident-response-scheme/sirs-provider-resources</a:t>
            </a:r>
            <a:endParaRPr lang="en-AU" sz="1800" dirty="0">
              <a:effectLst/>
              <a:latin typeface="Open Sans" pitchFamily="2" charset="0"/>
              <a:ea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kern="12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4889F042-AB0C-2EC9-C56F-D400D1AC0317}"/>
              </a:ext>
            </a:extLst>
          </p:cNvPr>
          <p:cNvSpPr>
            <a:spLocks noGrp="1"/>
          </p:cNvSpPr>
          <p:nvPr>
            <p:ph type="sldNum" sz="quarter" idx="5"/>
          </p:nvPr>
        </p:nvSpPr>
        <p:spPr/>
        <p:txBody>
          <a:bodyPr/>
          <a:lstStyle/>
          <a:p>
            <a:fld id="{485676A5-1DC8-4201-97D2-09D6F1539183}" type="slidenum">
              <a:rPr lang="en-AU" smtClean="0"/>
              <a:t>21</a:t>
            </a:fld>
            <a:endParaRPr lang="en-AU"/>
          </a:p>
        </p:txBody>
      </p:sp>
    </p:spTree>
    <p:extLst>
      <p:ext uri="{BB962C8B-B14F-4D97-AF65-F5344CB8AC3E}">
        <p14:creationId xmlns:p14="http://schemas.microsoft.com/office/powerpoint/2010/main" val="902447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79EF2-9A13-3759-486F-D1A068389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41263-0894-85D2-F3AB-6197C79C4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CA135-2589-0096-51FC-63AB93589349}"/>
              </a:ext>
            </a:extLst>
          </p:cNvPr>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When SIRS reportable incidents occur, you need to determine if they are a priority 1 or a priority 2 reportable incident,  This determines how long you have to complete your reporting.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Priority 1 reportable incidents </a:t>
            </a:r>
            <a:r>
              <a:rPr lang="en-AU" sz="1800" kern="1200" dirty="0">
                <a:effectLst/>
                <a:latin typeface="Open Sans" pitchFamily="2" charset="0"/>
                <a:ea typeface="Open Sans" pitchFamily="2" charset="0"/>
                <a:cs typeface="Open Sans" pitchFamily="2" charset="0"/>
              </a:rPr>
              <a:t>include incidents that have caused or could have reasonably been expected to have caused and of the following: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a physical or psychological injury or discomfort that needs medical or psychological treatment to resolve</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if you believe an incident involves a crime or ongoing danger where there are reasonable grounds to report to the police.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buFont typeface="Arial" panose="020B0604020202020204" pitchFamily="34" charset="0"/>
              <a:buChar char="•"/>
            </a:pPr>
            <a:r>
              <a:rPr lang="en-AU" sz="1800" b="1" kern="1200" dirty="0">
                <a:effectLst/>
                <a:latin typeface="Open Sans" pitchFamily="2" charset="0"/>
                <a:ea typeface="Open Sans" pitchFamily="2" charset="0"/>
                <a:cs typeface="Open Sans" pitchFamily="2" charset="0"/>
              </a:rPr>
              <a:t>unlawful sexual contact or inappropriate sexual conduct </a:t>
            </a:r>
            <a:r>
              <a:rPr lang="en-AU" sz="1800" kern="1200" dirty="0">
                <a:effectLst/>
                <a:latin typeface="Open Sans" pitchFamily="2" charset="0"/>
                <a:ea typeface="Open Sans" pitchFamily="2" charset="0"/>
                <a:cs typeface="Open Sans" pitchFamily="2" charset="0"/>
              </a:rPr>
              <a:t>inflicted on a person receiving aged care services </a:t>
            </a:r>
          </a:p>
          <a:p>
            <a:pPr marL="285750" lvl="0" indent="-285750">
              <a:lnSpc>
                <a:spcPct val="107000"/>
              </a:lnSpc>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a:t>
            </a:r>
            <a:r>
              <a:rPr lang="en-AU" sz="1800" b="1" kern="1200" dirty="0">
                <a:effectLst/>
                <a:latin typeface="Open Sans" pitchFamily="2" charset="0"/>
                <a:ea typeface="Open Sans" pitchFamily="2" charset="0"/>
                <a:cs typeface="Open Sans" pitchFamily="2" charset="0"/>
              </a:rPr>
              <a:t>unexpected death of a person receiving care</a:t>
            </a:r>
            <a:r>
              <a:rPr lang="en-AU" sz="1800" kern="1200" dirty="0">
                <a:effectLst/>
                <a:latin typeface="Open Sans" pitchFamily="2" charset="0"/>
                <a:ea typeface="Open Sans" pitchFamily="2" charset="0"/>
                <a:cs typeface="Open Sans" pitchFamily="2" charset="0"/>
              </a:rPr>
              <a:t>, </a:t>
            </a:r>
          </a:p>
          <a:p>
            <a:pPr marL="285750" lvl="0" indent="-285750">
              <a:lnSpc>
                <a:spcPct val="107000"/>
              </a:lnSpc>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a </a:t>
            </a:r>
            <a:r>
              <a:rPr lang="en-AU" sz="1800" b="1" kern="1200" dirty="0">
                <a:effectLst/>
                <a:latin typeface="Open Sans" pitchFamily="2" charset="0"/>
                <a:ea typeface="Open Sans" pitchFamily="2" charset="0"/>
                <a:cs typeface="Open Sans" pitchFamily="2" charset="0"/>
              </a:rPr>
              <a:t>missing consumer</a:t>
            </a:r>
            <a:r>
              <a:rPr lang="en-AU" sz="1800" kern="1200" dirty="0">
                <a:effectLst/>
                <a:latin typeface="Open Sans" pitchFamily="2" charset="0"/>
                <a:ea typeface="Open Sans" pitchFamily="2" charset="0"/>
                <a:cs typeface="Open Sans" pitchFamily="2" charset="0"/>
              </a:rPr>
              <a:t>.</a:t>
            </a:r>
            <a:endParaRPr lang="en-AU" sz="1800" kern="100" dirty="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GB" sz="1800" kern="1200" dirty="0">
                <a:effectLst/>
                <a:latin typeface="Open Sans" pitchFamily="2" charset="0"/>
                <a:ea typeface="Open Sans" pitchFamily="2" charset="0"/>
                <a:cs typeface="Open Sans" pitchFamily="2" charset="0"/>
              </a:rPr>
              <a:t>All Priority 1 incidents must be reported to the Commission within 24 hours of the provider becoming aware of the incident. Incidents that are unlawful or considered to involve crime </a:t>
            </a:r>
            <a:r>
              <a:rPr lang="en-AU" sz="1800" kern="1200" dirty="0">
                <a:effectLst/>
                <a:latin typeface="Open Sans" pitchFamily="2" charset="0"/>
                <a:ea typeface="Open Sans" pitchFamily="2" charset="0"/>
                <a:cs typeface="Open Sans" pitchFamily="2" charset="0"/>
              </a:rPr>
              <a:t>(i.e. the incident would be considered a criminal offence under Commonwealth, State or Territory laws)</a:t>
            </a:r>
            <a:r>
              <a:rPr lang="en-GB" sz="1800" kern="1200" dirty="0">
                <a:effectLst/>
                <a:latin typeface="Open Sans" pitchFamily="2" charset="0"/>
                <a:ea typeface="Open Sans" pitchFamily="2" charset="0"/>
                <a:cs typeface="Open Sans" pitchFamily="2" charset="0"/>
              </a:rPr>
              <a:t> must also be reported to police within 24 hours of the provider becoming aware of the incident. </a:t>
            </a:r>
            <a:r>
              <a:rPr lang="en-GB" sz="1800" b="1" kern="1200" dirty="0">
                <a:effectLst/>
                <a:latin typeface="Open Sans" pitchFamily="2" charset="0"/>
                <a:ea typeface="Open Sans" pitchFamily="2" charset="0"/>
                <a:cs typeface="Open Sans" pitchFamily="2" charset="0"/>
              </a:rPr>
              <a:t>In some instances, you may need to make further notifications to others depending on the nature of the incident, so you also need to be aware of your reporting requirements and responsibilities to other agencies such as AHPRA.</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i="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Priority 2 SIRS reportable incidents</a:t>
            </a:r>
            <a:r>
              <a:rPr lang="en-AU" sz="1800" kern="1200" dirty="0">
                <a:effectLst/>
                <a:latin typeface="Open Sans" pitchFamily="2" charset="0"/>
                <a:ea typeface="Open Sans" pitchFamily="2" charset="0"/>
                <a:cs typeface="Open Sans" pitchFamily="2" charset="0"/>
              </a:rPr>
              <a:t> are all </a:t>
            </a:r>
            <a:r>
              <a:rPr lang="en-AU" sz="1800" u="sng" kern="1200" dirty="0">
                <a:effectLst/>
                <a:latin typeface="Open Sans" pitchFamily="2" charset="0"/>
                <a:ea typeface="Open Sans" pitchFamily="2" charset="0"/>
                <a:cs typeface="Open Sans" pitchFamily="2" charset="0"/>
              </a:rPr>
              <a:t>reportable</a:t>
            </a:r>
            <a:r>
              <a:rPr lang="en-AU" sz="1800" kern="1200" dirty="0">
                <a:effectLst/>
                <a:latin typeface="Open Sans" pitchFamily="2" charset="0"/>
                <a:ea typeface="Open Sans" pitchFamily="2" charset="0"/>
                <a:cs typeface="Open Sans" pitchFamily="2" charset="0"/>
              </a:rPr>
              <a:t> incidents that don’t meet the requirements of a Priority 1. These incidents need to be reported to the Commission within 30 calendar days of the provider becoming aware of the incident.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 few things to be aware of:</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notifications of reportable incidents must be lodged electronically using the form available to providers through the </a:t>
            </a:r>
            <a:r>
              <a:rPr lang="en-AU" sz="1800" b="1" kern="1200" dirty="0">
                <a:effectLst/>
                <a:latin typeface="Open Sans" pitchFamily="2" charset="0"/>
                <a:ea typeface="Open Sans" pitchFamily="2" charset="0"/>
                <a:cs typeface="Open Sans" pitchFamily="2" charset="0"/>
              </a:rPr>
              <a:t>My Aged Care Service and Support portal.</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staff who may need to report an incident (including out of hours and weekends) must have access to the My Aged Care Service and Support portal.</a:t>
            </a:r>
            <a:endParaRPr lang="en-AU" sz="1800" kern="100" dirty="0">
              <a:effectLst/>
              <a:latin typeface="Open Sans" pitchFamily="2" charset="0"/>
              <a:ea typeface="Open Sans" pitchFamily="2" charset="0"/>
              <a:cs typeface="Open Sans" pitchFamily="2" charset="0"/>
            </a:endParaRPr>
          </a:p>
          <a:p>
            <a:pPr>
              <a:spcAft>
                <a:spcPts val="800"/>
              </a:spcAft>
            </a:pPr>
            <a:endParaRPr lang="en-AU" sz="18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800" kern="1200" dirty="0">
                <a:effectLst/>
                <a:latin typeface="Open Sans" pitchFamily="2" charset="0"/>
                <a:ea typeface="Open Sans" pitchFamily="2" charset="0"/>
                <a:cs typeface="Open Sans" pitchFamily="2" charset="0"/>
              </a:rPr>
              <a:t>The next few slides clarify some of these concepts in more detail and should be considered when determining if incidents are priority 1 or 2. For further information, about these concepts, you can refer to the SIRS Guidelines for providers of home services.</a:t>
            </a:r>
            <a:endParaRPr lang="en-AU" sz="1800" kern="100" dirty="0">
              <a:effectLst/>
              <a:latin typeface="Open Sans" pitchFamily="2" charset="0"/>
              <a:ea typeface="Open Sans" pitchFamily="2" charset="0"/>
              <a:cs typeface="Open Sans" pitchFamily="2" charset="0"/>
            </a:endParaRPr>
          </a:p>
          <a:p>
            <a:pPr>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BB3204B-6D90-978E-6AC8-A7EB1602600E}"/>
              </a:ext>
            </a:extLst>
          </p:cNvPr>
          <p:cNvSpPr>
            <a:spLocks noGrp="1"/>
          </p:cNvSpPr>
          <p:nvPr>
            <p:ph type="sldNum" sz="quarter" idx="5"/>
          </p:nvPr>
        </p:nvSpPr>
        <p:spPr/>
        <p:txBody>
          <a:bodyPr/>
          <a:lstStyle/>
          <a:p>
            <a:fld id="{485676A5-1DC8-4201-97D2-09D6F1539183}" type="slidenum">
              <a:rPr lang="en-AU" smtClean="0"/>
              <a:t>22</a:t>
            </a:fld>
            <a:endParaRPr lang="en-AU"/>
          </a:p>
        </p:txBody>
      </p:sp>
    </p:spTree>
    <p:extLst>
      <p:ext uri="{BB962C8B-B14F-4D97-AF65-F5344CB8AC3E}">
        <p14:creationId xmlns:p14="http://schemas.microsoft.com/office/powerpoint/2010/main" val="1252496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E9DC-3BF8-C0E6-59DF-1A22E1391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196D-6597-EBA5-E0B1-0AF524FE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1D579-BBA3-39E0-657C-28A7EBD8090E}"/>
              </a:ext>
            </a:extLst>
          </p:cNvPr>
          <p:cNvSpPr>
            <a:spLocks noGrp="1"/>
          </p:cNvSpPr>
          <p:nvPr>
            <p:ph type="body" idx="1"/>
          </p:nvPr>
        </p:nvSpPr>
        <p:spPr/>
        <p:txBody>
          <a:bodyPr/>
          <a:lstStyle/>
          <a:p>
            <a:pPr>
              <a:lnSpc>
                <a:spcPct val="107000"/>
              </a:lnSpc>
              <a:spcAft>
                <a:spcPts val="800"/>
              </a:spcAft>
            </a:pPr>
            <a:r>
              <a:rPr lang="en-AU" dirty="0">
                <a:latin typeface="Open Sans" pitchFamily="2" charset="0"/>
                <a:ea typeface="Open Sans" pitchFamily="2" charset="0"/>
                <a:cs typeface="Open Sans" pitchFamily="2" charset="0"/>
              </a:rPr>
              <a:t>The next few slides, will unpack the following key concepts:</a:t>
            </a:r>
          </a:p>
          <a:p>
            <a:pPr marL="171450" indent="-171450">
              <a:lnSpc>
                <a:spcPct val="107000"/>
              </a:lnSpc>
              <a:spcAft>
                <a:spcPts val="800"/>
              </a:spcAft>
              <a:buFont typeface="Arial" panose="020B0604020202020204" pitchFamily="34" charset="0"/>
              <a:buChar char="•"/>
            </a:pPr>
            <a:r>
              <a:rPr lang="en-AU" dirty="0">
                <a:latin typeface="Open Sans" pitchFamily="2" charset="0"/>
                <a:ea typeface="Open Sans" pitchFamily="2" charset="0"/>
                <a:cs typeface="Open Sans" pitchFamily="2" charset="0"/>
              </a:rPr>
              <a:t>Reporting to police</a:t>
            </a:r>
          </a:p>
          <a:p>
            <a:pPr marL="171450" indent="-171450">
              <a:lnSpc>
                <a:spcPct val="107000"/>
              </a:lnSpc>
              <a:spcAft>
                <a:spcPts val="800"/>
              </a:spcAft>
              <a:buFont typeface="Arial" panose="020B0604020202020204" pitchFamily="34" charset="0"/>
              <a:buChar char="•"/>
            </a:pPr>
            <a:r>
              <a:rPr lang="en-AU" dirty="0">
                <a:latin typeface="Open Sans" pitchFamily="2" charset="0"/>
                <a:ea typeface="Open Sans" pitchFamily="2" charset="0"/>
                <a:cs typeface="Open Sans" pitchFamily="2" charset="0"/>
              </a:rPr>
              <a:t>Older people with cognitive impairment</a:t>
            </a:r>
          </a:p>
          <a:p>
            <a:pPr marL="171450" indent="-171450">
              <a:lnSpc>
                <a:spcPct val="107000"/>
              </a:lnSpc>
              <a:spcAft>
                <a:spcPts val="800"/>
              </a:spcAft>
              <a:buFont typeface="Arial" panose="020B0604020202020204" pitchFamily="34" charset="0"/>
              <a:buChar char="•"/>
            </a:pPr>
            <a:r>
              <a:rPr lang="en-AU" dirty="0">
                <a:latin typeface="Open Sans" pitchFamily="2" charset="0"/>
                <a:ea typeface="Open Sans" pitchFamily="2" charset="0"/>
                <a:cs typeface="Open Sans" pitchFamily="2" charset="0"/>
              </a:rPr>
              <a:t>Medical treatment or psychological treatment</a:t>
            </a:r>
          </a:p>
          <a:p>
            <a:pPr marL="171450" indent="-171450">
              <a:lnSpc>
                <a:spcPct val="107000"/>
              </a:lnSpc>
              <a:spcAft>
                <a:spcPts val="800"/>
              </a:spcAft>
              <a:buFont typeface="Arial" panose="020B0604020202020204" pitchFamily="34" charset="0"/>
              <a:buChar char="•"/>
            </a:pPr>
            <a:endParaRPr lang="en-AU" dirty="0">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CD3620B-5620-96ED-17C7-53B9C5AF9A51}"/>
              </a:ext>
            </a:extLst>
          </p:cNvPr>
          <p:cNvSpPr>
            <a:spLocks noGrp="1"/>
          </p:cNvSpPr>
          <p:nvPr>
            <p:ph type="sldNum" sz="quarter" idx="5"/>
          </p:nvPr>
        </p:nvSpPr>
        <p:spPr/>
        <p:txBody>
          <a:bodyPr/>
          <a:lstStyle/>
          <a:p>
            <a:fld id="{485676A5-1DC8-4201-97D2-09D6F1539183}" type="slidenum">
              <a:rPr lang="en-AU" smtClean="0"/>
              <a:t>23</a:t>
            </a:fld>
            <a:endParaRPr lang="en-AU"/>
          </a:p>
        </p:txBody>
      </p:sp>
    </p:spTree>
    <p:extLst>
      <p:ext uri="{BB962C8B-B14F-4D97-AF65-F5344CB8AC3E}">
        <p14:creationId xmlns:p14="http://schemas.microsoft.com/office/powerpoint/2010/main" val="2243905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E9DC-3BF8-C0E6-59DF-1A22E1391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196D-6597-EBA5-E0B1-0AF524FE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1D579-BBA3-39E0-657C-28A7EBD8090E}"/>
              </a:ext>
            </a:extLst>
          </p:cNvPr>
          <p:cNvSpPr>
            <a:spLocks noGrp="1"/>
          </p:cNvSpPr>
          <p:nvPr>
            <p:ph type="body" idx="1"/>
          </p:nvPr>
        </p:nvSpPr>
        <p:spPr/>
        <p:txBody>
          <a:bodyPr/>
          <a:lstStyle/>
          <a:p>
            <a:pPr>
              <a:lnSpc>
                <a:spcPct val="107000"/>
              </a:lnSpc>
              <a:spcAft>
                <a:spcPts val="800"/>
              </a:spcAft>
            </a:pPr>
            <a:r>
              <a:rPr lang="en-AU" dirty="0">
                <a:latin typeface="Open Sans" pitchFamily="2" charset="0"/>
                <a:ea typeface="Open Sans" pitchFamily="2" charset="0"/>
                <a:cs typeface="Open Sans" pitchFamily="2" charset="0"/>
              </a:rPr>
              <a:t>You must report incidents of a criminal nature to police – whether they be actual, suspected or alleged (i.e. the incident would be considered a criminal offence under Commonwealth, State or Territory laws). </a:t>
            </a:r>
          </a:p>
          <a:p>
            <a:pPr>
              <a:lnSpc>
                <a:spcPct val="107000"/>
              </a:lnSpc>
              <a:spcAft>
                <a:spcPts val="800"/>
              </a:spcAft>
            </a:pPr>
            <a:endParaRPr lang="en-AU" dirty="0">
              <a:latin typeface="Open Sans" pitchFamily="2" charset="0"/>
              <a:ea typeface="Open Sans" pitchFamily="2" charset="0"/>
              <a:cs typeface="Open Sans" pitchFamily="2" charset="0"/>
            </a:endParaRPr>
          </a:p>
          <a:p>
            <a:pPr>
              <a:lnSpc>
                <a:spcPct val="107000"/>
              </a:lnSpc>
              <a:spcAft>
                <a:spcPts val="800"/>
              </a:spcAft>
            </a:pPr>
            <a:r>
              <a:rPr lang="en-AU" dirty="0">
                <a:latin typeface="Open Sans" pitchFamily="2" charset="0"/>
                <a:ea typeface="Open Sans" pitchFamily="2" charset="0"/>
                <a:cs typeface="Open Sans" pitchFamily="2" charset="0"/>
              </a:rPr>
              <a:t>You also need to report the incident if there are reasonable grounds (i.e. you have reason to believe an incident may involve a criminal offence or if there is ongoing danger). Each state and territory </a:t>
            </a:r>
            <a:r>
              <a:rPr lang="en-AU" sz="1800" kern="1200" dirty="0">
                <a:effectLst/>
                <a:latin typeface="Open Sans" pitchFamily="2" charset="0"/>
                <a:ea typeface="Open Sans" pitchFamily="2" charset="0"/>
                <a:cs typeface="Open Sans" pitchFamily="2" charset="0"/>
              </a:rPr>
              <a:t>describe criminal offences differently but broadly these include homicide, physical assault, sexual offences, and stealing/ theft or fraud.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 couple of things that are important to note:</a:t>
            </a:r>
          </a:p>
          <a:p>
            <a:pPr marL="171450" indent="-1714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You don’t need permission from the affected older person and/or their </a:t>
            </a:r>
            <a:r>
              <a:rPr lang="en-AU" sz="1200" kern="1200" dirty="0">
                <a:effectLst/>
                <a:latin typeface="Open Sans" pitchFamily="2" charset="0"/>
                <a:ea typeface="Open Sans" pitchFamily="2" charset="0"/>
                <a:cs typeface="Open Sans" pitchFamily="2" charset="0"/>
              </a:rPr>
              <a:t>representative to report the incident. However, police may not start an investigation until they have received a complaint from that person or their representative. </a:t>
            </a:r>
          </a:p>
          <a:p>
            <a:pPr marL="171450" indent="-1714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In some circumstances, police may not investigate as they have their own processes and thresholds for commencing and conducting investigations. It is important to note that police decisions, do not impact your obligations.</a:t>
            </a:r>
          </a:p>
          <a:p>
            <a:pPr marL="171450" indent="-171450">
              <a:lnSpc>
                <a:spcPct val="107000"/>
              </a:lnSpc>
              <a:spcAft>
                <a:spcPts val="800"/>
              </a:spcAft>
              <a:buFont typeface="Arial" panose="020B0604020202020204" pitchFamily="34" charset="0"/>
              <a:buChar char="•"/>
            </a:pPr>
            <a:r>
              <a:rPr lang="en-AU" sz="1800" i="0" dirty="0">
                <a:effectLst/>
                <a:latin typeface="Open Sans" pitchFamily="2" charset="0"/>
                <a:ea typeface="Arial" panose="020B0604020202020204" pitchFamily="34" charset="0"/>
              </a:rPr>
              <a:t>If you report a SIRS-reportable incident to police it automatically becomes a Priority 1, even if the police decide not to take any action.</a:t>
            </a:r>
            <a:br>
              <a:rPr lang="en-AU" sz="1800" i="0" dirty="0">
                <a:effectLst/>
                <a:latin typeface="Open Sans" pitchFamily="2" charset="0"/>
                <a:ea typeface="Arial" panose="020B0604020202020204" pitchFamily="34" charset="0"/>
              </a:rPr>
            </a:br>
            <a:endParaRPr lang="en-AU" sz="1200" i="0" kern="1200" dirty="0">
              <a:effectLst/>
              <a:latin typeface="Open Sans" pitchFamily="2" charset="0"/>
              <a:ea typeface="Open Sans" pitchFamily="2" charset="0"/>
              <a:cs typeface="Open Sans" pitchFamily="2" charset="0"/>
            </a:endParaRPr>
          </a:p>
          <a:p>
            <a:pPr marL="171450" indent="-171450">
              <a:lnSpc>
                <a:spcPct val="107000"/>
              </a:lnSpc>
              <a:spcAft>
                <a:spcPts val="800"/>
              </a:spcAft>
              <a:buFont typeface="Arial" panose="020B0604020202020204" pitchFamily="34" charset="0"/>
              <a:buChar char="•"/>
            </a:pPr>
            <a:endParaRPr lang="en-AU" sz="1200" kern="1200" dirty="0">
              <a:effectLst/>
              <a:latin typeface="Open Sans" pitchFamily="2" charset="0"/>
              <a:ea typeface="Open Sans" pitchFamily="2" charset="0"/>
              <a:cs typeface="Open Sans" pitchFamily="2" charset="0"/>
            </a:endParaRPr>
          </a:p>
          <a:p>
            <a:pPr marL="171450" indent="-171450">
              <a:lnSpc>
                <a:spcPct val="107000"/>
              </a:lnSpc>
              <a:spcAft>
                <a:spcPts val="800"/>
              </a:spcAft>
              <a:buFont typeface="Arial" panose="020B0604020202020204" pitchFamily="34" charset="0"/>
              <a:buChar char="•"/>
            </a:pPr>
            <a:endParaRPr lang="en-AU" sz="1200" kern="12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CD3620B-5620-96ED-17C7-53B9C5AF9A51}"/>
              </a:ext>
            </a:extLst>
          </p:cNvPr>
          <p:cNvSpPr>
            <a:spLocks noGrp="1"/>
          </p:cNvSpPr>
          <p:nvPr>
            <p:ph type="sldNum" sz="quarter" idx="5"/>
          </p:nvPr>
        </p:nvSpPr>
        <p:spPr/>
        <p:txBody>
          <a:bodyPr/>
          <a:lstStyle/>
          <a:p>
            <a:fld id="{485676A5-1DC8-4201-97D2-09D6F1539183}" type="slidenum">
              <a:rPr lang="en-AU" smtClean="0"/>
              <a:t>24</a:t>
            </a:fld>
            <a:endParaRPr lang="en-AU"/>
          </a:p>
        </p:txBody>
      </p:sp>
    </p:spTree>
    <p:extLst>
      <p:ext uri="{BB962C8B-B14F-4D97-AF65-F5344CB8AC3E}">
        <p14:creationId xmlns:p14="http://schemas.microsoft.com/office/powerpoint/2010/main" val="131622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E9DC-3BF8-C0E6-59DF-1A22E1391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196D-6597-EBA5-E0B1-0AF524FE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1D579-BBA3-39E0-657C-28A7EBD8090E}"/>
              </a:ext>
            </a:extLst>
          </p:cNvPr>
          <p:cNvSpPr>
            <a:spLocks noGrp="1"/>
          </p:cNvSpPr>
          <p:nvPr>
            <p:ph type="body" idx="1"/>
          </p:nvPr>
        </p:nvSpPr>
        <p:spPr/>
        <p:txBody>
          <a:bodyPr/>
          <a:lstStyle/>
          <a:p>
            <a:pPr marL="0" indent="0">
              <a:lnSpc>
                <a:spcPct val="107000"/>
              </a:lnSpc>
              <a:spcAft>
                <a:spcPts val="800"/>
              </a:spcAft>
              <a:buFont typeface="Arial" panose="020B0604020202020204" pitchFamily="34" charset="0"/>
              <a:buNone/>
            </a:pPr>
            <a:r>
              <a:rPr lang="en-AU">
                <a:latin typeface="Open Sans" pitchFamily="2" charset="0"/>
                <a:ea typeface="Open Sans" pitchFamily="2" charset="0"/>
                <a:cs typeface="Open Sans" pitchFamily="2" charset="0"/>
              </a:rPr>
              <a:t>The second concept is older people with cognitive impairment.  There are no exemptions from reporting incidents relating to the older person with an assessed cognitive or mental impairment. </a:t>
            </a:r>
            <a:r>
              <a:rPr lang="en-AU" sz="1800" kern="1200">
                <a:effectLst/>
                <a:latin typeface="Open Sans" pitchFamily="2" charset="0"/>
                <a:ea typeface="Open Sans" pitchFamily="2" charset="0"/>
                <a:cs typeface="Open Sans" pitchFamily="2" charset="0"/>
              </a:rPr>
              <a:t>For example, if a staff member witnesses a person with a diagnosis of dementia using unreasonable force on another older person in your care, this must be reported. </a:t>
            </a:r>
          </a:p>
          <a:p>
            <a:pPr marL="0" indent="0">
              <a:lnSpc>
                <a:spcPct val="107000"/>
              </a:lnSpc>
              <a:spcAft>
                <a:spcPts val="800"/>
              </a:spcAft>
              <a:buFont typeface="Arial" panose="020B0604020202020204" pitchFamily="34" charset="0"/>
              <a:buNone/>
            </a:pPr>
            <a:endParaRPr lang="en-AU" sz="1800" kern="120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endParaRPr lang="en-AU" sz="1800" kern="10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CD3620B-5620-96ED-17C7-53B9C5AF9A51}"/>
              </a:ext>
            </a:extLst>
          </p:cNvPr>
          <p:cNvSpPr>
            <a:spLocks noGrp="1"/>
          </p:cNvSpPr>
          <p:nvPr>
            <p:ph type="sldNum" sz="quarter" idx="5"/>
          </p:nvPr>
        </p:nvSpPr>
        <p:spPr/>
        <p:txBody>
          <a:bodyPr/>
          <a:lstStyle/>
          <a:p>
            <a:fld id="{485676A5-1DC8-4201-97D2-09D6F1539183}" type="slidenum">
              <a:rPr lang="en-AU" smtClean="0"/>
              <a:t>25</a:t>
            </a:fld>
            <a:endParaRPr lang="en-AU"/>
          </a:p>
        </p:txBody>
      </p:sp>
    </p:spTree>
    <p:extLst>
      <p:ext uri="{BB962C8B-B14F-4D97-AF65-F5344CB8AC3E}">
        <p14:creationId xmlns:p14="http://schemas.microsoft.com/office/powerpoint/2010/main" val="1349453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E9DC-3BF8-C0E6-59DF-1A22E1391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196D-6597-EBA5-E0B1-0AF524FE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1D579-BBA3-39E0-657C-28A7EBD8090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800" kern="1200" dirty="0">
                <a:effectLst/>
                <a:latin typeface="Open Sans" pitchFamily="2" charset="0"/>
                <a:ea typeface="Open Sans" pitchFamily="2" charset="0"/>
                <a:cs typeface="Open Sans" pitchFamily="2" charset="0"/>
              </a:rPr>
              <a:t>The third concept is </a:t>
            </a:r>
            <a:r>
              <a:rPr lang="en-US" sz="1800" b="1" kern="1200" dirty="0">
                <a:effectLst/>
                <a:latin typeface="Open Sans" pitchFamily="2" charset="0"/>
                <a:ea typeface="Open Sans" pitchFamily="2" charset="0"/>
                <a:cs typeface="Open Sans" pitchFamily="2" charset="0"/>
              </a:rPr>
              <a:t>Medical treatment </a:t>
            </a:r>
            <a:r>
              <a:rPr lang="en-US" sz="1800" b="1" u="sng" kern="1200" dirty="0">
                <a:effectLst/>
                <a:latin typeface="Open Sans" pitchFamily="2" charset="0"/>
                <a:ea typeface="Open Sans" pitchFamily="2" charset="0"/>
                <a:cs typeface="Open Sans" pitchFamily="2" charset="0"/>
              </a:rPr>
              <a:t>or</a:t>
            </a:r>
            <a:r>
              <a:rPr lang="en-US" sz="1800" b="1" kern="1200" dirty="0">
                <a:effectLst/>
                <a:latin typeface="Open Sans" pitchFamily="2" charset="0"/>
                <a:ea typeface="Open Sans" pitchFamily="2" charset="0"/>
                <a:cs typeface="Open Sans" pitchFamily="2" charset="0"/>
              </a:rPr>
              <a:t> psychological treatment under the SIRS.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AU" sz="1800" b="0" i="1" kern="12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b="0" kern="1200" dirty="0">
                <a:effectLst/>
                <a:latin typeface="Open Sans" pitchFamily="2" charset="0"/>
                <a:ea typeface="Open Sans" pitchFamily="2" charset="0"/>
                <a:cs typeface="Open Sans" pitchFamily="2" charset="0"/>
              </a:rPr>
              <a:t>This includes any medical or psychological treatment used to cure a disease or condition, or to treat and resolve physical or psychological injury or discomfort, regardless of whether:</a:t>
            </a: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impact on the older person is temporary or permanent AND</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type of treatment is provided to the older person at the service or elsewhere. </a:t>
            </a:r>
          </a:p>
          <a:p>
            <a:pPr marL="285750" lvl="0" indent="-285750">
              <a:lnSpc>
                <a:spcPct val="107000"/>
              </a:lnSpc>
              <a:spcAft>
                <a:spcPts val="800"/>
              </a:spcAft>
              <a:buFont typeface="Arial" panose="020B0604020202020204" pitchFamily="34" charset="0"/>
              <a:buChar char="•"/>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Physical or psychological injury or discomfort includes a range of issues such as: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a person’s distress requiring support or counselling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cuts, abrasions, burns, fractures or other physical injury to an older person requiring assessment and/ or treatment by a nurse, doctor or allied health professional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bruising, including large individual bruises or a number of small bruises that require medical treatment to resolve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head or brain injuries which might be indicated by concussion or loss of consciousness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injury or impairment requiring the older person’s attendance at or admission to a hospital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death of an older person.</a:t>
            </a:r>
            <a:endParaRPr lang="en-AU" sz="1800" kern="100" dirty="0">
              <a:effectLst/>
              <a:latin typeface="Open Sans" pitchFamily="2" charset="0"/>
              <a:ea typeface="Open Sans" pitchFamily="2" charset="0"/>
              <a:cs typeface="Open Sans" pitchFamily="2" charset="0"/>
            </a:endParaRPr>
          </a:p>
          <a:p>
            <a:pPr marL="186055" indent="-186055">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Some examples of medical or psychological treatment include:</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using an ice pack</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elevating a limb</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escalation to a medical officer for review</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need for a person to be offered specific emotional support resulting from the incident (step above routine emotional support offered post incident)</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need for an older person to be involved in a counselling session.</a:t>
            </a:r>
            <a:endParaRPr lang="en-AU" sz="1800" kern="100" dirty="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endParaRPr lang="en-AU" sz="18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800" i="0" dirty="0">
                <a:effectLst/>
                <a:latin typeface="Open Sans" pitchFamily="2" charset="0"/>
                <a:ea typeface="Arial" panose="020B0604020202020204" pitchFamily="34" charset="0"/>
              </a:rPr>
              <a:t>If any </a:t>
            </a:r>
            <a:r>
              <a:rPr lang="en-US" sz="1800" i="0" dirty="0">
                <a:effectLst/>
                <a:latin typeface="Open Sans" pitchFamily="2" charset="0"/>
                <a:ea typeface="Arial" panose="020B0604020202020204" pitchFamily="34" charset="0"/>
              </a:rPr>
              <a:t>medical or psychological treatment is used to treat </a:t>
            </a:r>
            <a:r>
              <a:rPr lang="en-AU" sz="1800" i="0" dirty="0">
                <a:effectLst/>
                <a:latin typeface="Open Sans" pitchFamily="2" charset="0"/>
                <a:ea typeface="Arial" panose="020B0604020202020204" pitchFamily="34" charset="0"/>
              </a:rPr>
              <a:t>a SIRS-reportable incident, the incident automatically becomes a Priority 1, regardless of the extent of the injury or discomfort, or the amount or type of treatment provided.</a:t>
            </a:r>
            <a:br>
              <a:rPr lang="en-AU" sz="1800" i="0" dirty="0">
                <a:effectLst/>
                <a:latin typeface="Open Sans" pitchFamily="2" charset="0"/>
                <a:ea typeface="Arial" panose="020B0604020202020204" pitchFamily="34" charset="0"/>
              </a:rPr>
            </a:br>
            <a:endParaRPr lang="en-US" sz="1800" b="0" i="0" kern="1200" dirty="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CD3620B-5620-96ED-17C7-53B9C5AF9A51}"/>
              </a:ext>
            </a:extLst>
          </p:cNvPr>
          <p:cNvSpPr>
            <a:spLocks noGrp="1"/>
          </p:cNvSpPr>
          <p:nvPr>
            <p:ph type="sldNum" sz="quarter" idx="5"/>
          </p:nvPr>
        </p:nvSpPr>
        <p:spPr/>
        <p:txBody>
          <a:bodyPr/>
          <a:lstStyle/>
          <a:p>
            <a:fld id="{485676A5-1DC8-4201-97D2-09D6F1539183}" type="slidenum">
              <a:rPr lang="en-AU" smtClean="0"/>
              <a:t>26</a:t>
            </a:fld>
            <a:endParaRPr lang="en-AU"/>
          </a:p>
        </p:txBody>
      </p:sp>
    </p:spTree>
    <p:extLst>
      <p:ext uri="{BB962C8B-B14F-4D97-AF65-F5344CB8AC3E}">
        <p14:creationId xmlns:p14="http://schemas.microsoft.com/office/powerpoint/2010/main" val="1920495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2BBD8-8960-2EFA-281A-BE8BC79B1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ADAE8-3360-772C-8BD8-D32654374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4BC5C-BF98-A8C6-9CC5-63A4FCA7C829}"/>
              </a:ext>
            </a:extLst>
          </p:cNvPr>
          <p:cNvSpPr>
            <a:spLocks noGrp="1"/>
          </p:cNvSpPr>
          <p:nvPr>
            <p:ph type="body" idx="1"/>
          </p:nvPr>
        </p:nvSpPr>
        <p:spPr/>
        <p:txBody>
          <a:bodyPr/>
          <a:lstStyle/>
          <a:p>
            <a:pPr>
              <a:lnSpc>
                <a:spcPct val="107000"/>
              </a:lnSpc>
              <a:spcAft>
                <a:spcPts val="800"/>
              </a:spcAft>
            </a:pPr>
            <a:r>
              <a:rPr lang="en-AU" sz="1200" b="0" u="none" kern="1200" dirty="0">
                <a:solidFill>
                  <a:srgbClr val="0000FF"/>
                </a:solidFill>
                <a:effectLst/>
                <a:latin typeface="Open Sans" pitchFamily="2" charset="0"/>
                <a:ea typeface="Open Sans" pitchFamily="2" charset="0"/>
                <a:cs typeface="Open Sans" pitchFamily="2" charset="0"/>
              </a:rPr>
              <a:t>The Serious Incident Response Scheme Guidelines outline your responsibilities regarding the SIRS, including details on each type of incident and notifying a reportable incident. They are available on the Commission’s website.</a:t>
            </a:r>
          </a:p>
          <a:p>
            <a:pPr>
              <a:lnSpc>
                <a:spcPct val="107000"/>
              </a:lnSpc>
              <a:spcAft>
                <a:spcPts val="800"/>
              </a:spcAft>
            </a:pPr>
            <a:r>
              <a:rPr lang="en-AU" sz="1200" b="0" u="none" kern="1200" dirty="0">
                <a:solidFill>
                  <a:srgbClr val="0000FF"/>
                </a:solidFill>
                <a:effectLst/>
                <a:latin typeface="Open Sans" pitchFamily="2" charset="0"/>
                <a:ea typeface="Open Sans" pitchFamily="2" charset="0"/>
                <a:cs typeface="Open Sans" pitchFamily="2" charset="0"/>
              </a:rPr>
              <a:t> </a:t>
            </a: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000" b="1" kern="100" dirty="0">
                <a:effectLst/>
                <a:latin typeface="Calibri" panose="020F0502020204030204" pitchFamily="34" charset="0"/>
                <a:ea typeface="Calibri" panose="020F0502020204030204" pitchFamily="34" charset="0"/>
                <a:cs typeface="Times New Roman" panose="02020603050405020304" pitchFamily="18" charset="0"/>
              </a:rPr>
              <a:t>Resource: </a:t>
            </a:r>
            <a:r>
              <a:rPr lang="en-AU" sz="1000" kern="100" dirty="0">
                <a:effectLst/>
                <a:latin typeface="Calibri" panose="020F0502020204030204" pitchFamily="34" charset="0"/>
                <a:ea typeface="Calibri" panose="020F0502020204030204" pitchFamily="34" charset="0"/>
                <a:cs typeface="Times New Roman" panose="02020603050405020304" pitchFamily="18" charset="0"/>
              </a:rPr>
              <a:t>https://www.agedcarequality.gov.au/resource-library/serious-incident-response-scheme-guidelines-providers-home-services</a:t>
            </a:r>
          </a:p>
          <a:p>
            <a:pPr>
              <a:lnSpc>
                <a:spcPct val="107000"/>
              </a:lnSpc>
              <a:spcAft>
                <a:spcPts val="800"/>
              </a:spcAft>
            </a:pPr>
            <a:endParaRPr lang="en-AU" dirty="0"/>
          </a:p>
        </p:txBody>
      </p:sp>
      <p:sp>
        <p:nvSpPr>
          <p:cNvPr id="4" name="Slide Number Placeholder 3">
            <a:extLst>
              <a:ext uri="{FF2B5EF4-FFF2-40B4-BE49-F238E27FC236}">
                <a16:creationId xmlns:a16="http://schemas.microsoft.com/office/drawing/2014/main" id="{8391EEF4-A2D3-51C4-4CBF-AA65B856AA88}"/>
              </a:ext>
            </a:extLst>
          </p:cNvPr>
          <p:cNvSpPr>
            <a:spLocks noGrp="1"/>
          </p:cNvSpPr>
          <p:nvPr>
            <p:ph type="sldNum" sz="quarter" idx="5"/>
          </p:nvPr>
        </p:nvSpPr>
        <p:spPr/>
        <p:txBody>
          <a:bodyPr/>
          <a:lstStyle/>
          <a:p>
            <a:fld id="{485676A5-1DC8-4201-97D2-09D6F1539183}" type="slidenum">
              <a:rPr lang="en-AU" smtClean="0"/>
              <a:t>27</a:t>
            </a:fld>
            <a:endParaRPr lang="en-AU"/>
          </a:p>
        </p:txBody>
      </p:sp>
    </p:spTree>
    <p:extLst>
      <p:ext uri="{BB962C8B-B14F-4D97-AF65-F5344CB8AC3E}">
        <p14:creationId xmlns:p14="http://schemas.microsoft.com/office/powerpoint/2010/main" val="2320230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4F693-13A2-6B9A-6E15-7A38625AE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7648E-7566-EAC4-A929-9F3F4EB38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4FDB0-59DA-21DB-330E-3E6C952887C9}"/>
              </a:ext>
            </a:extLst>
          </p:cNvPr>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Another useful resource is the reportable incidents workflow, which is accessible via the Commission’s website. It walks you through some questions to help determine what to do if an incident is reportable – would it be a Priority 1 or 2?</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i="0" kern="1200" dirty="0">
                <a:effectLst/>
                <a:latin typeface="Open Sans" pitchFamily="2" charset="0"/>
                <a:ea typeface="Open Sans" pitchFamily="2" charset="0"/>
                <a:cs typeface="Open Sans" pitchFamily="2" charset="0"/>
              </a:rPr>
              <a:t>Resource:</a:t>
            </a:r>
            <a:r>
              <a:rPr lang="en-AU" sz="1800" b="1" i="1" kern="1200" dirty="0">
                <a:effectLst/>
                <a:latin typeface="Open Sans" pitchFamily="2" charset="0"/>
                <a:ea typeface="Open Sans" pitchFamily="2" charset="0"/>
                <a:cs typeface="Open Sans" pitchFamily="2" charset="0"/>
              </a:rPr>
              <a:t> </a:t>
            </a:r>
            <a:r>
              <a:rPr lang="en-AU" sz="1800" u="sng" kern="1200" dirty="0">
                <a:effectLst/>
                <a:latin typeface="Open Sans" pitchFamily="2" charset="0"/>
                <a:ea typeface="Open Sans" pitchFamily="2" charset="0"/>
                <a:cs typeface="Open Sans" pitchFamily="2" charset="0"/>
              </a:rPr>
              <a:t>https://www.agedcarequality.gov.au/sites/default/files/media/reportable-incidents-workflow_1.pdf</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AU" dirty="0"/>
          </a:p>
        </p:txBody>
      </p:sp>
      <p:sp>
        <p:nvSpPr>
          <p:cNvPr id="4" name="Slide Number Placeholder 3">
            <a:extLst>
              <a:ext uri="{FF2B5EF4-FFF2-40B4-BE49-F238E27FC236}">
                <a16:creationId xmlns:a16="http://schemas.microsoft.com/office/drawing/2014/main" id="{D61F18BF-779C-E411-8FF4-34B5FD09DD78}"/>
              </a:ext>
            </a:extLst>
          </p:cNvPr>
          <p:cNvSpPr>
            <a:spLocks noGrp="1"/>
          </p:cNvSpPr>
          <p:nvPr>
            <p:ph type="sldNum" sz="quarter" idx="5"/>
          </p:nvPr>
        </p:nvSpPr>
        <p:spPr/>
        <p:txBody>
          <a:bodyPr/>
          <a:lstStyle/>
          <a:p>
            <a:fld id="{485676A5-1DC8-4201-97D2-09D6F1539183}" type="slidenum">
              <a:rPr lang="en-AU" smtClean="0"/>
              <a:t>28</a:t>
            </a:fld>
            <a:endParaRPr lang="en-AU"/>
          </a:p>
        </p:txBody>
      </p:sp>
    </p:spTree>
    <p:extLst>
      <p:ext uri="{BB962C8B-B14F-4D97-AF65-F5344CB8AC3E}">
        <p14:creationId xmlns:p14="http://schemas.microsoft.com/office/powerpoint/2010/main" val="1181237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next section looks at the 8 reportable incident types under the SIRS.</a:t>
            </a: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29</a:t>
            </a:fld>
            <a:endParaRPr lang="en-AU"/>
          </a:p>
        </p:txBody>
      </p:sp>
    </p:spTree>
    <p:extLst>
      <p:ext uri="{BB962C8B-B14F-4D97-AF65-F5344CB8AC3E}">
        <p14:creationId xmlns:p14="http://schemas.microsoft.com/office/powerpoint/2010/main" val="1275913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dirty="0">
                <a:solidFill>
                  <a:schemeClr val="tx1"/>
                </a:solidFill>
              </a:rPr>
              <a:t>The information contained in this presentation is current at the time of release. It is the responsibility of the provider to ensure any information added to this document prior to and during training delivery is accurate.  </a:t>
            </a:r>
          </a:p>
          <a:p>
            <a:endParaRPr lang="en-AU" sz="1200" dirty="0">
              <a:solidFill>
                <a:schemeClr val="tx1"/>
              </a:solidFill>
            </a:endParaRPr>
          </a:p>
          <a:p>
            <a:r>
              <a:rPr lang="en-AU" sz="1200" b="0" dirty="0">
                <a:solidFill>
                  <a:schemeClr val="tx1"/>
                </a:solidFill>
                <a:latin typeface="Open Sans"/>
                <a:ea typeface="Open Sans"/>
                <a:cs typeface="Open Sans"/>
              </a:rPr>
              <a:t>The Commission does not take responsibility for this document once modifications have been made and recommends providers monitor the Aged Care Quality and Safety Commission’s website. </a:t>
            </a:r>
          </a:p>
          <a:p>
            <a:endParaRPr lang="en-AU" sz="1200" b="0" dirty="0">
              <a:solidFill>
                <a:schemeClr val="tx1"/>
              </a:solidFill>
              <a:latin typeface="Open Sans"/>
              <a:ea typeface="Open Sans"/>
              <a:cs typeface="Open Sans"/>
            </a:endParaRPr>
          </a:p>
          <a:p>
            <a:r>
              <a:rPr lang="en-AU" sz="1200" b="0" dirty="0">
                <a:solidFill>
                  <a:schemeClr val="tx1"/>
                </a:solidFill>
                <a:latin typeface="Open Sans"/>
                <a:ea typeface="Open Sans"/>
                <a:cs typeface="Open Sans"/>
              </a:rPr>
              <a:t>It is uncontrolled once released. </a:t>
            </a:r>
            <a:endParaRPr lang="en-AU" dirty="0"/>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3</a:t>
            </a:fld>
            <a:endParaRPr lang="en-AU"/>
          </a:p>
        </p:txBody>
      </p:sp>
    </p:spTree>
    <p:extLst>
      <p:ext uri="{BB962C8B-B14F-4D97-AF65-F5344CB8AC3E}">
        <p14:creationId xmlns:p14="http://schemas.microsoft.com/office/powerpoint/2010/main" val="926069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993DC-9DEF-656C-3D97-FFABC9091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6D0D7-3EE5-7C96-15EE-4FD7AEE83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EB019-FA75-B781-DE0E-6F5D602A648B}"/>
              </a:ext>
            </a:extLst>
          </p:cNvPr>
          <p:cNvSpPr>
            <a:spLocks noGrp="1"/>
          </p:cNvSpPr>
          <p:nvPr>
            <p:ph type="body" idx="1"/>
          </p:nvPr>
        </p:nvSpPr>
        <p:spPr/>
        <p:txBody>
          <a:bodyPr/>
          <a:lstStyle/>
          <a:p>
            <a:pPr>
              <a:spcAft>
                <a:spcPts val="800"/>
              </a:spcAft>
            </a:pPr>
            <a:r>
              <a:rPr lang="en-AU" sz="1800" kern="100" dirty="0">
                <a:effectLst/>
                <a:latin typeface="Open Sans" pitchFamily="2" charset="0"/>
                <a:ea typeface="Open Sans" pitchFamily="2" charset="0"/>
                <a:cs typeface="Open Sans" pitchFamily="2" charset="0"/>
              </a:rPr>
              <a:t>This is a recap of the 8 reportable incident types that were mentioned earlier. </a:t>
            </a:r>
          </a:p>
          <a:p>
            <a:pPr>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800" b="1" kern="100" dirty="0">
                <a:effectLst/>
                <a:latin typeface="Open Sans" pitchFamily="2" charset="0"/>
                <a:ea typeface="Open Sans" pitchFamily="2" charset="0"/>
                <a:cs typeface="Open Sans" pitchFamily="2" charset="0"/>
              </a:rPr>
              <a:t>Resource: </a:t>
            </a:r>
            <a:r>
              <a:rPr lang="en-AU" sz="1800" b="0" kern="100" dirty="0">
                <a:effectLst/>
                <a:latin typeface="Open Sans" pitchFamily="2" charset="0"/>
                <a:ea typeface="Open Sans" pitchFamily="2" charset="0"/>
                <a:cs typeface="Open Sans" pitchFamily="2" charset="0"/>
              </a:rPr>
              <a:t>Information</a:t>
            </a:r>
            <a:r>
              <a:rPr lang="en-AU" sz="1800" kern="100" dirty="0">
                <a:effectLst/>
                <a:latin typeface="Open Sans" pitchFamily="2" charset="0"/>
                <a:ea typeface="Open Sans" pitchFamily="2" charset="0"/>
                <a:cs typeface="Open Sans" pitchFamily="2" charset="0"/>
              </a:rPr>
              <a:t> on the 8 reportable incident types can be found on the Commission’s website -  </a:t>
            </a:r>
            <a:r>
              <a:rPr lang="en-AU" sz="1800" u="sng" dirty="0">
                <a:solidFill>
                  <a:srgbClr val="00577D"/>
                </a:solidFill>
                <a:effectLst/>
                <a:latin typeface="Open Sans" pitchFamily="2" charset="0"/>
                <a:ea typeface="Arial" panose="020B0604020202020204" pitchFamily="34" charset="0"/>
                <a:hlinkClick r:id="rId3"/>
              </a:rPr>
              <a:t>https://www.agedcarequality.gov.au/for-providers/serious-incident-response-scheme/sirs-provider-resources</a:t>
            </a:r>
            <a:endParaRPr lang="en-AU" sz="1800" dirty="0">
              <a:effectLst/>
              <a:latin typeface="Open Sans" pitchFamily="2" charset="0"/>
              <a:ea typeface="Arial" panose="020B0604020202020204" pitchFamily="34" charset="0"/>
            </a:endParaRPr>
          </a:p>
          <a:p>
            <a:pPr>
              <a:lnSpc>
                <a:spcPct val="107000"/>
              </a:lnSpc>
              <a:spcAft>
                <a:spcPts val="800"/>
              </a:spcAft>
            </a:pPr>
            <a:endParaRPr lang="en-AU" sz="1800" kern="1200" dirty="0">
              <a:effectLst/>
              <a:latin typeface="Open Sans"/>
              <a:ea typeface="Open Sans"/>
              <a:cs typeface="Open Sans"/>
            </a:endParaRPr>
          </a:p>
        </p:txBody>
      </p:sp>
      <p:sp>
        <p:nvSpPr>
          <p:cNvPr id="4" name="Slide Number Placeholder 3">
            <a:extLst>
              <a:ext uri="{FF2B5EF4-FFF2-40B4-BE49-F238E27FC236}">
                <a16:creationId xmlns:a16="http://schemas.microsoft.com/office/drawing/2014/main" id="{96C5FE0E-08E0-20F7-914E-D76136F46070}"/>
              </a:ext>
            </a:extLst>
          </p:cNvPr>
          <p:cNvSpPr>
            <a:spLocks noGrp="1"/>
          </p:cNvSpPr>
          <p:nvPr>
            <p:ph type="sldNum" sz="quarter" idx="5"/>
          </p:nvPr>
        </p:nvSpPr>
        <p:spPr/>
        <p:txBody>
          <a:bodyPr/>
          <a:lstStyle/>
          <a:p>
            <a:fld id="{485676A5-1DC8-4201-97D2-09D6F1539183}" type="slidenum">
              <a:rPr lang="en-AU" smtClean="0"/>
              <a:t>30</a:t>
            </a:fld>
            <a:endParaRPr lang="en-AU"/>
          </a:p>
        </p:txBody>
      </p:sp>
    </p:spTree>
    <p:extLst>
      <p:ext uri="{BB962C8B-B14F-4D97-AF65-F5344CB8AC3E}">
        <p14:creationId xmlns:p14="http://schemas.microsoft.com/office/powerpoint/2010/main" val="2536644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91DB3-C997-20BC-3881-502D84F39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9509-479E-0428-E4D5-F3DABD067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8CE4F-2FC0-D356-26B0-F1E38B63C12B}"/>
              </a:ext>
            </a:extLst>
          </p:cNvPr>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The first reportable incident we will look at is unreasonable use of force.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Unreasonable use of force </a:t>
            </a:r>
            <a:r>
              <a:rPr lang="en-AU" sz="1800" kern="1200" dirty="0">
                <a:effectLst/>
                <a:latin typeface="Open Sans" pitchFamily="2" charset="0"/>
                <a:ea typeface="Open Sans" pitchFamily="2" charset="0"/>
                <a:cs typeface="Open Sans" pitchFamily="2" charset="0"/>
              </a:rPr>
              <a:t>is behaviour with an older person that includes actions like:</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Fira Sans Light" panose="020B0403050000020004" pitchFamily="34" charset="0"/>
              <a:buChar char="-"/>
            </a:pPr>
            <a:r>
              <a:rPr lang="en-AU" sz="1800" kern="1200" dirty="0">
                <a:effectLst/>
                <a:latin typeface="Open Sans" pitchFamily="2" charset="0"/>
                <a:ea typeface="Open Sans" pitchFamily="2" charset="0"/>
                <a:cs typeface="Open Sans" pitchFamily="2" charset="0"/>
              </a:rPr>
              <a:t>the use of unnecessary physical force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Fira Sans Light" panose="020B0403050000020004" pitchFamily="34" charset="0"/>
              <a:buChar char="-"/>
            </a:pPr>
            <a:r>
              <a:rPr lang="en-AU" sz="1800" kern="1200" dirty="0">
                <a:effectLst/>
                <a:latin typeface="Open Sans" pitchFamily="2" charset="0"/>
                <a:ea typeface="Open Sans" pitchFamily="2" charset="0"/>
                <a:cs typeface="Open Sans" pitchFamily="2" charset="0"/>
              </a:rPr>
              <a:t>a deliberate and violent physical attack. In some cases, this could be between staff and the older person.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Fira Sans Light" panose="020B0403050000020004" pitchFamily="34" charset="0"/>
              <a:buChar char="-"/>
            </a:pPr>
            <a:r>
              <a:rPr lang="en-AU" sz="1800" kern="1200" dirty="0">
                <a:effectLst/>
                <a:latin typeface="Open Sans" pitchFamily="2" charset="0"/>
                <a:ea typeface="Open Sans" pitchFamily="2" charset="0"/>
                <a:cs typeface="Open Sans" pitchFamily="2" charset="0"/>
              </a:rPr>
              <a:t>shoving, pushing, hitting, punching, kicking or rough handling of an older person.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Fira Sans Light" panose="020B0403050000020004" pitchFamily="34" charset="0"/>
              <a:buChar char="-"/>
            </a:pPr>
            <a:r>
              <a:rPr lang="en-AU" sz="1800" kern="1200" dirty="0">
                <a:effectLst/>
                <a:latin typeface="Open Sans" pitchFamily="2" charset="0"/>
                <a:ea typeface="Open Sans" pitchFamily="2" charset="0"/>
                <a:cs typeface="Open Sans" pitchFamily="2" charset="0"/>
              </a:rPr>
              <a:t>repeated minor incidents of non-consensual physical contact that have an impact on a person over time.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If you push an older person out of harm’s way this is not considered unreasonable use of force. For example, pushing an older person out of the way of an oncoming car that would otherwise hit them or out of the way of a falling item to avoid death or serious injury to them.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It also does not include gently touching the person while providing care, to attract the person's attention, to guide the person, or to comfort the person when they are distressed.</a:t>
            </a:r>
            <a:endParaRPr lang="en-AU" sz="1800"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dirty="0"/>
          </a:p>
        </p:txBody>
      </p:sp>
      <p:sp>
        <p:nvSpPr>
          <p:cNvPr id="4" name="Slide Number Placeholder 3">
            <a:extLst>
              <a:ext uri="{FF2B5EF4-FFF2-40B4-BE49-F238E27FC236}">
                <a16:creationId xmlns:a16="http://schemas.microsoft.com/office/drawing/2014/main" id="{5C56C330-FCF9-F1FB-EFC8-30CA9610AB5F}"/>
              </a:ext>
            </a:extLst>
          </p:cNvPr>
          <p:cNvSpPr>
            <a:spLocks noGrp="1"/>
          </p:cNvSpPr>
          <p:nvPr>
            <p:ph type="sldNum" sz="quarter" idx="5"/>
          </p:nvPr>
        </p:nvSpPr>
        <p:spPr/>
        <p:txBody>
          <a:bodyPr/>
          <a:lstStyle/>
          <a:p>
            <a:fld id="{485676A5-1DC8-4201-97D2-09D6F1539183}" type="slidenum">
              <a:rPr lang="en-AU" smtClean="0"/>
              <a:t>31</a:t>
            </a:fld>
            <a:endParaRPr lang="en-AU"/>
          </a:p>
        </p:txBody>
      </p:sp>
    </p:spTree>
    <p:extLst>
      <p:ext uri="{BB962C8B-B14F-4D97-AF65-F5344CB8AC3E}">
        <p14:creationId xmlns:p14="http://schemas.microsoft.com/office/powerpoint/2010/main" val="4256944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EB2FF-6DC5-9E86-6102-7B51BD9EB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ED614-8E08-C6CF-E51D-A2B533299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A4E06-9B7D-E3E3-EBA9-BDCD37D50F39}"/>
              </a:ext>
            </a:extLst>
          </p:cNvPr>
          <p:cNvSpPr>
            <a:spLocks noGrp="1"/>
          </p:cNvSpPr>
          <p:nvPr>
            <p:ph type="body" idx="1"/>
          </p:nvPr>
        </p:nvSpPr>
        <p:spPr/>
        <p:txBody>
          <a:bodyPr/>
          <a:lstStyle/>
          <a:p>
            <a:pPr>
              <a:lnSpc>
                <a:spcPct val="107000"/>
              </a:lnSpc>
              <a:spcAft>
                <a:spcPts val="800"/>
              </a:spcAft>
            </a:pPr>
            <a:r>
              <a:rPr lang="en-AU" sz="1800" b="1" kern="1200" dirty="0">
                <a:effectLst/>
                <a:latin typeface="Open Sans" pitchFamily="2" charset="0"/>
                <a:ea typeface="Open Sans" pitchFamily="2" charset="0"/>
                <a:cs typeface="Open Sans" pitchFamily="2" charset="0"/>
              </a:rPr>
              <a:t>There are two broad types of unlawful sexual contact or inappropriate sexual conduct: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0" kern="1200" dirty="0">
                <a:effectLst/>
                <a:latin typeface="Open Sans" pitchFamily="2" charset="0"/>
                <a:ea typeface="Open Sans" pitchFamily="2" charset="0"/>
                <a:cs typeface="Open Sans" pitchFamily="2" charset="0"/>
              </a:rPr>
              <a:t>1) ANY sexual contact or conduct between a staff member (or volunteer on duty) and an older person, REGARDLESS OF CONSENT, or </a:t>
            </a:r>
            <a:endParaRPr lang="en-AU" sz="1800" b="0" kern="100" dirty="0">
              <a:effectLst/>
              <a:latin typeface="Open Sans" pitchFamily="2" charset="0"/>
              <a:ea typeface="Open Sans" pitchFamily="2" charset="0"/>
              <a:cs typeface="Open Sans" pitchFamily="2" charset="0"/>
            </a:endParaRPr>
          </a:p>
          <a:p>
            <a:pPr>
              <a:lnSpc>
                <a:spcPct val="107000"/>
              </a:lnSpc>
              <a:spcAft>
                <a:spcPts val="800"/>
              </a:spcAft>
            </a:pPr>
            <a:r>
              <a:rPr lang="en-AU" sz="1800" b="0" kern="1200" dirty="0">
                <a:effectLst/>
                <a:latin typeface="Open Sans" pitchFamily="2" charset="0"/>
                <a:ea typeface="Open Sans" pitchFamily="2" charset="0"/>
                <a:cs typeface="Open Sans" pitchFamily="2" charset="0"/>
              </a:rPr>
              <a:t>2) Sexual contact or conduct towards an older person by any person WITHOUT CONSENT. </a:t>
            </a:r>
            <a:endParaRPr lang="en-AU" sz="1800" b="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All incidents of unlawful sexual contact or inappropriate sexual conduct are Priority 1 reportable incidents </a:t>
            </a:r>
            <a:r>
              <a:rPr lang="en-AU" sz="1800" kern="1200" dirty="0">
                <a:effectLst/>
                <a:latin typeface="Open Sans" pitchFamily="2" charset="0"/>
                <a:ea typeface="Open Sans" pitchFamily="2" charset="0"/>
                <a:cs typeface="Open Sans" pitchFamily="2" charset="0"/>
              </a:rPr>
              <a:t>and must be reported to the Commission within 24 hours of the provider becoming aware of the incident. And we already know that incidents that are unlawful or considered to be of a criminal nature (for example sexual assault) must also be reported to police within 24 hours of becoming aware of the incident.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What is not reportable</a:t>
            </a:r>
            <a:r>
              <a:rPr lang="en-AU" sz="1800" kern="1200" dirty="0">
                <a:effectLst/>
                <a:latin typeface="Open Sans" pitchFamily="2" charset="0"/>
                <a:ea typeface="Open Sans" pitchFamily="2" charset="0"/>
                <a:cs typeface="Open Sans" pitchFamily="2" charset="0"/>
              </a:rPr>
              <a:t>: </a:t>
            </a:r>
            <a:r>
              <a:rPr lang="en-AU" sz="1800" kern="1200" dirty="0">
                <a:solidFill>
                  <a:srgbClr val="00080C"/>
                </a:solidFill>
                <a:effectLst/>
                <a:latin typeface="Open Sans" pitchFamily="2" charset="0"/>
                <a:ea typeface="Open Sans" pitchFamily="2" charset="0"/>
                <a:cs typeface="Open Sans" pitchFamily="2" charset="0"/>
              </a:rPr>
              <a:t>consensual sexual relations between 2 older people receiving care and services, or between an older person and their partner or a person who is not a receiving care and services by your organisation.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Remember that consent can be withdrawn at any time, and you should be aware that while the person may have consented to the conduct previously, it does not mean that they consent to the same conduct in the future.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Also </a:t>
            </a:r>
            <a:r>
              <a:rPr lang="en-AU" sz="1800" b="1" kern="1200" dirty="0">
                <a:effectLst/>
                <a:latin typeface="Open Sans" pitchFamily="2" charset="0"/>
                <a:ea typeface="Open Sans" pitchFamily="2" charset="0"/>
                <a:cs typeface="Open Sans" pitchFamily="2" charset="0"/>
              </a:rPr>
              <a:t>not included </a:t>
            </a:r>
            <a:r>
              <a:rPr lang="en-AU" sz="1800" kern="1200" dirty="0">
                <a:effectLst/>
                <a:latin typeface="Open Sans" pitchFamily="2" charset="0"/>
                <a:ea typeface="Open Sans" pitchFamily="2" charset="0"/>
                <a:cs typeface="Open Sans" pitchFamily="2" charset="0"/>
              </a:rPr>
              <a:t>are actions of comfort, such as a carer rubbing a person’s back or patting a person on the knee, where these acts are consensual and align with the person’s personal preferences. You need to understand whether the older person thinks the gesture to be comforting.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It is important to note that the SIRS notification requirements are designed to protect vulnerable people, not to restrict their sexual freedoms. Older people have the right to make choices about their personal and social life, including the right to sexual freedom and to give and receive affection. Only the person themselves can give consent. Their family/representatives cannot give consent on behalf of them.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Any older person who </a:t>
            </a:r>
            <a:r>
              <a:rPr lang="en-AU" sz="1800" b="1" kern="1200" dirty="0">
                <a:effectLst/>
                <a:latin typeface="Open Sans" pitchFamily="2" charset="0"/>
                <a:ea typeface="Open Sans" pitchFamily="2" charset="0"/>
                <a:cs typeface="Open Sans" pitchFamily="2" charset="0"/>
              </a:rPr>
              <a:t>lacks the capacity to consent to an activity at the time the incident happens cannot consent.</a:t>
            </a: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You need to be familiar with assessing capacity and have existing systems and processes in place to support you to determine a person’s capacity to make informed decisions and provide consent.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It is acknowledged that older people can have decision-making capacity for some matters and not others and that capacity can fluctuate; however, it is expected that your workforce is trained and equipped to manage issues of consent and determine a person’s ability to make decisions.  </a:t>
            </a:r>
            <a:endParaRPr lang="en-AU" sz="1800"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dirty="0"/>
          </a:p>
        </p:txBody>
      </p:sp>
      <p:sp>
        <p:nvSpPr>
          <p:cNvPr id="4" name="Slide Number Placeholder 3">
            <a:extLst>
              <a:ext uri="{FF2B5EF4-FFF2-40B4-BE49-F238E27FC236}">
                <a16:creationId xmlns:a16="http://schemas.microsoft.com/office/drawing/2014/main" id="{9DE9C48C-F3B1-C163-9BE5-F6498E8B9DE1}"/>
              </a:ext>
            </a:extLst>
          </p:cNvPr>
          <p:cNvSpPr>
            <a:spLocks noGrp="1"/>
          </p:cNvSpPr>
          <p:nvPr>
            <p:ph type="sldNum" sz="quarter" idx="5"/>
          </p:nvPr>
        </p:nvSpPr>
        <p:spPr/>
        <p:txBody>
          <a:bodyPr/>
          <a:lstStyle/>
          <a:p>
            <a:fld id="{485676A5-1DC8-4201-97D2-09D6F1539183}" type="slidenum">
              <a:rPr lang="en-AU" smtClean="0"/>
              <a:t>32</a:t>
            </a:fld>
            <a:endParaRPr lang="en-AU"/>
          </a:p>
        </p:txBody>
      </p:sp>
    </p:spTree>
    <p:extLst>
      <p:ext uri="{BB962C8B-B14F-4D97-AF65-F5344CB8AC3E}">
        <p14:creationId xmlns:p14="http://schemas.microsoft.com/office/powerpoint/2010/main" val="2656523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157B-C89F-4D1C-F024-C300628E6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D89FD-BC89-C0EB-4B89-65F98907D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FF4FF-1C46-37F4-ED9E-D9864ECE3A48}"/>
              </a:ext>
            </a:extLst>
          </p:cNvPr>
          <p:cNvSpPr>
            <a:spLocks noGrp="1"/>
          </p:cNvSpPr>
          <p:nvPr>
            <p:ph type="body" idx="1"/>
          </p:nvPr>
        </p:nvSpPr>
        <p:spPr/>
        <p:txBody>
          <a:bodyPr/>
          <a:lstStyle/>
          <a:p>
            <a:pPr>
              <a:lnSpc>
                <a:spcPct val="107000"/>
              </a:lnSpc>
              <a:spcAft>
                <a:spcPts val="800"/>
              </a:spcAft>
            </a:pPr>
            <a:r>
              <a:rPr lang="en-AU" sz="1800" b="1" kern="1200" dirty="0">
                <a:effectLst/>
                <a:latin typeface="Open Sans" pitchFamily="2" charset="0"/>
                <a:ea typeface="Open Sans" pitchFamily="2" charset="0"/>
                <a:cs typeface="Open Sans" pitchFamily="2" charset="0"/>
              </a:rPr>
              <a:t>Psychological or emotional abuse includes </a:t>
            </a:r>
            <a:r>
              <a:rPr lang="en-AU" sz="1800" kern="1200" dirty="0">
                <a:effectLst/>
                <a:latin typeface="Open Sans" pitchFamily="2" charset="0"/>
                <a:ea typeface="Open Sans" pitchFamily="2" charset="0"/>
                <a:cs typeface="Open Sans" pitchFamily="2" charset="0"/>
              </a:rPr>
              <a:t>behaviour that has caused, or that could have caused, the older person psychological or emotional distress.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For example, taunting, bullying, harassment or intimidation, humiliation, unreasonable refusal to interact with the older person or acknowledge their presence, unreasonable restriction of the person’s ability to engage socially or otherwise interact with people.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This category </a:t>
            </a:r>
            <a:r>
              <a:rPr lang="en-AU" sz="1800" b="1" kern="1200" dirty="0">
                <a:effectLst/>
                <a:latin typeface="Open Sans" pitchFamily="2" charset="0"/>
                <a:ea typeface="Open Sans" pitchFamily="2" charset="0"/>
                <a:cs typeface="Open Sans" pitchFamily="2" charset="0"/>
              </a:rPr>
              <a:t>includes incidents </a:t>
            </a:r>
            <a:r>
              <a:rPr lang="en-AU" sz="1800" kern="1200" dirty="0">
                <a:effectLst/>
                <a:latin typeface="Open Sans" pitchFamily="2" charset="0"/>
                <a:ea typeface="Open Sans" pitchFamily="2" charset="0"/>
                <a:cs typeface="Open Sans" pitchFamily="2" charset="0"/>
              </a:rPr>
              <a:t>that:</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Fira Sans Light" panose="020B0403050000020004" pitchFamily="34" charset="0"/>
              <a:buChar char="-"/>
            </a:pPr>
            <a:r>
              <a:rPr lang="en-AU" sz="1800" kern="1200" dirty="0">
                <a:effectLst/>
                <a:latin typeface="Open Sans" pitchFamily="2" charset="0"/>
                <a:ea typeface="Open Sans" pitchFamily="2" charset="0"/>
                <a:cs typeface="Open Sans" pitchFamily="2" charset="0"/>
              </a:rPr>
              <a:t>are a single event (such as a someone yelling at the older person)  OR</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Fira Sans Light" panose="020B0403050000020004" pitchFamily="34" charset="0"/>
              <a:buChar char="-"/>
            </a:pPr>
            <a:r>
              <a:rPr lang="en-AU" sz="1800" kern="1200" dirty="0">
                <a:effectLst/>
                <a:latin typeface="Open Sans" pitchFamily="2" charset="0"/>
                <a:ea typeface="Open Sans" pitchFamily="2" charset="0"/>
                <a:cs typeface="Open Sans" pitchFamily="2" charset="0"/>
              </a:rPr>
              <a:t>are part of a pattern of abuse. While the behaviour may not cause significant harm or suffering to the older person every time, over time the repetitiveness of that behaviour increases and intensifies the level of harm to that person.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Staff may witness others interacting with an older person in a way they consider inappropriate or disrespectful. Examples include making disparaging comments about the older person’s gender, sexual orientation, or cultural, religious identity or constantly criticising an older person.</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Other examples of psychological or emotional abuse include making repeated actions such as flicks, taps and bumps to an older person (where the action itself is not considered unreasonable use of force, but the repetitiveness of the action causes psychological or emotional anguish, pain or distress). These incidents are reportable because there was intent or potential to cause psychological or emotional distress or discomfort.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This category </a:t>
            </a:r>
            <a:r>
              <a:rPr lang="en-AU" sz="1800" b="1" kern="1200" dirty="0">
                <a:solidFill>
                  <a:srgbClr val="00080C"/>
                </a:solidFill>
                <a:effectLst/>
                <a:latin typeface="Open Sans" pitchFamily="2" charset="0"/>
                <a:ea typeface="Open Sans" pitchFamily="2" charset="0"/>
                <a:cs typeface="Open Sans" pitchFamily="2" charset="0"/>
              </a:rPr>
              <a:t>does not include</a:t>
            </a:r>
            <a:r>
              <a:rPr lang="en-AU" sz="1800" kern="1200" dirty="0">
                <a:solidFill>
                  <a:srgbClr val="00080C"/>
                </a:solidFill>
                <a:effectLst/>
                <a:latin typeface="Open Sans" pitchFamily="2" charset="0"/>
                <a:ea typeface="Open Sans" pitchFamily="2" charset="0"/>
                <a:cs typeface="Open Sans" pitchFamily="2" charset="0"/>
              </a:rPr>
              <a:t>: raised voices to get the attention of an older person with hearing difficulties, minor disagreements between two older people you provide care and services to (e.g. at a day respite centre) or making reasonable requests such as encouraging a person to eat their meal.</a:t>
            </a:r>
            <a:endParaRPr lang="en-AU" sz="1800"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dirty="0"/>
          </a:p>
        </p:txBody>
      </p:sp>
      <p:sp>
        <p:nvSpPr>
          <p:cNvPr id="4" name="Slide Number Placeholder 3">
            <a:extLst>
              <a:ext uri="{FF2B5EF4-FFF2-40B4-BE49-F238E27FC236}">
                <a16:creationId xmlns:a16="http://schemas.microsoft.com/office/drawing/2014/main" id="{A8F1C15C-3E51-39DC-E18E-726EF85500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5676A5-1DC8-4201-97D2-09D6F153918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070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2BDBF-E984-F42C-DC07-1FF6C37A1F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97061-8A11-8D62-0A4A-8AAA8DB34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24AC1-EADC-F537-BA90-C64562272B41}"/>
              </a:ext>
            </a:extLst>
          </p:cNvPr>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The unexpected death of an older person includes any death which is the result of:</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care or services provided to a person</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a failure to provide care or services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reasonable steps not being taken to prevent the death.</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r>
              <a:rPr lang="en-AU" sz="1800" b="1" kern="1200" dirty="0">
                <a:solidFill>
                  <a:srgbClr val="000000"/>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You must notify the Commission of any incidents of unexpected death where: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your staff and professionals working at your service made a mistake resulting in death</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your service did not deliver care and services in line with a person’s assessed care needs, resulting in death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your service provided care and services that were poorly managed or not in line with best practice, resulting in death.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All reportable unexpected deaths must be reported as a </a:t>
            </a:r>
            <a:r>
              <a:rPr lang="en-AU" sz="1800" b="1" kern="1200" dirty="0">
                <a:effectLst/>
                <a:latin typeface="Open Sans" pitchFamily="2" charset="0"/>
                <a:ea typeface="Open Sans" pitchFamily="2" charset="0"/>
                <a:cs typeface="Open Sans" pitchFamily="2" charset="0"/>
              </a:rPr>
              <a:t>Priority 1</a:t>
            </a:r>
            <a:r>
              <a:rPr lang="en-AU" sz="1800" kern="1200" dirty="0">
                <a:effectLst/>
                <a:latin typeface="Open Sans" pitchFamily="2" charset="0"/>
                <a:ea typeface="Open Sans" pitchFamily="2" charset="0"/>
                <a:cs typeface="Open Sans" pitchFamily="2" charset="0"/>
              </a:rPr>
              <a:t> reportable incident to the Commission within 24 hours of the provider becoming aware.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Keep in mind that a reportable unexpected death may occur immediately or sometime after the care and services were provided or failed to be provided.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You may not be able to establish whether the death is related to the provider’s action or inaction until a Coroner has assessed the death. The Commission understands this process can take some time, which means you may not be able to provide all the required details at the time of reporting the incident to the Commission. Any time you reasonably suspect that a death may be related to the care and services you provided or failed to provide, you must report it to the Commission. You are then expected to notify the Commission as significant new information becomes available.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You are not required to notify the Commission of an older person’s unexpected death if the cause was unrelated to either the care or services that you provided or failed to provide. You are also not required to report all deaths where the cause of the death is yet to be confirmed. Providers should only report those where there are reasonable grounds to believe that the death may have occurred because of the provider’s action or inaction.</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Example of what is </a:t>
            </a:r>
            <a:r>
              <a:rPr lang="en-AU" sz="1800" b="1" kern="1200" dirty="0">
                <a:effectLst/>
                <a:latin typeface="Open Sans" pitchFamily="2" charset="0"/>
                <a:ea typeface="Open Sans" pitchFamily="2" charset="0"/>
                <a:cs typeface="Open Sans" pitchFamily="2" charset="0"/>
              </a:rPr>
              <a:t>not</a:t>
            </a:r>
            <a:r>
              <a:rPr lang="en-AU" sz="1800" kern="1200" dirty="0">
                <a:effectLst/>
                <a:latin typeface="Open Sans" pitchFamily="2" charset="0"/>
                <a:ea typeface="Open Sans" pitchFamily="2" charset="0"/>
                <a:cs typeface="Open Sans" pitchFamily="2" charset="0"/>
              </a:rPr>
              <a:t> </a:t>
            </a:r>
            <a:r>
              <a:rPr lang="en-AU" sz="1800" b="1" kern="1200" dirty="0">
                <a:effectLst/>
                <a:latin typeface="Open Sans" pitchFamily="2" charset="0"/>
                <a:ea typeface="Open Sans" pitchFamily="2" charset="0"/>
                <a:cs typeface="Open Sans" pitchFamily="2" charset="0"/>
              </a:rPr>
              <a:t>a reportable unexpected death</a:t>
            </a:r>
            <a:r>
              <a:rPr lang="en-AU" sz="1800" kern="1200" dirty="0">
                <a:effectLst/>
                <a:latin typeface="Open Sans" pitchFamily="2" charset="0"/>
                <a:ea typeface="Open Sans" pitchFamily="2" charset="0"/>
                <a:cs typeface="Open Sans" pitchFamily="2" charset="0"/>
              </a:rPr>
              <a:t> include </a:t>
            </a:r>
            <a:r>
              <a:rPr lang="en-AU" sz="1800" kern="1200" dirty="0">
                <a:solidFill>
                  <a:srgbClr val="00080C"/>
                </a:solidFill>
                <a:effectLst/>
                <a:latin typeface="Open Sans" pitchFamily="2" charset="0"/>
                <a:ea typeface="Open Sans" pitchFamily="2" charset="0"/>
                <a:cs typeface="Open Sans" pitchFamily="2" charset="0"/>
              </a:rPr>
              <a:t>an older dying of an illness or disease that was appropriately assessed, monitored and managed; or dying of unrelated illness after being involved in an incident.</a:t>
            </a:r>
            <a:endParaRPr lang="en-AU" sz="1800"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dirty="0"/>
          </a:p>
        </p:txBody>
      </p:sp>
      <p:sp>
        <p:nvSpPr>
          <p:cNvPr id="4" name="Slide Number Placeholder 3">
            <a:extLst>
              <a:ext uri="{FF2B5EF4-FFF2-40B4-BE49-F238E27FC236}">
                <a16:creationId xmlns:a16="http://schemas.microsoft.com/office/drawing/2014/main" id="{98635441-C30A-8221-5BEA-AF3660AAAD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5676A5-1DC8-4201-97D2-09D6F153918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925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FBB68-D564-AC1E-4C8A-E8F36ED9B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DFA4B-ABC4-7F7E-4430-7E083934E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878B-5E71-E47B-8898-3C9B11A35074}"/>
              </a:ext>
            </a:extLst>
          </p:cNvPr>
          <p:cNvSpPr>
            <a:spLocks noGrp="1"/>
          </p:cNvSpPr>
          <p:nvPr>
            <p:ph type="body" idx="1"/>
          </p:nvPr>
        </p:nvSpPr>
        <p:spPr/>
        <p:txBody>
          <a:bodyPr/>
          <a:lstStyle/>
          <a:p>
            <a:pPr>
              <a:lnSpc>
                <a:spcPct val="107000"/>
              </a:lnSpc>
              <a:spcAft>
                <a:spcPts val="800"/>
              </a:spcAft>
            </a:pPr>
            <a:r>
              <a:rPr lang="en-AU" sz="1800" b="1" kern="1200" dirty="0">
                <a:solidFill>
                  <a:srgbClr val="000000"/>
                </a:solidFill>
                <a:effectLst/>
                <a:latin typeface="Open Sans" pitchFamily="2" charset="0"/>
                <a:ea typeface="Open Sans" pitchFamily="2" charset="0"/>
                <a:cs typeface="Open Sans" pitchFamily="2" charset="0"/>
              </a:rPr>
              <a:t>Reportable incident of stealing or financial coercion by a staff member includes: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000"/>
                </a:solidFill>
                <a:effectLst/>
                <a:latin typeface="Open Sans" pitchFamily="2" charset="0"/>
                <a:ea typeface="Open Sans" pitchFamily="2" charset="0"/>
                <a:cs typeface="Open Sans" pitchFamily="2" charset="0"/>
              </a:rPr>
              <a:t>Stealing from an older person by a staff member of the provider.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000"/>
                </a:solidFill>
                <a:effectLst/>
                <a:latin typeface="Open Sans" pitchFamily="2" charset="0"/>
                <a:ea typeface="Open Sans" pitchFamily="2" charset="0"/>
                <a:cs typeface="Open Sans" pitchFamily="2" charset="0"/>
              </a:rPr>
              <a:t>Conduct by a staff member of the provider that:</a:t>
            </a:r>
            <a:endParaRPr lang="en-AU" sz="1800" kern="100" dirty="0">
              <a:effectLst/>
              <a:latin typeface="Open Sans" pitchFamily="2" charset="0"/>
              <a:ea typeface="Open Sans" pitchFamily="2" charset="0"/>
              <a:cs typeface="Open Sans" pitchFamily="2" charset="0"/>
            </a:endParaRPr>
          </a:p>
          <a:p>
            <a:pPr marL="742950" lvl="1" indent="-285750">
              <a:lnSpc>
                <a:spcPct val="107000"/>
              </a:lnSpc>
              <a:spcAft>
                <a:spcPts val="800"/>
              </a:spcAft>
              <a:buFont typeface="Courier New" panose="02070309020205020404" pitchFamily="49" charset="0"/>
              <a:buChar char="o"/>
            </a:pPr>
            <a:r>
              <a:rPr lang="en-AU" sz="1800" kern="1200" dirty="0">
                <a:solidFill>
                  <a:srgbClr val="000000"/>
                </a:solidFill>
                <a:effectLst/>
                <a:latin typeface="Open Sans" pitchFamily="2" charset="0"/>
                <a:ea typeface="Open Sans" pitchFamily="2" charset="0"/>
                <a:cs typeface="Open Sans" pitchFamily="2" charset="0"/>
              </a:rPr>
              <a:t>is coercive or deceptive in relation to the older person’s financial affairs, or</a:t>
            </a:r>
            <a:endParaRPr lang="en-AU" sz="1800" kern="100" dirty="0">
              <a:effectLst/>
              <a:latin typeface="Open Sans" pitchFamily="2" charset="0"/>
              <a:ea typeface="Open Sans" pitchFamily="2" charset="0"/>
              <a:cs typeface="Open Sans" pitchFamily="2" charset="0"/>
            </a:endParaRPr>
          </a:p>
          <a:p>
            <a:pPr marL="742950" lvl="1" indent="-285750">
              <a:lnSpc>
                <a:spcPct val="107000"/>
              </a:lnSpc>
              <a:spcAft>
                <a:spcPts val="800"/>
              </a:spcAft>
              <a:buFont typeface="Courier New" panose="02070309020205020404" pitchFamily="49" charset="0"/>
              <a:buChar char="o"/>
            </a:pPr>
            <a:r>
              <a:rPr lang="en-AU" sz="1800" kern="1200" dirty="0">
                <a:solidFill>
                  <a:srgbClr val="000000"/>
                </a:solidFill>
                <a:effectLst/>
                <a:latin typeface="Open Sans" pitchFamily="2" charset="0"/>
                <a:ea typeface="Open Sans" pitchFamily="2" charset="0"/>
                <a:cs typeface="Open Sans" pitchFamily="2" charset="0"/>
              </a:rPr>
              <a:t>unreasonably controls the financial affairs of the person.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Open Sans" pitchFamily="2" charset="0"/>
                <a:ea typeface="Arial" panose="020B0604020202020204" pitchFamily="34" charset="0"/>
              </a:rPr>
              <a:t>This incident type includes any items belonging to a person in your care, such as money, valuables, personal effects, and medication. There is no financial value threshold applied to this incident type. </a:t>
            </a:r>
            <a:r>
              <a:rPr lang="en-AU" sz="1800" i="0" dirty="0">
                <a:effectLst/>
                <a:latin typeface="Open Sans" pitchFamily="2" charset="0"/>
                <a:ea typeface="Arial" panose="020B0604020202020204" pitchFamily="34" charset="0"/>
              </a:rPr>
              <a:t>Therefore, an allegation of the theft of $5 is reportable, along with an allegation of the theft of $5000 diamond earrings.</a:t>
            </a:r>
            <a:r>
              <a:rPr lang="en-US" sz="1800" i="0" dirty="0">
                <a:effectLst/>
                <a:latin typeface="Open Sans" pitchFamily="2" charset="0"/>
                <a:ea typeface="Arial" panose="020B0604020202020204" pitchFamily="34" charset="0"/>
              </a:rPr>
              <a:t> </a:t>
            </a:r>
            <a:endParaRPr lang="en-AU" sz="1800" i="0" dirty="0">
              <a:effectLst/>
              <a:latin typeface="Open Sans" pitchFamily="2" charset="0"/>
              <a:ea typeface="Arial" panose="020B0604020202020204" pitchFamily="34"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Where an older person’s money or valuables go missing without explanation, you should try to help the person to locate the item(s). If they can’t be found and there is still a suspicion that a staff member is responsible (for example the older person has told you that a staff member is responsible), you should report the incident to the Commission. If the item is subsequently located, you should provide an update to the Commission.</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Note that reportable incidents of stealing or financial coercion which are notifiable under the SIRS are limited to the actions of </a:t>
            </a:r>
            <a:r>
              <a:rPr lang="en-AU" sz="1800" b="1" kern="1200" dirty="0">
                <a:effectLst/>
                <a:latin typeface="Open Sans" pitchFamily="2" charset="0"/>
                <a:ea typeface="Open Sans" pitchFamily="2" charset="0"/>
                <a:cs typeface="Open Sans" pitchFamily="2" charset="0"/>
              </a:rPr>
              <a:t>a staff member of the provider</a:t>
            </a:r>
            <a:r>
              <a:rPr lang="en-AU" sz="1800" kern="1200" dirty="0">
                <a:effectLst/>
                <a:latin typeface="Open Sans" pitchFamily="2" charset="0"/>
                <a:ea typeface="Open Sans" pitchFamily="2" charset="0"/>
                <a:cs typeface="Open Sans" pitchFamily="2" charset="0"/>
              </a:rPr>
              <a:t>, against a person receiving care and services.</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Examples of what is </a:t>
            </a:r>
            <a:r>
              <a:rPr lang="en-AU" sz="1800" u="sng" kern="1200" dirty="0">
                <a:solidFill>
                  <a:srgbClr val="000000"/>
                </a:solidFill>
                <a:effectLst/>
                <a:latin typeface="Open Sans" pitchFamily="2" charset="0"/>
                <a:ea typeface="Open Sans" pitchFamily="2" charset="0"/>
                <a:cs typeface="Open Sans" pitchFamily="2" charset="0"/>
              </a:rPr>
              <a:t>not</a:t>
            </a:r>
            <a:r>
              <a:rPr lang="en-AU" sz="1800" kern="1200" dirty="0">
                <a:solidFill>
                  <a:srgbClr val="000000"/>
                </a:solidFill>
                <a:effectLst/>
                <a:latin typeface="Open Sans" pitchFamily="2" charset="0"/>
                <a:ea typeface="Open Sans" pitchFamily="2" charset="0"/>
                <a:cs typeface="Open Sans" pitchFamily="2" charset="0"/>
              </a:rPr>
              <a:t> stealing or financial coercion: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where an older person or their family gives a staff member a gift to thank them for their services and support.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where items go missing but are found to have been misplaced.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where a person complains to a staff member that they feel financially pressured by their family.</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There may be circumstances where staff are out with an older person (for example, accompanying them to an appointment) and the older person offers to purchase the staff member a coffee or lunch. While this should generally be discouraged, and your organisation may have rules or a professional code of conduct that prevents this, this is not the type of incident that would qualify as a reportable incident for SIRS notification purposes. </a:t>
            </a: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However, if you witness (or receive an allegation/hold a suspicion about) a staff member specifically asking for even items of low value such as a cup of coffee, this should be reported.</a:t>
            </a:r>
            <a:r>
              <a:rPr lang="en-AU" sz="1800" b="1" kern="1200" dirty="0">
                <a:solidFill>
                  <a:srgbClr val="000000"/>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98914683-53FB-7FC3-E042-9945557658A6}"/>
              </a:ext>
            </a:extLst>
          </p:cNvPr>
          <p:cNvSpPr>
            <a:spLocks noGrp="1"/>
          </p:cNvSpPr>
          <p:nvPr>
            <p:ph type="sldNum" sz="quarter" idx="5"/>
          </p:nvPr>
        </p:nvSpPr>
        <p:spPr/>
        <p:txBody>
          <a:bodyPr/>
          <a:lstStyle/>
          <a:p>
            <a:fld id="{485676A5-1DC8-4201-97D2-09D6F1539183}" type="slidenum">
              <a:rPr lang="en-AU" smtClean="0"/>
              <a:t>35</a:t>
            </a:fld>
            <a:endParaRPr lang="en-AU"/>
          </a:p>
        </p:txBody>
      </p:sp>
    </p:spTree>
    <p:extLst>
      <p:ext uri="{BB962C8B-B14F-4D97-AF65-F5344CB8AC3E}">
        <p14:creationId xmlns:p14="http://schemas.microsoft.com/office/powerpoint/2010/main" val="390806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AFCA4-FC0A-994A-71CC-F909A3AFE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BEB7-ADBB-0809-2241-6E96B583B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0AC80-0173-9D1D-D4E6-40AE2037242F}"/>
              </a:ext>
            </a:extLst>
          </p:cNvPr>
          <p:cNvSpPr>
            <a:spLocks noGrp="1"/>
          </p:cNvSpPr>
          <p:nvPr>
            <p:ph type="body" idx="1"/>
          </p:nvPr>
        </p:nvSpPr>
        <p:spPr/>
        <p:txBody>
          <a:bodyPr/>
          <a:lstStyle/>
          <a:p>
            <a:pPr>
              <a:lnSpc>
                <a:spcPct val="107000"/>
              </a:lnSpc>
              <a:spcAft>
                <a:spcPts val="800"/>
              </a:spcAft>
            </a:pPr>
            <a:r>
              <a:rPr lang="en-AU" sz="1800" b="1" kern="1200" dirty="0">
                <a:solidFill>
                  <a:srgbClr val="000000"/>
                </a:solidFill>
                <a:effectLst/>
                <a:latin typeface="Open Sans" pitchFamily="2" charset="0"/>
                <a:ea typeface="Open Sans" pitchFamily="2" charset="0"/>
                <a:cs typeface="Open Sans" pitchFamily="2" charset="0"/>
              </a:rPr>
              <a:t>Neglect is: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a breach of the duty of care to an older person by the provider, or a staff member,  or</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a gross breach of professional standards by a staff member in providing care or services to the older person.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Neglect includes an action, or a failure to act, by the provider or a staff member towards an older person that has resulted in or contributed to (or could have resulted in) harm and/or discomfort, injury, poor health outcomes, emotional distress or the death of an older person. It can be a single incident where, for example, a carer fails to fulfil a duty, resulting in actual harm to a person or where there is the potential for harm to an older person. Neglect can also be ongoing, repeated failures by a provider to meet a person’s physical or psychological needs.</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FF0000"/>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Some examples of neglect may include depriving a person of basic necessities, withholding personal care, or regular late or missed administration of medications.</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Neglect does not include:</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a one-off incident of late or missed administration of medications where there is no significant harm and/or discomfort caused to the person</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rapid weight loss because of a diagnosis/disease, where all reasonable efforts are made to ensure the person is receiving adequate nutrition</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where a person chooses not to receive care and services in line with their assessed care need.</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spcAft>
                <a:spcPts val="800"/>
              </a:spcAft>
            </a:pPr>
            <a:r>
              <a:rPr lang="en-AU" sz="1800" dirty="0">
                <a:effectLst/>
                <a:latin typeface="Open Sans" pitchFamily="2" charset="0"/>
                <a:ea typeface="Open Sans" pitchFamily="2" charset="0"/>
                <a:cs typeface="Open Sans" pitchFamily="2" charset="0"/>
              </a:rPr>
              <a:t> </a:t>
            </a:r>
            <a:r>
              <a:rPr lang="en-AU" sz="2800" dirty="0">
                <a:effectLst/>
                <a:latin typeface="Open Sans" pitchFamily="2" charset="0"/>
                <a:ea typeface="Open Sans" pitchFamily="2" charset="0"/>
                <a:cs typeface="Open Sans" pitchFamily="2" charset="0"/>
              </a:rPr>
              <a:t> </a:t>
            </a:r>
            <a:r>
              <a:rPr lang="en-AU" sz="1800" kern="100" dirty="0">
                <a:effectLst/>
                <a:latin typeface="Open Sans" pitchFamily="2" charset="0"/>
                <a:ea typeface="Open Sans" pitchFamily="2" charset="0"/>
                <a:cs typeface="Open Sans" pitchFamily="2" charset="0"/>
              </a:rPr>
              <a:t>However, such incidents should still be recorded and managed in your IMS.</a:t>
            </a: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1B36788-C8E9-880E-6BCC-B8FC2E664124}"/>
              </a:ext>
            </a:extLst>
          </p:cNvPr>
          <p:cNvSpPr>
            <a:spLocks noGrp="1"/>
          </p:cNvSpPr>
          <p:nvPr>
            <p:ph type="sldNum" sz="quarter" idx="5"/>
          </p:nvPr>
        </p:nvSpPr>
        <p:spPr/>
        <p:txBody>
          <a:bodyPr/>
          <a:lstStyle/>
          <a:p>
            <a:fld id="{485676A5-1DC8-4201-97D2-09D6F1539183}" type="slidenum">
              <a:rPr lang="en-AU" smtClean="0"/>
              <a:t>36</a:t>
            </a:fld>
            <a:endParaRPr lang="en-AU"/>
          </a:p>
        </p:txBody>
      </p:sp>
    </p:spTree>
    <p:extLst>
      <p:ext uri="{BB962C8B-B14F-4D97-AF65-F5344CB8AC3E}">
        <p14:creationId xmlns:p14="http://schemas.microsoft.com/office/powerpoint/2010/main" val="4129428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9BBAA-D7BE-8496-CE72-8F99CDE2C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83E65-F355-D484-5277-1973D462A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E134D-FBD5-CA82-B968-6C699DBC6FA8}"/>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kern="1200" dirty="0">
                <a:solidFill>
                  <a:srgbClr val="181717"/>
                </a:solidFill>
                <a:effectLst/>
                <a:latin typeface="Open Sans"/>
                <a:ea typeface="Open Sans"/>
                <a:cs typeface="Open Sans"/>
              </a:rPr>
              <a:t>Restrictive practices </a:t>
            </a:r>
            <a:r>
              <a:rPr lang="en-AU" sz="1800" kern="1200" dirty="0">
                <a:solidFill>
                  <a:srgbClr val="181717"/>
                </a:solidFill>
                <a:effectLst/>
                <a:latin typeface="Open Sans"/>
                <a:ea typeface="Open Sans"/>
                <a:cs typeface="Open Sans"/>
              </a:rPr>
              <a:t>include any practice or intervention that has the effect of restricting the rights or freedom of movement of an older person. </a:t>
            </a:r>
            <a:r>
              <a:rPr lang="en-AU" sz="1800" dirty="0">
                <a:effectLst/>
                <a:latin typeface="Calibri"/>
                <a:ea typeface="Times New Roman" panose="02020603050405020304" pitchFamily="18" charset="0"/>
                <a:cs typeface="Calibri"/>
              </a:rPr>
              <a:t>Whether the use of a restrictive practice is a reportable incident, depends on the circumstances in which it is used, and whether these are consistent with requirements as described in Part 4A of the </a:t>
            </a:r>
            <a:r>
              <a:rPr lang="en-AU" sz="1800" i="1" dirty="0">
                <a:effectLst/>
                <a:latin typeface="Calibri"/>
                <a:ea typeface="Times New Roman" panose="02020603050405020304" pitchFamily="18" charset="0"/>
                <a:cs typeface="Calibri"/>
              </a:rPr>
              <a:t>Quality of Care Principles</a:t>
            </a:r>
            <a:r>
              <a:rPr lang="en-AU" sz="1800" dirty="0">
                <a:effectLst/>
                <a:latin typeface="Calibri"/>
                <a:ea typeface="Times New Roman" panose="02020603050405020304" pitchFamily="18" charset="0"/>
                <a:cs typeface="Calibri"/>
              </a:rPr>
              <a:t>.</a:t>
            </a: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a:ea typeface="Open Sans"/>
                <a:cs typeface="Open Sans"/>
              </a:rPr>
              <a:t>General examples of restrictive practices include:</a:t>
            </a:r>
            <a:endParaRPr lang="en-AU" sz="1800" kern="100" dirty="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dirty="0">
                <a:solidFill>
                  <a:srgbClr val="181717"/>
                </a:solidFill>
                <a:effectLst/>
                <a:latin typeface="Open Sans"/>
                <a:ea typeface="Open Sans"/>
                <a:cs typeface="Open Sans"/>
              </a:rPr>
              <a:t>installing bed rails that make it difficult for a person to get out of bed</a:t>
            </a:r>
          </a:p>
          <a:p>
            <a:pPr marL="285750" lvl="0" indent="-285750">
              <a:lnSpc>
                <a:spcPct val="107000"/>
              </a:lnSpc>
              <a:spcAft>
                <a:spcPts val="800"/>
              </a:spcAft>
              <a:buFont typeface="Arial" panose="020B0604020202020204" pitchFamily="34" charset="0"/>
              <a:buChar char="•"/>
            </a:pPr>
            <a:r>
              <a:rPr lang="en-AU" sz="1800" kern="1200" dirty="0">
                <a:solidFill>
                  <a:srgbClr val="181717"/>
                </a:solidFill>
                <a:effectLst/>
                <a:latin typeface="Open Sans"/>
                <a:ea typeface="Open Sans"/>
                <a:cs typeface="Open Sans"/>
              </a:rPr>
              <a:t>placing a table or something in front of a person to limit their ability to move</a:t>
            </a:r>
          </a:p>
          <a:p>
            <a:pPr marL="285750" lvl="0" indent="-285750">
              <a:lnSpc>
                <a:spcPct val="107000"/>
              </a:lnSpc>
              <a:spcAft>
                <a:spcPts val="800"/>
              </a:spcAft>
              <a:buFont typeface="Arial" panose="020B0604020202020204" pitchFamily="34" charset="0"/>
              <a:buChar char="•"/>
            </a:pPr>
            <a:r>
              <a:rPr lang="en-AU" sz="1800" kern="1200" dirty="0">
                <a:solidFill>
                  <a:srgbClr val="181717"/>
                </a:solidFill>
                <a:effectLst/>
                <a:latin typeface="Open Sans"/>
                <a:ea typeface="Open Sans"/>
                <a:cs typeface="Open Sans"/>
              </a:rPr>
              <a:t>locking a person’s door so they can’t exit a certain room or their home</a:t>
            </a:r>
          </a:p>
          <a:p>
            <a:pPr marL="285750" lvl="0" indent="-285750">
              <a:lnSpc>
                <a:spcPct val="107000"/>
              </a:lnSpc>
              <a:spcAft>
                <a:spcPts val="800"/>
              </a:spcAft>
              <a:buFont typeface="Arial" panose="020B0604020202020204" pitchFamily="34" charset="0"/>
              <a:buChar char="•"/>
            </a:pPr>
            <a:r>
              <a:rPr lang="en-AU" sz="1800" kern="1200" dirty="0">
                <a:solidFill>
                  <a:srgbClr val="181717"/>
                </a:solidFill>
                <a:effectLst/>
                <a:latin typeface="Open Sans"/>
                <a:ea typeface="Open Sans"/>
                <a:cs typeface="Open Sans"/>
              </a:rPr>
              <a:t>moving a mobility </a:t>
            </a:r>
            <a:r>
              <a:rPr lang="en-AU" sz="1800" dirty="0">
                <a:solidFill>
                  <a:srgbClr val="181717"/>
                </a:solidFill>
                <a:latin typeface="Open Sans"/>
                <a:ea typeface="Open Sans"/>
                <a:cs typeface="Open Sans"/>
              </a:rPr>
              <a:t>aid</a:t>
            </a:r>
            <a:r>
              <a:rPr lang="en-AU" sz="1800" kern="1200" dirty="0">
                <a:solidFill>
                  <a:srgbClr val="181717"/>
                </a:solidFill>
                <a:effectLst/>
                <a:latin typeface="Open Sans"/>
                <a:ea typeface="Open Sans"/>
                <a:cs typeface="Open Sans"/>
              </a:rPr>
              <a:t> like a walker out of reach</a:t>
            </a:r>
            <a:endParaRPr lang="en-AU" sz="1800" kern="100" dirty="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dirty="0">
                <a:solidFill>
                  <a:srgbClr val="181717"/>
                </a:solidFill>
                <a:effectLst/>
                <a:latin typeface="Open Sans"/>
                <a:ea typeface="Open Sans"/>
                <a:cs typeface="Open Sans"/>
              </a:rPr>
              <a:t>any drug that is used to control, sedate, or restrict the movement or behaviour of a person.</a:t>
            </a:r>
            <a:endParaRPr lang="en-AU" sz="1800" kern="100" dirty="0">
              <a:effectLst/>
              <a:latin typeface="Open Sans"/>
              <a:ea typeface="Open Sans"/>
              <a:cs typeface="Open Sans"/>
            </a:endParaRPr>
          </a:p>
          <a:p>
            <a:pPr marL="371475" indent="-371475">
              <a:lnSpc>
                <a:spcPct val="107000"/>
              </a:lnSpc>
              <a:spcAft>
                <a:spcPts val="800"/>
              </a:spcAft>
            </a:pPr>
            <a:r>
              <a:rPr lang="en-AU" sz="1800" b="1" kern="1200" dirty="0">
                <a:solidFill>
                  <a:srgbClr val="181717"/>
                </a:solidFill>
                <a:effectLst/>
                <a:latin typeface="Open Sans"/>
                <a:ea typeface="Open Sans"/>
                <a:cs typeface="Open Sans"/>
              </a:rPr>
              <a:t> </a:t>
            </a:r>
            <a:endParaRPr lang="en-AU" sz="1800" kern="100" dirty="0">
              <a:effectLst/>
              <a:latin typeface="Open Sans"/>
              <a:ea typeface="Open Sans"/>
              <a:cs typeface="Open Sans"/>
            </a:endParaRPr>
          </a:p>
          <a:p>
            <a:pPr>
              <a:lnSpc>
                <a:spcPct val="115000"/>
              </a:lnSpc>
            </a:pPr>
            <a:r>
              <a:rPr lang="en-AU" sz="1800" dirty="0">
                <a:effectLst/>
                <a:latin typeface="Calibri"/>
                <a:ea typeface="Calibri"/>
                <a:cs typeface="Calibri"/>
              </a:rPr>
              <a:t>For home services providers, the </a:t>
            </a:r>
            <a:r>
              <a:rPr lang="en-AU" sz="1800" i="1" dirty="0">
                <a:effectLst/>
                <a:latin typeface="Calibri"/>
                <a:ea typeface="Calibri"/>
                <a:cs typeface="Calibri"/>
              </a:rPr>
              <a:t>Quality of Care Principles</a:t>
            </a:r>
            <a:r>
              <a:rPr lang="en-AU" sz="1800" dirty="0">
                <a:effectLst/>
                <a:latin typeface="Calibri"/>
                <a:ea typeface="Calibri"/>
                <a:cs typeface="Calibri"/>
              </a:rPr>
              <a:t> set out that the use of a </a:t>
            </a:r>
            <a:r>
              <a:rPr lang="en-AU" sz="1800" b="1" dirty="0">
                <a:effectLst/>
                <a:latin typeface="Calibri"/>
                <a:ea typeface="Calibri"/>
                <a:cs typeface="Calibri"/>
              </a:rPr>
              <a:t>restrictive practice is not a reportable incident </a:t>
            </a:r>
            <a:r>
              <a:rPr lang="en-AU" sz="1800" dirty="0">
                <a:effectLst/>
                <a:latin typeface="Calibri"/>
                <a:ea typeface="Calibri"/>
                <a:cs typeface="Calibri"/>
              </a:rPr>
              <a:t>where a provider uses the restrictive practice in line with the person’s documented care and services plan, uses the restrictive practice in the course of providing aged care in a home or community setting, and records the use of the restrictive practice as soon as possible following the use.</a:t>
            </a:r>
            <a:r>
              <a:rPr lang="en-AU" sz="1800" dirty="0">
                <a:latin typeface="Calibri"/>
                <a:ea typeface="Calibri"/>
                <a:cs typeface="Calibri"/>
              </a:rPr>
              <a:t> </a:t>
            </a:r>
            <a:endParaRPr lang="en-AU" sz="1600" dirty="0">
              <a:effectLst/>
              <a:latin typeface="Calibri"/>
              <a:ea typeface="Calibri"/>
              <a:cs typeface="Times New Roman" panose="02020603050405020304" pitchFamily="18" charset="0"/>
            </a:endParaRPr>
          </a:p>
          <a:p>
            <a:pPr>
              <a:lnSpc>
                <a:spcPct val="115000"/>
              </a:lnSpc>
              <a:spcAft>
                <a:spcPts val="0"/>
              </a:spcAft>
            </a:pPr>
            <a:r>
              <a:rPr lang="en-AU" sz="1800" dirty="0">
                <a:effectLst/>
                <a:latin typeface="Calibri"/>
                <a:ea typeface="Calibri"/>
                <a:cs typeface="Calibri"/>
              </a:rPr>
              <a:t> </a:t>
            </a:r>
            <a:endParaRPr lang="en-AU" sz="1600" dirty="0">
              <a:effectLst/>
              <a:latin typeface="Calibri"/>
              <a:ea typeface="Calibri"/>
              <a:cs typeface="Calibri"/>
            </a:endParaRPr>
          </a:p>
          <a:p>
            <a:pPr>
              <a:lnSpc>
                <a:spcPct val="115000"/>
              </a:lnSpc>
              <a:spcAft>
                <a:spcPts val="1000"/>
              </a:spcAft>
            </a:pPr>
            <a:r>
              <a:rPr lang="en-AU" sz="1800" dirty="0">
                <a:effectLst/>
                <a:latin typeface="Calibri"/>
                <a:ea typeface="Calibri"/>
                <a:cs typeface="Calibri"/>
              </a:rPr>
              <a:t>However, use of a restrictive practice in an emergency situation </a:t>
            </a:r>
            <a:r>
              <a:rPr lang="en-AU" sz="1800" b="1" dirty="0">
                <a:effectLst/>
                <a:latin typeface="Calibri"/>
                <a:ea typeface="Calibri"/>
                <a:cs typeface="Calibri"/>
              </a:rPr>
              <a:t>will </a:t>
            </a:r>
            <a:r>
              <a:rPr lang="en-AU" sz="1800" dirty="0">
                <a:effectLst/>
                <a:latin typeface="Calibri"/>
                <a:ea typeface="Calibri"/>
                <a:cs typeface="Calibri"/>
              </a:rPr>
              <a:t>be a reportable incident in home services, as emergency use will not meet all the requirements including matters that need to be detailed in the person’s care and services plan prior to its use.</a:t>
            </a:r>
            <a:endParaRPr lang="en-AU" sz="1600" dirty="0">
              <a:effectLst/>
              <a:latin typeface="Calibri"/>
              <a:ea typeface="Calibri"/>
              <a:cs typeface="Calibri"/>
            </a:endParaRPr>
          </a:p>
          <a:p>
            <a:pPr>
              <a:lnSpc>
                <a:spcPct val="115000"/>
              </a:lnSpc>
            </a:pPr>
            <a:endParaRPr lang="en-AU" sz="1800" dirty="0">
              <a:effectLst/>
              <a:latin typeface="Calibri"/>
              <a:ea typeface="Calibri" panose="020F0502020204030204" pitchFamily="34" charset="0"/>
              <a:cs typeface="Calibri"/>
            </a:endParaRPr>
          </a:p>
          <a:p>
            <a:pPr>
              <a:lnSpc>
                <a:spcPct val="115000"/>
              </a:lnSpc>
            </a:pPr>
            <a:r>
              <a:rPr lang="en-AU" sz="1800" dirty="0">
                <a:effectLst/>
                <a:latin typeface="Calibri"/>
                <a:ea typeface="Calibri"/>
                <a:cs typeface="Calibri"/>
              </a:rPr>
              <a:t>The guidance material has a lot more detail about </a:t>
            </a:r>
            <a:r>
              <a:rPr lang="en-AU" sz="1800" dirty="0">
                <a:latin typeface="Calibri"/>
                <a:ea typeface="Calibri"/>
                <a:cs typeface="Calibri"/>
              </a:rPr>
              <a:t>the </a:t>
            </a:r>
            <a:r>
              <a:rPr lang="en-AU" sz="1800" dirty="0">
                <a:effectLst/>
                <a:latin typeface="Calibri"/>
                <a:ea typeface="Calibri"/>
                <a:cs typeface="Calibri"/>
              </a:rPr>
              <a:t>requirements for what needs to happen and be documented before the use of the restrictive practice.</a:t>
            </a:r>
            <a:r>
              <a:rPr lang="en-AU" sz="1800" dirty="0">
                <a:latin typeface="Calibri"/>
                <a:ea typeface="Calibri"/>
                <a:cs typeface="Calibri"/>
              </a:rPr>
              <a:t> </a:t>
            </a:r>
            <a:endParaRPr lang="en-AU" sz="1800" kern="1200" dirty="0">
              <a:solidFill>
                <a:srgbClr val="181717"/>
              </a:solidFill>
              <a:effectLst/>
              <a:latin typeface="Calibri"/>
              <a:ea typeface="Calibri"/>
              <a:cs typeface="Open Sans" pitchFamily="2" charset="0"/>
            </a:endParaRPr>
          </a:p>
          <a:p>
            <a:pPr>
              <a:lnSpc>
                <a:spcPct val="107000"/>
              </a:lnSpc>
              <a:spcAft>
                <a:spcPts val="800"/>
              </a:spcAft>
            </a:pPr>
            <a:endParaRPr lang="en-AU" sz="1800" kern="1200" dirty="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EBF9C7E-494B-4812-8759-9040376153AA}"/>
              </a:ext>
            </a:extLst>
          </p:cNvPr>
          <p:cNvSpPr>
            <a:spLocks noGrp="1"/>
          </p:cNvSpPr>
          <p:nvPr>
            <p:ph type="sldNum" sz="quarter" idx="5"/>
          </p:nvPr>
        </p:nvSpPr>
        <p:spPr/>
        <p:txBody>
          <a:bodyPr/>
          <a:lstStyle/>
          <a:p>
            <a:fld id="{485676A5-1DC8-4201-97D2-09D6F1539183}" type="slidenum">
              <a:rPr lang="en-AU" smtClean="0"/>
              <a:t>37</a:t>
            </a:fld>
            <a:endParaRPr lang="en-AU"/>
          </a:p>
        </p:txBody>
      </p:sp>
    </p:spTree>
    <p:extLst>
      <p:ext uri="{BB962C8B-B14F-4D97-AF65-F5344CB8AC3E}">
        <p14:creationId xmlns:p14="http://schemas.microsoft.com/office/powerpoint/2010/main" val="2223024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9EFA0-F16D-9508-32FF-31EE7B40D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FF1B1-F654-0DDA-C80D-AD5D654FF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27C9A-8A32-CA83-68E9-EF47405C2E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Where an older person goes missing in the course of delivering care and services and there are reasonable grounds to report that fact to police, this is a reportable incident under the SIRS.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This definition is intended to capture situations where a provider has the person in their physical care immediately prior to their absence. For example: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a staff member has taken the person to the shops, and the person has gone missing during the outing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a person goes missing while a staff member is delivering care and services in the person’s home, and there is reason for concern (e.g. they could be harmed if they were wandering alone) and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any time a person goes missing in the course of delivering care and services</a:t>
            </a:r>
            <a:r>
              <a:rPr kumimoji="0" lang="en-AU" sz="1200" b="0" i="0" u="none" strike="sng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a:t>
            </a: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 and there are reasonable grounds to contact the police.</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This definition does not require you to notify the Commission of incidents where a staff member arrives for a scheduled visit and the older person is not present or where they leave their home while, for example, home maintenance services are being provided (and there are no reasonable grounds to contact the police).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However, if a person is not present when service delivery has been scheduled and there is reason for concern (or no reasonable explanation for their absence), staff members would be responsible for alerting the provider to the older person’s unexpected absence, and the provider would be expected to follow this up (as per existing procedures agreed with each person). All unexpected absences of a home services consumer should be recorded in your IMS and their care plan so that behaviours (including wandering patterns in community settings) can be understood and appropriately managed.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You are expected to report a missing older person to the police within 24 hours if there are reasonable grounds to do so, so an appropriate response and actions can be taken to locate the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Segoe UI" panose="020B0502040204020203" pitchFamily="34" charset="0"/>
              </a:rPr>
              <a:t>If initially there are no grounds to report to police, but those grounds later become apparent, then the provider has 24 hours from the time of becoming aware of those reasonable grounds, to report to police. </a:t>
            </a:r>
            <a:endParaRPr lang="en-AU"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All reportable incidents of missing consumers are Priority 1 reportable incidents for the purposes of notifying the Commission.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FYI, this incident type is referred to an ‘unexplained absence’ in the My Aged Care Provider Portal.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F0000"/>
                </a:solidFill>
                <a:effectLst/>
                <a:uLnTx/>
                <a:uFillTx/>
                <a:latin typeface="Open Sans" pitchFamily="2" charset="0"/>
                <a:ea typeface="Open Sans" pitchFamily="2" charset="0"/>
                <a:cs typeface="Open Sans" pitchFamily="2" charset="0"/>
              </a:rPr>
              <a:t> </a:t>
            </a:r>
            <a:endParaRPr kumimoji="0" lang="en-AU"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4E499196-A45B-68DF-B48F-C639C4E72B9A}"/>
              </a:ext>
            </a:extLst>
          </p:cNvPr>
          <p:cNvSpPr>
            <a:spLocks noGrp="1"/>
          </p:cNvSpPr>
          <p:nvPr>
            <p:ph type="sldNum" sz="quarter" idx="5"/>
          </p:nvPr>
        </p:nvSpPr>
        <p:spPr/>
        <p:txBody>
          <a:bodyPr/>
          <a:lstStyle/>
          <a:p>
            <a:fld id="{485676A5-1DC8-4201-97D2-09D6F1539183}" type="slidenum">
              <a:rPr lang="en-AU" smtClean="0"/>
              <a:t>38</a:t>
            </a:fld>
            <a:endParaRPr lang="en-AU"/>
          </a:p>
        </p:txBody>
      </p:sp>
    </p:spTree>
    <p:extLst>
      <p:ext uri="{BB962C8B-B14F-4D97-AF65-F5344CB8AC3E}">
        <p14:creationId xmlns:p14="http://schemas.microsoft.com/office/powerpoint/2010/main" val="198239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next section includes an optional activity on identifying reportable incidents. </a:t>
            </a:r>
          </a:p>
        </p:txBody>
      </p:sp>
      <p:sp>
        <p:nvSpPr>
          <p:cNvPr id="4" name="Slide Number Placeholder 3"/>
          <p:cNvSpPr>
            <a:spLocks noGrp="1"/>
          </p:cNvSpPr>
          <p:nvPr>
            <p:ph type="sldNum" sz="quarter" idx="5"/>
          </p:nvPr>
        </p:nvSpPr>
        <p:spPr/>
        <p:txBody>
          <a:bodyPr/>
          <a:lstStyle/>
          <a:p>
            <a:fld id="{485676A5-1DC8-4201-97D2-09D6F1539183}" type="slidenum">
              <a:rPr lang="en-AU" smtClean="0"/>
              <a:t>39</a:t>
            </a:fld>
            <a:endParaRPr lang="en-AU"/>
          </a:p>
        </p:txBody>
      </p:sp>
    </p:spTree>
    <p:extLst>
      <p:ext uri="{BB962C8B-B14F-4D97-AF65-F5344CB8AC3E}">
        <p14:creationId xmlns:p14="http://schemas.microsoft.com/office/powerpoint/2010/main" val="3417238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000" b="1" dirty="0">
                <a:solidFill>
                  <a:schemeClr val="tx1"/>
                </a:solidFill>
              </a:rPr>
              <a:t>Important to note: </a:t>
            </a:r>
            <a:r>
              <a:rPr lang="en-AU" sz="2000" b="0" dirty="0">
                <a:solidFill>
                  <a:schemeClr val="tx1"/>
                </a:solidFill>
              </a:rPr>
              <a:t>You are responsible for using your knowledge about incidents that happen in your service to decide when they must be reported and how they should be managed.</a:t>
            </a:r>
            <a:endParaRPr lang="en-AU" sz="2400" b="0" dirty="0">
              <a:solidFill>
                <a:schemeClr val="tx1"/>
              </a:solidFill>
            </a:endParaRPr>
          </a:p>
          <a:p>
            <a:endParaRPr lang="en-AU" sz="2000" b="0" dirty="0">
              <a:solidFill>
                <a:schemeClr val="tx1"/>
              </a:solidFill>
            </a:endParaRPr>
          </a:p>
          <a:p>
            <a:r>
              <a:rPr lang="en-AU" sz="2000" b="0" dirty="0">
                <a:solidFill>
                  <a:schemeClr val="tx1"/>
                </a:solidFill>
              </a:rPr>
              <a:t>If you have a question about a specific incident, you can:</a:t>
            </a:r>
            <a:endParaRPr lang="en-AU" sz="2400" b="0" dirty="0">
              <a:solidFill>
                <a:schemeClr val="tx1"/>
              </a:solidFill>
            </a:endParaRPr>
          </a:p>
          <a:p>
            <a:pPr marL="825750" lvl="4" indent="-285750">
              <a:buFont typeface="Arial"/>
              <a:buChar char="•"/>
            </a:pPr>
            <a:r>
              <a:rPr lang="en-AU" sz="2000" b="0" dirty="0"/>
              <a:t>call us on </a:t>
            </a:r>
            <a:r>
              <a:rPr lang="en-AU" sz="2000" b="1" dirty="0"/>
              <a:t>1800 081 549 </a:t>
            </a:r>
            <a:r>
              <a:rPr lang="en-AU" sz="2000" b="0" dirty="0"/>
              <a:t>between 9:00 am and 5:00 pm (AEST) seven days a week</a:t>
            </a:r>
            <a:endParaRPr lang="en-AU" sz="2400" b="0" dirty="0"/>
          </a:p>
          <a:p>
            <a:pPr marL="825750" lvl="4" indent="-285750">
              <a:buFont typeface="Arial"/>
              <a:buChar char="•"/>
            </a:pPr>
            <a:r>
              <a:rPr lang="en-AU" sz="2000" b="0" dirty="0"/>
              <a:t>email us at </a:t>
            </a:r>
            <a:r>
              <a:rPr lang="en-AU" sz="2000" b="1" dirty="0"/>
              <a:t>sirs@agedcarequality.gov.au</a:t>
            </a:r>
            <a:endParaRPr lang="en-AU" sz="2400" b="1" dirty="0"/>
          </a:p>
          <a:p>
            <a:endParaRPr lang="en-AU" sz="2000" b="0" dirty="0">
              <a:solidFill>
                <a:schemeClr val="tx1"/>
              </a:solidFill>
            </a:endParaRPr>
          </a:p>
          <a:p>
            <a:r>
              <a:rPr lang="en-AU" sz="2000" b="0" dirty="0">
                <a:solidFill>
                  <a:schemeClr val="tx1"/>
                </a:solidFill>
              </a:rPr>
              <a:t>You may also wish to seek independent commercial or legal advice about incident management in your service.</a:t>
            </a:r>
            <a:endParaRPr lang="en-US" sz="2400" b="0" dirty="0">
              <a:solidFill>
                <a:schemeClr val="tx1"/>
              </a:solidFill>
            </a:endParaRPr>
          </a:p>
          <a:p>
            <a:endParaRPr lang="en-AU" b="1" dirty="0"/>
          </a:p>
          <a:p>
            <a:r>
              <a:rPr lang="en-AU" b="1" dirty="0"/>
              <a:t>Please note: </a:t>
            </a:r>
            <a:r>
              <a:rPr lang="en-AU" dirty="0"/>
              <a:t>Throughout this presentation, where the term reportable incidents is referred to, this relates to SIRS reportable incidents. </a:t>
            </a:r>
          </a:p>
        </p:txBody>
      </p:sp>
      <p:sp>
        <p:nvSpPr>
          <p:cNvPr id="4" name="Slide Number Placeholder 3"/>
          <p:cNvSpPr>
            <a:spLocks noGrp="1"/>
          </p:cNvSpPr>
          <p:nvPr>
            <p:ph type="sldNum" sz="quarter" idx="5"/>
          </p:nvPr>
        </p:nvSpPr>
        <p:spPr/>
        <p:txBody>
          <a:bodyPr/>
          <a:lstStyle/>
          <a:p>
            <a:fld id="{E69541EC-A071-478E-A243-08E8AD23776A}" type="slidenum">
              <a:rPr lang="en-AU" smtClean="0"/>
              <a:t>4</a:t>
            </a:fld>
            <a:endParaRPr lang="en-AU"/>
          </a:p>
        </p:txBody>
      </p:sp>
    </p:spTree>
    <p:extLst>
      <p:ext uri="{BB962C8B-B14F-4D97-AF65-F5344CB8AC3E}">
        <p14:creationId xmlns:p14="http://schemas.microsoft.com/office/powerpoint/2010/main" val="1676855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18375-BA37-EEB0-098C-89164B534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CA634-1091-A577-E869-C09E8378B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AE176-35A3-F14D-0942-FC68ECB8AB4B}"/>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i="0" kern="100" dirty="0">
                <a:solidFill>
                  <a:schemeClr val="tx1"/>
                </a:solidFill>
                <a:effectLst/>
                <a:latin typeface="Open Sans" pitchFamily="2" charset="0"/>
                <a:ea typeface="Open Sans" pitchFamily="2" charset="0"/>
                <a:cs typeface="Open Sans" pitchFamily="2" charset="0"/>
              </a:rPr>
              <a:t>This is an activity you may wish to complete with your staff.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0" i="0" kern="100" dirty="0">
                <a:solidFill>
                  <a:schemeClr val="tx1"/>
                </a:solidFill>
                <a:effectLst/>
                <a:latin typeface="Open Sans" pitchFamily="2" charset="0"/>
                <a:ea typeface="Open Sans" pitchFamily="2" charset="0"/>
                <a:cs typeface="Open Sans" pitchFamily="2" charset="0"/>
              </a:rPr>
              <a:t>To complete the activity, you need to select an incident and then take a look at the guidance material to determine whether it meets the threshold for reporting and then where it is reportable, determine whether it is a priority 1 or priority 2 incident. If you don’t have an example from your service in mind, you can use the example scenario provided on the next slide. You could also use an example of a non-reportable incident (which still needs to be documented in your IMS) to show your team the difference and reiterate their responsibilities for broader incident management and reporting.</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The purpose of this activity is: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to identify whether an incident would be reportable and why. What criteria do you need to consider and</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if it is reportable, what criteria do you need to consider to determine if it is a Priority 1 or 2.</a:t>
            </a:r>
          </a:p>
          <a:p>
            <a:pPr marL="0" lvl="0" indent="0">
              <a:lnSpc>
                <a:spcPct val="107000"/>
              </a:lnSpc>
              <a:spcAft>
                <a:spcPts val="800"/>
              </a:spcAft>
              <a:buFont typeface="Arial" panose="020B0604020202020204" pitchFamily="34" charset="0"/>
              <a:buNone/>
            </a:pPr>
            <a:endParaRPr lang="en-AU" sz="18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i="0" kern="100" dirty="0">
                <a:solidFill>
                  <a:schemeClr val="tx1"/>
                </a:solidFill>
                <a:effectLst/>
                <a:latin typeface="Open Sans" pitchFamily="2" charset="0"/>
                <a:ea typeface="Open Sans" pitchFamily="2" charset="0"/>
                <a:cs typeface="Open Sans" pitchFamily="2" charset="0"/>
              </a:rPr>
              <a:t>Instructions</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lang="en-AU" sz="1800" b="0" i="0" kern="100" dirty="0">
                <a:solidFill>
                  <a:schemeClr val="tx1"/>
                </a:solidFill>
                <a:effectLst/>
                <a:latin typeface="Open Sans" pitchFamily="2" charset="0"/>
                <a:ea typeface="Open Sans" pitchFamily="2" charset="0"/>
                <a:cs typeface="Open Sans" pitchFamily="2" charset="0"/>
              </a:rPr>
              <a:t>Select some examples of incidents that have occurred at your service. You may want to include an incident that is not reportable under the SIRS to show your staff how it’s different. You can also use the example on the next slide if you don’t have an example from your service.</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lang="en-AU" sz="1800" b="0" i="0" kern="100" dirty="0">
                <a:solidFill>
                  <a:schemeClr val="tx1"/>
                </a:solidFill>
                <a:effectLst/>
                <a:latin typeface="Open Sans" pitchFamily="2" charset="0"/>
                <a:ea typeface="Open Sans" pitchFamily="2" charset="0"/>
                <a:cs typeface="Open Sans" pitchFamily="2" charset="0"/>
              </a:rPr>
              <a:t>Refer to the relevant sections of the SIRS guidance found on the Commission’s website -</a:t>
            </a:r>
            <a:r>
              <a:rPr lang="en-AU" sz="1800" b="1" i="0" kern="100" dirty="0">
                <a:solidFill>
                  <a:schemeClr val="tx1"/>
                </a:solidFill>
                <a:effectLst/>
                <a:latin typeface="Open Sans" pitchFamily="2" charset="0"/>
                <a:ea typeface="Open Sans" pitchFamily="2" charset="0"/>
                <a:cs typeface="Open Sans" pitchFamily="2" charset="0"/>
              </a:rPr>
              <a:t> </a:t>
            </a:r>
            <a:r>
              <a:rPr lang="en-AU" sz="1800" b="0" i="0" u="sng" kern="1200" dirty="0">
                <a:effectLst/>
                <a:latin typeface="Open Sans"/>
                <a:ea typeface="Open Sans"/>
                <a:cs typeface="Open Sans"/>
              </a:rPr>
              <a:t>https://www.agedcarequality.gov.au/resource-library/serious-incident-response-scheme-guidelines-providers-home-services</a:t>
            </a:r>
            <a:endParaRPr lang="en-AU" sz="1800" kern="100" dirty="0">
              <a:effectLst/>
              <a:latin typeface="Open Sans" pitchFamily="2" charset="0"/>
              <a:ea typeface="Open Sans" pitchFamily="2" charset="0"/>
              <a:cs typeface="Open Sans" pitchFamily="2" charset="0"/>
            </a:endParaRP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lang="en-AU" sz="1800" i="0" kern="100" dirty="0">
                <a:solidFill>
                  <a:schemeClr val="tx1"/>
                </a:solidFill>
                <a:effectLst/>
                <a:latin typeface="Open Sans" pitchFamily="2" charset="0"/>
                <a:ea typeface="Open Sans" pitchFamily="2" charset="0"/>
                <a:cs typeface="Open Sans" pitchFamily="2" charset="0"/>
              </a:rPr>
              <a:t>Note down and discuss the criteria you used in coming to a view.</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i="1" kern="100" dirty="0">
              <a:solidFill>
                <a:schemeClr val="tx1"/>
              </a:solidFill>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00" dirty="0">
                <a:effectLst/>
                <a:latin typeface="Open Sans" pitchFamily="2" charset="0"/>
                <a:ea typeface="Open Sans" pitchFamily="2" charset="0"/>
                <a:cs typeface="Open Sans" pitchFamily="2" charset="0"/>
              </a:rPr>
              <a:t> </a:t>
            </a: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spcAft>
                <a:spcPts val="800"/>
              </a:spcAft>
            </a:pPr>
            <a:r>
              <a:rPr lang="en-AU" sz="1800" kern="100" dirty="0">
                <a:effectLst/>
                <a:latin typeface="Open Sans"/>
                <a:ea typeface="Open Sans"/>
                <a:cs typeface="Open Sans"/>
              </a:rPr>
              <a:t> </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b="0" kern="1200" dirty="0">
              <a:effectLst/>
              <a:latin typeface="Fira Sans Light" panose="020B04030500000200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endParaRPr lang="en-AU" dirty="0"/>
          </a:p>
        </p:txBody>
      </p:sp>
      <p:sp>
        <p:nvSpPr>
          <p:cNvPr id="4" name="Slide Number Placeholder 3">
            <a:extLst>
              <a:ext uri="{FF2B5EF4-FFF2-40B4-BE49-F238E27FC236}">
                <a16:creationId xmlns:a16="http://schemas.microsoft.com/office/drawing/2014/main" id="{EFCA4C4B-93AA-60BD-89A9-5E11ECEA4C59}"/>
              </a:ext>
            </a:extLst>
          </p:cNvPr>
          <p:cNvSpPr>
            <a:spLocks noGrp="1"/>
          </p:cNvSpPr>
          <p:nvPr>
            <p:ph type="sldNum" sz="quarter" idx="5"/>
          </p:nvPr>
        </p:nvSpPr>
        <p:spPr/>
        <p:txBody>
          <a:bodyPr/>
          <a:lstStyle/>
          <a:p>
            <a:fld id="{485676A5-1DC8-4201-97D2-09D6F1539183}" type="slidenum">
              <a:rPr lang="en-AU" smtClean="0"/>
              <a:t>40</a:t>
            </a:fld>
            <a:endParaRPr lang="en-AU"/>
          </a:p>
        </p:txBody>
      </p:sp>
    </p:spTree>
    <p:extLst>
      <p:ext uri="{BB962C8B-B14F-4D97-AF65-F5344CB8AC3E}">
        <p14:creationId xmlns:p14="http://schemas.microsoft.com/office/powerpoint/2010/main" val="3533747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29D24-04FC-9D0B-2117-4FF4D0CA3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3B3FB-3CEA-32D5-64EF-2F22481F9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9072B-A1E5-1B42-AE5B-A03AD30CE3A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dirty="0">
                <a:solidFill>
                  <a:srgbClr val="181717"/>
                </a:solidFill>
                <a:effectLst/>
                <a:latin typeface="Open Sans" pitchFamily="2" charset="0"/>
                <a:ea typeface="Open Sans" pitchFamily="2" charset="0"/>
                <a:cs typeface="Open Sans" pitchFamily="2" charset="0"/>
              </a:rPr>
              <a:t>You may wish to use this scenario as an example prior to doing the activity on the previous slide using your own scenarios. The purpose is to work through the scenario and answer the questions using the SIRS guidelines.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kern="1200" dirty="0">
              <a:solidFill>
                <a:srgbClr val="181717"/>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dirty="0">
                <a:solidFill>
                  <a:srgbClr val="181717"/>
                </a:solidFill>
                <a:effectLst/>
                <a:latin typeface="Open Sans" pitchFamily="2" charset="0"/>
                <a:ea typeface="Open Sans" pitchFamily="2" charset="0"/>
                <a:cs typeface="Open Sans" pitchFamily="2" charset="0"/>
              </a:rPr>
              <a:t>Use the SIRS Guidelines for home service providers to help with determining if this would be a reportable incident and if it is, would it be a priority 1 or 2?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kern="1200" dirty="0">
                <a:solidFill>
                  <a:srgbClr val="181717"/>
                </a:solidFill>
                <a:effectLst/>
                <a:latin typeface="Open Sans" pitchFamily="2" charset="0"/>
                <a:ea typeface="Open Sans" pitchFamily="2" charset="0"/>
                <a:cs typeface="Open Sans" pitchFamily="2" charset="0"/>
              </a:rPr>
              <a:t>Resource </a:t>
            </a:r>
            <a:r>
              <a:rPr lang="en-AU" sz="1800" kern="1200" dirty="0">
                <a:solidFill>
                  <a:srgbClr val="181717"/>
                </a:solidFill>
                <a:effectLst/>
                <a:latin typeface="Open Sans" pitchFamily="2" charset="0"/>
                <a:ea typeface="Open Sans" pitchFamily="2" charset="0"/>
                <a:cs typeface="Open Sans" pitchFamily="2" charset="0"/>
              </a:rPr>
              <a:t>- https://www.agedcarequality.gov.au/sites/default/files/media/acr_shs_003_sirs_home_services_provider_guidelines_0.pdf.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dirty="0">
                <a:solidFill>
                  <a:srgbClr val="181717"/>
                </a:solidFill>
                <a:effectLst/>
                <a:latin typeface="Open Sans" pitchFamily="2" charset="0"/>
                <a:ea typeface="Open Sans" pitchFamily="2" charset="0"/>
                <a:cs typeface="Open Sans" pitchFamily="2" charset="0"/>
              </a:rPr>
              <a:t>Refer to pages 38 - 42 of the guidance document for this activity.</a:t>
            </a:r>
            <a:endParaRPr lang="en-AU" sz="18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kern="1200" dirty="0">
              <a:solidFill>
                <a:srgbClr val="181717"/>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dirty="0">
                <a:solidFill>
                  <a:srgbClr val="181717"/>
                </a:solidFill>
                <a:effectLst/>
                <a:latin typeface="Open Sans" pitchFamily="2" charset="0"/>
                <a:ea typeface="Open Sans" pitchFamily="2" charset="0"/>
                <a:cs typeface="Open Sans" pitchFamily="2" charset="0"/>
              </a:rPr>
              <a:t>Refer to the scenario on the slide. </a:t>
            </a: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Would this be a reportable incident? Why? Consider the criteria.</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Answer:</a:t>
            </a:r>
            <a:r>
              <a:rPr lang="en-AU" sz="1800" kern="1200" dirty="0">
                <a:solidFill>
                  <a:srgbClr val="181717"/>
                </a:solidFill>
                <a:effectLst/>
                <a:latin typeface="Open Sans" pitchFamily="2" charset="0"/>
                <a:ea typeface="Open Sans" pitchFamily="2" charset="0"/>
                <a:cs typeface="Open Sans" pitchFamily="2" charset="0"/>
              </a:rPr>
              <a:t> </a:t>
            </a:r>
            <a:r>
              <a:rPr lang="en-AU" sz="1800" kern="1200" dirty="0">
                <a:solidFill>
                  <a:srgbClr val="181717"/>
                </a:solidFill>
                <a:effectLst/>
                <a:latin typeface="Open Sans"/>
                <a:ea typeface="Open Sans"/>
                <a:cs typeface="Open Sans"/>
              </a:rPr>
              <a:t>This is a reportable incident of neglect as it has caused psychological harm to the Ada (and may result in poor health outcomes due to hygiene issues). It is a breach of the duty of care owed by the provider, or a staff member, to Ada.</a:t>
            </a:r>
            <a:r>
              <a:rPr lang="en-AU" sz="2800" dirty="0"/>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i="0" kern="1200" dirty="0">
                <a:solidFill>
                  <a:srgbClr val="181717"/>
                </a:solidFill>
                <a:effectLst/>
                <a:latin typeface="Open Sans" pitchFamily="2" charset="0"/>
                <a:ea typeface="Open Sans" pitchFamily="2" charset="0"/>
                <a:cs typeface="Open Sans" pitchFamily="2" charset="0"/>
              </a:rPr>
              <a:t>The older person’s reaction can help determine whether this incident is reportable.</a:t>
            </a:r>
            <a:endParaRPr lang="en-AU" sz="1800" i="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If it is reportable, is it Priority 1 or Priority 2? Why? Consider the criteria for each.</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Answer: </a:t>
            </a:r>
            <a:r>
              <a:rPr lang="en-AU" sz="1800" b="0" kern="1200" dirty="0">
                <a:solidFill>
                  <a:srgbClr val="181717"/>
                </a:solidFill>
                <a:effectLst/>
                <a:latin typeface="Open Sans"/>
                <a:ea typeface="Open Sans"/>
                <a:cs typeface="Open Sans"/>
              </a:rPr>
              <a:t>This is a </a:t>
            </a:r>
            <a:r>
              <a:rPr lang="en-AU" sz="1800" kern="1200" dirty="0">
                <a:solidFill>
                  <a:srgbClr val="181717"/>
                </a:solidFill>
                <a:effectLst/>
                <a:latin typeface="Open Sans"/>
                <a:ea typeface="Open Sans"/>
                <a:cs typeface="Open Sans"/>
              </a:rPr>
              <a:t>P1 notification as</a:t>
            </a:r>
            <a:r>
              <a:rPr lang="en-AU" sz="1800" i="1" kern="1200" dirty="0">
                <a:solidFill>
                  <a:srgbClr val="181717"/>
                </a:solidFill>
                <a:effectLst/>
                <a:latin typeface="Open Sans"/>
                <a:ea typeface="Open Sans"/>
                <a:cs typeface="Open Sans"/>
              </a:rPr>
              <a:t> </a:t>
            </a:r>
            <a:r>
              <a:rPr lang="en-AU" sz="1800" kern="1200" dirty="0">
                <a:solidFill>
                  <a:srgbClr val="181717"/>
                </a:solidFill>
                <a:effectLst/>
                <a:latin typeface="Open Sans"/>
                <a:ea typeface="Open Sans"/>
                <a:cs typeface="Open Sans"/>
              </a:rPr>
              <a:t>the incident caused or could reasonably have been expected to have caused the older person physical or psychological injury or discomfort that </a:t>
            </a:r>
            <a:r>
              <a:rPr lang="en-AU" sz="1800" b="1" kern="1200" dirty="0">
                <a:solidFill>
                  <a:srgbClr val="181717"/>
                </a:solidFill>
                <a:effectLst/>
                <a:latin typeface="Open Sans"/>
                <a:ea typeface="Open Sans"/>
                <a:cs typeface="Open Sans"/>
              </a:rPr>
              <a:t>requires medical or psychological treatment </a:t>
            </a:r>
            <a:r>
              <a:rPr lang="en-AU" sz="1800" kern="1200" dirty="0">
                <a:solidFill>
                  <a:srgbClr val="181717"/>
                </a:solidFill>
                <a:effectLst/>
                <a:latin typeface="Open Sans"/>
                <a:ea typeface="Open Sans"/>
                <a:cs typeface="Open Sans"/>
              </a:rPr>
              <a:t>to resolve. In this instance, Ada was distressed and offered counselling.</a:t>
            </a:r>
            <a:endParaRPr lang="en-AU" sz="1800" kern="100" dirty="0">
              <a:effectLst/>
              <a:latin typeface="Open Sans"/>
              <a:ea typeface="Open Sans"/>
              <a:cs typeface="Open San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i="1" kern="1200" dirty="0">
              <a:solidFill>
                <a:srgbClr val="181717"/>
              </a:solidFill>
              <a:effectLst/>
              <a:latin typeface="Open Sans"/>
              <a:ea typeface="Open Sans"/>
              <a:cs typeface="Open San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kern="1200" dirty="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a:ea typeface="Open Sans"/>
              <a:cs typeface="Open Sans"/>
            </a:endParaRPr>
          </a:p>
          <a:p>
            <a:pPr>
              <a:lnSpc>
                <a:spcPct val="107000"/>
              </a:lnSpc>
              <a:spcAft>
                <a:spcPts val="800"/>
              </a:spcAft>
            </a:pPr>
            <a:endParaRPr lang="en-AU" sz="1800" kern="1200" dirty="0">
              <a:solidFill>
                <a:srgbClr val="181717"/>
              </a:solidFill>
              <a:effectLst/>
              <a:latin typeface="Fira Sans Light" panose="020B0403050000020004" pitchFamily="34" charset="0"/>
              <a:ea typeface="Calibri" panose="020F0502020204030204" pitchFamily="34" charset="0"/>
              <a:cs typeface="Fira Sans Light" panose="020B0403050000020004" pitchFamily="34" charset="0"/>
            </a:endParaRPr>
          </a:p>
          <a:p>
            <a:pPr>
              <a:lnSpc>
                <a:spcPct val="107000"/>
              </a:lnSpc>
              <a:spcAft>
                <a:spcPts val="800"/>
              </a:spcAft>
            </a:pPr>
            <a:endParaRPr lang="en-AU" sz="1800" kern="1200" dirty="0">
              <a:solidFill>
                <a:srgbClr val="181717"/>
              </a:solidFill>
              <a:effectLst/>
              <a:latin typeface="Fira Sans Light" panose="020B0403050000020004" pitchFamily="34" charset="0"/>
              <a:ea typeface="Calibri" panose="020F0502020204030204" pitchFamily="34" charset="0"/>
              <a:cs typeface="Fira Sans Light" panose="020B0403050000020004" pitchFamily="34" charset="0"/>
            </a:endParaRPr>
          </a:p>
          <a:p>
            <a:pPr>
              <a:lnSpc>
                <a:spcPct val="107000"/>
              </a:lnSpc>
              <a:spcAft>
                <a:spcPts val="800"/>
              </a:spcAft>
            </a:pPr>
            <a:endParaRPr lang="en-AU" sz="1800" kern="1200" dirty="0">
              <a:solidFill>
                <a:srgbClr val="181717"/>
              </a:solidFill>
              <a:effectLst/>
              <a:latin typeface="Fira Sans Light" panose="020B0403050000020004" pitchFamily="34" charset="0"/>
              <a:ea typeface="Calibri" panose="020F0502020204030204" pitchFamily="34" charset="0"/>
              <a:cs typeface="Fira Sans Light" panose="020B0403050000020004" pitchFamily="34" charset="0"/>
            </a:endParaRPr>
          </a:p>
        </p:txBody>
      </p:sp>
      <p:sp>
        <p:nvSpPr>
          <p:cNvPr id="4" name="Slide Number Placeholder 3">
            <a:extLst>
              <a:ext uri="{FF2B5EF4-FFF2-40B4-BE49-F238E27FC236}">
                <a16:creationId xmlns:a16="http://schemas.microsoft.com/office/drawing/2014/main" id="{2F0E0070-219D-6A44-88D9-490A619B816D}"/>
              </a:ext>
            </a:extLst>
          </p:cNvPr>
          <p:cNvSpPr>
            <a:spLocks noGrp="1"/>
          </p:cNvSpPr>
          <p:nvPr>
            <p:ph type="sldNum" sz="quarter" idx="5"/>
          </p:nvPr>
        </p:nvSpPr>
        <p:spPr/>
        <p:txBody>
          <a:bodyPr/>
          <a:lstStyle/>
          <a:p>
            <a:fld id="{485676A5-1DC8-4201-97D2-09D6F1539183}" type="slidenum">
              <a:rPr lang="en-AU" smtClean="0"/>
              <a:t>41</a:t>
            </a:fld>
            <a:endParaRPr lang="en-AU"/>
          </a:p>
        </p:txBody>
      </p:sp>
    </p:spTree>
    <p:extLst>
      <p:ext uri="{BB962C8B-B14F-4D97-AF65-F5344CB8AC3E}">
        <p14:creationId xmlns:p14="http://schemas.microsoft.com/office/powerpoint/2010/main" val="3845004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BE782-FE31-6537-28CB-B3C471465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4D6FA-0BC7-D48E-163D-1F8EF1D32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3D49E-1250-B74B-366A-AE739A0EF290}"/>
              </a:ext>
            </a:extLst>
          </p:cNvPr>
          <p:cNvSpPr>
            <a:spLocks noGrp="1"/>
          </p:cNvSpPr>
          <p:nvPr>
            <p:ph type="body" idx="1"/>
          </p:nvPr>
        </p:nvSpPr>
        <p:spPr/>
        <p:txBody>
          <a:bodyPr/>
          <a:lstStyle/>
          <a:p>
            <a:pPr>
              <a:lnSpc>
                <a:spcPct val="107000"/>
              </a:lnSpc>
              <a:spcAft>
                <a:spcPts val="800"/>
              </a:spcAft>
            </a:pPr>
            <a:r>
              <a:rPr lang="en-AU" sz="1000" kern="1200" dirty="0">
                <a:effectLst/>
                <a:latin typeface="Open Sans" pitchFamily="2" charset="0"/>
                <a:ea typeface="Open Sans" pitchFamily="2" charset="0"/>
                <a:cs typeface="Open Sans" pitchFamily="2" charset="0"/>
              </a:rPr>
              <a:t>The guidance provides the most comprehensive information on the SIRS, but if you’re unsure whether an incident is reportable, you can use the Commission’s decision support tool to help guide you. It’s available on the Commission’s website. </a:t>
            </a:r>
          </a:p>
          <a:p>
            <a:pPr>
              <a:lnSpc>
                <a:spcPct val="107000"/>
              </a:lnSpc>
              <a:spcAft>
                <a:spcPts val="800"/>
              </a:spcAft>
            </a:pPr>
            <a:endParaRPr lang="en-AU" sz="1000" b="0" i="0" kern="1200" dirty="0">
              <a:solidFill>
                <a:srgbClr val="313131"/>
              </a:solidFill>
              <a:effectLst/>
              <a:latin typeface="Open Sans" pitchFamily="2" charset="0"/>
              <a:ea typeface="Open Sans" pitchFamily="2" charset="0"/>
              <a:cs typeface="Open Sans" pitchFamily="2" charset="0"/>
            </a:endParaRPr>
          </a:p>
          <a:p>
            <a:pPr>
              <a:lnSpc>
                <a:spcPct val="107000"/>
              </a:lnSpc>
              <a:spcAft>
                <a:spcPts val="800"/>
              </a:spcAft>
            </a:pPr>
            <a:r>
              <a:rPr lang="en-AU" sz="1200" b="0" i="0" dirty="0">
                <a:solidFill>
                  <a:srgbClr val="313131"/>
                </a:solidFill>
                <a:effectLst/>
                <a:latin typeface="Open Sans" pitchFamily="2" charset="0"/>
                <a:ea typeface="Open Sans" pitchFamily="2" charset="0"/>
                <a:cs typeface="Open Sans" pitchFamily="2" charset="0"/>
              </a:rPr>
              <a:t>The information contained in the tool is intended to provide you with general guidance to help you decide whether an incident should be notified to the Commission and if it is reportable if this would be a Priority 1 or 2. </a:t>
            </a:r>
          </a:p>
          <a:p>
            <a:pPr>
              <a:lnSpc>
                <a:spcPct val="107000"/>
              </a:lnSpc>
              <a:spcAft>
                <a:spcPts val="800"/>
              </a:spcAft>
            </a:pPr>
            <a:endParaRPr lang="en-AU" sz="1200" b="0" i="0" dirty="0">
              <a:solidFill>
                <a:srgbClr val="313131"/>
              </a:solidFill>
              <a:effectLst/>
              <a:latin typeface="Open Sans" pitchFamily="2" charset="0"/>
              <a:ea typeface="Open Sans" pitchFamily="2" charset="0"/>
              <a:cs typeface="Open Sans" pitchFamily="2" charset="0"/>
            </a:endParaRPr>
          </a:p>
          <a:p>
            <a:pPr>
              <a:lnSpc>
                <a:spcPct val="107000"/>
              </a:lnSpc>
              <a:spcAft>
                <a:spcPts val="800"/>
              </a:spcAft>
            </a:pPr>
            <a:r>
              <a:rPr lang="en-AU" sz="1200" b="0" i="0" dirty="0">
                <a:solidFill>
                  <a:srgbClr val="313131"/>
                </a:solidFill>
                <a:effectLst/>
                <a:latin typeface="Open Sans" pitchFamily="2" charset="0"/>
                <a:ea typeface="Open Sans" pitchFamily="2" charset="0"/>
                <a:cs typeface="Open Sans" pitchFamily="2" charset="0"/>
              </a:rPr>
              <a:t>Note that it is a guide only and it’s still your responsibility to make your own assessment about the notification of a reportable incident and to be aware of your legislative requirements. </a:t>
            </a:r>
          </a:p>
          <a:p>
            <a:pPr>
              <a:lnSpc>
                <a:spcPct val="107000"/>
              </a:lnSpc>
              <a:spcAft>
                <a:spcPts val="800"/>
              </a:spcAft>
            </a:pPr>
            <a:endParaRPr lang="en-AU" sz="1200" b="0" i="0" kern="100" dirty="0">
              <a:solidFill>
                <a:srgbClr val="313131"/>
              </a:solidFill>
              <a:effectLst/>
              <a:latin typeface="Open Sans" pitchFamily="2" charset="0"/>
              <a:ea typeface="Open Sans" pitchFamily="2" charset="0"/>
              <a:cs typeface="Open Sans" pitchFamily="2" charset="0"/>
            </a:endParaRPr>
          </a:p>
          <a:p>
            <a:pPr>
              <a:lnSpc>
                <a:spcPct val="107000"/>
              </a:lnSpc>
              <a:spcAft>
                <a:spcPts val="800"/>
              </a:spcAft>
            </a:pPr>
            <a:r>
              <a:rPr lang="en-AU" sz="1200" b="1" i="0" kern="100" dirty="0">
                <a:solidFill>
                  <a:srgbClr val="313131"/>
                </a:solidFill>
                <a:effectLst/>
                <a:latin typeface="Open Sans" pitchFamily="2" charset="0"/>
                <a:ea typeface="Open Sans" pitchFamily="2" charset="0"/>
                <a:cs typeface="Open Sans" pitchFamily="2" charset="0"/>
              </a:rPr>
              <a:t>Resource: </a:t>
            </a:r>
            <a:r>
              <a:rPr lang="en-AU" sz="1200" b="1" i="1" kern="100" dirty="0">
                <a:solidFill>
                  <a:srgbClr val="313131"/>
                </a:solidFill>
                <a:effectLst/>
                <a:latin typeface="Open Sans" pitchFamily="2" charset="0"/>
                <a:ea typeface="Open Sans" pitchFamily="2" charset="0"/>
                <a:cs typeface="Open Sans" pitchFamily="2" charset="0"/>
              </a:rPr>
              <a:t>https://www.agedcarequality.gov.au/resource-library/serious-incident-response-scheme-decision-support-tool</a:t>
            </a:r>
            <a:endParaRPr lang="en-AU" sz="1000" b="1" i="1"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effectLst/>
              <a:latin typeface="Fira Sans Light" panose="020B0403050000020004" pitchFamily="34" charset="0"/>
              <a:ea typeface="Calibri" panose="020F0502020204030204" pitchFamily="34" charset="0"/>
              <a:cs typeface="Fira Sans Light" panose="020B0403050000020004" pitchFamily="34" charset="0"/>
            </a:endParaRP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1CAD52F-7E51-5FB1-9EE7-F5D77B3000E3}"/>
              </a:ext>
            </a:extLst>
          </p:cNvPr>
          <p:cNvSpPr>
            <a:spLocks noGrp="1"/>
          </p:cNvSpPr>
          <p:nvPr>
            <p:ph type="sldNum" sz="quarter" idx="5"/>
          </p:nvPr>
        </p:nvSpPr>
        <p:spPr/>
        <p:txBody>
          <a:bodyPr/>
          <a:lstStyle/>
          <a:p>
            <a:fld id="{485676A5-1DC8-4201-97D2-09D6F1539183}" type="slidenum">
              <a:rPr lang="en-AU" smtClean="0"/>
              <a:t>42</a:t>
            </a:fld>
            <a:endParaRPr lang="en-AU"/>
          </a:p>
        </p:txBody>
      </p:sp>
    </p:spTree>
    <p:extLst>
      <p:ext uri="{BB962C8B-B14F-4D97-AF65-F5344CB8AC3E}">
        <p14:creationId xmlns:p14="http://schemas.microsoft.com/office/powerpoint/2010/main" val="3136438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kern="1200" dirty="0">
                <a:effectLst/>
                <a:latin typeface="Open Sans" pitchFamily="2" charset="0"/>
                <a:ea typeface="Open Sans" pitchFamily="2" charset="0"/>
                <a:cs typeface="Open Sans" pitchFamily="2" charset="0"/>
              </a:rPr>
              <a:t>Reporting serious incidents: Practical tips for providers when making a notification.</a:t>
            </a:r>
            <a:r>
              <a:rPr lang="en-AU" sz="1800" kern="1200" dirty="0">
                <a:effectLst/>
                <a:latin typeface="Open Sans" pitchFamily="2" charset="0"/>
                <a:ea typeface="Open Sans" pitchFamily="2" charset="0"/>
                <a:cs typeface="Open Sans" pitchFamily="2" charset="0"/>
              </a:rPr>
              <a:t>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This resource, available on the Commission’s website,  covers the key elements to consider when making a SIRS notification and what to include to ensure your notification has all the information required.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b="1" i="0" kern="100" dirty="0">
                <a:effectLst/>
                <a:latin typeface="Calibri" panose="020F0502020204030204" pitchFamily="34" charset="0"/>
                <a:ea typeface="Calibri" panose="020F0502020204030204" pitchFamily="34" charset="0"/>
                <a:cs typeface="Times New Roman" panose="02020603050405020304" pitchFamily="18" charset="0"/>
              </a:rPr>
              <a:t>Resource:</a:t>
            </a:r>
            <a:r>
              <a:rPr lang="en-AU" sz="1800" i="0" kern="100" dirty="0">
                <a:effectLst/>
                <a:latin typeface="Calibri" panose="020F0502020204030204" pitchFamily="34" charset="0"/>
                <a:ea typeface="Calibri" panose="020F0502020204030204" pitchFamily="34" charset="0"/>
                <a:cs typeface="Times New Roman" panose="02020603050405020304" pitchFamily="18" charset="0"/>
              </a:rPr>
              <a:t> https://www.agedcarequality.gov.au/resources/reporting-serious-incidents-practical-tips</a:t>
            </a:r>
          </a:p>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44</a:t>
            </a:fld>
            <a:endParaRPr lang="en-AU"/>
          </a:p>
        </p:txBody>
      </p:sp>
    </p:spTree>
    <p:extLst>
      <p:ext uri="{BB962C8B-B14F-4D97-AF65-F5344CB8AC3E}">
        <p14:creationId xmlns:p14="http://schemas.microsoft.com/office/powerpoint/2010/main" val="2743954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EDF2E-C65B-3C8F-071E-E6CCD0F82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A1B18-2435-B478-359F-9189D3355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FA5F8-1F12-958D-085C-95FA41D59308}"/>
              </a:ext>
            </a:extLst>
          </p:cNvPr>
          <p:cNvSpPr>
            <a:spLocks noGrp="1"/>
          </p:cNvSpPr>
          <p:nvPr>
            <p:ph type="body" idx="1"/>
          </p:nvPr>
        </p:nvSpPr>
        <p:spPr/>
        <p:txBody>
          <a:bodyPr/>
          <a:lstStyle/>
          <a:p>
            <a:pPr>
              <a:lnSpc>
                <a:spcPct val="107000"/>
              </a:lnSpc>
              <a:spcAft>
                <a:spcPts val="800"/>
              </a:spcAft>
            </a:pPr>
            <a:r>
              <a:rPr lang="en-AU" sz="1800" b="1" kern="1200" dirty="0">
                <a:effectLst/>
                <a:latin typeface="Open Sans" pitchFamily="2" charset="0"/>
                <a:ea typeface="Open Sans" pitchFamily="2" charset="0"/>
                <a:cs typeface="Open Sans" pitchFamily="2" charset="0"/>
              </a:rPr>
              <a:t>Some features of a high-quality SIRS notification</a:t>
            </a: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 good-quality incident notification requires you to do more than just provide information from your service’s IMS. It is important that the person making the notification is familiar with what happened and has applied a problem-solving approach. Your notification needs to show that you understand the causes and risks and show a good understanding of how to respond to the incident or what steps will be taken to minimise risk of recurrence for the incident.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Your SIRS notification should include the following:</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u="sng" kern="1200" dirty="0">
                <a:effectLst/>
                <a:latin typeface="Open Sans" pitchFamily="2" charset="0"/>
                <a:ea typeface="Open Sans" pitchFamily="2" charset="0"/>
                <a:cs typeface="Open Sans" pitchFamily="2" charset="0"/>
              </a:rPr>
              <a:t>description of the incident</a:t>
            </a:r>
            <a:r>
              <a:rPr lang="en-AU" sz="1800" u="sng" kern="1200" dirty="0">
                <a:effectLst/>
                <a:latin typeface="Open Sans" pitchFamily="2" charset="0"/>
                <a:ea typeface="Open Sans" pitchFamily="2" charset="0"/>
                <a:cs typeface="Open Sans" pitchFamily="2" charset="0"/>
              </a:rPr>
              <a:t>,</a:t>
            </a:r>
            <a:r>
              <a:rPr lang="en-AU" sz="1800" kern="1200" dirty="0">
                <a:effectLst/>
                <a:latin typeface="Open Sans" pitchFamily="2" charset="0"/>
                <a:ea typeface="Open Sans" pitchFamily="2" charset="0"/>
                <a:cs typeface="Open Sans" pitchFamily="2" charset="0"/>
              </a:rPr>
              <a:t> including who was directly involved in the incident, where it happened, what time and date it occurred (or was alleged or suspected to have occurred), an explanation of the circumstances leading to the incident if known, what occurred immediately after the incident, etc.</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u="sng" kern="1200" dirty="0">
                <a:effectLst/>
                <a:latin typeface="Open Sans" pitchFamily="2" charset="0"/>
                <a:ea typeface="Open Sans" pitchFamily="2" charset="0"/>
                <a:cs typeface="Open Sans" pitchFamily="2" charset="0"/>
              </a:rPr>
              <a:t>description of the harm caused, or that could have been caused </a:t>
            </a:r>
            <a:r>
              <a:rPr lang="en-AU" sz="1800" kern="1200" dirty="0">
                <a:effectLst/>
                <a:latin typeface="Open Sans" pitchFamily="2" charset="0"/>
                <a:ea typeface="Open Sans" pitchFamily="2" charset="0"/>
                <a:cs typeface="Open Sans" pitchFamily="2" charset="0"/>
              </a:rPr>
              <a:t>if it weren't for the older person’s cognitive impairment, memory deficit, or such other condition that prevents them from articulating or displaying evidence of harm or distress. Some (not all) people with cognitive impairments may be limited in their ability to, for example verbally express pain or other impacts of an incident - and that alone doesn't mean that no harm was caused.</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u="sng" kern="1200" dirty="0">
                <a:effectLst/>
                <a:latin typeface="Open Sans" pitchFamily="2" charset="0"/>
                <a:ea typeface="Open Sans" pitchFamily="2" charset="0"/>
                <a:cs typeface="Open Sans" pitchFamily="2" charset="0"/>
              </a:rPr>
              <a:t>specific actions that were taken, or will be taken, to ensure the safety, health and wellbeing of any older person affected by this incident</a:t>
            </a: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marL="457200" lvl="1" indent="0">
              <a:lnSpc>
                <a:spcPct val="107000"/>
              </a:lnSpc>
              <a:spcAft>
                <a:spcPts val="800"/>
              </a:spcAft>
              <a:buFont typeface="Arial" panose="020B0604020202020204" pitchFamily="34" charset="0"/>
              <a:buNone/>
            </a:pPr>
            <a:r>
              <a:rPr lang="en-AU" sz="1800" kern="1200" dirty="0">
                <a:effectLst/>
                <a:latin typeface="Open Sans" pitchFamily="2" charset="0"/>
                <a:ea typeface="Open Sans" pitchFamily="2" charset="0"/>
                <a:cs typeface="Open Sans" pitchFamily="2" charset="0"/>
              </a:rPr>
              <a:t>Note: this may include older people who witnessed or are aware of the incident as well as older people directly involved in the incident;</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u="sng" kern="1200" dirty="0">
                <a:effectLst/>
                <a:latin typeface="Open Sans" pitchFamily="2" charset="0"/>
                <a:ea typeface="Open Sans" pitchFamily="2" charset="0"/>
                <a:cs typeface="Open Sans" pitchFamily="2" charset="0"/>
              </a:rPr>
              <a:t>specific actions that were taken, or will be taken, to minimise the risk </a:t>
            </a:r>
            <a:r>
              <a:rPr lang="en-AU" sz="1800" b="1" u="sng" kern="1200" dirty="0">
                <a:solidFill>
                  <a:srgbClr val="000000"/>
                </a:solidFill>
                <a:effectLst/>
                <a:latin typeface="Open Sans" pitchFamily="2" charset="0"/>
                <a:ea typeface="Open Sans" pitchFamily="2" charset="0"/>
                <a:cs typeface="Open Sans" pitchFamily="2" charset="0"/>
              </a:rPr>
              <a:t>of</a:t>
            </a:r>
            <a:r>
              <a:rPr lang="en-AU" sz="1800" b="1" u="sng" kern="1200" dirty="0">
                <a:solidFill>
                  <a:srgbClr val="00080C"/>
                </a:solidFill>
                <a:effectLst/>
                <a:latin typeface="Open Sans" pitchFamily="2" charset="0"/>
                <a:ea typeface="Open Sans" pitchFamily="2" charset="0"/>
                <a:cs typeface="Open Sans" pitchFamily="2" charset="0"/>
              </a:rPr>
              <a:t> an incident of a similar nature taking place</a:t>
            </a:r>
            <a:r>
              <a:rPr lang="en-AU" sz="1800" b="1" kern="1200" dirty="0">
                <a:solidFill>
                  <a:srgbClr val="00080C"/>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marL="457200" lvl="1" indent="0">
              <a:lnSpc>
                <a:spcPct val="107000"/>
              </a:lnSpc>
              <a:spcAft>
                <a:spcPts val="800"/>
              </a:spcAft>
              <a:buFont typeface="Arial" panose="020B0604020202020204" pitchFamily="34" charset="0"/>
              <a:buNone/>
            </a:pPr>
            <a:r>
              <a:rPr lang="en-AU" sz="1800" kern="1200" dirty="0">
                <a:effectLst/>
                <a:latin typeface="Open Sans" pitchFamily="2" charset="0"/>
                <a:ea typeface="Open Sans" pitchFamily="2" charset="0"/>
                <a:cs typeface="Open Sans" pitchFamily="2" charset="0"/>
              </a:rPr>
              <a:t>Note: for unexpected deaths, for example, think about what actions you may need take to minimise the risk of other older people</a:t>
            </a:r>
            <a:r>
              <a:rPr lang="en-AU" sz="1800" kern="100" dirty="0">
                <a:effectLst/>
                <a:latin typeface="Open Sans" pitchFamily="2" charset="0"/>
                <a:ea typeface="Open Sans" pitchFamily="2" charset="0"/>
                <a:cs typeface="Open Sans" pitchFamily="2" charset="0"/>
              </a:rPr>
              <a:t> </a:t>
            </a:r>
            <a:r>
              <a:rPr lang="en-AU" sz="1800" kern="1200" dirty="0">
                <a:effectLst/>
                <a:latin typeface="Open Sans" pitchFamily="2" charset="0"/>
                <a:ea typeface="Open Sans" pitchFamily="2" charset="0"/>
                <a:cs typeface="Open Sans" pitchFamily="2" charset="0"/>
              </a:rPr>
              <a:t>at the service being harmed in a similar incident.</a:t>
            </a:r>
            <a:endParaRPr lang="en-AU" sz="1800" kern="100" dirty="0">
              <a:effectLst/>
              <a:latin typeface="Open Sans" pitchFamily="2" charset="0"/>
              <a:ea typeface="Open Sans" pitchFamily="2" charset="0"/>
              <a:cs typeface="Open Sans" pitchFamily="2" charset="0"/>
            </a:endParaRPr>
          </a:p>
          <a:p>
            <a:pPr>
              <a:spcAft>
                <a:spcPts val="800"/>
              </a:spcAft>
            </a:pPr>
            <a:r>
              <a:rPr lang="en-AU" sz="1800" kern="100" dirty="0">
                <a:effectLst/>
                <a:latin typeface="Open Sans" pitchFamily="2" charset="0"/>
                <a:ea typeface="Open Sans" pitchFamily="2" charset="0"/>
                <a:cs typeface="Open Sans" pitchFamily="2" charset="0"/>
              </a:rPr>
              <a:t>  </a:t>
            </a:r>
          </a:p>
          <a:p>
            <a:pPr>
              <a:lnSpc>
                <a:spcPct val="107000"/>
              </a:lnSpc>
              <a:spcAft>
                <a:spcPts val="800"/>
              </a:spcAft>
            </a:pPr>
            <a:endParaRPr lang="en-AU" dirty="0"/>
          </a:p>
        </p:txBody>
      </p:sp>
      <p:sp>
        <p:nvSpPr>
          <p:cNvPr id="4" name="Slide Number Placeholder 3">
            <a:extLst>
              <a:ext uri="{FF2B5EF4-FFF2-40B4-BE49-F238E27FC236}">
                <a16:creationId xmlns:a16="http://schemas.microsoft.com/office/drawing/2014/main" id="{63B00E40-F1D8-86CD-065B-B07B26FD637B}"/>
              </a:ext>
            </a:extLst>
          </p:cNvPr>
          <p:cNvSpPr>
            <a:spLocks noGrp="1"/>
          </p:cNvSpPr>
          <p:nvPr>
            <p:ph type="sldNum" sz="quarter" idx="5"/>
          </p:nvPr>
        </p:nvSpPr>
        <p:spPr/>
        <p:txBody>
          <a:bodyPr/>
          <a:lstStyle/>
          <a:p>
            <a:fld id="{485676A5-1DC8-4201-97D2-09D6F1539183}" type="slidenum">
              <a:rPr lang="en-AU" smtClean="0"/>
              <a:t>45</a:t>
            </a:fld>
            <a:endParaRPr lang="en-AU"/>
          </a:p>
        </p:txBody>
      </p:sp>
    </p:spTree>
    <p:extLst>
      <p:ext uri="{BB962C8B-B14F-4D97-AF65-F5344CB8AC3E}">
        <p14:creationId xmlns:p14="http://schemas.microsoft.com/office/powerpoint/2010/main" val="2524848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75B7-BF88-DC65-A38F-D6B491BFA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FBD7D2-228F-202F-0ECD-F4F342942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F25AA-5A54-99E2-4F31-532D981F933D}"/>
              </a:ext>
            </a:extLst>
          </p:cNvPr>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When it comes to the SIRS and SIRS notifications, the central role of the Commission is to quickly understand whether older people are at immediate risk and determine what, if any, actions the Commission might take to better understand or mitigate that risk. The Commission does this by:</a:t>
            </a: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Holistically consider SIRS notifications</a:t>
            </a:r>
            <a:r>
              <a:rPr lang="en-AU" sz="1800" kern="1200" dirty="0">
                <a:effectLst/>
                <a:latin typeface="Open Sans" pitchFamily="2" charset="0"/>
                <a:ea typeface="Open Sans" pitchFamily="2" charset="0"/>
                <a:cs typeface="Open Sans" pitchFamily="2" charset="0"/>
              </a:rPr>
              <a:t>. The Commission’s focus is on understanding:</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incident, including why or how it happened and the impact on the person/s involved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risk to the older person and to other older people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adequacy of the steps taken by the provider to understand the risk and to mitigate the risk (both immediately and in a sustained way)</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any other factors that may influence the Commission’s confidence in the provider to manage the risk and reduce the risk of reoccurrence.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Apply ongoing risk assessment and management - </a:t>
            </a:r>
            <a:r>
              <a:rPr lang="en-AU" sz="1800" kern="1200" dirty="0">
                <a:effectLst/>
                <a:latin typeface="Open Sans" pitchFamily="2" charset="0"/>
                <a:ea typeface="Open Sans" pitchFamily="2" charset="0"/>
                <a:cs typeface="Open Sans" pitchFamily="2" charset="0"/>
              </a:rPr>
              <a:t>From the moment the Commission receives a notification, the Commission will assess risk, with a focus on understanding the risks to, and impacts on, the older person/s.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Use a range of actions and tools - </a:t>
            </a:r>
            <a:r>
              <a:rPr lang="en-AU" sz="1800" kern="1200" dirty="0">
                <a:effectLst/>
                <a:latin typeface="Open Sans" pitchFamily="2" charset="0"/>
                <a:ea typeface="Open Sans" pitchFamily="2" charset="0"/>
                <a:cs typeface="Open Sans" pitchFamily="2" charset="0"/>
              </a:rPr>
              <a:t>The Commission has access to a suite of tools to effectively regulate, assimilate and analyse information, understand sources of risk, and to draw conclusions about the likelihood of events and consequences.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We engage with providers - </a:t>
            </a:r>
            <a:r>
              <a:rPr lang="en-AU" sz="1800" kern="1200" dirty="0">
                <a:effectLst/>
                <a:latin typeface="Open Sans" pitchFamily="2" charset="0"/>
                <a:ea typeface="Open Sans" pitchFamily="2" charset="0"/>
                <a:cs typeface="Open Sans" pitchFamily="2" charset="0"/>
              </a:rPr>
              <a:t>The matters on which the Commission will engage with providers (and the outcomes sought) will differ from case to case; but the Commission’s engagement with providers will be purposeful, respectful, timely and clear.</a:t>
            </a: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2B9F0546-50B2-40F8-A63D-8712A0ADB1AA}"/>
              </a:ext>
            </a:extLst>
          </p:cNvPr>
          <p:cNvSpPr>
            <a:spLocks noGrp="1"/>
          </p:cNvSpPr>
          <p:nvPr>
            <p:ph type="sldNum" sz="quarter" idx="5"/>
          </p:nvPr>
        </p:nvSpPr>
        <p:spPr/>
        <p:txBody>
          <a:bodyPr/>
          <a:lstStyle/>
          <a:p>
            <a:fld id="{485676A5-1DC8-4201-97D2-09D6F1539183}" type="slidenum">
              <a:rPr lang="en-AU" smtClean="0"/>
              <a:t>46</a:t>
            </a:fld>
            <a:endParaRPr lang="en-AU"/>
          </a:p>
        </p:txBody>
      </p:sp>
    </p:spTree>
    <p:extLst>
      <p:ext uri="{BB962C8B-B14F-4D97-AF65-F5344CB8AC3E}">
        <p14:creationId xmlns:p14="http://schemas.microsoft.com/office/powerpoint/2010/main" val="2117251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B673B-8B62-F458-519F-A70446D692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02ED0-2B25-9245-1BDD-0B1DEA3FE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5D663-684D-BBB9-A547-BF0D3CC8133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i="0" kern="100" dirty="0">
                <a:solidFill>
                  <a:schemeClr val="tx1"/>
                </a:solidFill>
                <a:effectLst/>
                <a:latin typeface="Open Sans" pitchFamily="2" charset="0"/>
                <a:ea typeface="Open Sans" pitchFamily="2" charset="0"/>
                <a:cs typeface="Open Sans" pitchFamily="2" charset="0"/>
              </a:rPr>
              <a:t>This is an activity you may wish to complete with your staff.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The purpose of this activity is to consider the type of information and level of detail you will need to provide when completing a SIRS notification by looking at 4 key considerations, which you can see them on the slide.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We suggest that you use a SIRS incident from your service, or a fictional example like the one previously mentioned, and then ask the group to take on the role of being a manager and needing to complete a notification. Start the activity by advising participants that one of your staff comes to them with a reportable incident. </a:t>
            </a:r>
          </a:p>
          <a:p>
            <a:pPr>
              <a:lnSpc>
                <a:spcPct val="107000"/>
              </a:lnSpc>
              <a:spcAft>
                <a:spcPts val="800"/>
              </a:spcAft>
            </a:pPr>
            <a:r>
              <a:rPr lang="en-AU" sz="1800" kern="1200" dirty="0">
                <a:effectLst/>
                <a:latin typeface="Open Sans" pitchFamily="2" charset="0"/>
                <a:ea typeface="Open Sans" pitchFamily="2" charset="0"/>
                <a:cs typeface="Open Sans" pitchFamily="2" charset="0"/>
              </a:rPr>
              <a:t>Consider making available a hard copy of the reporting notification document and then have a discussion with the group using the prompt questions below as required. The main purpose is to help people understand the key information that needs to be included in a SIRS report. So ask the group/individuals to consider: what considerations do you have for each of the 4 items of the slide? AND What questions would you therefore ask your staff member to gather the necessary information? Experiencing the process from this perspective can help people understand what information they need to gather and provide to a manager when advising them of a reportable incident.</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AU" sz="1800" b="1" i="1" u="none" kern="1200" dirty="0">
                <a:effectLst/>
                <a:latin typeface="Open Sans" pitchFamily="2" charset="0"/>
                <a:ea typeface="Open Sans" pitchFamily="2" charset="0"/>
                <a:cs typeface="Open Sans" pitchFamily="2" charset="0"/>
              </a:rPr>
              <a:t>Below are some suggested prompts, if required, to prompt discussion.</a:t>
            </a:r>
            <a:endParaRPr lang="en-AU" sz="1800" i="1" u="none"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sz="1800" dirty="0">
              <a:latin typeface="Open Sans" pitchFamily="2" charset="0"/>
              <a:ea typeface="Open Sans" pitchFamily="2" charset="0"/>
              <a:cs typeface="Open Sans" pitchFamily="2" charset="0"/>
            </a:endParaRPr>
          </a:p>
          <a:p>
            <a:pPr marL="342900" indent="-342900">
              <a:lnSpc>
                <a:spcPct val="107000"/>
              </a:lnSpc>
              <a:spcAft>
                <a:spcPts val="800"/>
              </a:spcAft>
              <a:buAutoNum type="arabicPeriod"/>
            </a:pPr>
            <a:r>
              <a:rPr lang="en-AU" sz="1800" b="1" i="1" kern="1200" dirty="0">
                <a:effectLst/>
                <a:latin typeface="Open Sans" pitchFamily="2" charset="0"/>
                <a:ea typeface="Open Sans" pitchFamily="2" charset="0"/>
                <a:cs typeface="Open Sans" pitchFamily="2" charset="0"/>
              </a:rPr>
              <a:t>A detailed description of the alleged incident. </a:t>
            </a:r>
          </a:p>
          <a:p>
            <a:pPr marL="0" indent="0">
              <a:lnSpc>
                <a:spcPct val="107000"/>
              </a:lnSpc>
              <a:spcAft>
                <a:spcPts val="800"/>
              </a:spcAft>
              <a:buNone/>
            </a:pPr>
            <a:endParaRPr lang="en-AU" sz="1800" b="1" i="1" u="sng" kern="1200" dirty="0">
              <a:effectLst/>
              <a:latin typeface="Open Sans" pitchFamily="2" charset="0"/>
              <a:ea typeface="Open Sans" pitchFamily="2" charset="0"/>
              <a:cs typeface="Open Sans" pitchFamily="2" charset="0"/>
            </a:endParaRPr>
          </a:p>
          <a:p>
            <a:pPr marL="0" indent="0">
              <a:lnSpc>
                <a:spcPct val="107000"/>
              </a:lnSpc>
              <a:spcAft>
                <a:spcPts val="800"/>
              </a:spcAft>
              <a:buNone/>
            </a:pPr>
            <a:r>
              <a:rPr lang="en-AU" sz="1800" i="0" u="none" kern="1200" dirty="0">
                <a:effectLst/>
                <a:latin typeface="Open Sans" pitchFamily="2" charset="0"/>
                <a:ea typeface="Open Sans" pitchFamily="2" charset="0"/>
                <a:cs typeface="Open Sans" pitchFamily="2" charset="0"/>
              </a:rPr>
              <a:t>Always include enough information so that a person who wasn’t there can understand what happened. </a:t>
            </a:r>
            <a:endParaRPr lang="en-AU" sz="1800" i="0" u="none"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i="1" u="none" kern="1200" dirty="0">
              <a:effectLst/>
              <a:latin typeface="Open Sans" pitchFamily="2" charset="0"/>
              <a:ea typeface="Open Sans" pitchFamily="2" charset="0"/>
              <a:cs typeface="Open Sans" pitchFamily="2" charset="0"/>
            </a:endParaRPr>
          </a:p>
          <a:p>
            <a:pPr>
              <a:lnSpc>
                <a:spcPct val="107000"/>
              </a:lnSpc>
              <a:spcAft>
                <a:spcPts val="800"/>
              </a:spcAft>
            </a:pPr>
            <a:r>
              <a:rPr lang="en-AU" sz="1800" i="1" kern="1200" dirty="0">
                <a:effectLst/>
                <a:latin typeface="Open Sans" pitchFamily="2" charset="0"/>
                <a:ea typeface="Open Sans" pitchFamily="2" charset="0"/>
                <a:cs typeface="Open Sans" pitchFamily="2" charset="0"/>
              </a:rPr>
              <a:t>You will need to describe the situation at the time the incident happened e.g. how and when the person was found impacted/ injured/ deceased and who found them. This may require you to interview relevant people as clinical notes may not give enough information. Other information to consider: what happened in the lead up to the incident? What happened initially after the incident?   </a:t>
            </a:r>
          </a:p>
          <a:p>
            <a:pPr>
              <a:lnSpc>
                <a:spcPct val="107000"/>
              </a:lnSpc>
              <a:spcAft>
                <a:spcPts val="800"/>
              </a:spcAft>
            </a:pP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i="1" kern="1200" dirty="0">
                <a:effectLst/>
                <a:latin typeface="Open Sans" pitchFamily="2" charset="0"/>
                <a:ea typeface="Open Sans" pitchFamily="2" charset="0"/>
                <a:cs typeface="Open Sans" pitchFamily="2" charset="0"/>
              </a:rPr>
              <a:t>You are reporting the “what, where, when, how, and who” aspects of the incident.</a:t>
            </a:r>
            <a:endParaRPr lang="en-AU" sz="1800" i="1"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sz="1800" i="1" dirty="0">
              <a:latin typeface="Open Sans" pitchFamily="2" charset="0"/>
              <a:ea typeface="Open Sans" pitchFamily="2" charset="0"/>
              <a:cs typeface="Open Sans" pitchFamily="2" charset="0"/>
            </a:endParaRPr>
          </a:p>
          <a:p>
            <a:pPr>
              <a:lnSpc>
                <a:spcPct val="107000"/>
              </a:lnSpc>
              <a:spcAft>
                <a:spcPts val="800"/>
              </a:spcAft>
            </a:pPr>
            <a:r>
              <a:rPr lang="en-AU" sz="1800" b="1" i="1" kern="1200" dirty="0">
                <a:effectLst/>
                <a:latin typeface="Open Sans" pitchFamily="2" charset="0"/>
                <a:ea typeface="Open Sans" pitchFamily="2" charset="0"/>
                <a:cs typeface="Open Sans" pitchFamily="2" charset="0"/>
              </a:rPr>
              <a:t>2. Specific actions that have been taken to ensure the health, safety, and wellbeing of the older person(s) involved.</a:t>
            </a:r>
            <a:r>
              <a:rPr lang="en-AU" sz="1800" i="1" kern="1200" dirty="0">
                <a:effectLst/>
                <a:latin typeface="Open Sans" pitchFamily="2" charset="0"/>
                <a:ea typeface="Open Sans" pitchFamily="2" charset="0"/>
                <a:cs typeface="Open Sans" pitchFamily="2" charset="0"/>
              </a:rPr>
              <a:t> </a:t>
            </a:r>
          </a:p>
          <a:p>
            <a:pPr>
              <a:lnSpc>
                <a:spcPct val="107000"/>
              </a:lnSpc>
              <a:spcAft>
                <a:spcPts val="800"/>
              </a:spcAft>
            </a:pPr>
            <a:endParaRPr lang="en-AU" sz="1800" i="1" kern="1200" dirty="0">
              <a:effectLst/>
              <a:latin typeface="Open Sans" pitchFamily="2" charset="0"/>
              <a:ea typeface="Open Sans" pitchFamily="2" charset="0"/>
              <a:cs typeface="Open Sans" pitchFamily="2" charset="0"/>
            </a:endParaRPr>
          </a:p>
          <a:p>
            <a:pPr>
              <a:lnSpc>
                <a:spcPct val="107000"/>
              </a:lnSpc>
              <a:spcAft>
                <a:spcPts val="800"/>
              </a:spcAft>
            </a:pPr>
            <a:r>
              <a:rPr lang="en-AU" sz="1800" i="1" kern="1200" dirty="0">
                <a:effectLst/>
                <a:latin typeface="Open Sans" pitchFamily="2" charset="0"/>
                <a:ea typeface="Open Sans" pitchFamily="2" charset="0"/>
                <a:cs typeface="Open Sans" pitchFamily="2" charset="0"/>
              </a:rPr>
              <a:t>Be clear about how the specific actions taken are relevant to ensuring the health, safety, and wellbeing of the older person following the incident. </a:t>
            </a:r>
          </a:p>
          <a:p>
            <a:pPr>
              <a:lnSpc>
                <a:spcPct val="107000"/>
              </a:lnSpc>
              <a:spcAft>
                <a:spcPts val="800"/>
              </a:spcAft>
            </a:pP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Explain what you have done to help the person feel safer. Identify immediately if authorities (e.g. police, ambulance) need to be contacted.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Remember, you must involve each person affected by the incident (or their representative) in managing and resolving the incident.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Ask the affected person and other people who know them well (e.g. family, health professionals, other staff) what help or support they need to be healthy, safe, and well.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What assessments were done? </a:t>
            </a:r>
            <a:endParaRPr lang="en-AU" sz="1800" i="1"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sz="1800" i="1" dirty="0">
              <a:latin typeface="Open Sans" pitchFamily="2" charset="0"/>
              <a:ea typeface="Open Sans" pitchFamily="2" charset="0"/>
              <a:cs typeface="Open Sans" pitchFamily="2" charset="0"/>
            </a:endParaRPr>
          </a:p>
          <a:p>
            <a:pPr>
              <a:lnSpc>
                <a:spcPct val="107000"/>
              </a:lnSpc>
              <a:spcAft>
                <a:spcPts val="800"/>
              </a:spcAft>
            </a:pPr>
            <a:r>
              <a:rPr lang="en-AU" sz="1800" b="1" i="1" kern="1200" dirty="0">
                <a:effectLst/>
                <a:latin typeface="Open Sans" pitchFamily="2" charset="0"/>
                <a:ea typeface="Open Sans" pitchFamily="2" charset="0"/>
                <a:cs typeface="Open Sans" pitchFamily="2" charset="0"/>
              </a:rPr>
              <a:t>3. If there were psychological and/or physical impacts to the victim and/or subject of the allegation, select the appropriate level of impact. </a:t>
            </a: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r>
              <a:rPr lang="en-AU" sz="1800" i="1" kern="1200" dirty="0">
                <a:effectLst/>
                <a:latin typeface="Open Sans" pitchFamily="2" charset="0"/>
                <a:ea typeface="Open Sans" pitchFamily="2" charset="0"/>
                <a:cs typeface="Open Sans" pitchFamily="2" charset="0"/>
              </a:rPr>
              <a:t>You need to outline the details of the actual harm caused, consequences of the harm, or harm that could have been caused (e.g. type and seriousness of injury/ illness, symptoms and/or clinical observations).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Describe the person’s response; this could include any observed behaviour. For example, crying, shaking, throwing things, not speaking, not wanting to be around other people, or doing usual activities.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Explain how and why any behaviour identified is different from the person’s usual behaviour.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Describe any medical and/or psychological treatment provided in response to the incident.</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Consider the older person’s response including – pain levels/ change in behaviour/ emotional cues/ lowered mood?</a:t>
            </a: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r>
              <a:rPr lang="en-AU" sz="1800" i="1" kern="1200" dirty="0">
                <a:effectLst/>
                <a:latin typeface="Open Sans" pitchFamily="2" charset="0"/>
                <a:ea typeface="Open Sans" pitchFamily="2" charset="0"/>
                <a:cs typeface="Open Sans" pitchFamily="2" charset="0"/>
              </a:rPr>
              <a:t> </a:t>
            </a: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i="1" kern="1200" dirty="0">
                <a:effectLst/>
                <a:latin typeface="Open Sans" pitchFamily="2" charset="0"/>
                <a:ea typeface="Open Sans" pitchFamily="2" charset="0"/>
                <a:cs typeface="Open Sans" pitchFamily="2" charset="0"/>
              </a:rPr>
              <a:t>4. What specific actions have been taken to manage or minimise the risk of this or a similar incident from happening again in the future?</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Describe what actions have been taken or are being taken to reduce the occurrence of a similar incident in the future.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Whether the incident has been assessed to determine whether it could have been prevented or caused less harm, and the outcome of that assessment.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The preventative measures, including remedial actions that have been put in place to identify and manage similar risks.</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Identify triggers for aggression, unmet needs, behaviour chart, medication review, involvement of GP/ rep etc – what can we do to minimise risk of reoccurrence (e.g. additional staff training, update care plan, environmental modification).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Provide staff training on how to de-escalate aggression, what to do when an incident occurs, how to share learnings.</a:t>
            </a: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i="1" kern="1200" dirty="0">
                <a:effectLst/>
                <a:latin typeface="Open Sans" pitchFamily="2" charset="0"/>
                <a:ea typeface="Open Sans" pitchFamily="2" charset="0"/>
                <a:cs typeface="Open Sans" pitchFamily="2" charset="0"/>
              </a:rPr>
              <a:t> </a:t>
            </a: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i="0" kern="1200" dirty="0">
                <a:effectLst/>
                <a:latin typeface="Open Sans" pitchFamily="2" charset="0"/>
                <a:ea typeface="Open Sans" pitchFamily="2" charset="0"/>
                <a:cs typeface="Open Sans" pitchFamily="2" charset="0"/>
              </a:rPr>
              <a:t>ALWAYS</a:t>
            </a:r>
            <a:r>
              <a:rPr lang="en-AU" sz="1800" i="0" kern="1200" dirty="0">
                <a:effectLst/>
                <a:latin typeface="Open Sans" pitchFamily="2" charset="0"/>
                <a:ea typeface="Open Sans" pitchFamily="2" charset="0"/>
                <a:cs typeface="Open Sans" pitchFamily="2" charset="0"/>
              </a:rPr>
              <a:t> provide sufficient detail in response to the questions above when completing a notice in the </a:t>
            </a:r>
            <a:r>
              <a:rPr lang="en-AU" sz="1800" b="1" i="0" kern="1200" dirty="0">
                <a:effectLst/>
                <a:latin typeface="Open Sans" pitchFamily="2" charset="0"/>
                <a:ea typeface="Open Sans" pitchFamily="2" charset="0"/>
                <a:cs typeface="Open Sans" pitchFamily="2" charset="0"/>
              </a:rPr>
              <a:t>MAC</a:t>
            </a:r>
            <a:r>
              <a:rPr lang="en-AU" sz="1800" i="0" kern="1200" dirty="0">
                <a:effectLst/>
                <a:latin typeface="Open Sans" pitchFamily="2" charset="0"/>
                <a:ea typeface="Open Sans" pitchFamily="2" charset="0"/>
                <a:cs typeface="Open Sans" pitchFamily="2" charset="0"/>
              </a:rPr>
              <a:t> </a:t>
            </a:r>
            <a:r>
              <a:rPr lang="en-AU" sz="1800" b="1" i="0" kern="1200" dirty="0">
                <a:effectLst/>
                <a:latin typeface="Open Sans" pitchFamily="2" charset="0"/>
                <a:ea typeface="Open Sans" pitchFamily="2" charset="0"/>
                <a:cs typeface="Open Sans" pitchFamily="2" charset="0"/>
              </a:rPr>
              <a:t>Service and Support Portal.</a:t>
            </a:r>
            <a:endParaRPr lang="en-AU" sz="1800" i="0"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sz="1800" i="1" dirty="0">
              <a:latin typeface="Open Sans" pitchFamily="2" charset="0"/>
              <a:ea typeface="Open Sans" pitchFamily="2" charset="0"/>
              <a:cs typeface="Open Sans" pitchFamily="2" charset="0"/>
            </a:endParaRPr>
          </a:p>
          <a:p>
            <a:pPr>
              <a:lnSpc>
                <a:spcPct val="107000"/>
              </a:lnSpc>
              <a:spcAft>
                <a:spcPts val="800"/>
              </a:spcAft>
            </a:pP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i="1" kern="100" dirty="0">
              <a:effectLst/>
              <a:latin typeface="Open Sans" pitchFamily="2" charset="0"/>
              <a:ea typeface="Open Sans" pitchFamily="2" charset="0"/>
              <a:cs typeface="Open Sans" pitchFamily="2" charset="0"/>
            </a:endParaRPr>
          </a:p>
          <a:p>
            <a:endParaRPr lang="en-AU" dirty="0"/>
          </a:p>
        </p:txBody>
      </p:sp>
      <p:sp>
        <p:nvSpPr>
          <p:cNvPr id="4" name="Slide Number Placeholder 3">
            <a:extLst>
              <a:ext uri="{FF2B5EF4-FFF2-40B4-BE49-F238E27FC236}">
                <a16:creationId xmlns:a16="http://schemas.microsoft.com/office/drawing/2014/main" id="{F3A01619-F933-4C0A-341F-34A0109FC458}"/>
              </a:ext>
            </a:extLst>
          </p:cNvPr>
          <p:cNvSpPr>
            <a:spLocks noGrp="1"/>
          </p:cNvSpPr>
          <p:nvPr>
            <p:ph type="sldNum" sz="quarter" idx="5"/>
          </p:nvPr>
        </p:nvSpPr>
        <p:spPr/>
        <p:txBody>
          <a:bodyPr/>
          <a:lstStyle/>
          <a:p>
            <a:fld id="{485676A5-1DC8-4201-97D2-09D6F1539183}" type="slidenum">
              <a:rPr lang="en-AU" smtClean="0"/>
              <a:t>47</a:t>
            </a:fld>
            <a:endParaRPr lang="en-AU"/>
          </a:p>
        </p:txBody>
      </p:sp>
    </p:spTree>
    <p:extLst>
      <p:ext uri="{BB962C8B-B14F-4D97-AF65-F5344CB8AC3E}">
        <p14:creationId xmlns:p14="http://schemas.microsoft.com/office/powerpoint/2010/main" val="3559563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next section provides an opportunity to recap what has been covered I this section along with some useful resources. </a:t>
            </a:r>
          </a:p>
        </p:txBody>
      </p:sp>
      <p:sp>
        <p:nvSpPr>
          <p:cNvPr id="4" name="Slide Number Placeholder 3"/>
          <p:cNvSpPr>
            <a:spLocks noGrp="1"/>
          </p:cNvSpPr>
          <p:nvPr>
            <p:ph type="sldNum" sz="quarter" idx="5"/>
          </p:nvPr>
        </p:nvSpPr>
        <p:spPr/>
        <p:txBody>
          <a:bodyPr/>
          <a:lstStyle/>
          <a:p>
            <a:fld id="{485676A5-1DC8-4201-97D2-09D6F1539183}" type="slidenum">
              <a:rPr lang="en-AU" smtClean="0"/>
              <a:t>48</a:t>
            </a:fld>
            <a:endParaRPr lang="en-AU"/>
          </a:p>
        </p:txBody>
      </p:sp>
    </p:spTree>
    <p:extLst>
      <p:ext uri="{BB962C8B-B14F-4D97-AF65-F5344CB8AC3E}">
        <p14:creationId xmlns:p14="http://schemas.microsoft.com/office/powerpoint/2010/main" val="691473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07996-B6CF-257F-D038-AFF29DEC0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17D7F-284F-8009-F150-B7C50181B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B8BF7-C6CE-730A-915E-91B32F25AD20}"/>
              </a:ext>
            </a:extLst>
          </p:cNvPr>
          <p:cNvSpPr>
            <a:spLocks noGrp="1"/>
          </p:cNvSpPr>
          <p:nvPr>
            <p:ph type="body" idx="1"/>
          </p:nvPr>
        </p:nvSpPr>
        <p:spPr/>
        <p:txBody>
          <a:bodyPr/>
          <a:lstStyle/>
          <a:p>
            <a:pPr>
              <a:lnSpc>
                <a:spcPct val="107000"/>
              </a:lnSpc>
              <a:spcAft>
                <a:spcPts val="800"/>
              </a:spcAft>
            </a:pPr>
            <a:r>
              <a:rPr lang="en-AU" sz="1800" kern="1200" dirty="0">
                <a:solidFill>
                  <a:srgbClr val="00080C"/>
                </a:solidFill>
                <a:effectLst/>
                <a:latin typeface="Open Sans" pitchFamily="2" charset="0"/>
                <a:ea typeface="Open Sans" pitchFamily="2" charset="0"/>
                <a:cs typeface="Open Sans" pitchFamily="2" charset="0"/>
              </a:rPr>
              <a:t>Just to recap some key messages from today’s session: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80C"/>
                </a:solidFill>
                <a:effectLst/>
                <a:latin typeface="Open Sans" pitchFamily="2" charset="0"/>
                <a:ea typeface="Open Sans" pitchFamily="2" charset="0"/>
                <a:cs typeface="Open Sans" pitchFamily="2" charset="0"/>
              </a:rPr>
              <a:t>You must be familiar </a:t>
            </a:r>
            <a:r>
              <a:rPr lang="en-AU" sz="1800" u="none" kern="1200" dirty="0">
                <a:solidFill>
                  <a:srgbClr val="00080C"/>
                </a:solidFill>
                <a:effectLst/>
                <a:latin typeface="Open Sans" pitchFamily="2" charset="0"/>
                <a:ea typeface="Open Sans" pitchFamily="2" charset="0"/>
                <a:cs typeface="Open Sans" pitchFamily="2" charset="0"/>
              </a:rPr>
              <a:t>with the legislative requirements </a:t>
            </a:r>
            <a:r>
              <a:rPr lang="en-AU" sz="1800" kern="1200" dirty="0">
                <a:solidFill>
                  <a:srgbClr val="00080C"/>
                </a:solidFill>
                <a:effectLst/>
                <a:latin typeface="Open Sans" pitchFamily="2" charset="0"/>
                <a:ea typeface="Open Sans" pitchFamily="2" charset="0"/>
                <a:cs typeface="Open Sans" pitchFamily="2" charset="0"/>
              </a:rPr>
              <a:t>of IMS and reportable incidents under SIRS</a:t>
            </a:r>
            <a:r>
              <a:rPr lang="en-AU" sz="1800" b="0" kern="1200" dirty="0">
                <a:solidFill>
                  <a:srgbClr val="00080C"/>
                </a:solidFill>
                <a:effectLst/>
                <a:latin typeface="Open Sans" pitchFamily="2" charset="0"/>
                <a:ea typeface="Open Sans" pitchFamily="2" charset="0"/>
                <a:cs typeface="Open Sans" pitchFamily="2" charset="0"/>
              </a:rPr>
              <a:t>. Read the </a:t>
            </a:r>
            <a:r>
              <a:rPr lang="en-AU" sz="1800" b="0" i="1" kern="1200" dirty="0">
                <a:solidFill>
                  <a:srgbClr val="00080C"/>
                </a:solidFill>
                <a:effectLst/>
                <a:latin typeface="Open Sans" pitchFamily="2" charset="0"/>
                <a:ea typeface="Open Sans" pitchFamily="2" charset="0"/>
                <a:cs typeface="Open Sans" pitchFamily="2" charset="0"/>
              </a:rPr>
              <a:t>Quality of Care principles </a:t>
            </a:r>
            <a:r>
              <a:rPr lang="en-AU" sz="1800" b="0" i="0" kern="1200" dirty="0">
                <a:solidFill>
                  <a:srgbClr val="00080C"/>
                </a:solidFill>
                <a:effectLst/>
                <a:latin typeface="Open Sans" pitchFamily="2" charset="0"/>
                <a:ea typeface="Open Sans" pitchFamily="2" charset="0"/>
                <a:cs typeface="Open Sans" pitchFamily="2" charset="0"/>
              </a:rPr>
              <a:t>if you are not already familiar with them. As a provider, your compliance will be measured against the </a:t>
            </a:r>
            <a:r>
              <a:rPr lang="en-AU" sz="1800" b="0" i="1" kern="1200" dirty="0">
                <a:solidFill>
                  <a:srgbClr val="00080C"/>
                </a:solidFill>
                <a:effectLst/>
                <a:latin typeface="Open Sans" pitchFamily="2" charset="0"/>
                <a:ea typeface="Open Sans" pitchFamily="2" charset="0"/>
                <a:cs typeface="Open Sans" pitchFamily="2" charset="0"/>
              </a:rPr>
              <a:t>Quality of Care Principles</a:t>
            </a:r>
            <a:r>
              <a:rPr lang="en-AU" sz="1800" b="0" i="0" kern="1200" dirty="0">
                <a:solidFill>
                  <a:srgbClr val="00080C"/>
                </a:solidFill>
                <a:effectLst/>
                <a:latin typeface="Open Sans" pitchFamily="2" charset="0"/>
                <a:ea typeface="Open Sans" pitchFamily="2" charset="0"/>
                <a:cs typeface="Open Sans" pitchFamily="2" charset="0"/>
              </a:rPr>
              <a:t>; it’s important that you embed these principles </a:t>
            </a:r>
            <a:r>
              <a:rPr lang="en-AU" sz="1800" b="0" kern="1200" dirty="0">
                <a:solidFill>
                  <a:srgbClr val="00080C"/>
                </a:solidFill>
                <a:effectLst/>
                <a:latin typeface="Open Sans" pitchFamily="2" charset="0"/>
                <a:ea typeface="Open Sans" pitchFamily="2" charset="0"/>
                <a:cs typeface="Open Sans" pitchFamily="2" charset="0"/>
              </a:rPr>
              <a:t>in your IMS and SIRS reporting. </a:t>
            </a:r>
            <a:endParaRPr lang="en-AU" sz="1800" b="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80C"/>
                </a:solidFill>
                <a:effectLst/>
                <a:latin typeface="Open Sans" pitchFamily="2" charset="0"/>
                <a:ea typeface="Open Sans" pitchFamily="2" charset="0"/>
                <a:cs typeface="Open Sans" pitchFamily="2" charset="0"/>
              </a:rPr>
              <a:t>Having an effective IMS will support you to meet legislative requirements, undertake continuous improvement and deliver quality care and services to the people you provide care and services to.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80C"/>
                </a:solidFill>
                <a:effectLst/>
                <a:latin typeface="Open Sans" pitchFamily="2" charset="0"/>
                <a:ea typeface="Open Sans" pitchFamily="2" charset="0"/>
                <a:cs typeface="Open Sans" pitchFamily="2" charset="0"/>
              </a:rPr>
              <a:t>Not all incidents are reportable. However, all incidents and near misses should be managed through your IMS.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80C"/>
                </a:solidFill>
                <a:effectLst/>
                <a:latin typeface="Open Sans" pitchFamily="2" charset="0"/>
                <a:ea typeface="Open Sans" pitchFamily="2" charset="0"/>
                <a:cs typeface="Open Sans" pitchFamily="2" charset="0"/>
              </a:rPr>
              <a:t>Use the decision support tool and other resources to assist you in providing timely notification of all reportable incidents under SIRS.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80C"/>
                </a:solidFill>
                <a:effectLst/>
                <a:latin typeface="Open Sans" pitchFamily="2" charset="0"/>
                <a:ea typeface="Open Sans" pitchFamily="2" charset="0"/>
                <a:cs typeface="Open Sans" pitchFamily="2" charset="0"/>
              </a:rPr>
              <a:t>Ensure that your SIRS notification includes the required information – this demonstrates your understanding of the cause of the incident, the impact on the older person and prevention of future incidents. Remember the SIRS aims to reduce the risk of abuse and neglect of older Australians receiving aged care services.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AU" sz="1800" kern="1200" dirty="0">
              <a:solidFill>
                <a:srgbClr val="00080C"/>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800" kern="1200" dirty="0">
                <a:solidFill>
                  <a:srgbClr val="00080C"/>
                </a:solidFill>
                <a:effectLst/>
                <a:latin typeface="Open Sans" pitchFamily="2" charset="0"/>
                <a:ea typeface="Open Sans" pitchFamily="2" charset="0"/>
                <a:cs typeface="Open Sans" pitchFamily="2" charset="0"/>
              </a:rPr>
              <a:t>We all have a role to play in the prevention and management of incidents. Don’t leave the incident unattended assuming it’s someone else’s responsibility. We e</a:t>
            </a:r>
            <a:r>
              <a:rPr lang="en-AU" sz="1800" kern="1200" dirty="0">
                <a:solidFill>
                  <a:srgbClr val="000000"/>
                </a:solidFill>
                <a:effectLst/>
                <a:latin typeface="Open Sans" pitchFamily="2" charset="0"/>
                <a:ea typeface="Open Sans" pitchFamily="2" charset="0"/>
                <a:cs typeface="Open Sans" pitchFamily="2" charset="0"/>
              </a:rPr>
              <a:t>ncourage</a:t>
            </a:r>
            <a:r>
              <a:rPr lang="en-AU" sz="1800" kern="1200" dirty="0">
                <a:effectLst/>
                <a:latin typeface="Open Sans" pitchFamily="2" charset="0"/>
                <a:ea typeface="Open Sans" pitchFamily="2" charset="0"/>
                <a:cs typeface="Open Sans" pitchFamily="2" charset="0"/>
              </a:rPr>
              <a:t> you to share with your team what you have learnt from the workshop today.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80C"/>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dirty="0"/>
          </a:p>
        </p:txBody>
      </p:sp>
      <p:sp>
        <p:nvSpPr>
          <p:cNvPr id="4" name="Slide Number Placeholder 3">
            <a:extLst>
              <a:ext uri="{FF2B5EF4-FFF2-40B4-BE49-F238E27FC236}">
                <a16:creationId xmlns:a16="http://schemas.microsoft.com/office/drawing/2014/main" id="{C380FCA3-7E61-877D-680B-C4148E3761C3}"/>
              </a:ext>
            </a:extLst>
          </p:cNvPr>
          <p:cNvSpPr>
            <a:spLocks noGrp="1"/>
          </p:cNvSpPr>
          <p:nvPr>
            <p:ph type="sldNum" sz="quarter" idx="5"/>
          </p:nvPr>
        </p:nvSpPr>
        <p:spPr/>
        <p:txBody>
          <a:bodyPr/>
          <a:lstStyle/>
          <a:p>
            <a:fld id="{485676A5-1DC8-4201-97D2-09D6F1539183}" type="slidenum">
              <a:rPr lang="en-AU" smtClean="0"/>
              <a:t>49</a:t>
            </a:fld>
            <a:endParaRPr lang="en-AU"/>
          </a:p>
        </p:txBody>
      </p:sp>
    </p:spTree>
    <p:extLst>
      <p:ext uri="{BB962C8B-B14F-4D97-AF65-F5344CB8AC3E}">
        <p14:creationId xmlns:p14="http://schemas.microsoft.com/office/powerpoint/2010/main" val="297049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3EE80-EEE8-BBC8-89E2-2ED107C07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DC5E1-4EA9-2DC5-76F3-428009D56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FDE64-DC4B-467E-1D17-C990710B1933}"/>
              </a:ext>
            </a:extLst>
          </p:cNvPr>
          <p:cNvSpPr>
            <a:spLocks noGrp="1"/>
          </p:cNvSpPr>
          <p:nvPr>
            <p:ph type="body" idx="1"/>
          </p:nvPr>
        </p:nvSpPr>
        <p:spPr/>
        <p:txBody>
          <a:bodyPr/>
          <a:lstStyle/>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Here are the Commission’s contact details for SIRS enquiries. This is also the same email address you can use to send any updates or significant new information about notifications you have submitted through the Service and Support Portal.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If you have an enquiry about the SIRS, you can: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Call us on 1800 081 549 between 9.00am and 5.00pm (AEST) seven days a week.</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Email us at sirs@agedcarequality.gov.au</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For questions about how to report a SIRS incident:</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Providers must report incidents using the SIRS tile on the My Aged Care Service and Support Portal. Contact My Aged Care on 1800 200 422.</a:t>
            </a:r>
          </a:p>
          <a:p>
            <a:pPr>
              <a:lnSpc>
                <a:spcPct val="107000"/>
              </a:lnSpc>
              <a:spcAft>
                <a:spcPts val="800"/>
              </a:spcAft>
            </a:pPr>
            <a:endParaRPr lang="en-AU" sz="1800" kern="1200">
              <a:solidFill>
                <a:srgbClr val="181717"/>
              </a:solidFill>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6BE70C8-431D-DBFF-660D-CF5910F198EC}"/>
              </a:ext>
            </a:extLst>
          </p:cNvPr>
          <p:cNvSpPr>
            <a:spLocks noGrp="1"/>
          </p:cNvSpPr>
          <p:nvPr>
            <p:ph type="sldNum" sz="quarter" idx="5"/>
          </p:nvPr>
        </p:nvSpPr>
        <p:spPr/>
        <p:txBody>
          <a:bodyPr/>
          <a:lstStyle/>
          <a:p>
            <a:fld id="{485676A5-1DC8-4201-97D2-09D6F1539183}" type="slidenum">
              <a:rPr lang="en-AU" smtClean="0"/>
              <a:t>50</a:t>
            </a:fld>
            <a:endParaRPr lang="en-AU"/>
          </a:p>
        </p:txBody>
      </p:sp>
    </p:spTree>
    <p:extLst>
      <p:ext uri="{BB962C8B-B14F-4D97-AF65-F5344CB8AC3E}">
        <p14:creationId xmlns:p14="http://schemas.microsoft.com/office/powerpoint/2010/main" val="48940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6F888-B99E-2584-3D3F-00623169436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03D07CC-5542-000C-A7AC-75076D8F40EB}"/>
              </a:ext>
            </a:extLst>
          </p:cNvPr>
          <p:cNvSpPr>
            <a:spLocks noGrp="1"/>
          </p:cNvSpPr>
          <p:nvPr>
            <p:ph type="body" idx="1"/>
          </p:nvPr>
        </p:nvSpPr>
        <p:spPr/>
        <p:txBody>
          <a:bodyPr/>
          <a:lstStyle/>
          <a:p>
            <a:pPr algn="l">
              <a:lnSpc>
                <a:spcPct val="150000"/>
              </a:lnSpc>
              <a:spcAft>
                <a:spcPts val="800"/>
              </a:spcAft>
            </a:pPr>
            <a:r>
              <a:rPr lang="en-AU" dirty="0">
                <a:latin typeface="Open Sans" pitchFamily="2" charset="0"/>
                <a:ea typeface="Open Sans" pitchFamily="2" charset="0"/>
                <a:cs typeface="Open Sans" pitchFamily="2" charset="0"/>
              </a:rPr>
              <a:t>This presentation is broken into 7 sections. If you wish to only cover certain sections, this slide indicates what slide each section will start on. </a:t>
            </a:r>
          </a:p>
        </p:txBody>
      </p:sp>
    </p:spTree>
    <p:extLst>
      <p:ext uri="{BB962C8B-B14F-4D97-AF65-F5344CB8AC3E}">
        <p14:creationId xmlns:p14="http://schemas.microsoft.com/office/powerpoint/2010/main" val="3531406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none" dirty="0">
                <a:latin typeface="Fira Sans Light"/>
              </a:rPr>
              <a:t>Useful resources:</a:t>
            </a:r>
          </a:p>
          <a:p>
            <a:endParaRPr lang="en-AU" u="none" dirty="0">
              <a:latin typeface="Fira Sans Light"/>
            </a:endParaRPr>
          </a:p>
          <a:p>
            <a:r>
              <a:rPr lang="en-AU" u="none" dirty="0">
                <a:latin typeface="Fira Sans Light"/>
              </a:rPr>
              <a:t>Modules on SIRS and SIRS reportable incidents in ALIS: </a:t>
            </a:r>
            <a:r>
              <a:rPr lang="en-AU" b="1" u="none" dirty="0">
                <a:latin typeface="Fira Sans Light"/>
              </a:rPr>
              <a:t>https://www.agedcarequality.gov.au/online-learning#register-for-alis</a:t>
            </a:r>
            <a:endParaRPr lang="en-AU" b="1" u="none" dirty="0">
              <a:latin typeface="Fira Sans Light"/>
              <a:cs typeface="Calibri"/>
            </a:endParaRPr>
          </a:p>
          <a:p>
            <a:endParaRPr lang="en-AU" u="none" dirty="0">
              <a:latin typeface="Fira Sans Light" panose="020B0403050000020004" pitchFamily="34" charset="0"/>
            </a:endParaRPr>
          </a:p>
          <a:p>
            <a:pPr marL="0" lvl="0" indent="0">
              <a:buFont typeface="Arial" panose="020B0604020202020204" pitchFamily="34" charset="0"/>
              <a:buNone/>
            </a:pPr>
            <a:r>
              <a:rPr lang="en-AU" u="none" dirty="0">
                <a:latin typeface="Fira Sans Light"/>
              </a:rPr>
              <a:t>Commission’s website links for SIRS: </a:t>
            </a:r>
            <a:r>
              <a:rPr lang="en-AU" b="1" u="none" dirty="0">
                <a:latin typeface="Fira Sans Light"/>
                <a:cs typeface="Calibri" panose="020F0502020204030204"/>
              </a:rPr>
              <a:t>https://www.agedcarequality.gov.au/providers/serious-incident-response-scheme</a:t>
            </a:r>
          </a:p>
          <a:p>
            <a:pPr marL="0" lvl="0" indent="0">
              <a:buFont typeface="Arial" panose="020B0604020202020204" pitchFamily="34" charset="0"/>
              <a:buNone/>
            </a:pPr>
            <a:endParaRPr lang="en-AU" sz="1200" b="1" u="none" kern="1200" dirty="0">
              <a:solidFill>
                <a:schemeClr val="tx1"/>
              </a:solidFill>
              <a:effectLst/>
              <a:latin typeface="Fira Sans Light"/>
              <a:cs typeface="Calibri"/>
            </a:endParaRPr>
          </a:p>
          <a:p>
            <a:r>
              <a:rPr lang="en-AU" u="none" dirty="0">
                <a:latin typeface="Fira Sans Light"/>
              </a:rPr>
              <a:t>Decision Support Tool: </a:t>
            </a:r>
            <a:r>
              <a:rPr lang="en-AU" b="1" u="none" dirty="0">
                <a:latin typeface="Fira Sans Light"/>
              </a:rPr>
              <a:t>https://www.agedcarequality.gov.au/sirs/decision-support-tool</a:t>
            </a:r>
            <a:endParaRPr lang="en-AU" b="1" u="none" dirty="0">
              <a:latin typeface="Fira Sans Light"/>
              <a:cs typeface="Calibri" panose="020F0502020204030204"/>
            </a:endParaRPr>
          </a:p>
          <a:p>
            <a:endParaRPr lang="en-AU" u="none" dirty="0">
              <a:latin typeface="Fira Sans Light" panose="020B0403050000020004" pitchFamily="34" charset="0"/>
            </a:endParaRPr>
          </a:p>
          <a:p>
            <a:r>
              <a:rPr lang="en-AU" u="none" dirty="0">
                <a:latin typeface="Fira Sans Light"/>
              </a:rPr>
              <a:t>Regulatory bulleti</a:t>
            </a:r>
            <a:r>
              <a:rPr lang="en-AU" b="0" u="none" dirty="0">
                <a:latin typeface="Fira Sans Light"/>
              </a:rPr>
              <a:t>n: </a:t>
            </a:r>
            <a:r>
              <a:rPr lang="en-AU" b="1" u="none" dirty="0">
                <a:latin typeface="Fira Sans Light"/>
              </a:rPr>
              <a:t>https://www.agedcarequality.gov.au/regulatory-bulletin</a:t>
            </a:r>
            <a:endParaRPr lang="en-AU" b="1" u="none" dirty="0">
              <a:solidFill>
                <a:schemeClr val="tx1"/>
              </a:solidFill>
              <a:latin typeface="Fira Sans Light"/>
              <a:cs typeface="Calibri"/>
            </a:endParaRPr>
          </a:p>
          <a:p>
            <a:endParaRPr lang="en-AU" u="none" dirty="0">
              <a:latin typeface="Fira Sans Light" panose="020B0403050000020004" pitchFamily="34" charset="0"/>
              <a:cs typeface="Calibri" panose="020F0502020204030204"/>
            </a:endParaRPr>
          </a:p>
        </p:txBody>
      </p:sp>
      <p:sp>
        <p:nvSpPr>
          <p:cNvPr id="4" name="Slide Number Placeholder 3"/>
          <p:cNvSpPr>
            <a:spLocks noGrp="1"/>
          </p:cNvSpPr>
          <p:nvPr>
            <p:ph type="sldNum" sz="quarter" idx="5"/>
          </p:nvPr>
        </p:nvSpPr>
        <p:spPr/>
        <p:txBody>
          <a:bodyPr/>
          <a:lstStyle/>
          <a:p>
            <a:fld id="{E69541EC-A071-478E-A243-08E8AD23776A}" type="slidenum">
              <a:rPr lang="en-AU" smtClean="0"/>
              <a:t>51</a:t>
            </a:fld>
            <a:endParaRPr lang="en-AU"/>
          </a:p>
        </p:txBody>
      </p:sp>
    </p:spTree>
    <p:extLst>
      <p:ext uri="{BB962C8B-B14F-4D97-AF65-F5344CB8AC3E}">
        <p14:creationId xmlns:p14="http://schemas.microsoft.com/office/powerpoint/2010/main" val="396522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Please note: </a:t>
            </a:r>
            <a:r>
              <a:rPr lang="en-AU" dirty="0"/>
              <a:t>the following slides do not cover every aspect of incident management systems (IMS) in detail. If you are interested in more detailed information or training materials, the slides refer to other resources for further learning. </a:t>
            </a: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6</a:t>
            </a:fld>
            <a:endParaRPr lang="en-AU"/>
          </a:p>
        </p:txBody>
      </p:sp>
    </p:spTree>
    <p:extLst>
      <p:ext uri="{BB962C8B-B14F-4D97-AF65-F5344CB8AC3E}">
        <p14:creationId xmlns:p14="http://schemas.microsoft.com/office/powerpoint/2010/main" val="1342488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F9BFA-3269-4237-4C2C-13F010D23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3A965-AA6F-3B2F-0987-D7A2B024A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45F9D-91EA-115F-9A1F-DD223E927782}"/>
              </a:ext>
            </a:extLst>
          </p:cNvPr>
          <p:cNvSpPr>
            <a:spLocks noGrp="1"/>
          </p:cNvSpPr>
          <p:nvPr>
            <p:ph type="body" idx="1"/>
          </p:nvPr>
        </p:nvSpPr>
        <p:spPr/>
        <p:txBody>
          <a:bodyPr/>
          <a:lstStyle/>
          <a:p>
            <a:pPr>
              <a:lnSpc>
                <a:spcPct val="107000"/>
              </a:lnSpc>
              <a:spcAft>
                <a:spcPts val="800"/>
              </a:spcAft>
            </a:pPr>
            <a:r>
              <a:rPr lang="en-AU" sz="1200" kern="1200" dirty="0">
                <a:effectLst/>
                <a:latin typeface="Open Sans" pitchFamily="2" charset="0"/>
                <a:ea typeface="Open Sans" pitchFamily="2" charset="0"/>
                <a:cs typeface="Open Sans" pitchFamily="2" charset="0"/>
              </a:rPr>
              <a:t>Before looking at the SIRS, it is helpful to briefly talk about incident management and your IMS responsibilities. </a:t>
            </a:r>
            <a:r>
              <a:rPr lang="en-AU" sz="1200" kern="100" dirty="0">
                <a:effectLst/>
                <a:latin typeface="Open Sans" pitchFamily="2" charset="0"/>
                <a:ea typeface="Open Sans" pitchFamily="2" charset="0"/>
                <a:cs typeface="Open Sans" pitchFamily="2" charset="0"/>
              </a:rPr>
              <a:t> </a:t>
            </a:r>
          </a:p>
          <a:p>
            <a:pPr>
              <a:lnSpc>
                <a:spcPct val="107000"/>
              </a:lnSpc>
              <a:spcAft>
                <a:spcPts val="800"/>
              </a:spcAft>
            </a:pPr>
            <a:endParaRPr lang="en-AU" sz="12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dirty="0">
                <a:effectLst/>
                <a:latin typeface="Open Sans" pitchFamily="2" charset="0"/>
                <a:ea typeface="Arial" panose="020B0604020202020204" pitchFamily="34" charset="0"/>
              </a:rPr>
              <a:t>The SIRS sets out legislative requirements for providers to:</a:t>
            </a:r>
            <a:r>
              <a:rPr lang="en-US" sz="1800" dirty="0">
                <a:effectLst/>
                <a:latin typeface="Open Sans" pitchFamily="2" charset="0"/>
                <a:ea typeface="Arial" panose="020B0604020202020204" pitchFamily="34" charset="0"/>
              </a:rPr>
              <a:t>​​</a:t>
            </a:r>
            <a:endParaRPr lang="en-AU" sz="1800" dirty="0">
              <a:effectLst/>
              <a:latin typeface="Open Sans" pitchFamily="2" charset="0"/>
              <a:ea typeface="Arial" panose="020B0604020202020204" pitchFamily="34" charset="0"/>
            </a:endParaRPr>
          </a:p>
          <a:p>
            <a:pPr marL="342900" lvl="0" indent="-342900">
              <a:buSzPts val="1000"/>
              <a:buFont typeface="Arial" panose="020B0604020202020204" pitchFamily="34" charset="0"/>
              <a:buChar char="•"/>
              <a:tabLst>
                <a:tab pos="457200" algn="l"/>
              </a:tabLst>
            </a:pPr>
            <a:r>
              <a:rPr lang="en-AU" sz="1800" dirty="0">
                <a:effectLst/>
                <a:latin typeface="Open Sans" pitchFamily="2" charset="0"/>
                <a:ea typeface="Arial" panose="020B0604020202020204" pitchFamily="34" charset="0"/>
              </a:rPr>
              <a:t>Have an effective incident management system (IMS) in place;</a:t>
            </a:r>
            <a:r>
              <a:rPr lang="en-US" sz="1800" dirty="0">
                <a:effectLst/>
                <a:latin typeface="Open Sans" pitchFamily="2" charset="0"/>
                <a:ea typeface="Arial" panose="020B0604020202020204" pitchFamily="34" charset="0"/>
              </a:rPr>
              <a:t>​</a:t>
            </a:r>
            <a:endParaRPr lang="en-AU" sz="1800" dirty="0">
              <a:effectLst/>
              <a:latin typeface="Open Sans" pitchFamily="2" charset="0"/>
              <a:ea typeface="Arial" panose="020B0604020202020204" pitchFamily="34" charset="0"/>
            </a:endParaRPr>
          </a:p>
          <a:p>
            <a:pPr marL="342900" lvl="0" indent="-342900">
              <a:buSzPts val="1000"/>
              <a:buFont typeface="Arial" panose="020B0604020202020204" pitchFamily="34" charset="0"/>
              <a:buChar char="•"/>
              <a:tabLst>
                <a:tab pos="457200" algn="l"/>
              </a:tabLst>
            </a:pPr>
            <a:r>
              <a:rPr lang="en-AU" sz="1800" dirty="0">
                <a:effectLst/>
                <a:latin typeface="Open Sans" pitchFamily="2" charset="0"/>
                <a:ea typeface="Arial" panose="020B0604020202020204" pitchFamily="34" charset="0"/>
              </a:rPr>
              <a:t>Use data from the IMS to drive continuous improvement; and​</a:t>
            </a:r>
            <a:r>
              <a:rPr lang="en-US" sz="1800" dirty="0">
                <a:effectLst/>
                <a:latin typeface="Open Sans" pitchFamily="2" charset="0"/>
                <a:ea typeface="Arial" panose="020B0604020202020204" pitchFamily="34" charset="0"/>
              </a:rPr>
              <a:t>​</a:t>
            </a:r>
            <a:endParaRPr lang="en-AU" sz="1800" dirty="0">
              <a:effectLst/>
              <a:latin typeface="Open Sans" pitchFamily="2" charset="0"/>
              <a:ea typeface="Arial" panose="020B0604020202020204" pitchFamily="34" charset="0"/>
            </a:endParaRPr>
          </a:p>
          <a:p>
            <a:pPr marL="342900" lvl="0" indent="-342900">
              <a:buSzPts val="1000"/>
              <a:buFont typeface="Arial" panose="020B0604020202020204" pitchFamily="34" charset="0"/>
              <a:buChar char="•"/>
              <a:tabLst>
                <a:tab pos="457200" algn="l"/>
              </a:tabLst>
            </a:pPr>
            <a:r>
              <a:rPr lang="en-AU" sz="1800" dirty="0">
                <a:effectLst/>
                <a:latin typeface="Open Sans" pitchFamily="2" charset="0"/>
                <a:ea typeface="Arial" panose="020B0604020202020204" pitchFamily="34" charset="0"/>
              </a:rPr>
              <a:t>Report certain incidents to the Commission.​</a:t>
            </a:r>
          </a:p>
          <a:p>
            <a:pPr>
              <a:lnSpc>
                <a:spcPct val="107000"/>
              </a:lnSpc>
              <a:spcAft>
                <a:spcPts val="800"/>
              </a:spcAft>
            </a:pPr>
            <a:endParaRPr lang="en-AU" sz="1200" kern="1200" dirty="0">
              <a:effectLst/>
              <a:latin typeface="Open Sans" pitchFamily="2" charset="0"/>
              <a:ea typeface="Open Sans" pitchFamily="2" charset="0"/>
              <a:cs typeface="Open Sans" pitchFamily="2" charset="0"/>
            </a:endParaRPr>
          </a:p>
          <a:p>
            <a:pPr>
              <a:lnSpc>
                <a:spcPct val="107000"/>
              </a:lnSpc>
              <a:spcAft>
                <a:spcPts val="800"/>
              </a:spcAft>
            </a:pPr>
            <a:r>
              <a:rPr lang="en-AU" sz="1200" kern="1200" dirty="0">
                <a:effectLst/>
                <a:latin typeface="Open Sans" pitchFamily="2" charset="0"/>
                <a:ea typeface="Open Sans" pitchFamily="2" charset="0"/>
                <a:cs typeface="Open Sans" pitchFamily="2" charset="0"/>
              </a:rPr>
              <a:t>We know that incident management is something that providers do in the day-to-day management of their business. Having good incident management processes and practices in place will ensure:</a:t>
            </a:r>
          </a:p>
          <a:p>
            <a:pPr marL="285750" indent="-285750">
              <a:lnSpc>
                <a:spcPct val="107000"/>
              </a:lnSpc>
              <a:spcAft>
                <a:spcPts val="800"/>
              </a:spcAft>
              <a:buFont typeface="Arial" panose="020B0604020202020204" pitchFamily="34" charset="0"/>
              <a:buChar char="•"/>
            </a:pPr>
            <a:r>
              <a:rPr lang="en-AU" sz="1200" kern="1200" dirty="0">
                <a:effectLst/>
                <a:latin typeface="Open Sans" pitchFamily="2" charset="0"/>
                <a:ea typeface="Open Sans" pitchFamily="2" charset="0"/>
                <a:cs typeface="Open Sans" pitchFamily="2" charset="0"/>
              </a:rPr>
              <a:t>your organisation provides the highest quality care and services for older people </a:t>
            </a:r>
          </a:p>
          <a:p>
            <a:pPr marL="285750" indent="-285750">
              <a:lnSpc>
                <a:spcPct val="107000"/>
              </a:lnSpc>
              <a:spcAft>
                <a:spcPts val="800"/>
              </a:spcAft>
              <a:buFont typeface="Arial" panose="020B0604020202020204" pitchFamily="34" charset="0"/>
              <a:buChar char="•"/>
            </a:pPr>
            <a:r>
              <a:rPr lang="en-AU" sz="1200" kern="1200" dirty="0">
                <a:effectLst/>
                <a:latin typeface="Open Sans" pitchFamily="2" charset="0"/>
                <a:ea typeface="Open Sans" pitchFamily="2" charset="0"/>
                <a:cs typeface="Open Sans" pitchFamily="2" charset="0"/>
              </a:rPr>
              <a:t>you’re in the best possible position to meet your SIRS responsibilities. </a:t>
            </a:r>
            <a:endParaRPr lang="en-AU" sz="1200" kern="100" dirty="0">
              <a:effectLst/>
              <a:latin typeface="Open Sans" pitchFamily="2" charset="0"/>
              <a:ea typeface="Open Sans" pitchFamily="2" charset="0"/>
              <a:cs typeface="Open Sans" pitchFamily="2" charset="0"/>
            </a:endParaRPr>
          </a:p>
          <a:p>
            <a:pPr>
              <a:lnSpc>
                <a:spcPct val="107000"/>
              </a:lnSpc>
              <a:spcAft>
                <a:spcPts val="800"/>
              </a:spcAft>
            </a:pPr>
            <a:r>
              <a:rPr lang="en-AU" sz="1200" kern="1200" dirty="0">
                <a:effectLst/>
                <a:latin typeface="Open Sans" pitchFamily="2" charset="0"/>
                <a:ea typeface="Open Sans" pitchFamily="2" charset="0"/>
                <a:cs typeface="Open Sans" pitchFamily="2" charset="0"/>
              </a:rPr>
              <a:t> </a:t>
            </a:r>
            <a:endParaRPr lang="en-AU" sz="1200" kern="100" dirty="0">
              <a:effectLst/>
              <a:latin typeface="Open Sans" pitchFamily="2" charset="0"/>
              <a:ea typeface="Open Sans" pitchFamily="2" charset="0"/>
              <a:cs typeface="Open Sans" pitchFamily="2" charset="0"/>
            </a:endParaRPr>
          </a:p>
          <a:p>
            <a:pPr>
              <a:lnSpc>
                <a:spcPct val="107000"/>
              </a:lnSpc>
              <a:spcAft>
                <a:spcPts val="800"/>
              </a:spcAft>
            </a:pPr>
            <a:r>
              <a:rPr lang="en-AU" sz="1200" kern="1200" dirty="0">
                <a:effectLst/>
                <a:latin typeface="Open Sans" pitchFamily="2" charset="0"/>
                <a:ea typeface="Open Sans" pitchFamily="2" charset="0"/>
                <a:cs typeface="Open Sans" pitchFamily="2" charset="0"/>
              </a:rPr>
              <a:t>It's important to remember that:</a:t>
            </a:r>
            <a:endParaRPr lang="en-AU" sz="1200" kern="100" dirty="0">
              <a:effectLst/>
              <a:latin typeface="Open Sans" pitchFamily="2" charset="0"/>
              <a:ea typeface="Open Sans" pitchFamily="2" charset="0"/>
              <a:cs typeface="Open Sans" pitchFamily="2" charset="0"/>
            </a:endParaRPr>
          </a:p>
          <a:p>
            <a:pPr marL="342900" lvl="0" indent="-342900">
              <a:lnSpc>
                <a:spcPct val="107000"/>
              </a:lnSpc>
              <a:buFont typeface="+mj-lt"/>
              <a:buAutoNum type="arabicPeriod"/>
            </a:pPr>
            <a:r>
              <a:rPr lang="en-AU" sz="1200" kern="1200" dirty="0">
                <a:effectLst/>
                <a:latin typeface="Open Sans" pitchFamily="2" charset="0"/>
                <a:ea typeface="Open Sans" pitchFamily="2" charset="0"/>
                <a:cs typeface="Open Sans" pitchFamily="2" charset="0"/>
              </a:rPr>
              <a:t>legislation requires you to have an incident management system</a:t>
            </a:r>
            <a:endParaRPr lang="en-AU" sz="1200" kern="100" dirty="0">
              <a:effectLst/>
              <a:latin typeface="Open Sans" pitchFamily="2" charset="0"/>
              <a:ea typeface="Open Sans" pitchFamily="2" charset="0"/>
              <a:cs typeface="Open Sans" pitchFamily="2" charset="0"/>
            </a:endParaRPr>
          </a:p>
          <a:p>
            <a:pPr marL="342900" lvl="0" indent="-342900">
              <a:lnSpc>
                <a:spcPct val="107000"/>
              </a:lnSpc>
              <a:buFont typeface="+mj-lt"/>
              <a:buAutoNum type="arabicPeriod"/>
            </a:pPr>
            <a:r>
              <a:rPr lang="en-AU" sz="1200" kern="1200" dirty="0">
                <a:effectLst/>
                <a:latin typeface="Open Sans" pitchFamily="2" charset="0"/>
                <a:ea typeface="Open Sans" pitchFamily="2" charset="0"/>
                <a:cs typeface="Open Sans" pitchFamily="2" charset="0"/>
              </a:rPr>
              <a:t>your incident management system and practices must be used to manage and document ALL incidents and near misses and </a:t>
            </a:r>
            <a:endParaRPr lang="en-AU" sz="12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mj-lt"/>
              <a:buAutoNum type="arabicPeriod"/>
            </a:pPr>
            <a:r>
              <a:rPr lang="en-AU" sz="1200" kern="1200" dirty="0">
                <a:effectLst/>
                <a:latin typeface="Open Sans" pitchFamily="2" charset="0"/>
                <a:ea typeface="Open Sans" pitchFamily="2" charset="0"/>
                <a:cs typeface="Open Sans" pitchFamily="2" charset="0"/>
              </a:rPr>
              <a:t>your IMS is the critical tool to meet your requirements of SIRS and ensure you improve your processes, so you effectively manage current incidents and prevent future incidents.</a:t>
            </a:r>
            <a:endParaRPr lang="en-AU" sz="12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922C4C32-6DBE-CCC4-4B04-2CC27F440295}"/>
              </a:ext>
            </a:extLst>
          </p:cNvPr>
          <p:cNvSpPr>
            <a:spLocks noGrp="1"/>
          </p:cNvSpPr>
          <p:nvPr>
            <p:ph type="sldNum" sz="quarter" idx="5"/>
          </p:nvPr>
        </p:nvSpPr>
        <p:spPr/>
        <p:txBody>
          <a:bodyPr/>
          <a:lstStyle/>
          <a:p>
            <a:fld id="{485676A5-1DC8-4201-97D2-09D6F1539183}" type="slidenum">
              <a:rPr lang="en-AU" smtClean="0"/>
              <a:t>7</a:t>
            </a:fld>
            <a:endParaRPr lang="en-AU"/>
          </a:p>
        </p:txBody>
      </p:sp>
    </p:spTree>
    <p:extLst>
      <p:ext uri="{BB962C8B-B14F-4D97-AF65-F5344CB8AC3E}">
        <p14:creationId xmlns:p14="http://schemas.microsoft.com/office/powerpoint/2010/main" val="391481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The table on screen summarises the different aspects of incident management systems: what they are, what they are for, and the format they take. </a:t>
            </a:r>
            <a:r>
              <a:rPr lang="en-US" sz="1800" kern="1200" dirty="0">
                <a:effectLst/>
                <a:latin typeface="Open Sans" pitchFamily="2" charset="0"/>
                <a:ea typeface="Open Sans" pitchFamily="2" charset="0"/>
                <a:cs typeface="Open Sans" pitchFamily="2" charset="0"/>
              </a:rPr>
              <a:t>​</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What is it?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Your IMS includes policies, processes, and procedures that staff can use to prevent and manage incidents; the tools that they use to document information about incidents and find solutions; and the training and culture they rely on to continuously improve your services.</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What is it for?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It helps to prevent incidents or to identify, respond to and manage any incidents or near misses that occur at your service and while you are delivering care and services to older people. Remember that your IMS should capture all incidents which take place at your service, including those which are not reportable under the SIRS.</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What does it look like?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That’s up to you as providers. It must be suited to the context of the care you provide, and it could be anything from a spreadsheet to complex risk management software, depending on the size and complexity of your service. The </a:t>
            </a:r>
            <a:r>
              <a:rPr lang="en-AU" sz="1800" i="1" kern="1200" dirty="0">
                <a:effectLst/>
                <a:latin typeface="Open Sans" pitchFamily="2" charset="0"/>
                <a:ea typeface="Open Sans" pitchFamily="2" charset="0"/>
                <a:cs typeface="Open Sans" pitchFamily="2" charset="0"/>
              </a:rPr>
              <a:t>Quality of Care Principles 2014 – part 4B</a:t>
            </a:r>
            <a:r>
              <a:rPr lang="en-AU" sz="1800" kern="1200" dirty="0">
                <a:effectLst/>
                <a:latin typeface="Open Sans" pitchFamily="2" charset="0"/>
                <a:ea typeface="Open Sans" pitchFamily="2" charset="0"/>
                <a:cs typeface="Open Sans" pitchFamily="2" charset="0"/>
              </a:rPr>
              <a:t> stipulate elements that your IMS needs to have.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For your IMS to be effective, you will need to ensure all staff are trained on how to use it and that it is regularly reviewed, with your leadership and governance team involved in the process.  </a:t>
            </a:r>
            <a:br>
              <a:rPr lang="en-AU" sz="1800" kern="1200" dirty="0">
                <a:effectLst/>
                <a:latin typeface="Open Sans" pitchFamily="2" charset="0"/>
                <a:ea typeface="Open Sans" pitchFamily="2" charset="0"/>
                <a:cs typeface="Open Sans" pitchFamily="2" charset="0"/>
              </a:rPr>
            </a:br>
            <a:br>
              <a:rPr lang="en-AU" sz="1800" kern="1200" dirty="0">
                <a:effectLst/>
                <a:latin typeface="Open Sans" pitchFamily="2" charset="0"/>
                <a:ea typeface="Open Sans" pitchFamily="2" charset="0"/>
                <a:cs typeface="Open Sans" pitchFamily="2" charset="0"/>
              </a:rPr>
            </a:br>
            <a:endParaRPr lang="en-AU" sz="1800" kern="100" dirty="0">
              <a:effectLst/>
              <a:latin typeface="Open Sans" pitchFamily="2" charset="0"/>
              <a:ea typeface="Open Sans" pitchFamily="2" charset="0"/>
              <a:cs typeface="Open Sans" pitchFamily="2" charset="0"/>
            </a:endParaRPr>
          </a:p>
          <a:p>
            <a:pPr>
              <a:spcAft>
                <a:spcPts val="800"/>
              </a:spcAft>
            </a:pPr>
            <a:r>
              <a:rPr lang="en-AU" sz="1800" kern="100" dirty="0">
                <a:effectLst/>
                <a:latin typeface="Open Sans" pitchFamily="2" charset="0"/>
                <a:ea typeface="Open Sans" pitchFamily="2" charset="0"/>
                <a:cs typeface="Open Sans" pitchFamily="2" charset="0"/>
              </a:rPr>
              <a:t> </a:t>
            </a:r>
            <a:endParaRPr lang="en-AU"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8</a:t>
            </a:fld>
            <a:endParaRPr lang="en-AU"/>
          </a:p>
        </p:txBody>
      </p:sp>
    </p:spTree>
    <p:extLst>
      <p:ext uri="{BB962C8B-B14F-4D97-AF65-F5344CB8AC3E}">
        <p14:creationId xmlns:p14="http://schemas.microsoft.com/office/powerpoint/2010/main" val="290470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As providers you have legislative responsibilities to have an effective IMS in place.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The Aged Care Quality Standards</a:t>
            </a:r>
            <a:r>
              <a:rPr lang="en-AU" sz="1800" kern="100" dirty="0">
                <a:effectLst/>
                <a:latin typeface="Open Sans" pitchFamily="2" charset="0"/>
                <a:ea typeface="Open Sans" pitchFamily="2" charset="0"/>
                <a:cs typeface="Open Sans" pitchFamily="2" charset="0"/>
              </a:rPr>
              <a:t> (current Aged Care Quality Standards)</a:t>
            </a:r>
          </a:p>
          <a:p>
            <a:pPr>
              <a:lnSpc>
                <a:spcPct val="107000"/>
              </a:lnSpc>
              <a:spcAft>
                <a:spcPts val="800"/>
              </a:spcAft>
            </a:pPr>
            <a:r>
              <a:rPr lang="en-AU" sz="1800" kern="1200" dirty="0">
                <a:effectLst/>
                <a:latin typeface="Open Sans" pitchFamily="2" charset="0"/>
                <a:ea typeface="Open Sans" pitchFamily="2" charset="0"/>
                <a:cs typeface="Open Sans" pitchFamily="2" charset="0"/>
              </a:rPr>
              <a:t>All providers must meet the requirements of the Quality Standards.</a:t>
            </a:r>
          </a:p>
          <a:p>
            <a:pPr>
              <a:lnSpc>
                <a:spcPct val="107000"/>
              </a:lnSpc>
              <a:spcAft>
                <a:spcPts val="800"/>
              </a:spcAft>
            </a:pPr>
            <a:endParaRPr lang="en-AU" sz="1800" b="1" i="1" kern="1200" dirty="0">
              <a:effectLst/>
              <a:latin typeface="Open Sans" pitchFamily="2" charset="0"/>
              <a:ea typeface="Open Sans" pitchFamily="2" charset="0"/>
              <a:cs typeface="Open Sans" pitchFamily="2" charset="0"/>
            </a:endParaRPr>
          </a:p>
          <a:p>
            <a:pPr>
              <a:lnSpc>
                <a:spcPct val="107000"/>
              </a:lnSpc>
              <a:spcAft>
                <a:spcPts val="800"/>
              </a:spcAft>
            </a:pPr>
            <a:r>
              <a:rPr lang="en-AU" sz="2800" dirty="0">
                <a:latin typeface="Open Sans" pitchFamily="2" charset="0"/>
                <a:ea typeface="Open Sans" pitchFamily="2" charset="0"/>
                <a:cs typeface="Open Sans" pitchFamily="2" charset="0"/>
              </a:rPr>
              <a:t>Standard 8 Organisational governance specifically requires you to have effective risk management systems and practices for preventing and managing incidents, including the use of an incident management system. Effective incident management is a feature of safe and high-quality care and services, and an important element of quality improvement and a person-centred approach to aged care.</a:t>
            </a:r>
          </a:p>
          <a:p>
            <a:pPr>
              <a:lnSpc>
                <a:spcPct val="107000"/>
              </a:lnSpc>
              <a:spcAft>
                <a:spcPts val="800"/>
              </a:spcAft>
            </a:pPr>
            <a:endParaRPr lang="en-AU" sz="2800" dirty="0">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t>Additionally, as outlined under the Quality Standards, providers must use an </a:t>
            </a:r>
            <a:r>
              <a:rPr lang="en-AU" sz="2800" b="1" dirty="0"/>
              <a:t>open disclosure process </a:t>
            </a:r>
            <a:r>
              <a:rPr lang="en-AU" sz="2800" dirty="0"/>
              <a:t>in their prevention and management of any incidents affecting older people. Refer to: Standard 6 Feedback and complaints, Requirement (3)(c) and Standard 8 Organisational governance, Requirement (3)(e). </a:t>
            </a:r>
            <a:endParaRPr lang="en-AU" sz="2800" dirty="0">
              <a:cs typeface="Calibri"/>
            </a:endParaRPr>
          </a:p>
          <a:p>
            <a:pPr>
              <a:lnSpc>
                <a:spcPct val="107000"/>
              </a:lnSpc>
              <a:spcAft>
                <a:spcPts val="800"/>
              </a:spcAft>
            </a:pPr>
            <a:endParaRPr lang="en-AU" sz="2800" dirty="0">
              <a:latin typeface="Open Sans" pitchFamily="2" charset="0"/>
              <a:ea typeface="Open Sans" pitchFamily="2" charset="0"/>
              <a:cs typeface="Open Sans" pitchFamily="2" charset="0"/>
            </a:endParaRPr>
          </a:p>
          <a:p>
            <a:pPr>
              <a:lnSpc>
                <a:spcPct val="107000"/>
              </a:lnSpc>
              <a:spcAft>
                <a:spcPts val="800"/>
              </a:spcAft>
            </a:pPr>
            <a:r>
              <a:rPr lang="en-AU" sz="1800" b="1" kern="100" dirty="0">
                <a:effectLst/>
                <a:latin typeface="Open Sans" pitchFamily="2" charset="0"/>
                <a:ea typeface="Open Sans" pitchFamily="2" charset="0"/>
                <a:cs typeface="Open Sans" pitchFamily="2" charset="0"/>
              </a:rPr>
              <a:t>The </a:t>
            </a:r>
            <a:r>
              <a:rPr lang="en-AU" sz="1800" b="1" i="1" kern="100" dirty="0">
                <a:effectLst/>
                <a:latin typeface="Open Sans" pitchFamily="2" charset="0"/>
                <a:ea typeface="Open Sans" pitchFamily="2" charset="0"/>
                <a:cs typeface="Open Sans" pitchFamily="2" charset="0"/>
              </a:rPr>
              <a:t>Quality of Care Principles 2014</a:t>
            </a:r>
          </a:p>
          <a:p>
            <a:pPr>
              <a:lnSpc>
                <a:spcPct val="107000"/>
              </a:lnSpc>
              <a:spcAft>
                <a:spcPts val="800"/>
              </a:spcAft>
            </a:pPr>
            <a:r>
              <a:rPr lang="en-AU" sz="1800" b="0" i="0" kern="1200" dirty="0">
                <a:effectLst/>
                <a:latin typeface="Open Sans" pitchFamily="2" charset="0"/>
                <a:ea typeface="Open Sans" pitchFamily="2" charset="0"/>
                <a:cs typeface="Open Sans" pitchFamily="2" charset="0"/>
              </a:rPr>
              <a:t>The</a:t>
            </a:r>
            <a:r>
              <a:rPr lang="en-AU" sz="1800" b="1" i="1" kern="1200" dirty="0">
                <a:effectLst/>
                <a:latin typeface="Open Sans" pitchFamily="2" charset="0"/>
                <a:ea typeface="Open Sans" pitchFamily="2" charset="0"/>
                <a:cs typeface="Open Sans" pitchFamily="2" charset="0"/>
              </a:rPr>
              <a:t> </a:t>
            </a:r>
            <a:r>
              <a:rPr lang="en-AU" sz="1800" b="0" i="1" kern="1200" dirty="0">
                <a:effectLst/>
                <a:latin typeface="Open Sans" pitchFamily="2" charset="0"/>
                <a:ea typeface="Open Sans" pitchFamily="2" charset="0"/>
                <a:cs typeface="Open Sans" pitchFamily="2" charset="0"/>
              </a:rPr>
              <a:t>Quality of Care Principles 2014 </a:t>
            </a:r>
            <a:r>
              <a:rPr lang="en-AU" sz="1800" b="0" i="0" kern="1200" dirty="0">
                <a:effectLst/>
                <a:latin typeface="Open Sans" pitchFamily="2" charset="0"/>
                <a:ea typeface="Open Sans" pitchFamily="2" charset="0"/>
                <a:cs typeface="Open Sans" pitchFamily="2" charset="0"/>
              </a:rPr>
              <a:t>outline your legislative responsibilities</a:t>
            </a:r>
            <a:r>
              <a:rPr lang="en-AU" sz="1800" kern="1200" dirty="0">
                <a:effectLst/>
                <a:latin typeface="Open Sans" pitchFamily="2" charset="0"/>
                <a:ea typeface="Open Sans" pitchFamily="2" charset="0"/>
                <a:cs typeface="Open Sans" pitchFamily="2" charset="0"/>
              </a:rPr>
              <a:t>. More specifically, it details responsibilities for:</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managing incidents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types of incidents that must be covered</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incident documents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record keeping and data analysis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roles, responsibilities, compliance, and staff training</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reportable incidents.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Open Sans" pitchFamily="2" charset="0"/>
                <a:ea typeface="Open Sans" pitchFamily="2" charset="0"/>
                <a:cs typeface="Open Sans" pitchFamily="2" charset="0"/>
              </a:rPr>
              <a:t>Resource: </a:t>
            </a:r>
            <a:r>
              <a:rPr lang="en-AU" sz="1200" i="1" kern="1200" dirty="0">
                <a:solidFill>
                  <a:schemeClr val="tx1"/>
                </a:solidFill>
                <a:effectLst/>
                <a:latin typeface="Open Sans" pitchFamily="2" charset="0"/>
                <a:ea typeface="Open Sans" pitchFamily="2" charset="0"/>
                <a:cs typeface="Open Sans" pitchFamily="2" charset="0"/>
              </a:rPr>
              <a:t>Quality of Care Principles</a:t>
            </a:r>
            <a:r>
              <a:rPr lang="en-AU" sz="1200" i="1" dirty="0">
                <a:latin typeface="Open Sans" pitchFamily="2" charset="0"/>
                <a:ea typeface="Open Sans" pitchFamily="2" charset="0"/>
                <a:cs typeface="Open Sans" pitchFamily="2" charset="0"/>
              </a:rPr>
              <a:t> 2014</a:t>
            </a:r>
            <a:r>
              <a:rPr lang="en-AU" sz="1200" kern="1200" dirty="0">
                <a:solidFill>
                  <a:schemeClr val="tx1"/>
                </a:solidFill>
                <a:effectLst/>
                <a:latin typeface="Open Sans" pitchFamily="2" charset="0"/>
                <a:ea typeface="Open Sans" pitchFamily="2" charset="0"/>
                <a:cs typeface="Open Sans" pitchFamily="2" charset="0"/>
              </a:rPr>
              <a:t>: </a:t>
            </a:r>
            <a:r>
              <a:rPr lang="en-AU" sz="1200" b="1" kern="1200" dirty="0">
                <a:solidFill>
                  <a:schemeClr val="tx1"/>
                </a:solidFill>
                <a:effectLst/>
                <a:latin typeface="Open Sans" pitchFamily="2" charset="0"/>
                <a:ea typeface="Open Sans" pitchFamily="2" charset="0"/>
                <a:cs typeface="Open Sans" pitchFamily="2" charset="0"/>
              </a:rPr>
              <a:t>https://www.legislation.gov.au/Series/F2014L00830</a:t>
            </a: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9</a:t>
            </a:fld>
            <a:endParaRPr lang="en-AU"/>
          </a:p>
        </p:txBody>
      </p:sp>
    </p:spTree>
    <p:extLst>
      <p:ext uri="{BB962C8B-B14F-4D97-AF65-F5344CB8AC3E}">
        <p14:creationId xmlns:p14="http://schemas.microsoft.com/office/powerpoint/2010/main" val="123849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327521C-74F9-4378-9856-260243229A03}"/>
              </a:ext>
            </a:extLst>
          </p:cNvPr>
          <p:cNvSpPr>
            <a:spLocks noGrp="1"/>
          </p:cNvSpPr>
          <p:nvPr>
            <p:ph type="pic" sz="quarter" idx="14" hasCustomPrompt="1"/>
          </p:nvPr>
        </p:nvSpPr>
        <p:spPr>
          <a:xfrm>
            <a:off x="4782054" y="0"/>
            <a:ext cx="7419975" cy="6858000"/>
          </a:xfrm>
          <a:solidFill>
            <a:schemeClr val="bg1">
              <a:lumMod val="85000"/>
            </a:schemeClr>
          </a:solidFill>
        </p:spPr>
        <p:txBody>
          <a:bodyPr anchor="ctr"/>
          <a:lstStyle>
            <a:lvl1pPr marL="0" marR="0" indent="0" algn="ctr" defTabSz="914400" rtl="0" eaLnBrk="1" fontAlgn="auto" latinLnBrk="0" hangingPunct="1">
              <a:lnSpc>
                <a:spcPct val="114000"/>
              </a:lnSpc>
              <a:spcBef>
                <a:spcPts val="0"/>
              </a:spcBef>
              <a:spcAft>
                <a:spcPts val="0"/>
              </a:spcAft>
              <a:buClrTx/>
              <a:buSzTx/>
              <a:buFontTx/>
              <a:buNone/>
              <a:tabLst/>
              <a:defRPr baseline="0"/>
            </a:lvl1pPr>
          </a:lstStyle>
          <a:p>
            <a:r>
              <a:rPr lang="en-AU"/>
              <a:t>Click to insert image</a:t>
            </a:r>
          </a:p>
        </p:txBody>
      </p:sp>
      <p:pic>
        <p:nvPicPr>
          <p:cNvPr id="10" name="Picture 9">
            <a:extLst>
              <a:ext uri="{FF2B5EF4-FFF2-40B4-BE49-F238E27FC236}">
                <a16:creationId xmlns:a16="http://schemas.microsoft.com/office/drawing/2014/main" id="{77CD455E-3118-4BE1-9C16-7C28B60FCA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2" y="-10956"/>
            <a:ext cx="7005280" cy="6879913"/>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pic>
        <p:nvPicPr>
          <p:cNvPr id="12" name="Picture 11">
            <a:extLst>
              <a:ext uri="{FF2B5EF4-FFF2-40B4-BE49-F238E27FC236}">
                <a16:creationId xmlns:a16="http://schemas.microsoft.com/office/drawing/2014/main" id="{B1946200-0B08-4746-8B61-746F4FE59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3" name="TextBox 2">
            <a:extLst>
              <a:ext uri="{FF2B5EF4-FFF2-40B4-BE49-F238E27FC236}">
                <a16:creationId xmlns:a16="http://schemas.microsoft.com/office/drawing/2014/main" id="{BBB24039-DA5C-B343-58CB-F5C75EA990B1}"/>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60688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28" y="0"/>
            <a:ext cx="6984999" cy="6858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rgbClr val="00577D"/>
                </a:solidFill>
                <a:latin typeface="+mj-lt"/>
              </a:defRPr>
            </a:lvl1pPr>
          </a:lstStyle>
          <a:p>
            <a:r>
              <a:rPr lang="en-US"/>
              <a:t>Click to edit heading here</a:t>
            </a:r>
            <a:endParaRPr lang="en-AU"/>
          </a:p>
        </p:txBody>
      </p:sp>
      <p:pic>
        <p:nvPicPr>
          <p:cNvPr id="5" name="Picture 4">
            <a:extLst>
              <a:ext uri="{FF2B5EF4-FFF2-40B4-BE49-F238E27FC236}">
                <a16:creationId xmlns:a16="http://schemas.microsoft.com/office/drawing/2014/main" id="{EE729356-DE50-3502-36EF-25ABC23B54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C21E2E6E-859E-F458-776F-DC689F7AC6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4" name="TextBox 3">
            <a:extLst>
              <a:ext uri="{FF2B5EF4-FFF2-40B4-BE49-F238E27FC236}">
                <a16:creationId xmlns:a16="http://schemas.microsoft.com/office/drawing/2014/main" id="{A13B3C64-BD06-E1BB-E49D-A45E13B5E37B}"/>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7520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51" y="-9000"/>
            <a:ext cx="7001295" cy="6876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chemeClr val="bg1"/>
                </a:solidFill>
              </a:defRPr>
            </a:lvl1pPr>
            <a:lvl2pPr>
              <a:defRPr>
                <a:solidFill>
                  <a:schemeClr val="bg1"/>
                </a:solidFill>
              </a:defRPr>
            </a:lvl2pPr>
            <a:lvl3pPr marL="180000" indent="-180000">
              <a:buClr>
                <a:srgbClr val="00C2DF"/>
              </a:buClr>
              <a:buFont typeface="Arial" panose="020B0604020202020204" pitchFamily="34" charset="0"/>
              <a:buChar char="•"/>
              <a:defRPr>
                <a:solidFill>
                  <a:schemeClr val="bg1"/>
                </a:solidFill>
              </a:defRPr>
            </a:lvl3pPr>
            <a:lvl4pPr marL="360000" indent="-180000">
              <a:buClr>
                <a:srgbClr val="00C2DF"/>
              </a:buClr>
              <a:buFont typeface="Arial" panose="020B0604020202020204" pitchFamily="34" charset="0"/>
              <a:buChar char="•"/>
              <a:defRPr>
                <a:solidFill>
                  <a:schemeClr val="bg1"/>
                </a:solidFill>
              </a:defRPr>
            </a:lvl4pPr>
            <a:lvl5pPr marL="540000" indent="-180000">
              <a:buClr>
                <a:srgbClr val="00C2DF"/>
              </a:buClr>
              <a:buFont typeface="Arial" panose="020B0604020202020204" pitchFamily="34"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pic>
        <p:nvPicPr>
          <p:cNvPr id="9" name="Picture 8">
            <a:extLst>
              <a:ext uri="{FF2B5EF4-FFF2-40B4-BE49-F238E27FC236}">
                <a16:creationId xmlns:a16="http://schemas.microsoft.com/office/drawing/2014/main" id="{C21E2E6E-859E-F458-776F-DC689F7AC6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4" name="TextBox 3">
            <a:extLst>
              <a:ext uri="{FF2B5EF4-FFF2-40B4-BE49-F238E27FC236}">
                <a16:creationId xmlns:a16="http://schemas.microsoft.com/office/drawing/2014/main" id="{774C117C-5673-109E-D72A-34B69C37360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95560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3" name="Content Placeholder 2"/>
          <p:cNvSpPr>
            <a:spLocks noGrp="1"/>
          </p:cNvSpPr>
          <p:nvPr>
            <p:ph idx="1"/>
          </p:nvPr>
        </p:nvSpPr>
        <p:spPr>
          <a:xfrm>
            <a:off x="7124700" y="1010654"/>
            <a:ext cx="4627194"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TextBox 6">
            <a:extLst>
              <a:ext uri="{FF2B5EF4-FFF2-40B4-BE49-F238E27FC236}">
                <a16:creationId xmlns:a16="http://schemas.microsoft.com/office/drawing/2014/main" id="{59DBC4C8-1083-73FF-352B-3E388984B00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330256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1" y="0"/>
            <a:ext cx="12186078" cy="6857999"/>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525574" y="1425788"/>
            <a:ext cx="5956940" cy="5844879"/>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6940" h="5844879">
                <a:moveTo>
                  <a:pt x="3814" y="2870917"/>
                </a:moveTo>
                <a:cubicBezTo>
                  <a:pt x="-56511" y="1919519"/>
                  <a:pt x="583992" y="-423809"/>
                  <a:pt x="2980377" y="66728"/>
                </a:cubicBezTo>
                <a:cubicBezTo>
                  <a:pt x="5376762" y="557265"/>
                  <a:pt x="5956940" y="1330097"/>
                  <a:pt x="5956940" y="2870917"/>
                </a:cubicBezTo>
                <a:cubicBezTo>
                  <a:pt x="5956940" y="4411737"/>
                  <a:pt x="5486299" y="5260769"/>
                  <a:pt x="3342327" y="5775119"/>
                </a:cubicBezTo>
                <a:cubicBezTo>
                  <a:pt x="1198355" y="6289469"/>
                  <a:pt x="64139" y="3822315"/>
                  <a:pt x="3814" y="2870917"/>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F6A733"/>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355990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0" y="827314"/>
            <a:ext cx="9286875" cy="537936"/>
          </a:xfrm>
          <a:prstGeom prst="rect">
            <a:avLst/>
          </a:prstGeom>
        </p:spPr>
        <p:txBody>
          <a:bodyPr/>
          <a:lstStyle>
            <a:lvl1pPr>
              <a:defRPr sz="3600">
                <a:solidFill>
                  <a:srgbClr val="E77327"/>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870642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9" y="190"/>
            <a:ext cx="12185401" cy="6857618"/>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7345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D4DC-2E57-4BC1-ACB6-CF1679170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3F8B5D5-5B7E-4669-95BA-10EAA9547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551D5A5-A08D-4EDC-AA3C-DF02233448ED}"/>
              </a:ext>
            </a:extLst>
          </p:cNvPr>
          <p:cNvSpPr>
            <a:spLocks noGrp="1"/>
          </p:cNvSpPr>
          <p:nvPr>
            <p:ph type="dt" sz="half" idx="10"/>
          </p:nvPr>
        </p:nvSpPr>
        <p:spPr/>
        <p:txBody>
          <a:bodyPr/>
          <a:lstStyle/>
          <a:p>
            <a:fld id="{C220EC6E-CC8B-4F7C-9D51-EC922A84019B}" type="datetimeFigureOut">
              <a:rPr lang="en-AU" smtClean="0"/>
              <a:t>1/12/2025</a:t>
            </a:fld>
            <a:endParaRPr lang="en-AU"/>
          </a:p>
        </p:txBody>
      </p:sp>
      <p:sp>
        <p:nvSpPr>
          <p:cNvPr id="5" name="Footer Placeholder 4">
            <a:extLst>
              <a:ext uri="{FF2B5EF4-FFF2-40B4-BE49-F238E27FC236}">
                <a16:creationId xmlns:a16="http://schemas.microsoft.com/office/drawing/2014/main" id="{56EBF5B1-A9EE-4241-BD1D-2CBD831EB1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2ACC70-12FF-4D74-AA73-9C1488BE60B7}"/>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501917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C3DB-8EE8-45E4-90EE-92C878CA87A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7F5C54D-FAF0-4DFE-9D92-EE9C9EF429D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EEF2EE0-C8D0-4673-9E9E-13C742B7E1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313D314-D255-4519-898B-9EA3F2DF4522}"/>
              </a:ext>
            </a:extLst>
          </p:cNvPr>
          <p:cNvSpPr>
            <a:spLocks noGrp="1"/>
          </p:cNvSpPr>
          <p:nvPr>
            <p:ph type="dt" sz="half" idx="10"/>
          </p:nvPr>
        </p:nvSpPr>
        <p:spPr/>
        <p:txBody>
          <a:bodyPr/>
          <a:lstStyle/>
          <a:p>
            <a:fld id="{C220EC6E-CC8B-4F7C-9D51-EC922A84019B}" type="datetimeFigureOut">
              <a:rPr lang="en-AU" smtClean="0"/>
              <a:t>1/12/2025</a:t>
            </a:fld>
            <a:endParaRPr lang="en-AU"/>
          </a:p>
        </p:txBody>
      </p:sp>
      <p:sp>
        <p:nvSpPr>
          <p:cNvPr id="6" name="Footer Placeholder 5">
            <a:extLst>
              <a:ext uri="{FF2B5EF4-FFF2-40B4-BE49-F238E27FC236}">
                <a16:creationId xmlns:a16="http://schemas.microsoft.com/office/drawing/2014/main" id="{6C231045-C8B7-440A-8C04-DEF91951093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759BDC-6B1F-4C24-A658-765B3FD4BA5C}"/>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1662063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5E85-E8E7-4519-83B1-4E0EF5786A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D7C79AC-D3AC-4DC4-A9EE-D5FB01BADC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6D7EF3-1F16-4BA3-AE19-E284F8848493}"/>
              </a:ext>
            </a:extLst>
          </p:cNvPr>
          <p:cNvSpPr>
            <a:spLocks noGrp="1"/>
          </p:cNvSpPr>
          <p:nvPr>
            <p:ph type="dt" sz="half" idx="10"/>
          </p:nvPr>
        </p:nvSpPr>
        <p:spPr/>
        <p:txBody>
          <a:bodyPr/>
          <a:lstStyle/>
          <a:p>
            <a:fld id="{C220EC6E-CC8B-4F7C-9D51-EC922A84019B}" type="datetimeFigureOut">
              <a:rPr lang="en-AU" smtClean="0"/>
              <a:t>1/12/2025</a:t>
            </a:fld>
            <a:endParaRPr lang="en-AU"/>
          </a:p>
        </p:txBody>
      </p:sp>
      <p:sp>
        <p:nvSpPr>
          <p:cNvPr id="5" name="Footer Placeholder 4">
            <a:extLst>
              <a:ext uri="{FF2B5EF4-FFF2-40B4-BE49-F238E27FC236}">
                <a16:creationId xmlns:a16="http://schemas.microsoft.com/office/drawing/2014/main" id="{2477BABD-F067-45A7-8639-A6A350D5678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AC1B09-E906-4767-89EE-E60779BAAC8E}"/>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2755870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1" y="0"/>
            <a:ext cx="12186078" cy="6857999"/>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525574" y="1425788"/>
            <a:ext cx="5956940" cy="5844879"/>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6940" h="5844879">
                <a:moveTo>
                  <a:pt x="3814" y="2870917"/>
                </a:moveTo>
                <a:cubicBezTo>
                  <a:pt x="-56511" y="1919519"/>
                  <a:pt x="583992" y="-423809"/>
                  <a:pt x="2980377" y="66728"/>
                </a:cubicBezTo>
                <a:cubicBezTo>
                  <a:pt x="5376762" y="557265"/>
                  <a:pt x="5956940" y="1330097"/>
                  <a:pt x="5956940" y="2870917"/>
                </a:cubicBezTo>
                <a:cubicBezTo>
                  <a:pt x="5956940" y="4411737"/>
                  <a:pt x="5486299" y="5260769"/>
                  <a:pt x="3342327" y="5775119"/>
                </a:cubicBezTo>
                <a:cubicBezTo>
                  <a:pt x="1198355" y="6289469"/>
                  <a:pt x="64139" y="3822315"/>
                  <a:pt x="3814" y="2870917"/>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F6A733"/>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3934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37CFD9B-5408-7E65-CE74-4BBD8B6D383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78610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0" y="827314"/>
            <a:ext cx="9286875" cy="537936"/>
          </a:xfrm>
          <a:prstGeom prst="rect">
            <a:avLst/>
          </a:prstGeom>
        </p:spPr>
        <p:txBody>
          <a:bodyPr/>
          <a:lstStyle>
            <a:lvl1pPr>
              <a:defRPr sz="3600">
                <a:solidFill>
                  <a:srgbClr val="E77327"/>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624395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9" y="190"/>
            <a:ext cx="12185401" cy="6857618"/>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439820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D4DC-2E57-4BC1-ACB6-CF1679170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3F8B5D5-5B7E-4669-95BA-10EAA9547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551D5A5-A08D-4EDC-AA3C-DF02233448ED}"/>
              </a:ext>
            </a:extLst>
          </p:cNvPr>
          <p:cNvSpPr>
            <a:spLocks noGrp="1"/>
          </p:cNvSpPr>
          <p:nvPr>
            <p:ph type="dt" sz="half" idx="10"/>
          </p:nvPr>
        </p:nvSpPr>
        <p:spPr/>
        <p:txBody>
          <a:bodyPr/>
          <a:lstStyle/>
          <a:p>
            <a:fld id="{C220EC6E-CC8B-4F7C-9D51-EC922A84019B}" type="datetimeFigureOut">
              <a:rPr lang="en-AU" smtClean="0"/>
              <a:t>1/12/2025</a:t>
            </a:fld>
            <a:endParaRPr lang="en-AU"/>
          </a:p>
        </p:txBody>
      </p:sp>
      <p:sp>
        <p:nvSpPr>
          <p:cNvPr id="5" name="Footer Placeholder 4">
            <a:extLst>
              <a:ext uri="{FF2B5EF4-FFF2-40B4-BE49-F238E27FC236}">
                <a16:creationId xmlns:a16="http://schemas.microsoft.com/office/drawing/2014/main" id="{56EBF5B1-A9EE-4241-BD1D-2CBD831EB1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2ACC70-12FF-4D74-AA73-9C1488BE60B7}"/>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374243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C3DB-8EE8-45E4-90EE-92C878CA87A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7F5C54D-FAF0-4DFE-9D92-EE9C9EF429D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EEF2EE0-C8D0-4673-9E9E-13C742B7E1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313D314-D255-4519-898B-9EA3F2DF4522}"/>
              </a:ext>
            </a:extLst>
          </p:cNvPr>
          <p:cNvSpPr>
            <a:spLocks noGrp="1"/>
          </p:cNvSpPr>
          <p:nvPr>
            <p:ph type="dt" sz="half" idx="10"/>
          </p:nvPr>
        </p:nvSpPr>
        <p:spPr/>
        <p:txBody>
          <a:bodyPr/>
          <a:lstStyle/>
          <a:p>
            <a:fld id="{C220EC6E-CC8B-4F7C-9D51-EC922A84019B}" type="datetimeFigureOut">
              <a:rPr lang="en-AU" smtClean="0"/>
              <a:t>1/12/2025</a:t>
            </a:fld>
            <a:endParaRPr lang="en-AU"/>
          </a:p>
        </p:txBody>
      </p:sp>
      <p:sp>
        <p:nvSpPr>
          <p:cNvPr id="6" name="Footer Placeholder 5">
            <a:extLst>
              <a:ext uri="{FF2B5EF4-FFF2-40B4-BE49-F238E27FC236}">
                <a16:creationId xmlns:a16="http://schemas.microsoft.com/office/drawing/2014/main" id="{6C231045-C8B7-440A-8C04-DEF91951093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759BDC-6B1F-4C24-A658-765B3FD4BA5C}"/>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1442961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5E85-E8E7-4519-83B1-4E0EF5786A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D7C79AC-D3AC-4DC4-A9EE-D5FB01BADC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6D7EF3-1F16-4BA3-AE19-E284F8848493}"/>
              </a:ext>
            </a:extLst>
          </p:cNvPr>
          <p:cNvSpPr>
            <a:spLocks noGrp="1"/>
          </p:cNvSpPr>
          <p:nvPr>
            <p:ph type="dt" sz="half" idx="10"/>
          </p:nvPr>
        </p:nvSpPr>
        <p:spPr/>
        <p:txBody>
          <a:bodyPr/>
          <a:lstStyle/>
          <a:p>
            <a:fld id="{C220EC6E-CC8B-4F7C-9D51-EC922A84019B}" type="datetimeFigureOut">
              <a:rPr lang="en-AU" smtClean="0"/>
              <a:t>1/12/2025</a:t>
            </a:fld>
            <a:endParaRPr lang="en-AU"/>
          </a:p>
        </p:txBody>
      </p:sp>
      <p:sp>
        <p:nvSpPr>
          <p:cNvPr id="5" name="Footer Placeholder 4">
            <a:extLst>
              <a:ext uri="{FF2B5EF4-FFF2-40B4-BE49-F238E27FC236}">
                <a16:creationId xmlns:a16="http://schemas.microsoft.com/office/drawing/2014/main" id="{2477BABD-F067-45A7-8639-A6A350D5678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AC1B09-E906-4767-89EE-E60779BAAC8E}"/>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1622801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1" y="0"/>
            <a:ext cx="12186078" cy="6857999"/>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525574" y="1425788"/>
            <a:ext cx="5956940" cy="5844879"/>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6940" h="5844879">
                <a:moveTo>
                  <a:pt x="3814" y="2870917"/>
                </a:moveTo>
                <a:cubicBezTo>
                  <a:pt x="-56511" y="1919519"/>
                  <a:pt x="583992" y="-423809"/>
                  <a:pt x="2980377" y="66728"/>
                </a:cubicBezTo>
                <a:cubicBezTo>
                  <a:pt x="5376762" y="557265"/>
                  <a:pt x="5956940" y="1330097"/>
                  <a:pt x="5956940" y="2870917"/>
                </a:cubicBezTo>
                <a:cubicBezTo>
                  <a:pt x="5956940" y="4411737"/>
                  <a:pt x="5486299" y="5260769"/>
                  <a:pt x="3342327" y="5775119"/>
                </a:cubicBezTo>
                <a:cubicBezTo>
                  <a:pt x="1198355" y="6289469"/>
                  <a:pt x="64139" y="3822315"/>
                  <a:pt x="3814" y="2870917"/>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F6A733"/>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1926794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0" y="827314"/>
            <a:ext cx="9286875" cy="537936"/>
          </a:xfrm>
          <a:prstGeom prst="rect">
            <a:avLst/>
          </a:prstGeom>
        </p:spPr>
        <p:txBody>
          <a:bodyPr/>
          <a:lstStyle>
            <a:lvl1pPr>
              <a:defRPr sz="3600">
                <a:solidFill>
                  <a:srgbClr val="E77327"/>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172326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9" y="190"/>
            <a:ext cx="12185401" cy="6857618"/>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1827899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D4DC-2E57-4BC1-ACB6-CF1679170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3F8B5D5-5B7E-4669-95BA-10EAA9547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551D5A5-A08D-4EDC-AA3C-DF02233448ED}"/>
              </a:ext>
            </a:extLst>
          </p:cNvPr>
          <p:cNvSpPr>
            <a:spLocks noGrp="1"/>
          </p:cNvSpPr>
          <p:nvPr>
            <p:ph type="dt" sz="half" idx="10"/>
          </p:nvPr>
        </p:nvSpPr>
        <p:spPr/>
        <p:txBody>
          <a:bodyPr/>
          <a:lstStyle/>
          <a:p>
            <a:fld id="{C220EC6E-CC8B-4F7C-9D51-EC922A84019B}" type="datetimeFigureOut">
              <a:rPr lang="en-AU" smtClean="0"/>
              <a:t>1/12/2025</a:t>
            </a:fld>
            <a:endParaRPr lang="en-AU"/>
          </a:p>
        </p:txBody>
      </p:sp>
      <p:sp>
        <p:nvSpPr>
          <p:cNvPr id="5" name="Footer Placeholder 4">
            <a:extLst>
              <a:ext uri="{FF2B5EF4-FFF2-40B4-BE49-F238E27FC236}">
                <a16:creationId xmlns:a16="http://schemas.microsoft.com/office/drawing/2014/main" id="{56EBF5B1-A9EE-4241-BD1D-2CBD831EB1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2ACC70-12FF-4D74-AA73-9C1488BE60B7}"/>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3626706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C3DB-8EE8-45E4-90EE-92C878CA87A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7F5C54D-FAF0-4DFE-9D92-EE9C9EF429D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EEF2EE0-C8D0-4673-9E9E-13C742B7E1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313D314-D255-4519-898B-9EA3F2DF4522}"/>
              </a:ext>
            </a:extLst>
          </p:cNvPr>
          <p:cNvSpPr>
            <a:spLocks noGrp="1"/>
          </p:cNvSpPr>
          <p:nvPr>
            <p:ph type="dt" sz="half" idx="10"/>
          </p:nvPr>
        </p:nvSpPr>
        <p:spPr/>
        <p:txBody>
          <a:bodyPr/>
          <a:lstStyle/>
          <a:p>
            <a:fld id="{C220EC6E-CC8B-4F7C-9D51-EC922A84019B}" type="datetimeFigureOut">
              <a:rPr lang="en-AU" smtClean="0"/>
              <a:t>1/12/2025</a:t>
            </a:fld>
            <a:endParaRPr lang="en-AU"/>
          </a:p>
        </p:txBody>
      </p:sp>
      <p:sp>
        <p:nvSpPr>
          <p:cNvPr id="6" name="Footer Placeholder 5">
            <a:extLst>
              <a:ext uri="{FF2B5EF4-FFF2-40B4-BE49-F238E27FC236}">
                <a16:creationId xmlns:a16="http://schemas.microsoft.com/office/drawing/2014/main" id="{6C231045-C8B7-440A-8C04-DEF91951093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759BDC-6B1F-4C24-A658-765B3FD4BA5C}"/>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55953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FD3800E4-E972-1A59-54D2-60B548479899}"/>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375170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5E85-E8E7-4519-83B1-4E0EF5786A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D7C79AC-D3AC-4DC4-A9EE-D5FB01BADC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6D7EF3-1F16-4BA3-AE19-E284F8848493}"/>
              </a:ext>
            </a:extLst>
          </p:cNvPr>
          <p:cNvSpPr>
            <a:spLocks noGrp="1"/>
          </p:cNvSpPr>
          <p:nvPr>
            <p:ph type="dt" sz="half" idx="10"/>
          </p:nvPr>
        </p:nvSpPr>
        <p:spPr/>
        <p:txBody>
          <a:bodyPr/>
          <a:lstStyle/>
          <a:p>
            <a:fld id="{C220EC6E-CC8B-4F7C-9D51-EC922A84019B}" type="datetimeFigureOut">
              <a:rPr lang="en-AU" smtClean="0"/>
              <a:t>1/12/2025</a:t>
            </a:fld>
            <a:endParaRPr lang="en-AU"/>
          </a:p>
        </p:txBody>
      </p:sp>
      <p:sp>
        <p:nvSpPr>
          <p:cNvPr id="5" name="Footer Placeholder 4">
            <a:extLst>
              <a:ext uri="{FF2B5EF4-FFF2-40B4-BE49-F238E27FC236}">
                <a16:creationId xmlns:a16="http://schemas.microsoft.com/office/drawing/2014/main" id="{2477BABD-F067-45A7-8639-A6A350D5678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AC1B09-E906-4767-89EE-E60779BAAC8E}"/>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363060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7C6EF4C5-4214-F1F8-22EE-7F86AEC04AD0}"/>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53901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7338D7E-1CAE-C57E-FB83-8A090B47B07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387435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51" y="-217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CB65BD80-A70E-2EBB-8E73-94209D5D148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194896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07900378-B4D5-9926-6A35-473DD27DA93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90405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827314"/>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E9CFD88B-0705-2D55-99E5-054C596A8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00" y="6100196"/>
            <a:ext cx="12204000" cy="764180"/>
          </a:xfrm>
          <a:prstGeom prst="rect">
            <a:avLst/>
          </a:prstGeom>
        </p:spPr>
      </p:pic>
      <p:sp>
        <p:nvSpPr>
          <p:cNvPr id="6" name="TextBox 5">
            <a:extLst>
              <a:ext uri="{FF2B5EF4-FFF2-40B4-BE49-F238E27FC236}">
                <a16:creationId xmlns:a16="http://schemas.microsoft.com/office/drawing/2014/main" id="{B029AA93-3971-6E92-4633-355EE851D18D}"/>
              </a:ext>
            </a:extLst>
          </p:cNvPr>
          <p:cNvSpPr txBox="1"/>
          <p:nvPr userDrawn="1"/>
        </p:nvSpPr>
        <p:spPr>
          <a:xfrm>
            <a:off x="11222966" y="5726050"/>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22238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44512"/>
            <a:ext cx="10710333" cy="3980750"/>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1159826"/>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6094E317-1F02-9AD0-4442-0C2C50623D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a:extLst>
              <a:ext uri="{FF2B5EF4-FFF2-40B4-BE49-F238E27FC236}">
                <a16:creationId xmlns:a16="http://schemas.microsoft.com/office/drawing/2014/main" id="{AF5DD81F-0185-DF87-79CC-CF2C7B7E65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472" y="241395"/>
            <a:ext cx="11135097" cy="552957"/>
          </a:xfrm>
          <a:prstGeom prst="rect">
            <a:avLst/>
          </a:prstGeom>
        </p:spPr>
      </p:pic>
      <p:sp>
        <p:nvSpPr>
          <p:cNvPr id="5" name="TextBox 4">
            <a:extLst>
              <a:ext uri="{FF2B5EF4-FFF2-40B4-BE49-F238E27FC236}">
                <a16:creationId xmlns:a16="http://schemas.microsoft.com/office/drawing/2014/main" id="{55DBEEBB-A37C-A514-3420-14BA9CEC8E3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55995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131746"/>
      </p:ext>
    </p:extLst>
  </p:cSld>
  <p:clrMap bg1="lt1" tx1="dk1" bg2="lt2" tx2="dk2" accent1="accent1" accent2="accent2" accent3="accent3" accent4="accent4" accent5="accent5" accent6="accent6" hlink="hlink" folHlink="folHlink"/>
  <p:sldLayoutIdLst>
    <p:sldLayoutId id="2147483679" r:id="rId1"/>
    <p:sldLayoutId id="2147483732" r:id="rId2"/>
    <p:sldLayoutId id="2147483733" r:id="rId3"/>
    <p:sldLayoutId id="2147483734" r:id="rId4"/>
    <p:sldLayoutId id="2147483735" r:id="rId5"/>
    <p:sldLayoutId id="2147483736" r:id="rId6"/>
    <p:sldLayoutId id="2147483737" r:id="rId7"/>
    <p:sldLayoutId id="2147483707" r:id="rId8"/>
    <p:sldLayoutId id="2147483729" r:id="rId9"/>
    <p:sldLayoutId id="2147483708" r:id="rId10"/>
    <p:sldLayoutId id="2147483730" r:id="rId11"/>
    <p:sldLayoutId id="214748372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97376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3" r:id="rId4"/>
    <p:sldLayoutId id="2147483744" r:id="rId5"/>
    <p:sldLayoutId id="2147483745" r:id="rId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74465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1" r:id="rId4"/>
    <p:sldLayoutId id="2147483752" r:id="rId5"/>
    <p:sldLayoutId id="2147483753" r:id="rId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93385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9" r:id="rId4"/>
    <p:sldLayoutId id="2147483760" r:id="rId5"/>
    <p:sldLayoutId id="2147483761" r:id="rId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gedcarequality.gov.au"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6.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1.xml"/><Relationship Id="rId7" Type="http://schemas.openxmlformats.org/officeDocument/2006/relationships/diagramColors" Target="../diagrams/colors5.xml"/><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3.xml"/><Relationship Id="rId7" Type="http://schemas.openxmlformats.org/officeDocument/2006/relationships/diagramColors" Target="../diagrams/colors6.xml"/><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30.xml"/><Relationship Id="rId7" Type="http://schemas.openxmlformats.org/officeDocument/2006/relationships/diagramColors" Target="../diagrams/colors7.xml"/><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tags" Target="../tags/tag2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hyperlink" Target="mailto:sirs@agedcarequality.gov.au"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12.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F78B8-31C0-0070-C154-92703C2872F0}"/>
              </a:ext>
            </a:extLst>
          </p:cNvPr>
          <p:cNvSpPr>
            <a:spLocks noGrp="1"/>
          </p:cNvSpPr>
          <p:nvPr>
            <p:ph type="title"/>
          </p:nvPr>
        </p:nvSpPr>
        <p:spPr/>
        <p:txBody>
          <a:bodyPr/>
          <a:lstStyle/>
          <a:p>
            <a:r>
              <a:rPr lang="en-AU" dirty="0"/>
              <a:t>How to use this PowerPoint resource</a:t>
            </a:r>
          </a:p>
        </p:txBody>
      </p:sp>
      <p:sp>
        <p:nvSpPr>
          <p:cNvPr id="7" name="Content Placeholder 6">
            <a:extLst>
              <a:ext uri="{FF2B5EF4-FFF2-40B4-BE49-F238E27FC236}">
                <a16:creationId xmlns:a16="http://schemas.microsoft.com/office/drawing/2014/main" id="{0417D16C-805A-6B80-8C43-5779A745BE03}"/>
              </a:ext>
            </a:extLst>
          </p:cNvPr>
          <p:cNvSpPr>
            <a:spLocks noGrp="1"/>
          </p:cNvSpPr>
          <p:nvPr>
            <p:ph idx="1"/>
          </p:nvPr>
        </p:nvSpPr>
        <p:spPr/>
        <p:txBody>
          <a:bodyPr/>
          <a:lstStyle/>
          <a:p>
            <a:pPr>
              <a:lnSpc>
                <a:spcPct val="113999"/>
              </a:lnSpc>
              <a:buNone/>
            </a:pPr>
            <a:r>
              <a:rPr lang="en-AU" sz="1800" b="0" dirty="0">
                <a:solidFill>
                  <a:srgbClr val="000000"/>
                </a:solidFill>
                <a:latin typeface="Open Sans" pitchFamily="2" charset="0"/>
                <a:ea typeface="Open Sans" pitchFamily="2" charset="0"/>
                <a:cs typeface="Open Sans" pitchFamily="2" charset="0"/>
              </a:rPr>
              <a:t>This resource is designed for use within your aged care service and is available for non-commercial use only. This presentation will be updated, as new information is available or legislation changes – so please ensure you have the latest version before you deliver a session. </a:t>
            </a:r>
          </a:p>
          <a:p>
            <a:pPr>
              <a:lnSpc>
                <a:spcPct val="113999"/>
              </a:lnSpc>
              <a:buNone/>
            </a:pPr>
            <a:endParaRPr lang="en-AU" sz="1800" b="0" dirty="0">
              <a:solidFill>
                <a:srgbClr val="000000"/>
              </a:solidFill>
              <a:latin typeface="Open Sans" pitchFamily="2" charset="0"/>
              <a:ea typeface="Open Sans" pitchFamily="2" charset="0"/>
              <a:cs typeface="Open Sans" pitchFamily="2" charset="0"/>
            </a:endParaRPr>
          </a:p>
          <a:p>
            <a:pPr>
              <a:lnSpc>
                <a:spcPct val="113999"/>
              </a:lnSpc>
              <a:buNone/>
            </a:pPr>
            <a:r>
              <a:rPr lang="en-AU" sz="1800" b="0" dirty="0">
                <a:solidFill>
                  <a:srgbClr val="000000"/>
                </a:solidFill>
              </a:rPr>
              <a:t>This presentation is customisable. It is divided into sections, giving you the option to cover the information in its entirety or by selecting the sections you want to focus on. It includes some optional activities you may wish to use, and we encourage you to contextualise it to your service.</a:t>
            </a:r>
            <a:endParaRPr lang="en-AU" sz="1800" b="0" dirty="0">
              <a:solidFill>
                <a:srgbClr val="000000"/>
              </a:solidFill>
              <a:latin typeface="Open Sans" pitchFamily="2" charset="0"/>
              <a:ea typeface="Open Sans" pitchFamily="2" charset="0"/>
              <a:cs typeface="Open Sans" pitchFamily="2" charset="0"/>
            </a:endParaRPr>
          </a:p>
          <a:p>
            <a:pPr>
              <a:lnSpc>
                <a:spcPct val="113999"/>
              </a:lnSpc>
              <a:buNone/>
            </a:pPr>
            <a:endParaRPr lang="en-AU" sz="1800" b="0" dirty="0">
              <a:solidFill>
                <a:srgbClr val="000000"/>
              </a:solidFill>
              <a:latin typeface="Open Sans" pitchFamily="2" charset="0"/>
              <a:ea typeface="Open Sans" pitchFamily="2" charset="0"/>
              <a:cs typeface="Open Sans" pitchFamily="2" charset="0"/>
            </a:endParaRPr>
          </a:p>
          <a:p>
            <a:pPr>
              <a:lnSpc>
                <a:spcPct val="113999"/>
              </a:lnSpc>
              <a:buNone/>
            </a:pPr>
            <a:r>
              <a:rPr lang="en-AU" sz="1800" b="0" dirty="0">
                <a:solidFill>
                  <a:srgbClr val="000000"/>
                </a:solidFill>
                <a:latin typeface="Open Sans" pitchFamily="2" charset="0"/>
                <a:ea typeface="Open Sans" pitchFamily="2" charset="0"/>
                <a:cs typeface="Open Sans" pitchFamily="2" charset="0"/>
              </a:rPr>
              <a:t>If you need any support using this resource or if you have feedback or questions about any educational materials available from the Commission, please email us at </a:t>
            </a:r>
            <a:r>
              <a:rPr lang="en-AU" sz="1800" b="0" dirty="0">
                <a:solidFill>
                  <a:srgbClr val="000000"/>
                </a:solidFill>
                <a:latin typeface="Open Sans" pitchFamily="2" charset="0"/>
                <a:ea typeface="Open Sans" pitchFamily="2" charset="0"/>
                <a:cs typeface="Open Sans" pitchFamily="2" charset="0"/>
                <a:hlinkClick r:id="rId3"/>
              </a:rPr>
              <a:t>education@agedcarequality.gov.au</a:t>
            </a:r>
            <a:r>
              <a:rPr lang="en-AU" sz="1800" b="0" dirty="0">
                <a:solidFill>
                  <a:srgbClr val="000000"/>
                </a:solidFill>
                <a:latin typeface="Open Sans" pitchFamily="2" charset="0"/>
                <a:ea typeface="Open Sans" pitchFamily="2" charset="0"/>
                <a:cs typeface="Open Sans" pitchFamily="2" charset="0"/>
              </a:rPr>
              <a:t>.  </a:t>
            </a:r>
          </a:p>
          <a:p>
            <a:endParaRPr lang="en-AU" dirty="0"/>
          </a:p>
        </p:txBody>
      </p:sp>
    </p:spTree>
    <p:extLst>
      <p:ext uri="{BB962C8B-B14F-4D97-AF65-F5344CB8AC3E}">
        <p14:creationId xmlns:p14="http://schemas.microsoft.com/office/powerpoint/2010/main" val="100810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lar diagram with icons&#10;&#10;Description automatically generated with medium confidence">
            <a:extLst>
              <a:ext uri="{FF2B5EF4-FFF2-40B4-BE49-F238E27FC236}">
                <a16:creationId xmlns:a16="http://schemas.microsoft.com/office/drawing/2014/main" id="{D5B518EB-CAF3-2ED0-9051-71C5DF0C9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260" y="1582192"/>
            <a:ext cx="7549671" cy="4435429"/>
          </a:xfrm>
          <a:prstGeom prst="rect">
            <a:avLst/>
          </a:prstGeom>
          <a:noFill/>
        </p:spPr>
      </p:pic>
      <p:sp>
        <p:nvSpPr>
          <p:cNvPr id="2" name="Title 1">
            <a:extLst>
              <a:ext uri="{FF2B5EF4-FFF2-40B4-BE49-F238E27FC236}">
                <a16:creationId xmlns:a16="http://schemas.microsoft.com/office/drawing/2014/main" id="{13200D36-4B6A-DF99-E008-27CF1535179F}"/>
              </a:ext>
            </a:extLst>
          </p:cNvPr>
          <p:cNvSpPr>
            <a:spLocks noGrp="1"/>
          </p:cNvSpPr>
          <p:nvPr>
            <p:ph type="title"/>
          </p:nvPr>
        </p:nvSpPr>
        <p:spPr/>
        <p:txBody>
          <a:bodyPr/>
          <a:lstStyle/>
          <a:p>
            <a:r>
              <a:rPr lang="en-AU" dirty="0"/>
              <a:t>Elements of an effective IMS</a:t>
            </a:r>
          </a:p>
        </p:txBody>
      </p:sp>
    </p:spTree>
    <p:extLst>
      <p:ext uri="{BB962C8B-B14F-4D97-AF65-F5344CB8AC3E}">
        <p14:creationId xmlns:p14="http://schemas.microsoft.com/office/powerpoint/2010/main" val="763441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web page&#10;&#10;Description automatically generated">
            <a:extLst>
              <a:ext uri="{FF2B5EF4-FFF2-40B4-BE49-F238E27FC236}">
                <a16:creationId xmlns:a16="http://schemas.microsoft.com/office/drawing/2014/main" id="{A846B57F-FE9D-E4B3-8993-942AFF05B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466" y="1593886"/>
            <a:ext cx="4410803" cy="3980750"/>
          </a:xfrm>
          <a:prstGeom prst="rect">
            <a:avLst/>
          </a:prstGeom>
          <a:noFill/>
        </p:spPr>
      </p:pic>
      <p:pic>
        <p:nvPicPr>
          <p:cNvPr id="5" name="Picture 4" descr="A blue and white cover&#10;&#10;Description automatically generated">
            <a:extLst>
              <a:ext uri="{FF2B5EF4-FFF2-40B4-BE49-F238E27FC236}">
                <a16:creationId xmlns:a16="http://schemas.microsoft.com/office/drawing/2014/main" id="{EB509E0E-00D1-BCFE-D366-DBE17C8A0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224" y="1593886"/>
            <a:ext cx="3672242" cy="3980750"/>
          </a:xfrm>
          <a:prstGeom prst="rect">
            <a:avLst/>
          </a:prstGeom>
          <a:noFill/>
        </p:spPr>
      </p:pic>
      <p:sp>
        <p:nvSpPr>
          <p:cNvPr id="2" name="Title 1">
            <a:extLst>
              <a:ext uri="{FF2B5EF4-FFF2-40B4-BE49-F238E27FC236}">
                <a16:creationId xmlns:a16="http://schemas.microsoft.com/office/drawing/2014/main" id="{4CE3EC2E-9E9C-8261-41C6-1B2565E27BC8}"/>
              </a:ext>
            </a:extLst>
          </p:cNvPr>
          <p:cNvSpPr>
            <a:spLocks noGrp="1"/>
          </p:cNvSpPr>
          <p:nvPr>
            <p:ph type="title"/>
          </p:nvPr>
        </p:nvSpPr>
        <p:spPr/>
        <p:txBody>
          <a:bodyPr/>
          <a:lstStyle/>
          <a:p>
            <a:r>
              <a:rPr lang="en-AU" dirty="0"/>
              <a:t>Resources for Incident Management</a:t>
            </a:r>
          </a:p>
        </p:txBody>
      </p:sp>
    </p:spTree>
    <p:custDataLst>
      <p:tags r:id="rId1"/>
    </p:custDataLst>
    <p:extLst>
      <p:ext uri="{BB962C8B-B14F-4D97-AF65-F5344CB8AC3E}">
        <p14:creationId xmlns:p14="http://schemas.microsoft.com/office/powerpoint/2010/main" val="1760687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85B7-917A-4135-9E47-3C32A937F974}"/>
              </a:ext>
            </a:extLst>
          </p:cNvPr>
          <p:cNvSpPr>
            <a:spLocks noGrp="1"/>
          </p:cNvSpPr>
          <p:nvPr>
            <p:ph type="title"/>
          </p:nvPr>
        </p:nvSpPr>
        <p:spPr>
          <a:xfrm>
            <a:off x="665744" y="1159826"/>
            <a:ext cx="9682163" cy="537936"/>
          </a:xfrm>
        </p:spPr>
        <p:txBody>
          <a:bodyPr>
            <a:normAutofit/>
          </a:bodyPr>
          <a:lstStyle/>
          <a:p>
            <a:r>
              <a:rPr lang="en-AU" sz="3100"/>
              <a:t>Incident management under the SIRS</a:t>
            </a:r>
          </a:p>
        </p:txBody>
      </p:sp>
      <p:graphicFrame>
        <p:nvGraphicFramePr>
          <p:cNvPr id="5" name="Content Placeholder 2">
            <a:extLst>
              <a:ext uri="{FF2B5EF4-FFF2-40B4-BE49-F238E27FC236}">
                <a16:creationId xmlns:a16="http://schemas.microsoft.com/office/drawing/2014/main" id="{43EC632A-6CD0-8FEF-706F-6E1E8B1F2187}"/>
              </a:ext>
            </a:extLst>
          </p:cNvPr>
          <p:cNvGraphicFramePr>
            <a:graphicFrameLocks noGrp="1"/>
          </p:cNvGraphicFramePr>
          <p:nvPr>
            <p:ph idx="1"/>
          </p:nvPr>
        </p:nvGraphicFramePr>
        <p:xfrm>
          <a:off x="762000" y="1844512"/>
          <a:ext cx="10710333" cy="398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1511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679443-FD0C-E5C3-1B56-511EC3EA7AFF}"/>
              </a:ext>
            </a:extLst>
          </p:cNvPr>
          <p:cNvSpPr>
            <a:spLocks noGrp="1"/>
          </p:cNvSpPr>
          <p:nvPr>
            <p:ph type="ctrTitle"/>
          </p:nvPr>
        </p:nvSpPr>
        <p:spPr/>
        <p:txBody>
          <a:bodyPr/>
          <a:lstStyle/>
          <a:p>
            <a:r>
              <a:rPr lang="en-AU" dirty="0"/>
              <a:t>SECTION 2:</a:t>
            </a:r>
          </a:p>
        </p:txBody>
      </p:sp>
      <p:sp>
        <p:nvSpPr>
          <p:cNvPr id="2" name="Text Placeholder 1">
            <a:extLst>
              <a:ext uri="{FF2B5EF4-FFF2-40B4-BE49-F238E27FC236}">
                <a16:creationId xmlns:a16="http://schemas.microsoft.com/office/drawing/2014/main" id="{57B31F4F-F886-2EFF-4E7B-547C517A5D41}"/>
              </a:ext>
            </a:extLst>
          </p:cNvPr>
          <p:cNvSpPr>
            <a:spLocks noGrp="1"/>
          </p:cNvSpPr>
          <p:nvPr>
            <p:ph type="body" sz="quarter" idx="13"/>
          </p:nvPr>
        </p:nvSpPr>
        <p:spPr/>
        <p:txBody>
          <a:bodyPr>
            <a:normAutofit lnSpcReduction="10000"/>
          </a:bodyPr>
          <a:lstStyle/>
          <a:p>
            <a:r>
              <a:rPr lang="en-AU" dirty="0"/>
              <a:t>What is the Serious Incident Response Scheme (SIRS)?</a:t>
            </a:r>
          </a:p>
        </p:txBody>
      </p:sp>
    </p:spTree>
    <p:extLst>
      <p:ext uri="{BB962C8B-B14F-4D97-AF65-F5344CB8AC3E}">
        <p14:creationId xmlns:p14="http://schemas.microsoft.com/office/powerpoint/2010/main" val="3348336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C5B86E-7259-BDBA-94E6-3C8E42C8AD0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566" r="14566"/>
          <a:stretch/>
        </p:blipFill>
        <p:spPr>
          <a:xfrm>
            <a:off x="3538846" y="0"/>
            <a:ext cx="8653153" cy="6858000"/>
          </a:xfrm>
        </p:spPr>
      </p:pic>
      <p:pic>
        <p:nvPicPr>
          <p:cNvPr id="9" name="Picture 8">
            <a:extLst>
              <a:ext uri="{FF2B5EF4-FFF2-40B4-BE49-F238E27FC236}">
                <a16:creationId xmlns:a16="http://schemas.microsoft.com/office/drawing/2014/main" id="{894B98D9-B4B9-C354-0E50-DDAD3C2288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 y="0"/>
            <a:ext cx="6984999" cy="6858000"/>
          </a:xfrm>
          <a:prstGeom prst="rect">
            <a:avLst/>
          </a:prstGeom>
        </p:spPr>
      </p:pic>
      <p:pic>
        <p:nvPicPr>
          <p:cNvPr id="10" name="Picture 9">
            <a:extLst>
              <a:ext uri="{FF2B5EF4-FFF2-40B4-BE49-F238E27FC236}">
                <a16:creationId xmlns:a16="http://schemas.microsoft.com/office/drawing/2014/main" id="{5601197C-DF0D-67A8-55D2-AA69B5B00B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F36E0B4A-5EFB-B27B-311A-F46B02AC5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213CBA60-F00F-6FAD-53FD-D8A2A4958F22}"/>
              </a:ext>
            </a:extLst>
          </p:cNvPr>
          <p:cNvSpPr>
            <a:spLocks noGrp="1"/>
          </p:cNvSpPr>
          <p:nvPr>
            <p:ph idx="1"/>
          </p:nvPr>
        </p:nvSpPr>
        <p:spPr>
          <a:xfrm>
            <a:off x="475475" y="1939873"/>
            <a:ext cx="5256251" cy="3760897"/>
          </a:xfrm>
        </p:spPr>
        <p:txBody>
          <a:bodyPr>
            <a:normAutofit fontScale="92500"/>
          </a:bodyPr>
          <a:lstStyle/>
          <a:p>
            <a:pPr marL="285750" indent="-285750">
              <a:lnSpc>
                <a:spcPct val="120000"/>
              </a:lnSpc>
              <a:spcAft>
                <a:spcPts val="1200"/>
              </a:spcAft>
              <a:buClr>
                <a:srgbClr val="00577D"/>
              </a:buClr>
              <a:buFont typeface="Arial" panose="020B0604020202020204" pitchFamily="34" charset="0"/>
              <a:buChar char="•"/>
            </a:pPr>
            <a:r>
              <a:rPr lang="en-AU" sz="2400" b="0">
                <a:solidFill>
                  <a:schemeClr val="tx1"/>
                </a:solidFill>
                <a:latin typeface="+mn-lt"/>
                <a:ea typeface="Open Sans Light" pitchFamily="2" charset="0"/>
                <a:cs typeface="Open Sans Light" pitchFamily="2" charset="0"/>
              </a:rPr>
              <a:t>An initiative to help prevent and reduce incidents of abuse and neglect among people receiving aged care.</a:t>
            </a:r>
          </a:p>
          <a:p>
            <a:pPr marL="285750" indent="-285750">
              <a:lnSpc>
                <a:spcPct val="120000"/>
              </a:lnSpc>
              <a:spcAft>
                <a:spcPts val="1200"/>
              </a:spcAft>
              <a:buClr>
                <a:srgbClr val="00577D"/>
              </a:buClr>
              <a:buFont typeface="Arial" panose="020B0604020202020204" pitchFamily="34" charset="0"/>
              <a:buChar char="•"/>
            </a:pPr>
            <a:r>
              <a:rPr lang="en-AU" sz="2400" b="0">
                <a:solidFill>
                  <a:schemeClr val="tx1"/>
                </a:solidFill>
                <a:latin typeface="+mn-lt"/>
                <a:ea typeface="Open Sans Light" pitchFamily="2" charset="0"/>
                <a:cs typeface="Open Sans Light" pitchFamily="2" charset="0"/>
              </a:rPr>
              <a:t>Three major components:</a:t>
            </a:r>
          </a:p>
          <a:p>
            <a:pPr marL="645750" lvl="3" indent="-285750">
              <a:lnSpc>
                <a:spcPct val="120000"/>
              </a:lnSpc>
              <a:spcAft>
                <a:spcPts val="1200"/>
              </a:spcAft>
            </a:pPr>
            <a:r>
              <a:rPr lang="en-AU" sz="2400">
                <a:latin typeface="+mn-lt"/>
                <a:ea typeface="Open Sans Light" pitchFamily="2" charset="0"/>
                <a:cs typeface="Open Sans Light" pitchFamily="2" charset="0"/>
              </a:rPr>
              <a:t>incident management obligations</a:t>
            </a:r>
          </a:p>
          <a:p>
            <a:pPr marL="645750" lvl="3" indent="-285750">
              <a:lnSpc>
                <a:spcPct val="120000"/>
              </a:lnSpc>
              <a:spcAft>
                <a:spcPts val="1200"/>
              </a:spcAft>
            </a:pPr>
            <a:r>
              <a:rPr lang="en-AU" sz="2400">
                <a:latin typeface="+mn-lt"/>
                <a:ea typeface="Open Sans Light" pitchFamily="2" charset="0"/>
                <a:cs typeface="Open Sans Light" pitchFamily="2" charset="0"/>
              </a:rPr>
              <a:t>continuous improvement</a:t>
            </a:r>
          </a:p>
          <a:p>
            <a:pPr marL="645750" lvl="3" indent="-285750">
              <a:lnSpc>
                <a:spcPct val="120000"/>
              </a:lnSpc>
              <a:spcAft>
                <a:spcPts val="1200"/>
              </a:spcAft>
            </a:pPr>
            <a:r>
              <a:rPr lang="en-AU" sz="2400">
                <a:latin typeface="+mn-lt"/>
                <a:ea typeface="Open Sans Light" pitchFamily="2" charset="0"/>
                <a:cs typeface="Open Sans Light" pitchFamily="2" charset="0"/>
              </a:rPr>
              <a:t>reporting and response </a:t>
            </a:r>
            <a:r>
              <a:rPr lang="en-AU" sz="2400" b="0">
                <a:solidFill>
                  <a:schemeClr val="tx1"/>
                </a:solidFill>
                <a:latin typeface="+mn-lt"/>
                <a:ea typeface="Open Sans Light" pitchFamily="2" charset="0"/>
                <a:cs typeface="Open Sans Light" pitchFamily="2" charset="0"/>
              </a:rPr>
              <a:t>obligations</a:t>
            </a:r>
          </a:p>
        </p:txBody>
      </p:sp>
      <p:sp>
        <p:nvSpPr>
          <p:cNvPr id="4" name="Title 3">
            <a:extLst>
              <a:ext uri="{FF2B5EF4-FFF2-40B4-BE49-F238E27FC236}">
                <a16:creationId xmlns:a16="http://schemas.microsoft.com/office/drawing/2014/main" id="{B7059C52-BF53-49FC-4443-DE0EDEA3E5A0}"/>
              </a:ext>
            </a:extLst>
          </p:cNvPr>
          <p:cNvSpPr>
            <a:spLocks noGrp="1"/>
          </p:cNvSpPr>
          <p:nvPr>
            <p:ph type="title"/>
          </p:nvPr>
        </p:nvSpPr>
        <p:spPr>
          <a:xfrm>
            <a:off x="282413" y="1157230"/>
            <a:ext cx="5069522" cy="1752225"/>
          </a:xfrm>
        </p:spPr>
        <p:txBody>
          <a:bodyPr/>
          <a:lstStyle/>
          <a:p>
            <a:r>
              <a:rPr lang="en-AU" sz="3200"/>
              <a:t>About the SIRS</a:t>
            </a:r>
          </a:p>
        </p:txBody>
      </p:sp>
      <p:sp>
        <p:nvSpPr>
          <p:cNvPr id="2" name="TextBox 1">
            <a:extLst>
              <a:ext uri="{FF2B5EF4-FFF2-40B4-BE49-F238E27FC236}">
                <a16:creationId xmlns:a16="http://schemas.microsoft.com/office/drawing/2014/main" id="{8BAD1EBF-8C6C-E6BD-2A67-2AB9C0FF7636}"/>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14</a:t>
            </a:fld>
            <a:endParaRPr lang="en-AU" sz="1100">
              <a:solidFill>
                <a:schemeClr val="bg1"/>
              </a:solidFill>
            </a:endParaRPr>
          </a:p>
        </p:txBody>
      </p:sp>
    </p:spTree>
    <p:extLst>
      <p:ext uri="{BB962C8B-B14F-4D97-AF65-F5344CB8AC3E}">
        <p14:creationId xmlns:p14="http://schemas.microsoft.com/office/powerpoint/2010/main" val="1461683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0E2F1428-60F8-3067-7F6D-E0A2FB175A8F}"/>
              </a:ext>
            </a:extLst>
          </p:cNvPr>
          <p:cNvPicPr>
            <a:picLocks noChangeAspect="1"/>
          </p:cNvPicPr>
          <p:nvPr/>
        </p:nvPicPr>
        <p:blipFill>
          <a:blip r:embed="rId4"/>
          <a:stretch>
            <a:fillRect/>
          </a:stretch>
        </p:blipFill>
        <p:spPr>
          <a:xfrm>
            <a:off x="1515143" y="1512000"/>
            <a:ext cx="9204046" cy="3980750"/>
          </a:xfrm>
          <a:prstGeom prst="rect">
            <a:avLst/>
          </a:prstGeom>
          <a:noFill/>
        </p:spPr>
      </p:pic>
      <p:sp>
        <p:nvSpPr>
          <p:cNvPr id="3" name="Title 2">
            <a:extLst>
              <a:ext uri="{FF2B5EF4-FFF2-40B4-BE49-F238E27FC236}">
                <a16:creationId xmlns:a16="http://schemas.microsoft.com/office/drawing/2014/main" id="{91D0C46C-7C0F-8BA8-B249-CBE2654BC22A}"/>
              </a:ext>
            </a:extLst>
          </p:cNvPr>
          <p:cNvSpPr>
            <a:spLocks noGrp="1"/>
          </p:cNvSpPr>
          <p:nvPr>
            <p:ph type="title"/>
          </p:nvPr>
        </p:nvSpPr>
        <p:spPr>
          <a:xfrm>
            <a:off x="665744" y="827314"/>
            <a:ext cx="9682163" cy="537936"/>
          </a:xfrm>
        </p:spPr>
        <p:txBody>
          <a:bodyPr>
            <a:normAutofit/>
          </a:bodyPr>
          <a:lstStyle/>
          <a:p>
            <a:r>
              <a:rPr lang="en-AU" sz="3100"/>
              <a:t>Resources for SIRS</a:t>
            </a:r>
          </a:p>
        </p:txBody>
      </p:sp>
    </p:spTree>
    <p:custDataLst>
      <p:tags r:id="rId1"/>
    </p:custDataLst>
    <p:extLst>
      <p:ext uri="{BB962C8B-B14F-4D97-AF65-F5344CB8AC3E}">
        <p14:creationId xmlns:p14="http://schemas.microsoft.com/office/powerpoint/2010/main" val="1858594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EC64-EF5A-5289-EF1C-D9CEBA66BBD3}"/>
              </a:ext>
            </a:extLst>
          </p:cNvPr>
          <p:cNvSpPr>
            <a:spLocks noGrp="1"/>
          </p:cNvSpPr>
          <p:nvPr>
            <p:ph type="ctrTitle"/>
          </p:nvPr>
        </p:nvSpPr>
        <p:spPr/>
        <p:txBody>
          <a:bodyPr/>
          <a:lstStyle/>
          <a:p>
            <a:r>
              <a:rPr lang="en-AU" dirty="0"/>
              <a:t>SECTION 3:</a:t>
            </a:r>
          </a:p>
        </p:txBody>
      </p:sp>
      <p:sp>
        <p:nvSpPr>
          <p:cNvPr id="3" name="Text Placeholder 2">
            <a:extLst>
              <a:ext uri="{FF2B5EF4-FFF2-40B4-BE49-F238E27FC236}">
                <a16:creationId xmlns:a16="http://schemas.microsoft.com/office/drawing/2014/main" id="{4D5DC911-28E5-7401-7B44-B8A3E39C0627}"/>
              </a:ext>
            </a:extLst>
          </p:cNvPr>
          <p:cNvSpPr>
            <a:spLocks noGrp="1"/>
          </p:cNvSpPr>
          <p:nvPr>
            <p:ph type="body" sz="quarter" idx="13"/>
          </p:nvPr>
        </p:nvSpPr>
        <p:spPr/>
        <p:txBody>
          <a:bodyPr/>
          <a:lstStyle/>
          <a:p>
            <a:r>
              <a:rPr lang="en-AU" dirty="0"/>
              <a:t>Reporting obligations of the SIRS</a:t>
            </a:r>
          </a:p>
        </p:txBody>
      </p:sp>
    </p:spTree>
    <p:extLst>
      <p:ext uri="{BB962C8B-B14F-4D97-AF65-F5344CB8AC3E}">
        <p14:creationId xmlns:p14="http://schemas.microsoft.com/office/powerpoint/2010/main" val="719095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C5B86E-7259-BDBA-94E6-3C8E42C8AD0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992" r="7992"/>
          <a:stretch/>
        </p:blipFill>
        <p:spPr>
          <a:xfrm>
            <a:off x="3538846" y="0"/>
            <a:ext cx="8653153" cy="6858000"/>
          </a:xfrm>
        </p:spPr>
      </p:pic>
      <p:pic>
        <p:nvPicPr>
          <p:cNvPr id="9" name="Picture 8">
            <a:extLst>
              <a:ext uri="{FF2B5EF4-FFF2-40B4-BE49-F238E27FC236}">
                <a16:creationId xmlns:a16="http://schemas.microsoft.com/office/drawing/2014/main" id="{894B98D9-B4B9-C354-0E50-DDAD3C2288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 y="0"/>
            <a:ext cx="6984999" cy="6858000"/>
          </a:xfrm>
          <a:prstGeom prst="rect">
            <a:avLst/>
          </a:prstGeom>
        </p:spPr>
      </p:pic>
      <p:pic>
        <p:nvPicPr>
          <p:cNvPr id="10" name="Picture 9">
            <a:extLst>
              <a:ext uri="{FF2B5EF4-FFF2-40B4-BE49-F238E27FC236}">
                <a16:creationId xmlns:a16="http://schemas.microsoft.com/office/drawing/2014/main" id="{5601197C-DF0D-67A8-55D2-AA69B5B00B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F36E0B4A-5EFB-B27B-311A-F46B02AC5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213CBA60-F00F-6FAD-53FD-D8A2A4958F22}"/>
              </a:ext>
            </a:extLst>
          </p:cNvPr>
          <p:cNvSpPr>
            <a:spLocks noGrp="1"/>
          </p:cNvSpPr>
          <p:nvPr>
            <p:ph idx="1"/>
          </p:nvPr>
        </p:nvSpPr>
        <p:spPr>
          <a:xfrm>
            <a:off x="325702" y="2530196"/>
            <a:ext cx="5274261" cy="4014318"/>
          </a:xfrm>
        </p:spPr>
        <p:txBody>
          <a:bodyPr>
            <a:noAutofit/>
          </a:bodyPr>
          <a:lstStyle/>
          <a:p>
            <a:pPr marL="285750" indent="-285750">
              <a:lnSpc>
                <a:spcPct val="120000"/>
              </a:lnSpc>
              <a:spcAft>
                <a:spcPts val="1200"/>
              </a:spcAft>
              <a:buClr>
                <a:srgbClr val="00577D"/>
              </a:buClr>
              <a:buFont typeface="Arial" panose="020B0604020202020204" pitchFamily="34" charset="0"/>
              <a:buChar char="•"/>
            </a:pPr>
            <a:r>
              <a:rPr lang="en-AU" sz="2000" b="0" dirty="0">
                <a:solidFill>
                  <a:schemeClr val="tx1"/>
                </a:solidFill>
                <a:latin typeface="+mn-lt"/>
                <a:ea typeface="Open Sans Light" pitchFamily="2" charset="0"/>
                <a:cs typeface="Open Sans Light" pitchFamily="2" charset="0"/>
              </a:rPr>
              <a:t>One of the 8 reportable incident types</a:t>
            </a:r>
          </a:p>
          <a:p>
            <a:pPr marL="285750" indent="-285750">
              <a:lnSpc>
                <a:spcPct val="120000"/>
              </a:lnSpc>
              <a:spcAft>
                <a:spcPts val="1200"/>
              </a:spcAft>
              <a:buClr>
                <a:srgbClr val="00577D"/>
              </a:buClr>
              <a:buFont typeface="Arial" panose="020B0604020202020204" pitchFamily="34" charset="0"/>
              <a:buChar char="•"/>
            </a:pPr>
            <a:r>
              <a:rPr lang="en-AU" sz="2000" b="0" dirty="0">
                <a:solidFill>
                  <a:schemeClr val="tx1"/>
                </a:solidFill>
                <a:latin typeface="+mn-lt"/>
                <a:ea typeface="Open Sans Light" pitchFamily="2" charset="0"/>
                <a:cs typeface="Open Sans Light" pitchFamily="2" charset="0"/>
              </a:rPr>
              <a:t>Has occurred, or is alleged or suspected to have occurred (even if you can’t prove it) while providing care and services to an older person</a:t>
            </a:r>
          </a:p>
          <a:p>
            <a:pPr marL="285750" indent="-285750">
              <a:lnSpc>
                <a:spcPct val="120000"/>
              </a:lnSpc>
              <a:spcAft>
                <a:spcPts val="1200"/>
              </a:spcAft>
              <a:buClr>
                <a:srgbClr val="00577D"/>
              </a:buClr>
              <a:buFont typeface="Arial" panose="020B0604020202020204" pitchFamily="34" charset="0"/>
              <a:buChar char="•"/>
            </a:pPr>
            <a:r>
              <a:rPr lang="en-AU" sz="2000" b="0" dirty="0">
                <a:solidFill>
                  <a:schemeClr val="tx1"/>
                </a:solidFill>
                <a:latin typeface="+mn-lt"/>
                <a:ea typeface="Open Sans Light" pitchFamily="2" charset="0"/>
                <a:cs typeface="Open Sans Light" pitchFamily="2" charset="0"/>
              </a:rPr>
              <a:t>Has caused or could have caused harm to an older person in your care. </a:t>
            </a:r>
          </a:p>
        </p:txBody>
      </p:sp>
      <p:sp>
        <p:nvSpPr>
          <p:cNvPr id="4" name="Title 3">
            <a:extLst>
              <a:ext uri="{FF2B5EF4-FFF2-40B4-BE49-F238E27FC236}">
                <a16:creationId xmlns:a16="http://schemas.microsoft.com/office/drawing/2014/main" id="{B7059C52-BF53-49FC-4443-DE0EDEA3E5A0}"/>
              </a:ext>
            </a:extLst>
          </p:cNvPr>
          <p:cNvSpPr>
            <a:spLocks noGrp="1"/>
          </p:cNvSpPr>
          <p:nvPr>
            <p:ph type="title"/>
          </p:nvPr>
        </p:nvSpPr>
        <p:spPr>
          <a:xfrm>
            <a:off x="325702" y="1121404"/>
            <a:ext cx="5069522" cy="893613"/>
          </a:xfrm>
        </p:spPr>
        <p:txBody>
          <a:bodyPr/>
          <a:lstStyle/>
          <a:p>
            <a:r>
              <a:rPr lang="en-AU" sz="3200" dirty="0"/>
              <a:t>What is a SIRS reportable incident?</a:t>
            </a:r>
          </a:p>
        </p:txBody>
      </p:sp>
      <p:sp>
        <p:nvSpPr>
          <p:cNvPr id="2" name="TextBox 1">
            <a:extLst>
              <a:ext uri="{FF2B5EF4-FFF2-40B4-BE49-F238E27FC236}">
                <a16:creationId xmlns:a16="http://schemas.microsoft.com/office/drawing/2014/main" id="{8BAD1EBF-8C6C-E6BD-2A67-2AB9C0FF7636}"/>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17</a:t>
            </a:fld>
            <a:endParaRPr lang="en-AU" sz="1100">
              <a:solidFill>
                <a:schemeClr val="bg1"/>
              </a:solidFill>
            </a:endParaRPr>
          </a:p>
        </p:txBody>
      </p:sp>
    </p:spTree>
    <p:extLst>
      <p:ext uri="{BB962C8B-B14F-4D97-AF65-F5344CB8AC3E}">
        <p14:creationId xmlns:p14="http://schemas.microsoft.com/office/powerpoint/2010/main" val="2127290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3EF7D1-86AF-C08B-8758-99DA453BD655}"/>
              </a:ext>
            </a:extLst>
          </p:cNvPr>
          <p:cNvSpPr>
            <a:spLocks noGrp="1"/>
          </p:cNvSpPr>
          <p:nvPr>
            <p:ph idx="1"/>
          </p:nvPr>
        </p:nvSpPr>
        <p:spPr>
          <a:xfrm>
            <a:off x="762000" y="1693888"/>
            <a:ext cx="10710333" cy="3798861"/>
          </a:xfrm>
        </p:spPr>
        <p:txBody>
          <a:bodyPr>
            <a:normAutofit/>
          </a:bodyPr>
          <a:lstStyle/>
          <a:p>
            <a:pPr algn="l" rtl="0" fontAlgn="base"/>
            <a:r>
              <a:rPr lang="en-AU" sz="2000" dirty="0">
                <a:solidFill>
                  <a:srgbClr val="000000"/>
                </a:solidFill>
              </a:rPr>
              <a:t>“In connection with” the delivery of services. This includes:</a:t>
            </a:r>
          </a:p>
          <a:p>
            <a:pPr algn="l" rtl="0" fontAlgn="base"/>
            <a:endParaRPr lang="en-AU" sz="2000" dirty="0">
              <a:solidFill>
                <a:srgbClr val="000000"/>
              </a:solidFill>
            </a:endParaRPr>
          </a:p>
          <a:p>
            <a:pPr marL="742950" lvl="1" indent="-285750" fontAlgn="base">
              <a:buFont typeface="Arial" panose="020B0604020202020204" pitchFamily="34" charset="0"/>
              <a:buChar char="•"/>
            </a:pPr>
            <a:r>
              <a:rPr lang="en-AU" sz="2000" b="1" dirty="0">
                <a:solidFill>
                  <a:srgbClr val="000000"/>
                </a:solidFill>
              </a:rPr>
              <a:t>Occurs while care and services are being provided</a:t>
            </a:r>
            <a:r>
              <a:rPr lang="en-AU" sz="2000" dirty="0">
                <a:solidFill>
                  <a:srgbClr val="000000"/>
                </a:solidFill>
              </a:rPr>
              <a:t> (e.g. when staff take an older person to appointments or support them in participating activities)</a:t>
            </a:r>
          </a:p>
          <a:p>
            <a:pPr marL="742950" lvl="1" indent="-285750" fontAlgn="base">
              <a:buFont typeface="Arial" panose="020B0604020202020204" pitchFamily="34" charset="0"/>
              <a:buChar char="•"/>
            </a:pPr>
            <a:r>
              <a:rPr lang="en-AU" sz="2000" b="1" dirty="0">
                <a:solidFill>
                  <a:srgbClr val="000000"/>
                </a:solidFill>
              </a:rPr>
              <a:t>Occur due to the lack of providing care and services</a:t>
            </a:r>
          </a:p>
          <a:p>
            <a:pPr marL="742950" lvl="1" indent="-285750" fontAlgn="base">
              <a:buFont typeface="Arial" panose="020B0604020202020204" pitchFamily="34" charset="0"/>
              <a:buChar char="•"/>
            </a:pPr>
            <a:r>
              <a:rPr lang="en-AU" sz="2000" b="1" dirty="0">
                <a:solidFill>
                  <a:srgbClr val="000000"/>
                </a:solidFill>
              </a:rPr>
              <a:t>Occur while staff are undertaking duties as part of their roles (</a:t>
            </a:r>
            <a:r>
              <a:rPr lang="en-AU" sz="2000" dirty="0">
                <a:solidFill>
                  <a:srgbClr val="000000"/>
                </a:solidFill>
              </a:rPr>
              <a:t>e.g. failure to document and escalate a pressure injury)</a:t>
            </a:r>
          </a:p>
          <a:p>
            <a:pPr marL="742950" lvl="1" indent="-285750" fontAlgn="base">
              <a:buFont typeface="Arial" panose="020B0604020202020204" pitchFamily="34" charset="0"/>
              <a:buChar char="•"/>
            </a:pPr>
            <a:r>
              <a:rPr lang="en-AU" sz="2000" b="1" dirty="0">
                <a:solidFill>
                  <a:srgbClr val="000000"/>
                </a:solidFill>
              </a:rPr>
              <a:t>Arise out of the failure to provide care and services</a:t>
            </a:r>
          </a:p>
          <a:p>
            <a:pPr marL="742950" lvl="1" indent="-285750" fontAlgn="base">
              <a:buFont typeface="Arial" panose="020B0604020202020204" pitchFamily="34" charset="0"/>
              <a:buChar char="•"/>
            </a:pPr>
            <a:r>
              <a:rPr lang="en-AU" sz="2000" b="1" dirty="0">
                <a:solidFill>
                  <a:srgbClr val="000000"/>
                </a:solidFill>
              </a:rPr>
              <a:t>May not have occurred while services were being provided but are connected because the harm (or potential harm) arose from the provision of services.</a:t>
            </a:r>
          </a:p>
          <a:p>
            <a:endParaRPr lang="en-AU" dirty="0"/>
          </a:p>
        </p:txBody>
      </p:sp>
      <p:sp>
        <p:nvSpPr>
          <p:cNvPr id="3" name="Title 2">
            <a:extLst>
              <a:ext uri="{FF2B5EF4-FFF2-40B4-BE49-F238E27FC236}">
                <a16:creationId xmlns:a16="http://schemas.microsoft.com/office/drawing/2014/main" id="{91D0C46C-7C0F-8BA8-B249-CBE2654BC22A}"/>
              </a:ext>
            </a:extLst>
          </p:cNvPr>
          <p:cNvSpPr>
            <a:spLocks noGrp="1"/>
          </p:cNvSpPr>
          <p:nvPr>
            <p:ph type="title"/>
          </p:nvPr>
        </p:nvSpPr>
        <p:spPr/>
        <p:txBody>
          <a:bodyPr/>
          <a:lstStyle/>
          <a:p>
            <a:r>
              <a:rPr lang="en-AU" sz="3300"/>
              <a:t>What is a reportable incident continued…</a:t>
            </a:r>
          </a:p>
        </p:txBody>
      </p:sp>
    </p:spTree>
    <p:extLst>
      <p:ext uri="{BB962C8B-B14F-4D97-AF65-F5344CB8AC3E}">
        <p14:creationId xmlns:p14="http://schemas.microsoft.com/office/powerpoint/2010/main" val="3659197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A5DE6-D0CE-D535-70BC-AE8B9E6F5897}"/>
              </a:ext>
            </a:extLst>
          </p:cNvPr>
          <p:cNvSpPr>
            <a:spLocks noGrp="1"/>
          </p:cNvSpPr>
          <p:nvPr>
            <p:ph idx="1"/>
          </p:nvPr>
        </p:nvSpPr>
        <p:spPr>
          <a:xfrm>
            <a:off x="762000" y="1798819"/>
            <a:ext cx="10710333" cy="4032355"/>
          </a:xfrm>
        </p:spPr>
        <p:txBody>
          <a:bodyPr>
            <a:normAutofit fontScale="92500" lnSpcReduction="20000"/>
          </a:bodyPr>
          <a:lstStyle/>
          <a:p>
            <a:pPr algn="l" rtl="0" fontAlgn="base"/>
            <a:r>
              <a:rPr lang="en-AU" sz="2400" dirty="0">
                <a:solidFill>
                  <a:srgbClr val="000000"/>
                </a:solidFill>
              </a:rPr>
              <a:t>You need to tell the Commission about all reportable incidents that:</a:t>
            </a:r>
          </a:p>
          <a:p>
            <a:pPr marL="742950" lvl="1" indent="-285750" fontAlgn="base">
              <a:buFont typeface="Arial" panose="020B0604020202020204" pitchFamily="34" charset="0"/>
              <a:buChar char="•"/>
            </a:pPr>
            <a:r>
              <a:rPr lang="en-AU" sz="2400" dirty="0">
                <a:solidFill>
                  <a:srgbClr val="000000"/>
                </a:solidFill>
              </a:rPr>
              <a:t>are suspected or alleged, even if you can’t confirm the incident</a:t>
            </a:r>
          </a:p>
          <a:p>
            <a:pPr marL="742950" lvl="1" indent="-285750" fontAlgn="base">
              <a:buFont typeface="Arial" panose="020B0604020202020204" pitchFamily="34" charset="0"/>
              <a:buChar char="•"/>
            </a:pPr>
            <a:r>
              <a:rPr lang="en-AU" sz="2400" dirty="0">
                <a:solidFill>
                  <a:srgbClr val="000000"/>
                </a:solidFill>
              </a:rPr>
              <a:t>are under investigation (e.g. internal or police investigation)</a:t>
            </a:r>
          </a:p>
          <a:p>
            <a:pPr marL="742950" lvl="1" indent="-285750" fontAlgn="base">
              <a:buFont typeface="Arial" panose="020B0604020202020204" pitchFamily="34" charset="0"/>
              <a:buChar char="•"/>
            </a:pPr>
            <a:r>
              <a:rPr lang="en-AU" sz="2400" dirty="0">
                <a:solidFill>
                  <a:srgbClr val="000000"/>
                </a:solidFill>
              </a:rPr>
              <a:t>involve older people in your care who don’t want to report the incident</a:t>
            </a:r>
          </a:p>
          <a:p>
            <a:pPr marL="742950" lvl="1" indent="-285750" fontAlgn="base">
              <a:buFont typeface="Arial" panose="020B0604020202020204" pitchFamily="34" charset="0"/>
              <a:buChar char="•"/>
            </a:pPr>
            <a:r>
              <a:rPr lang="en-AU" sz="2400" dirty="0">
                <a:solidFill>
                  <a:srgbClr val="000000"/>
                </a:solidFill>
              </a:rPr>
              <a:t>involve older people, including those with cognitive impairment.</a:t>
            </a:r>
          </a:p>
          <a:p>
            <a:pPr marL="742950" lvl="1" indent="-285750" fontAlgn="base">
              <a:buFont typeface="Arial" panose="020B0604020202020204" pitchFamily="34" charset="0"/>
              <a:buChar char="•"/>
            </a:pPr>
            <a:endParaRPr lang="en-AU" sz="2400" dirty="0">
              <a:solidFill>
                <a:srgbClr val="000000"/>
              </a:solidFill>
            </a:endParaRPr>
          </a:p>
          <a:p>
            <a:pPr fontAlgn="base"/>
            <a:r>
              <a:rPr lang="en-AU" sz="2400" dirty="0">
                <a:solidFill>
                  <a:srgbClr val="000000"/>
                </a:solidFill>
              </a:rPr>
              <a:t>Incidents do not need to be reported:</a:t>
            </a:r>
          </a:p>
          <a:p>
            <a:pPr marL="800100" lvl="1" indent="-342900" fontAlgn="base">
              <a:buFont typeface="Arial" panose="020B0604020202020204" pitchFamily="34" charset="0"/>
              <a:buChar char="•"/>
            </a:pPr>
            <a:r>
              <a:rPr lang="en-AU" sz="2400" dirty="0">
                <a:solidFill>
                  <a:srgbClr val="000000"/>
                </a:solidFill>
              </a:rPr>
              <a:t>if harm has been caused to a staff member, an older person’s family member or others</a:t>
            </a:r>
          </a:p>
          <a:p>
            <a:pPr marL="800100" lvl="1" indent="-342900" fontAlgn="base">
              <a:buFont typeface="Arial" panose="020B0604020202020204" pitchFamily="34" charset="0"/>
              <a:buChar char="•"/>
            </a:pPr>
            <a:r>
              <a:rPr lang="en-AU" sz="2400" dirty="0">
                <a:solidFill>
                  <a:srgbClr val="000000"/>
                </a:solidFill>
              </a:rPr>
              <a:t>if an older person makes an informed decision to refuse care or services</a:t>
            </a:r>
          </a:p>
          <a:p>
            <a:pPr marL="800100" lvl="1" indent="-342900" fontAlgn="base">
              <a:buFont typeface="Arial" panose="020B0604020202020204" pitchFamily="34" charset="0"/>
              <a:buChar char="•"/>
            </a:pPr>
            <a:r>
              <a:rPr lang="en-AU" sz="2400" dirty="0">
                <a:solidFill>
                  <a:srgbClr val="000000"/>
                </a:solidFill>
              </a:rPr>
              <a:t>where the older person is not following a recommended course of action. </a:t>
            </a:r>
          </a:p>
          <a:p>
            <a:endParaRPr lang="en-AU" dirty="0"/>
          </a:p>
        </p:txBody>
      </p:sp>
      <p:sp>
        <p:nvSpPr>
          <p:cNvPr id="3" name="Title 2">
            <a:extLst>
              <a:ext uri="{FF2B5EF4-FFF2-40B4-BE49-F238E27FC236}">
                <a16:creationId xmlns:a16="http://schemas.microsoft.com/office/drawing/2014/main" id="{91D0C46C-7C0F-8BA8-B249-CBE2654BC22A}"/>
              </a:ext>
            </a:extLst>
          </p:cNvPr>
          <p:cNvSpPr>
            <a:spLocks noGrp="1"/>
          </p:cNvSpPr>
          <p:nvPr>
            <p:ph type="title"/>
          </p:nvPr>
        </p:nvSpPr>
        <p:spPr/>
        <p:txBody>
          <a:bodyPr/>
          <a:lstStyle/>
          <a:p>
            <a:r>
              <a:rPr lang="en-AU" sz="3300"/>
              <a:t>What is a reportable incident continued…</a:t>
            </a:r>
          </a:p>
        </p:txBody>
      </p:sp>
    </p:spTree>
    <p:extLst>
      <p:ext uri="{BB962C8B-B14F-4D97-AF65-F5344CB8AC3E}">
        <p14:creationId xmlns:p14="http://schemas.microsoft.com/office/powerpoint/2010/main" val="2371618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97200B-155B-C676-E755-ACFD5A6320DD}"/>
              </a:ext>
            </a:extLst>
          </p:cNvPr>
          <p:cNvSpPr>
            <a:spLocks noGrp="1"/>
          </p:cNvSpPr>
          <p:nvPr>
            <p:ph type="ctrTitle"/>
          </p:nvPr>
        </p:nvSpPr>
        <p:spPr>
          <a:xfrm>
            <a:off x="677863" y="1847385"/>
            <a:ext cx="4056590" cy="2221695"/>
          </a:xfrm>
        </p:spPr>
        <p:txBody>
          <a:bodyPr/>
          <a:lstStyle/>
          <a:p>
            <a:r>
              <a:rPr lang="en-AU" sz="3300" dirty="0"/>
              <a:t>The Serious Incident Response Scheme (SIRS) for home services </a:t>
            </a:r>
            <a:br>
              <a:rPr lang="en-AU" sz="3300" dirty="0"/>
            </a:br>
            <a:endParaRPr lang="en-AU" sz="3300" dirty="0"/>
          </a:p>
        </p:txBody>
      </p:sp>
      <p:sp>
        <p:nvSpPr>
          <p:cNvPr id="5" name="Text Placeholder 4">
            <a:extLst>
              <a:ext uri="{FF2B5EF4-FFF2-40B4-BE49-F238E27FC236}">
                <a16:creationId xmlns:a16="http://schemas.microsoft.com/office/drawing/2014/main" id="{0A447E8A-E827-993D-CE56-4C6113F8EB46}"/>
              </a:ext>
            </a:extLst>
          </p:cNvPr>
          <p:cNvSpPr>
            <a:spLocks noGrp="1"/>
          </p:cNvSpPr>
          <p:nvPr>
            <p:ph type="body" sz="quarter" idx="13"/>
          </p:nvPr>
        </p:nvSpPr>
        <p:spPr>
          <a:xfrm>
            <a:off x="640291" y="4530802"/>
            <a:ext cx="4094162" cy="803198"/>
          </a:xfrm>
        </p:spPr>
        <p:txBody>
          <a:bodyPr>
            <a:normAutofit fontScale="32500" lnSpcReduction="20000"/>
          </a:bodyPr>
          <a:lstStyle/>
          <a:p>
            <a:endParaRPr lang="en-AU" dirty="0"/>
          </a:p>
          <a:p>
            <a:endParaRPr lang="en-AU" dirty="0"/>
          </a:p>
          <a:p>
            <a:r>
              <a:rPr lang="en-AU" sz="5500" dirty="0"/>
              <a:t>Date: May 2025</a:t>
            </a:r>
          </a:p>
          <a:p>
            <a:r>
              <a:rPr lang="en-AU" sz="5500" dirty="0"/>
              <a:t>VERSION 2.4</a:t>
            </a:r>
          </a:p>
          <a:p>
            <a:endParaRPr lang="en-AU" dirty="0"/>
          </a:p>
        </p:txBody>
      </p:sp>
    </p:spTree>
    <p:custDataLst>
      <p:tags r:id="rId1"/>
    </p:custDataLst>
    <p:extLst>
      <p:ext uri="{BB962C8B-B14F-4D97-AF65-F5344CB8AC3E}">
        <p14:creationId xmlns:p14="http://schemas.microsoft.com/office/powerpoint/2010/main" val="3180494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C5B86E-7259-BDBA-94E6-3C8E42C8AD0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063" r="8063"/>
          <a:stretch/>
        </p:blipFill>
        <p:spPr>
          <a:xfrm>
            <a:off x="3538846" y="0"/>
            <a:ext cx="8653153" cy="6858000"/>
          </a:xfrm>
        </p:spPr>
      </p:pic>
      <p:pic>
        <p:nvPicPr>
          <p:cNvPr id="9" name="Picture 8">
            <a:extLst>
              <a:ext uri="{FF2B5EF4-FFF2-40B4-BE49-F238E27FC236}">
                <a16:creationId xmlns:a16="http://schemas.microsoft.com/office/drawing/2014/main" id="{894B98D9-B4B9-C354-0E50-DDAD3C2288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 y="0"/>
            <a:ext cx="6984999" cy="6858000"/>
          </a:xfrm>
          <a:prstGeom prst="rect">
            <a:avLst/>
          </a:prstGeom>
        </p:spPr>
      </p:pic>
      <p:pic>
        <p:nvPicPr>
          <p:cNvPr id="10" name="Picture 9">
            <a:extLst>
              <a:ext uri="{FF2B5EF4-FFF2-40B4-BE49-F238E27FC236}">
                <a16:creationId xmlns:a16="http://schemas.microsoft.com/office/drawing/2014/main" id="{5601197C-DF0D-67A8-55D2-AA69B5B00B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F36E0B4A-5EFB-B27B-311A-F46B02AC5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213CBA60-F00F-6FAD-53FD-D8A2A4958F22}"/>
              </a:ext>
            </a:extLst>
          </p:cNvPr>
          <p:cNvSpPr>
            <a:spLocks noGrp="1"/>
          </p:cNvSpPr>
          <p:nvPr>
            <p:ph idx="1"/>
          </p:nvPr>
        </p:nvSpPr>
        <p:spPr>
          <a:xfrm>
            <a:off x="368257" y="2503357"/>
            <a:ext cx="4983678" cy="3597192"/>
          </a:xfrm>
        </p:spPr>
        <p:txBody>
          <a:bodyPr>
            <a:normAutofit/>
          </a:bodyPr>
          <a:lstStyle/>
          <a:p>
            <a:pPr marL="285750" indent="-285750">
              <a:lnSpc>
                <a:spcPct val="120000"/>
              </a:lnSpc>
              <a:spcAft>
                <a:spcPts val="1200"/>
              </a:spcAft>
              <a:buClr>
                <a:srgbClr val="00577D"/>
              </a:buClr>
              <a:buFont typeface="Arial" panose="020B0604020202020204" pitchFamily="34" charset="0"/>
              <a:buChar char="•"/>
            </a:pPr>
            <a:r>
              <a:rPr lang="en-AU" sz="2400" b="0" dirty="0">
                <a:solidFill>
                  <a:schemeClr val="tx1"/>
                </a:solidFill>
                <a:latin typeface="+mn-lt"/>
                <a:ea typeface="Open Sans Light" pitchFamily="2" charset="0"/>
                <a:cs typeface="Open Sans Light" pitchFamily="2" charset="0"/>
              </a:rPr>
              <a:t>When an incident, event or oversight happens that </a:t>
            </a:r>
            <a:r>
              <a:rPr lang="en-AU" sz="2400" dirty="0">
                <a:solidFill>
                  <a:schemeClr val="tx1"/>
                </a:solidFill>
                <a:latin typeface="+mn-lt"/>
                <a:ea typeface="Open Sans Light" pitchFamily="2" charset="0"/>
                <a:cs typeface="Open Sans Light" pitchFamily="2" charset="0"/>
              </a:rPr>
              <a:t>does not</a:t>
            </a:r>
            <a:r>
              <a:rPr lang="en-AU" sz="2400" b="0" dirty="0">
                <a:solidFill>
                  <a:schemeClr val="tx1"/>
                </a:solidFill>
                <a:latin typeface="+mn-lt"/>
                <a:ea typeface="Open Sans Light" pitchFamily="2" charset="0"/>
                <a:cs typeface="Open Sans Light" pitchFamily="2" charset="0"/>
              </a:rPr>
              <a:t> result in harm to an older person or another person but had the potential to do so.</a:t>
            </a:r>
          </a:p>
          <a:p>
            <a:pPr marL="285750" indent="-285750">
              <a:lnSpc>
                <a:spcPct val="120000"/>
              </a:lnSpc>
              <a:spcAft>
                <a:spcPts val="1200"/>
              </a:spcAft>
              <a:buClr>
                <a:srgbClr val="00577D"/>
              </a:buClr>
              <a:buFont typeface="Arial" panose="020B0604020202020204" pitchFamily="34" charset="0"/>
              <a:buChar char="•"/>
            </a:pPr>
            <a:r>
              <a:rPr lang="en-AU" sz="2400" b="0" dirty="0">
                <a:solidFill>
                  <a:schemeClr val="tx1"/>
                </a:solidFill>
                <a:latin typeface="+mn-lt"/>
                <a:ea typeface="Open Sans Light" pitchFamily="2" charset="0"/>
                <a:cs typeface="Open Sans Light" pitchFamily="2" charset="0"/>
              </a:rPr>
              <a:t>Near misses need to be captured in your IMS. </a:t>
            </a:r>
          </a:p>
        </p:txBody>
      </p:sp>
      <p:sp>
        <p:nvSpPr>
          <p:cNvPr id="4" name="Title 3">
            <a:extLst>
              <a:ext uri="{FF2B5EF4-FFF2-40B4-BE49-F238E27FC236}">
                <a16:creationId xmlns:a16="http://schemas.microsoft.com/office/drawing/2014/main" id="{B7059C52-BF53-49FC-4443-DE0EDEA3E5A0}"/>
              </a:ext>
            </a:extLst>
          </p:cNvPr>
          <p:cNvSpPr>
            <a:spLocks noGrp="1"/>
          </p:cNvSpPr>
          <p:nvPr>
            <p:ph type="title"/>
          </p:nvPr>
        </p:nvSpPr>
        <p:spPr>
          <a:xfrm>
            <a:off x="282413" y="1363354"/>
            <a:ext cx="5069522" cy="687489"/>
          </a:xfrm>
        </p:spPr>
        <p:txBody>
          <a:bodyPr/>
          <a:lstStyle/>
          <a:p>
            <a:r>
              <a:rPr lang="en-AU" sz="3200" dirty="0"/>
              <a:t>What is a near miss?</a:t>
            </a:r>
          </a:p>
        </p:txBody>
      </p:sp>
      <p:sp>
        <p:nvSpPr>
          <p:cNvPr id="2" name="TextBox 1">
            <a:extLst>
              <a:ext uri="{FF2B5EF4-FFF2-40B4-BE49-F238E27FC236}">
                <a16:creationId xmlns:a16="http://schemas.microsoft.com/office/drawing/2014/main" id="{8BAD1EBF-8C6C-E6BD-2A67-2AB9C0FF7636}"/>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20</a:t>
            </a:fld>
            <a:endParaRPr lang="en-AU" sz="1100">
              <a:solidFill>
                <a:schemeClr val="bg1"/>
              </a:solidFill>
            </a:endParaRPr>
          </a:p>
        </p:txBody>
      </p:sp>
    </p:spTree>
    <p:extLst>
      <p:ext uri="{BB962C8B-B14F-4D97-AF65-F5344CB8AC3E}">
        <p14:creationId xmlns:p14="http://schemas.microsoft.com/office/powerpoint/2010/main" val="1197623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32EE7-E46F-1F44-88A7-8B876F2781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06A299-E023-C850-47AC-16D6BF92B338}"/>
              </a:ext>
            </a:extLst>
          </p:cNvPr>
          <p:cNvSpPr>
            <a:spLocks noGrp="1"/>
          </p:cNvSpPr>
          <p:nvPr>
            <p:ph type="title"/>
          </p:nvPr>
        </p:nvSpPr>
        <p:spPr>
          <a:xfrm>
            <a:off x="665744" y="1159826"/>
            <a:ext cx="9682163" cy="537936"/>
          </a:xfrm>
        </p:spPr>
        <p:txBody>
          <a:bodyPr>
            <a:normAutofit/>
          </a:bodyPr>
          <a:lstStyle/>
          <a:p>
            <a:r>
              <a:rPr lang="en-AU" sz="3100" dirty="0"/>
              <a:t>The eight SIRS reportable incident types</a:t>
            </a:r>
          </a:p>
        </p:txBody>
      </p:sp>
      <p:graphicFrame>
        <p:nvGraphicFramePr>
          <p:cNvPr id="2" name="Diagram 1">
            <a:extLst>
              <a:ext uri="{FF2B5EF4-FFF2-40B4-BE49-F238E27FC236}">
                <a16:creationId xmlns:a16="http://schemas.microsoft.com/office/drawing/2014/main" id="{C30E64F7-F7F3-74AC-1A5B-FC927ED07DA3}"/>
              </a:ext>
            </a:extLst>
          </p:cNvPr>
          <p:cNvGraphicFramePr/>
          <p:nvPr/>
        </p:nvGraphicFramePr>
        <p:xfrm>
          <a:off x="762000" y="1844512"/>
          <a:ext cx="10710333" cy="3980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30467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EEC4-D48F-5029-EA10-54B2577F16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F83E71-C277-675D-B060-5E97EBFB50A4}"/>
              </a:ext>
            </a:extLst>
          </p:cNvPr>
          <p:cNvSpPr>
            <a:spLocks noGrp="1"/>
          </p:cNvSpPr>
          <p:nvPr>
            <p:ph type="title"/>
          </p:nvPr>
        </p:nvSpPr>
        <p:spPr>
          <a:xfrm>
            <a:off x="665743" y="422468"/>
            <a:ext cx="9849857" cy="537936"/>
          </a:xfrm>
        </p:spPr>
        <p:txBody>
          <a:bodyPr/>
          <a:lstStyle/>
          <a:p>
            <a:r>
              <a:rPr lang="en-AU" sz="3300"/>
              <a:t>Priority 1 and Priority 2 reportable incidents</a:t>
            </a:r>
          </a:p>
        </p:txBody>
      </p:sp>
      <p:graphicFrame>
        <p:nvGraphicFramePr>
          <p:cNvPr id="2" name="Table 1">
            <a:extLst>
              <a:ext uri="{FF2B5EF4-FFF2-40B4-BE49-F238E27FC236}">
                <a16:creationId xmlns:a16="http://schemas.microsoft.com/office/drawing/2014/main" id="{8EE33D49-4E2D-D79F-E1B2-21A20808E84F}"/>
              </a:ext>
            </a:extLst>
          </p:cNvPr>
          <p:cNvGraphicFramePr>
            <a:graphicFrameLocks noGrp="1"/>
          </p:cNvGraphicFramePr>
          <p:nvPr>
            <p:extLst>
              <p:ext uri="{D42A27DB-BD31-4B8C-83A1-F6EECF244321}">
                <p14:modId xmlns:p14="http://schemas.microsoft.com/office/powerpoint/2010/main" val="2356475332"/>
              </p:ext>
            </p:extLst>
          </p:nvPr>
        </p:nvGraphicFramePr>
        <p:xfrm>
          <a:off x="365138" y="1169767"/>
          <a:ext cx="11461723" cy="4399579"/>
        </p:xfrm>
        <a:graphic>
          <a:graphicData uri="http://schemas.openxmlformats.org/drawingml/2006/table">
            <a:tbl>
              <a:tblPr firstRow="1" bandRow="1">
                <a:tableStyleId>{21E4AEA4-8DFA-4A89-87EB-49C32662AFE0}</a:tableStyleId>
              </a:tblPr>
              <a:tblGrid>
                <a:gridCol w="4836449">
                  <a:extLst>
                    <a:ext uri="{9D8B030D-6E8A-4147-A177-3AD203B41FA5}">
                      <a16:colId xmlns:a16="http://schemas.microsoft.com/office/drawing/2014/main" val="458789038"/>
                    </a:ext>
                  </a:extLst>
                </a:gridCol>
                <a:gridCol w="3402767">
                  <a:extLst>
                    <a:ext uri="{9D8B030D-6E8A-4147-A177-3AD203B41FA5}">
                      <a16:colId xmlns:a16="http://schemas.microsoft.com/office/drawing/2014/main" val="3397964283"/>
                    </a:ext>
                  </a:extLst>
                </a:gridCol>
                <a:gridCol w="3222507">
                  <a:extLst>
                    <a:ext uri="{9D8B030D-6E8A-4147-A177-3AD203B41FA5}">
                      <a16:colId xmlns:a16="http://schemas.microsoft.com/office/drawing/2014/main" val="1668723382"/>
                    </a:ext>
                  </a:extLst>
                </a:gridCol>
              </a:tblGrid>
              <a:tr h="626137">
                <a:tc>
                  <a:txBody>
                    <a:bodyPr/>
                    <a:lstStyle/>
                    <a:p>
                      <a:r>
                        <a:rPr lang="en-AU" sz="1600" dirty="0">
                          <a:solidFill>
                            <a:schemeClr val="bg1"/>
                          </a:solidFill>
                        </a:rPr>
                        <a:t>Priority 1</a:t>
                      </a:r>
                    </a:p>
                  </a:txBody>
                  <a:tcPr anchor="ctr"/>
                </a:tc>
                <a:tc>
                  <a:txBody>
                    <a:bodyPr/>
                    <a:lstStyle/>
                    <a:p>
                      <a:r>
                        <a:rPr lang="en-AU" sz="1600" dirty="0"/>
                        <a:t>Priority 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dirty="0">
                          <a:solidFill>
                            <a:schemeClr val="bg1"/>
                          </a:solidFill>
                        </a:rPr>
                        <a:t>Non-reportable incidents</a:t>
                      </a:r>
                    </a:p>
                  </a:txBody>
                  <a:tcPr anchor="ctr"/>
                </a:tc>
                <a:extLst>
                  <a:ext uri="{0D108BD9-81ED-4DB2-BD59-A6C34878D82A}">
                    <a16:rowId xmlns:a16="http://schemas.microsoft.com/office/drawing/2014/main" val="3144494540"/>
                  </a:ext>
                </a:extLst>
              </a:tr>
              <a:tr h="806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A physical or psychological injury or discomfort that needs </a:t>
                      </a:r>
                      <a:r>
                        <a:rPr lang="en-AU" sz="1600" b="1"/>
                        <a:t>medical or psychological treatment to resolve </a:t>
                      </a:r>
                    </a:p>
                  </a:txBody>
                  <a:tcPr/>
                </a:tc>
                <a:tc>
                  <a:txBody>
                    <a:bodyPr/>
                    <a:lstStyle/>
                    <a:p>
                      <a:r>
                        <a:rPr lang="en-AU" sz="1600" dirty="0"/>
                        <a:t>All SIRS reportable incidents that are not a priority 1 incident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Need to be managed in your services IMS</a:t>
                      </a:r>
                    </a:p>
                  </a:txBody>
                  <a:tcPr/>
                </a:tc>
                <a:extLst>
                  <a:ext uri="{0D108BD9-81ED-4DB2-BD59-A6C34878D82A}">
                    <a16:rowId xmlns:a16="http://schemas.microsoft.com/office/drawing/2014/main" val="3082145606"/>
                  </a:ext>
                </a:extLst>
              </a:tr>
              <a:tr h="806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a:t>Unlawful sexual contact or inappropriate sexual conduct </a:t>
                      </a:r>
                      <a:r>
                        <a:rPr lang="en-AU" sz="1600"/>
                        <a:t>inflicted on an older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Must be reported to the Commission within </a:t>
                      </a:r>
                      <a:r>
                        <a:rPr lang="en-AU" sz="1600" b="1"/>
                        <a:t>30 days </a:t>
                      </a:r>
                      <a:r>
                        <a:rPr lang="en-AU" sz="1600"/>
                        <a:t>of becoming aware of the incident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a:p>
                  </a:txBody>
                  <a:tcPr/>
                </a:tc>
                <a:extLst>
                  <a:ext uri="{0D108BD9-81ED-4DB2-BD59-A6C34878D82A}">
                    <a16:rowId xmlns:a16="http://schemas.microsoft.com/office/drawing/2014/main" val="439778252"/>
                  </a:ext>
                </a:extLst>
              </a:tr>
              <a:tr h="360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a:t>Unexpected death </a:t>
                      </a:r>
                      <a:r>
                        <a:rPr lang="en-AU" sz="1600"/>
                        <a:t>of an older person</a:t>
                      </a:r>
                    </a:p>
                  </a:txBody>
                  <a:tcPr/>
                </a:tc>
                <a:tc>
                  <a:txBody>
                    <a:bodyPr/>
                    <a:lstStyle/>
                    <a:p>
                      <a:endParaRPr lang="en-AU" sz="1600" b="1" kern="1200">
                        <a:solidFill>
                          <a:schemeClr val="dk1"/>
                        </a:solidFill>
                        <a:latin typeface="+mn-lt"/>
                        <a:ea typeface="+mn-ea"/>
                        <a:cs typeface="+mn-cs"/>
                      </a:endParaRPr>
                    </a:p>
                  </a:txBody>
                  <a:tcPr>
                    <a:solidFill>
                      <a:srgbClr val="D6CCD6"/>
                    </a:solidFill>
                  </a:tcPr>
                </a:tc>
                <a:tc>
                  <a:txBody>
                    <a:bodyPr/>
                    <a:lstStyle/>
                    <a:p>
                      <a:endParaRPr lang="en-AU" sz="1600" b="1">
                        <a:solidFill>
                          <a:schemeClr val="bg1"/>
                        </a:solidFill>
                      </a:endParaRPr>
                    </a:p>
                  </a:txBody>
                  <a:tcPr>
                    <a:solidFill>
                      <a:srgbClr val="D6CCD6"/>
                    </a:solidFill>
                  </a:tcPr>
                </a:tc>
                <a:extLst>
                  <a:ext uri="{0D108BD9-81ED-4DB2-BD59-A6C34878D82A}">
                    <a16:rowId xmlns:a16="http://schemas.microsoft.com/office/drawing/2014/main" val="2210845392"/>
                  </a:ext>
                </a:extLst>
              </a:tr>
              <a:tr h="365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dirty="0"/>
                        <a:t>Missing consumer</a:t>
                      </a:r>
                      <a:endParaRPr lang="en-AU" sz="1600" dirty="0"/>
                    </a:p>
                  </a:txBody>
                  <a:tcPr/>
                </a:tc>
                <a:tc>
                  <a:txBody>
                    <a:bodyPr/>
                    <a:lstStyle/>
                    <a:p>
                      <a:endParaRPr lang="en-AU" sz="1600"/>
                    </a:p>
                  </a:txBody>
                  <a:tcPr/>
                </a:tc>
                <a:tc>
                  <a:txBody>
                    <a:bodyPr/>
                    <a:lstStyle/>
                    <a:p>
                      <a:endParaRPr lang="en-AU" sz="1600"/>
                    </a:p>
                  </a:txBody>
                  <a:tcPr/>
                </a:tc>
                <a:extLst>
                  <a:ext uri="{0D108BD9-81ED-4DB2-BD59-A6C34878D82A}">
                    <a16:rowId xmlns:a16="http://schemas.microsoft.com/office/drawing/2014/main" val="3481137295"/>
                  </a:ext>
                </a:extLst>
              </a:tr>
              <a:tr h="806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If you believe an incident involves crime or ongoing danger where there are </a:t>
                      </a:r>
                      <a:r>
                        <a:rPr lang="en-AU" sz="1600" b="1"/>
                        <a:t>reasonable grounds </a:t>
                      </a:r>
                      <a:r>
                        <a:rPr lang="en-AU" sz="1600"/>
                        <a:t>to report to the police</a:t>
                      </a:r>
                    </a:p>
                  </a:txBody>
                  <a:tcPr/>
                </a:tc>
                <a:tc rowSpan="2">
                  <a:txBody>
                    <a:bodyPr/>
                    <a:lstStyle/>
                    <a:p>
                      <a:endParaRPr lang="en-AU" sz="1600"/>
                    </a:p>
                  </a:txBody>
                  <a:tcPr/>
                </a:tc>
                <a:tc rowSpan="2">
                  <a:txBody>
                    <a:bodyPr/>
                    <a:lstStyle/>
                    <a:p>
                      <a:endParaRPr lang="en-AU" sz="1600"/>
                    </a:p>
                  </a:txBody>
                  <a:tcPr/>
                </a:tc>
                <a:extLst>
                  <a:ext uri="{0D108BD9-81ED-4DB2-BD59-A6C34878D82A}">
                    <a16:rowId xmlns:a16="http://schemas.microsoft.com/office/drawing/2014/main" val="3187685489"/>
                  </a:ext>
                </a:extLst>
              </a:tr>
              <a:tr h="5677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Must be reported to the Commission within </a:t>
                      </a:r>
                      <a:r>
                        <a:rPr lang="en-AU" sz="1600" b="1" dirty="0"/>
                        <a:t>24 hours </a:t>
                      </a:r>
                      <a:r>
                        <a:rPr lang="en-AU" sz="1600" dirty="0"/>
                        <a:t>of becoming aware of the incident </a:t>
                      </a:r>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4056206256"/>
                  </a:ext>
                </a:extLst>
              </a:tr>
            </a:tbl>
          </a:graphicData>
        </a:graphic>
      </p:graphicFrame>
    </p:spTree>
    <p:extLst>
      <p:ext uri="{BB962C8B-B14F-4D97-AF65-F5344CB8AC3E}">
        <p14:creationId xmlns:p14="http://schemas.microsoft.com/office/powerpoint/2010/main" val="291151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82-7EB7-AD17-6A46-A28B95D886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99AF97-D951-31B9-D1A5-0619F5543F4D}"/>
              </a:ext>
            </a:extLst>
          </p:cNvPr>
          <p:cNvSpPr>
            <a:spLocks noGrp="1"/>
          </p:cNvSpPr>
          <p:nvPr>
            <p:ph type="title"/>
          </p:nvPr>
        </p:nvSpPr>
        <p:spPr>
          <a:xfrm>
            <a:off x="685914" y="659226"/>
            <a:ext cx="9682163" cy="537936"/>
          </a:xfrm>
        </p:spPr>
        <p:txBody>
          <a:bodyPr>
            <a:noAutofit/>
          </a:bodyPr>
          <a:lstStyle/>
          <a:p>
            <a:r>
              <a:rPr lang="en-AU"/>
              <a:t>Key concepts for Priority 1 and 2 incidents</a:t>
            </a:r>
          </a:p>
        </p:txBody>
      </p:sp>
      <p:graphicFrame>
        <p:nvGraphicFramePr>
          <p:cNvPr id="7" name="TextBox 4">
            <a:extLst>
              <a:ext uri="{FF2B5EF4-FFF2-40B4-BE49-F238E27FC236}">
                <a16:creationId xmlns:a16="http://schemas.microsoft.com/office/drawing/2014/main" id="{831672BF-CBB4-9A1C-9512-BE733CAC60AB}"/>
              </a:ext>
            </a:extLst>
          </p:cNvPr>
          <p:cNvGraphicFramePr/>
          <p:nvPr>
            <p:extLst>
              <p:ext uri="{D42A27DB-BD31-4B8C-83A1-F6EECF244321}">
                <p14:modId xmlns:p14="http://schemas.microsoft.com/office/powerpoint/2010/main" val="1939668451"/>
              </p:ext>
            </p:extLst>
          </p:nvPr>
        </p:nvGraphicFramePr>
        <p:xfrm>
          <a:off x="762000" y="1512000"/>
          <a:ext cx="10710333" cy="3980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58908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82-7EB7-AD17-6A46-A28B95D886B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9EDDF5D-4BDC-1B28-C2AC-B9C47385E72F}"/>
              </a:ext>
            </a:extLst>
          </p:cNvPr>
          <p:cNvSpPr txBox="1"/>
          <p:nvPr/>
        </p:nvSpPr>
        <p:spPr>
          <a:xfrm>
            <a:off x="7185213" y="1094855"/>
            <a:ext cx="4627194" cy="4969042"/>
          </a:xfrm>
          <a:prstGeom prst="rect">
            <a:avLst/>
          </a:prstGeom>
        </p:spPr>
        <p:txBody>
          <a:bodyPr vert="horz" lIns="0" tIns="0" rIns="0" bIns="0" rtlCol="0">
            <a:normAutofit/>
          </a:bodyPr>
          <a:lstStyle/>
          <a:p>
            <a:pPr marL="0" lvl="1" defTabSz="914400" fontAlgn="base">
              <a:spcAft>
                <a:spcPts val="600"/>
              </a:spcAft>
              <a:buFont typeface="Fira Sans Light" panose="020B0403050000020004" pitchFamily="34" charset="0"/>
              <a:buChar char="﻿"/>
            </a:pPr>
            <a:r>
              <a:rPr lang="en-US" sz="2000" b="1" dirty="0">
                <a:latin typeface="Open Sans" pitchFamily="2" charset="0"/>
                <a:ea typeface="Open Sans" pitchFamily="2" charset="0"/>
                <a:cs typeface="Open Sans" pitchFamily="2" charset="0"/>
              </a:rPr>
              <a:t>Reasonable grounds: </a:t>
            </a:r>
            <a:r>
              <a:rPr lang="en-US" sz="2000" dirty="0">
                <a:latin typeface="Open Sans" pitchFamily="2" charset="0"/>
                <a:ea typeface="Open Sans" pitchFamily="2" charset="0"/>
                <a:cs typeface="Open Sans" pitchFamily="2" charset="0"/>
              </a:rPr>
              <a:t>includes incidents that would be considered a criminal offence under the Commonwealth, State or Territory laws or where you believe an incident may involve a criminal offence or there is ongoing danger.</a:t>
            </a:r>
          </a:p>
          <a:p>
            <a:pPr marL="0" lvl="1" defTabSz="914400" fontAlgn="base">
              <a:spcAft>
                <a:spcPts val="600"/>
              </a:spcAft>
              <a:buFont typeface="Fira Sans Light" panose="020B0403050000020004" pitchFamily="34" charset="0"/>
              <a:buChar char="﻿"/>
            </a:pPr>
            <a:endParaRPr lang="en-US" sz="2000" dirty="0">
              <a:solidFill>
                <a:srgbClr val="000000"/>
              </a:solidFill>
              <a:latin typeface="Open Sans" pitchFamily="2" charset="0"/>
              <a:ea typeface="Open Sans" pitchFamily="2" charset="0"/>
              <a:cs typeface="Open Sans" pitchFamily="2" charset="0"/>
            </a:endParaRPr>
          </a:p>
          <a:p>
            <a:pPr marL="0" lvl="1" defTabSz="914400" fontAlgn="base">
              <a:spcAft>
                <a:spcPts val="600"/>
              </a:spcAft>
              <a:buFont typeface="Fira Sans Light" panose="020B0403050000020004" pitchFamily="34" charset="0"/>
              <a:buChar char="﻿"/>
            </a:pPr>
            <a:r>
              <a:rPr lang="en-AU" sz="2000" dirty="0">
                <a:solidFill>
                  <a:srgbClr val="000000"/>
                </a:solidFill>
              </a:rPr>
              <a:t>You do not need permission from the affected older person or their representative to report to the police. However, police may not start their investigation until they have received a complaint.</a:t>
            </a:r>
          </a:p>
          <a:p>
            <a:pPr defTabSz="914400" fontAlgn="base">
              <a:spcAft>
                <a:spcPts val="600"/>
              </a:spcAft>
              <a:buFont typeface="Fira Sans Light" panose="020B0403050000020004" pitchFamily="34" charset="0"/>
              <a:buChar char="﻿"/>
            </a:pPr>
            <a:endParaRPr lang="en-US" b="1" dirty="0">
              <a:solidFill>
                <a:srgbClr val="00577D"/>
              </a:solidFill>
              <a:latin typeface="Open Sans" pitchFamily="2" charset="0"/>
              <a:ea typeface="Open Sans" pitchFamily="2" charset="0"/>
              <a:cs typeface="Open Sans" pitchFamily="2" charset="0"/>
            </a:endParaRPr>
          </a:p>
        </p:txBody>
      </p:sp>
      <p:sp>
        <p:nvSpPr>
          <p:cNvPr id="3" name="Title 2">
            <a:extLst>
              <a:ext uri="{FF2B5EF4-FFF2-40B4-BE49-F238E27FC236}">
                <a16:creationId xmlns:a16="http://schemas.microsoft.com/office/drawing/2014/main" id="{5499AF97-D951-31B9-D1A5-0619F5543F4D}"/>
              </a:ext>
            </a:extLst>
          </p:cNvPr>
          <p:cNvSpPr>
            <a:spLocks noGrp="1"/>
          </p:cNvSpPr>
          <p:nvPr>
            <p:ph type="title"/>
          </p:nvPr>
        </p:nvSpPr>
        <p:spPr>
          <a:xfrm>
            <a:off x="822512" y="2967535"/>
            <a:ext cx="4305301" cy="1364561"/>
          </a:xfrm>
        </p:spPr>
        <p:txBody>
          <a:bodyPr>
            <a:normAutofit/>
          </a:bodyPr>
          <a:lstStyle/>
          <a:p>
            <a:r>
              <a:rPr lang="en-AU"/>
              <a:t>Reporting to police</a:t>
            </a:r>
          </a:p>
        </p:txBody>
      </p:sp>
    </p:spTree>
    <p:extLst>
      <p:ext uri="{BB962C8B-B14F-4D97-AF65-F5344CB8AC3E}">
        <p14:creationId xmlns:p14="http://schemas.microsoft.com/office/powerpoint/2010/main" val="2232887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82-7EB7-AD17-6A46-A28B95D886BD}"/>
            </a:ext>
          </a:extLst>
        </p:cNvPr>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8121C790-F0D8-0603-EB39-0962BA924AAE}"/>
              </a:ext>
            </a:extLst>
          </p:cNvPr>
          <p:cNvSpPr>
            <a:spLocks noGrp="1"/>
          </p:cNvSpPr>
          <p:nvPr>
            <p:ph idx="1"/>
          </p:nvPr>
        </p:nvSpPr>
        <p:spPr>
          <a:xfrm>
            <a:off x="7307580" y="2534161"/>
            <a:ext cx="4627194" cy="2418346"/>
          </a:xfrm>
        </p:spPr>
        <p:txBody>
          <a:bodyPr/>
          <a:lstStyle/>
          <a:p>
            <a:r>
              <a:rPr lang="en-US" sz="2000" b="0">
                <a:solidFill>
                  <a:schemeClr val="tx1"/>
                </a:solidFill>
                <a:ea typeface="Open Sans Light" pitchFamily="2" charset="0"/>
                <a:cs typeface="Open Sans Light" pitchFamily="2" charset="0"/>
              </a:rPr>
              <a:t>Incidents involving older people you provide care and services to must be reported regardless of whether that person has an assessed cognitive impairment.  </a:t>
            </a:r>
          </a:p>
          <a:p>
            <a:endParaRPr lang="en-US"/>
          </a:p>
        </p:txBody>
      </p:sp>
      <p:sp>
        <p:nvSpPr>
          <p:cNvPr id="3" name="Title 2">
            <a:extLst>
              <a:ext uri="{FF2B5EF4-FFF2-40B4-BE49-F238E27FC236}">
                <a16:creationId xmlns:a16="http://schemas.microsoft.com/office/drawing/2014/main" id="{5499AF97-D951-31B9-D1A5-0619F5543F4D}"/>
              </a:ext>
            </a:extLst>
          </p:cNvPr>
          <p:cNvSpPr>
            <a:spLocks noGrp="1"/>
          </p:cNvSpPr>
          <p:nvPr>
            <p:ph type="title"/>
          </p:nvPr>
        </p:nvSpPr>
        <p:spPr>
          <a:xfrm>
            <a:off x="761999" y="2703417"/>
            <a:ext cx="4305301" cy="1364561"/>
          </a:xfrm>
        </p:spPr>
        <p:txBody>
          <a:bodyPr>
            <a:noAutofit/>
          </a:bodyPr>
          <a:lstStyle/>
          <a:p>
            <a:r>
              <a:rPr lang="en-AU" dirty="0"/>
              <a:t>Older person with cognitive impairment</a:t>
            </a:r>
          </a:p>
        </p:txBody>
      </p:sp>
      <p:sp>
        <p:nvSpPr>
          <p:cNvPr id="5" name="TextBox 4">
            <a:extLst>
              <a:ext uri="{FF2B5EF4-FFF2-40B4-BE49-F238E27FC236}">
                <a16:creationId xmlns:a16="http://schemas.microsoft.com/office/drawing/2014/main" id="{29EDDF5D-4BDC-1B28-C2AC-B9C47385E72F}"/>
              </a:ext>
            </a:extLst>
          </p:cNvPr>
          <p:cNvSpPr txBox="1"/>
          <p:nvPr/>
        </p:nvSpPr>
        <p:spPr>
          <a:xfrm>
            <a:off x="761999" y="3743334"/>
            <a:ext cx="4305301" cy="649288"/>
          </a:xfrm>
          <a:prstGeom prst="rect">
            <a:avLst/>
          </a:prstGeom>
        </p:spPr>
        <p:txBody>
          <a:bodyPr vert="horz" lIns="0" tIns="0" rIns="0" bIns="0" rtlCol="0">
            <a:normAutofit/>
          </a:bodyPr>
          <a:lstStyle/>
          <a:p>
            <a:pPr defTabSz="914400" fontAlgn="base">
              <a:lnSpc>
                <a:spcPct val="104000"/>
              </a:lnSpc>
              <a:spcAft>
                <a:spcPts val="600"/>
              </a:spcAft>
            </a:pPr>
            <a:endParaRPr lang="en-US" sz="800">
              <a:solidFill>
                <a:schemeClr val="bg1"/>
              </a:solidFill>
              <a:ea typeface="Open Sans Light" pitchFamily="2" charset="0"/>
              <a:cs typeface="Open Sans Light" pitchFamily="2" charset="0"/>
            </a:endParaRPr>
          </a:p>
          <a:p>
            <a:pPr defTabSz="914400" fontAlgn="base">
              <a:lnSpc>
                <a:spcPct val="104000"/>
              </a:lnSpc>
              <a:spcAft>
                <a:spcPts val="600"/>
              </a:spcAft>
            </a:pPr>
            <a:endParaRPr lang="en-US" sz="800">
              <a:solidFill>
                <a:schemeClr val="bg1"/>
              </a:solidFill>
              <a:ea typeface="Open Sans Light" pitchFamily="2" charset="0"/>
              <a:cs typeface="Open Sans Light" pitchFamily="2" charset="0"/>
            </a:endParaRPr>
          </a:p>
        </p:txBody>
      </p:sp>
    </p:spTree>
    <p:extLst>
      <p:ext uri="{BB962C8B-B14F-4D97-AF65-F5344CB8AC3E}">
        <p14:creationId xmlns:p14="http://schemas.microsoft.com/office/powerpoint/2010/main" val="2889488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82-7EB7-AD17-6A46-A28B95D886BD}"/>
            </a:ext>
          </a:extLst>
        </p:cNvPr>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52542D1-27E9-FA26-5188-C280A77A4516}"/>
              </a:ext>
            </a:extLst>
          </p:cNvPr>
          <p:cNvSpPr>
            <a:spLocks noGrp="1"/>
          </p:cNvSpPr>
          <p:nvPr>
            <p:ph idx="1"/>
          </p:nvPr>
        </p:nvSpPr>
        <p:spPr>
          <a:xfrm>
            <a:off x="7353301" y="2060881"/>
            <a:ext cx="4305300" cy="2732680"/>
          </a:xfrm>
        </p:spPr>
        <p:txBody>
          <a:bodyPr/>
          <a:lstStyle/>
          <a:p>
            <a:r>
              <a:rPr lang="en-US" sz="2000" b="0" dirty="0">
                <a:solidFill>
                  <a:schemeClr val="tx1"/>
                </a:solidFill>
                <a:ea typeface="Open Sans Light" pitchFamily="2" charset="0"/>
                <a:cs typeface="Open Sans Light" pitchFamily="2" charset="0"/>
              </a:rPr>
              <a:t>May include any medical or psychological treatment used to cure a disease or condition or is in the context of s15NE(2) of the </a:t>
            </a:r>
            <a:r>
              <a:rPr lang="en-US" sz="2000" b="0" i="1" dirty="0">
                <a:solidFill>
                  <a:schemeClr val="tx1"/>
                </a:solidFill>
                <a:ea typeface="Open Sans Light" pitchFamily="2" charset="0"/>
                <a:cs typeface="Open Sans Light" pitchFamily="2" charset="0"/>
              </a:rPr>
              <a:t>Quality of Care Principles 2014, </a:t>
            </a:r>
            <a:r>
              <a:rPr lang="en-US" sz="2000" b="0" dirty="0">
                <a:solidFill>
                  <a:schemeClr val="tx1"/>
                </a:solidFill>
                <a:ea typeface="Open Sans Light" pitchFamily="2" charset="0"/>
                <a:cs typeface="Open Sans Light" pitchFamily="2" charset="0"/>
              </a:rPr>
              <a:t>to treat and resolve physical or psychological injury or discomfort</a:t>
            </a:r>
            <a:r>
              <a:rPr lang="en-US" sz="2000" dirty="0">
                <a:solidFill>
                  <a:schemeClr val="tx1"/>
                </a:solidFill>
                <a:ea typeface="Open Sans Light" pitchFamily="2" charset="0"/>
                <a:cs typeface="Open Sans Light" pitchFamily="2" charset="0"/>
              </a:rPr>
              <a:t>.</a:t>
            </a:r>
          </a:p>
          <a:p>
            <a:endParaRPr lang="en-US" dirty="0"/>
          </a:p>
        </p:txBody>
      </p:sp>
      <p:sp>
        <p:nvSpPr>
          <p:cNvPr id="3" name="Title 2">
            <a:extLst>
              <a:ext uri="{FF2B5EF4-FFF2-40B4-BE49-F238E27FC236}">
                <a16:creationId xmlns:a16="http://schemas.microsoft.com/office/drawing/2014/main" id="{5499AF97-D951-31B9-D1A5-0619F5543F4D}"/>
              </a:ext>
            </a:extLst>
          </p:cNvPr>
          <p:cNvSpPr>
            <a:spLocks noGrp="1"/>
          </p:cNvSpPr>
          <p:nvPr>
            <p:ph type="title"/>
          </p:nvPr>
        </p:nvSpPr>
        <p:spPr>
          <a:xfrm>
            <a:off x="761999" y="2703417"/>
            <a:ext cx="4305301" cy="1364561"/>
          </a:xfrm>
        </p:spPr>
        <p:txBody>
          <a:bodyPr>
            <a:noAutofit/>
          </a:bodyPr>
          <a:lstStyle/>
          <a:p>
            <a:r>
              <a:rPr lang="en-AU"/>
              <a:t>Medical treatment or psychological treatment</a:t>
            </a:r>
          </a:p>
        </p:txBody>
      </p:sp>
      <p:sp>
        <p:nvSpPr>
          <p:cNvPr id="5" name="TextBox 4">
            <a:extLst>
              <a:ext uri="{FF2B5EF4-FFF2-40B4-BE49-F238E27FC236}">
                <a16:creationId xmlns:a16="http://schemas.microsoft.com/office/drawing/2014/main" id="{29EDDF5D-4BDC-1B28-C2AC-B9C47385E72F}"/>
              </a:ext>
            </a:extLst>
          </p:cNvPr>
          <p:cNvSpPr txBox="1"/>
          <p:nvPr/>
        </p:nvSpPr>
        <p:spPr>
          <a:xfrm>
            <a:off x="761999" y="3743334"/>
            <a:ext cx="4305301" cy="649288"/>
          </a:xfrm>
          <a:prstGeom prst="rect">
            <a:avLst/>
          </a:prstGeom>
        </p:spPr>
        <p:txBody>
          <a:bodyPr vert="horz" lIns="0" tIns="0" rIns="0" bIns="0" rtlCol="0">
            <a:normAutofit/>
          </a:bodyPr>
          <a:lstStyle/>
          <a:p>
            <a:pPr defTabSz="914400" fontAlgn="base">
              <a:lnSpc>
                <a:spcPct val="104000"/>
              </a:lnSpc>
              <a:spcAft>
                <a:spcPts val="600"/>
              </a:spcAft>
            </a:pPr>
            <a:endParaRPr lang="en-US" sz="700">
              <a:solidFill>
                <a:schemeClr val="bg1"/>
              </a:solidFill>
              <a:ea typeface="Open Sans Light" pitchFamily="2" charset="0"/>
              <a:cs typeface="Open Sans Light" pitchFamily="2" charset="0"/>
            </a:endParaRPr>
          </a:p>
        </p:txBody>
      </p:sp>
    </p:spTree>
    <p:extLst>
      <p:ext uri="{BB962C8B-B14F-4D97-AF65-F5344CB8AC3E}">
        <p14:creationId xmlns:p14="http://schemas.microsoft.com/office/powerpoint/2010/main" val="645862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1B4AE-1612-3214-9EA1-E145978EE2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518E71-1204-2CC0-DACE-BB11C1F3925C}"/>
              </a:ext>
            </a:extLst>
          </p:cNvPr>
          <p:cNvSpPr>
            <a:spLocks noGrp="1"/>
          </p:cNvSpPr>
          <p:nvPr>
            <p:ph type="title"/>
          </p:nvPr>
        </p:nvSpPr>
        <p:spPr>
          <a:xfrm>
            <a:off x="762000" y="2378773"/>
            <a:ext cx="4305301" cy="1364561"/>
          </a:xfrm>
        </p:spPr>
        <p:txBody>
          <a:bodyPr>
            <a:normAutofit/>
          </a:bodyPr>
          <a:lstStyle/>
          <a:p>
            <a:r>
              <a:rPr lang="en-AU"/>
              <a:t>SIRS Guidance Resource </a:t>
            </a:r>
          </a:p>
        </p:txBody>
      </p:sp>
      <p:pic>
        <p:nvPicPr>
          <p:cNvPr id="5" name="Picture 5" descr="Diagram&#10;&#10;Description automatically generated">
            <a:extLst>
              <a:ext uri="{FF2B5EF4-FFF2-40B4-BE49-F238E27FC236}">
                <a16:creationId xmlns:a16="http://schemas.microsoft.com/office/drawing/2014/main" id="{F3FB5BD0-4CAC-24E8-FC2A-E61662B4AE0C}"/>
              </a:ext>
            </a:extLst>
          </p:cNvPr>
          <p:cNvPicPr>
            <a:picLocks noChangeAspect="1"/>
          </p:cNvPicPr>
          <p:nvPr/>
        </p:nvPicPr>
        <p:blipFill>
          <a:blip r:embed="rId4"/>
          <a:stretch>
            <a:fillRect/>
          </a:stretch>
        </p:blipFill>
        <p:spPr>
          <a:xfrm>
            <a:off x="7331718" y="436115"/>
            <a:ext cx="4332054" cy="5712895"/>
          </a:xfrm>
          <a:prstGeom prst="rect">
            <a:avLst/>
          </a:prstGeom>
          <a:ln>
            <a:solidFill>
              <a:schemeClr val="tx1"/>
            </a:solidFill>
          </a:ln>
        </p:spPr>
      </p:pic>
    </p:spTree>
    <p:custDataLst>
      <p:tags r:id="rId1"/>
    </p:custDataLst>
    <p:extLst>
      <p:ext uri="{BB962C8B-B14F-4D97-AF65-F5344CB8AC3E}">
        <p14:creationId xmlns:p14="http://schemas.microsoft.com/office/powerpoint/2010/main" val="1863731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510A9-354E-6F73-5894-087A9E636B34}"/>
            </a:ext>
          </a:extLst>
        </p:cNvPr>
        <p:cNvGrpSpPr/>
        <p:nvPr/>
      </p:nvGrpSpPr>
      <p:grpSpPr>
        <a:xfrm>
          <a:off x="0" y="0"/>
          <a:ext cx="0" cy="0"/>
          <a:chOff x="0" y="0"/>
          <a:chExt cx="0" cy="0"/>
        </a:xfrm>
      </p:grpSpPr>
      <p:pic>
        <p:nvPicPr>
          <p:cNvPr id="2" name="Content Placeholder 4" descr="A diagram of a accident&#10;&#10;Description automatically generated">
            <a:extLst>
              <a:ext uri="{FF2B5EF4-FFF2-40B4-BE49-F238E27FC236}">
                <a16:creationId xmlns:a16="http://schemas.microsoft.com/office/drawing/2014/main" id="{8E342762-C45E-DFD8-EB26-3DD35AF79168}"/>
              </a:ext>
            </a:extLst>
          </p:cNvPr>
          <p:cNvPicPr>
            <a:picLocks noGrp="1" noChangeAspect="1"/>
          </p:cNvPicPr>
          <p:nvPr>
            <p:ph idx="1"/>
          </p:nvPr>
        </p:nvPicPr>
        <p:blipFill rotWithShape="1">
          <a:blip r:embed="rId4"/>
          <a:stretch/>
        </p:blipFill>
        <p:spPr>
          <a:xfrm>
            <a:off x="7124701" y="510540"/>
            <a:ext cx="4804751" cy="5702970"/>
          </a:xfrm>
          <a:prstGeom prst="rect">
            <a:avLst/>
          </a:prstGeom>
          <a:noFill/>
        </p:spPr>
      </p:pic>
      <p:sp>
        <p:nvSpPr>
          <p:cNvPr id="3" name="Title 2">
            <a:extLst>
              <a:ext uri="{FF2B5EF4-FFF2-40B4-BE49-F238E27FC236}">
                <a16:creationId xmlns:a16="http://schemas.microsoft.com/office/drawing/2014/main" id="{EF7109DF-F45B-49FB-7487-DF2C88EC359B}"/>
              </a:ext>
            </a:extLst>
          </p:cNvPr>
          <p:cNvSpPr>
            <a:spLocks noGrp="1"/>
          </p:cNvSpPr>
          <p:nvPr>
            <p:ph type="title"/>
          </p:nvPr>
        </p:nvSpPr>
        <p:spPr>
          <a:xfrm>
            <a:off x="762000" y="2378773"/>
            <a:ext cx="4305301" cy="1364561"/>
          </a:xfrm>
        </p:spPr>
        <p:txBody>
          <a:bodyPr>
            <a:normAutofit/>
          </a:bodyPr>
          <a:lstStyle/>
          <a:p>
            <a:r>
              <a:rPr lang="en-AU" sz="3100"/>
              <a:t>Reportable incidents workflow</a:t>
            </a:r>
          </a:p>
        </p:txBody>
      </p:sp>
    </p:spTree>
    <p:custDataLst>
      <p:tags r:id="rId1"/>
    </p:custDataLst>
    <p:extLst>
      <p:ext uri="{BB962C8B-B14F-4D97-AF65-F5344CB8AC3E}">
        <p14:creationId xmlns:p14="http://schemas.microsoft.com/office/powerpoint/2010/main" val="2576678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C2AC10F-6622-2FBF-284E-9A38270E72A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042" r="8042"/>
          <a:stretch/>
        </p:blipFill>
        <p:spPr/>
      </p:pic>
      <p:sp>
        <p:nvSpPr>
          <p:cNvPr id="6" name="Content Placeholder 5">
            <a:extLst>
              <a:ext uri="{FF2B5EF4-FFF2-40B4-BE49-F238E27FC236}">
                <a16:creationId xmlns:a16="http://schemas.microsoft.com/office/drawing/2014/main" id="{4AE03EC5-2E07-7056-E6A2-E113F2726740}"/>
              </a:ext>
            </a:extLst>
          </p:cNvPr>
          <p:cNvSpPr>
            <a:spLocks noGrp="1"/>
          </p:cNvSpPr>
          <p:nvPr>
            <p:ph idx="1"/>
          </p:nvPr>
        </p:nvSpPr>
        <p:spPr/>
        <p:txBody>
          <a:bodyPr/>
          <a:lstStyle/>
          <a:p>
            <a:endParaRPr lang="en-AU"/>
          </a:p>
        </p:txBody>
      </p:sp>
      <p:sp>
        <p:nvSpPr>
          <p:cNvPr id="5" name="Title 4">
            <a:extLst>
              <a:ext uri="{FF2B5EF4-FFF2-40B4-BE49-F238E27FC236}">
                <a16:creationId xmlns:a16="http://schemas.microsoft.com/office/drawing/2014/main" id="{DCAE9D65-2906-727C-09D4-0D97384A0A67}"/>
              </a:ext>
            </a:extLst>
          </p:cNvPr>
          <p:cNvSpPr>
            <a:spLocks noGrp="1"/>
          </p:cNvSpPr>
          <p:nvPr>
            <p:ph type="title"/>
          </p:nvPr>
        </p:nvSpPr>
        <p:spPr/>
        <p:txBody>
          <a:bodyPr/>
          <a:lstStyle/>
          <a:p>
            <a:endParaRPr lang="en-AU"/>
          </a:p>
        </p:txBody>
      </p:sp>
      <p:pic>
        <p:nvPicPr>
          <p:cNvPr id="8" name="Picture 7">
            <a:extLst>
              <a:ext uri="{FF2B5EF4-FFF2-40B4-BE49-F238E27FC236}">
                <a16:creationId xmlns:a16="http://schemas.microsoft.com/office/drawing/2014/main" id="{109505A0-BD47-AFFD-F2F0-A515C485A5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13" y="1492"/>
            <a:ext cx="6979928" cy="6855015"/>
          </a:xfrm>
          <a:prstGeom prst="rect">
            <a:avLst/>
          </a:prstGeom>
        </p:spPr>
      </p:pic>
      <p:pic>
        <p:nvPicPr>
          <p:cNvPr id="9" name="Picture 8">
            <a:extLst>
              <a:ext uri="{FF2B5EF4-FFF2-40B4-BE49-F238E27FC236}">
                <a16:creationId xmlns:a16="http://schemas.microsoft.com/office/drawing/2014/main" id="{BCC084CF-43AF-78E2-B170-9AF5FD97DB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78E1B69C-EB71-DE04-33C7-1A2D5B70516A}"/>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29</a:t>
            </a:fld>
            <a:endParaRPr lang="en-AU" sz="1100"/>
          </a:p>
        </p:txBody>
      </p:sp>
      <p:sp>
        <p:nvSpPr>
          <p:cNvPr id="11" name="Title 1">
            <a:extLst>
              <a:ext uri="{FF2B5EF4-FFF2-40B4-BE49-F238E27FC236}">
                <a16:creationId xmlns:a16="http://schemas.microsoft.com/office/drawing/2014/main" id="{E0E83F18-58DF-EF30-ED0C-488A880D08E7}"/>
              </a:ext>
            </a:extLst>
          </p:cNvPr>
          <p:cNvSpPr txBox="1">
            <a:spLocks/>
          </p:cNvSpPr>
          <p:nvPr/>
        </p:nvSpPr>
        <p:spPr>
          <a:xfrm>
            <a:off x="677336" y="2502705"/>
            <a:ext cx="4056590" cy="1052513"/>
          </a:xfrm>
          <a:prstGeom prst="rect">
            <a:avLst/>
          </a:prstGeom>
        </p:spPr>
        <p:txBody>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AU" dirty="0"/>
              <a:t>SECTION 4:</a:t>
            </a:r>
          </a:p>
        </p:txBody>
      </p:sp>
      <p:sp>
        <p:nvSpPr>
          <p:cNvPr id="12" name="Text Placeholder 2">
            <a:extLst>
              <a:ext uri="{FF2B5EF4-FFF2-40B4-BE49-F238E27FC236}">
                <a16:creationId xmlns:a16="http://schemas.microsoft.com/office/drawing/2014/main" id="{72F7CE39-2029-554E-4905-40AC09E21418}"/>
              </a:ext>
            </a:extLst>
          </p:cNvPr>
          <p:cNvSpPr txBox="1">
            <a:spLocks/>
          </p:cNvSpPr>
          <p:nvPr/>
        </p:nvSpPr>
        <p:spPr>
          <a:xfrm>
            <a:off x="677863" y="3570682"/>
            <a:ext cx="4094162" cy="649288"/>
          </a:xfrm>
          <a:prstGeom prst="rect">
            <a:avLst/>
          </a:prstGeom>
        </p:spPr>
        <p:txBody>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chemeClr val="bg1"/>
                </a:solidFill>
              </a:rPr>
              <a:t>The 8 SIRS reportable incident types</a:t>
            </a:r>
          </a:p>
        </p:txBody>
      </p:sp>
    </p:spTree>
    <p:extLst>
      <p:ext uri="{BB962C8B-B14F-4D97-AF65-F5344CB8AC3E}">
        <p14:creationId xmlns:p14="http://schemas.microsoft.com/office/powerpoint/2010/main" val="1612920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A45FD2-FCAE-42EF-BEEB-0D6AC65FA2D7}"/>
              </a:ext>
            </a:extLst>
          </p:cNvPr>
          <p:cNvSpPr>
            <a:spLocks noGrp="1"/>
          </p:cNvSpPr>
          <p:nvPr>
            <p:ph type="title"/>
          </p:nvPr>
        </p:nvSpPr>
        <p:spPr/>
        <p:txBody>
          <a:bodyPr/>
          <a:lstStyle/>
          <a:p>
            <a:r>
              <a:rPr lang="en-AU"/>
              <a:t>Release of information</a:t>
            </a:r>
          </a:p>
        </p:txBody>
      </p:sp>
      <p:sp>
        <p:nvSpPr>
          <p:cNvPr id="4" name="Content Placeholder 1">
            <a:extLst>
              <a:ext uri="{FF2B5EF4-FFF2-40B4-BE49-F238E27FC236}">
                <a16:creationId xmlns:a16="http://schemas.microsoft.com/office/drawing/2014/main" id="{F5FFB0D9-AF71-4D03-B03C-F4AB19A0FD9D}"/>
              </a:ext>
            </a:extLst>
          </p:cNvPr>
          <p:cNvSpPr>
            <a:spLocks noGrp="1"/>
          </p:cNvSpPr>
          <p:nvPr>
            <p:ph idx="1"/>
          </p:nvPr>
        </p:nvSpPr>
        <p:spPr>
          <a:xfrm>
            <a:off x="762000" y="1511300"/>
            <a:ext cx="10710863" cy="3981450"/>
          </a:xfrm>
        </p:spPr>
        <p:txBody>
          <a:bodyPr>
            <a:normAutofit/>
          </a:bodyPr>
          <a:lstStyle/>
          <a:p>
            <a:r>
              <a:rPr lang="en-AU" sz="2400" b="0" dirty="0">
                <a:solidFill>
                  <a:schemeClr val="tx1"/>
                </a:solidFill>
              </a:rPr>
              <a:t>The information contained in this presentation is current at the time of release. It is the responsibility of the provider to ensure any information added to this document prior to and during training delivery is accurate.  </a:t>
            </a:r>
          </a:p>
          <a:p>
            <a:endParaRPr lang="en-AU" sz="2400" dirty="0">
              <a:solidFill>
                <a:schemeClr val="tx1"/>
              </a:solidFill>
            </a:endParaRPr>
          </a:p>
          <a:p>
            <a:r>
              <a:rPr lang="en-AU" sz="2400" b="0" dirty="0">
                <a:solidFill>
                  <a:schemeClr val="tx1"/>
                </a:solidFill>
                <a:latin typeface="Open Sans"/>
                <a:ea typeface="Open Sans"/>
                <a:cs typeface="Open Sans"/>
              </a:rPr>
              <a:t>The Commission does not take responsibility for this document once modifications have been made and recommends providers monitor the Aged Care Quality and Safety Commission’s website. </a:t>
            </a:r>
          </a:p>
          <a:p>
            <a:r>
              <a:rPr lang="en-AU" sz="2400" b="0" dirty="0">
                <a:solidFill>
                  <a:schemeClr val="tx2"/>
                </a:solidFill>
                <a:latin typeface="Open Sans"/>
                <a:ea typeface="Open Sans"/>
                <a:cs typeface="Open Sans"/>
              </a:rPr>
              <a:t> </a:t>
            </a:r>
            <a:endParaRPr lang="en-AU" sz="2400" dirty="0"/>
          </a:p>
          <a:p>
            <a:pPr algn="ctr"/>
            <a:r>
              <a:rPr lang="en-AU" sz="2400" dirty="0"/>
              <a:t>UNCONTROLLED ONCE RELEASED. </a:t>
            </a:r>
          </a:p>
        </p:txBody>
      </p:sp>
    </p:spTree>
    <p:extLst>
      <p:ext uri="{BB962C8B-B14F-4D97-AF65-F5344CB8AC3E}">
        <p14:creationId xmlns:p14="http://schemas.microsoft.com/office/powerpoint/2010/main" val="291418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01FF0-F364-2D97-1BFC-E8625B0D64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080B1D-8064-4433-A129-17F8DB51C76E}"/>
              </a:ext>
            </a:extLst>
          </p:cNvPr>
          <p:cNvSpPr>
            <a:spLocks noGrp="1"/>
          </p:cNvSpPr>
          <p:nvPr>
            <p:ph type="title"/>
          </p:nvPr>
        </p:nvSpPr>
        <p:spPr>
          <a:xfrm>
            <a:off x="665744" y="1159826"/>
            <a:ext cx="9682163" cy="537936"/>
          </a:xfrm>
        </p:spPr>
        <p:txBody>
          <a:bodyPr>
            <a:normAutofit/>
          </a:bodyPr>
          <a:lstStyle/>
          <a:p>
            <a:r>
              <a:rPr lang="en-AU" sz="3100" dirty="0"/>
              <a:t>The eight SIRS reportable incident types</a:t>
            </a:r>
          </a:p>
        </p:txBody>
      </p:sp>
      <p:graphicFrame>
        <p:nvGraphicFramePr>
          <p:cNvPr id="2" name="Diagram 1">
            <a:extLst>
              <a:ext uri="{FF2B5EF4-FFF2-40B4-BE49-F238E27FC236}">
                <a16:creationId xmlns:a16="http://schemas.microsoft.com/office/drawing/2014/main" id="{DD147521-EA4D-DAC1-2DDF-3410F52442D9}"/>
              </a:ext>
            </a:extLst>
          </p:cNvPr>
          <p:cNvGraphicFramePr/>
          <p:nvPr>
            <p:extLst>
              <p:ext uri="{D42A27DB-BD31-4B8C-83A1-F6EECF244321}">
                <p14:modId xmlns:p14="http://schemas.microsoft.com/office/powerpoint/2010/main" val="614743565"/>
              </p:ext>
            </p:extLst>
          </p:nvPr>
        </p:nvGraphicFramePr>
        <p:xfrm>
          <a:off x="762000" y="1844512"/>
          <a:ext cx="10710333" cy="3980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651277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29F26-A096-E535-8A16-504727DC26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18C9E7-6417-20D4-806B-7F208D73D916}"/>
              </a:ext>
            </a:extLst>
          </p:cNvPr>
          <p:cNvSpPr>
            <a:spLocks noGrp="1"/>
          </p:cNvSpPr>
          <p:nvPr>
            <p:ph type="title"/>
          </p:nvPr>
        </p:nvSpPr>
        <p:spPr>
          <a:xfrm>
            <a:off x="665743" y="422468"/>
            <a:ext cx="9682163" cy="537936"/>
          </a:xfrm>
        </p:spPr>
        <p:txBody>
          <a:bodyPr/>
          <a:lstStyle/>
          <a:p>
            <a:r>
              <a:rPr lang="en-AU" sz="3300"/>
              <a:t>Unreasonable use of force </a:t>
            </a:r>
          </a:p>
        </p:txBody>
      </p:sp>
      <p:sp>
        <p:nvSpPr>
          <p:cNvPr id="2" name="Content Placeholder 2">
            <a:extLst>
              <a:ext uri="{FF2B5EF4-FFF2-40B4-BE49-F238E27FC236}">
                <a16:creationId xmlns:a16="http://schemas.microsoft.com/office/drawing/2014/main" id="{9597A39C-0A3A-6EAB-C8C4-8FFC4FEC0AAF}"/>
              </a:ext>
            </a:extLst>
          </p:cNvPr>
          <p:cNvSpPr txBox="1">
            <a:spLocks/>
          </p:cNvSpPr>
          <p:nvPr/>
        </p:nvSpPr>
        <p:spPr>
          <a:xfrm>
            <a:off x="761999" y="1365250"/>
            <a:ext cx="10710333" cy="446693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AU">
                <a:solidFill>
                  <a:srgbClr val="00080C"/>
                </a:solidFill>
                <a:latin typeface="Open Sans (body)"/>
              </a:rPr>
              <a:t>Includes:</a:t>
            </a:r>
            <a:r>
              <a:rPr lang="en-AU" b="0">
                <a:solidFill>
                  <a:srgbClr val="00080C"/>
                </a:solidFill>
                <a:latin typeface="Open Sans (body)"/>
              </a:rPr>
              <a:t> </a:t>
            </a:r>
          </a:p>
          <a:p>
            <a:pPr marL="702900" lvl="3" indent="-342900">
              <a:lnSpc>
                <a:spcPct val="150000"/>
              </a:lnSpc>
            </a:pPr>
            <a:r>
              <a:rPr lang="en-AU" b="0">
                <a:solidFill>
                  <a:srgbClr val="00080C"/>
                </a:solidFill>
                <a:latin typeface="Open Sans (body)"/>
              </a:rPr>
              <a:t>conduct with an older person that ranges from the use of unwarranted or unjustified physical contact that has caused harm or has the potential to cause harm.</a:t>
            </a:r>
          </a:p>
          <a:p>
            <a:pPr marL="702900" lvl="3" indent="-342900">
              <a:lnSpc>
                <a:spcPct val="150000"/>
              </a:lnSpc>
            </a:pPr>
            <a:r>
              <a:rPr lang="en-AU" b="0">
                <a:solidFill>
                  <a:srgbClr val="00080C"/>
                </a:solidFill>
                <a:latin typeface="Open Sans (body)"/>
              </a:rPr>
              <a:t>hitting, punching pushing, shoving, kicking or rough handling</a:t>
            </a:r>
          </a:p>
          <a:p>
            <a:pPr marL="702900" lvl="3" indent="-342900">
              <a:lnSpc>
                <a:spcPct val="150000"/>
              </a:lnSpc>
            </a:pPr>
            <a:r>
              <a:rPr lang="en-AU" b="0">
                <a:solidFill>
                  <a:srgbClr val="00080C"/>
                </a:solidFill>
                <a:latin typeface="Open Sans (body)"/>
              </a:rPr>
              <a:t>repeated minor incidents of non-consensual physical contact that may have an impact over time. </a:t>
            </a:r>
          </a:p>
          <a:p>
            <a:pPr marL="342900" indent="-342900">
              <a:lnSpc>
                <a:spcPct val="150000"/>
              </a:lnSpc>
              <a:buFont typeface="Arial" panose="020B0604020202020204" pitchFamily="34" charset="0"/>
              <a:buChar char="•"/>
            </a:pPr>
            <a:r>
              <a:rPr lang="en-AU">
                <a:solidFill>
                  <a:srgbClr val="00080C"/>
                </a:solidFill>
                <a:latin typeface="Open Sans (body)"/>
              </a:rPr>
              <a:t>Applies</a:t>
            </a:r>
            <a:r>
              <a:rPr lang="en-AU" b="0">
                <a:solidFill>
                  <a:srgbClr val="00080C"/>
                </a:solidFill>
                <a:latin typeface="Open Sans (body)"/>
              </a:rPr>
              <a:t> to incidents between staff and the older person(s), as well as incidents which take place between two or more older people</a:t>
            </a:r>
            <a:r>
              <a:rPr lang="en-AU" b="0">
                <a:latin typeface="Open Sans (body)"/>
              </a:rPr>
              <a:t>.</a:t>
            </a:r>
          </a:p>
          <a:p>
            <a:pPr marL="342900" indent="-342900">
              <a:lnSpc>
                <a:spcPct val="150000"/>
              </a:lnSpc>
              <a:buFont typeface="Arial" panose="020B0604020202020204" pitchFamily="34" charset="0"/>
              <a:buChar char="•"/>
            </a:pPr>
            <a:r>
              <a:rPr lang="en-AU">
                <a:solidFill>
                  <a:srgbClr val="00080C"/>
                </a:solidFill>
                <a:latin typeface="Open Sans (body)"/>
              </a:rPr>
              <a:t>Does not include </a:t>
            </a:r>
            <a:r>
              <a:rPr lang="en-AU" b="0">
                <a:solidFill>
                  <a:srgbClr val="00080C"/>
                </a:solidFill>
                <a:latin typeface="Open Sans (body)"/>
              </a:rPr>
              <a:t>physical contact with a lawful justification, e.g. pushing an older person out of the way of an oncoming car.</a:t>
            </a:r>
          </a:p>
        </p:txBody>
      </p:sp>
    </p:spTree>
    <p:custDataLst>
      <p:tags r:id="rId1"/>
    </p:custDataLst>
    <p:extLst>
      <p:ext uri="{BB962C8B-B14F-4D97-AF65-F5344CB8AC3E}">
        <p14:creationId xmlns:p14="http://schemas.microsoft.com/office/powerpoint/2010/main" val="688239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AA4C6-AC7D-351F-2232-2A87F2A86E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D449AD-A208-1441-6BD9-BC17733DF547}"/>
              </a:ext>
            </a:extLst>
          </p:cNvPr>
          <p:cNvSpPr>
            <a:spLocks noGrp="1"/>
          </p:cNvSpPr>
          <p:nvPr>
            <p:ph type="title"/>
          </p:nvPr>
        </p:nvSpPr>
        <p:spPr>
          <a:xfrm>
            <a:off x="740833" y="301444"/>
            <a:ext cx="9682163" cy="537936"/>
          </a:xfrm>
        </p:spPr>
        <p:txBody>
          <a:bodyPr/>
          <a:lstStyle/>
          <a:p>
            <a:r>
              <a:rPr lang="en-AU" sz="3300"/>
              <a:t>Unlawfu</a:t>
            </a:r>
            <a:r>
              <a:rPr lang="en-AU"/>
              <a:t>l sexual contact or inappropriate sexual conduct </a:t>
            </a:r>
            <a:endParaRPr lang="en-AU" sz="3300"/>
          </a:p>
        </p:txBody>
      </p:sp>
      <p:sp>
        <p:nvSpPr>
          <p:cNvPr id="2" name="Content Placeholder 2">
            <a:extLst>
              <a:ext uri="{FF2B5EF4-FFF2-40B4-BE49-F238E27FC236}">
                <a16:creationId xmlns:a16="http://schemas.microsoft.com/office/drawing/2014/main" id="{45D2C736-05B7-D707-E722-6AF6422EF20F}"/>
              </a:ext>
            </a:extLst>
          </p:cNvPr>
          <p:cNvSpPr txBox="1">
            <a:spLocks/>
          </p:cNvSpPr>
          <p:nvPr/>
        </p:nvSpPr>
        <p:spPr>
          <a:xfrm>
            <a:off x="740833" y="1324710"/>
            <a:ext cx="11199633" cy="4942925"/>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lvl="0" indent="-227965" defTabSz="914377">
              <a:lnSpc>
                <a:spcPct val="100000"/>
              </a:lnSpc>
              <a:spcBef>
                <a:spcPts val="1000"/>
              </a:spcBef>
              <a:buFont typeface="Arial" panose="020B0604020202020204" pitchFamily="34" charset="0"/>
              <a:buChar char="•"/>
            </a:pPr>
            <a:r>
              <a:rPr lang="en-AU" dirty="0">
                <a:solidFill>
                  <a:srgbClr val="00080C"/>
                </a:solidFill>
                <a:latin typeface="Open Sans"/>
                <a:ea typeface="Open Sans"/>
                <a:cs typeface="Open Sans"/>
              </a:rPr>
              <a:t>Always Priority 1</a:t>
            </a:r>
            <a:r>
              <a:rPr lang="en-AU" b="0" dirty="0">
                <a:solidFill>
                  <a:srgbClr val="00080C"/>
                </a:solidFill>
                <a:latin typeface="Open Sans"/>
                <a:ea typeface="Open Sans"/>
                <a:cs typeface="Open Sans"/>
              </a:rPr>
              <a:t>, </a:t>
            </a:r>
            <a:r>
              <a:rPr lang="en-AU" b="0" dirty="0">
                <a:solidFill>
                  <a:srgbClr val="000000"/>
                </a:solidFill>
                <a:latin typeface="Open Sans"/>
                <a:ea typeface="Open Sans"/>
                <a:cs typeface="Open Sans"/>
              </a:rPr>
              <a:t>must be reported to the Commission within 24 hours.</a:t>
            </a:r>
            <a:endParaRPr lang="en-AU" b="0" dirty="0">
              <a:solidFill>
                <a:srgbClr val="00080C"/>
              </a:solidFill>
              <a:latin typeface="Open Sans"/>
              <a:ea typeface="Open Sans"/>
              <a:cs typeface="Open Sans"/>
            </a:endParaRPr>
          </a:p>
          <a:p>
            <a:pPr marL="227965" lvl="0" indent="-227965" defTabSz="914377">
              <a:lnSpc>
                <a:spcPct val="100000"/>
              </a:lnSpc>
              <a:spcBef>
                <a:spcPts val="1000"/>
              </a:spcBef>
              <a:buFont typeface="Arial" panose="020B0604020202020204" pitchFamily="34" charset="0"/>
              <a:buChar char="•"/>
            </a:pPr>
            <a:r>
              <a:rPr lang="en-AU" dirty="0">
                <a:solidFill>
                  <a:srgbClr val="00080C"/>
                </a:solidFill>
                <a:latin typeface="Open Sans"/>
                <a:ea typeface="Open Sans"/>
                <a:cs typeface="Open Sans"/>
              </a:rPr>
              <a:t>Includes:</a:t>
            </a:r>
          </a:p>
          <a:p>
            <a:pPr marL="628650" lvl="2" indent="-285750" defTabSz="914377">
              <a:lnSpc>
                <a:spcPct val="100000"/>
              </a:lnSpc>
              <a:spcBef>
                <a:spcPts val="1000"/>
              </a:spcBef>
            </a:pPr>
            <a:r>
              <a:rPr lang="en-AU" b="0" dirty="0">
                <a:solidFill>
                  <a:srgbClr val="00080C"/>
                </a:solidFill>
                <a:latin typeface="Open Sans"/>
                <a:ea typeface="Open Sans"/>
                <a:cs typeface="Open Sans"/>
              </a:rPr>
              <a:t>any sexual behaviour that is an offence under </a:t>
            </a:r>
            <a:r>
              <a:rPr lang="en-AU" dirty="0">
                <a:solidFill>
                  <a:srgbClr val="00080C"/>
                </a:solidFill>
                <a:latin typeface="Open Sans"/>
                <a:ea typeface="Open Sans"/>
                <a:cs typeface="Open Sans"/>
              </a:rPr>
              <a:t>State</a:t>
            </a:r>
            <a:r>
              <a:rPr lang="en-AU" b="0" dirty="0">
                <a:solidFill>
                  <a:srgbClr val="00080C"/>
                </a:solidFill>
                <a:latin typeface="Open Sans"/>
                <a:ea typeface="Open Sans"/>
                <a:cs typeface="Open Sans"/>
              </a:rPr>
              <a:t>, </a:t>
            </a:r>
            <a:r>
              <a:rPr lang="en-AU" dirty="0">
                <a:solidFill>
                  <a:srgbClr val="00080C"/>
                </a:solidFill>
                <a:latin typeface="Open Sans"/>
                <a:ea typeface="Open Sans"/>
                <a:cs typeface="Open Sans"/>
              </a:rPr>
              <a:t>Territory</a:t>
            </a:r>
            <a:r>
              <a:rPr lang="en-AU" b="0" dirty="0">
                <a:solidFill>
                  <a:srgbClr val="00080C"/>
                </a:solidFill>
                <a:latin typeface="Open Sans"/>
                <a:ea typeface="Open Sans"/>
                <a:cs typeface="Open Sans"/>
              </a:rPr>
              <a:t> or Commonwealth laws</a:t>
            </a:r>
          </a:p>
          <a:p>
            <a:pPr marL="628650" lvl="2" indent="-285750" defTabSz="914377">
              <a:lnSpc>
                <a:spcPct val="100000"/>
              </a:lnSpc>
              <a:spcBef>
                <a:spcPts val="1000"/>
              </a:spcBef>
            </a:pPr>
            <a:r>
              <a:rPr lang="en-AU" b="0" dirty="0">
                <a:solidFill>
                  <a:srgbClr val="00080C"/>
                </a:solidFill>
                <a:latin typeface="Open Sans"/>
                <a:ea typeface="Open Sans"/>
                <a:cs typeface="Open Sans"/>
              </a:rPr>
              <a:t>sexual contact or conduct where an older person is unable to consent</a:t>
            </a:r>
          </a:p>
          <a:p>
            <a:pPr marL="628650" lvl="2" indent="-285750" defTabSz="914377">
              <a:lnSpc>
                <a:spcPct val="100000"/>
              </a:lnSpc>
              <a:spcBef>
                <a:spcPts val="1000"/>
              </a:spcBef>
            </a:pPr>
            <a:r>
              <a:rPr lang="en-AU" b="0" dirty="0">
                <a:latin typeface="Open Sans"/>
                <a:ea typeface="Open Sans"/>
                <a:cs typeface="Open Sans"/>
              </a:rPr>
              <a:t>any conduct or contact of a sexual nature inflicted on the older person by a worker, or a person who provides care or services while that person is providing such services (e.g. volunteers on duty).</a:t>
            </a:r>
          </a:p>
          <a:p>
            <a:pPr marL="628650" lvl="2" indent="-285750" defTabSz="914377">
              <a:lnSpc>
                <a:spcPct val="100000"/>
              </a:lnSpc>
              <a:spcBef>
                <a:spcPts val="1000"/>
              </a:spcBef>
            </a:pPr>
            <a:r>
              <a:rPr lang="en-AU" b="0" dirty="0">
                <a:latin typeface="Open Sans"/>
                <a:ea typeface="Open Sans"/>
                <a:cs typeface="Open Sans"/>
              </a:rPr>
              <a:t>engaging in conduct with the intention of making it easier to procure the older person to engage in sexual contact or conduct.</a:t>
            </a:r>
          </a:p>
          <a:p>
            <a:pPr marL="227965" lvl="0" indent="-227965" defTabSz="914377">
              <a:lnSpc>
                <a:spcPct val="100000"/>
              </a:lnSpc>
              <a:spcBef>
                <a:spcPts val="1000"/>
              </a:spcBef>
              <a:buFont typeface="Arial" panose="020B0604020202020204" pitchFamily="34" charset="0"/>
              <a:buChar char="•"/>
            </a:pPr>
            <a:r>
              <a:rPr lang="en-AU" dirty="0">
                <a:solidFill>
                  <a:schemeClr val="tx1"/>
                </a:solidFill>
                <a:latin typeface="Open Sans"/>
                <a:ea typeface="Open Sans"/>
                <a:cs typeface="Open Sans"/>
              </a:rPr>
              <a:t>Does not include:</a:t>
            </a:r>
          </a:p>
          <a:p>
            <a:pPr marL="650875" lvl="2" indent="-285750" defTabSz="914377">
              <a:lnSpc>
                <a:spcPct val="100000"/>
              </a:lnSpc>
              <a:spcBef>
                <a:spcPts val="1000"/>
              </a:spcBef>
            </a:pPr>
            <a:r>
              <a:rPr lang="en-AU" b="0" dirty="0">
                <a:latin typeface="Open Sans"/>
                <a:ea typeface="Open Sans"/>
                <a:cs typeface="Open Sans"/>
              </a:rPr>
              <a:t>consensual sexual relations between older people, including between an older person</a:t>
            </a:r>
            <a:r>
              <a:rPr lang="en-AU" b="0" dirty="0">
                <a:solidFill>
                  <a:srgbClr val="00080C"/>
                </a:solidFill>
                <a:latin typeface="Open Sans"/>
                <a:ea typeface="Open Sans"/>
                <a:cs typeface="Open Sans"/>
              </a:rPr>
              <a:t> and their partner who does not receive care and services.</a:t>
            </a:r>
          </a:p>
          <a:p>
            <a:pPr marL="650875" lvl="2" indent="-285750" defTabSz="914377">
              <a:lnSpc>
                <a:spcPct val="100000"/>
              </a:lnSpc>
              <a:spcBef>
                <a:spcPts val="1000"/>
              </a:spcBef>
            </a:pPr>
            <a:r>
              <a:rPr lang="en-AU" b="0" dirty="0">
                <a:solidFill>
                  <a:srgbClr val="00080C"/>
                </a:solidFill>
                <a:latin typeface="Open Sans"/>
                <a:ea typeface="Open Sans"/>
                <a:cs typeface="Open Sans"/>
              </a:rPr>
              <a:t>consensual acts of affection or gestures of comfort.</a:t>
            </a:r>
          </a:p>
        </p:txBody>
      </p:sp>
    </p:spTree>
    <p:custDataLst>
      <p:tags r:id="rId1"/>
    </p:custDataLst>
    <p:extLst>
      <p:ext uri="{BB962C8B-B14F-4D97-AF65-F5344CB8AC3E}">
        <p14:creationId xmlns:p14="http://schemas.microsoft.com/office/powerpoint/2010/main" val="2727933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063C7-DEA4-94EA-6EA0-3F6F268D3F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73D5FF-811C-3EDA-0E5C-706706881955}"/>
              </a:ext>
            </a:extLst>
          </p:cNvPr>
          <p:cNvSpPr>
            <a:spLocks noGrp="1"/>
          </p:cNvSpPr>
          <p:nvPr>
            <p:ph type="title"/>
          </p:nvPr>
        </p:nvSpPr>
        <p:spPr>
          <a:xfrm>
            <a:off x="740833" y="597279"/>
            <a:ext cx="9682163" cy="537936"/>
          </a:xfrm>
        </p:spPr>
        <p:txBody>
          <a:bodyPr/>
          <a:lstStyle/>
          <a:p>
            <a:r>
              <a:rPr lang="en-AU" sz="3300"/>
              <a:t>Psychological or emotional abuse </a:t>
            </a:r>
          </a:p>
        </p:txBody>
      </p:sp>
      <p:sp>
        <p:nvSpPr>
          <p:cNvPr id="2" name="Content Placeholder 2">
            <a:extLst>
              <a:ext uri="{FF2B5EF4-FFF2-40B4-BE49-F238E27FC236}">
                <a16:creationId xmlns:a16="http://schemas.microsoft.com/office/drawing/2014/main" id="{74BB99BB-CD63-0F05-457A-03674A5B412B}"/>
              </a:ext>
            </a:extLst>
          </p:cNvPr>
          <p:cNvSpPr txBox="1">
            <a:spLocks/>
          </p:cNvSpPr>
          <p:nvPr/>
        </p:nvSpPr>
        <p:spPr>
          <a:xfrm>
            <a:off x="740833" y="1408531"/>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1" i="0" u="none" strike="noStrike" kern="1200" cap="none" spc="0" normalizeH="0" baseline="0" noProof="0" dirty="0">
                <a:ln>
                  <a:noFill/>
                </a:ln>
                <a:solidFill>
                  <a:srgbClr val="00080C"/>
                </a:solidFill>
                <a:effectLst/>
                <a:uLnTx/>
                <a:uFillTx/>
                <a:latin typeface="Open Sans (body)"/>
                <a:ea typeface="+mn-ea"/>
                <a:cs typeface="Arial" panose="020B0604020202020204" pitchFamily="34" charset="0"/>
              </a:rPr>
              <a:t>Includes</a:t>
            </a:r>
            <a:r>
              <a:rPr kumimoji="0" lang="en-AU" sz="2000" b="0" i="0" u="none" strike="noStrike" kern="1200" cap="none" spc="0" normalizeH="0" baseline="0" noProof="0" dirty="0">
                <a:ln>
                  <a:noFill/>
                </a:ln>
                <a:solidFill>
                  <a:srgbClr val="00080C"/>
                </a:solidFill>
                <a:effectLst/>
                <a:uLnTx/>
                <a:uFillTx/>
                <a:latin typeface="Open Sans (body)"/>
                <a:ea typeface="+mn-ea"/>
                <a:cs typeface="Arial" panose="020B0604020202020204" pitchFamily="34" charset="0"/>
              </a:rPr>
              <a:t>:</a:t>
            </a:r>
          </a:p>
          <a:p>
            <a:pPr marL="665163" marR="0" lvl="0" indent="-285750"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80C"/>
                </a:solidFill>
                <a:effectLst/>
                <a:uLnTx/>
                <a:uFillTx/>
                <a:latin typeface="Open Sans (body)"/>
                <a:ea typeface="+mn-ea"/>
                <a:cs typeface="Arial" panose="020B0604020202020204" pitchFamily="34" charset="0"/>
              </a:rPr>
              <a:t>conduct that has caused (or could reasonably have been expected to have caused) an older person psychological or emotional distress.</a:t>
            </a:r>
          </a:p>
          <a:p>
            <a:pPr marL="665163" marR="0" lvl="0" indent="-285750"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80C"/>
                </a:solidFill>
                <a:effectLst/>
                <a:uLnTx/>
                <a:uFillTx/>
                <a:latin typeface="Open Sans (body)"/>
                <a:ea typeface="+mn-ea"/>
                <a:cs typeface="Arial" panose="020B0604020202020204" pitchFamily="34" charset="0"/>
              </a:rPr>
              <a:t>yelling, name calling, unreasonably ignoring an older person, making threatening gestures, or refusing a person access to care as punishment.</a:t>
            </a:r>
          </a:p>
          <a:p>
            <a:pPr marL="665163" marR="0" lvl="0" indent="-285750"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80C"/>
                </a:solidFill>
                <a:effectLst/>
                <a:uLnTx/>
                <a:uFillTx/>
                <a:latin typeface="Open Sans (body)"/>
                <a:ea typeface="+mn-ea"/>
                <a:cs typeface="Arial" panose="020B0604020202020204" pitchFamily="34" charset="0"/>
              </a:rPr>
              <a:t>disparaging an older person’s gender, sexual orientation, sexual identity, cultural identity or religious identity.</a:t>
            </a:r>
          </a:p>
          <a:p>
            <a:pPr marL="228594" marR="0" lvl="0" indent="-228594"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1" i="0" u="none" strike="noStrike" kern="1200" cap="none" spc="0" normalizeH="0" baseline="0" noProof="0" dirty="0">
                <a:ln>
                  <a:noFill/>
                </a:ln>
                <a:solidFill>
                  <a:srgbClr val="00080C"/>
                </a:solidFill>
                <a:effectLst/>
                <a:uLnTx/>
                <a:uFillTx/>
                <a:latin typeface="Open Sans (body)"/>
                <a:ea typeface="+mn-ea"/>
                <a:cs typeface="Arial" panose="020B0604020202020204" pitchFamily="34" charset="0"/>
              </a:rPr>
              <a:t>Does not include </a:t>
            </a:r>
            <a:r>
              <a:rPr kumimoji="0" lang="en-AU" sz="2000" b="0" i="0" u="none" strike="noStrike" kern="1200" cap="none" spc="0" normalizeH="0" baseline="0" noProof="0" dirty="0">
                <a:ln>
                  <a:noFill/>
                </a:ln>
                <a:solidFill>
                  <a:srgbClr val="00080C"/>
                </a:solidFill>
                <a:effectLst/>
                <a:uLnTx/>
                <a:uFillTx/>
                <a:latin typeface="Open Sans (body)"/>
                <a:ea typeface="+mn-ea"/>
                <a:cs typeface="Arial" panose="020B0604020202020204" pitchFamily="34" charset="0"/>
              </a:rPr>
              <a:t>raised voices to get the attention of an older person with hearing difficulties, minor disagreements between older people, or making reasonable requests such as encouraging a person to eat their meal.</a:t>
            </a:r>
          </a:p>
        </p:txBody>
      </p:sp>
    </p:spTree>
    <p:custDataLst>
      <p:tags r:id="rId1"/>
    </p:custDataLst>
    <p:extLst>
      <p:ext uri="{BB962C8B-B14F-4D97-AF65-F5344CB8AC3E}">
        <p14:creationId xmlns:p14="http://schemas.microsoft.com/office/powerpoint/2010/main" val="4015938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A1BB0-D67A-B2AF-B3B0-003B15CBF6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3EA0ED-EEA1-DAF5-557F-79BB3A0CCE13}"/>
              </a:ext>
            </a:extLst>
          </p:cNvPr>
          <p:cNvSpPr>
            <a:spLocks noGrp="1"/>
          </p:cNvSpPr>
          <p:nvPr>
            <p:ph type="title"/>
          </p:nvPr>
        </p:nvSpPr>
        <p:spPr>
          <a:xfrm>
            <a:off x="740833" y="597279"/>
            <a:ext cx="9682163" cy="537936"/>
          </a:xfrm>
        </p:spPr>
        <p:txBody>
          <a:bodyPr/>
          <a:lstStyle/>
          <a:p>
            <a:r>
              <a:rPr lang="en-AU" sz="3300"/>
              <a:t>Unexpected death</a:t>
            </a:r>
          </a:p>
        </p:txBody>
      </p:sp>
      <p:sp>
        <p:nvSpPr>
          <p:cNvPr id="2" name="Content Placeholder 2">
            <a:extLst>
              <a:ext uri="{FF2B5EF4-FFF2-40B4-BE49-F238E27FC236}">
                <a16:creationId xmlns:a16="http://schemas.microsoft.com/office/drawing/2014/main" id="{F81D644C-C0A3-B1A3-F762-1091ACBF2F54}"/>
              </a:ext>
            </a:extLst>
          </p:cNvPr>
          <p:cNvSpPr txBox="1">
            <a:spLocks/>
          </p:cNvSpPr>
          <p:nvPr/>
        </p:nvSpPr>
        <p:spPr>
          <a:xfrm>
            <a:off x="740833" y="1408531"/>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2000" b="1" i="0" u="none" strike="noStrike" kern="1200" cap="none" spc="0" normalizeH="0" baseline="0" noProof="0">
                <a:ln>
                  <a:noFill/>
                </a:ln>
                <a:solidFill>
                  <a:srgbClr val="00080C"/>
                </a:solidFill>
                <a:effectLst/>
                <a:uLnTx/>
                <a:uFillTx/>
                <a:latin typeface="Open Sans (body)"/>
                <a:ea typeface="+mn-ea"/>
                <a:cs typeface="+mn-cs"/>
              </a:rPr>
              <a:t>Always Priority 1, </a:t>
            </a:r>
            <a:r>
              <a:rPr kumimoji="0" lang="en-AU" sz="2000" b="1" i="0" u="none" strike="noStrike" kern="1200" cap="none" spc="0" normalizeH="0" baseline="0" noProof="0">
                <a:ln>
                  <a:noFill/>
                </a:ln>
                <a:solidFill>
                  <a:srgbClr val="000000"/>
                </a:solidFill>
                <a:effectLst/>
                <a:uLnTx/>
                <a:uFillTx/>
                <a:latin typeface="Open Sans (body)"/>
                <a:ea typeface="+mn-ea"/>
                <a:cs typeface="+mn-cs"/>
              </a:rPr>
              <a:t>must be reported to the Commission within 24 hours.</a:t>
            </a:r>
            <a:endParaRPr kumimoji="0" lang="en-AU" sz="2000" b="1" i="0" u="none" strike="noStrike" kern="1200" cap="none" spc="0" normalizeH="0" baseline="0" noProof="0">
              <a:ln>
                <a:noFill/>
              </a:ln>
              <a:solidFill>
                <a:srgbClr val="00080C"/>
              </a:solidFill>
              <a:effectLst/>
              <a:uLnTx/>
              <a:uFillTx/>
              <a:latin typeface="Open Sans (body)"/>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2000" b="1" i="0" u="none" strike="noStrike" kern="1200" cap="none" spc="0" normalizeH="0" baseline="0" noProof="0">
                <a:ln>
                  <a:noFill/>
                </a:ln>
                <a:solidFill>
                  <a:srgbClr val="00080C"/>
                </a:solidFill>
                <a:effectLst/>
                <a:uLnTx/>
                <a:uFillTx/>
                <a:latin typeface="Open Sans (body)"/>
                <a:ea typeface="+mn-ea"/>
                <a:cs typeface="+mn-cs"/>
              </a:rPr>
              <a:t>Includes </a:t>
            </a:r>
            <a:r>
              <a:rPr kumimoji="0" lang="en-AU" sz="2000" b="0" i="0" u="none" strike="noStrike" kern="1200" cap="none" spc="0" normalizeH="0" baseline="0" noProof="0">
                <a:ln>
                  <a:noFill/>
                </a:ln>
                <a:solidFill>
                  <a:srgbClr val="00080C"/>
                </a:solidFill>
                <a:effectLst/>
                <a:uLnTx/>
                <a:uFillTx/>
                <a:latin typeface="Open Sans (body)"/>
                <a:ea typeface="+mn-ea"/>
                <a:cs typeface="+mn-cs"/>
              </a:rPr>
              <a:t>where a death is the result of care, or services provided by the provider or a failure by the provider to provide care or services.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00080C"/>
                </a:solidFill>
                <a:effectLst/>
                <a:uLnTx/>
                <a:uFillTx/>
                <a:latin typeface="Open Sans (body)"/>
                <a:ea typeface="+mn-ea"/>
                <a:cs typeface="+mn-cs"/>
              </a:rPr>
              <a:t>A death may occur immediately or sometime after a mistake, a failure or incident occurred. Where the death could reasonably be considered to be related to a mistake, failure or incident, you must notify the Commission.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2000" b="1" i="0" u="none" strike="noStrike" kern="1200" cap="none" spc="0" normalizeH="0" baseline="0" noProof="0">
                <a:ln>
                  <a:noFill/>
                </a:ln>
                <a:solidFill>
                  <a:srgbClr val="00080C"/>
                </a:solidFill>
                <a:effectLst/>
                <a:uLnTx/>
                <a:uFillTx/>
                <a:latin typeface="Open Sans (body)"/>
                <a:ea typeface="+mn-ea"/>
                <a:cs typeface="+mn-cs"/>
              </a:rPr>
              <a:t>Does not include </a:t>
            </a:r>
            <a:r>
              <a:rPr kumimoji="0" lang="en-AU" sz="2000" b="0" i="0" u="none" strike="noStrike" kern="1200" cap="none" spc="0" normalizeH="0" baseline="0" noProof="0">
                <a:ln>
                  <a:noFill/>
                </a:ln>
                <a:solidFill>
                  <a:srgbClr val="00080C"/>
                </a:solidFill>
                <a:effectLst/>
                <a:uLnTx/>
                <a:uFillTx/>
                <a:latin typeface="Open Sans (body)"/>
                <a:ea typeface="+mn-ea"/>
                <a:cs typeface="+mn-cs"/>
              </a:rPr>
              <a:t>an older person dying of an illness or disease that was appropriately assessed, monitored and managed; or dying of unrelated illness after being involved in an incident.</a:t>
            </a:r>
          </a:p>
        </p:txBody>
      </p:sp>
    </p:spTree>
    <p:custDataLst>
      <p:tags r:id="rId1"/>
    </p:custDataLst>
    <p:extLst>
      <p:ext uri="{BB962C8B-B14F-4D97-AF65-F5344CB8AC3E}">
        <p14:creationId xmlns:p14="http://schemas.microsoft.com/office/powerpoint/2010/main" val="3784180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851-867D-0C21-7EE9-600FEC2C95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31071B-FE14-9D03-007C-E7485D5C27FE}"/>
              </a:ext>
            </a:extLst>
          </p:cNvPr>
          <p:cNvSpPr>
            <a:spLocks noGrp="1"/>
          </p:cNvSpPr>
          <p:nvPr>
            <p:ph type="title"/>
          </p:nvPr>
        </p:nvSpPr>
        <p:spPr>
          <a:xfrm>
            <a:off x="740833" y="597279"/>
            <a:ext cx="9682163" cy="537936"/>
          </a:xfrm>
        </p:spPr>
        <p:txBody>
          <a:bodyPr/>
          <a:lstStyle/>
          <a:p>
            <a:r>
              <a:rPr lang="en-AU" sz="3300"/>
              <a:t>Stealing or financial coercion by a staff member</a:t>
            </a:r>
          </a:p>
        </p:txBody>
      </p:sp>
      <p:sp>
        <p:nvSpPr>
          <p:cNvPr id="2" name="Content Placeholder 2">
            <a:extLst>
              <a:ext uri="{FF2B5EF4-FFF2-40B4-BE49-F238E27FC236}">
                <a16:creationId xmlns:a16="http://schemas.microsoft.com/office/drawing/2014/main" id="{847E2DD5-B96D-8380-37B8-6567892FD06F}"/>
              </a:ext>
            </a:extLst>
          </p:cNvPr>
          <p:cNvSpPr txBox="1">
            <a:spLocks/>
          </p:cNvSpPr>
          <p:nvPr/>
        </p:nvSpPr>
        <p:spPr>
          <a:xfrm>
            <a:off x="740833" y="1825390"/>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AU" b="0">
                <a:solidFill>
                  <a:srgbClr val="00080C"/>
                </a:solidFill>
                <a:latin typeface="+mn-lt"/>
              </a:rPr>
              <a:t>Stealing from an older person by a worker</a:t>
            </a:r>
          </a:p>
          <a:p>
            <a:pPr marL="285750" indent="-285750">
              <a:lnSpc>
                <a:spcPct val="150000"/>
              </a:lnSpc>
              <a:buFont typeface="Arial" panose="020B0604020202020204" pitchFamily="34" charset="0"/>
              <a:buChar char="•"/>
            </a:pPr>
            <a:r>
              <a:rPr lang="en-AU">
                <a:solidFill>
                  <a:srgbClr val="00080C"/>
                </a:solidFill>
                <a:latin typeface="+mn-lt"/>
              </a:rPr>
              <a:t>Includes</a:t>
            </a:r>
            <a:r>
              <a:rPr lang="en-AU" b="0">
                <a:solidFill>
                  <a:srgbClr val="00080C"/>
                </a:solidFill>
                <a:latin typeface="+mn-lt"/>
              </a:rPr>
              <a:t> conduct by a worker that is:</a:t>
            </a:r>
          </a:p>
          <a:p>
            <a:pPr marL="645750" lvl="3" indent="-285750">
              <a:lnSpc>
                <a:spcPct val="150000"/>
              </a:lnSpc>
            </a:pPr>
            <a:r>
              <a:rPr lang="en-AU" b="0">
                <a:solidFill>
                  <a:srgbClr val="00080C"/>
                </a:solidFill>
                <a:latin typeface="+mn-lt"/>
              </a:rPr>
              <a:t>financially coercive towards an older person</a:t>
            </a:r>
          </a:p>
          <a:p>
            <a:pPr marL="645750" lvl="3" indent="-285750">
              <a:lnSpc>
                <a:spcPct val="150000"/>
              </a:lnSpc>
            </a:pPr>
            <a:r>
              <a:rPr lang="en-AU" b="0">
                <a:solidFill>
                  <a:srgbClr val="00080C"/>
                </a:solidFill>
                <a:latin typeface="+mn-lt"/>
              </a:rPr>
              <a:t>deceptive about an older person’s financial affairs</a:t>
            </a:r>
          </a:p>
          <a:p>
            <a:pPr marL="285750" indent="-285750">
              <a:lnSpc>
                <a:spcPct val="150000"/>
              </a:lnSpc>
              <a:buFont typeface="Arial" panose="020B0604020202020204" pitchFamily="34" charset="0"/>
              <a:buChar char="•"/>
            </a:pPr>
            <a:r>
              <a:rPr lang="en-AU" b="0">
                <a:solidFill>
                  <a:srgbClr val="00080C"/>
                </a:solidFill>
                <a:latin typeface="+mn-lt"/>
              </a:rPr>
              <a:t>Also </a:t>
            </a:r>
            <a:r>
              <a:rPr lang="en-AU">
                <a:solidFill>
                  <a:srgbClr val="00080C"/>
                </a:solidFill>
                <a:latin typeface="+mn-lt"/>
              </a:rPr>
              <a:t>includes</a:t>
            </a:r>
            <a:r>
              <a:rPr lang="en-AU" b="0">
                <a:solidFill>
                  <a:srgbClr val="00080C"/>
                </a:solidFill>
                <a:latin typeface="+mn-lt"/>
              </a:rPr>
              <a:t> conduct by a worker that unreasonably controls a person’s finances. </a:t>
            </a:r>
          </a:p>
          <a:p>
            <a:pPr marL="285750" indent="-285750">
              <a:lnSpc>
                <a:spcPct val="150000"/>
              </a:lnSpc>
              <a:buFont typeface="Arial" panose="020B0604020202020204" pitchFamily="34" charset="0"/>
              <a:buChar char="•"/>
            </a:pPr>
            <a:r>
              <a:rPr lang="en-AU">
                <a:solidFill>
                  <a:srgbClr val="00080C"/>
                </a:solidFill>
                <a:latin typeface="+mn-lt"/>
              </a:rPr>
              <a:t>Does not include </a:t>
            </a:r>
            <a:r>
              <a:rPr lang="en-AU" b="0">
                <a:solidFill>
                  <a:srgbClr val="00080C"/>
                </a:solidFill>
                <a:latin typeface="+mn-lt"/>
              </a:rPr>
              <a:t>an older person, with cognitive capacity, willingly offering to buy a worker a coffee on an outing, or a gift to thank them.</a:t>
            </a:r>
          </a:p>
          <a:p>
            <a:pPr marL="285750" indent="-285750">
              <a:lnSpc>
                <a:spcPct val="150000"/>
              </a:lnSpc>
              <a:buFont typeface="Arial" panose="020B0604020202020204" pitchFamily="34" charset="0"/>
              <a:buChar char="•"/>
            </a:pPr>
            <a:r>
              <a:rPr lang="en-AU">
                <a:solidFill>
                  <a:srgbClr val="00080C"/>
                </a:solidFill>
                <a:latin typeface="+mn-lt"/>
              </a:rPr>
              <a:t>Does not include </a:t>
            </a:r>
            <a:r>
              <a:rPr lang="en-AU" b="0">
                <a:solidFill>
                  <a:srgbClr val="00080C"/>
                </a:solidFill>
                <a:latin typeface="+mn-lt"/>
              </a:rPr>
              <a:t>an older person complaining to a worker about feeling financially pressured by their family.</a:t>
            </a:r>
          </a:p>
        </p:txBody>
      </p:sp>
    </p:spTree>
    <p:custDataLst>
      <p:tags r:id="rId1"/>
    </p:custDataLst>
    <p:extLst>
      <p:ext uri="{BB962C8B-B14F-4D97-AF65-F5344CB8AC3E}">
        <p14:creationId xmlns:p14="http://schemas.microsoft.com/office/powerpoint/2010/main" val="1864265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2C717-89BA-02EF-6D40-722076F15B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98E2EC-0821-BA88-4B53-17FA761B1337}"/>
              </a:ext>
            </a:extLst>
          </p:cNvPr>
          <p:cNvSpPr>
            <a:spLocks noGrp="1"/>
          </p:cNvSpPr>
          <p:nvPr>
            <p:ph type="title"/>
          </p:nvPr>
        </p:nvSpPr>
        <p:spPr>
          <a:xfrm>
            <a:off x="740833" y="597279"/>
            <a:ext cx="9682163" cy="537936"/>
          </a:xfrm>
        </p:spPr>
        <p:txBody>
          <a:bodyPr/>
          <a:lstStyle/>
          <a:p>
            <a:r>
              <a:rPr lang="en-AU" sz="3300"/>
              <a:t>Neglect</a:t>
            </a:r>
          </a:p>
        </p:txBody>
      </p:sp>
      <p:sp>
        <p:nvSpPr>
          <p:cNvPr id="2" name="Content Placeholder 2">
            <a:extLst>
              <a:ext uri="{FF2B5EF4-FFF2-40B4-BE49-F238E27FC236}">
                <a16:creationId xmlns:a16="http://schemas.microsoft.com/office/drawing/2014/main" id="{5713BB24-78A3-64D5-D08D-97A3DDE63C8D}"/>
              </a:ext>
            </a:extLst>
          </p:cNvPr>
          <p:cNvSpPr txBox="1">
            <a:spLocks/>
          </p:cNvSpPr>
          <p:nvPr/>
        </p:nvSpPr>
        <p:spPr>
          <a:xfrm>
            <a:off x="727581" y="1408531"/>
            <a:ext cx="10710333" cy="4276652"/>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AU" sz="2000" b="0" dirty="0">
                <a:solidFill>
                  <a:srgbClr val="00080C"/>
                </a:solidFill>
                <a:latin typeface="+mn-lt"/>
              </a:rPr>
              <a:t>Neglect can be a single incident, or it can be ongoing, repeated failures by the service to meet a person’s physical or psychological needs.</a:t>
            </a:r>
          </a:p>
          <a:p>
            <a:pPr marL="342900" indent="-342900">
              <a:lnSpc>
                <a:spcPct val="150000"/>
              </a:lnSpc>
              <a:buFont typeface="Arial" panose="020B0604020202020204" pitchFamily="34" charset="0"/>
              <a:buChar char="•"/>
            </a:pPr>
            <a:r>
              <a:rPr lang="en-AU" sz="2000" b="1" dirty="0">
                <a:solidFill>
                  <a:srgbClr val="00080C"/>
                </a:solidFill>
                <a:latin typeface="+mn-lt"/>
              </a:rPr>
              <a:t>Includes:</a:t>
            </a:r>
            <a:r>
              <a:rPr lang="en-AU" sz="2000" dirty="0">
                <a:solidFill>
                  <a:srgbClr val="00080C"/>
                </a:solidFill>
                <a:latin typeface="+mn-lt"/>
              </a:rPr>
              <a:t> </a:t>
            </a:r>
          </a:p>
          <a:p>
            <a:pPr marL="712788" indent="-342900">
              <a:lnSpc>
                <a:spcPct val="150000"/>
              </a:lnSpc>
              <a:buFont typeface="Courier New" panose="02070309020205020404" pitchFamily="49" charset="0"/>
              <a:buChar char="o"/>
            </a:pPr>
            <a:r>
              <a:rPr lang="en-AU" sz="2000" b="0" dirty="0">
                <a:solidFill>
                  <a:srgbClr val="00080C"/>
                </a:solidFill>
                <a:latin typeface="+mn-lt"/>
              </a:rPr>
              <a:t>a breach of duty of care to an older person by a provider or worker</a:t>
            </a:r>
          </a:p>
          <a:p>
            <a:pPr marL="712788" indent="-342900">
              <a:lnSpc>
                <a:spcPct val="150000"/>
              </a:lnSpc>
              <a:buFont typeface="Courier New" panose="02070309020205020404" pitchFamily="49" charset="0"/>
              <a:buChar char="o"/>
            </a:pPr>
            <a:r>
              <a:rPr lang="en-AU" sz="2000" b="0" dirty="0">
                <a:solidFill>
                  <a:srgbClr val="00080C"/>
                </a:solidFill>
                <a:latin typeface="+mn-lt"/>
              </a:rPr>
              <a:t>a gross breach of professional standards in providing care to an older person.</a:t>
            </a:r>
          </a:p>
          <a:p>
            <a:pPr marL="342900" indent="-342900">
              <a:lnSpc>
                <a:spcPct val="150000"/>
              </a:lnSpc>
              <a:buFont typeface="Arial" panose="020B0604020202020204" pitchFamily="34" charset="0"/>
              <a:buChar char="•"/>
            </a:pPr>
            <a:r>
              <a:rPr lang="en-AU" sz="2000" dirty="0">
                <a:solidFill>
                  <a:srgbClr val="00080C"/>
                </a:solidFill>
                <a:latin typeface="+mn-lt"/>
              </a:rPr>
              <a:t>It may </a:t>
            </a:r>
            <a:r>
              <a:rPr lang="en-AU" sz="2000" b="1" dirty="0">
                <a:solidFill>
                  <a:srgbClr val="00080C"/>
                </a:solidFill>
                <a:latin typeface="+mn-lt"/>
              </a:rPr>
              <a:t>include</a:t>
            </a:r>
            <a:r>
              <a:rPr lang="en-AU" sz="2000" dirty="0">
                <a:solidFill>
                  <a:srgbClr val="00080C"/>
                </a:solidFill>
                <a:latin typeface="+mn-lt"/>
              </a:rPr>
              <a:t> </a:t>
            </a:r>
            <a:r>
              <a:rPr lang="en-AU" sz="2000" b="0" dirty="0">
                <a:solidFill>
                  <a:srgbClr val="00080C"/>
                </a:solidFill>
                <a:latin typeface="+mn-lt"/>
              </a:rPr>
              <a:t>depriving a person of basic necessities, withholding personal care, or regular late or missed administration of medications.</a:t>
            </a:r>
            <a:endParaRPr lang="en-AU" sz="2000" b="1" dirty="0">
              <a:solidFill>
                <a:srgbClr val="00080C"/>
              </a:solidFill>
              <a:latin typeface="+mn-lt"/>
            </a:endParaRPr>
          </a:p>
          <a:p>
            <a:pPr marL="342900" indent="-342900">
              <a:lnSpc>
                <a:spcPct val="150000"/>
              </a:lnSpc>
              <a:buFont typeface="Arial" panose="020B0604020202020204" pitchFamily="34" charset="0"/>
              <a:buChar char="•"/>
            </a:pPr>
            <a:r>
              <a:rPr lang="en-AU" sz="2000" b="1" dirty="0">
                <a:solidFill>
                  <a:srgbClr val="00080C"/>
                </a:solidFill>
                <a:latin typeface="+mn-lt"/>
              </a:rPr>
              <a:t>Does not include </a:t>
            </a:r>
            <a:r>
              <a:rPr lang="en-AU" sz="2000" b="0" dirty="0">
                <a:solidFill>
                  <a:srgbClr val="00080C"/>
                </a:solidFill>
                <a:latin typeface="+mn-lt"/>
              </a:rPr>
              <a:t>incidents resulting from an informed choice made by the older person.</a:t>
            </a:r>
          </a:p>
        </p:txBody>
      </p:sp>
    </p:spTree>
    <p:custDataLst>
      <p:tags r:id="rId1"/>
    </p:custDataLst>
    <p:extLst>
      <p:ext uri="{BB962C8B-B14F-4D97-AF65-F5344CB8AC3E}">
        <p14:creationId xmlns:p14="http://schemas.microsoft.com/office/powerpoint/2010/main" val="1172457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3BAD7-C870-1072-5242-E99AE89110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3298EA-BAA0-FC06-C1FD-3EAB565D9600}"/>
              </a:ext>
            </a:extLst>
          </p:cNvPr>
          <p:cNvSpPr>
            <a:spLocks noGrp="1"/>
          </p:cNvSpPr>
          <p:nvPr>
            <p:ph type="title"/>
          </p:nvPr>
        </p:nvSpPr>
        <p:spPr>
          <a:xfrm>
            <a:off x="740833" y="597279"/>
            <a:ext cx="9682163" cy="537936"/>
          </a:xfrm>
        </p:spPr>
        <p:txBody>
          <a:bodyPr/>
          <a:lstStyle/>
          <a:p>
            <a:r>
              <a:rPr lang="en-AU" sz="3300"/>
              <a:t>Inappropriate use of restrictive practices </a:t>
            </a:r>
          </a:p>
        </p:txBody>
      </p:sp>
      <p:sp>
        <p:nvSpPr>
          <p:cNvPr id="2" name="Content Placeholder 2">
            <a:extLst>
              <a:ext uri="{FF2B5EF4-FFF2-40B4-BE49-F238E27FC236}">
                <a16:creationId xmlns:a16="http://schemas.microsoft.com/office/drawing/2014/main" id="{89F285E6-B5D1-04CA-4F63-BD3991718268}"/>
              </a:ext>
            </a:extLst>
          </p:cNvPr>
          <p:cNvSpPr txBox="1">
            <a:spLocks/>
          </p:cNvSpPr>
          <p:nvPr/>
        </p:nvSpPr>
        <p:spPr>
          <a:xfrm>
            <a:off x="740833" y="1279577"/>
            <a:ext cx="10710333" cy="47226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lvl="0" indent="-228594" defTabSz="914377">
              <a:lnSpc>
                <a:spcPct val="150000"/>
              </a:lnSpc>
              <a:spcBef>
                <a:spcPts val="1000"/>
              </a:spcBef>
              <a:buFont typeface="Arial" panose="020B0604020202020204" pitchFamily="34" charset="0"/>
              <a:buChar char="•"/>
            </a:pPr>
            <a:r>
              <a:rPr lang="en-AU" sz="2000" b="0" dirty="0">
                <a:solidFill>
                  <a:srgbClr val="000000"/>
                </a:solidFill>
                <a:latin typeface="Open Sans (body)"/>
                <a:ea typeface="Times New Roman" panose="02020603050405020304" pitchFamily="18" charset="0"/>
                <a:cs typeface="Arial" panose="020B0604020202020204" pitchFamily="34" charset="0"/>
              </a:rPr>
              <a:t>Restrictive practice is any practice or intervention that has the effect of restricting the rights or freedom of movement of an older person. </a:t>
            </a:r>
          </a:p>
          <a:p>
            <a:pPr marL="228594" lvl="0" indent="-228594" defTabSz="914377">
              <a:lnSpc>
                <a:spcPct val="150000"/>
              </a:lnSpc>
              <a:spcBef>
                <a:spcPts val="1000"/>
              </a:spcBef>
              <a:buFont typeface="Arial" panose="020B0604020202020204" pitchFamily="34" charset="0"/>
              <a:buChar char="•"/>
            </a:pPr>
            <a:r>
              <a:rPr lang="en-AU" sz="2000" b="0" dirty="0">
                <a:solidFill>
                  <a:srgbClr val="000000"/>
                </a:solidFill>
                <a:latin typeface="Open Sans (body)"/>
                <a:ea typeface="Times New Roman" panose="02020603050405020304" pitchFamily="18" charset="0"/>
                <a:cs typeface="Arial" panose="020B0604020202020204" pitchFamily="34" charset="0"/>
              </a:rPr>
              <a:t>Inappropriate use of restrictive practice </a:t>
            </a:r>
            <a:r>
              <a:rPr lang="en-AU" sz="2000" dirty="0">
                <a:solidFill>
                  <a:srgbClr val="000000"/>
                </a:solidFill>
                <a:latin typeface="Open Sans (body)"/>
                <a:ea typeface="Times New Roman" panose="02020603050405020304" pitchFamily="18" charset="0"/>
                <a:cs typeface="Arial" panose="020B0604020202020204" pitchFamily="34" charset="0"/>
              </a:rPr>
              <a:t>includes</a:t>
            </a:r>
            <a:r>
              <a:rPr lang="en-AU" sz="2000" b="0" dirty="0">
                <a:solidFill>
                  <a:srgbClr val="000000"/>
                </a:solidFill>
                <a:latin typeface="Open Sans (body)"/>
                <a:ea typeface="Times New Roman" panose="02020603050405020304" pitchFamily="18" charset="0"/>
                <a:cs typeface="Arial" panose="020B0604020202020204" pitchFamily="34" charset="0"/>
              </a:rPr>
              <a:t> any use of a restrictive practice that is not consistent with the requirements in the </a:t>
            </a:r>
            <a:r>
              <a:rPr lang="en-AU" sz="2000" b="0" i="1" dirty="0">
                <a:solidFill>
                  <a:srgbClr val="000000"/>
                </a:solidFill>
                <a:latin typeface="Open Sans (body)"/>
                <a:ea typeface="Times New Roman" panose="02020603050405020304" pitchFamily="18" charset="0"/>
                <a:cs typeface="Arial" panose="020B0604020202020204" pitchFamily="34" charset="0"/>
              </a:rPr>
              <a:t>Quality of Care Principles (2014).</a:t>
            </a:r>
            <a:endParaRPr lang="en-AU" sz="2000" dirty="0">
              <a:solidFill>
                <a:srgbClr val="FF0000"/>
              </a:solidFill>
              <a:latin typeface="Open Sans (body)"/>
              <a:ea typeface="Times New Roman" panose="02020603050405020304" pitchFamily="18" charset="0"/>
              <a:cs typeface="Calibri"/>
            </a:endParaRPr>
          </a:p>
          <a:p>
            <a:pPr marL="228594" lvl="0" indent="-228594" defTabSz="914377">
              <a:lnSpc>
                <a:spcPct val="150000"/>
              </a:lnSpc>
              <a:spcBef>
                <a:spcPts val="1000"/>
              </a:spcBef>
              <a:buFont typeface="Arial" panose="020B0604020202020204" pitchFamily="34" charset="0"/>
              <a:buChar char="•"/>
            </a:pPr>
            <a:r>
              <a:rPr lang="en-AU" sz="2000" dirty="0">
                <a:solidFill>
                  <a:srgbClr val="000000"/>
                </a:solidFill>
                <a:latin typeface="Open Sans (body)"/>
                <a:cs typeface="Arial"/>
              </a:rPr>
              <a:t>Does not include </a:t>
            </a:r>
            <a:r>
              <a:rPr lang="en-AU" sz="2000" b="0" dirty="0">
                <a:solidFill>
                  <a:srgbClr val="000000"/>
                </a:solidFill>
                <a:latin typeface="Open Sans (body)"/>
                <a:cs typeface="Arial"/>
              </a:rPr>
              <a:t>w</a:t>
            </a:r>
            <a:r>
              <a:rPr lang="en-AU" sz="2000" b="0" dirty="0">
                <a:solidFill>
                  <a:srgbClr val="000000"/>
                </a:solidFill>
                <a:latin typeface="Open Sans (body)"/>
                <a:cs typeface="Arial" panose="020B0604020202020204" pitchFamily="34" charset="0"/>
              </a:rPr>
              <a:t>here a provider uses a restrictive practice on an older person:</a:t>
            </a:r>
          </a:p>
          <a:p>
            <a:pPr marL="408594" lvl="2" indent="-228594" defTabSz="914377">
              <a:lnSpc>
                <a:spcPct val="150000"/>
              </a:lnSpc>
              <a:spcBef>
                <a:spcPts val="1000"/>
              </a:spcBef>
            </a:pPr>
            <a:r>
              <a:rPr lang="en-AU" sz="2000" b="0" dirty="0">
                <a:solidFill>
                  <a:srgbClr val="000000"/>
                </a:solidFill>
                <a:latin typeface="Open Sans (body)"/>
                <a:cs typeface="Arial" panose="020B0604020202020204" pitchFamily="34" charset="0"/>
              </a:rPr>
              <a:t>consistent with the person’s documented care and services plan, it’s used while providing care in a home or community setting and it’s recorded as soon as possible following the use of the restrictive practice.</a:t>
            </a:r>
          </a:p>
          <a:p>
            <a:pPr marL="408594" lvl="2" indent="-228594" defTabSz="914377">
              <a:lnSpc>
                <a:spcPct val="150000"/>
              </a:lnSpc>
              <a:spcBef>
                <a:spcPts val="1000"/>
              </a:spcBef>
            </a:pPr>
            <a:r>
              <a:rPr lang="en-AU" sz="2000" dirty="0">
                <a:solidFill>
                  <a:srgbClr val="000000"/>
                </a:solidFill>
                <a:latin typeface="Open Sans (body)"/>
                <a:ea typeface="Times New Roman" panose="02020603050405020304" pitchFamily="18" charset="0"/>
                <a:cs typeface="Arial" panose="020B0604020202020204" pitchFamily="34" charset="0"/>
              </a:rPr>
              <a:t>Use of a restrictive practice in an emergency situation </a:t>
            </a:r>
            <a:r>
              <a:rPr lang="en-AU" sz="2000" b="1" dirty="0">
                <a:solidFill>
                  <a:srgbClr val="000000"/>
                </a:solidFill>
                <a:latin typeface="Open Sans (body)"/>
                <a:ea typeface="Times New Roman" panose="02020603050405020304" pitchFamily="18" charset="0"/>
                <a:cs typeface="Arial" panose="020B0604020202020204" pitchFamily="34" charset="0"/>
              </a:rPr>
              <a:t>will</a:t>
            </a:r>
            <a:r>
              <a:rPr lang="en-AU" sz="2000" dirty="0">
                <a:solidFill>
                  <a:srgbClr val="000000"/>
                </a:solidFill>
                <a:latin typeface="Open Sans (body)"/>
                <a:ea typeface="Times New Roman" panose="02020603050405020304" pitchFamily="18" charset="0"/>
                <a:cs typeface="Arial" panose="020B0604020202020204" pitchFamily="34" charset="0"/>
              </a:rPr>
              <a:t> be a reportable incident.</a:t>
            </a:r>
            <a:endParaRPr lang="en-AU" sz="2000" dirty="0">
              <a:solidFill>
                <a:srgbClr val="FF0000"/>
              </a:solidFill>
              <a:latin typeface="Open Sans (body)"/>
              <a:ea typeface="Times New Roman" panose="02020603050405020304" pitchFamily="18" charset="0"/>
              <a:cs typeface="Calibri"/>
            </a:endParaRPr>
          </a:p>
        </p:txBody>
      </p:sp>
    </p:spTree>
    <p:custDataLst>
      <p:tags r:id="rId1"/>
    </p:custDataLst>
    <p:extLst>
      <p:ext uri="{BB962C8B-B14F-4D97-AF65-F5344CB8AC3E}">
        <p14:creationId xmlns:p14="http://schemas.microsoft.com/office/powerpoint/2010/main" val="2005772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20EB9-4C2B-345B-5C06-DB49428120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AFE541-7CA0-60A3-0E02-50FD5E6387B7}"/>
              </a:ext>
            </a:extLst>
          </p:cNvPr>
          <p:cNvSpPr>
            <a:spLocks noGrp="1"/>
          </p:cNvSpPr>
          <p:nvPr>
            <p:ph type="title"/>
          </p:nvPr>
        </p:nvSpPr>
        <p:spPr>
          <a:xfrm>
            <a:off x="740833" y="597279"/>
            <a:ext cx="9682163" cy="537936"/>
          </a:xfrm>
        </p:spPr>
        <p:txBody>
          <a:bodyPr/>
          <a:lstStyle/>
          <a:p>
            <a:r>
              <a:rPr lang="en-AU" sz="3300"/>
              <a:t>Missing consumers</a:t>
            </a:r>
          </a:p>
        </p:txBody>
      </p:sp>
      <p:sp>
        <p:nvSpPr>
          <p:cNvPr id="2" name="Content Placeholder 2">
            <a:extLst>
              <a:ext uri="{FF2B5EF4-FFF2-40B4-BE49-F238E27FC236}">
                <a16:creationId xmlns:a16="http://schemas.microsoft.com/office/drawing/2014/main" id="{A47BC8DF-3551-DC62-C399-614D16E92485}"/>
              </a:ext>
            </a:extLst>
          </p:cNvPr>
          <p:cNvSpPr txBox="1">
            <a:spLocks/>
          </p:cNvSpPr>
          <p:nvPr/>
        </p:nvSpPr>
        <p:spPr>
          <a:xfrm>
            <a:off x="740833" y="1430217"/>
            <a:ext cx="10710333" cy="41851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AU" sz="2000" b="0" dirty="0">
                <a:solidFill>
                  <a:srgbClr val="000000"/>
                </a:solidFill>
                <a:latin typeface="Open Sans (body)"/>
              </a:rPr>
              <a:t>Missing consumers is where an older person </a:t>
            </a:r>
            <a:r>
              <a:rPr lang="en-AU" sz="2000" dirty="0">
                <a:solidFill>
                  <a:srgbClr val="000000"/>
                </a:solidFill>
                <a:latin typeface="Open Sans (body)"/>
              </a:rPr>
              <a:t>goes missing </a:t>
            </a:r>
            <a:r>
              <a:rPr lang="en-AU" sz="2000" b="0" dirty="0">
                <a:solidFill>
                  <a:srgbClr val="000000"/>
                </a:solidFill>
                <a:latin typeface="Open Sans (body)"/>
              </a:rPr>
              <a:t>in the course of delivering care and services and there are </a:t>
            </a:r>
            <a:r>
              <a:rPr lang="en-AU" sz="2000" dirty="0">
                <a:solidFill>
                  <a:srgbClr val="000000"/>
                </a:solidFill>
                <a:latin typeface="Open Sans (body)"/>
              </a:rPr>
              <a:t>reasonable grounds to report that fact to police.</a:t>
            </a:r>
          </a:p>
          <a:p>
            <a:pPr marL="285750" indent="-285750">
              <a:lnSpc>
                <a:spcPct val="100000"/>
              </a:lnSpc>
              <a:spcBef>
                <a:spcPts val="1200"/>
              </a:spcBef>
              <a:buFont typeface="Arial" panose="020B0604020202020204" pitchFamily="34" charset="0"/>
              <a:buChar char="•"/>
            </a:pPr>
            <a:r>
              <a:rPr lang="en-AU" sz="2000" b="0" dirty="0">
                <a:solidFill>
                  <a:srgbClr val="000000"/>
                </a:solidFill>
                <a:latin typeface="Open Sans (body)"/>
              </a:rPr>
              <a:t>This incident type is intended to only capture situations where a provider </a:t>
            </a:r>
            <a:r>
              <a:rPr lang="en-AU" sz="2000" dirty="0">
                <a:solidFill>
                  <a:srgbClr val="000000"/>
                </a:solidFill>
                <a:latin typeface="Open Sans (body)"/>
              </a:rPr>
              <a:t>has the older person in their physical care immediately prior to the absence</a:t>
            </a:r>
            <a:r>
              <a:rPr lang="en-AU" sz="2000" b="0" dirty="0">
                <a:solidFill>
                  <a:srgbClr val="000000"/>
                </a:solidFill>
                <a:latin typeface="Open Sans (body)"/>
              </a:rPr>
              <a:t>. </a:t>
            </a:r>
          </a:p>
          <a:p>
            <a:pPr marL="342900" indent="-342900">
              <a:lnSpc>
                <a:spcPct val="100000"/>
              </a:lnSpc>
              <a:spcBef>
                <a:spcPts val="1200"/>
              </a:spcBef>
              <a:buFont typeface="Arial" panose="020B0604020202020204" pitchFamily="34" charset="0"/>
              <a:buChar char="•"/>
            </a:pPr>
            <a:r>
              <a:rPr lang="en-AU" sz="2000" b="0" dirty="0">
                <a:solidFill>
                  <a:prstClr val="black"/>
                </a:solidFill>
                <a:latin typeface="+mn-lt"/>
                <a:ea typeface="Times New Roman" panose="02020603050405020304" pitchFamily="18" charset="0"/>
                <a:cs typeface="Calibri"/>
              </a:rPr>
              <a:t>You </a:t>
            </a:r>
            <a:r>
              <a:rPr lang="en-AU" sz="2000" dirty="0">
                <a:solidFill>
                  <a:prstClr val="black"/>
                </a:solidFill>
                <a:latin typeface="+mn-lt"/>
                <a:ea typeface="Times New Roman" panose="02020603050405020304" pitchFamily="18" charset="0"/>
                <a:cs typeface="Calibri"/>
              </a:rPr>
              <a:t>are not required to notify the Commission </a:t>
            </a:r>
            <a:r>
              <a:rPr lang="en-AU" sz="2000" b="0" dirty="0">
                <a:solidFill>
                  <a:prstClr val="black"/>
                </a:solidFill>
                <a:latin typeface="+mn-lt"/>
                <a:ea typeface="Times New Roman" panose="02020603050405020304" pitchFamily="18" charset="0"/>
                <a:cs typeface="Calibri"/>
              </a:rPr>
              <a:t>of incidents where a staff member arrives for a scheduled visit and the person is not present or where the person leaves their home while, for example, home maintenance services are being provided (and there are no reasonable grounds to contact the police). </a:t>
            </a:r>
            <a:endParaRPr lang="en-AU" sz="2000" b="0" dirty="0">
              <a:solidFill>
                <a:prstClr val="black"/>
              </a:solidFill>
              <a:latin typeface="+mn-lt"/>
              <a:ea typeface="Times New Roman" panose="02020603050405020304" pitchFamily="18" charset="0"/>
            </a:endParaRPr>
          </a:p>
          <a:p>
            <a:pPr marL="342900" indent="-342900">
              <a:lnSpc>
                <a:spcPct val="100000"/>
              </a:lnSpc>
              <a:spcBef>
                <a:spcPts val="1200"/>
              </a:spcBef>
              <a:buFont typeface="Arial" panose="020B0604020202020204" pitchFamily="34" charset="0"/>
              <a:buChar char="•"/>
            </a:pPr>
            <a:r>
              <a:rPr lang="en-AU" sz="2000" dirty="0">
                <a:solidFill>
                  <a:srgbClr val="000000"/>
                </a:solidFill>
                <a:latin typeface="Open Sans (body)"/>
              </a:rPr>
              <a:t>All reportable incidents of missing consumers </a:t>
            </a:r>
            <a:r>
              <a:rPr lang="en-AU" sz="2000" b="0" dirty="0">
                <a:solidFill>
                  <a:srgbClr val="000000"/>
                </a:solidFill>
                <a:latin typeface="Open Sans (body)"/>
              </a:rPr>
              <a:t>are </a:t>
            </a:r>
            <a:r>
              <a:rPr lang="en-AU" sz="2000" dirty="0">
                <a:solidFill>
                  <a:srgbClr val="000000"/>
                </a:solidFill>
                <a:latin typeface="Open Sans (body)"/>
              </a:rPr>
              <a:t>Priority 1 </a:t>
            </a:r>
            <a:r>
              <a:rPr lang="en-AU" sz="2000" b="0" dirty="0">
                <a:solidFill>
                  <a:srgbClr val="000000"/>
                </a:solidFill>
                <a:latin typeface="Open Sans (body)"/>
              </a:rPr>
              <a:t>and must be reported to the Commission within 24 hours of becoming aware</a:t>
            </a:r>
            <a:r>
              <a:rPr lang="en-AU" sz="2000" dirty="0">
                <a:solidFill>
                  <a:srgbClr val="000000"/>
                </a:solidFill>
                <a:latin typeface="Open Sans (body)"/>
              </a:rPr>
              <a:t>.</a:t>
            </a:r>
          </a:p>
        </p:txBody>
      </p:sp>
    </p:spTree>
    <p:custDataLst>
      <p:tags r:id="rId1"/>
    </p:custDataLst>
    <p:extLst>
      <p:ext uri="{BB962C8B-B14F-4D97-AF65-F5344CB8AC3E}">
        <p14:creationId xmlns:p14="http://schemas.microsoft.com/office/powerpoint/2010/main" val="3116321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7DFF-FB3F-BBD9-2E5D-D4059EFBD748}"/>
              </a:ext>
            </a:extLst>
          </p:cNvPr>
          <p:cNvSpPr>
            <a:spLocks noGrp="1"/>
          </p:cNvSpPr>
          <p:nvPr>
            <p:ph type="ctrTitle"/>
          </p:nvPr>
        </p:nvSpPr>
        <p:spPr/>
        <p:txBody>
          <a:bodyPr/>
          <a:lstStyle/>
          <a:p>
            <a:r>
              <a:rPr lang="en-AU" dirty="0"/>
              <a:t>SECTION 5:</a:t>
            </a:r>
          </a:p>
        </p:txBody>
      </p:sp>
      <p:sp>
        <p:nvSpPr>
          <p:cNvPr id="3" name="Text Placeholder 2">
            <a:extLst>
              <a:ext uri="{FF2B5EF4-FFF2-40B4-BE49-F238E27FC236}">
                <a16:creationId xmlns:a16="http://schemas.microsoft.com/office/drawing/2014/main" id="{2490E805-263F-6F54-7E3C-BA26E09020C4}"/>
              </a:ext>
            </a:extLst>
          </p:cNvPr>
          <p:cNvSpPr>
            <a:spLocks noGrp="1"/>
          </p:cNvSpPr>
          <p:nvPr>
            <p:ph type="body" sz="quarter" idx="13"/>
          </p:nvPr>
        </p:nvSpPr>
        <p:spPr/>
        <p:txBody>
          <a:bodyPr>
            <a:normAutofit lnSpcReduction="10000"/>
          </a:bodyPr>
          <a:lstStyle/>
          <a:p>
            <a:r>
              <a:rPr lang="en-AU" b="1" dirty="0"/>
              <a:t>Activity</a:t>
            </a:r>
            <a:r>
              <a:rPr lang="en-AU" dirty="0"/>
              <a:t> - Identifying reportable incidents</a:t>
            </a:r>
          </a:p>
        </p:txBody>
      </p:sp>
    </p:spTree>
    <p:extLst>
      <p:ext uri="{BB962C8B-B14F-4D97-AF65-F5344CB8AC3E}">
        <p14:creationId xmlns:p14="http://schemas.microsoft.com/office/powerpoint/2010/main" val="494263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AED3699-258D-3416-AFA9-359108A0E9A5}"/>
              </a:ext>
            </a:extLst>
          </p:cNvPr>
          <p:cNvSpPr>
            <a:spLocks noGrp="1"/>
          </p:cNvSpPr>
          <p:nvPr>
            <p:ph idx="1"/>
          </p:nvPr>
        </p:nvSpPr>
        <p:spPr/>
        <p:txBody>
          <a:bodyPr/>
          <a:lstStyle/>
          <a:p>
            <a:br>
              <a:rPr lang="en-AU" sz="1400" dirty="0">
                <a:latin typeface="Fira Sans Light"/>
              </a:rPr>
            </a:br>
            <a:r>
              <a:rPr lang="en-AU" sz="2000" b="0" dirty="0">
                <a:solidFill>
                  <a:schemeClr val="tx1"/>
                </a:solidFill>
              </a:rPr>
              <a:t>You are responsible for using your knowledge about incidents that happen in your service to decide when they must be reported and how they should be managed.</a:t>
            </a:r>
            <a:endParaRPr lang="en-AU" sz="2400" b="0" dirty="0">
              <a:solidFill>
                <a:schemeClr val="tx1"/>
              </a:solidFill>
            </a:endParaRPr>
          </a:p>
          <a:p>
            <a:endParaRPr lang="en-AU" sz="2000" b="0" dirty="0">
              <a:solidFill>
                <a:schemeClr val="tx1"/>
              </a:solidFill>
            </a:endParaRPr>
          </a:p>
          <a:p>
            <a:r>
              <a:rPr lang="en-AU" sz="2000" b="0" dirty="0">
                <a:solidFill>
                  <a:schemeClr val="tx1"/>
                </a:solidFill>
              </a:rPr>
              <a:t>If you have a question about a specific incident, you can:</a:t>
            </a:r>
            <a:endParaRPr lang="en-AU" sz="2400" b="0" dirty="0">
              <a:solidFill>
                <a:schemeClr val="tx1"/>
              </a:solidFill>
            </a:endParaRPr>
          </a:p>
          <a:p>
            <a:pPr marL="825750" lvl="4" indent="-285750">
              <a:buFont typeface="Arial"/>
              <a:buChar char="•"/>
            </a:pPr>
            <a:r>
              <a:rPr lang="en-AU" sz="2000" b="0" dirty="0"/>
              <a:t>call us on </a:t>
            </a:r>
            <a:r>
              <a:rPr lang="en-AU" sz="2000" b="1" dirty="0"/>
              <a:t>1800 081 549 </a:t>
            </a:r>
            <a:r>
              <a:rPr lang="en-AU" sz="2000" b="0" dirty="0"/>
              <a:t>between 9:00 am and 5:00 pm (AEST) seven days a week</a:t>
            </a:r>
            <a:endParaRPr lang="en-AU" sz="2400" b="0" dirty="0"/>
          </a:p>
          <a:p>
            <a:pPr marL="825750" lvl="4" indent="-285750">
              <a:buFont typeface="Arial"/>
              <a:buChar char="•"/>
            </a:pPr>
            <a:r>
              <a:rPr lang="en-AU" sz="2000" b="0" dirty="0"/>
              <a:t>email us at </a:t>
            </a:r>
            <a:r>
              <a:rPr lang="en-AU" sz="2000" b="1" dirty="0"/>
              <a:t>sirs@agedcarequality.gov.au</a:t>
            </a:r>
            <a:endParaRPr lang="en-AU" sz="2400" b="1" dirty="0"/>
          </a:p>
          <a:p>
            <a:endParaRPr lang="en-AU" sz="2000" b="0" dirty="0">
              <a:solidFill>
                <a:schemeClr val="tx1"/>
              </a:solidFill>
            </a:endParaRPr>
          </a:p>
          <a:p>
            <a:r>
              <a:rPr lang="en-AU" sz="2000" b="0" dirty="0">
                <a:solidFill>
                  <a:schemeClr val="tx1"/>
                </a:solidFill>
              </a:rPr>
              <a:t>You may also wish to seek independent commercial or legal advice about incident management in your service.</a:t>
            </a:r>
            <a:endParaRPr lang="en-US" sz="2400" b="0" dirty="0">
              <a:solidFill>
                <a:schemeClr val="tx1"/>
              </a:solidFill>
            </a:endParaRPr>
          </a:p>
        </p:txBody>
      </p:sp>
      <p:sp>
        <p:nvSpPr>
          <p:cNvPr id="5" name="Title 4">
            <a:extLst>
              <a:ext uri="{FF2B5EF4-FFF2-40B4-BE49-F238E27FC236}">
                <a16:creationId xmlns:a16="http://schemas.microsoft.com/office/drawing/2014/main" id="{B429D255-7CC9-647F-F75B-7074B423D8C3}"/>
              </a:ext>
            </a:extLst>
          </p:cNvPr>
          <p:cNvSpPr>
            <a:spLocks noGrp="1"/>
          </p:cNvSpPr>
          <p:nvPr>
            <p:ph type="title"/>
          </p:nvPr>
        </p:nvSpPr>
        <p:spPr/>
        <p:txBody>
          <a:bodyPr/>
          <a:lstStyle/>
          <a:p>
            <a:r>
              <a:rPr lang="en-AU" dirty="0"/>
              <a:t>Important to note:</a:t>
            </a:r>
          </a:p>
        </p:txBody>
      </p:sp>
    </p:spTree>
    <p:extLst>
      <p:ext uri="{BB962C8B-B14F-4D97-AF65-F5344CB8AC3E}">
        <p14:creationId xmlns:p14="http://schemas.microsoft.com/office/powerpoint/2010/main" val="525359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DD337-40E8-8FAD-7E21-E1B800416875}"/>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0A94AF5-7950-C054-7559-8941C0CC7B81}"/>
              </a:ext>
            </a:extLst>
          </p:cNvPr>
          <p:cNvSpPr txBox="1">
            <a:spLocks/>
          </p:cNvSpPr>
          <p:nvPr/>
        </p:nvSpPr>
        <p:spPr>
          <a:xfrm>
            <a:off x="761999" y="1365251"/>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AU" sz="2400" b="0">
              <a:solidFill>
                <a:srgbClr val="00080C"/>
              </a:solidFill>
              <a:latin typeface="Open Sans (body)"/>
            </a:endParaRPr>
          </a:p>
        </p:txBody>
      </p:sp>
      <p:sp>
        <p:nvSpPr>
          <p:cNvPr id="5" name="TextBox 4">
            <a:extLst>
              <a:ext uri="{FF2B5EF4-FFF2-40B4-BE49-F238E27FC236}">
                <a16:creationId xmlns:a16="http://schemas.microsoft.com/office/drawing/2014/main" id="{04A43BC2-B04A-FB34-28A8-2F9C1B775F14}"/>
              </a:ext>
            </a:extLst>
          </p:cNvPr>
          <p:cNvSpPr txBox="1"/>
          <p:nvPr/>
        </p:nvSpPr>
        <p:spPr>
          <a:xfrm>
            <a:off x="357489" y="1451811"/>
            <a:ext cx="11114843" cy="3274807"/>
          </a:xfrm>
          <a:prstGeom prst="rect">
            <a:avLst/>
          </a:prstGeom>
          <a:noFill/>
        </p:spPr>
        <p:txBody>
          <a:bodyPr wrap="square">
            <a:spAutoFit/>
          </a:bodyPr>
          <a:lstStyle/>
          <a:p>
            <a:pPr>
              <a:lnSpc>
                <a:spcPct val="150000"/>
              </a:lnSpc>
            </a:pPr>
            <a:r>
              <a:rPr lang="en-AU" sz="2000" b="0" dirty="0">
                <a:solidFill>
                  <a:srgbClr val="00080C"/>
                </a:solidFill>
                <a:latin typeface="Open Sans (body)"/>
              </a:rPr>
              <a:t>Consider the criteria for determining whether an incident is a SIRS reportable incident or not, and whether a reportable incident is a P1 or P2. </a:t>
            </a:r>
          </a:p>
          <a:p>
            <a:pPr>
              <a:lnSpc>
                <a:spcPct val="150000"/>
              </a:lnSpc>
            </a:pPr>
            <a:r>
              <a:rPr lang="en-AU" sz="2000" b="0" dirty="0">
                <a:solidFill>
                  <a:srgbClr val="00080C"/>
                </a:solidFill>
                <a:latin typeface="Open Sans (body)"/>
              </a:rPr>
              <a:t>F</a:t>
            </a:r>
            <a:r>
              <a:rPr lang="en-AU" sz="2000" b="0" u="sng" dirty="0">
                <a:solidFill>
                  <a:srgbClr val="00080C"/>
                </a:solidFill>
                <a:latin typeface="Open Sans (body)"/>
              </a:rPr>
              <a:t>ocus on the process for making your determination</a:t>
            </a:r>
            <a:r>
              <a:rPr lang="en-AU" sz="2000" b="0" dirty="0">
                <a:solidFill>
                  <a:srgbClr val="00080C"/>
                </a:solidFill>
                <a:latin typeface="Open Sans (body)"/>
              </a:rPr>
              <a:t>.</a:t>
            </a:r>
          </a:p>
          <a:p>
            <a:pPr>
              <a:lnSpc>
                <a:spcPct val="150000"/>
              </a:lnSpc>
              <a:buFont typeface="Fira Sans Light" panose="020B0403050000020004" pitchFamily="34" charset="0"/>
              <a:buNone/>
            </a:pPr>
            <a:r>
              <a:rPr lang="en-AU" sz="2000" b="0" dirty="0">
                <a:solidFill>
                  <a:srgbClr val="00080C"/>
                </a:solidFill>
                <a:latin typeface="Open Sans (body)"/>
              </a:rPr>
              <a:t>You will need to:</a:t>
            </a:r>
          </a:p>
          <a:p>
            <a:pPr marL="342900" indent="-342900">
              <a:lnSpc>
                <a:spcPct val="150000"/>
              </a:lnSpc>
              <a:buFont typeface="Arial" panose="020B0604020202020204" pitchFamily="34" charset="0"/>
              <a:buChar char="•"/>
            </a:pPr>
            <a:r>
              <a:rPr lang="en-AU" sz="2000" b="0" dirty="0">
                <a:solidFill>
                  <a:srgbClr val="00080C"/>
                </a:solidFill>
                <a:latin typeface="Open Sans (body)"/>
              </a:rPr>
              <a:t>select some examples of incidents that have occurred at your service for discussion</a:t>
            </a:r>
          </a:p>
          <a:p>
            <a:pPr marL="342900" indent="-342900">
              <a:lnSpc>
                <a:spcPct val="150000"/>
              </a:lnSpc>
              <a:buFont typeface="Arial" panose="020B0604020202020204" pitchFamily="34" charset="0"/>
              <a:buChar char="•"/>
            </a:pPr>
            <a:r>
              <a:rPr lang="en-AU" sz="2000" b="0" dirty="0">
                <a:solidFill>
                  <a:srgbClr val="00080C"/>
                </a:solidFill>
                <a:latin typeface="Open Sans (body)"/>
              </a:rPr>
              <a:t>refer to the relevant sections of the SIRS guidelines for home </a:t>
            </a:r>
            <a:r>
              <a:rPr lang="en-AU" sz="2000" dirty="0">
                <a:solidFill>
                  <a:srgbClr val="00080C"/>
                </a:solidFill>
                <a:latin typeface="Open Sans (body)"/>
              </a:rPr>
              <a:t>c</a:t>
            </a:r>
            <a:r>
              <a:rPr lang="en-AU" sz="2000" b="0" dirty="0">
                <a:solidFill>
                  <a:srgbClr val="00080C"/>
                </a:solidFill>
                <a:latin typeface="Open Sans (body)"/>
              </a:rPr>
              <a:t>are providers</a:t>
            </a:r>
          </a:p>
          <a:p>
            <a:pPr marL="342900" indent="-342900">
              <a:lnSpc>
                <a:spcPct val="150000"/>
              </a:lnSpc>
              <a:buFont typeface="Arial" panose="020B0604020202020204" pitchFamily="34" charset="0"/>
              <a:buChar char="•"/>
            </a:pPr>
            <a:r>
              <a:rPr lang="en-AU" sz="2000" b="0" dirty="0">
                <a:solidFill>
                  <a:srgbClr val="00080C"/>
                </a:solidFill>
                <a:latin typeface="Open Sans (body)"/>
              </a:rPr>
              <a:t>note down and discuss the criteria you used in coming to a view</a:t>
            </a:r>
          </a:p>
        </p:txBody>
      </p:sp>
      <p:sp>
        <p:nvSpPr>
          <p:cNvPr id="4" name="Title 2">
            <a:extLst>
              <a:ext uri="{FF2B5EF4-FFF2-40B4-BE49-F238E27FC236}">
                <a16:creationId xmlns:a16="http://schemas.microsoft.com/office/drawing/2014/main" id="{E883CB88-E4FC-41B2-75A1-FCD1CA22516B}"/>
              </a:ext>
            </a:extLst>
          </p:cNvPr>
          <p:cNvSpPr txBox="1">
            <a:spLocks/>
          </p:cNvSpPr>
          <p:nvPr/>
        </p:nvSpPr>
        <p:spPr>
          <a:xfrm>
            <a:off x="580714" y="578135"/>
            <a:ext cx="9682163"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3300" dirty="0"/>
              <a:t>Activity: Assessing an incident</a:t>
            </a:r>
            <a:endParaRPr lang="en-AU" dirty="0"/>
          </a:p>
        </p:txBody>
      </p:sp>
    </p:spTree>
    <p:extLst>
      <p:ext uri="{BB962C8B-B14F-4D97-AF65-F5344CB8AC3E}">
        <p14:creationId xmlns:p14="http://schemas.microsoft.com/office/powerpoint/2010/main" val="2767159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E14F6-889E-5977-CB12-B8C95E2371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329888-F3B3-15C0-FB42-9B2D43425F9C}"/>
              </a:ext>
            </a:extLst>
          </p:cNvPr>
          <p:cNvSpPr>
            <a:spLocks noGrp="1"/>
          </p:cNvSpPr>
          <p:nvPr>
            <p:ph type="title"/>
          </p:nvPr>
        </p:nvSpPr>
        <p:spPr>
          <a:xfrm>
            <a:off x="665743" y="422468"/>
            <a:ext cx="9682163" cy="537936"/>
          </a:xfrm>
        </p:spPr>
        <p:txBody>
          <a:bodyPr/>
          <a:lstStyle/>
          <a:p>
            <a:r>
              <a:rPr lang="en-AU" sz="3300"/>
              <a:t>Activity – Neglect</a:t>
            </a:r>
          </a:p>
        </p:txBody>
      </p:sp>
      <p:sp>
        <p:nvSpPr>
          <p:cNvPr id="2" name="Content Placeholder 2">
            <a:extLst>
              <a:ext uri="{FF2B5EF4-FFF2-40B4-BE49-F238E27FC236}">
                <a16:creationId xmlns:a16="http://schemas.microsoft.com/office/drawing/2014/main" id="{85D257EE-750B-6D17-F22C-9B6F8A3DDEE1}"/>
              </a:ext>
            </a:extLst>
          </p:cNvPr>
          <p:cNvSpPr txBox="1">
            <a:spLocks/>
          </p:cNvSpPr>
          <p:nvPr/>
        </p:nvSpPr>
        <p:spPr>
          <a:xfrm>
            <a:off x="580714" y="1269751"/>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defTabSz="914377">
              <a:lnSpc>
                <a:spcPct val="150000"/>
              </a:lnSpc>
              <a:spcBef>
                <a:spcPts val="1000"/>
              </a:spcBef>
              <a:buFont typeface="Arial" panose="020B0604020202020204" pitchFamily="34" charset="0"/>
              <a:buChar char="•"/>
            </a:pPr>
            <a:r>
              <a:rPr lang="en-AU" sz="1800">
                <a:solidFill>
                  <a:srgbClr val="00080C"/>
                </a:solidFill>
                <a:latin typeface="Open Sans (body)"/>
                <a:cs typeface="Arial"/>
              </a:rPr>
              <a:t>Ada’s home care package includes assistance with hygiene and toileting. </a:t>
            </a:r>
          </a:p>
          <a:p>
            <a:pPr marL="227965" indent="-227965" defTabSz="914377">
              <a:lnSpc>
                <a:spcPct val="150000"/>
              </a:lnSpc>
              <a:spcBef>
                <a:spcPts val="1000"/>
              </a:spcBef>
              <a:buFont typeface="Arial" panose="020B0604020202020204" pitchFamily="34" charset="0"/>
              <a:buChar char="•"/>
            </a:pPr>
            <a:r>
              <a:rPr lang="en-AU" sz="1800">
                <a:solidFill>
                  <a:srgbClr val="00080C"/>
                </a:solidFill>
                <a:latin typeface="Open Sans (body)"/>
                <a:cs typeface="Arial"/>
              </a:rPr>
              <a:t>The care worker does not arrive for the scheduled visit, resulting in Ada’s continence aids not being changed. Ada was emotionally distressed as a result. </a:t>
            </a:r>
          </a:p>
          <a:p>
            <a:pPr marL="227965" indent="-227965" defTabSz="914377">
              <a:lnSpc>
                <a:spcPct val="150000"/>
              </a:lnSpc>
              <a:spcBef>
                <a:spcPts val="1000"/>
              </a:spcBef>
              <a:buFont typeface="Arial" panose="020B0604020202020204" pitchFamily="34" charset="0"/>
              <a:buChar char="•"/>
            </a:pPr>
            <a:r>
              <a:rPr lang="en-AU" sz="1800">
                <a:solidFill>
                  <a:srgbClr val="00080C"/>
                </a:solidFill>
                <a:latin typeface="Open Sans (body)"/>
                <a:cs typeface="Arial"/>
              </a:rPr>
              <a:t>The service offers </a:t>
            </a:r>
            <a:r>
              <a:rPr lang="en-AU">
                <a:solidFill>
                  <a:srgbClr val="00080C"/>
                </a:solidFill>
                <a:latin typeface="Open Sans (body)"/>
                <a:cs typeface="Arial"/>
              </a:rPr>
              <a:t>Ada </a:t>
            </a:r>
            <a:r>
              <a:rPr lang="en-AU" sz="1800">
                <a:solidFill>
                  <a:srgbClr val="00080C"/>
                </a:solidFill>
                <a:latin typeface="Open Sans (body)"/>
                <a:cs typeface="Arial"/>
              </a:rPr>
              <a:t>counselling. </a:t>
            </a:r>
            <a:endParaRPr lang="en-AU" sz="1800">
              <a:solidFill>
                <a:srgbClr val="00080C"/>
              </a:solidFill>
              <a:latin typeface="Open Sans (body)"/>
              <a:cs typeface="Arial" panose="020B0604020202020204" pitchFamily="34" charset="0"/>
            </a:endParaRPr>
          </a:p>
        </p:txBody>
      </p:sp>
      <p:sp>
        <p:nvSpPr>
          <p:cNvPr id="4" name="Rectangle: Rounded Corners 3">
            <a:extLst>
              <a:ext uri="{FF2B5EF4-FFF2-40B4-BE49-F238E27FC236}">
                <a16:creationId xmlns:a16="http://schemas.microsoft.com/office/drawing/2014/main" id="{A2FF74A0-0432-BDB9-042B-01555608E1D5}"/>
              </a:ext>
            </a:extLst>
          </p:cNvPr>
          <p:cNvSpPr/>
          <p:nvPr/>
        </p:nvSpPr>
        <p:spPr>
          <a:xfrm>
            <a:off x="900953" y="3888500"/>
            <a:ext cx="4874572" cy="1741268"/>
          </a:xfrm>
          <a:prstGeom prst="roundRect">
            <a:avLst/>
          </a:prstGeom>
          <a:solidFill>
            <a:srgbClr val="77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Rounded Corners 4">
            <a:extLst>
              <a:ext uri="{FF2B5EF4-FFF2-40B4-BE49-F238E27FC236}">
                <a16:creationId xmlns:a16="http://schemas.microsoft.com/office/drawing/2014/main" id="{23AA01BF-740F-0CBA-CAE3-85541F955861}"/>
              </a:ext>
            </a:extLst>
          </p:cNvPr>
          <p:cNvSpPr/>
          <p:nvPr/>
        </p:nvSpPr>
        <p:spPr>
          <a:xfrm>
            <a:off x="6304182" y="3853147"/>
            <a:ext cx="4986865" cy="1741268"/>
          </a:xfrm>
          <a:prstGeom prst="roundRect">
            <a:avLst/>
          </a:prstGeom>
          <a:solidFill>
            <a:srgbClr val="77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18C082FB-80D0-58EE-9437-8C45C9DAA68F}"/>
              </a:ext>
            </a:extLst>
          </p:cNvPr>
          <p:cNvSpPr txBox="1"/>
          <p:nvPr/>
        </p:nvSpPr>
        <p:spPr>
          <a:xfrm>
            <a:off x="1196553" y="4171482"/>
            <a:ext cx="4491791" cy="1200329"/>
          </a:xfrm>
          <a:prstGeom prst="rect">
            <a:avLst/>
          </a:prstGeom>
          <a:noFill/>
        </p:spPr>
        <p:txBody>
          <a:bodyPr wrap="square" rtlCol="0">
            <a:spAutoFit/>
          </a:bodyPr>
          <a:lstStyle/>
          <a:p>
            <a:pPr>
              <a:lnSpc>
                <a:spcPct val="150000"/>
              </a:lnSpc>
            </a:pPr>
            <a:r>
              <a:rPr lang="en-AU">
                <a:solidFill>
                  <a:prstClr val="white"/>
                </a:solidFill>
                <a:latin typeface="Open Sans (body)"/>
              </a:rPr>
              <a:t>Would this be  a reportable incident? </a:t>
            </a:r>
          </a:p>
          <a:p>
            <a:pPr>
              <a:lnSpc>
                <a:spcPct val="150000"/>
              </a:lnSpc>
            </a:pPr>
            <a:r>
              <a:rPr lang="en-AU">
                <a:solidFill>
                  <a:prstClr val="white"/>
                </a:solidFill>
                <a:latin typeface="Open Sans (body)"/>
              </a:rPr>
              <a:t>Why? Consider the criteria.</a:t>
            </a:r>
          </a:p>
          <a:p>
            <a:endParaRPr lang="en-AU"/>
          </a:p>
        </p:txBody>
      </p:sp>
      <p:sp>
        <p:nvSpPr>
          <p:cNvPr id="7" name="TextBox 6">
            <a:extLst>
              <a:ext uri="{FF2B5EF4-FFF2-40B4-BE49-F238E27FC236}">
                <a16:creationId xmlns:a16="http://schemas.microsoft.com/office/drawing/2014/main" id="{8FEB4848-3EAF-1733-743D-C4DCF1D43B2A}"/>
              </a:ext>
            </a:extLst>
          </p:cNvPr>
          <p:cNvSpPr txBox="1"/>
          <p:nvPr/>
        </p:nvSpPr>
        <p:spPr>
          <a:xfrm>
            <a:off x="6808393" y="4075751"/>
            <a:ext cx="4291264" cy="1296060"/>
          </a:xfrm>
          <a:prstGeom prst="rect">
            <a:avLst/>
          </a:prstGeom>
          <a:noFill/>
        </p:spPr>
        <p:txBody>
          <a:bodyPr wrap="square" rtlCol="0">
            <a:spAutoFit/>
          </a:bodyPr>
          <a:lstStyle/>
          <a:p>
            <a:pPr lvl="0" defTabSz="457200">
              <a:lnSpc>
                <a:spcPct val="150000"/>
              </a:lnSpc>
              <a:defRPr/>
            </a:pPr>
            <a:r>
              <a:rPr lang="en-AU">
                <a:solidFill>
                  <a:prstClr val="white"/>
                </a:solidFill>
                <a:latin typeface="Open Sans (body)"/>
              </a:rPr>
              <a:t>If it is reportable, is it Priority 1 or Priority 2? </a:t>
            </a:r>
          </a:p>
          <a:p>
            <a:pPr lvl="0" defTabSz="457200">
              <a:lnSpc>
                <a:spcPct val="150000"/>
              </a:lnSpc>
              <a:defRPr/>
            </a:pPr>
            <a:r>
              <a:rPr lang="en-AU">
                <a:solidFill>
                  <a:prstClr val="white"/>
                </a:solidFill>
                <a:latin typeface="Open Sans (body)"/>
              </a:rPr>
              <a:t>Why? Consider the criteria for each.</a:t>
            </a:r>
            <a:endParaRPr lang="en-AU">
              <a:latin typeface="Open Sans (body)"/>
            </a:endParaRPr>
          </a:p>
        </p:txBody>
      </p:sp>
    </p:spTree>
    <p:custDataLst>
      <p:tags r:id="rId1"/>
    </p:custDataLst>
    <p:extLst>
      <p:ext uri="{BB962C8B-B14F-4D97-AF65-F5344CB8AC3E}">
        <p14:creationId xmlns:p14="http://schemas.microsoft.com/office/powerpoint/2010/main" val="352118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28FC4-4A0F-A440-D35E-2415A22556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5F69B9-B3E3-0403-4F51-021236318C2F}"/>
              </a:ext>
            </a:extLst>
          </p:cNvPr>
          <p:cNvSpPr>
            <a:spLocks noGrp="1"/>
          </p:cNvSpPr>
          <p:nvPr>
            <p:ph type="title"/>
          </p:nvPr>
        </p:nvSpPr>
        <p:spPr>
          <a:xfrm>
            <a:off x="740833" y="597279"/>
            <a:ext cx="9682163" cy="537936"/>
          </a:xfrm>
        </p:spPr>
        <p:txBody>
          <a:bodyPr/>
          <a:lstStyle/>
          <a:p>
            <a:r>
              <a:rPr lang="en-AU" sz="3300"/>
              <a:t>SIRS decision support tool</a:t>
            </a:r>
          </a:p>
        </p:txBody>
      </p:sp>
      <p:pic>
        <p:nvPicPr>
          <p:cNvPr id="2" name="Content Placeholder 4">
            <a:extLst>
              <a:ext uri="{FF2B5EF4-FFF2-40B4-BE49-F238E27FC236}">
                <a16:creationId xmlns:a16="http://schemas.microsoft.com/office/drawing/2014/main" id="{83520F8F-A5B5-AB14-38F4-0E0FAE08E1E5}"/>
              </a:ext>
            </a:extLst>
          </p:cNvPr>
          <p:cNvPicPr>
            <a:picLocks noGrp="1" noChangeAspect="1"/>
          </p:cNvPicPr>
          <p:nvPr>
            <p:ph idx="1"/>
          </p:nvPr>
        </p:nvPicPr>
        <p:blipFill>
          <a:blip r:embed="rId3"/>
          <a:stretch>
            <a:fillRect/>
          </a:stretch>
        </p:blipFill>
        <p:spPr>
          <a:xfrm>
            <a:off x="470153" y="1513338"/>
            <a:ext cx="5216393" cy="2028596"/>
          </a:xfrm>
          <a:prstGeom prst="rect">
            <a:avLst/>
          </a:prstGeom>
        </p:spPr>
      </p:pic>
      <p:sp>
        <p:nvSpPr>
          <p:cNvPr id="9" name="Title 2">
            <a:extLst>
              <a:ext uri="{FF2B5EF4-FFF2-40B4-BE49-F238E27FC236}">
                <a16:creationId xmlns:a16="http://schemas.microsoft.com/office/drawing/2014/main" id="{2D9E5C64-D028-6841-8219-1515848DF2F8}"/>
              </a:ext>
            </a:extLst>
          </p:cNvPr>
          <p:cNvSpPr txBox="1">
            <a:spLocks/>
          </p:cNvSpPr>
          <p:nvPr/>
        </p:nvSpPr>
        <p:spPr>
          <a:xfrm>
            <a:off x="5344415" y="1608815"/>
            <a:ext cx="5908916"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2100">
                <a:solidFill>
                  <a:schemeClr val="tx1"/>
                </a:solidFill>
                <a:latin typeface="Open Sans Medium" pitchFamily="2" charset="0"/>
                <a:ea typeface="Open Sans Medium" pitchFamily="2" charset="0"/>
                <a:cs typeface="Open Sans Medium" pitchFamily="2" charset="0"/>
              </a:rPr>
              <a:t>Home services incident selection</a:t>
            </a:r>
          </a:p>
        </p:txBody>
      </p:sp>
      <p:pic>
        <p:nvPicPr>
          <p:cNvPr id="11" name="Picture 10">
            <a:extLst>
              <a:ext uri="{FF2B5EF4-FFF2-40B4-BE49-F238E27FC236}">
                <a16:creationId xmlns:a16="http://schemas.microsoft.com/office/drawing/2014/main" id="{3A14837A-3CD9-F2B1-2F1B-BD70482F5707}"/>
              </a:ext>
            </a:extLst>
          </p:cNvPr>
          <p:cNvPicPr>
            <a:picLocks noChangeAspect="1"/>
          </p:cNvPicPr>
          <p:nvPr/>
        </p:nvPicPr>
        <p:blipFill>
          <a:blip r:embed="rId4"/>
          <a:stretch>
            <a:fillRect/>
          </a:stretch>
        </p:blipFill>
        <p:spPr>
          <a:xfrm>
            <a:off x="5136573" y="2146751"/>
            <a:ext cx="6324600" cy="3419475"/>
          </a:xfrm>
          <a:prstGeom prst="rect">
            <a:avLst/>
          </a:prstGeom>
        </p:spPr>
      </p:pic>
    </p:spTree>
    <p:extLst>
      <p:ext uri="{BB962C8B-B14F-4D97-AF65-F5344CB8AC3E}">
        <p14:creationId xmlns:p14="http://schemas.microsoft.com/office/powerpoint/2010/main" val="3053821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2527-B96A-3742-F7DC-BBF69F5DC547}"/>
              </a:ext>
            </a:extLst>
          </p:cNvPr>
          <p:cNvSpPr>
            <a:spLocks noGrp="1"/>
          </p:cNvSpPr>
          <p:nvPr>
            <p:ph type="ctrTitle"/>
          </p:nvPr>
        </p:nvSpPr>
        <p:spPr/>
        <p:txBody>
          <a:bodyPr/>
          <a:lstStyle/>
          <a:p>
            <a:r>
              <a:rPr lang="en-AU" dirty="0"/>
              <a:t>SECTION 6:</a:t>
            </a:r>
          </a:p>
        </p:txBody>
      </p:sp>
      <p:sp>
        <p:nvSpPr>
          <p:cNvPr id="3" name="Text Placeholder 2">
            <a:extLst>
              <a:ext uri="{FF2B5EF4-FFF2-40B4-BE49-F238E27FC236}">
                <a16:creationId xmlns:a16="http://schemas.microsoft.com/office/drawing/2014/main" id="{A3A0BEF9-8118-8957-379D-630B2CC4D2C1}"/>
              </a:ext>
            </a:extLst>
          </p:cNvPr>
          <p:cNvSpPr>
            <a:spLocks noGrp="1"/>
          </p:cNvSpPr>
          <p:nvPr>
            <p:ph type="body" sz="quarter" idx="13"/>
          </p:nvPr>
        </p:nvSpPr>
        <p:spPr/>
        <p:txBody>
          <a:bodyPr/>
          <a:lstStyle/>
          <a:p>
            <a:r>
              <a:rPr lang="en-AU" dirty="0"/>
              <a:t>SIRS notifications and </a:t>
            </a:r>
            <a:r>
              <a:rPr lang="en-AU" b="1" dirty="0"/>
              <a:t>activity</a:t>
            </a:r>
            <a:endParaRPr lang="en-AU" dirty="0"/>
          </a:p>
        </p:txBody>
      </p:sp>
    </p:spTree>
    <p:extLst>
      <p:ext uri="{BB962C8B-B14F-4D97-AF65-F5344CB8AC3E}">
        <p14:creationId xmlns:p14="http://schemas.microsoft.com/office/powerpoint/2010/main" val="1013834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D777E-9A67-3FC8-40A4-43BDC53D1741}"/>
            </a:ext>
          </a:extLst>
        </p:cNvPr>
        <p:cNvGrpSpPr/>
        <p:nvPr/>
      </p:nvGrpSpPr>
      <p:grpSpPr>
        <a:xfrm>
          <a:off x="0" y="0"/>
          <a:ext cx="0" cy="0"/>
          <a:chOff x="0" y="0"/>
          <a:chExt cx="0" cy="0"/>
        </a:xfrm>
      </p:grpSpPr>
      <p:pic>
        <p:nvPicPr>
          <p:cNvPr id="14" name="Content Placeholder 13" descr="A blue and white page with text&#10;&#10;Description automatically generated">
            <a:extLst>
              <a:ext uri="{FF2B5EF4-FFF2-40B4-BE49-F238E27FC236}">
                <a16:creationId xmlns:a16="http://schemas.microsoft.com/office/drawing/2014/main" id="{E4AA03EC-C6EE-6B7F-75A0-4EBD16BFB81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166056" y="259159"/>
            <a:ext cx="4736182" cy="6033357"/>
          </a:xfrm>
          <a:noFill/>
          <a:ln>
            <a:solidFill>
              <a:schemeClr val="tx1"/>
            </a:solidFill>
          </a:ln>
        </p:spPr>
      </p:pic>
      <p:sp>
        <p:nvSpPr>
          <p:cNvPr id="2" name="Title 1">
            <a:extLst>
              <a:ext uri="{FF2B5EF4-FFF2-40B4-BE49-F238E27FC236}">
                <a16:creationId xmlns:a16="http://schemas.microsoft.com/office/drawing/2014/main" id="{7A520BBF-56F3-0322-4A43-35E398A7686B}"/>
              </a:ext>
            </a:extLst>
          </p:cNvPr>
          <p:cNvSpPr>
            <a:spLocks noGrp="1"/>
          </p:cNvSpPr>
          <p:nvPr>
            <p:ph type="title"/>
          </p:nvPr>
        </p:nvSpPr>
        <p:spPr>
          <a:xfrm>
            <a:off x="720644" y="2593556"/>
            <a:ext cx="4305301" cy="1364561"/>
          </a:xfrm>
        </p:spPr>
        <p:txBody>
          <a:bodyPr lIns="91440" tIns="45720" rIns="91440" bIns="45720" anchor="t">
            <a:normAutofit/>
          </a:bodyPr>
          <a:lstStyle/>
          <a:p>
            <a:r>
              <a:rPr lang="en-AU"/>
              <a:t>Let’s talk about SIRS notifications </a:t>
            </a:r>
          </a:p>
        </p:txBody>
      </p:sp>
    </p:spTree>
    <p:custDataLst>
      <p:tags r:id="rId1"/>
    </p:custDataLst>
    <p:extLst>
      <p:ext uri="{BB962C8B-B14F-4D97-AF65-F5344CB8AC3E}">
        <p14:creationId xmlns:p14="http://schemas.microsoft.com/office/powerpoint/2010/main" val="1062051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1416-A1FD-AAA0-ABB5-0F87E0203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48701-966A-7381-91C9-E66100F0CE76}"/>
              </a:ext>
            </a:extLst>
          </p:cNvPr>
          <p:cNvSpPr>
            <a:spLocks noGrp="1"/>
          </p:cNvSpPr>
          <p:nvPr>
            <p:ph type="title"/>
          </p:nvPr>
        </p:nvSpPr>
        <p:spPr>
          <a:xfrm>
            <a:off x="665744" y="827314"/>
            <a:ext cx="9682163" cy="537936"/>
          </a:xfrm>
        </p:spPr>
        <p:txBody>
          <a:bodyPr>
            <a:noAutofit/>
          </a:bodyPr>
          <a:lstStyle/>
          <a:p>
            <a:r>
              <a:rPr lang="en-AU" sz="2900" dirty="0"/>
              <a:t>Some features of a high-quality SIRS notification</a:t>
            </a:r>
          </a:p>
        </p:txBody>
      </p:sp>
      <p:sp>
        <p:nvSpPr>
          <p:cNvPr id="7" name="Content Placeholder 1">
            <a:extLst>
              <a:ext uri="{FF2B5EF4-FFF2-40B4-BE49-F238E27FC236}">
                <a16:creationId xmlns:a16="http://schemas.microsoft.com/office/drawing/2014/main" id="{23DA7243-C90C-5B97-0172-CC91FD17D147}"/>
              </a:ext>
            </a:extLst>
          </p:cNvPr>
          <p:cNvSpPr>
            <a:spLocks noGrp="1"/>
          </p:cNvSpPr>
          <p:nvPr>
            <p:ph idx="1"/>
          </p:nvPr>
        </p:nvSpPr>
        <p:spPr>
          <a:xfrm>
            <a:off x="762000" y="1963711"/>
            <a:ext cx="10710333" cy="3625291"/>
          </a:xfrm>
        </p:spPr>
        <p:txBody>
          <a:bodyPr>
            <a:normAutofit/>
          </a:bodyPr>
          <a:lstStyle/>
          <a:p>
            <a:pPr marL="457200" indent="-457200">
              <a:lnSpc>
                <a:spcPct val="150000"/>
              </a:lnSpc>
              <a:buFont typeface="Arial" panose="020B0604020202020204" pitchFamily="34" charset="0"/>
              <a:buChar char="•"/>
            </a:pPr>
            <a:r>
              <a:rPr lang="en-AU" sz="2400" b="0" dirty="0">
                <a:solidFill>
                  <a:srgbClr val="000000"/>
                </a:solidFill>
                <a:latin typeface="Open Sans (body)"/>
              </a:rPr>
              <a:t>A detailed description of the alleged incident</a:t>
            </a:r>
          </a:p>
          <a:p>
            <a:pPr marL="457200" indent="-457200">
              <a:spcBef>
                <a:spcPts val="1200"/>
              </a:spcBef>
              <a:buFont typeface="Arial" panose="020B0604020202020204" pitchFamily="34" charset="0"/>
              <a:buChar char="•"/>
            </a:pPr>
            <a:r>
              <a:rPr lang="en-AU" sz="2400" b="0" dirty="0">
                <a:solidFill>
                  <a:srgbClr val="00080C"/>
                </a:solidFill>
                <a:latin typeface="Open Sans (body)"/>
              </a:rPr>
              <a:t>A description of the harm caused, or that could have been caused, because of the incident</a:t>
            </a:r>
            <a:endParaRPr lang="en-US" sz="2400" b="0" dirty="0">
              <a:solidFill>
                <a:srgbClr val="00080C"/>
              </a:solidFill>
              <a:latin typeface="Open Sans (body)"/>
            </a:endParaRPr>
          </a:p>
          <a:p>
            <a:pPr marL="457200" indent="-457200">
              <a:lnSpc>
                <a:spcPct val="100000"/>
              </a:lnSpc>
              <a:spcBef>
                <a:spcPts val="1200"/>
              </a:spcBef>
              <a:buFont typeface="Arial" panose="020B0604020202020204" pitchFamily="34" charset="0"/>
              <a:buChar char="•"/>
            </a:pPr>
            <a:r>
              <a:rPr lang="en-AU" sz="2400" b="0" dirty="0">
                <a:solidFill>
                  <a:srgbClr val="000000"/>
                </a:solidFill>
                <a:latin typeface="Open Sans (body)"/>
              </a:rPr>
              <a:t>Specific actions taken to ensure the health, safety and well-being of the older person(s) involved</a:t>
            </a:r>
          </a:p>
          <a:p>
            <a:pPr marL="457200" indent="-457200">
              <a:lnSpc>
                <a:spcPct val="100000"/>
              </a:lnSpc>
              <a:spcBef>
                <a:spcPts val="1200"/>
              </a:spcBef>
              <a:buFont typeface="Arial" panose="020B0604020202020204" pitchFamily="34" charset="0"/>
              <a:buChar char="•"/>
            </a:pPr>
            <a:r>
              <a:rPr lang="en-AU" sz="2400" b="0" dirty="0">
                <a:solidFill>
                  <a:srgbClr val="000000"/>
                </a:solidFill>
                <a:latin typeface="Open Sans (body)"/>
              </a:rPr>
              <a:t>Specific actions taken to manage or minimise the risk of recurrence of this or a similar incident in future</a:t>
            </a:r>
          </a:p>
          <a:p>
            <a:endParaRPr lang="en-AU" sz="1600" dirty="0"/>
          </a:p>
        </p:txBody>
      </p:sp>
    </p:spTree>
    <p:extLst>
      <p:ext uri="{BB962C8B-B14F-4D97-AF65-F5344CB8AC3E}">
        <p14:creationId xmlns:p14="http://schemas.microsoft.com/office/powerpoint/2010/main" val="1120511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003F0-F84C-1448-6CB4-DBFC96953A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20BD0-3167-055A-087A-B9B4137E872F}"/>
              </a:ext>
            </a:extLst>
          </p:cNvPr>
          <p:cNvSpPr>
            <a:spLocks noGrp="1"/>
          </p:cNvSpPr>
          <p:nvPr>
            <p:ph type="title"/>
          </p:nvPr>
        </p:nvSpPr>
        <p:spPr>
          <a:xfrm>
            <a:off x="665744" y="827314"/>
            <a:ext cx="9682163" cy="537936"/>
          </a:xfrm>
        </p:spPr>
        <p:txBody>
          <a:bodyPr>
            <a:normAutofit fontScale="90000"/>
          </a:bodyPr>
          <a:lstStyle/>
          <a:p>
            <a:r>
              <a:rPr lang="en-AU" sz="3100" dirty="0"/>
              <a:t>The Commission’s response to SIRS notifications</a:t>
            </a:r>
          </a:p>
        </p:txBody>
      </p:sp>
      <p:sp>
        <p:nvSpPr>
          <p:cNvPr id="7" name="Content Placeholder 1">
            <a:extLst>
              <a:ext uri="{FF2B5EF4-FFF2-40B4-BE49-F238E27FC236}">
                <a16:creationId xmlns:a16="http://schemas.microsoft.com/office/drawing/2014/main" id="{AC0267CD-BC71-15DE-07C6-112863855006}"/>
              </a:ext>
            </a:extLst>
          </p:cNvPr>
          <p:cNvSpPr>
            <a:spLocks noGrp="1"/>
          </p:cNvSpPr>
          <p:nvPr>
            <p:ph idx="1"/>
          </p:nvPr>
        </p:nvSpPr>
        <p:spPr>
          <a:xfrm>
            <a:off x="762000" y="1608253"/>
            <a:ext cx="10710333" cy="3980750"/>
          </a:xfrm>
        </p:spPr>
        <p:txBody>
          <a:bodyPr/>
          <a:lstStyle/>
          <a:p>
            <a:pPr marL="457200" indent="-457200">
              <a:lnSpc>
                <a:spcPct val="150000"/>
              </a:lnSpc>
              <a:buFont typeface="Arial" panose="020B0604020202020204" pitchFamily="34" charset="0"/>
              <a:buChar char="•"/>
            </a:pPr>
            <a:r>
              <a:rPr lang="en-AU" sz="2800" b="0">
                <a:solidFill>
                  <a:srgbClr val="000000"/>
                </a:solidFill>
                <a:latin typeface="Open Sans (body)"/>
              </a:rPr>
              <a:t>Holistically consider SIRS notifications​</a:t>
            </a:r>
          </a:p>
          <a:p>
            <a:pPr marL="457200" indent="-457200">
              <a:lnSpc>
                <a:spcPct val="150000"/>
              </a:lnSpc>
              <a:buFont typeface="Arial" panose="020B0604020202020204" pitchFamily="34" charset="0"/>
              <a:buChar char="•"/>
            </a:pPr>
            <a:r>
              <a:rPr lang="en-AU" sz="2800" b="0">
                <a:solidFill>
                  <a:srgbClr val="000000"/>
                </a:solidFill>
                <a:latin typeface="Open Sans (body)"/>
              </a:rPr>
              <a:t>Apply ongoing risk assessment and management​</a:t>
            </a:r>
          </a:p>
          <a:p>
            <a:pPr marL="457200" indent="-457200">
              <a:lnSpc>
                <a:spcPct val="150000"/>
              </a:lnSpc>
              <a:buFont typeface="Arial" panose="020B0604020202020204" pitchFamily="34" charset="0"/>
              <a:buChar char="•"/>
            </a:pPr>
            <a:r>
              <a:rPr lang="en-AU" sz="2800" b="0">
                <a:solidFill>
                  <a:srgbClr val="000000"/>
                </a:solidFill>
                <a:latin typeface="Open Sans (body)"/>
              </a:rPr>
              <a:t>Use a range of actions and tools​</a:t>
            </a:r>
          </a:p>
          <a:p>
            <a:pPr marL="457200" indent="-457200">
              <a:lnSpc>
                <a:spcPct val="150000"/>
              </a:lnSpc>
              <a:buFont typeface="Arial" panose="020B0604020202020204" pitchFamily="34" charset="0"/>
              <a:buChar char="•"/>
            </a:pPr>
            <a:r>
              <a:rPr lang="en-AU" sz="2800" b="0">
                <a:solidFill>
                  <a:srgbClr val="000000"/>
                </a:solidFill>
                <a:latin typeface="Open Sans (body)"/>
              </a:rPr>
              <a:t>Engage with providers ​</a:t>
            </a:r>
          </a:p>
          <a:p>
            <a:pPr marL="457200" indent="-457200">
              <a:lnSpc>
                <a:spcPct val="150000"/>
              </a:lnSpc>
              <a:buFont typeface="Arial" panose="020B0604020202020204" pitchFamily="34" charset="0"/>
              <a:buChar char="•"/>
            </a:pPr>
            <a:r>
              <a:rPr lang="en-AU" sz="2800" b="0">
                <a:solidFill>
                  <a:srgbClr val="000000"/>
                </a:solidFill>
                <a:latin typeface="Open Sans (body)"/>
              </a:rPr>
              <a:t>Provide education on SIRS</a:t>
            </a:r>
          </a:p>
          <a:p>
            <a:endParaRPr lang="en-AU"/>
          </a:p>
        </p:txBody>
      </p:sp>
    </p:spTree>
    <p:custDataLst>
      <p:tags r:id="rId1"/>
    </p:custDataLst>
    <p:extLst>
      <p:ext uri="{BB962C8B-B14F-4D97-AF65-F5344CB8AC3E}">
        <p14:creationId xmlns:p14="http://schemas.microsoft.com/office/powerpoint/2010/main" val="1588445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A12E2-8C78-955F-F03A-4F0C9892FC85}"/>
            </a:ext>
          </a:extLst>
        </p:cNvPr>
        <p:cNvGrpSpPr/>
        <p:nvPr/>
      </p:nvGrpSpPr>
      <p:grpSpPr>
        <a:xfrm>
          <a:off x="0" y="0"/>
          <a:ext cx="0" cy="0"/>
          <a:chOff x="0" y="0"/>
          <a:chExt cx="0" cy="0"/>
        </a:xfrm>
      </p:grpSpPr>
      <p:pic>
        <p:nvPicPr>
          <p:cNvPr id="14" name="Picture Placeholder 13" descr="Close-up of a pen on a form&#10;&#10;Description automatically generated">
            <a:extLst>
              <a:ext uri="{FF2B5EF4-FFF2-40B4-BE49-F238E27FC236}">
                <a16:creationId xmlns:a16="http://schemas.microsoft.com/office/drawing/2014/main" id="{0C9CCCD3-0F33-AEE9-0482-5D1B84AF457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682" r="2682"/>
          <a:stretch>
            <a:fillRect/>
          </a:stretch>
        </p:blipFill>
        <p:spPr/>
      </p:pic>
      <p:pic>
        <p:nvPicPr>
          <p:cNvPr id="9" name="Picture 8">
            <a:extLst>
              <a:ext uri="{FF2B5EF4-FFF2-40B4-BE49-F238E27FC236}">
                <a16:creationId xmlns:a16="http://schemas.microsoft.com/office/drawing/2014/main" id="{0F628950-C32B-AFB4-B7C3-CAF492F371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6984999" cy="6858000"/>
          </a:xfrm>
          <a:prstGeom prst="rect">
            <a:avLst/>
          </a:prstGeom>
        </p:spPr>
      </p:pic>
      <p:pic>
        <p:nvPicPr>
          <p:cNvPr id="10" name="Picture 9">
            <a:extLst>
              <a:ext uri="{FF2B5EF4-FFF2-40B4-BE49-F238E27FC236}">
                <a16:creationId xmlns:a16="http://schemas.microsoft.com/office/drawing/2014/main" id="{67B4A4A8-C1BD-1880-2244-EEB44497C5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804760AA-F672-7F54-BE21-4362D7D694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991F992E-FD98-D9AD-8F08-5882FD7F1C63}"/>
              </a:ext>
            </a:extLst>
          </p:cNvPr>
          <p:cNvSpPr>
            <a:spLocks noGrp="1"/>
          </p:cNvSpPr>
          <p:nvPr>
            <p:ph idx="1"/>
          </p:nvPr>
        </p:nvSpPr>
        <p:spPr>
          <a:xfrm>
            <a:off x="188260" y="1939872"/>
            <a:ext cx="5284693" cy="4636273"/>
          </a:xfrm>
        </p:spPr>
        <p:txBody>
          <a:bodyPr>
            <a:normAutofit fontScale="85000" lnSpcReduction="20000"/>
          </a:bodyPr>
          <a:lstStyle/>
          <a:p>
            <a:pPr algn="l" rtl="0" fontAlgn="base"/>
            <a:r>
              <a:rPr lang="en-AU" sz="2400" b="1" dirty="0">
                <a:solidFill>
                  <a:srgbClr val="000000"/>
                </a:solidFill>
                <a:latin typeface="Open Sans (body)"/>
              </a:rPr>
              <a:t>When recording a SIRS reportable incident you need to include:</a:t>
            </a:r>
            <a:endParaRPr lang="en-AU" sz="2400" dirty="0">
              <a:solidFill>
                <a:srgbClr val="000000"/>
              </a:solidFill>
              <a:latin typeface="Open Sans (body)"/>
            </a:endParaRPr>
          </a:p>
          <a:p>
            <a:pPr marL="914400" lvl="1" indent="-457200" fontAlgn="base">
              <a:buFont typeface="+mj-lt"/>
              <a:buAutoNum type="arabicPeriod"/>
            </a:pPr>
            <a:r>
              <a:rPr lang="en-AU" sz="2400" dirty="0">
                <a:solidFill>
                  <a:srgbClr val="000000"/>
                </a:solidFill>
                <a:latin typeface="Open Sans (body)"/>
              </a:rPr>
              <a:t>Detailed description of the alleged incident</a:t>
            </a:r>
          </a:p>
          <a:p>
            <a:pPr marL="914400" lvl="1" indent="-457200" fontAlgn="base">
              <a:buFont typeface="+mj-lt"/>
              <a:buAutoNum type="arabicPeriod"/>
            </a:pPr>
            <a:r>
              <a:rPr lang="en-AU" sz="2400" dirty="0">
                <a:solidFill>
                  <a:srgbClr val="000000"/>
                </a:solidFill>
                <a:latin typeface="Open Sans (body)"/>
              </a:rPr>
              <a:t>Actions taken to ensure the health, safety and wellbeing of the older person(s) involved</a:t>
            </a:r>
          </a:p>
          <a:p>
            <a:pPr marL="914400" lvl="1" indent="-457200" fontAlgn="base">
              <a:buFont typeface="+mj-lt"/>
              <a:buAutoNum type="arabicPeriod"/>
            </a:pPr>
            <a:r>
              <a:rPr lang="en-AU" sz="2400" dirty="0">
                <a:solidFill>
                  <a:srgbClr val="000000"/>
                </a:solidFill>
                <a:latin typeface="Open Sans (body)"/>
              </a:rPr>
              <a:t>Consideration of the appropriate level of psychological or physical impact to the older person(s) involved</a:t>
            </a:r>
          </a:p>
          <a:p>
            <a:pPr marL="914400" lvl="1" indent="-457200" fontAlgn="base">
              <a:buFont typeface="+mj-lt"/>
              <a:buAutoNum type="arabicPeriod"/>
            </a:pPr>
            <a:r>
              <a:rPr lang="en-AU" sz="2400" dirty="0">
                <a:solidFill>
                  <a:srgbClr val="000000"/>
                </a:solidFill>
                <a:latin typeface="Open Sans (body)"/>
              </a:rPr>
              <a:t>What actions have been taken to manage/ minimise the risk of reoccurrence or a similar incident happening</a:t>
            </a:r>
          </a:p>
        </p:txBody>
      </p:sp>
      <p:sp>
        <p:nvSpPr>
          <p:cNvPr id="4" name="Title 3">
            <a:extLst>
              <a:ext uri="{FF2B5EF4-FFF2-40B4-BE49-F238E27FC236}">
                <a16:creationId xmlns:a16="http://schemas.microsoft.com/office/drawing/2014/main" id="{29F8F016-7CA7-187F-4776-8F031B9239AF}"/>
              </a:ext>
            </a:extLst>
          </p:cNvPr>
          <p:cNvSpPr>
            <a:spLocks noGrp="1"/>
          </p:cNvSpPr>
          <p:nvPr>
            <p:ph type="title"/>
          </p:nvPr>
        </p:nvSpPr>
        <p:spPr>
          <a:xfrm>
            <a:off x="282413" y="1157230"/>
            <a:ext cx="5069522" cy="893613"/>
          </a:xfrm>
        </p:spPr>
        <p:txBody>
          <a:bodyPr/>
          <a:lstStyle/>
          <a:p>
            <a:r>
              <a:rPr lang="en-AU" sz="3200" dirty="0"/>
              <a:t>Activity </a:t>
            </a:r>
          </a:p>
        </p:txBody>
      </p:sp>
      <p:sp>
        <p:nvSpPr>
          <p:cNvPr id="2" name="TextBox 1">
            <a:extLst>
              <a:ext uri="{FF2B5EF4-FFF2-40B4-BE49-F238E27FC236}">
                <a16:creationId xmlns:a16="http://schemas.microsoft.com/office/drawing/2014/main" id="{224A1B90-A033-60F5-0AE0-4F5D34B0ADED}"/>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47</a:t>
            </a:fld>
            <a:endParaRPr lang="en-AU" sz="1100">
              <a:solidFill>
                <a:schemeClr val="bg1"/>
              </a:solidFill>
            </a:endParaRPr>
          </a:p>
        </p:txBody>
      </p:sp>
    </p:spTree>
    <p:extLst>
      <p:ext uri="{BB962C8B-B14F-4D97-AF65-F5344CB8AC3E}">
        <p14:creationId xmlns:p14="http://schemas.microsoft.com/office/powerpoint/2010/main" val="3765639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B190-3F07-4EBC-5B3F-BBC80AC50F47}"/>
              </a:ext>
            </a:extLst>
          </p:cNvPr>
          <p:cNvSpPr>
            <a:spLocks noGrp="1"/>
          </p:cNvSpPr>
          <p:nvPr>
            <p:ph type="ctrTitle"/>
          </p:nvPr>
        </p:nvSpPr>
        <p:spPr/>
        <p:txBody>
          <a:bodyPr/>
          <a:lstStyle/>
          <a:p>
            <a:r>
              <a:rPr lang="en-AU" dirty="0"/>
              <a:t>SECTION 7:</a:t>
            </a:r>
          </a:p>
        </p:txBody>
      </p:sp>
      <p:sp>
        <p:nvSpPr>
          <p:cNvPr id="4" name="Text Placeholder 3">
            <a:extLst>
              <a:ext uri="{FF2B5EF4-FFF2-40B4-BE49-F238E27FC236}">
                <a16:creationId xmlns:a16="http://schemas.microsoft.com/office/drawing/2014/main" id="{05CA84A9-050B-3175-1385-E4710A8E544E}"/>
              </a:ext>
            </a:extLst>
          </p:cNvPr>
          <p:cNvSpPr>
            <a:spLocks noGrp="1"/>
          </p:cNvSpPr>
          <p:nvPr>
            <p:ph type="body" sz="quarter" idx="13"/>
          </p:nvPr>
        </p:nvSpPr>
        <p:spPr/>
        <p:txBody>
          <a:bodyPr>
            <a:normAutofit lnSpcReduction="10000"/>
          </a:bodyPr>
          <a:lstStyle/>
          <a:p>
            <a:r>
              <a:rPr lang="en-AU" dirty="0"/>
              <a:t>Reflections and additional resources</a:t>
            </a:r>
          </a:p>
        </p:txBody>
      </p:sp>
    </p:spTree>
    <p:extLst>
      <p:ext uri="{BB962C8B-B14F-4D97-AF65-F5344CB8AC3E}">
        <p14:creationId xmlns:p14="http://schemas.microsoft.com/office/powerpoint/2010/main" val="4027648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55418-FF7B-F5BB-F2F4-8B12408C19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E8274-6898-3080-FA14-87E1B39A94E0}"/>
              </a:ext>
            </a:extLst>
          </p:cNvPr>
          <p:cNvSpPr>
            <a:spLocks noGrp="1"/>
          </p:cNvSpPr>
          <p:nvPr>
            <p:ph type="title"/>
          </p:nvPr>
        </p:nvSpPr>
        <p:spPr>
          <a:xfrm>
            <a:off x="665744" y="827314"/>
            <a:ext cx="9682163" cy="537936"/>
          </a:xfrm>
        </p:spPr>
        <p:txBody>
          <a:bodyPr>
            <a:normAutofit/>
          </a:bodyPr>
          <a:lstStyle/>
          <a:p>
            <a:r>
              <a:rPr lang="en-AU" sz="3100"/>
              <a:t>Key reflections</a:t>
            </a:r>
          </a:p>
        </p:txBody>
      </p:sp>
      <p:sp>
        <p:nvSpPr>
          <p:cNvPr id="7" name="Content Placeholder 1">
            <a:extLst>
              <a:ext uri="{FF2B5EF4-FFF2-40B4-BE49-F238E27FC236}">
                <a16:creationId xmlns:a16="http://schemas.microsoft.com/office/drawing/2014/main" id="{DDBE7443-2B7B-2993-7B7E-FABB1AC005A1}"/>
              </a:ext>
            </a:extLst>
          </p:cNvPr>
          <p:cNvSpPr>
            <a:spLocks noGrp="1"/>
          </p:cNvSpPr>
          <p:nvPr>
            <p:ph idx="1"/>
          </p:nvPr>
        </p:nvSpPr>
        <p:spPr>
          <a:xfrm>
            <a:off x="762000" y="1608253"/>
            <a:ext cx="10710333" cy="3980750"/>
          </a:xfrm>
        </p:spPr>
        <p:txBody>
          <a:bodyPr>
            <a:normAutofit fontScale="85000" lnSpcReduction="20000"/>
          </a:bodyPr>
          <a:lstStyle/>
          <a:p>
            <a:pPr marL="457200" indent="-457200">
              <a:lnSpc>
                <a:spcPct val="150000"/>
              </a:lnSpc>
              <a:buFont typeface="Arial" panose="020B0604020202020204" pitchFamily="34" charset="0"/>
              <a:buChar char="•"/>
            </a:pPr>
            <a:r>
              <a:rPr lang="en-AU" sz="2800" b="0">
                <a:solidFill>
                  <a:srgbClr val="000000"/>
                </a:solidFill>
                <a:latin typeface="Open Sans (body)"/>
              </a:rPr>
              <a:t>You must be familiar with legislative requirements.</a:t>
            </a:r>
          </a:p>
          <a:p>
            <a:pPr marL="457200" indent="-457200">
              <a:lnSpc>
                <a:spcPct val="150000"/>
              </a:lnSpc>
              <a:buFont typeface="Arial" panose="020B0604020202020204" pitchFamily="34" charset="0"/>
              <a:buChar char="•"/>
            </a:pPr>
            <a:r>
              <a:rPr lang="en-AU" sz="2800" b="0">
                <a:solidFill>
                  <a:srgbClr val="000000"/>
                </a:solidFill>
                <a:latin typeface="Open Sans (body)"/>
              </a:rPr>
              <a:t>An effective IMS supports legislative requirements, continuous improvement and quality care and services.</a:t>
            </a:r>
          </a:p>
          <a:p>
            <a:pPr marL="457200" indent="-457200">
              <a:lnSpc>
                <a:spcPct val="150000"/>
              </a:lnSpc>
              <a:buFont typeface="Arial" panose="020B0604020202020204" pitchFamily="34" charset="0"/>
              <a:buChar char="•"/>
            </a:pPr>
            <a:r>
              <a:rPr lang="en-AU" sz="2800" b="0">
                <a:solidFill>
                  <a:srgbClr val="000000"/>
                </a:solidFill>
                <a:latin typeface="Open Sans (body)"/>
              </a:rPr>
              <a:t>Use the decision support tool and other resources.</a:t>
            </a:r>
          </a:p>
          <a:p>
            <a:pPr marL="457200" indent="-457200">
              <a:lnSpc>
                <a:spcPct val="150000"/>
              </a:lnSpc>
              <a:buFont typeface="Arial" panose="020B0604020202020204" pitchFamily="34" charset="0"/>
              <a:buChar char="•"/>
            </a:pPr>
            <a:r>
              <a:rPr lang="en-AU" sz="2800" b="0">
                <a:solidFill>
                  <a:srgbClr val="000000"/>
                </a:solidFill>
                <a:latin typeface="Open Sans (body)"/>
              </a:rPr>
              <a:t>Ensure that every SIRS notification includes the required information.</a:t>
            </a:r>
          </a:p>
          <a:p>
            <a:pPr marL="457200" indent="-457200">
              <a:lnSpc>
                <a:spcPct val="150000"/>
              </a:lnSpc>
              <a:buFont typeface="Arial" panose="020B0604020202020204" pitchFamily="34" charset="0"/>
              <a:buChar char="•"/>
            </a:pPr>
            <a:endParaRPr lang="en-AU" sz="2800" b="0">
              <a:solidFill>
                <a:srgbClr val="000000"/>
              </a:solidFill>
              <a:latin typeface="Open Sans (body)"/>
            </a:endParaRPr>
          </a:p>
          <a:p>
            <a:pPr algn="ctr">
              <a:lnSpc>
                <a:spcPct val="150000"/>
              </a:lnSpc>
              <a:buNone/>
            </a:pPr>
            <a:r>
              <a:rPr lang="en-AU" sz="2800">
                <a:solidFill>
                  <a:srgbClr val="000000"/>
                </a:solidFill>
                <a:latin typeface="Open Sans (body)"/>
              </a:rPr>
              <a:t>“We all have a role to play in the prevention and management of incidents.”</a:t>
            </a:r>
          </a:p>
          <a:p>
            <a:endParaRPr lang="en-AU"/>
          </a:p>
        </p:txBody>
      </p:sp>
    </p:spTree>
    <p:custDataLst>
      <p:tags r:id="rId1"/>
    </p:custDataLst>
    <p:extLst>
      <p:ext uri="{BB962C8B-B14F-4D97-AF65-F5344CB8AC3E}">
        <p14:creationId xmlns:p14="http://schemas.microsoft.com/office/powerpoint/2010/main" val="2438678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19C9-DF7C-AC6A-E367-49D7C2D41420}"/>
            </a:ext>
          </a:extLst>
        </p:cNvPr>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id="{B4D4F842-70C8-29C0-ACD1-2E2E86B79642}"/>
              </a:ext>
            </a:extLst>
          </p:cNvPr>
          <p:cNvGraphicFramePr>
            <a:graphicFrameLocks noGrp="1"/>
          </p:cNvGraphicFramePr>
          <p:nvPr>
            <p:ph idx="1"/>
            <p:extLst>
              <p:ext uri="{D42A27DB-BD31-4B8C-83A1-F6EECF244321}">
                <p14:modId xmlns:p14="http://schemas.microsoft.com/office/powerpoint/2010/main" val="1820507624"/>
              </p:ext>
            </p:extLst>
          </p:nvPr>
        </p:nvGraphicFramePr>
        <p:xfrm>
          <a:off x="762001" y="1511300"/>
          <a:ext cx="10400804" cy="4125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C93CAA2C-A47E-4092-D927-02EA0979289C}"/>
              </a:ext>
            </a:extLst>
          </p:cNvPr>
          <p:cNvSpPr>
            <a:spLocks noGrp="1"/>
          </p:cNvSpPr>
          <p:nvPr>
            <p:ph type="title"/>
          </p:nvPr>
        </p:nvSpPr>
        <p:spPr/>
        <p:txBody>
          <a:bodyPr>
            <a:noAutofit/>
          </a:bodyPr>
          <a:lstStyle/>
          <a:p>
            <a:r>
              <a:rPr lang="en-AU" dirty="0"/>
              <a:t>Presentation sections</a:t>
            </a:r>
          </a:p>
        </p:txBody>
      </p:sp>
    </p:spTree>
    <p:custDataLst>
      <p:tags r:id="rId1"/>
    </p:custDataLst>
    <p:extLst>
      <p:ext uri="{BB962C8B-B14F-4D97-AF65-F5344CB8AC3E}">
        <p14:creationId xmlns:p14="http://schemas.microsoft.com/office/powerpoint/2010/main" val="414035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E3898-C549-477A-A3DE-7F57A86429F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BF99E33-0AE7-05C7-85C5-D066A9DB0748}"/>
              </a:ext>
            </a:extLst>
          </p:cNvPr>
          <p:cNvSpPr txBox="1"/>
          <p:nvPr/>
        </p:nvSpPr>
        <p:spPr>
          <a:xfrm>
            <a:off x="7143752" y="652732"/>
            <a:ext cx="4781548" cy="4969042"/>
          </a:xfrm>
          <a:prstGeom prst="rect">
            <a:avLst/>
          </a:prstGeom>
        </p:spPr>
        <p:txBody>
          <a:bodyPr vert="horz" lIns="0" tIns="0" rIns="0" bIns="0" rtlCol="0">
            <a:noAutofit/>
          </a:bodyPr>
          <a:lstStyle/>
          <a:p>
            <a:pPr defTabSz="914400" fontAlgn="base">
              <a:spcAft>
                <a:spcPts val="600"/>
              </a:spcAft>
              <a:buFont typeface="Fira Sans Light" panose="020B0403050000020004" pitchFamily="34" charset="0"/>
              <a:buChar char="﻿"/>
            </a:pPr>
            <a:endParaRPr lang="en-US" sz="3200">
              <a:latin typeface="Open Sans (body)"/>
              <a:ea typeface="Open Sans" pitchFamily="2" charset="0"/>
              <a:cs typeface="Open Sans" pitchFamily="2" charset="0"/>
            </a:endParaRPr>
          </a:p>
          <a:p>
            <a:pPr defTabSz="914400" fontAlgn="base">
              <a:spcAft>
                <a:spcPts val="600"/>
              </a:spcAft>
              <a:buFont typeface="Fira Sans Light" panose="020B0403050000020004" pitchFamily="34" charset="0"/>
              <a:buChar char="﻿"/>
            </a:pPr>
            <a:r>
              <a:rPr lang="en-US" sz="2800" b="1">
                <a:latin typeface="Open Sans (body)"/>
                <a:ea typeface="Open Sans" pitchFamily="2" charset="0"/>
                <a:cs typeface="Open Sans" pitchFamily="2" charset="0"/>
              </a:rPr>
              <a:t>Call</a:t>
            </a:r>
          </a:p>
          <a:p>
            <a:pPr defTabSz="914400" fontAlgn="base">
              <a:spcAft>
                <a:spcPts val="600"/>
              </a:spcAft>
            </a:pPr>
            <a:r>
              <a:rPr lang="en-US" sz="2800">
                <a:latin typeface="Open Sans (body)"/>
                <a:ea typeface="Open Sans" pitchFamily="2" charset="0"/>
                <a:cs typeface="Open Sans" pitchFamily="2" charset="0"/>
              </a:rPr>
              <a:t>1800 081 549 between 9.00am and 5.00pm (AEST) seven days a week.</a:t>
            </a:r>
          </a:p>
          <a:p>
            <a:pPr defTabSz="914400" fontAlgn="base">
              <a:spcAft>
                <a:spcPts val="600"/>
              </a:spcAft>
              <a:buFont typeface="Fira Sans Light" panose="020B0403050000020004" pitchFamily="34" charset="0"/>
              <a:buChar char="﻿"/>
            </a:pPr>
            <a:endParaRPr lang="en-US" sz="2800">
              <a:latin typeface="Open Sans (body)"/>
              <a:ea typeface="Open Sans" pitchFamily="2" charset="0"/>
              <a:cs typeface="Open Sans" pitchFamily="2" charset="0"/>
            </a:endParaRPr>
          </a:p>
          <a:p>
            <a:pPr defTabSz="914400" fontAlgn="base">
              <a:spcAft>
                <a:spcPts val="600"/>
              </a:spcAft>
              <a:buFont typeface="Fira Sans Light" panose="020B0403050000020004" pitchFamily="34" charset="0"/>
              <a:buChar char="﻿"/>
            </a:pPr>
            <a:endParaRPr lang="en-US" sz="2800" b="1">
              <a:latin typeface="Open Sans (body)"/>
              <a:ea typeface="Open Sans" pitchFamily="2" charset="0"/>
              <a:cs typeface="Open Sans" pitchFamily="2" charset="0"/>
            </a:endParaRPr>
          </a:p>
          <a:p>
            <a:pPr defTabSz="914400" fontAlgn="base">
              <a:spcAft>
                <a:spcPts val="600"/>
              </a:spcAft>
              <a:buFont typeface="Fira Sans Light" panose="020B0403050000020004" pitchFamily="34" charset="0"/>
              <a:buChar char="﻿"/>
            </a:pPr>
            <a:r>
              <a:rPr lang="en-US" sz="2800" b="1">
                <a:latin typeface="Open Sans (body)"/>
                <a:ea typeface="Open Sans" pitchFamily="2" charset="0"/>
                <a:cs typeface="Open Sans" pitchFamily="2" charset="0"/>
              </a:rPr>
              <a:t>Email </a:t>
            </a:r>
            <a:r>
              <a:rPr lang="en-US" sz="2800">
                <a:latin typeface="Open Sans (body)"/>
                <a:ea typeface="Open Sans" pitchFamily="2" charset="0"/>
                <a:cs typeface="Open Sans" pitchFamily="2" charset="0"/>
                <a:hlinkClick r:id="rId4">
                  <a:extLst>
                    <a:ext uri="{A12FA001-AC4F-418D-AE19-62706E023703}">
                      <ahyp:hlinkClr xmlns:ahyp="http://schemas.microsoft.com/office/drawing/2018/hyperlinkcolor" val="tx"/>
                    </a:ext>
                  </a:extLst>
                </a:hlinkClick>
              </a:rPr>
              <a:t>sirs@agedcarequality.gov.au</a:t>
            </a:r>
            <a:r>
              <a:rPr lang="en-US" sz="2800">
                <a:latin typeface="Open Sans (body)"/>
                <a:ea typeface="Open Sans" pitchFamily="2" charset="0"/>
                <a:cs typeface="Open Sans" pitchFamily="2" charset="0"/>
              </a:rPr>
              <a:t> </a:t>
            </a:r>
          </a:p>
        </p:txBody>
      </p:sp>
      <p:sp>
        <p:nvSpPr>
          <p:cNvPr id="2" name="Title 1">
            <a:extLst>
              <a:ext uri="{FF2B5EF4-FFF2-40B4-BE49-F238E27FC236}">
                <a16:creationId xmlns:a16="http://schemas.microsoft.com/office/drawing/2014/main" id="{12FCF87B-F386-7BF1-1E85-12C239A9EA2E}"/>
              </a:ext>
            </a:extLst>
          </p:cNvPr>
          <p:cNvSpPr>
            <a:spLocks noGrp="1"/>
          </p:cNvSpPr>
          <p:nvPr>
            <p:ph type="title"/>
          </p:nvPr>
        </p:nvSpPr>
        <p:spPr>
          <a:xfrm>
            <a:off x="742949" y="2950273"/>
            <a:ext cx="4305301" cy="1364561"/>
          </a:xfrm>
        </p:spPr>
        <p:txBody>
          <a:bodyPr>
            <a:normAutofit/>
          </a:bodyPr>
          <a:lstStyle/>
          <a:p>
            <a:r>
              <a:rPr lang="en-AU"/>
              <a:t>Queries about SIRS</a:t>
            </a:r>
          </a:p>
        </p:txBody>
      </p:sp>
    </p:spTree>
    <p:custDataLst>
      <p:tags r:id="rId1"/>
    </p:custDataLst>
    <p:extLst>
      <p:ext uri="{BB962C8B-B14F-4D97-AF65-F5344CB8AC3E}">
        <p14:creationId xmlns:p14="http://schemas.microsoft.com/office/powerpoint/2010/main" val="1894671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BD7658-B8F8-4E36-B489-F9A523E8D6BB}"/>
              </a:ext>
            </a:extLst>
          </p:cNvPr>
          <p:cNvSpPr>
            <a:spLocks noGrp="1"/>
          </p:cNvSpPr>
          <p:nvPr>
            <p:ph type="title"/>
          </p:nvPr>
        </p:nvSpPr>
        <p:spPr>
          <a:noFill/>
        </p:spPr>
        <p:txBody>
          <a:bodyPr/>
          <a:lstStyle/>
          <a:p>
            <a:r>
              <a:rPr lang="en-AU"/>
              <a:t>Useful resources on SIRS</a:t>
            </a:r>
            <a:br>
              <a:rPr lang="en-AU">
                <a:solidFill>
                  <a:schemeClr val="accent1">
                    <a:lumMod val="75000"/>
                  </a:schemeClr>
                </a:solidFill>
              </a:rPr>
            </a:br>
            <a:endParaRPr lang="en-AU"/>
          </a:p>
        </p:txBody>
      </p:sp>
      <p:graphicFrame>
        <p:nvGraphicFramePr>
          <p:cNvPr id="5" name="Content Placeholder 2">
            <a:extLst>
              <a:ext uri="{FF2B5EF4-FFF2-40B4-BE49-F238E27FC236}">
                <a16:creationId xmlns:a16="http://schemas.microsoft.com/office/drawing/2014/main" id="{7C71B269-A627-41C5-852C-6BF5001C17B5}"/>
              </a:ext>
            </a:extLst>
          </p:cNvPr>
          <p:cNvGraphicFramePr>
            <a:graphicFrameLocks/>
          </p:cNvGraphicFramePr>
          <p:nvPr>
            <p:extLst>
              <p:ext uri="{D42A27DB-BD31-4B8C-83A1-F6EECF244321}">
                <p14:modId xmlns:p14="http://schemas.microsoft.com/office/powerpoint/2010/main" val="546628637"/>
              </p:ext>
            </p:extLst>
          </p:nvPr>
        </p:nvGraphicFramePr>
        <p:xfrm>
          <a:off x="736746" y="1838104"/>
          <a:ext cx="10718507" cy="3793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82CD6973-3E6C-4324-A037-36D7A9BB0571}"/>
              </a:ext>
            </a:extLst>
          </p:cNvPr>
          <p:cNvGrpSpPr/>
          <p:nvPr/>
        </p:nvGrpSpPr>
        <p:grpSpPr>
          <a:xfrm>
            <a:off x="4746041" y="6122126"/>
            <a:ext cx="4795192" cy="642830"/>
            <a:chOff x="798155" y="6002714"/>
            <a:chExt cx="4795192" cy="610223"/>
          </a:xfrm>
          <a:solidFill>
            <a:schemeClr val="accent1">
              <a:lumMod val="20000"/>
              <a:lumOff val="80000"/>
            </a:schemeClr>
          </a:solidFill>
        </p:grpSpPr>
        <p:pic>
          <p:nvPicPr>
            <p:cNvPr id="7" name="Picture 6">
              <a:extLst>
                <a:ext uri="{FF2B5EF4-FFF2-40B4-BE49-F238E27FC236}">
                  <a16:creationId xmlns:a16="http://schemas.microsoft.com/office/drawing/2014/main" id="{17A6FD4E-FA40-42FB-9D4A-CCE42B9673D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98155" y="6065854"/>
              <a:ext cx="493700" cy="497587"/>
            </a:xfrm>
            <a:prstGeom prst="rect">
              <a:avLst/>
            </a:prstGeom>
            <a:grpFill/>
          </p:spPr>
        </p:pic>
        <p:pic>
          <p:nvPicPr>
            <p:cNvPr id="8" name="Picture 7">
              <a:extLst>
                <a:ext uri="{FF2B5EF4-FFF2-40B4-BE49-F238E27FC236}">
                  <a16:creationId xmlns:a16="http://schemas.microsoft.com/office/drawing/2014/main" id="{3625EF7D-2FD4-4A0D-B90A-0086AB8F1B8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384008" y="6067177"/>
              <a:ext cx="493699" cy="493699"/>
            </a:xfrm>
            <a:prstGeom prst="rect">
              <a:avLst/>
            </a:prstGeom>
            <a:grpFill/>
          </p:spPr>
        </p:pic>
        <p:sp>
          <p:nvSpPr>
            <p:cNvPr id="9" name="Rectangle 8">
              <a:extLst>
                <a:ext uri="{FF2B5EF4-FFF2-40B4-BE49-F238E27FC236}">
                  <a16:creationId xmlns:a16="http://schemas.microsoft.com/office/drawing/2014/main" id="{82666984-1AD7-478E-A338-007A47455A48}"/>
                </a:ext>
              </a:extLst>
            </p:cNvPr>
            <p:cNvSpPr/>
            <p:nvPr/>
          </p:nvSpPr>
          <p:spPr>
            <a:xfrm>
              <a:off x="1291855" y="6256724"/>
              <a:ext cx="1691745" cy="338554"/>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Calibri" panose="020F0502020204030204"/>
                  <a:ea typeface="+mn-ea"/>
                  <a:cs typeface="+mn-cs"/>
                </a:rPr>
                <a:t>@agedcarequality</a:t>
              </a:r>
              <a:endParaRPr kumimoji="0" lang="en-A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957190A-D3E3-42DE-837B-9511F9FEA2B8}"/>
                </a:ext>
              </a:extLst>
            </p:cNvPr>
            <p:cNvSpPr/>
            <p:nvPr/>
          </p:nvSpPr>
          <p:spPr>
            <a:xfrm>
              <a:off x="3901602" y="6274383"/>
              <a:ext cx="1691745" cy="338554"/>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Calibri" panose="020F0502020204030204"/>
                  <a:ea typeface="+mn-ea"/>
                  <a:cs typeface="+mn-cs"/>
                </a:rPr>
                <a:t>@agedcarequality</a:t>
              </a:r>
              <a:endParaRPr kumimoji="0" lang="en-A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F515D1D8-5C75-4AA1-B395-F0096436F83F}"/>
                </a:ext>
              </a:extLst>
            </p:cNvPr>
            <p:cNvSpPr/>
            <p:nvPr/>
          </p:nvSpPr>
          <p:spPr>
            <a:xfrm>
              <a:off x="1285443" y="6002714"/>
              <a:ext cx="1197764" cy="369332"/>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Facebook</a:t>
              </a:r>
            </a:p>
          </p:txBody>
        </p:sp>
        <p:sp>
          <p:nvSpPr>
            <p:cNvPr id="12" name="Rectangle 11">
              <a:extLst>
                <a:ext uri="{FF2B5EF4-FFF2-40B4-BE49-F238E27FC236}">
                  <a16:creationId xmlns:a16="http://schemas.microsoft.com/office/drawing/2014/main" id="{E32CF3E1-6EBB-4F72-BE01-CE5BFCC7FAAD}"/>
                </a:ext>
              </a:extLst>
            </p:cNvPr>
            <p:cNvSpPr/>
            <p:nvPr/>
          </p:nvSpPr>
          <p:spPr>
            <a:xfrm>
              <a:off x="3904169" y="6002714"/>
              <a:ext cx="864404" cy="369332"/>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Twitter</a:t>
              </a:r>
            </a:p>
          </p:txBody>
        </p:sp>
      </p:grpSp>
    </p:spTree>
    <p:extLst>
      <p:ext uri="{BB962C8B-B14F-4D97-AF65-F5344CB8AC3E}">
        <p14:creationId xmlns:p14="http://schemas.microsoft.com/office/powerpoint/2010/main" val="2556375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1D95AA-B3F1-2775-058C-85CBFEAE433A}"/>
              </a:ext>
            </a:extLst>
          </p:cNvPr>
          <p:cNvSpPr>
            <a:spLocks noGrp="1"/>
          </p:cNvSpPr>
          <p:nvPr>
            <p:ph type="ctrTitle"/>
          </p:nvPr>
        </p:nvSpPr>
        <p:spPr/>
        <p:txBody>
          <a:bodyPr/>
          <a:lstStyle/>
          <a:p>
            <a:r>
              <a:rPr lang="en-AU" dirty="0"/>
              <a:t>SECTION 1:</a:t>
            </a:r>
            <a:br>
              <a:rPr lang="en-AU" dirty="0"/>
            </a:br>
            <a:endParaRPr lang="en-AU" dirty="0"/>
          </a:p>
        </p:txBody>
      </p:sp>
      <p:sp>
        <p:nvSpPr>
          <p:cNvPr id="6" name="Text Placeholder 5">
            <a:extLst>
              <a:ext uri="{FF2B5EF4-FFF2-40B4-BE49-F238E27FC236}">
                <a16:creationId xmlns:a16="http://schemas.microsoft.com/office/drawing/2014/main" id="{28632415-7B28-04CB-DE3B-B8FF19474E4D}"/>
              </a:ext>
            </a:extLst>
          </p:cNvPr>
          <p:cNvSpPr>
            <a:spLocks noGrp="1"/>
          </p:cNvSpPr>
          <p:nvPr>
            <p:ph type="body" sz="quarter" idx="13"/>
          </p:nvPr>
        </p:nvSpPr>
        <p:spPr/>
        <p:txBody>
          <a:bodyPr>
            <a:normAutofit lnSpcReduction="10000"/>
          </a:bodyPr>
          <a:lstStyle/>
          <a:p>
            <a:r>
              <a:rPr lang="en-AU" dirty="0"/>
              <a:t>An overview of incident management</a:t>
            </a:r>
          </a:p>
        </p:txBody>
      </p:sp>
    </p:spTree>
    <p:extLst>
      <p:ext uri="{BB962C8B-B14F-4D97-AF65-F5344CB8AC3E}">
        <p14:creationId xmlns:p14="http://schemas.microsoft.com/office/powerpoint/2010/main" val="2000749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D6C72-4757-D38A-9328-BE1173CDCA43}"/>
            </a:ext>
          </a:extLst>
        </p:cNvPr>
        <p:cNvGrpSpPr/>
        <p:nvPr/>
      </p:nvGrpSpPr>
      <p:grpSpPr>
        <a:xfrm>
          <a:off x="0" y="0"/>
          <a:ext cx="0" cy="0"/>
          <a:chOff x="0" y="0"/>
          <a:chExt cx="0" cy="0"/>
        </a:xfrm>
      </p:grpSpPr>
      <p:pic>
        <p:nvPicPr>
          <p:cNvPr id="7" name="Picture Placeholder 6" descr="An old person with glasses smiling&#10;&#10;Description automatically generated">
            <a:extLst>
              <a:ext uri="{FF2B5EF4-FFF2-40B4-BE49-F238E27FC236}">
                <a16:creationId xmlns:a16="http://schemas.microsoft.com/office/drawing/2014/main" id="{D86B1EB3-4F42-00EE-248A-EBB851EF9197}"/>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28874" t="237" r="525" b="239"/>
          <a:stretch/>
        </p:blipFill>
        <p:spPr>
          <a:xfrm>
            <a:off x="3538846" y="0"/>
            <a:ext cx="8653153" cy="6858000"/>
          </a:xfrm>
        </p:spPr>
      </p:pic>
      <p:pic>
        <p:nvPicPr>
          <p:cNvPr id="9" name="Picture 8">
            <a:extLst>
              <a:ext uri="{FF2B5EF4-FFF2-40B4-BE49-F238E27FC236}">
                <a16:creationId xmlns:a16="http://schemas.microsoft.com/office/drawing/2014/main" id="{499204FF-1998-E6F1-322A-08E5FAEB20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28" y="0"/>
            <a:ext cx="6984999" cy="6858000"/>
          </a:xfrm>
          <a:prstGeom prst="rect">
            <a:avLst/>
          </a:prstGeom>
        </p:spPr>
      </p:pic>
      <p:pic>
        <p:nvPicPr>
          <p:cNvPr id="10" name="Picture 9">
            <a:extLst>
              <a:ext uri="{FF2B5EF4-FFF2-40B4-BE49-F238E27FC236}">
                <a16:creationId xmlns:a16="http://schemas.microsoft.com/office/drawing/2014/main" id="{34AAD9E8-71C9-20C0-8C96-D4694C989A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5B8A3CB5-87B0-124C-3B43-77C860D402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7FAC45FE-3709-0860-9588-DCE3B36F4B81}"/>
              </a:ext>
            </a:extLst>
          </p:cNvPr>
          <p:cNvSpPr>
            <a:spLocks noGrp="1"/>
          </p:cNvSpPr>
          <p:nvPr>
            <p:ph idx="1"/>
          </p:nvPr>
        </p:nvSpPr>
        <p:spPr>
          <a:xfrm>
            <a:off x="514597" y="3102958"/>
            <a:ext cx="4983678" cy="3473187"/>
          </a:xfrm>
        </p:spPr>
        <p:txBody>
          <a:bodyPr>
            <a:normAutofit lnSpcReduction="10000"/>
          </a:bodyPr>
          <a:lstStyle/>
          <a:p>
            <a:pPr>
              <a:lnSpc>
                <a:spcPct val="120000"/>
              </a:lnSpc>
              <a:spcAft>
                <a:spcPts val="1200"/>
              </a:spcAft>
              <a:buClr>
                <a:srgbClr val="00577D"/>
              </a:buClr>
              <a:buNone/>
            </a:pPr>
            <a:r>
              <a:rPr lang="en-AU" sz="2400" b="0" dirty="0">
                <a:solidFill>
                  <a:schemeClr val="tx1"/>
                </a:solidFill>
                <a:latin typeface="+mn-lt"/>
                <a:ea typeface="Open Sans Light" pitchFamily="2" charset="0"/>
                <a:cs typeface="Open Sans Light" pitchFamily="2" charset="0"/>
              </a:rPr>
              <a:t>The SIRS sets out legislative obligations for providers to:</a:t>
            </a:r>
          </a:p>
          <a:p>
            <a:pPr marL="285750" indent="-285750">
              <a:lnSpc>
                <a:spcPct val="120000"/>
              </a:lnSpc>
              <a:spcAft>
                <a:spcPts val="1200"/>
              </a:spcAft>
              <a:buClr>
                <a:srgbClr val="00577D"/>
              </a:buClr>
              <a:buFont typeface="Arial" panose="020B0604020202020204" pitchFamily="34" charset="0"/>
              <a:buChar char="•"/>
            </a:pPr>
            <a:r>
              <a:rPr lang="en-AU" sz="2400" b="0" dirty="0">
                <a:solidFill>
                  <a:schemeClr val="tx1"/>
                </a:solidFill>
                <a:latin typeface="+mn-lt"/>
                <a:ea typeface="Open Sans Light" pitchFamily="2" charset="0"/>
                <a:cs typeface="Open Sans Light" pitchFamily="2" charset="0"/>
              </a:rPr>
              <a:t>have an effective IMS</a:t>
            </a:r>
          </a:p>
          <a:p>
            <a:pPr marL="285750" indent="-285750">
              <a:lnSpc>
                <a:spcPct val="120000"/>
              </a:lnSpc>
              <a:spcAft>
                <a:spcPts val="1200"/>
              </a:spcAft>
              <a:buClr>
                <a:srgbClr val="00577D"/>
              </a:buClr>
              <a:buFont typeface="Arial" panose="020B0604020202020204" pitchFamily="34" charset="0"/>
              <a:buChar char="•"/>
            </a:pPr>
            <a:r>
              <a:rPr lang="en-AU" sz="2400" b="0" dirty="0">
                <a:solidFill>
                  <a:schemeClr val="tx1"/>
                </a:solidFill>
                <a:latin typeface="+mn-lt"/>
                <a:ea typeface="Open Sans Light" pitchFamily="2" charset="0"/>
                <a:cs typeface="Open Sans Light" pitchFamily="2" charset="0"/>
              </a:rPr>
              <a:t>Use data from your IMS to drive continuous improvement</a:t>
            </a:r>
          </a:p>
          <a:p>
            <a:pPr marL="285750" indent="-285750">
              <a:lnSpc>
                <a:spcPct val="120000"/>
              </a:lnSpc>
              <a:spcAft>
                <a:spcPts val="1200"/>
              </a:spcAft>
              <a:buClr>
                <a:srgbClr val="00577D"/>
              </a:buClr>
              <a:buFont typeface="Arial" panose="020B0604020202020204" pitchFamily="34" charset="0"/>
              <a:buChar char="•"/>
            </a:pPr>
            <a:r>
              <a:rPr lang="en-AU" sz="2400" b="0" dirty="0">
                <a:solidFill>
                  <a:schemeClr val="tx1"/>
                </a:solidFill>
                <a:latin typeface="+mn-lt"/>
                <a:ea typeface="Open Sans Light" pitchFamily="2" charset="0"/>
                <a:cs typeface="Open Sans Light" pitchFamily="2" charset="0"/>
              </a:rPr>
              <a:t>report certain incidents to the Commission. </a:t>
            </a:r>
          </a:p>
        </p:txBody>
      </p:sp>
      <p:sp>
        <p:nvSpPr>
          <p:cNvPr id="4" name="Title 3">
            <a:extLst>
              <a:ext uri="{FF2B5EF4-FFF2-40B4-BE49-F238E27FC236}">
                <a16:creationId xmlns:a16="http://schemas.microsoft.com/office/drawing/2014/main" id="{0CD763DD-C1CC-7B3C-9E7E-98B5999CFA8F}"/>
              </a:ext>
            </a:extLst>
          </p:cNvPr>
          <p:cNvSpPr>
            <a:spLocks noGrp="1"/>
          </p:cNvSpPr>
          <p:nvPr>
            <p:ph type="title"/>
          </p:nvPr>
        </p:nvSpPr>
        <p:spPr>
          <a:xfrm>
            <a:off x="282413" y="1157230"/>
            <a:ext cx="5069522" cy="1752225"/>
          </a:xfrm>
        </p:spPr>
        <p:txBody>
          <a:bodyPr/>
          <a:lstStyle/>
          <a:p>
            <a:r>
              <a:rPr lang="en-AU" sz="3200"/>
              <a:t>Incident Management and Incident Management Systems (IMS)</a:t>
            </a:r>
          </a:p>
        </p:txBody>
      </p:sp>
      <p:sp>
        <p:nvSpPr>
          <p:cNvPr id="2" name="TextBox 1">
            <a:extLst>
              <a:ext uri="{FF2B5EF4-FFF2-40B4-BE49-F238E27FC236}">
                <a16:creationId xmlns:a16="http://schemas.microsoft.com/office/drawing/2014/main" id="{C703FBDD-7643-1908-B672-389122A0D56D}"/>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7</a:t>
            </a:fld>
            <a:endParaRPr lang="en-AU" sz="1100">
              <a:solidFill>
                <a:schemeClr val="bg1"/>
              </a:solidFill>
            </a:endParaRPr>
          </a:p>
        </p:txBody>
      </p:sp>
    </p:spTree>
    <p:custDataLst>
      <p:tags r:id="rId1"/>
    </p:custDataLst>
    <p:extLst>
      <p:ext uri="{BB962C8B-B14F-4D97-AF65-F5344CB8AC3E}">
        <p14:creationId xmlns:p14="http://schemas.microsoft.com/office/powerpoint/2010/main" val="3869455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0C46C-7C0F-8BA8-B249-CBE2654BC22A}"/>
              </a:ext>
            </a:extLst>
          </p:cNvPr>
          <p:cNvSpPr>
            <a:spLocks noGrp="1"/>
          </p:cNvSpPr>
          <p:nvPr>
            <p:ph type="title"/>
          </p:nvPr>
        </p:nvSpPr>
        <p:spPr/>
        <p:txBody>
          <a:bodyPr/>
          <a:lstStyle/>
          <a:p>
            <a:r>
              <a:rPr lang="en-AU" sz="3300" dirty="0"/>
              <a:t>Incident Management Systems (IMS)</a:t>
            </a:r>
          </a:p>
        </p:txBody>
      </p:sp>
      <p:graphicFrame>
        <p:nvGraphicFramePr>
          <p:cNvPr id="7" name="Content Placeholder 6">
            <a:extLst>
              <a:ext uri="{FF2B5EF4-FFF2-40B4-BE49-F238E27FC236}">
                <a16:creationId xmlns:a16="http://schemas.microsoft.com/office/drawing/2014/main" id="{6445FDC5-5189-803F-C725-5ABC996D5BFB}"/>
              </a:ext>
            </a:extLst>
          </p:cNvPr>
          <p:cNvGraphicFramePr>
            <a:graphicFrameLocks noGrp="1"/>
          </p:cNvGraphicFramePr>
          <p:nvPr>
            <p:ph idx="1"/>
          </p:nvPr>
        </p:nvGraphicFramePr>
        <p:xfrm>
          <a:off x="272143" y="1570677"/>
          <a:ext cx="11647714" cy="398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58148CBE-D7AF-7054-D5B5-7CFA1F67AB79}"/>
              </a:ext>
            </a:extLst>
          </p:cNvPr>
          <p:cNvGraphicFramePr/>
          <p:nvPr/>
        </p:nvGraphicFramePr>
        <p:xfrm>
          <a:off x="468944" y="1376950"/>
          <a:ext cx="11254112" cy="44600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95776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F10B03D-9044-6755-6EF4-00CD897003E5}"/>
              </a:ext>
            </a:extLst>
          </p:cNvPr>
          <p:cNvSpPr>
            <a:spLocks noGrp="1"/>
          </p:cNvSpPr>
          <p:nvPr>
            <p:ph idx="1"/>
          </p:nvPr>
        </p:nvSpPr>
        <p:spPr>
          <a:xfrm>
            <a:off x="762000" y="2083632"/>
            <a:ext cx="10710333" cy="3409117"/>
          </a:xfrm>
        </p:spPr>
        <p:txBody>
          <a:bodyPr>
            <a:normAutofit/>
          </a:bodyPr>
          <a:lstStyle/>
          <a:p>
            <a:pPr marL="285750" indent="-285750">
              <a:buFont typeface="Arial" panose="020B0604020202020204" pitchFamily="34" charset="0"/>
              <a:buChar char="•"/>
            </a:pPr>
            <a:r>
              <a:rPr lang="en-AU" sz="2800" dirty="0">
                <a:solidFill>
                  <a:schemeClr val="tx1"/>
                </a:solidFill>
              </a:rPr>
              <a:t>The Aged Care Quality Standards</a:t>
            </a:r>
          </a:p>
          <a:p>
            <a:pPr marL="285750" indent="-285750">
              <a:buFont typeface="Arial" panose="020B0604020202020204" pitchFamily="34" charset="0"/>
              <a:buChar char="•"/>
            </a:pPr>
            <a:endParaRPr lang="en-AU" sz="2800" dirty="0">
              <a:solidFill>
                <a:schemeClr val="tx1"/>
              </a:solidFill>
            </a:endParaRPr>
          </a:p>
          <a:p>
            <a:pPr marL="285750" indent="-285750">
              <a:buFont typeface="Arial" panose="020B0604020202020204" pitchFamily="34" charset="0"/>
              <a:buChar char="•"/>
            </a:pPr>
            <a:r>
              <a:rPr lang="en-AU" sz="2800" i="1" dirty="0">
                <a:solidFill>
                  <a:schemeClr val="tx1"/>
                </a:solidFill>
              </a:rPr>
              <a:t>Quality of Care Principles </a:t>
            </a:r>
            <a:r>
              <a:rPr lang="en-AU" sz="2800" dirty="0">
                <a:solidFill>
                  <a:schemeClr val="tx1"/>
                </a:solidFill>
              </a:rPr>
              <a:t>2014 – Part 4B</a:t>
            </a:r>
          </a:p>
          <a:p>
            <a:pPr marL="645750" lvl="3" indent="-285750">
              <a:buFont typeface="Courier New" panose="02070309020205020404" pitchFamily="49" charset="0"/>
              <a:buChar char="o"/>
            </a:pPr>
            <a:r>
              <a:rPr lang="en-AU" sz="2800" dirty="0"/>
              <a:t>Division 2: Sections 15LA, 15LB</a:t>
            </a:r>
          </a:p>
          <a:p>
            <a:pPr marL="645750" lvl="3" indent="-285750">
              <a:buFont typeface="Courier New" panose="02070309020205020404" pitchFamily="49" charset="0"/>
              <a:buChar char="o"/>
            </a:pPr>
            <a:r>
              <a:rPr lang="en-AU" sz="2800" dirty="0"/>
              <a:t>Division 3: Sections 15MA, 15MB, 15MC, 15MD</a:t>
            </a:r>
          </a:p>
          <a:p>
            <a:pPr marL="645750" lvl="3" indent="-285750">
              <a:buFont typeface="Courier New" panose="02070309020205020404" pitchFamily="49" charset="0"/>
              <a:buChar char="o"/>
            </a:pPr>
            <a:r>
              <a:rPr lang="en-AU" sz="2800" dirty="0"/>
              <a:t>Division 4: Reporting requirements</a:t>
            </a:r>
          </a:p>
        </p:txBody>
      </p:sp>
      <p:sp>
        <p:nvSpPr>
          <p:cNvPr id="4" name="Title 3">
            <a:extLst>
              <a:ext uri="{FF2B5EF4-FFF2-40B4-BE49-F238E27FC236}">
                <a16:creationId xmlns:a16="http://schemas.microsoft.com/office/drawing/2014/main" id="{93BD2960-76BA-B01E-A45A-B573A90CEED2}"/>
              </a:ext>
            </a:extLst>
          </p:cNvPr>
          <p:cNvSpPr>
            <a:spLocks noGrp="1"/>
          </p:cNvSpPr>
          <p:nvPr>
            <p:ph type="title"/>
          </p:nvPr>
        </p:nvSpPr>
        <p:spPr/>
        <p:txBody>
          <a:bodyPr/>
          <a:lstStyle/>
          <a:p>
            <a:r>
              <a:rPr lang="en-AU" sz="3600" dirty="0"/>
              <a:t>Legislative responsibilities for an IMS </a:t>
            </a:r>
            <a:endParaRPr lang="en-AU" dirty="0"/>
          </a:p>
        </p:txBody>
      </p:sp>
    </p:spTree>
    <p:custDataLst>
      <p:tags r:id="rId1"/>
    </p:custDataLst>
    <p:extLst>
      <p:ext uri="{BB962C8B-B14F-4D97-AF65-F5344CB8AC3E}">
        <p14:creationId xmlns:p14="http://schemas.microsoft.com/office/powerpoint/2010/main" val="2102365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ll reforms">
  <a:themeElements>
    <a:clrScheme name="ACQSC">
      <a:dk1>
        <a:sysClr val="windowText" lastClr="000000"/>
      </a:dk1>
      <a:lt1>
        <a:sysClr val="window" lastClr="FFFFFF"/>
      </a:lt1>
      <a:dk2>
        <a:srgbClr val="00577D"/>
      </a:dk2>
      <a:lt2>
        <a:srgbClr val="EBEBEB"/>
      </a:lt2>
      <a:accent1>
        <a:srgbClr val="008FBF"/>
      </a:accent1>
      <a:accent2>
        <a:srgbClr val="781E77"/>
      </a:accent2>
      <a:accent3>
        <a:srgbClr val="00C2DF"/>
      </a:accent3>
      <a:accent4>
        <a:srgbClr val="FCB51B"/>
      </a:accent4>
      <a:accent5>
        <a:srgbClr val="5FBB46"/>
      </a:accent5>
      <a:accent6>
        <a:srgbClr val="D73B56"/>
      </a:accent6>
      <a:hlink>
        <a:srgbClr val="00577D"/>
      </a:hlink>
      <a:folHlink>
        <a:srgbClr val="781E77"/>
      </a:folHlink>
    </a:clrScheme>
    <a:fontScheme name="Open Sans">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2.xml><?xml version="1.0" encoding="utf-8"?>
<a:theme xmlns:a="http://schemas.openxmlformats.org/drawingml/2006/main" name="2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3.xml><?xml version="1.0" encoding="utf-8"?>
<a:theme xmlns:a="http://schemas.openxmlformats.org/drawingml/2006/main" name="3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4.xml><?xml version="1.0" encoding="utf-8"?>
<a:theme xmlns:a="http://schemas.openxmlformats.org/drawingml/2006/main" name="4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43DFEC386164A9E514A3F283EA8BB" ma:contentTypeVersion="13" ma:contentTypeDescription="Create a new document." ma:contentTypeScope="" ma:versionID="f2d3dbac0dfbd574141210330d921987">
  <xsd:schema xmlns:xsd="http://www.w3.org/2001/XMLSchema" xmlns:xs="http://www.w3.org/2001/XMLSchema" xmlns:p="http://schemas.microsoft.com/office/2006/metadata/properties" xmlns:ns2="84b19ea7-d61a-4583-bb00-55465adf5bcb" xmlns:ns3="ef9ebb58-0321-4887-b389-526ad070f493" targetNamespace="http://schemas.microsoft.com/office/2006/metadata/properties" ma:root="true" ma:fieldsID="b80aae801a644e0bd95965695ba87dbc" ns2:_="" ns3:_="">
    <xsd:import namespace="84b19ea7-d61a-4583-bb00-55465adf5bcb"/>
    <xsd:import namespace="ef9ebb58-0321-4887-b389-526ad070f49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ServiceDateTaken" minOccurs="0"/>
                <xsd:element ref="ns3:MediaLengthInSeconds" minOccurs="0"/>
                <xsd:element ref="ns3:MediaServiceBillingMetadata"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19ea7-d61a-4583-bb00-55465adf5bc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2" nillable="true" ma:displayName="Taxonomy Catch All Column" ma:hidden="true" ma:list="{1b8ac0b1-0ec6-4d84-93b9-9cfeda57bcc7}" ma:internalName="TaxCatchAll" ma:showField="CatchAllData" ma:web="84b19ea7-d61a-4583-bb00-55465adf5b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f9ebb58-0321-4887-b389-526ad070f49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53d20b5-6419-4d10-afdf-1b8870cd91e5"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84b19ea7-d61a-4583-bb00-55465adf5bcb">43AUEAQ5DAMQ-89688049-2914</_dlc_DocId>
    <_dlc_DocIdUrl xmlns="84b19ea7-d61a-4583-bb00-55465adf5bcb">
      <Url>https://agedcarequality.sharepoint.com/sites/SectorEducation/_layouts/15/DocIdRedir.aspx?ID=43AUEAQ5DAMQ-89688049-2914</Url>
      <Description>43AUEAQ5DAMQ-89688049-2914</Description>
    </_dlc_DocIdUrl>
    <lcf76f155ced4ddcb4097134ff3c332f xmlns="ef9ebb58-0321-4887-b389-526ad070f493">
      <Terms xmlns="http://schemas.microsoft.com/office/infopath/2007/PartnerControls"/>
    </lcf76f155ced4ddcb4097134ff3c332f>
    <TaxCatchAll xmlns="84b19ea7-d61a-4583-bb00-55465adf5bc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46A8548-9356-42D6-8A4C-02BC7ECCA3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b19ea7-d61a-4583-bb00-55465adf5bcb"/>
    <ds:schemaRef ds:uri="ef9ebb58-0321-4887-b389-526ad070f4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590A3B-6435-47E1-9B42-C243DF9F4B59}">
  <ds:schemaRefs>
    <ds:schemaRef ds:uri="ef9ebb58-0321-4887-b389-526ad070f493"/>
    <ds:schemaRef ds:uri="http://purl.org/dc/elements/1.1/"/>
    <ds:schemaRef ds:uri="http://purl.org/dc/terms/"/>
    <ds:schemaRef ds:uri="http://purl.org/dc/dcmitype/"/>
    <ds:schemaRef ds:uri="http://schemas.openxmlformats.org/package/2006/metadata/core-properties"/>
    <ds:schemaRef ds:uri="84b19ea7-d61a-4583-bb00-55465adf5bcb"/>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2A2B3A9E-512E-44BB-A551-B9A768B74976}">
  <ds:schemaRefs>
    <ds:schemaRef ds:uri="http://schemas.microsoft.com/sharepoint/v3/contenttype/forms"/>
  </ds:schemaRefs>
</ds:datastoreItem>
</file>

<file path=customXml/itemProps4.xml><?xml version="1.0" encoding="utf-8"?>
<ds:datastoreItem xmlns:ds="http://schemas.openxmlformats.org/officeDocument/2006/customXml" ds:itemID="{E807B72A-2644-4874-BA11-9847D2726A7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ACQSC-Powerpoint_Arial_template _2021</Template>
  <TotalTime>14272</TotalTime>
  <Words>12295</Words>
  <Application>Microsoft Office PowerPoint</Application>
  <PresentationFormat>Widescreen</PresentationFormat>
  <Paragraphs>839</Paragraphs>
  <Slides>51</Slides>
  <Notes>50</Notes>
  <HiddenSlides>0</HiddenSlides>
  <MMClips>0</MMClips>
  <ScaleCrop>false</ScaleCrop>
  <HeadingPairs>
    <vt:vector size="4" baseType="variant">
      <vt:variant>
        <vt:lpstr>Theme</vt:lpstr>
      </vt:variant>
      <vt:variant>
        <vt:i4>4</vt:i4>
      </vt:variant>
      <vt:variant>
        <vt:lpstr>Slide Titles</vt:lpstr>
      </vt:variant>
      <vt:variant>
        <vt:i4>51</vt:i4>
      </vt:variant>
    </vt:vector>
  </HeadingPairs>
  <TitlesOfParts>
    <vt:vector size="55" baseType="lpstr">
      <vt:lpstr>All reforms</vt:lpstr>
      <vt:lpstr>2_SIRS</vt:lpstr>
      <vt:lpstr>3_SIRS</vt:lpstr>
      <vt:lpstr>4_SIRS</vt:lpstr>
      <vt:lpstr>How to use this PowerPoint resource</vt:lpstr>
      <vt:lpstr>The Serious Incident Response Scheme (SIRS) for home services  </vt:lpstr>
      <vt:lpstr>Release of information</vt:lpstr>
      <vt:lpstr>Important to note:</vt:lpstr>
      <vt:lpstr>Presentation sections</vt:lpstr>
      <vt:lpstr>SECTION 1: </vt:lpstr>
      <vt:lpstr>Incident Management and Incident Management Systems (IMS)</vt:lpstr>
      <vt:lpstr>Incident Management Systems (IMS)</vt:lpstr>
      <vt:lpstr>Legislative responsibilities for an IMS </vt:lpstr>
      <vt:lpstr>Elements of an effective IMS</vt:lpstr>
      <vt:lpstr>Resources for Incident Management</vt:lpstr>
      <vt:lpstr>Incident management under the SIRS</vt:lpstr>
      <vt:lpstr>SECTION 2:</vt:lpstr>
      <vt:lpstr>About the SIRS</vt:lpstr>
      <vt:lpstr>Resources for SIRS</vt:lpstr>
      <vt:lpstr>SECTION 3:</vt:lpstr>
      <vt:lpstr>What is a SIRS reportable incident?</vt:lpstr>
      <vt:lpstr>What is a reportable incident continued…</vt:lpstr>
      <vt:lpstr>What is a reportable incident continued…</vt:lpstr>
      <vt:lpstr>What is a near miss?</vt:lpstr>
      <vt:lpstr>The eight SIRS reportable incident types</vt:lpstr>
      <vt:lpstr>Priority 1 and Priority 2 reportable incidents</vt:lpstr>
      <vt:lpstr>Key concepts for Priority 1 and 2 incidents</vt:lpstr>
      <vt:lpstr>Reporting to police</vt:lpstr>
      <vt:lpstr>Older person with cognitive impairment</vt:lpstr>
      <vt:lpstr>Medical treatment or psychological treatment</vt:lpstr>
      <vt:lpstr>SIRS Guidance Resource </vt:lpstr>
      <vt:lpstr>Reportable incidents workflow</vt:lpstr>
      <vt:lpstr>PowerPoint Presentation</vt:lpstr>
      <vt:lpstr>The eight SIRS reportable incident types</vt:lpstr>
      <vt:lpstr>Unreasonable use of force </vt:lpstr>
      <vt:lpstr>Unlawful sexual contact or inappropriate sexual conduct </vt:lpstr>
      <vt:lpstr>Psychological or emotional abuse </vt:lpstr>
      <vt:lpstr>Unexpected death</vt:lpstr>
      <vt:lpstr>Stealing or financial coercion by a staff member</vt:lpstr>
      <vt:lpstr>Neglect</vt:lpstr>
      <vt:lpstr>Inappropriate use of restrictive practices </vt:lpstr>
      <vt:lpstr>Missing consumers</vt:lpstr>
      <vt:lpstr>SECTION 5:</vt:lpstr>
      <vt:lpstr>PowerPoint Presentation</vt:lpstr>
      <vt:lpstr>Activity – Neglect</vt:lpstr>
      <vt:lpstr>SIRS decision support tool</vt:lpstr>
      <vt:lpstr>SECTION 6:</vt:lpstr>
      <vt:lpstr>Let’s talk about SIRS notifications </vt:lpstr>
      <vt:lpstr>Some features of a high-quality SIRS notification</vt:lpstr>
      <vt:lpstr>The Commission’s response to SIRS notifications</vt:lpstr>
      <vt:lpstr>Activity </vt:lpstr>
      <vt:lpstr>SECTION 7:</vt:lpstr>
      <vt:lpstr>Key reflections</vt:lpstr>
      <vt:lpstr>Queries about SIRS</vt:lpstr>
      <vt:lpstr>Useful resources on SIRS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 Chen</dc:creator>
  <cp:lastModifiedBy>Rebecca Cross</cp:lastModifiedBy>
  <cp:revision>5</cp:revision>
  <dcterms:created xsi:type="dcterms:W3CDTF">2022-07-14T05:57:50Z</dcterms:created>
  <dcterms:modified xsi:type="dcterms:W3CDTF">2025-12-01T22:19:32Z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0x0101003B243DFEC386164A9E514A3F283EA8BB</vt:lpwstr>
  </property>
  <property fmtid="{D5CDD505-2E9C-101B-9397-08002B2CF9AE}" pid="3" name="MediaServiceImageTags">
    <vt:lpwstr/>
  </property>
  <property fmtid="{D5CDD505-2E9C-101B-9397-08002B2CF9AE}" pid="4" name="Open Sans">
    <vt:lpwstr/>
  </property>
  <property fmtid="{D5CDD505-2E9C-101B-9397-08002B2CF9AE}" pid="5" name="ArticulateGUID">
    <vt:lpwstr>948410C9-4E6F-4165-BD57-9FE6FBEA71D2</vt:lpwstr>
  </property>
  <property fmtid="{D5CDD505-2E9C-101B-9397-08002B2CF9AE}" pid="6" name="ArticulatePath">
    <vt:lpwstr>https://agedcarequality.sharepoint.com/sites/SectorEducation/Shared Documents/Workshops/WS_SIRS_HS_Content/20240708_WS_SIRSHS_Facilitator_PPT_V2.3</vt:lpwstr>
  </property>
  <property fmtid="{D5CDD505-2E9C-101B-9397-08002B2CF9AE}" pid="7" name="SharedWithUsers">
    <vt:lpwstr>84;#Zabrina Batterham;#801;#Rosemary Jürs;#7;#Engagement and Education Members</vt:lpwstr>
  </property>
  <property fmtid="{D5CDD505-2E9C-101B-9397-08002B2CF9AE}" pid="8" name="_dlc_DocIdItemGuid">
    <vt:lpwstr>0f27b5b6-e782-4535-8c04-cfcbee2f139f</vt:lpwstr>
  </property>
</Properties>
</file>