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Lst>
  <p:notesMasterIdLst>
    <p:notesMasterId r:id="rId46"/>
  </p:notesMasterIdLst>
  <p:handoutMasterIdLst>
    <p:handoutMasterId r:id="rId47"/>
  </p:handoutMasterIdLst>
  <p:sldIdLst>
    <p:sldId id="1909" r:id="rId6"/>
    <p:sldId id="463" r:id="rId7"/>
    <p:sldId id="1908" r:id="rId8"/>
    <p:sldId id="445" r:id="rId9"/>
    <p:sldId id="1845" r:id="rId10"/>
    <p:sldId id="1846" r:id="rId11"/>
    <p:sldId id="1882" r:id="rId12"/>
    <p:sldId id="1842" r:id="rId13"/>
    <p:sldId id="1915" r:id="rId14"/>
    <p:sldId id="1840" r:id="rId15"/>
    <p:sldId id="1910" r:id="rId16"/>
    <p:sldId id="1829" r:id="rId17"/>
    <p:sldId id="1939" r:id="rId18"/>
    <p:sldId id="1916" r:id="rId19"/>
    <p:sldId id="1833" r:id="rId20"/>
    <p:sldId id="1917" r:id="rId21"/>
    <p:sldId id="1886" r:id="rId22"/>
    <p:sldId id="1914" r:id="rId23"/>
    <p:sldId id="1912" r:id="rId24"/>
    <p:sldId id="1918" r:id="rId25"/>
    <p:sldId id="1848" r:id="rId26"/>
    <p:sldId id="1919" r:id="rId27"/>
    <p:sldId id="1941" r:id="rId28"/>
    <p:sldId id="1940" r:id="rId29"/>
    <p:sldId id="1942" r:id="rId30"/>
    <p:sldId id="1888" r:id="rId31"/>
    <p:sldId id="1925" r:id="rId32"/>
    <p:sldId id="1934" r:id="rId33"/>
    <p:sldId id="1899" r:id="rId34"/>
    <p:sldId id="1929" r:id="rId35"/>
    <p:sldId id="1935" r:id="rId36"/>
    <p:sldId id="1920" r:id="rId37"/>
    <p:sldId id="1926" r:id="rId38"/>
    <p:sldId id="1936" r:id="rId39"/>
    <p:sldId id="1922" r:id="rId40"/>
    <p:sldId id="1930" r:id="rId41"/>
    <p:sldId id="1937" r:id="rId42"/>
    <p:sldId id="1923" r:id="rId43"/>
    <p:sldId id="1931" r:id="rId44"/>
    <p:sldId id="1938" r:id="rId45"/>
  </p:sldIdLst>
  <p:sldSz cx="12192000" cy="6858000"/>
  <p:notesSz cx="7104063" cy="10234613"/>
  <p:embeddedFontLst>
    <p:embeddedFont>
      <p:font typeface="Fira Sans Light" panose="020B0403050000020004" pitchFamily="34" charset="0"/>
      <p:regular r:id="rId48"/>
      <p:italic r:id="rId49"/>
    </p:embeddedFont>
    <p:embeddedFont>
      <p:font typeface="Open Sans" panose="020B0606030504020204" pitchFamily="34" charset="0"/>
      <p:regular r:id="rId50"/>
      <p:bold r:id="rId51"/>
      <p:italic r:id="rId52"/>
      <p:boldItalic r:id="rId53"/>
    </p:embeddedFont>
    <p:embeddedFont>
      <p:font typeface="Open Sans ExtraBold" panose="020B0906030804020204" pitchFamily="34" charset="0"/>
      <p:bold r:id="rId54"/>
      <p:boldItalic r:id="rId55"/>
    </p:embeddedFont>
    <p:embeddedFont>
      <p:font typeface="Open Sans Light" panose="020B0306030504020204" pitchFamily="34" charset="0"/>
      <p:regular r:id="rId56"/>
      <p:italic r:id="rId57"/>
    </p:embeddedFont>
    <p:embeddedFont>
      <p:font typeface="Segoe UI" panose="020B0502040204020203" pitchFamily="34"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01B003-0959-E48E-EB00-1BAB7E4F3E07}" name="Elizabeth Hayes" initials="EH" userId="S::Elizabeth.Hayes@agedcarequality.gov.au::6fe8e213-5eff-401d-a5aa-639d03c52a68" providerId="AD"/>
  <p188:author id="{DE56E23B-23B3-BA7D-30D7-6D894D2827E6}" name="Alison Brown" initials="AB" userId="S::alison.brown@agedcarequality.gov.au::8d93c07a-74ff-4439-98fa-875b57717f4b" providerId="AD"/>
  <p188:author id="{F73FD16C-34FF-707F-096C-7699CF1904E0}" name="Janine Buckley" initials="JB" userId="S::Janine.Buckley@agedcarequality.gov.au::f2032725-be37-4531-bf3e-611d629eeb86" providerId="AD"/>
  <p188:author id="{E0F2B588-6A6D-28F8-7E6A-F37839D2D29D}" name="Michelle Courts" initials="MC" userId="S::Michelle.Courts@agedcarequality.gov.au::3e6f7b8c-89e1-493a-aaa7-2bb32b45a7fe" providerId="AD"/>
  <p188:author id="{BDDA5F90-271B-9D52-1BEE-545EF7A44EEC}" name="Janine Buckley" initials="JB" userId="S::janine.buckley@agedcarequality.gov.au::f2032725-be37-4531-bf3e-611d629eeb86" providerId="AD"/>
  <p188:author id="{DB3A619D-DD90-3E85-70EB-D173EA4665D5}" name="Warren Davis" initials="WD" userId="S::warren.davis@agedcarequality.gov.au::24337aed-0de7-4462-8187-f6f069197e0a" providerId="AD"/>
  <p188:author id="{C08AAFC0-D4E9-3DCB-D0D2-24AFD66257B6}" name="Zabrina Batterham" initials="ZB" userId="S::zabrina.batterham@agedcarequality.gov.au::4521c680-e78e-42bf-b363-7f7e9d351f2b" providerId="AD"/>
  <p188:author id="{415521DC-141A-BBEE-6EE0-C5A8DBAE86B3}" name="Zabrina Batterham" initials="ZB" userId="S::Zabrina.Batterham@agedcarequality.gov.au::4521c680-e78e-42bf-b363-7f7e9d351f2b" providerId="AD"/>
  <p188:author id="{FB3C07EA-7CEB-B66E-AEA9-745525237986}" name="Catherine Spiller" initials="CS" userId="S::catherine.spiller@agedcarequality.gov.au::ae1e7613-e550-4667-a24c-a8cfc8bc45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59A4"/>
    <a:srgbClr val="AE8FC1"/>
    <a:srgbClr val="D9566C"/>
    <a:srgbClr val="D2C3DF"/>
    <a:srgbClr val="28B3BC"/>
    <a:srgbClr val="1E1544"/>
    <a:srgbClr val="78BD43"/>
    <a:srgbClr val="A098AC"/>
    <a:srgbClr val="D4E7C0"/>
    <a:srgbClr val="F2C8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0FC18-8F45-4F7B-BF63-60C9842F1231}" v="45" dt="2025-11-19T01:41:14.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012" autoAdjust="0"/>
  </p:normalViewPr>
  <p:slideViewPr>
    <p:cSldViewPr snapToGrid="0">
      <p:cViewPr varScale="1">
        <p:scale>
          <a:sx n="72" d="100"/>
          <a:sy n="72" d="100"/>
        </p:scale>
        <p:origin x="1224"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1E743-8A22-4D19-B72B-6372B1191007}"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AU"/>
        </a:p>
      </dgm:t>
    </dgm:pt>
    <dgm:pt modelId="{2FB9B779-E04B-4738-B5C6-27CF7D828E7F}">
      <dgm:prSet/>
      <dgm:spPr/>
      <dgm:t>
        <a:bodyPr/>
        <a:lstStyle/>
        <a:p>
          <a:r>
            <a:rPr lang="en-GB"/>
            <a:t>Introduction – slides 6 to 9  </a:t>
          </a:r>
          <a:endParaRPr lang="en-AU"/>
        </a:p>
      </dgm:t>
    </dgm:pt>
    <dgm:pt modelId="{FC1CA76E-0259-48C8-9C7F-AF945CC14949}" type="parTrans" cxnId="{9451D506-B76B-47A0-993E-B03BB07FA2F2}">
      <dgm:prSet/>
      <dgm:spPr/>
      <dgm:t>
        <a:bodyPr/>
        <a:lstStyle/>
        <a:p>
          <a:endParaRPr lang="en-AU"/>
        </a:p>
      </dgm:t>
    </dgm:pt>
    <dgm:pt modelId="{F07ED2CD-E59D-4BFB-BD2E-0942A47A52B4}" type="sibTrans" cxnId="{9451D506-B76B-47A0-993E-B03BB07FA2F2}">
      <dgm:prSet/>
      <dgm:spPr/>
      <dgm:t>
        <a:bodyPr/>
        <a:lstStyle/>
        <a:p>
          <a:endParaRPr lang="en-AU"/>
        </a:p>
      </dgm:t>
    </dgm:pt>
    <dgm:pt modelId="{677FE6DA-7871-48A7-890D-6E4AC3B4D386}">
      <dgm:prSet/>
      <dgm:spPr/>
      <dgm:t>
        <a:bodyPr/>
        <a:lstStyle/>
        <a:p>
          <a:r>
            <a:rPr lang="en-GB"/>
            <a:t>Section 1 Transitions – slides 10 to 19  </a:t>
          </a:r>
          <a:endParaRPr lang="en-AU"/>
        </a:p>
      </dgm:t>
    </dgm:pt>
    <dgm:pt modelId="{B7C13D3E-1D6A-45B8-8A54-FB75A548514D}" type="parTrans" cxnId="{F02D6DBC-D414-4184-8D1C-C6E4B40ACAC4}">
      <dgm:prSet/>
      <dgm:spPr/>
      <dgm:t>
        <a:bodyPr/>
        <a:lstStyle/>
        <a:p>
          <a:endParaRPr lang="en-AU"/>
        </a:p>
      </dgm:t>
    </dgm:pt>
    <dgm:pt modelId="{82F1F44A-C42A-4488-8AC5-E8F7FB79B292}" type="sibTrans" cxnId="{F02D6DBC-D414-4184-8D1C-C6E4B40ACAC4}">
      <dgm:prSet/>
      <dgm:spPr/>
      <dgm:t>
        <a:bodyPr/>
        <a:lstStyle/>
        <a:p>
          <a:endParaRPr lang="en-AU"/>
        </a:p>
      </dgm:t>
    </dgm:pt>
    <dgm:pt modelId="{AFC3905E-5E73-40BC-A22B-4CE1514B50DE}">
      <dgm:prSet/>
      <dgm:spPr/>
      <dgm:t>
        <a:bodyPr/>
        <a:lstStyle/>
        <a:p>
          <a:r>
            <a:rPr lang="en-GB"/>
            <a:t>Section 2 Relating the strengthened Quality Standards to your own setting – slides 21 to 40 </a:t>
          </a:r>
          <a:endParaRPr lang="en-AU"/>
        </a:p>
      </dgm:t>
    </dgm:pt>
    <dgm:pt modelId="{21919A4D-CD0C-4628-9D15-6A16F7F33743}" type="parTrans" cxnId="{BD5A3C7F-89E7-458B-B75A-DD03FB238ACC}">
      <dgm:prSet/>
      <dgm:spPr/>
      <dgm:t>
        <a:bodyPr/>
        <a:lstStyle/>
        <a:p>
          <a:endParaRPr lang="en-AU"/>
        </a:p>
      </dgm:t>
    </dgm:pt>
    <dgm:pt modelId="{05422C86-43FB-4453-9569-0D45C26B6177}" type="sibTrans" cxnId="{BD5A3C7F-89E7-458B-B75A-DD03FB238ACC}">
      <dgm:prSet/>
      <dgm:spPr/>
      <dgm:t>
        <a:bodyPr/>
        <a:lstStyle/>
        <a:p>
          <a:endParaRPr lang="en-AU"/>
        </a:p>
      </dgm:t>
    </dgm:pt>
    <dgm:pt modelId="{BA16C8BF-C15E-4200-9076-C2F19EF85666}">
      <dgm:prSet/>
      <dgm:spPr/>
      <dgm:t>
        <a:bodyPr/>
        <a:lstStyle/>
        <a:p>
          <a:r>
            <a:rPr lang="en-GB"/>
            <a:t>Where to locate information regarding the strengthened Quality Standards</a:t>
          </a:r>
          <a:endParaRPr lang="en-AU"/>
        </a:p>
      </dgm:t>
    </dgm:pt>
    <dgm:pt modelId="{C97400BD-4C12-46AA-B375-7CB469062A76}" type="parTrans" cxnId="{7C6EC608-44A0-488F-AA37-3373060E0290}">
      <dgm:prSet/>
      <dgm:spPr/>
      <dgm:t>
        <a:bodyPr/>
        <a:lstStyle/>
        <a:p>
          <a:endParaRPr lang="en-AU"/>
        </a:p>
      </dgm:t>
    </dgm:pt>
    <dgm:pt modelId="{B21F0FF6-DF47-4AE9-9D8E-8DE1E9D81EC0}" type="sibTrans" cxnId="{7C6EC608-44A0-488F-AA37-3373060E0290}">
      <dgm:prSet/>
      <dgm:spPr/>
      <dgm:t>
        <a:bodyPr/>
        <a:lstStyle/>
        <a:p>
          <a:endParaRPr lang="en-AU"/>
        </a:p>
      </dgm:t>
    </dgm:pt>
    <dgm:pt modelId="{BB0345E2-4AEE-42E7-A49B-03487A144B7E}">
      <dgm:prSet/>
      <dgm:spPr/>
      <dgm:t>
        <a:bodyPr/>
        <a:lstStyle/>
        <a:p>
          <a:r>
            <a:rPr lang="en-AU"/>
            <a:t>Reviewing transition practices within the context of a case study</a:t>
          </a:r>
        </a:p>
      </dgm:t>
    </dgm:pt>
    <dgm:pt modelId="{633C2606-7AF7-41BA-957E-FB07D8E8CAFB}" type="parTrans" cxnId="{66C29C53-81E7-48DB-9DD7-C5B3F7641C7B}">
      <dgm:prSet/>
      <dgm:spPr/>
      <dgm:t>
        <a:bodyPr/>
        <a:lstStyle/>
        <a:p>
          <a:endParaRPr lang="en-AU"/>
        </a:p>
      </dgm:t>
    </dgm:pt>
    <dgm:pt modelId="{AF28C0D1-7756-42DA-AF72-44C148B028B6}" type="sibTrans" cxnId="{66C29C53-81E7-48DB-9DD7-C5B3F7641C7B}">
      <dgm:prSet/>
      <dgm:spPr/>
      <dgm:t>
        <a:bodyPr/>
        <a:lstStyle/>
        <a:p>
          <a:endParaRPr lang="en-AU"/>
        </a:p>
      </dgm:t>
    </dgm:pt>
    <dgm:pt modelId="{696DCFE1-6C6D-4126-B35B-5AA9DF868BE3}">
      <dgm:prSet/>
      <dgm:spPr/>
      <dgm:t>
        <a:bodyPr/>
        <a:lstStyle/>
        <a:p>
          <a:r>
            <a:rPr lang="en-AU"/>
            <a:t>Standard 1 – slides 26 to 28</a:t>
          </a:r>
        </a:p>
      </dgm:t>
    </dgm:pt>
    <dgm:pt modelId="{0F1508F1-47AB-4C43-B531-1DF71DECC696}" type="parTrans" cxnId="{9B91C3BD-3373-4999-B27A-3ADC9969F0ED}">
      <dgm:prSet/>
      <dgm:spPr/>
      <dgm:t>
        <a:bodyPr/>
        <a:lstStyle/>
        <a:p>
          <a:endParaRPr lang="en-AU"/>
        </a:p>
      </dgm:t>
    </dgm:pt>
    <dgm:pt modelId="{9792A6E2-2E0C-4B07-A23B-D91AD474E6CC}" type="sibTrans" cxnId="{9B91C3BD-3373-4999-B27A-3ADC9969F0ED}">
      <dgm:prSet/>
      <dgm:spPr/>
      <dgm:t>
        <a:bodyPr/>
        <a:lstStyle/>
        <a:p>
          <a:endParaRPr lang="en-AU"/>
        </a:p>
      </dgm:t>
    </dgm:pt>
    <dgm:pt modelId="{E4539369-8FA0-47B8-8B21-12CBE046A3EB}">
      <dgm:prSet/>
      <dgm:spPr/>
      <dgm:t>
        <a:bodyPr/>
        <a:lstStyle/>
        <a:p>
          <a:r>
            <a:rPr lang="en-AU"/>
            <a:t>Standard 2 – slides 29 to 31</a:t>
          </a:r>
        </a:p>
      </dgm:t>
    </dgm:pt>
    <dgm:pt modelId="{5CBECB97-3936-4997-8A8B-7D4DC3F836DA}" type="parTrans" cxnId="{B7699EA7-8B70-4EFA-97D1-3B155347F67F}">
      <dgm:prSet/>
      <dgm:spPr/>
      <dgm:t>
        <a:bodyPr/>
        <a:lstStyle/>
        <a:p>
          <a:endParaRPr lang="en-AU"/>
        </a:p>
      </dgm:t>
    </dgm:pt>
    <dgm:pt modelId="{EA3B8D57-E84D-4B3E-A8E2-1DCD4AEB4227}" type="sibTrans" cxnId="{B7699EA7-8B70-4EFA-97D1-3B155347F67F}">
      <dgm:prSet/>
      <dgm:spPr/>
      <dgm:t>
        <a:bodyPr/>
        <a:lstStyle/>
        <a:p>
          <a:endParaRPr lang="en-AU"/>
        </a:p>
      </dgm:t>
    </dgm:pt>
    <dgm:pt modelId="{6E8BA3D0-389C-4DF4-B371-CBFE8ECBA849}">
      <dgm:prSet/>
      <dgm:spPr/>
      <dgm:t>
        <a:bodyPr/>
        <a:lstStyle/>
        <a:p>
          <a:r>
            <a:rPr lang="en-AU"/>
            <a:t>Standard 3 – slides 32 to 34</a:t>
          </a:r>
        </a:p>
      </dgm:t>
    </dgm:pt>
    <dgm:pt modelId="{DAEAA18A-9319-4FD7-BC46-B0B7F9A9DD1B}" type="parTrans" cxnId="{CD3A70D3-9F0C-410E-B46B-EB0BC46F37AC}">
      <dgm:prSet/>
      <dgm:spPr/>
      <dgm:t>
        <a:bodyPr/>
        <a:lstStyle/>
        <a:p>
          <a:endParaRPr lang="en-AU"/>
        </a:p>
      </dgm:t>
    </dgm:pt>
    <dgm:pt modelId="{339E828A-5995-44F6-BDC5-91A8E8BF559A}" type="sibTrans" cxnId="{CD3A70D3-9F0C-410E-B46B-EB0BC46F37AC}">
      <dgm:prSet/>
      <dgm:spPr/>
      <dgm:t>
        <a:bodyPr/>
        <a:lstStyle/>
        <a:p>
          <a:endParaRPr lang="en-AU"/>
        </a:p>
      </dgm:t>
    </dgm:pt>
    <dgm:pt modelId="{B1BFE77D-706B-4C98-AB02-72DD03AC93B4}">
      <dgm:prSet/>
      <dgm:spPr/>
      <dgm:t>
        <a:bodyPr/>
        <a:lstStyle/>
        <a:p>
          <a:r>
            <a:rPr lang="en-AU"/>
            <a:t>Standard 4 – slides 35 to 37</a:t>
          </a:r>
        </a:p>
      </dgm:t>
    </dgm:pt>
    <dgm:pt modelId="{93327B45-0242-47D7-A11C-4EDD125E1E6C}" type="parTrans" cxnId="{630F99DC-1B5C-42AA-9815-E992D5A3D8C7}">
      <dgm:prSet/>
      <dgm:spPr/>
      <dgm:t>
        <a:bodyPr/>
        <a:lstStyle/>
        <a:p>
          <a:endParaRPr lang="en-AU"/>
        </a:p>
      </dgm:t>
    </dgm:pt>
    <dgm:pt modelId="{AD85625F-18FC-44A4-B1D2-37693B411C36}" type="sibTrans" cxnId="{630F99DC-1B5C-42AA-9815-E992D5A3D8C7}">
      <dgm:prSet/>
      <dgm:spPr/>
      <dgm:t>
        <a:bodyPr/>
        <a:lstStyle/>
        <a:p>
          <a:endParaRPr lang="en-AU"/>
        </a:p>
      </dgm:t>
    </dgm:pt>
    <dgm:pt modelId="{8E6B3C80-9DE5-4DA2-8BA1-EC78FF332237}">
      <dgm:prSet/>
      <dgm:spPr/>
      <dgm:t>
        <a:bodyPr/>
        <a:lstStyle/>
        <a:p>
          <a:r>
            <a:rPr lang="en-AU"/>
            <a:t>Standard 5 – slides 38 to 40</a:t>
          </a:r>
        </a:p>
      </dgm:t>
    </dgm:pt>
    <dgm:pt modelId="{B0CFD80E-AF89-41BF-90A8-57C6F64E8E1E}" type="parTrans" cxnId="{00148F3E-48DF-4FF4-9214-B39E6E8630BE}">
      <dgm:prSet/>
      <dgm:spPr/>
      <dgm:t>
        <a:bodyPr/>
        <a:lstStyle/>
        <a:p>
          <a:endParaRPr lang="en-AU"/>
        </a:p>
      </dgm:t>
    </dgm:pt>
    <dgm:pt modelId="{F0F1AC16-69D5-45BD-B5D2-A90E15000DC8}" type="sibTrans" cxnId="{00148F3E-48DF-4FF4-9214-B39E6E8630BE}">
      <dgm:prSet/>
      <dgm:spPr/>
      <dgm:t>
        <a:bodyPr/>
        <a:lstStyle/>
        <a:p>
          <a:endParaRPr lang="en-AU"/>
        </a:p>
      </dgm:t>
    </dgm:pt>
    <dgm:pt modelId="{A4D841A9-B93F-41F3-8E85-D43139C91272}">
      <dgm:prSet/>
      <dgm:spPr/>
      <dgm:t>
        <a:bodyPr/>
        <a:lstStyle/>
        <a:p>
          <a:r>
            <a:rPr lang="en-AU"/>
            <a:t>Case study information (if required) – slides 23 to 25</a:t>
          </a:r>
        </a:p>
      </dgm:t>
    </dgm:pt>
    <dgm:pt modelId="{A53E56CB-13E9-4FFA-B13F-A8F2A5EFAF3C}" type="parTrans" cxnId="{D7CB5959-B140-401C-9DDE-3A4453D59FA8}">
      <dgm:prSet/>
      <dgm:spPr/>
      <dgm:t>
        <a:bodyPr/>
        <a:lstStyle/>
        <a:p>
          <a:endParaRPr lang="en-AU"/>
        </a:p>
      </dgm:t>
    </dgm:pt>
    <dgm:pt modelId="{2DAB9091-7EE0-4F31-8A73-50054ED2B7DB}" type="sibTrans" cxnId="{D7CB5959-B140-401C-9DDE-3A4453D59FA8}">
      <dgm:prSet/>
      <dgm:spPr/>
      <dgm:t>
        <a:bodyPr/>
        <a:lstStyle/>
        <a:p>
          <a:endParaRPr lang="en-AU"/>
        </a:p>
      </dgm:t>
    </dgm:pt>
    <dgm:pt modelId="{438B459B-EDAB-4843-938B-B272E4A729C9}" type="pres">
      <dgm:prSet presAssocID="{BE11E743-8A22-4D19-B72B-6372B1191007}" presName="linear" presStyleCnt="0">
        <dgm:presLayoutVars>
          <dgm:animLvl val="lvl"/>
          <dgm:resizeHandles val="exact"/>
        </dgm:presLayoutVars>
      </dgm:prSet>
      <dgm:spPr/>
    </dgm:pt>
    <dgm:pt modelId="{880256D8-E290-4DFE-AB47-85149EB4D613}" type="pres">
      <dgm:prSet presAssocID="{2FB9B779-E04B-4738-B5C6-27CF7D828E7F}" presName="parentText" presStyleLbl="node1" presStyleIdx="0" presStyleCnt="3" custLinFactNeighborX="136" custLinFactNeighborY="-6204">
        <dgm:presLayoutVars>
          <dgm:chMax val="0"/>
          <dgm:bulletEnabled val="1"/>
        </dgm:presLayoutVars>
      </dgm:prSet>
      <dgm:spPr/>
    </dgm:pt>
    <dgm:pt modelId="{0007D208-3A82-4624-8BD7-84E1B4E46DF6}" type="pres">
      <dgm:prSet presAssocID="{2FB9B779-E04B-4738-B5C6-27CF7D828E7F}" presName="childText" presStyleLbl="revTx" presStyleIdx="0" presStyleCnt="3">
        <dgm:presLayoutVars>
          <dgm:bulletEnabled val="1"/>
        </dgm:presLayoutVars>
      </dgm:prSet>
      <dgm:spPr/>
    </dgm:pt>
    <dgm:pt modelId="{5A9B3EC8-EDA5-409D-9EAD-1B8DD3B6091F}" type="pres">
      <dgm:prSet presAssocID="{677FE6DA-7871-48A7-890D-6E4AC3B4D386}" presName="parentText" presStyleLbl="node1" presStyleIdx="1" presStyleCnt="3">
        <dgm:presLayoutVars>
          <dgm:chMax val="0"/>
          <dgm:bulletEnabled val="1"/>
        </dgm:presLayoutVars>
      </dgm:prSet>
      <dgm:spPr/>
    </dgm:pt>
    <dgm:pt modelId="{3740C49C-62E9-4AC4-A783-D7B288AFD899}" type="pres">
      <dgm:prSet presAssocID="{677FE6DA-7871-48A7-890D-6E4AC3B4D386}" presName="childText" presStyleLbl="revTx" presStyleIdx="1" presStyleCnt="3">
        <dgm:presLayoutVars>
          <dgm:bulletEnabled val="1"/>
        </dgm:presLayoutVars>
      </dgm:prSet>
      <dgm:spPr/>
    </dgm:pt>
    <dgm:pt modelId="{18FEE365-52DD-4F9E-9F64-277E355C797F}" type="pres">
      <dgm:prSet presAssocID="{AFC3905E-5E73-40BC-A22B-4CE1514B50DE}" presName="parentText" presStyleLbl="node1" presStyleIdx="2" presStyleCnt="3">
        <dgm:presLayoutVars>
          <dgm:chMax val="0"/>
          <dgm:bulletEnabled val="1"/>
        </dgm:presLayoutVars>
      </dgm:prSet>
      <dgm:spPr/>
    </dgm:pt>
    <dgm:pt modelId="{42A3192D-75B9-49F6-A023-6738C2EF819E}" type="pres">
      <dgm:prSet presAssocID="{AFC3905E-5E73-40BC-A22B-4CE1514B50DE}" presName="childText" presStyleLbl="revTx" presStyleIdx="2" presStyleCnt="3">
        <dgm:presLayoutVars>
          <dgm:bulletEnabled val="1"/>
        </dgm:presLayoutVars>
      </dgm:prSet>
      <dgm:spPr/>
    </dgm:pt>
  </dgm:ptLst>
  <dgm:cxnLst>
    <dgm:cxn modelId="{F9C53001-CDBD-4DC9-A41E-086AEC9CBDC3}" type="presOf" srcId="{6E8BA3D0-389C-4DF4-B371-CBFE8ECBA849}" destId="{42A3192D-75B9-49F6-A023-6738C2EF819E}" srcOrd="0" destOrd="3" presId="urn:microsoft.com/office/officeart/2005/8/layout/vList2"/>
    <dgm:cxn modelId="{9451D506-B76B-47A0-993E-B03BB07FA2F2}" srcId="{BE11E743-8A22-4D19-B72B-6372B1191007}" destId="{2FB9B779-E04B-4738-B5C6-27CF7D828E7F}" srcOrd="0" destOrd="0" parTransId="{FC1CA76E-0259-48C8-9C7F-AF945CC14949}" sibTransId="{F07ED2CD-E59D-4BFB-BD2E-0942A47A52B4}"/>
    <dgm:cxn modelId="{0F60FA06-FBFB-4873-B851-AAC56ACE8F93}" type="presOf" srcId="{B1BFE77D-706B-4C98-AB02-72DD03AC93B4}" destId="{42A3192D-75B9-49F6-A023-6738C2EF819E}" srcOrd="0" destOrd="4" presId="urn:microsoft.com/office/officeart/2005/8/layout/vList2"/>
    <dgm:cxn modelId="{7C6EC608-44A0-488F-AA37-3373060E0290}" srcId="{2FB9B779-E04B-4738-B5C6-27CF7D828E7F}" destId="{BA16C8BF-C15E-4200-9076-C2F19EF85666}" srcOrd="0" destOrd="0" parTransId="{C97400BD-4C12-46AA-B375-7CB469062A76}" sibTransId="{B21F0FF6-DF47-4AE9-9D8E-8DE1E9D81EC0}"/>
    <dgm:cxn modelId="{0EACD62A-F230-4881-B748-926C6CAB6BD0}" type="presOf" srcId="{BA16C8BF-C15E-4200-9076-C2F19EF85666}" destId="{0007D208-3A82-4624-8BD7-84E1B4E46DF6}" srcOrd="0" destOrd="0" presId="urn:microsoft.com/office/officeart/2005/8/layout/vList2"/>
    <dgm:cxn modelId="{DDDB173E-E3AD-434F-907E-E8EDE7F5D63A}" type="presOf" srcId="{BE11E743-8A22-4D19-B72B-6372B1191007}" destId="{438B459B-EDAB-4843-938B-B272E4A729C9}" srcOrd="0" destOrd="0" presId="urn:microsoft.com/office/officeart/2005/8/layout/vList2"/>
    <dgm:cxn modelId="{00148F3E-48DF-4FF4-9214-B39E6E8630BE}" srcId="{AFC3905E-5E73-40BC-A22B-4CE1514B50DE}" destId="{8E6B3C80-9DE5-4DA2-8BA1-EC78FF332237}" srcOrd="5" destOrd="0" parTransId="{B0CFD80E-AF89-41BF-90A8-57C6F64E8E1E}" sibTransId="{F0F1AC16-69D5-45BD-B5D2-A90E15000DC8}"/>
    <dgm:cxn modelId="{A151CB64-7A98-4D3B-9086-FDC97341C01B}" type="presOf" srcId="{AFC3905E-5E73-40BC-A22B-4CE1514B50DE}" destId="{18FEE365-52DD-4F9E-9F64-277E355C797F}" srcOrd="0" destOrd="0" presId="urn:microsoft.com/office/officeart/2005/8/layout/vList2"/>
    <dgm:cxn modelId="{5563E667-5826-4C6E-89C3-4F87A7576649}" type="presOf" srcId="{A4D841A9-B93F-41F3-8E85-D43139C91272}" destId="{42A3192D-75B9-49F6-A023-6738C2EF819E}" srcOrd="0" destOrd="0" presId="urn:microsoft.com/office/officeart/2005/8/layout/vList2"/>
    <dgm:cxn modelId="{11E46268-CE1E-4539-8364-62BADD1934AC}" type="presOf" srcId="{696DCFE1-6C6D-4126-B35B-5AA9DF868BE3}" destId="{42A3192D-75B9-49F6-A023-6738C2EF819E}" srcOrd="0" destOrd="1" presId="urn:microsoft.com/office/officeart/2005/8/layout/vList2"/>
    <dgm:cxn modelId="{66C29C53-81E7-48DB-9DD7-C5B3F7641C7B}" srcId="{677FE6DA-7871-48A7-890D-6E4AC3B4D386}" destId="{BB0345E2-4AEE-42E7-A49B-03487A144B7E}" srcOrd="0" destOrd="0" parTransId="{633C2606-7AF7-41BA-957E-FB07D8E8CAFB}" sibTransId="{AF28C0D1-7756-42DA-AF72-44C148B028B6}"/>
    <dgm:cxn modelId="{DD23C778-F19C-46BA-B885-62531E54B1B8}" type="presOf" srcId="{677FE6DA-7871-48A7-890D-6E4AC3B4D386}" destId="{5A9B3EC8-EDA5-409D-9EAD-1B8DD3B6091F}" srcOrd="0" destOrd="0" presId="urn:microsoft.com/office/officeart/2005/8/layout/vList2"/>
    <dgm:cxn modelId="{D7CB5959-B140-401C-9DDE-3A4453D59FA8}" srcId="{AFC3905E-5E73-40BC-A22B-4CE1514B50DE}" destId="{A4D841A9-B93F-41F3-8E85-D43139C91272}" srcOrd="0" destOrd="0" parTransId="{A53E56CB-13E9-4FFA-B13F-A8F2A5EFAF3C}" sibTransId="{2DAB9091-7EE0-4F31-8A73-50054ED2B7DB}"/>
    <dgm:cxn modelId="{BD5A3C7F-89E7-458B-B75A-DD03FB238ACC}" srcId="{BE11E743-8A22-4D19-B72B-6372B1191007}" destId="{AFC3905E-5E73-40BC-A22B-4CE1514B50DE}" srcOrd="2" destOrd="0" parTransId="{21919A4D-CD0C-4628-9D15-6A16F7F33743}" sibTransId="{05422C86-43FB-4453-9569-0D45C26B6177}"/>
    <dgm:cxn modelId="{7AE94991-13D3-4A8C-91E0-BD446248F7CD}" type="presOf" srcId="{8E6B3C80-9DE5-4DA2-8BA1-EC78FF332237}" destId="{42A3192D-75B9-49F6-A023-6738C2EF819E}" srcOrd="0" destOrd="5" presId="urn:microsoft.com/office/officeart/2005/8/layout/vList2"/>
    <dgm:cxn modelId="{8F127792-C494-44B8-A37A-E775C1FA67FE}" type="presOf" srcId="{2FB9B779-E04B-4738-B5C6-27CF7D828E7F}" destId="{880256D8-E290-4DFE-AB47-85149EB4D613}" srcOrd="0" destOrd="0" presId="urn:microsoft.com/office/officeart/2005/8/layout/vList2"/>
    <dgm:cxn modelId="{B7699EA7-8B70-4EFA-97D1-3B155347F67F}" srcId="{AFC3905E-5E73-40BC-A22B-4CE1514B50DE}" destId="{E4539369-8FA0-47B8-8B21-12CBE046A3EB}" srcOrd="2" destOrd="0" parTransId="{5CBECB97-3936-4997-8A8B-7D4DC3F836DA}" sibTransId="{EA3B8D57-E84D-4B3E-A8E2-1DCD4AEB4227}"/>
    <dgm:cxn modelId="{29E30CBB-F88B-4394-B739-0B6FA0EF754B}" type="presOf" srcId="{BB0345E2-4AEE-42E7-A49B-03487A144B7E}" destId="{3740C49C-62E9-4AC4-A783-D7B288AFD899}" srcOrd="0" destOrd="0" presId="urn:microsoft.com/office/officeart/2005/8/layout/vList2"/>
    <dgm:cxn modelId="{F02D6DBC-D414-4184-8D1C-C6E4B40ACAC4}" srcId="{BE11E743-8A22-4D19-B72B-6372B1191007}" destId="{677FE6DA-7871-48A7-890D-6E4AC3B4D386}" srcOrd="1" destOrd="0" parTransId="{B7C13D3E-1D6A-45B8-8A54-FB75A548514D}" sibTransId="{82F1F44A-C42A-4488-8AC5-E8F7FB79B292}"/>
    <dgm:cxn modelId="{9B91C3BD-3373-4999-B27A-3ADC9969F0ED}" srcId="{AFC3905E-5E73-40BC-A22B-4CE1514B50DE}" destId="{696DCFE1-6C6D-4126-B35B-5AA9DF868BE3}" srcOrd="1" destOrd="0" parTransId="{0F1508F1-47AB-4C43-B531-1DF71DECC696}" sibTransId="{9792A6E2-2E0C-4B07-A23B-D91AD474E6CC}"/>
    <dgm:cxn modelId="{CD3A70D3-9F0C-410E-B46B-EB0BC46F37AC}" srcId="{AFC3905E-5E73-40BC-A22B-4CE1514B50DE}" destId="{6E8BA3D0-389C-4DF4-B371-CBFE8ECBA849}" srcOrd="3" destOrd="0" parTransId="{DAEAA18A-9319-4FD7-BC46-B0B7F9A9DD1B}" sibTransId="{339E828A-5995-44F6-BDC5-91A8E8BF559A}"/>
    <dgm:cxn modelId="{630F99DC-1B5C-42AA-9815-E992D5A3D8C7}" srcId="{AFC3905E-5E73-40BC-A22B-4CE1514B50DE}" destId="{B1BFE77D-706B-4C98-AB02-72DD03AC93B4}" srcOrd="4" destOrd="0" parTransId="{93327B45-0242-47D7-A11C-4EDD125E1E6C}" sibTransId="{AD85625F-18FC-44A4-B1D2-37693B411C36}"/>
    <dgm:cxn modelId="{40331FE1-8426-43A2-BA72-FFEE3C7A137D}" type="presOf" srcId="{E4539369-8FA0-47B8-8B21-12CBE046A3EB}" destId="{42A3192D-75B9-49F6-A023-6738C2EF819E}" srcOrd="0" destOrd="2" presId="urn:microsoft.com/office/officeart/2005/8/layout/vList2"/>
    <dgm:cxn modelId="{1C75EC85-C373-44A6-9C91-DAC6BEC491DE}" type="presParOf" srcId="{438B459B-EDAB-4843-938B-B272E4A729C9}" destId="{880256D8-E290-4DFE-AB47-85149EB4D613}" srcOrd="0" destOrd="0" presId="urn:microsoft.com/office/officeart/2005/8/layout/vList2"/>
    <dgm:cxn modelId="{4CED5903-9C0D-4212-A33B-4E149FE678B8}" type="presParOf" srcId="{438B459B-EDAB-4843-938B-B272E4A729C9}" destId="{0007D208-3A82-4624-8BD7-84E1B4E46DF6}" srcOrd="1" destOrd="0" presId="urn:microsoft.com/office/officeart/2005/8/layout/vList2"/>
    <dgm:cxn modelId="{BDE5AB5F-7BF5-4883-A514-EC3018A7D050}" type="presParOf" srcId="{438B459B-EDAB-4843-938B-B272E4A729C9}" destId="{5A9B3EC8-EDA5-409D-9EAD-1B8DD3B6091F}" srcOrd="2" destOrd="0" presId="urn:microsoft.com/office/officeart/2005/8/layout/vList2"/>
    <dgm:cxn modelId="{420A509F-53BA-488E-9E73-69F8BF43A066}" type="presParOf" srcId="{438B459B-EDAB-4843-938B-B272E4A729C9}" destId="{3740C49C-62E9-4AC4-A783-D7B288AFD899}" srcOrd="3" destOrd="0" presId="urn:microsoft.com/office/officeart/2005/8/layout/vList2"/>
    <dgm:cxn modelId="{CC6A8E48-C0B7-4C27-A404-D32E1D74986D}" type="presParOf" srcId="{438B459B-EDAB-4843-938B-B272E4A729C9}" destId="{18FEE365-52DD-4F9E-9F64-277E355C797F}" srcOrd="4" destOrd="0" presId="urn:microsoft.com/office/officeart/2005/8/layout/vList2"/>
    <dgm:cxn modelId="{57B9306A-701D-48D1-92A7-7052DB99C0F2}" type="presParOf" srcId="{438B459B-EDAB-4843-938B-B272E4A729C9}" destId="{42A3192D-75B9-49F6-A023-6738C2EF819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A69CA8-1EAE-4DF9-AA8D-651973FBCFB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AU"/>
        </a:p>
      </dgm:t>
    </dgm:pt>
    <dgm:pt modelId="{9BEE432D-9FFE-4A3F-A9E5-36ED40BAA75E}">
      <dgm:prSet phldrT="[Text]" custT="1"/>
      <dgm:spPr/>
      <dgm:t>
        <a:bodyPr anchor="ctr"/>
        <a:lstStyle/>
        <a:p>
          <a:r>
            <a:rPr lang="en-AU" sz="1600"/>
            <a:t>The hospital called Helen to tell her that they were discharging Maria.</a:t>
          </a:r>
        </a:p>
      </dgm:t>
    </dgm:pt>
    <dgm:pt modelId="{AD72FF6B-1550-4090-A33B-94EEB0CD5D25}" type="parTrans" cxnId="{907AB824-715D-45D4-8618-3E7C767A9119}">
      <dgm:prSet/>
      <dgm:spPr/>
      <dgm:t>
        <a:bodyPr/>
        <a:lstStyle/>
        <a:p>
          <a:endParaRPr lang="en-AU"/>
        </a:p>
      </dgm:t>
    </dgm:pt>
    <dgm:pt modelId="{7432FEEF-2B65-4DA5-917F-51AE6891C98D}" type="sibTrans" cxnId="{907AB824-715D-45D4-8618-3E7C767A9119}">
      <dgm:prSet/>
      <dgm:spPr/>
      <dgm:t>
        <a:bodyPr/>
        <a:lstStyle/>
        <a:p>
          <a:endParaRPr lang="en-AU"/>
        </a:p>
      </dgm:t>
    </dgm:pt>
    <dgm:pt modelId="{B50CFC1D-7D8B-4451-AF22-3218E9E00AF4}">
      <dgm:prSet phldrT="[Text]" custT="1"/>
      <dgm:spPr/>
      <dgm:t>
        <a:bodyPr anchor="ctr"/>
        <a:lstStyle/>
        <a:p>
          <a:r>
            <a:rPr lang="en-AU" sz="1600"/>
            <a:t>Helen rang Premium Care to restart Maria’s services, but her care coordinator was away.</a:t>
          </a:r>
        </a:p>
      </dgm:t>
    </dgm:pt>
    <dgm:pt modelId="{8CC106D5-AF46-450F-9828-F21C89D557E9}" type="parTrans" cxnId="{69A897E2-F3AF-4172-BFA3-E5335C6A5355}">
      <dgm:prSet/>
      <dgm:spPr/>
      <dgm:t>
        <a:bodyPr/>
        <a:lstStyle/>
        <a:p>
          <a:endParaRPr lang="en-AU"/>
        </a:p>
      </dgm:t>
    </dgm:pt>
    <dgm:pt modelId="{7705A3EF-4A02-441F-8EEB-02B18C4F5A2A}" type="sibTrans" cxnId="{69A897E2-F3AF-4172-BFA3-E5335C6A5355}">
      <dgm:prSet/>
      <dgm:spPr/>
      <dgm:t>
        <a:bodyPr/>
        <a:lstStyle/>
        <a:p>
          <a:endParaRPr lang="en-AU"/>
        </a:p>
      </dgm:t>
    </dgm:pt>
    <dgm:pt modelId="{F2467880-2E0F-475C-B5F0-3E3A54A4D956}">
      <dgm:prSet phldrT="[Text]" custT="1"/>
      <dgm:spPr/>
      <dgm:t>
        <a:bodyPr anchor="ctr"/>
        <a:lstStyle/>
        <a:p>
          <a:r>
            <a:rPr lang="en-AU" sz="1600"/>
            <a:t>Maria complained of the pain from her broken wrist and sacrum (prescription but no medications sent home from hospital). </a:t>
          </a:r>
        </a:p>
      </dgm:t>
    </dgm:pt>
    <dgm:pt modelId="{A3FCAFA5-E092-4DC6-AD60-CFF13D1B2226}" type="parTrans" cxnId="{AB6970EF-14E6-4921-8398-6954AC38079A}">
      <dgm:prSet/>
      <dgm:spPr/>
      <dgm:t>
        <a:bodyPr/>
        <a:lstStyle/>
        <a:p>
          <a:endParaRPr lang="en-AU"/>
        </a:p>
      </dgm:t>
    </dgm:pt>
    <dgm:pt modelId="{79665D84-134E-4733-8BA9-7FE1080CFE3D}" type="sibTrans" cxnId="{AB6970EF-14E6-4921-8398-6954AC38079A}">
      <dgm:prSet/>
      <dgm:spPr/>
      <dgm:t>
        <a:bodyPr/>
        <a:lstStyle/>
        <a:p>
          <a:endParaRPr lang="en-AU"/>
        </a:p>
      </dgm:t>
    </dgm:pt>
    <dgm:pt modelId="{7DE6A31B-1964-49E1-BF85-A9AB4CAD7CA2}">
      <dgm:prSet custT="1"/>
      <dgm:spPr/>
      <dgm:t>
        <a:bodyPr anchor="ctr"/>
        <a:lstStyle/>
        <a:p>
          <a:r>
            <a:rPr lang="en-AU" sz="1600"/>
            <a:t>The following day, Premium Care called Helen to say they would try to find room in the schedule to restart services in the next few days. </a:t>
          </a:r>
        </a:p>
      </dgm:t>
    </dgm:pt>
    <dgm:pt modelId="{36D22FD5-55DE-404C-9526-82590876272B}" type="parTrans" cxnId="{E61F7158-EDC4-4853-ADB8-C130C4355067}">
      <dgm:prSet/>
      <dgm:spPr/>
      <dgm:t>
        <a:bodyPr/>
        <a:lstStyle/>
        <a:p>
          <a:endParaRPr lang="en-AU"/>
        </a:p>
      </dgm:t>
    </dgm:pt>
    <dgm:pt modelId="{889D5686-B213-48B4-AD89-FE0410E0AC09}" type="sibTrans" cxnId="{E61F7158-EDC4-4853-ADB8-C130C4355067}">
      <dgm:prSet/>
      <dgm:spPr/>
      <dgm:t>
        <a:bodyPr/>
        <a:lstStyle/>
        <a:p>
          <a:endParaRPr lang="en-AU"/>
        </a:p>
      </dgm:t>
    </dgm:pt>
    <dgm:pt modelId="{85C3FD9D-BB54-435A-AC11-B71160D96245}">
      <dgm:prSet phldrT="[Text]" custT="1"/>
      <dgm:spPr/>
      <dgm:t>
        <a:bodyPr anchor="ctr"/>
        <a:lstStyle/>
        <a:p>
          <a:pPr rtl="0"/>
          <a:r>
            <a:rPr lang="en-AU" sz="1600" b="0"/>
            <a:t>Helen said she would stay with Maria until her</a:t>
          </a:r>
          <a:r>
            <a:rPr lang="en-AU" sz="1600" b="0">
              <a:latin typeface="Open Sans ExtraBold"/>
            </a:rPr>
            <a:t> </a:t>
          </a:r>
          <a:r>
            <a:rPr lang="en-AU" sz="1600" b="0">
              <a:latin typeface="Open Sans"/>
              <a:ea typeface="Open Sans"/>
              <a:cs typeface="Open Sans"/>
            </a:rPr>
            <a:t>Support at Home</a:t>
          </a:r>
          <a:r>
            <a:rPr lang="en-AU" sz="1600" b="0"/>
            <a:t> restarted.</a:t>
          </a:r>
        </a:p>
      </dgm:t>
    </dgm:pt>
    <dgm:pt modelId="{C0FFA6E8-350D-4817-B2B1-282219F97BE7}" type="parTrans" cxnId="{92F27D85-5B36-414F-A9C3-F91BC5C3B26A}">
      <dgm:prSet/>
      <dgm:spPr/>
      <dgm:t>
        <a:bodyPr/>
        <a:lstStyle/>
        <a:p>
          <a:endParaRPr lang="en-AU"/>
        </a:p>
      </dgm:t>
    </dgm:pt>
    <dgm:pt modelId="{E6BF4C8B-B0DF-466E-9E46-AC7B0FA44F85}" type="sibTrans" cxnId="{92F27D85-5B36-414F-A9C3-F91BC5C3B26A}">
      <dgm:prSet/>
      <dgm:spPr/>
      <dgm:t>
        <a:bodyPr/>
        <a:lstStyle/>
        <a:p>
          <a:endParaRPr lang="en-AU"/>
        </a:p>
      </dgm:t>
    </dgm:pt>
    <dgm:pt modelId="{F50E6C54-8789-4A9D-BB71-6593AA599572}">
      <dgm:prSet custT="1"/>
      <dgm:spPr/>
      <dgm:t>
        <a:bodyPr anchor="ctr"/>
        <a:lstStyle/>
        <a:p>
          <a:r>
            <a:rPr lang="en-AU" sz="1600"/>
            <a:t>Helen told Premium Care she was worried about Maria, felt overwhelmed and at a loss about what to do.</a:t>
          </a:r>
        </a:p>
      </dgm:t>
    </dgm:pt>
    <dgm:pt modelId="{7F1422B6-6C99-439E-BCF0-A468D7161B22}" type="parTrans" cxnId="{CB3F78E1-3D54-4952-A79C-20F6EFA866B8}">
      <dgm:prSet/>
      <dgm:spPr/>
      <dgm:t>
        <a:bodyPr/>
        <a:lstStyle/>
        <a:p>
          <a:endParaRPr lang="en-AU"/>
        </a:p>
      </dgm:t>
    </dgm:pt>
    <dgm:pt modelId="{C1D433C3-4573-4042-91C5-7098D23C807E}" type="sibTrans" cxnId="{CB3F78E1-3D54-4952-A79C-20F6EFA866B8}">
      <dgm:prSet/>
      <dgm:spPr/>
      <dgm:t>
        <a:bodyPr/>
        <a:lstStyle/>
        <a:p>
          <a:endParaRPr lang="en-AU"/>
        </a:p>
      </dgm:t>
    </dgm:pt>
    <dgm:pt modelId="{D103DD9C-EB9A-47F6-9B50-0031C62A8743}" type="pres">
      <dgm:prSet presAssocID="{22A69CA8-1EAE-4DF9-AA8D-651973FBCFBE}" presName="vert0" presStyleCnt="0">
        <dgm:presLayoutVars>
          <dgm:dir/>
          <dgm:animOne val="branch"/>
          <dgm:animLvl val="lvl"/>
        </dgm:presLayoutVars>
      </dgm:prSet>
      <dgm:spPr/>
    </dgm:pt>
    <dgm:pt modelId="{A0BC05B5-657C-491A-92E5-02564A335195}" type="pres">
      <dgm:prSet presAssocID="{9BEE432D-9FFE-4A3F-A9E5-36ED40BAA75E}" presName="thickLine" presStyleLbl="alignNode1" presStyleIdx="0" presStyleCnt="6"/>
      <dgm:spPr/>
    </dgm:pt>
    <dgm:pt modelId="{5A9E5168-3064-41E7-98AE-013B6414B90C}" type="pres">
      <dgm:prSet presAssocID="{9BEE432D-9FFE-4A3F-A9E5-36ED40BAA75E}" presName="horz1" presStyleCnt="0"/>
      <dgm:spPr/>
    </dgm:pt>
    <dgm:pt modelId="{81A03D25-03B7-4B41-94DB-5A30233C6595}" type="pres">
      <dgm:prSet presAssocID="{9BEE432D-9FFE-4A3F-A9E5-36ED40BAA75E}" presName="tx1" presStyleLbl="revTx" presStyleIdx="0" presStyleCnt="6"/>
      <dgm:spPr/>
    </dgm:pt>
    <dgm:pt modelId="{77ABBEDF-3F76-428F-B909-D2B10E9629D6}" type="pres">
      <dgm:prSet presAssocID="{9BEE432D-9FFE-4A3F-A9E5-36ED40BAA75E}" presName="vert1" presStyleCnt="0"/>
      <dgm:spPr/>
    </dgm:pt>
    <dgm:pt modelId="{CCF4D14F-DB18-49F6-B6FC-E8462EA91942}" type="pres">
      <dgm:prSet presAssocID="{B50CFC1D-7D8B-4451-AF22-3218E9E00AF4}" presName="thickLine" presStyleLbl="alignNode1" presStyleIdx="1" presStyleCnt="6"/>
      <dgm:spPr/>
    </dgm:pt>
    <dgm:pt modelId="{EAEB71FA-8DCF-4FAD-BFAD-B5021B83BECB}" type="pres">
      <dgm:prSet presAssocID="{B50CFC1D-7D8B-4451-AF22-3218E9E00AF4}" presName="horz1" presStyleCnt="0"/>
      <dgm:spPr/>
    </dgm:pt>
    <dgm:pt modelId="{DD4B5E06-0513-45A9-AE08-946F99731565}" type="pres">
      <dgm:prSet presAssocID="{B50CFC1D-7D8B-4451-AF22-3218E9E00AF4}" presName="tx1" presStyleLbl="revTx" presStyleIdx="1" presStyleCnt="6"/>
      <dgm:spPr/>
    </dgm:pt>
    <dgm:pt modelId="{72D88E47-3E50-45A3-B272-1715D966575B}" type="pres">
      <dgm:prSet presAssocID="{B50CFC1D-7D8B-4451-AF22-3218E9E00AF4}" presName="vert1" presStyleCnt="0"/>
      <dgm:spPr/>
    </dgm:pt>
    <dgm:pt modelId="{82447EFE-3B0F-42DD-8590-275FA642A47C}" type="pres">
      <dgm:prSet presAssocID="{85C3FD9D-BB54-435A-AC11-B71160D96245}" presName="thickLine" presStyleLbl="alignNode1" presStyleIdx="2" presStyleCnt="6"/>
      <dgm:spPr/>
    </dgm:pt>
    <dgm:pt modelId="{39DB1500-AA24-4030-9C61-B6E13DB843FC}" type="pres">
      <dgm:prSet presAssocID="{85C3FD9D-BB54-435A-AC11-B71160D96245}" presName="horz1" presStyleCnt="0"/>
      <dgm:spPr/>
    </dgm:pt>
    <dgm:pt modelId="{113FB28C-8270-42A0-B53B-AF9B87965C6D}" type="pres">
      <dgm:prSet presAssocID="{85C3FD9D-BB54-435A-AC11-B71160D96245}" presName="tx1" presStyleLbl="revTx" presStyleIdx="2" presStyleCnt="6"/>
      <dgm:spPr/>
    </dgm:pt>
    <dgm:pt modelId="{AE1D9EB2-6211-4F54-85BD-DB4367D43752}" type="pres">
      <dgm:prSet presAssocID="{85C3FD9D-BB54-435A-AC11-B71160D96245}" presName="vert1" presStyleCnt="0"/>
      <dgm:spPr/>
    </dgm:pt>
    <dgm:pt modelId="{2E273F33-F8B5-4E4A-9200-9C3A6187FA9B}" type="pres">
      <dgm:prSet presAssocID="{F2467880-2E0F-475C-B5F0-3E3A54A4D956}" presName="thickLine" presStyleLbl="alignNode1" presStyleIdx="3" presStyleCnt="6"/>
      <dgm:spPr/>
    </dgm:pt>
    <dgm:pt modelId="{C83A9C72-BFDB-4BBF-89BB-DDB9014EDBE2}" type="pres">
      <dgm:prSet presAssocID="{F2467880-2E0F-475C-B5F0-3E3A54A4D956}" presName="horz1" presStyleCnt="0"/>
      <dgm:spPr/>
    </dgm:pt>
    <dgm:pt modelId="{4B681976-ACA4-4417-A976-80DE43E9F7B2}" type="pres">
      <dgm:prSet presAssocID="{F2467880-2E0F-475C-B5F0-3E3A54A4D956}" presName="tx1" presStyleLbl="revTx" presStyleIdx="3" presStyleCnt="6"/>
      <dgm:spPr/>
    </dgm:pt>
    <dgm:pt modelId="{A436085F-0701-41F2-9CA6-361EE570A869}" type="pres">
      <dgm:prSet presAssocID="{F2467880-2E0F-475C-B5F0-3E3A54A4D956}" presName="vert1" presStyleCnt="0"/>
      <dgm:spPr/>
    </dgm:pt>
    <dgm:pt modelId="{DE5316F3-ED41-4E07-97A7-5FAC5F53B242}" type="pres">
      <dgm:prSet presAssocID="{7DE6A31B-1964-49E1-BF85-A9AB4CAD7CA2}" presName="thickLine" presStyleLbl="alignNode1" presStyleIdx="4" presStyleCnt="6"/>
      <dgm:spPr/>
    </dgm:pt>
    <dgm:pt modelId="{FA8F81DB-C8E0-4CA0-87AA-005D914A93B9}" type="pres">
      <dgm:prSet presAssocID="{7DE6A31B-1964-49E1-BF85-A9AB4CAD7CA2}" presName="horz1" presStyleCnt="0"/>
      <dgm:spPr/>
    </dgm:pt>
    <dgm:pt modelId="{DB8A06F2-210F-4F63-8CD6-E68CAB9B3C09}" type="pres">
      <dgm:prSet presAssocID="{7DE6A31B-1964-49E1-BF85-A9AB4CAD7CA2}" presName="tx1" presStyleLbl="revTx" presStyleIdx="4" presStyleCnt="6"/>
      <dgm:spPr/>
    </dgm:pt>
    <dgm:pt modelId="{7724AE63-B39F-46B9-9B7B-0B644759B3EF}" type="pres">
      <dgm:prSet presAssocID="{7DE6A31B-1964-49E1-BF85-A9AB4CAD7CA2}" presName="vert1" presStyleCnt="0"/>
      <dgm:spPr/>
    </dgm:pt>
    <dgm:pt modelId="{A2B3E404-2A65-4DBF-B2CF-292FB53411A1}" type="pres">
      <dgm:prSet presAssocID="{F50E6C54-8789-4A9D-BB71-6593AA599572}" presName="thickLine" presStyleLbl="alignNode1" presStyleIdx="5" presStyleCnt="6"/>
      <dgm:spPr/>
    </dgm:pt>
    <dgm:pt modelId="{0490A613-70BB-4552-AFE3-AB831CC9DB89}" type="pres">
      <dgm:prSet presAssocID="{F50E6C54-8789-4A9D-BB71-6593AA599572}" presName="horz1" presStyleCnt="0"/>
      <dgm:spPr/>
    </dgm:pt>
    <dgm:pt modelId="{0E71A51C-F662-4ADE-8D97-2C1AB916084B}" type="pres">
      <dgm:prSet presAssocID="{F50E6C54-8789-4A9D-BB71-6593AA599572}" presName="tx1" presStyleLbl="revTx" presStyleIdx="5" presStyleCnt="6"/>
      <dgm:spPr/>
    </dgm:pt>
    <dgm:pt modelId="{CC37D24F-0669-45F8-8200-09406FDB7F29}" type="pres">
      <dgm:prSet presAssocID="{F50E6C54-8789-4A9D-BB71-6593AA599572}" presName="vert1" presStyleCnt="0"/>
      <dgm:spPr/>
    </dgm:pt>
  </dgm:ptLst>
  <dgm:cxnLst>
    <dgm:cxn modelId="{C722EA21-825F-4B2A-BCD9-8BB0C6B1CD67}" type="presOf" srcId="{F50E6C54-8789-4A9D-BB71-6593AA599572}" destId="{0E71A51C-F662-4ADE-8D97-2C1AB916084B}" srcOrd="0" destOrd="0" presId="urn:microsoft.com/office/officeart/2008/layout/LinedList"/>
    <dgm:cxn modelId="{907AB824-715D-45D4-8618-3E7C767A9119}" srcId="{22A69CA8-1EAE-4DF9-AA8D-651973FBCFBE}" destId="{9BEE432D-9FFE-4A3F-A9E5-36ED40BAA75E}" srcOrd="0" destOrd="0" parTransId="{AD72FF6B-1550-4090-A33B-94EEB0CD5D25}" sibTransId="{7432FEEF-2B65-4DA5-917F-51AE6891C98D}"/>
    <dgm:cxn modelId="{84B4B93E-855D-4FE0-A671-E9EE465D34E3}" type="presOf" srcId="{7DE6A31B-1964-49E1-BF85-A9AB4CAD7CA2}" destId="{DB8A06F2-210F-4F63-8CD6-E68CAB9B3C09}" srcOrd="0" destOrd="0" presId="urn:microsoft.com/office/officeart/2008/layout/LinedList"/>
    <dgm:cxn modelId="{80721140-70DF-4B51-BF15-776ADCA4347B}" type="presOf" srcId="{85C3FD9D-BB54-435A-AC11-B71160D96245}" destId="{113FB28C-8270-42A0-B53B-AF9B87965C6D}" srcOrd="0" destOrd="0" presId="urn:microsoft.com/office/officeart/2008/layout/LinedList"/>
    <dgm:cxn modelId="{966BCD62-6224-4941-BF69-006AF3832285}" type="presOf" srcId="{B50CFC1D-7D8B-4451-AF22-3218E9E00AF4}" destId="{DD4B5E06-0513-45A9-AE08-946F99731565}" srcOrd="0" destOrd="0" presId="urn:microsoft.com/office/officeart/2008/layout/LinedList"/>
    <dgm:cxn modelId="{88E62A43-AC4D-4AF1-91F5-DE9B95311EDB}" type="presOf" srcId="{22A69CA8-1EAE-4DF9-AA8D-651973FBCFBE}" destId="{D103DD9C-EB9A-47F6-9B50-0031C62A8743}" srcOrd="0" destOrd="0" presId="urn:microsoft.com/office/officeart/2008/layout/LinedList"/>
    <dgm:cxn modelId="{8D16E167-DB4D-438F-AD21-4CEAD4F94FA0}" type="presOf" srcId="{9BEE432D-9FFE-4A3F-A9E5-36ED40BAA75E}" destId="{81A03D25-03B7-4B41-94DB-5A30233C6595}" srcOrd="0" destOrd="0" presId="urn:microsoft.com/office/officeart/2008/layout/LinedList"/>
    <dgm:cxn modelId="{E61F7158-EDC4-4853-ADB8-C130C4355067}" srcId="{22A69CA8-1EAE-4DF9-AA8D-651973FBCFBE}" destId="{7DE6A31B-1964-49E1-BF85-A9AB4CAD7CA2}" srcOrd="4" destOrd="0" parTransId="{36D22FD5-55DE-404C-9526-82590876272B}" sibTransId="{889D5686-B213-48B4-AD89-FE0410E0AC09}"/>
    <dgm:cxn modelId="{92F27D85-5B36-414F-A9C3-F91BC5C3B26A}" srcId="{22A69CA8-1EAE-4DF9-AA8D-651973FBCFBE}" destId="{85C3FD9D-BB54-435A-AC11-B71160D96245}" srcOrd="2" destOrd="0" parTransId="{C0FFA6E8-350D-4817-B2B1-282219F97BE7}" sibTransId="{E6BF4C8B-B0DF-466E-9E46-AC7B0FA44F85}"/>
    <dgm:cxn modelId="{D1B33399-96E4-4DF9-8C54-40119B801301}" type="presOf" srcId="{F2467880-2E0F-475C-B5F0-3E3A54A4D956}" destId="{4B681976-ACA4-4417-A976-80DE43E9F7B2}" srcOrd="0" destOrd="0" presId="urn:microsoft.com/office/officeart/2008/layout/LinedList"/>
    <dgm:cxn modelId="{CB3F78E1-3D54-4952-A79C-20F6EFA866B8}" srcId="{22A69CA8-1EAE-4DF9-AA8D-651973FBCFBE}" destId="{F50E6C54-8789-4A9D-BB71-6593AA599572}" srcOrd="5" destOrd="0" parTransId="{7F1422B6-6C99-439E-BCF0-A468D7161B22}" sibTransId="{C1D433C3-4573-4042-91C5-7098D23C807E}"/>
    <dgm:cxn modelId="{69A897E2-F3AF-4172-BFA3-E5335C6A5355}" srcId="{22A69CA8-1EAE-4DF9-AA8D-651973FBCFBE}" destId="{B50CFC1D-7D8B-4451-AF22-3218E9E00AF4}" srcOrd="1" destOrd="0" parTransId="{8CC106D5-AF46-450F-9828-F21C89D557E9}" sibTransId="{7705A3EF-4A02-441F-8EEB-02B18C4F5A2A}"/>
    <dgm:cxn modelId="{AB6970EF-14E6-4921-8398-6954AC38079A}" srcId="{22A69CA8-1EAE-4DF9-AA8D-651973FBCFBE}" destId="{F2467880-2E0F-475C-B5F0-3E3A54A4D956}" srcOrd="3" destOrd="0" parTransId="{A3FCAFA5-E092-4DC6-AD60-CFF13D1B2226}" sibTransId="{79665D84-134E-4733-8BA9-7FE1080CFE3D}"/>
    <dgm:cxn modelId="{550AD325-2F25-41D5-ACBC-CD6DA0D5672D}" type="presParOf" srcId="{D103DD9C-EB9A-47F6-9B50-0031C62A8743}" destId="{A0BC05B5-657C-491A-92E5-02564A335195}" srcOrd="0" destOrd="0" presId="urn:microsoft.com/office/officeart/2008/layout/LinedList"/>
    <dgm:cxn modelId="{F9DF845C-49AA-4239-B97C-38CBAA652BCE}" type="presParOf" srcId="{D103DD9C-EB9A-47F6-9B50-0031C62A8743}" destId="{5A9E5168-3064-41E7-98AE-013B6414B90C}" srcOrd="1" destOrd="0" presId="urn:microsoft.com/office/officeart/2008/layout/LinedList"/>
    <dgm:cxn modelId="{B1AE7963-FFF5-4E7C-B133-3A78330CCEE6}" type="presParOf" srcId="{5A9E5168-3064-41E7-98AE-013B6414B90C}" destId="{81A03D25-03B7-4B41-94DB-5A30233C6595}" srcOrd="0" destOrd="0" presId="urn:microsoft.com/office/officeart/2008/layout/LinedList"/>
    <dgm:cxn modelId="{AC21A6A0-4925-457B-B413-79245C2C08B0}" type="presParOf" srcId="{5A9E5168-3064-41E7-98AE-013B6414B90C}" destId="{77ABBEDF-3F76-428F-B909-D2B10E9629D6}" srcOrd="1" destOrd="0" presId="urn:microsoft.com/office/officeart/2008/layout/LinedList"/>
    <dgm:cxn modelId="{0A9AD7E3-41B3-4316-ADFF-EF2C78D83AB0}" type="presParOf" srcId="{D103DD9C-EB9A-47F6-9B50-0031C62A8743}" destId="{CCF4D14F-DB18-49F6-B6FC-E8462EA91942}" srcOrd="2" destOrd="0" presId="urn:microsoft.com/office/officeart/2008/layout/LinedList"/>
    <dgm:cxn modelId="{8787A00F-C23D-4B8C-9F24-B96EDE6E32AA}" type="presParOf" srcId="{D103DD9C-EB9A-47F6-9B50-0031C62A8743}" destId="{EAEB71FA-8DCF-4FAD-BFAD-B5021B83BECB}" srcOrd="3" destOrd="0" presId="urn:microsoft.com/office/officeart/2008/layout/LinedList"/>
    <dgm:cxn modelId="{28C165C9-EABE-46DD-8986-B5ECE235DD34}" type="presParOf" srcId="{EAEB71FA-8DCF-4FAD-BFAD-B5021B83BECB}" destId="{DD4B5E06-0513-45A9-AE08-946F99731565}" srcOrd="0" destOrd="0" presId="urn:microsoft.com/office/officeart/2008/layout/LinedList"/>
    <dgm:cxn modelId="{AAB7588E-DD94-488D-B188-BB63E669AE49}" type="presParOf" srcId="{EAEB71FA-8DCF-4FAD-BFAD-B5021B83BECB}" destId="{72D88E47-3E50-45A3-B272-1715D966575B}" srcOrd="1" destOrd="0" presId="urn:microsoft.com/office/officeart/2008/layout/LinedList"/>
    <dgm:cxn modelId="{95C09F83-2540-4580-8422-74D6CF0EE0D8}" type="presParOf" srcId="{D103DD9C-EB9A-47F6-9B50-0031C62A8743}" destId="{82447EFE-3B0F-42DD-8590-275FA642A47C}" srcOrd="4" destOrd="0" presId="urn:microsoft.com/office/officeart/2008/layout/LinedList"/>
    <dgm:cxn modelId="{3E5D8853-267F-46F0-8873-941FE37588E9}" type="presParOf" srcId="{D103DD9C-EB9A-47F6-9B50-0031C62A8743}" destId="{39DB1500-AA24-4030-9C61-B6E13DB843FC}" srcOrd="5" destOrd="0" presId="urn:microsoft.com/office/officeart/2008/layout/LinedList"/>
    <dgm:cxn modelId="{8AFD59E9-F10C-45A7-AD6B-2BBC896BCDA7}" type="presParOf" srcId="{39DB1500-AA24-4030-9C61-B6E13DB843FC}" destId="{113FB28C-8270-42A0-B53B-AF9B87965C6D}" srcOrd="0" destOrd="0" presId="urn:microsoft.com/office/officeart/2008/layout/LinedList"/>
    <dgm:cxn modelId="{73A86E53-9911-4F94-91F8-481A8F361CE7}" type="presParOf" srcId="{39DB1500-AA24-4030-9C61-B6E13DB843FC}" destId="{AE1D9EB2-6211-4F54-85BD-DB4367D43752}" srcOrd="1" destOrd="0" presId="urn:microsoft.com/office/officeart/2008/layout/LinedList"/>
    <dgm:cxn modelId="{749B8228-91ED-4CE0-BD5F-A8331448F6F4}" type="presParOf" srcId="{D103DD9C-EB9A-47F6-9B50-0031C62A8743}" destId="{2E273F33-F8B5-4E4A-9200-9C3A6187FA9B}" srcOrd="6" destOrd="0" presId="urn:microsoft.com/office/officeart/2008/layout/LinedList"/>
    <dgm:cxn modelId="{07A3810B-D657-440D-8DF1-E5CDE94075D3}" type="presParOf" srcId="{D103DD9C-EB9A-47F6-9B50-0031C62A8743}" destId="{C83A9C72-BFDB-4BBF-89BB-DDB9014EDBE2}" srcOrd="7" destOrd="0" presId="urn:microsoft.com/office/officeart/2008/layout/LinedList"/>
    <dgm:cxn modelId="{A97E7048-8B97-4948-BCF8-3C02700EB568}" type="presParOf" srcId="{C83A9C72-BFDB-4BBF-89BB-DDB9014EDBE2}" destId="{4B681976-ACA4-4417-A976-80DE43E9F7B2}" srcOrd="0" destOrd="0" presId="urn:microsoft.com/office/officeart/2008/layout/LinedList"/>
    <dgm:cxn modelId="{03E5B631-05A4-4359-B613-82904062B705}" type="presParOf" srcId="{C83A9C72-BFDB-4BBF-89BB-DDB9014EDBE2}" destId="{A436085F-0701-41F2-9CA6-361EE570A869}" srcOrd="1" destOrd="0" presId="urn:microsoft.com/office/officeart/2008/layout/LinedList"/>
    <dgm:cxn modelId="{A8BA166E-8D56-4B8D-B96B-5E9FF6E08968}" type="presParOf" srcId="{D103DD9C-EB9A-47F6-9B50-0031C62A8743}" destId="{DE5316F3-ED41-4E07-97A7-5FAC5F53B242}" srcOrd="8" destOrd="0" presId="urn:microsoft.com/office/officeart/2008/layout/LinedList"/>
    <dgm:cxn modelId="{432960C0-4CCF-4C62-AA40-AFA8276D0502}" type="presParOf" srcId="{D103DD9C-EB9A-47F6-9B50-0031C62A8743}" destId="{FA8F81DB-C8E0-4CA0-87AA-005D914A93B9}" srcOrd="9" destOrd="0" presId="urn:microsoft.com/office/officeart/2008/layout/LinedList"/>
    <dgm:cxn modelId="{5AD8CA20-CD32-446C-9F80-7EDF986F37E0}" type="presParOf" srcId="{FA8F81DB-C8E0-4CA0-87AA-005D914A93B9}" destId="{DB8A06F2-210F-4F63-8CD6-E68CAB9B3C09}" srcOrd="0" destOrd="0" presId="urn:microsoft.com/office/officeart/2008/layout/LinedList"/>
    <dgm:cxn modelId="{941FF761-66EB-4011-B19D-02B6E163602B}" type="presParOf" srcId="{FA8F81DB-C8E0-4CA0-87AA-005D914A93B9}" destId="{7724AE63-B39F-46B9-9B7B-0B644759B3EF}" srcOrd="1" destOrd="0" presId="urn:microsoft.com/office/officeart/2008/layout/LinedList"/>
    <dgm:cxn modelId="{81EC019C-AA29-4CC8-97B2-DB9B724E6E39}" type="presParOf" srcId="{D103DD9C-EB9A-47F6-9B50-0031C62A8743}" destId="{A2B3E404-2A65-4DBF-B2CF-292FB53411A1}" srcOrd="10" destOrd="0" presId="urn:microsoft.com/office/officeart/2008/layout/LinedList"/>
    <dgm:cxn modelId="{EA2D415C-5553-4270-A1A1-86945DC246D9}" type="presParOf" srcId="{D103DD9C-EB9A-47F6-9B50-0031C62A8743}" destId="{0490A613-70BB-4552-AFE3-AB831CC9DB89}" srcOrd="11" destOrd="0" presId="urn:microsoft.com/office/officeart/2008/layout/LinedList"/>
    <dgm:cxn modelId="{646DC0E8-CB73-4813-929A-40508B41EEA8}" type="presParOf" srcId="{0490A613-70BB-4552-AFE3-AB831CC9DB89}" destId="{0E71A51C-F662-4ADE-8D97-2C1AB916084B}" srcOrd="0" destOrd="0" presId="urn:microsoft.com/office/officeart/2008/layout/LinedList"/>
    <dgm:cxn modelId="{99A74660-7F89-4480-9407-9F1B409A92EC}" type="presParOf" srcId="{0490A613-70BB-4552-AFE3-AB831CC9DB89}" destId="{CC37D24F-0669-45F8-8200-09406FDB7F2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BC825E-7B72-438D-B1C5-BF879CAF8CA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AU"/>
        </a:p>
      </dgm:t>
    </dgm:pt>
    <dgm:pt modelId="{955825A8-CF26-48DC-93AC-8D23CBD2F2AB}">
      <dgm:prSet phldrT="[Text]"/>
      <dgm:spPr/>
      <dgm:t>
        <a:bodyPr/>
        <a:lstStyle/>
        <a:p>
          <a:r>
            <a:rPr lang="en-AU"/>
            <a:t>Medications</a:t>
          </a:r>
        </a:p>
      </dgm:t>
    </dgm:pt>
    <dgm:pt modelId="{902AC8A0-D179-4F75-AF27-0779FBAA0345}" type="parTrans" cxnId="{1C5F1D36-C0D7-484A-8A5A-28557632D47E}">
      <dgm:prSet/>
      <dgm:spPr/>
      <dgm:t>
        <a:bodyPr/>
        <a:lstStyle/>
        <a:p>
          <a:endParaRPr lang="en-AU"/>
        </a:p>
      </dgm:t>
    </dgm:pt>
    <dgm:pt modelId="{A989E0C8-F92A-4590-96D5-41F791201AF7}" type="sibTrans" cxnId="{1C5F1D36-C0D7-484A-8A5A-28557632D47E}">
      <dgm:prSet/>
      <dgm:spPr/>
      <dgm:t>
        <a:bodyPr/>
        <a:lstStyle/>
        <a:p>
          <a:endParaRPr lang="en-AU"/>
        </a:p>
      </dgm:t>
    </dgm:pt>
    <dgm:pt modelId="{304FFD44-C7DC-4D7B-B96D-7EF102F7310B}">
      <dgm:prSet phldrT="[Text]" custT="1"/>
      <dgm:spPr/>
      <dgm:t>
        <a:bodyPr/>
        <a:lstStyle/>
        <a:p>
          <a:r>
            <a:rPr lang="en-AU" sz="1200"/>
            <a:t>The hospital did not provide any  medications when Maria was discharged.</a:t>
          </a:r>
        </a:p>
      </dgm:t>
    </dgm:pt>
    <dgm:pt modelId="{8908B665-DA28-44BA-924A-5AAA28C24F82}" type="parTrans" cxnId="{F6C97C41-CD23-4715-9A0D-B7A890F883B2}">
      <dgm:prSet/>
      <dgm:spPr/>
      <dgm:t>
        <a:bodyPr/>
        <a:lstStyle/>
        <a:p>
          <a:endParaRPr lang="en-AU"/>
        </a:p>
      </dgm:t>
    </dgm:pt>
    <dgm:pt modelId="{CFFADF2B-F589-4817-B272-BCF7B79EA810}" type="sibTrans" cxnId="{F6C97C41-CD23-4715-9A0D-B7A890F883B2}">
      <dgm:prSet/>
      <dgm:spPr/>
      <dgm:t>
        <a:bodyPr/>
        <a:lstStyle/>
        <a:p>
          <a:endParaRPr lang="en-AU"/>
        </a:p>
      </dgm:t>
    </dgm:pt>
    <dgm:pt modelId="{75D029E8-C807-45C1-8554-C29FE264CF7A}">
      <dgm:prSet phldrT="[Text]" custT="1"/>
      <dgm:spPr/>
      <dgm:t>
        <a:bodyPr/>
        <a:lstStyle/>
        <a:p>
          <a:r>
            <a:rPr lang="en-AU" sz="1200"/>
            <a:t>Maria was not taking her existing medications regularly.</a:t>
          </a:r>
        </a:p>
      </dgm:t>
    </dgm:pt>
    <dgm:pt modelId="{770396E1-5FA4-47BE-9F9A-AC39CB146336}" type="parTrans" cxnId="{079561F5-2539-474F-B83A-4A4944FE993F}">
      <dgm:prSet/>
      <dgm:spPr/>
      <dgm:t>
        <a:bodyPr/>
        <a:lstStyle/>
        <a:p>
          <a:endParaRPr lang="en-AU"/>
        </a:p>
      </dgm:t>
    </dgm:pt>
    <dgm:pt modelId="{42355683-24AC-4174-BC49-8A082511B5F4}" type="sibTrans" cxnId="{079561F5-2539-474F-B83A-4A4944FE993F}">
      <dgm:prSet/>
      <dgm:spPr/>
      <dgm:t>
        <a:bodyPr/>
        <a:lstStyle/>
        <a:p>
          <a:endParaRPr lang="en-AU"/>
        </a:p>
      </dgm:t>
    </dgm:pt>
    <dgm:pt modelId="{4CE97E1A-0965-452F-94CD-970B6B14B0B9}">
      <dgm:prSet phldrT="[Text]"/>
      <dgm:spPr/>
      <dgm:t>
        <a:bodyPr/>
        <a:lstStyle/>
        <a:p>
          <a:r>
            <a:rPr lang="en-AU"/>
            <a:t>Skin integrity</a:t>
          </a:r>
        </a:p>
      </dgm:t>
    </dgm:pt>
    <dgm:pt modelId="{FFE164C9-C4FA-40B9-BAB6-B42ECAF83608}" type="parTrans" cxnId="{CF2643BB-760B-48DB-A497-455D7D495FA1}">
      <dgm:prSet/>
      <dgm:spPr/>
      <dgm:t>
        <a:bodyPr/>
        <a:lstStyle/>
        <a:p>
          <a:endParaRPr lang="en-AU"/>
        </a:p>
      </dgm:t>
    </dgm:pt>
    <dgm:pt modelId="{30A83250-F999-44CD-9D9B-C547975DE657}" type="sibTrans" cxnId="{CF2643BB-760B-48DB-A497-455D7D495FA1}">
      <dgm:prSet/>
      <dgm:spPr/>
      <dgm:t>
        <a:bodyPr/>
        <a:lstStyle/>
        <a:p>
          <a:endParaRPr lang="en-AU"/>
        </a:p>
      </dgm:t>
    </dgm:pt>
    <dgm:pt modelId="{F71FC13D-A8EE-43C6-8C96-AA07A62E204E}">
      <dgm:prSet phldrT="[Text]" custT="1"/>
      <dgm:spPr/>
      <dgm:t>
        <a:bodyPr/>
        <a:lstStyle/>
        <a:p>
          <a:r>
            <a:rPr lang="en-AU" sz="1200"/>
            <a:t>Maria felt embarrassed spilling her food when eating with her left hand.</a:t>
          </a:r>
        </a:p>
      </dgm:t>
    </dgm:pt>
    <dgm:pt modelId="{7CC4F36F-9CAB-494F-882A-A0F6C6EC567A}" type="parTrans" cxnId="{199406BC-C6C8-4D42-A8B6-ADF0D5067AE2}">
      <dgm:prSet/>
      <dgm:spPr/>
      <dgm:t>
        <a:bodyPr/>
        <a:lstStyle/>
        <a:p>
          <a:endParaRPr lang="en-AU"/>
        </a:p>
      </dgm:t>
    </dgm:pt>
    <dgm:pt modelId="{21F65F0F-D4D1-4FF6-8827-BD5EFBC2F827}" type="sibTrans" cxnId="{199406BC-C6C8-4D42-A8B6-ADF0D5067AE2}">
      <dgm:prSet/>
      <dgm:spPr/>
      <dgm:t>
        <a:bodyPr/>
        <a:lstStyle/>
        <a:p>
          <a:endParaRPr lang="en-AU"/>
        </a:p>
      </dgm:t>
    </dgm:pt>
    <dgm:pt modelId="{C61BF53E-8786-4DDB-B0D9-2DA06B5CD5E1}">
      <dgm:prSet phldrT="[Text]" custT="1"/>
      <dgm:spPr/>
      <dgm:t>
        <a:bodyPr/>
        <a:lstStyle/>
        <a:p>
          <a:r>
            <a:rPr lang="en-AU" sz="1200"/>
            <a:t>Maria lost 2.5kg since returning home.</a:t>
          </a:r>
        </a:p>
      </dgm:t>
    </dgm:pt>
    <dgm:pt modelId="{292E63CB-1594-4A42-9966-4BDC659FBDF1}" type="parTrans" cxnId="{BAFA1A2C-F30A-4E67-B15A-C6BA367B11B6}">
      <dgm:prSet/>
      <dgm:spPr/>
      <dgm:t>
        <a:bodyPr/>
        <a:lstStyle/>
        <a:p>
          <a:endParaRPr lang="en-AU"/>
        </a:p>
      </dgm:t>
    </dgm:pt>
    <dgm:pt modelId="{35BE965F-C332-478F-99C1-A04177652F7E}" type="sibTrans" cxnId="{BAFA1A2C-F30A-4E67-B15A-C6BA367B11B6}">
      <dgm:prSet/>
      <dgm:spPr/>
      <dgm:t>
        <a:bodyPr/>
        <a:lstStyle/>
        <a:p>
          <a:endParaRPr lang="en-AU"/>
        </a:p>
      </dgm:t>
    </dgm:pt>
    <dgm:pt modelId="{1D6BB9B0-507C-45F3-9030-8818B38FFD53}">
      <dgm:prSet phldrT="[Text]"/>
      <dgm:spPr/>
      <dgm:t>
        <a:bodyPr/>
        <a:lstStyle/>
        <a:p>
          <a:r>
            <a:rPr lang="en-AU"/>
            <a:t>Nutrition and hydration</a:t>
          </a:r>
        </a:p>
      </dgm:t>
    </dgm:pt>
    <dgm:pt modelId="{20BB02E2-4257-4D69-BB99-6A3450ACCB44}" type="parTrans" cxnId="{92605576-EE02-4669-BA15-97F859D435B8}">
      <dgm:prSet/>
      <dgm:spPr/>
      <dgm:t>
        <a:bodyPr/>
        <a:lstStyle/>
        <a:p>
          <a:endParaRPr lang="en-AU"/>
        </a:p>
      </dgm:t>
    </dgm:pt>
    <dgm:pt modelId="{5DC75AEA-F66A-4116-AA9F-0BF872432AE2}" type="sibTrans" cxnId="{92605576-EE02-4669-BA15-97F859D435B8}">
      <dgm:prSet/>
      <dgm:spPr/>
      <dgm:t>
        <a:bodyPr/>
        <a:lstStyle/>
        <a:p>
          <a:endParaRPr lang="en-AU"/>
        </a:p>
      </dgm:t>
    </dgm:pt>
    <dgm:pt modelId="{C0725F8A-0843-47D7-8136-24FA487776A4}">
      <dgm:prSet custT="1"/>
      <dgm:spPr/>
      <dgm:t>
        <a:bodyPr/>
        <a:lstStyle/>
        <a:p>
          <a:r>
            <a:rPr lang="en-AU" sz="1200"/>
            <a:t>When Maria returned home, no visit was scheduled with a registered nurse to review skin integrity.</a:t>
          </a:r>
        </a:p>
      </dgm:t>
    </dgm:pt>
    <dgm:pt modelId="{79C7AE80-6ADF-43FD-91A1-EA3FEE0312EC}" type="parTrans" cxnId="{F0D56842-F451-4596-9314-216E047B9DBF}">
      <dgm:prSet/>
      <dgm:spPr/>
      <dgm:t>
        <a:bodyPr/>
        <a:lstStyle/>
        <a:p>
          <a:endParaRPr lang="en-AU"/>
        </a:p>
      </dgm:t>
    </dgm:pt>
    <dgm:pt modelId="{17490623-AED6-49FB-830A-E6F554BA52FE}" type="sibTrans" cxnId="{F0D56842-F451-4596-9314-216E047B9DBF}">
      <dgm:prSet/>
      <dgm:spPr/>
      <dgm:t>
        <a:bodyPr/>
        <a:lstStyle/>
        <a:p>
          <a:endParaRPr lang="en-AU"/>
        </a:p>
      </dgm:t>
    </dgm:pt>
    <dgm:pt modelId="{A33611C0-F8CB-4D9E-B198-08AD3F915442}">
      <dgm:prSet custT="1"/>
      <dgm:spPr/>
      <dgm:t>
        <a:bodyPr/>
        <a:lstStyle/>
        <a:p>
          <a:r>
            <a:rPr lang="en-AU" sz="1200"/>
            <a:t>After 5 days, Maria’s sacral pressure injury was necrotic.</a:t>
          </a:r>
        </a:p>
        <a:p>
          <a:r>
            <a:rPr lang="en-AU" sz="1200"/>
            <a:t> Workers did not report this to Premium Care.</a:t>
          </a:r>
        </a:p>
      </dgm:t>
    </dgm:pt>
    <dgm:pt modelId="{86995E2E-B522-4361-8676-6225641C18EA}" type="parTrans" cxnId="{9CB79586-C4B5-4B5E-B10D-7EB3D03EF2D3}">
      <dgm:prSet/>
      <dgm:spPr/>
      <dgm:t>
        <a:bodyPr/>
        <a:lstStyle/>
        <a:p>
          <a:endParaRPr lang="en-AU"/>
        </a:p>
      </dgm:t>
    </dgm:pt>
    <dgm:pt modelId="{A57DC546-BAD0-482D-A406-AD5CC4E6165C}" type="sibTrans" cxnId="{9CB79586-C4B5-4B5E-B10D-7EB3D03EF2D3}">
      <dgm:prSet/>
      <dgm:spPr/>
      <dgm:t>
        <a:bodyPr/>
        <a:lstStyle/>
        <a:p>
          <a:endParaRPr lang="en-AU"/>
        </a:p>
      </dgm:t>
    </dgm:pt>
    <dgm:pt modelId="{0E31A351-6BCD-4E94-A5C1-4E394D3BE15C}">
      <dgm:prSet/>
      <dgm:spPr/>
      <dgm:t>
        <a:bodyPr/>
        <a:lstStyle/>
        <a:p>
          <a:r>
            <a:rPr lang="en-AU"/>
            <a:t>Maria lost her appetite and said she was too tired to eat.</a:t>
          </a:r>
        </a:p>
      </dgm:t>
    </dgm:pt>
    <dgm:pt modelId="{B467DE9C-5E7F-4DC6-9851-0AAFF608FACE}" type="parTrans" cxnId="{74E97016-C687-4522-881A-9EACA580E5AB}">
      <dgm:prSet/>
      <dgm:spPr/>
      <dgm:t>
        <a:bodyPr/>
        <a:lstStyle/>
        <a:p>
          <a:endParaRPr lang="en-AU"/>
        </a:p>
      </dgm:t>
    </dgm:pt>
    <dgm:pt modelId="{7CED9F7F-7465-4F77-A05C-474F0BEA6677}" type="sibTrans" cxnId="{74E97016-C687-4522-881A-9EACA580E5AB}">
      <dgm:prSet/>
      <dgm:spPr/>
      <dgm:t>
        <a:bodyPr/>
        <a:lstStyle/>
        <a:p>
          <a:endParaRPr lang="en-AU"/>
        </a:p>
      </dgm:t>
    </dgm:pt>
    <dgm:pt modelId="{1B6A97E7-68E9-416F-A141-DAF3FF02989D}">
      <dgm:prSet custT="1"/>
      <dgm:spPr/>
      <dgm:t>
        <a:bodyPr/>
        <a:lstStyle/>
        <a:p>
          <a:r>
            <a:rPr lang="en-AU" sz="1200"/>
            <a:t>Helen did not know that Maria needed new medications for her pain.</a:t>
          </a:r>
        </a:p>
      </dgm:t>
    </dgm:pt>
    <dgm:pt modelId="{E7FF7551-914A-492D-A7E2-C458824764A6}" type="parTrans" cxnId="{9697895C-19EF-440B-AF75-DD09B3D86DA1}">
      <dgm:prSet/>
      <dgm:spPr/>
      <dgm:t>
        <a:bodyPr/>
        <a:lstStyle/>
        <a:p>
          <a:endParaRPr lang="en-AU"/>
        </a:p>
      </dgm:t>
    </dgm:pt>
    <dgm:pt modelId="{085B10BF-83C4-4F40-B7E8-BC39DA495A4C}" type="sibTrans" cxnId="{9697895C-19EF-440B-AF75-DD09B3D86DA1}">
      <dgm:prSet/>
      <dgm:spPr/>
      <dgm:t>
        <a:bodyPr/>
        <a:lstStyle/>
        <a:p>
          <a:endParaRPr lang="en-AU"/>
        </a:p>
      </dgm:t>
    </dgm:pt>
    <dgm:pt modelId="{926DC840-CC80-4204-B728-4A7E931F9900}" type="pres">
      <dgm:prSet presAssocID="{C6BC825E-7B72-438D-B1C5-BF879CAF8CA9}" presName="diagram" presStyleCnt="0">
        <dgm:presLayoutVars>
          <dgm:chPref val="1"/>
          <dgm:dir/>
          <dgm:animOne val="branch"/>
          <dgm:animLvl val="lvl"/>
          <dgm:resizeHandles/>
        </dgm:presLayoutVars>
      </dgm:prSet>
      <dgm:spPr/>
    </dgm:pt>
    <dgm:pt modelId="{09720C8C-E404-470E-98DD-948CDC7965A7}" type="pres">
      <dgm:prSet presAssocID="{955825A8-CF26-48DC-93AC-8D23CBD2F2AB}" presName="root" presStyleCnt="0"/>
      <dgm:spPr/>
    </dgm:pt>
    <dgm:pt modelId="{FDC9FF4C-0A98-4AD2-9C6A-989C185BE867}" type="pres">
      <dgm:prSet presAssocID="{955825A8-CF26-48DC-93AC-8D23CBD2F2AB}" presName="rootComposite" presStyleCnt="0"/>
      <dgm:spPr/>
    </dgm:pt>
    <dgm:pt modelId="{BDEDD89C-0A7B-4DAB-A9D6-D34A69DAAA21}" type="pres">
      <dgm:prSet presAssocID="{955825A8-CF26-48DC-93AC-8D23CBD2F2AB}" presName="rootText" presStyleLbl="node1" presStyleIdx="0" presStyleCnt="3"/>
      <dgm:spPr/>
    </dgm:pt>
    <dgm:pt modelId="{D262812F-14CE-40BD-9428-CB305A338CB6}" type="pres">
      <dgm:prSet presAssocID="{955825A8-CF26-48DC-93AC-8D23CBD2F2AB}" presName="rootConnector" presStyleLbl="node1" presStyleIdx="0" presStyleCnt="3"/>
      <dgm:spPr/>
    </dgm:pt>
    <dgm:pt modelId="{5AA32C50-1834-498A-9D5D-D338810BD5F3}" type="pres">
      <dgm:prSet presAssocID="{955825A8-CF26-48DC-93AC-8D23CBD2F2AB}" presName="childShape" presStyleCnt="0"/>
      <dgm:spPr/>
    </dgm:pt>
    <dgm:pt modelId="{421FE5A3-D3A7-4ADD-90BC-8DEBD9EC6E64}" type="pres">
      <dgm:prSet presAssocID="{8908B665-DA28-44BA-924A-5AAA28C24F82}" presName="Name13" presStyleLbl="parChTrans1D2" presStyleIdx="0" presStyleCnt="8"/>
      <dgm:spPr/>
    </dgm:pt>
    <dgm:pt modelId="{71B82629-1643-44AB-9F60-57A4CCA2BE50}" type="pres">
      <dgm:prSet presAssocID="{304FFD44-C7DC-4D7B-B96D-7EF102F7310B}" presName="childText" presStyleLbl="bgAcc1" presStyleIdx="0" presStyleCnt="8" custScaleY="126011">
        <dgm:presLayoutVars>
          <dgm:bulletEnabled val="1"/>
        </dgm:presLayoutVars>
      </dgm:prSet>
      <dgm:spPr/>
    </dgm:pt>
    <dgm:pt modelId="{E9478ED3-DCA2-41BB-BDD9-C5F6EBA0A36F}" type="pres">
      <dgm:prSet presAssocID="{E7FF7551-914A-492D-A7E2-C458824764A6}" presName="Name13" presStyleLbl="parChTrans1D2" presStyleIdx="1" presStyleCnt="8"/>
      <dgm:spPr/>
    </dgm:pt>
    <dgm:pt modelId="{977EE7A5-F2AC-4F3E-9AF6-C99FE1E1D9B6}" type="pres">
      <dgm:prSet presAssocID="{1B6A97E7-68E9-416F-A141-DAF3FF02989D}" presName="childText" presStyleLbl="bgAcc1" presStyleIdx="1" presStyleCnt="8" custScaleY="121032">
        <dgm:presLayoutVars>
          <dgm:bulletEnabled val="1"/>
        </dgm:presLayoutVars>
      </dgm:prSet>
      <dgm:spPr/>
    </dgm:pt>
    <dgm:pt modelId="{40CE86FD-6995-45B7-892E-0039E58450B6}" type="pres">
      <dgm:prSet presAssocID="{770396E1-5FA4-47BE-9F9A-AC39CB146336}" presName="Name13" presStyleLbl="parChTrans1D2" presStyleIdx="2" presStyleCnt="8"/>
      <dgm:spPr/>
    </dgm:pt>
    <dgm:pt modelId="{C2B40DF9-2C10-43D1-84B9-4EE7F3A47CE8}" type="pres">
      <dgm:prSet presAssocID="{75D029E8-C807-45C1-8554-C29FE264CF7A}" presName="childText" presStyleLbl="bgAcc1" presStyleIdx="2" presStyleCnt="8" custScaleY="127737">
        <dgm:presLayoutVars>
          <dgm:bulletEnabled val="1"/>
        </dgm:presLayoutVars>
      </dgm:prSet>
      <dgm:spPr/>
    </dgm:pt>
    <dgm:pt modelId="{06B333DB-DD7C-4A44-86D9-6C0ECEC4153E}" type="pres">
      <dgm:prSet presAssocID="{4CE97E1A-0965-452F-94CD-970B6B14B0B9}" presName="root" presStyleCnt="0"/>
      <dgm:spPr/>
    </dgm:pt>
    <dgm:pt modelId="{098B008F-88C3-4678-AD3F-4060005A2534}" type="pres">
      <dgm:prSet presAssocID="{4CE97E1A-0965-452F-94CD-970B6B14B0B9}" presName="rootComposite" presStyleCnt="0"/>
      <dgm:spPr/>
    </dgm:pt>
    <dgm:pt modelId="{EBB74772-4586-4994-BC42-C22C8E69C866}" type="pres">
      <dgm:prSet presAssocID="{4CE97E1A-0965-452F-94CD-970B6B14B0B9}" presName="rootText" presStyleLbl="node1" presStyleIdx="1" presStyleCnt="3"/>
      <dgm:spPr/>
    </dgm:pt>
    <dgm:pt modelId="{4B3E80F1-7A6F-4CD8-9670-ED7164F36153}" type="pres">
      <dgm:prSet presAssocID="{4CE97E1A-0965-452F-94CD-970B6B14B0B9}" presName="rootConnector" presStyleLbl="node1" presStyleIdx="1" presStyleCnt="3"/>
      <dgm:spPr/>
    </dgm:pt>
    <dgm:pt modelId="{168C25CE-129D-44F1-A6CB-C2F025F6E5E5}" type="pres">
      <dgm:prSet presAssocID="{4CE97E1A-0965-452F-94CD-970B6B14B0B9}" presName="childShape" presStyleCnt="0"/>
      <dgm:spPr/>
    </dgm:pt>
    <dgm:pt modelId="{1BE7E4B8-F5AD-4084-84EF-AAF6BDE293D0}" type="pres">
      <dgm:prSet presAssocID="{79C7AE80-6ADF-43FD-91A1-EA3FEE0312EC}" presName="Name13" presStyleLbl="parChTrans1D2" presStyleIdx="3" presStyleCnt="8"/>
      <dgm:spPr/>
    </dgm:pt>
    <dgm:pt modelId="{6C267347-121C-4D7A-8CCB-FDD62B08DE00}" type="pres">
      <dgm:prSet presAssocID="{C0725F8A-0843-47D7-8136-24FA487776A4}" presName="childText" presStyleLbl="bgAcc1" presStyleIdx="3" presStyleCnt="8" custScaleY="183324">
        <dgm:presLayoutVars>
          <dgm:bulletEnabled val="1"/>
        </dgm:presLayoutVars>
      </dgm:prSet>
      <dgm:spPr/>
    </dgm:pt>
    <dgm:pt modelId="{9C836B34-F4A1-4E4B-AA8F-BE1B71C78C85}" type="pres">
      <dgm:prSet presAssocID="{86995E2E-B522-4361-8676-6225641C18EA}" presName="Name13" presStyleLbl="parChTrans1D2" presStyleIdx="4" presStyleCnt="8"/>
      <dgm:spPr/>
    </dgm:pt>
    <dgm:pt modelId="{4DB9459B-6421-4E1D-B2F3-89D677A4F2B3}" type="pres">
      <dgm:prSet presAssocID="{A33611C0-F8CB-4D9E-B198-08AD3F915442}" presName="childText" presStyleLbl="bgAcc1" presStyleIdx="4" presStyleCnt="8" custScaleY="168740" custLinFactNeighborX="0" custLinFactNeighborY="12859">
        <dgm:presLayoutVars>
          <dgm:bulletEnabled val="1"/>
        </dgm:presLayoutVars>
      </dgm:prSet>
      <dgm:spPr/>
    </dgm:pt>
    <dgm:pt modelId="{5810819D-B17D-40B4-A5F0-73A2B77B0207}" type="pres">
      <dgm:prSet presAssocID="{1D6BB9B0-507C-45F3-9030-8818B38FFD53}" presName="root" presStyleCnt="0"/>
      <dgm:spPr/>
    </dgm:pt>
    <dgm:pt modelId="{9F44F2BB-D643-4247-8B6F-F0AAA81E6FDD}" type="pres">
      <dgm:prSet presAssocID="{1D6BB9B0-507C-45F3-9030-8818B38FFD53}" presName="rootComposite" presStyleCnt="0"/>
      <dgm:spPr/>
    </dgm:pt>
    <dgm:pt modelId="{8C70232A-13C5-4793-AC5F-684A6203A995}" type="pres">
      <dgm:prSet presAssocID="{1D6BB9B0-507C-45F3-9030-8818B38FFD53}" presName="rootText" presStyleLbl="node1" presStyleIdx="2" presStyleCnt="3"/>
      <dgm:spPr/>
    </dgm:pt>
    <dgm:pt modelId="{113A544F-6848-43CA-A692-A561A53DCB8F}" type="pres">
      <dgm:prSet presAssocID="{1D6BB9B0-507C-45F3-9030-8818B38FFD53}" presName="rootConnector" presStyleLbl="node1" presStyleIdx="2" presStyleCnt="3"/>
      <dgm:spPr/>
    </dgm:pt>
    <dgm:pt modelId="{D2016C86-EF1D-4AC5-A24E-C3B8ECE2B3F6}" type="pres">
      <dgm:prSet presAssocID="{1D6BB9B0-507C-45F3-9030-8818B38FFD53}" presName="childShape" presStyleCnt="0"/>
      <dgm:spPr/>
    </dgm:pt>
    <dgm:pt modelId="{B2B55885-4528-427A-AF3E-02B7E2EA1E75}" type="pres">
      <dgm:prSet presAssocID="{7CC4F36F-9CAB-494F-882A-A0F6C6EC567A}" presName="Name13" presStyleLbl="parChTrans1D2" presStyleIdx="5" presStyleCnt="8"/>
      <dgm:spPr/>
    </dgm:pt>
    <dgm:pt modelId="{818BF1F6-65AE-43A4-8EE8-E7848FEE00D8}" type="pres">
      <dgm:prSet presAssocID="{F71FC13D-A8EE-43C6-8C96-AA07A62E204E}" presName="childText" presStyleLbl="bgAcc1" presStyleIdx="5" presStyleCnt="8" custScaleY="126011">
        <dgm:presLayoutVars>
          <dgm:bulletEnabled val="1"/>
        </dgm:presLayoutVars>
      </dgm:prSet>
      <dgm:spPr/>
    </dgm:pt>
    <dgm:pt modelId="{C0F531B6-B4F9-40E4-95BE-982CC84C8803}" type="pres">
      <dgm:prSet presAssocID="{292E63CB-1594-4A42-9966-4BDC659FBDF1}" presName="Name13" presStyleLbl="parChTrans1D2" presStyleIdx="6" presStyleCnt="8"/>
      <dgm:spPr/>
    </dgm:pt>
    <dgm:pt modelId="{13562330-0ADE-42FB-A258-A35B7F78492E}" type="pres">
      <dgm:prSet presAssocID="{C61BF53E-8786-4DDB-B0D9-2DA06B5CD5E1}" presName="childText" presStyleLbl="bgAcc1" presStyleIdx="6" presStyleCnt="8" custScaleY="127737" custLinFactY="26010" custLinFactNeighborY="100000">
        <dgm:presLayoutVars>
          <dgm:bulletEnabled val="1"/>
        </dgm:presLayoutVars>
      </dgm:prSet>
      <dgm:spPr/>
    </dgm:pt>
    <dgm:pt modelId="{911A9B47-8264-43C2-9D52-888426284875}" type="pres">
      <dgm:prSet presAssocID="{B467DE9C-5E7F-4DC6-9851-0AAFF608FACE}" presName="Name13" presStyleLbl="parChTrans1D2" presStyleIdx="7" presStyleCnt="8"/>
      <dgm:spPr/>
    </dgm:pt>
    <dgm:pt modelId="{35D4E456-83D7-4A1D-9309-7F102C95D138}" type="pres">
      <dgm:prSet presAssocID="{0E31A351-6BCD-4E94-A5C1-4E394D3BE15C}" presName="childText" presStyleLbl="bgAcc1" presStyleIdx="7" presStyleCnt="8" custLinFactY="-53047" custLinFactNeighborX="53" custLinFactNeighborY="-100000">
        <dgm:presLayoutVars>
          <dgm:bulletEnabled val="1"/>
        </dgm:presLayoutVars>
      </dgm:prSet>
      <dgm:spPr/>
    </dgm:pt>
  </dgm:ptLst>
  <dgm:cxnLst>
    <dgm:cxn modelId="{27D42806-50C0-43BE-A899-B11DA4E6F214}" type="presOf" srcId="{955825A8-CF26-48DC-93AC-8D23CBD2F2AB}" destId="{BDEDD89C-0A7B-4DAB-A9D6-D34A69DAAA21}" srcOrd="0" destOrd="0" presId="urn:microsoft.com/office/officeart/2005/8/layout/hierarchy3"/>
    <dgm:cxn modelId="{E96B3B0E-C45C-44A6-82D7-5BC7C3EDF87B}" type="presOf" srcId="{955825A8-CF26-48DC-93AC-8D23CBD2F2AB}" destId="{D262812F-14CE-40BD-9428-CB305A338CB6}" srcOrd="1" destOrd="0" presId="urn:microsoft.com/office/officeart/2005/8/layout/hierarchy3"/>
    <dgm:cxn modelId="{D6243F0F-D0F9-4630-B844-210310812DE4}" type="presOf" srcId="{1D6BB9B0-507C-45F3-9030-8818B38FFD53}" destId="{113A544F-6848-43CA-A692-A561A53DCB8F}" srcOrd="1" destOrd="0" presId="urn:microsoft.com/office/officeart/2005/8/layout/hierarchy3"/>
    <dgm:cxn modelId="{6F139314-5D87-43E0-BA0A-022D0E7C7041}" type="presOf" srcId="{4CE97E1A-0965-452F-94CD-970B6B14B0B9}" destId="{EBB74772-4586-4994-BC42-C22C8E69C866}" srcOrd="0" destOrd="0" presId="urn:microsoft.com/office/officeart/2005/8/layout/hierarchy3"/>
    <dgm:cxn modelId="{74E97016-C687-4522-881A-9EACA580E5AB}" srcId="{1D6BB9B0-507C-45F3-9030-8818B38FFD53}" destId="{0E31A351-6BCD-4E94-A5C1-4E394D3BE15C}" srcOrd="2" destOrd="0" parTransId="{B467DE9C-5E7F-4DC6-9851-0AAFF608FACE}" sibTransId="{7CED9F7F-7465-4F77-A05C-474F0BEA6677}"/>
    <dgm:cxn modelId="{9ADAC725-3A8B-4F8A-B34A-1959D4F9C4D2}" type="presOf" srcId="{C6BC825E-7B72-438D-B1C5-BF879CAF8CA9}" destId="{926DC840-CC80-4204-B728-4A7E931F9900}" srcOrd="0" destOrd="0" presId="urn:microsoft.com/office/officeart/2005/8/layout/hierarchy3"/>
    <dgm:cxn modelId="{BE29D825-2E95-4034-8CB6-A5AF9BCA78D9}" type="presOf" srcId="{E7FF7551-914A-492D-A7E2-C458824764A6}" destId="{E9478ED3-DCA2-41BB-BDD9-C5F6EBA0A36F}" srcOrd="0" destOrd="0" presId="urn:microsoft.com/office/officeart/2005/8/layout/hierarchy3"/>
    <dgm:cxn modelId="{BAFA1A2C-F30A-4E67-B15A-C6BA367B11B6}" srcId="{1D6BB9B0-507C-45F3-9030-8818B38FFD53}" destId="{C61BF53E-8786-4DDB-B0D9-2DA06B5CD5E1}" srcOrd="1" destOrd="0" parTransId="{292E63CB-1594-4A42-9966-4BDC659FBDF1}" sibTransId="{35BE965F-C332-478F-99C1-A04177652F7E}"/>
    <dgm:cxn modelId="{1C5F1D36-C0D7-484A-8A5A-28557632D47E}" srcId="{C6BC825E-7B72-438D-B1C5-BF879CAF8CA9}" destId="{955825A8-CF26-48DC-93AC-8D23CBD2F2AB}" srcOrd="0" destOrd="0" parTransId="{902AC8A0-D179-4F75-AF27-0779FBAA0345}" sibTransId="{A989E0C8-F92A-4590-96D5-41F791201AF7}"/>
    <dgm:cxn modelId="{9697895C-19EF-440B-AF75-DD09B3D86DA1}" srcId="{955825A8-CF26-48DC-93AC-8D23CBD2F2AB}" destId="{1B6A97E7-68E9-416F-A141-DAF3FF02989D}" srcOrd="1" destOrd="0" parTransId="{E7FF7551-914A-492D-A7E2-C458824764A6}" sibTransId="{085B10BF-83C4-4F40-B7E8-BC39DA495A4C}"/>
    <dgm:cxn modelId="{F6C97C41-CD23-4715-9A0D-B7A890F883B2}" srcId="{955825A8-CF26-48DC-93AC-8D23CBD2F2AB}" destId="{304FFD44-C7DC-4D7B-B96D-7EF102F7310B}" srcOrd="0" destOrd="0" parTransId="{8908B665-DA28-44BA-924A-5AAA28C24F82}" sibTransId="{CFFADF2B-F589-4817-B272-BCF7B79EA810}"/>
    <dgm:cxn modelId="{D7D06462-063C-464E-A54B-F157E4FBC617}" type="presOf" srcId="{79C7AE80-6ADF-43FD-91A1-EA3FEE0312EC}" destId="{1BE7E4B8-F5AD-4084-84EF-AAF6BDE293D0}" srcOrd="0" destOrd="0" presId="urn:microsoft.com/office/officeart/2005/8/layout/hierarchy3"/>
    <dgm:cxn modelId="{F0D56842-F451-4596-9314-216E047B9DBF}" srcId="{4CE97E1A-0965-452F-94CD-970B6B14B0B9}" destId="{C0725F8A-0843-47D7-8136-24FA487776A4}" srcOrd="0" destOrd="0" parTransId="{79C7AE80-6ADF-43FD-91A1-EA3FEE0312EC}" sibTransId="{17490623-AED6-49FB-830A-E6F554BA52FE}"/>
    <dgm:cxn modelId="{26D03344-43A5-4AF6-BDD4-C81C41FDC3D9}" type="presOf" srcId="{304FFD44-C7DC-4D7B-B96D-7EF102F7310B}" destId="{71B82629-1643-44AB-9F60-57A4CCA2BE50}" srcOrd="0" destOrd="0" presId="urn:microsoft.com/office/officeart/2005/8/layout/hierarchy3"/>
    <dgm:cxn modelId="{6E790245-4F0B-4442-B4A1-A35FE4EACB12}" type="presOf" srcId="{8908B665-DA28-44BA-924A-5AAA28C24F82}" destId="{421FE5A3-D3A7-4ADD-90BC-8DEBD9EC6E64}" srcOrd="0" destOrd="0" presId="urn:microsoft.com/office/officeart/2005/8/layout/hierarchy3"/>
    <dgm:cxn modelId="{E386CD50-6DD6-4914-ACC7-7AFA8BBA453E}" type="presOf" srcId="{75D029E8-C807-45C1-8554-C29FE264CF7A}" destId="{C2B40DF9-2C10-43D1-84B9-4EE7F3A47CE8}" srcOrd="0" destOrd="0" presId="urn:microsoft.com/office/officeart/2005/8/layout/hierarchy3"/>
    <dgm:cxn modelId="{3B802253-CC5C-4E6C-908B-A3AD2AE0A147}" type="presOf" srcId="{7CC4F36F-9CAB-494F-882A-A0F6C6EC567A}" destId="{B2B55885-4528-427A-AF3E-02B7E2EA1E75}" srcOrd="0" destOrd="0" presId="urn:microsoft.com/office/officeart/2005/8/layout/hierarchy3"/>
    <dgm:cxn modelId="{92605576-EE02-4669-BA15-97F859D435B8}" srcId="{C6BC825E-7B72-438D-B1C5-BF879CAF8CA9}" destId="{1D6BB9B0-507C-45F3-9030-8818B38FFD53}" srcOrd="2" destOrd="0" parTransId="{20BB02E2-4257-4D69-BB99-6A3450ACCB44}" sibTransId="{5DC75AEA-F66A-4116-AA9F-0BF872432AE2}"/>
    <dgm:cxn modelId="{9CD08756-D979-4250-937E-F46A50ADBE21}" type="presOf" srcId="{86995E2E-B522-4361-8676-6225641C18EA}" destId="{9C836B34-F4A1-4E4B-AA8F-BE1B71C78C85}" srcOrd="0" destOrd="0" presId="urn:microsoft.com/office/officeart/2005/8/layout/hierarchy3"/>
    <dgm:cxn modelId="{2936DE7E-0FB2-40DF-BF14-2B472F090781}" type="presOf" srcId="{0E31A351-6BCD-4E94-A5C1-4E394D3BE15C}" destId="{35D4E456-83D7-4A1D-9309-7F102C95D138}" srcOrd="0" destOrd="0" presId="urn:microsoft.com/office/officeart/2005/8/layout/hierarchy3"/>
    <dgm:cxn modelId="{9CB79586-C4B5-4B5E-B10D-7EB3D03EF2D3}" srcId="{4CE97E1A-0965-452F-94CD-970B6B14B0B9}" destId="{A33611C0-F8CB-4D9E-B198-08AD3F915442}" srcOrd="1" destOrd="0" parTransId="{86995E2E-B522-4361-8676-6225641C18EA}" sibTransId="{A57DC546-BAD0-482D-A406-AD5CC4E6165C}"/>
    <dgm:cxn modelId="{1669FFA8-E71A-4CC5-BFB8-F95138434773}" type="presOf" srcId="{4CE97E1A-0965-452F-94CD-970B6B14B0B9}" destId="{4B3E80F1-7A6F-4CD8-9670-ED7164F36153}" srcOrd="1" destOrd="0" presId="urn:microsoft.com/office/officeart/2005/8/layout/hierarchy3"/>
    <dgm:cxn modelId="{FD05D1A9-EECD-4D03-9BBC-27954823D192}" type="presOf" srcId="{1B6A97E7-68E9-416F-A141-DAF3FF02989D}" destId="{977EE7A5-F2AC-4F3E-9AF6-C99FE1E1D9B6}" srcOrd="0" destOrd="0" presId="urn:microsoft.com/office/officeart/2005/8/layout/hierarchy3"/>
    <dgm:cxn modelId="{FA6EF9A9-8A98-4230-A5E4-FFA319703427}" type="presOf" srcId="{B467DE9C-5E7F-4DC6-9851-0AAFF608FACE}" destId="{911A9B47-8264-43C2-9D52-888426284875}" srcOrd="0" destOrd="0" presId="urn:microsoft.com/office/officeart/2005/8/layout/hierarchy3"/>
    <dgm:cxn modelId="{CF2643BB-760B-48DB-A497-455D7D495FA1}" srcId="{C6BC825E-7B72-438D-B1C5-BF879CAF8CA9}" destId="{4CE97E1A-0965-452F-94CD-970B6B14B0B9}" srcOrd="1" destOrd="0" parTransId="{FFE164C9-C4FA-40B9-BAB6-B42ECAF83608}" sibTransId="{30A83250-F999-44CD-9D9B-C547975DE657}"/>
    <dgm:cxn modelId="{199406BC-C6C8-4D42-A8B6-ADF0D5067AE2}" srcId="{1D6BB9B0-507C-45F3-9030-8818B38FFD53}" destId="{F71FC13D-A8EE-43C6-8C96-AA07A62E204E}" srcOrd="0" destOrd="0" parTransId="{7CC4F36F-9CAB-494F-882A-A0F6C6EC567A}" sibTransId="{21F65F0F-D4D1-4FF6-8827-BD5EFBC2F827}"/>
    <dgm:cxn modelId="{81DCD2C5-86BE-4E01-9606-276DC29E10FF}" type="presOf" srcId="{770396E1-5FA4-47BE-9F9A-AC39CB146336}" destId="{40CE86FD-6995-45B7-892E-0039E58450B6}" srcOrd="0" destOrd="0" presId="urn:microsoft.com/office/officeart/2005/8/layout/hierarchy3"/>
    <dgm:cxn modelId="{931AF6CF-1E8C-4E9E-9DF0-92F2C113EE7E}" type="presOf" srcId="{F71FC13D-A8EE-43C6-8C96-AA07A62E204E}" destId="{818BF1F6-65AE-43A4-8EE8-E7848FEE00D8}" srcOrd="0" destOrd="0" presId="urn:microsoft.com/office/officeart/2005/8/layout/hierarchy3"/>
    <dgm:cxn modelId="{6F4BE6D3-D490-4469-9C0D-3EC8C76DB28F}" type="presOf" srcId="{C61BF53E-8786-4DDB-B0D9-2DA06B5CD5E1}" destId="{13562330-0ADE-42FB-A258-A35B7F78492E}" srcOrd="0" destOrd="0" presId="urn:microsoft.com/office/officeart/2005/8/layout/hierarchy3"/>
    <dgm:cxn modelId="{A661E8D5-7F50-4BE8-9C8A-7BB4ABFFB89F}" type="presOf" srcId="{C0725F8A-0843-47D7-8136-24FA487776A4}" destId="{6C267347-121C-4D7A-8CCB-FDD62B08DE00}" srcOrd="0" destOrd="0" presId="urn:microsoft.com/office/officeart/2005/8/layout/hierarchy3"/>
    <dgm:cxn modelId="{180FA9D8-6E37-41C6-BF51-62D130E794E8}" type="presOf" srcId="{292E63CB-1594-4A42-9966-4BDC659FBDF1}" destId="{C0F531B6-B4F9-40E4-95BE-982CC84C8803}" srcOrd="0" destOrd="0" presId="urn:microsoft.com/office/officeart/2005/8/layout/hierarchy3"/>
    <dgm:cxn modelId="{912D42DD-3ED1-4741-9D01-779568ECB35A}" type="presOf" srcId="{A33611C0-F8CB-4D9E-B198-08AD3F915442}" destId="{4DB9459B-6421-4E1D-B2F3-89D677A4F2B3}" srcOrd="0" destOrd="0" presId="urn:microsoft.com/office/officeart/2005/8/layout/hierarchy3"/>
    <dgm:cxn modelId="{51FD72EF-E846-498A-B3CE-4737B156E363}" type="presOf" srcId="{1D6BB9B0-507C-45F3-9030-8818B38FFD53}" destId="{8C70232A-13C5-4793-AC5F-684A6203A995}" srcOrd="0" destOrd="0" presId="urn:microsoft.com/office/officeart/2005/8/layout/hierarchy3"/>
    <dgm:cxn modelId="{079561F5-2539-474F-B83A-4A4944FE993F}" srcId="{955825A8-CF26-48DC-93AC-8D23CBD2F2AB}" destId="{75D029E8-C807-45C1-8554-C29FE264CF7A}" srcOrd="2" destOrd="0" parTransId="{770396E1-5FA4-47BE-9F9A-AC39CB146336}" sibTransId="{42355683-24AC-4174-BC49-8A082511B5F4}"/>
    <dgm:cxn modelId="{9239BB71-2B1F-46C1-8898-1308A1D1015B}" type="presParOf" srcId="{926DC840-CC80-4204-B728-4A7E931F9900}" destId="{09720C8C-E404-470E-98DD-948CDC7965A7}" srcOrd="0" destOrd="0" presId="urn:microsoft.com/office/officeart/2005/8/layout/hierarchy3"/>
    <dgm:cxn modelId="{DE4360F6-9554-47BF-B889-5E16DEF62016}" type="presParOf" srcId="{09720C8C-E404-470E-98DD-948CDC7965A7}" destId="{FDC9FF4C-0A98-4AD2-9C6A-989C185BE867}" srcOrd="0" destOrd="0" presId="urn:microsoft.com/office/officeart/2005/8/layout/hierarchy3"/>
    <dgm:cxn modelId="{FCBACBFE-20CF-47D5-919F-621498AAABEE}" type="presParOf" srcId="{FDC9FF4C-0A98-4AD2-9C6A-989C185BE867}" destId="{BDEDD89C-0A7B-4DAB-A9D6-D34A69DAAA21}" srcOrd="0" destOrd="0" presId="urn:microsoft.com/office/officeart/2005/8/layout/hierarchy3"/>
    <dgm:cxn modelId="{2036A6CC-5051-4EBB-BF68-71C2FECA2BE8}" type="presParOf" srcId="{FDC9FF4C-0A98-4AD2-9C6A-989C185BE867}" destId="{D262812F-14CE-40BD-9428-CB305A338CB6}" srcOrd="1" destOrd="0" presId="urn:microsoft.com/office/officeart/2005/8/layout/hierarchy3"/>
    <dgm:cxn modelId="{A0816B0A-252C-46D5-9150-1457975D4BBA}" type="presParOf" srcId="{09720C8C-E404-470E-98DD-948CDC7965A7}" destId="{5AA32C50-1834-498A-9D5D-D338810BD5F3}" srcOrd="1" destOrd="0" presId="urn:microsoft.com/office/officeart/2005/8/layout/hierarchy3"/>
    <dgm:cxn modelId="{D522C3CB-C366-4829-BDBC-05FCBC908C82}" type="presParOf" srcId="{5AA32C50-1834-498A-9D5D-D338810BD5F3}" destId="{421FE5A3-D3A7-4ADD-90BC-8DEBD9EC6E64}" srcOrd="0" destOrd="0" presId="urn:microsoft.com/office/officeart/2005/8/layout/hierarchy3"/>
    <dgm:cxn modelId="{17EE89F0-7660-484D-9EF3-379FD3C31B8E}" type="presParOf" srcId="{5AA32C50-1834-498A-9D5D-D338810BD5F3}" destId="{71B82629-1643-44AB-9F60-57A4CCA2BE50}" srcOrd="1" destOrd="0" presId="urn:microsoft.com/office/officeart/2005/8/layout/hierarchy3"/>
    <dgm:cxn modelId="{AABA4DC6-5CAF-495D-AE51-0B3BD54EF572}" type="presParOf" srcId="{5AA32C50-1834-498A-9D5D-D338810BD5F3}" destId="{E9478ED3-DCA2-41BB-BDD9-C5F6EBA0A36F}" srcOrd="2" destOrd="0" presId="urn:microsoft.com/office/officeart/2005/8/layout/hierarchy3"/>
    <dgm:cxn modelId="{C6154711-31D6-4700-AA64-DFD24C021C29}" type="presParOf" srcId="{5AA32C50-1834-498A-9D5D-D338810BD5F3}" destId="{977EE7A5-F2AC-4F3E-9AF6-C99FE1E1D9B6}" srcOrd="3" destOrd="0" presId="urn:microsoft.com/office/officeart/2005/8/layout/hierarchy3"/>
    <dgm:cxn modelId="{9FF93089-6C5D-4670-8F77-BFCFE0871D81}" type="presParOf" srcId="{5AA32C50-1834-498A-9D5D-D338810BD5F3}" destId="{40CE86FD-6995-45B7-892E-0039E58450B6}" srcOrd="4" destOrd="0" presId="urn:microsoft.com/office/officeart/2005/8/layout/hierarchy3"/>
    <dgm:cxn modelId="{5BE3528D-FE7A-4DCF-8301-C85406711C1F}" type="presParOf" srcId="{5AA32C50-1834-498A-9D5D-D338810BD5F3}" destId="{C2B40DF9-2C10-43D1-84B9-4EE7F3A47CE8}" srcOrd="5" destOrd="0" presId="urn:microsoft.com/office/officeart/2005/8/layout/hierarchy3"/>
    <dgm:cxn modelId="{4C58F225-0AB2-4421-9B95-6C39D60D63FF}" type="presParOf" srcId="{926DC840-CC80-4204-B728-4A7E931F9900}" destId="{06B333DB-DD7C-4A44-86D9-6C0ECEC4153E}" srcOrd="1" destOrd="0" presId="urn:microsoft.com/office/officeart/2005/8/layout/hierarchy3"/>
    <dgm:cxn modelId="{725303A3-F343-498B-9606-A7075BB5A23D}" type="presParOf" srcId="{06B333DB-DD7C-4A44-86D9-6C0ECEC4153E}" destId="{098B008F-88C3-4678-AD3F-4060005A2534}" srcOrd="0" destOrd="0" presId="urn:microsoft.com/office/officeart/2005/8/layout/hierarchy3"/>
    <dgm:cxn modelId="{2D081341-61CE-4695-B9C6-613FD4EBCC62}" type="presParOf" srcId="{098B008F-88C3-4678-AD3F-4060005A2534}" destId="{EBB74772-4586-4994-BC42-C22C8E69C866}" srcOrd="0" destOrd="0" presId="urn:microsoft.com/office/officeart/2005/8/layout/hierarchy3"/>
    <dgm:cxn modelId="{7F88BC62-5A48-4666-895D-160E3E2B6FF5}" type="presParOf" srcId="{098B008F-88C3-4678-AD3F-4060005A2534}" destId="{4B3E80F1-7A6F-4CD8-9670-ED7164F36153}" srcOrd="1" destOrd="0" presId="urn:microsoft.com/office/officeart/2005/8/layout/hierarchy3"/>
    <dgm:cxn modelId="{3744B6DD-497E-4DCF-920A-06B823D6D28B}" type="presParOf" srcId="{06B333DB-DD7C-4A44-86D9-6C0ECEC4153E}" destId="{168C25CE-129D-44F1-A6CB-C2F025F6E5E5}" srcOrd="1" destOrd="0" presId="urn:microsoft.com/office/officeart/2005/8/layout/hierarchy3"/>
    <dgm:cxn modelId="{A99A8752-46AE-4B96-8ECD-1B9F89DB3C4C}" type="presParOf" srcId="{168C25CE-129D-44F1-A6CB-C2F025F6E5E5}" destId="{1BE7E4B8-F5AD-4084-84EF-AAF6BDE293D0}" srcOrd="0" destOrd="0" presId="urn:microsoft.com/office/officeart/2005/8/layout/hierarchy3"/>
    <dgm:cxn modelId="{A79EF873-4F16-46A6-B1A4-515C9A392FBC}" type="presParOf" srcId="{168C25CE-129D-44F1-A6CB-C2F025F6E5E5}" destId="{6C267347-121C-4D7A-8CCB-FDD62B08DE00}" srcOrd="1" destOrd="0" presId="urn:microsoft.com/office/officeart/2005/8/layout/hierarchy3"/>
    <dgm:cxn modelId="{201BED39-498F-4703-8CD4-71245F886749}" type="presParOf" srcId="{168C25CE-129D-44F1-A6CB-C2F025F6E5E5}" destId="{9C836B34-F4A1-4E4B-AA8F-BE1B71C78C85}" srcOrd="2" destOrd="0" presId="urn:microsoft.com/office/officeart/2005/8/layout/hierarchy3"/>
    <dgm:cxn modelId="{E3C1F388-9977-45BD-92A1-4E397FDE3F35}" type="presParOf" srcId="{168C25CE-129D-44F1-A6CB-C2F025F6E5E5}" destId="{4DB9459B-6421-4E1D-B2F3-89D677A4F2B3}" srcOrd="3" destOrd="0" presId="urn:microsoft.com/office/officeart/2005/8/layout/hierarchy3"/>
    <dgm:cxn modelId="{999586AC-6D39-4816-B11A-C8AFD47F258B}" type="presParOf" srcId="{926DC840-CC80-4204-B728-4A7E931F9900}" destId="{5810819D-B17D-40B4-A5F0-73A2B77B0207}" srcOrd="2" destOrd="0" presId="urn:microsoft.com/office/officeart/2005/8/layout/hierarchy3"/>
    <dgm:cxn modelId="{77A86704-3981-4124-AB3C-65D1B791D1A4}" type="presParOf" srcId="{5810819D-B17D-40B4-A5F0-73A2B77B0207}" destId="{9F44F2BB-D643-4247-8B6F-F0AAA81E6FDD}" srcOrd="0" destOrd="0" presId="urn:microsoft.com/office/officeart/2005/8/layout/hierarchy3"/>
    <dgm:cxn modelId="{B2B28CC1-52C3-4216-B945-4B6E01AD0C62}" type="presParOf" srcId="{9F44F2BB-D643-4247-8B6F-F0AAA81E6FDD}" destId="{8C70232A-13C5-4793-AC5F-684A6203A995}" srcOrd="0" destOrd="0" presId="urn:microsoft.com/office/officeart/2005/8/layout/hierarchy3"/>
    <dgm:cxn modelId="{8A1B57E7-DE3B-4B4C-AAAC-D6BA56315F49}" type="presParOf" srcId="{9F44F2BB-D643-4247-8B6F-F0AAA81E6FDD}" destId="{113A544F-6848-43CA-A692-A561A53DCB8F}" srcOrd="1" destOrd="0" presId="urn:microsoft.com/office/officeart/2005/8/layout/hierarchy3"/>
    <dgm:cxn modelId="{133C5523-5952-42D7-B66E-21A1370F03EE}" type="presParOf" srcId="{5810819D-B17D-40B4-A5F0-73A2B77B0207}" destId="{D2016C86-EF1D-4AC5-A24E-C3B8ECE2B3F6}" srcOrd="1" destOrd="0" presId="urn:microsoft.com/office/officeart/2005/8/layout/hierarchy3"/>
    <dgm:cxn modelId="{34CDEC07-64BB-4E43-8809-8E00281A8108}" type="presParOf" srcId="{D2016C86-EF1D-4AC5-A24E-C3B8ECE2B3F6}" destId="{B2B55885-4528-427A-AF3E-02B7E2EA1E75}" srcOrd="0" destOrd="0" presId="urn:microsoft.com/office/officeart/2005/8/layout/hierarchy3"/>
    <dgm:cxn modelId="{D58B60EA-2C44-4C02-AC01-E2E995A3C42E}" type="presParOf" srcId="{D2016C86-EF1D-4AC5-A24E-C3B8ECE2B3F6}" destId="{818BF1F6-65AE-43A4-8EE8-E7848FEE00D8}" srcOrd="1" destOrd="0" presId="urn:microsoft.com/office/officeart/2005/8/layout/hierarchy3"/>
    <dgm:cxn modelId="{2D732020-EEAC-4301-91CE-817E116AB13E}" type="presParOf" srcId="{D2016C86-EF1D-4AC5-A24E-C3B8ECE2B3F6}" destId="{C0F531B6-B4F9-40E4-95BE-982CC84C8803}" srcOrd="2" destOrd="0" presId="urn:microsoft.com/office/officeart/2005/8/layout/hierarchy3"/>
    <dgm:cxn modelId="{748D1AC4-0C2F-4ACB-9519-B9DC53FC0781}" type="presParOf" srcId="{D2016C86-EF1D-4AC5-A24E-C3B8ECE2B3F6}" destId="{13562330-0ADE-42FB-A258-A35B7F78492E}" srcOrd="3" destOrd="0" presId="urn:microsoft.com/office/officeart/2005/8/layout/hierarchy3"/>
    <dgm:cxn modelId="{D7C215A6-DEED-499E-9B8F-84891FD21A43}" type="presParOf" srcId="{D2016C86-EF1D-4AC5-A24E-C3B8ECE2B3F6}" destId="{911A9B47-8264-43C2-9D52-888426284875}" srcOrd="4" destOrd="0" presId="urn:microsoft.com/office/officeart/2005/8/layout/hierarchy3"/>
    <dgm:cxn modelId="{73CC3BB3-7975-4C74-914C-F9E925CDBADE}" type="presParOf" srcId="{D2016C86-EF1D-4AC5-A24E-C3B8ECE2B3F6}" destId="{35D4E456-83D7-4A1D-9309-7F102C95D13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dgm:spPr>
        <a:solidFill>
          <a:srgbClr val="D9566C"/>
        </a:solidFill>
        <a:ln>
          <a:solidFill>
            <a:srgbClr val="D9566C"/>
          </a:solidFill>
        </a:ln>
      </dgm:spPr>
      <dgm:t>
        <a:bodyPr/>
        <a:lstStyle/>
        <a:p>
          <a:r>
            <a:rPr lang="en-AU"/>
            <a:t>Outcome 1.1: Person-centred care</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F2C8C7">
            <a:alpha val="89804"/>
          </a:srgbClr>
        </a:solidFill>
      </dgm:spPr>
      <dgm:t>
        <a:bodyPr/>
        <a:lstStyle/>
        <a:p>
          <a:pPr>
            <a:buNone/>
          </a:pPr>
          <a:r>
            <a:rPr lang="en-AU" sz="1200"/>
            <a:t>The provider demonstrates that the provider understands that the safety, health, wellbeing and quality of life of individuals is the primary consideration in the delivery of funded aged care services.</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dgm:spPr>
        <a:solidFill>
          <a:srgbClr val="D9566C"/>
        </a:solidFill>
        <a:ln>
          <a:solidFill>
            <a:srgbClr val="D9566C"/>
          </a:solidFill>
        </a:ln>
      </dgm:spPr>
      <dgm:t>
        <a:bodyPr/>
        <a:lstStyle/>
        <a:p>
          <a:r>
            <a:rPr lang="en-AU"/>
            <a:t>Outcome 1.2: Dignity, respect and privacy</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F2C8C7">
            <a:alpha val="90000"/>
          </a:srgbClr>
        </a:solidFill>
      </dgm:spPr>
      <dgm:t>
        <a:bodyPr/>
        <a:lstStyle/>
        <a:p>
          <a:pPr>
            <a:buNone/>
          </a:pPr>
          <a:r>
            <a:rPr lang="en-AU" sz="1200"/>
            <a:t>The provider must deliver funded aged care services to individuals in a way that is free from all forms of discrimination, abuse and neglect, treats individuals with dignity and respect, and respects the personal privacy of individuals.</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dgm:spPr>
        <a:solidFill>
          <a:srgbClr val="D9566C"/>
        </a:solidFill>
        <a:ln>
          <a:solidFill>
            <a:srgbClr val="D9566C"/>
          </a:solidFill>
        </a:ln>
      </dgm:spPr>
      <dgm:t>
        <a:bodyPr/>
        <a:lstStyle/>
        <a:p>
          <a:r>
            <a:rPr lang="en-AU"/>
            <a:t>Outcome 1.3: Choice, independence and quality of life</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F2C8C7">
            <a:alpha val="90000"/>
          </a:srgbClr>
        </a:solidFill>
      </dgm:spPr>
      <dgm:t>
        <a:bodyPr/>
        <a:lstStyle/>
        <a:p>
          <a:pPr>
            <a:buNone/>
          </a:pPr>
          <a:r>
            <a:rPr lang="en-AU" sz="1200"/>
            <a:t>The provider must support individuals to exercise choice and make decisions about their funded aged care services and provide them with support to exercise choice and make decisions when they want or need it.</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07D547A5-087B-4B49-A267-F17C59F68B0E}">
      <dgm:prSet phldrT="[Text]"/>
      <dgm:spPr>
        <a:solidFill>
          <a:srgbClr val="D9566C"/>
        </a:solidFill>
        <a:ln>
          <a:solidFill>
            <a:srgbClr val="D9566C"/>
          </a:solidFill>
        </a:ln>
      </dgm:spPr>
      <dgm:t>
        <a:bodyPr/>
        <a:lstStyle/>
        <a:p>
          <a:r>
            <a:rPr lang="en-AU"/>
            <a:t>Outcome 1.4: Transparency and agreements</a:t>
          </a:r>
        </a:p>
      </dgm:t>
    </dgm:pt>
    <dgm:pt modelId="{F1D35B45-7072-41E0-BAF7-101FD52B43CA}" type="parTrans" cxnId="{5252666D-ED1D-4A6C-93BC-FBE5B15ACF62}">
      <dgm:prSet/>
      <dgm:spPr/>
      <dgm:t>
        <a:bodyPr/>
        <a:lstStyle/>
        <a:p>
          <a:endParaRPr lang="en-AU"/>
        </a:p>
      </dgm:t>
    </dgm:pt>
    <dgm:pt modelId="{CC344517-E811-404D-8681-2C21F1D1D1BC}" type="sibTrans" cxnId="{5252666D-ED1D-4A6C-93BC-FBE5B15ACF62}">
      <dgm:prSet/>
      <dgm:spPr/>
      <dgm:t>
        <a:bodyPr/>
        <a:lstStyle/>
        <a:p>
          <a:endParaRPr lang="en-AU"/>
        </a:p>
      </dgm:t>
    </dgm:pt>
    <dgm:pt modelId="{2F5B0F4C-9A3F-49B9-85DE-0496F2C42D71}">
      <dgm:prSet phldrT="[Text]" custT="1"/>
      <dgm:spPr>
        <a:solidFill>
          <a:srgbClr val="F2C8C7">
            <a:alpha val="90000"/>
          </a:srgbClr>
        </a:solidFill>
      </dgm:spPr>
      <dgm:t>
        <a:bodyPr/>
        <a:lstStyle/>
        <a:p>
          <a:pPr>
            <a:buNone/>
          </a:pPr>
          <a:r>
            <a:rPr lang="en-AU" sz="1200"/>
            <a:t>Before entering into any agreements with individuals about the delivery of funded aged care services, the provider must provide individuals with the opportunity to exercise autonomy, the time they need to consider the agreement and an opportunity to seek advice.</a:t>
          </a:r>
        </a:p>
      </dgm:t>
    </dgm:pt>
    <dgm:pt modelId="{29BAF8A4-4AA1-443E-AECD-D7618E82518D}" type="parTrans" cxnId="{3F7E42BF-832E-47DC-AB28-D2C8C53F9A25}">
      <dgm:prSet/>
      <dgm:spPr/>
      <dgm:t>
        <a:bodyPr/>
        <a:lstStyle/>
        <a:p>
          <a:endParaRPr lang="en-AU"/>
        </a:p>
      </dgm:t>
    </dgm:pt>
    <dgm:pt modelId="{D40E36BB-52C2-4E5D-9847-E83C6852C733}" type="sibTrans" cxnId="{3F7E42BF-832E-47DC-AB28-D2C8C53F9A25}">
      <dgm:prSet/>
      <dgm:spPr/>
      <dgm:t>
        <a:bodyPr/>
        <a:lstStyle/>
        <a:p>
          <a:endParaRPr lang="en-AU"/>
        </a:p>
      </dgm:t>
    </dgm:pt>
    <dgm:pt modelId="{687C80BE-2AC2-4E92-9384-27530E4E51D3}">
      <dgm:prSet phldrT="[Text]" custT="1"/>
      <dgm:spPr>
        <a:solidFill>
          <a:srgbClr val="F2C8C7">
            <a:alpha val="89804"/>
          </a:srgbClr>
        </a:solidFill>
      </dgm:spPr>
      <dgm:t>
        <a:bodyPr/>
        <a:lstStyle/>
        <a:p>
          <a:pPr>
            <a:buNone/>
          </a:pPr>
          <a:r>
            <a:rPr lang="en-AU" sz="1200"/>
            <a:t>The provider demonstrates that the provider understands and values individuals, including their identity, culture, ability, diversity, beliefs and life experiences.</a:t>
          </a:r>
        </a:p>
      </dgm:t>
    </dgm:pt>
    <dgm:pt modelId="{DA9BD2EE-5D79-49C9-AEE3-EEE604C0B4CB}" type="parTrans" cxnId="{22B0DAF5-43FE-476C-AAD9-EA5FA0114DDB}">
      <dgm:prSet/>
      <dgm:spPr/>
      <dgm:t>
        <a:bodyPr/>
        <a:lstStyle/>
        <a:p>
          <a:endParaRPr lang="en-AU"/>
        </a:p>
      </dgm:t>
    </dgm:pt>
    <dgm:pt modelId="{535D728F-BB2D-4523-9A77-4ABAA9D8D480}" type="sibTrans" cxnId="{22B0DAF5-43FE-476C-AAD9-EA5FA0114DDB}">
      <dgm:prSet/>
      <dgm:spPr/>
      <dgm:t>
        <a:bodyPr/>
        <a:lstStyle/>
        <a:p>
          <a:endParaRPr lang="en-AU"/>
        </a:p>
      </dgm:t>
    </dgm:pt>
    <dgm:pt modelId="{E5A0DB46-4ECE-41E0-8CAD-15770996C088}">
      <dgm:prSet phldrT="[Text]" custT="1"/>
      <dgm:spPr>
        <a:solidFill>
          <a:srgbClr val="F2C8C7">
            <a:alpha val="89804"/>
          </a:srgbClr>
        </a:solidFill>
      </dgm:spPr>
      <dgm:t>
        <a:bodyPr/>
        <a:lstStyle/>
        <a:p>
          <a:pPr>
            <a:buNone/>
          </a:pPr>
          <a:r>
            <a:rPr lang="en-AU" sz="1200"/>
            <a:t>The provider demonstrates that the provider develops funded aged care services with, and tailored to, individuals, taking into account their needs, goals and preferences.</a:t>
          </a:r>
        </a:p>
      </dgm:t>
    </dgm:pt>
    <dgm:pt modelId="{C86A3331-115E-472D-BCE4-489997B7839D}" type="parTrans" cxnId="{86B1E241-13B4-4B12-AEE4-62E22FCF74CC}">
      <dgm:prSet/>
      <dgm:spPr/>
      <dgm:t>
        <a:bodyPr/>
        <a:lstStyle/>
        <a:p>
          <a:endParaRPr lang="en-AU"/>
        </a:p>
      </dgm:t>
    </dgm:pt>
    <dgm:pt modelId="{B0166563-46DA-4464-A552-2304A28D44A4}" type="sibTrans" cxnId="{86B1E241-13B4-4B12-AEE4-62E22FCF74CC}">
      <dgm:prSet/>
      <dgm:spPr/>
      <dgm:t>
        <a:bodyPr/>
        <a:lstStyle/>
        <a:p>
          <a:endParaRPr lang="en-AU"/>
        </a:p>
      </dgm:t>
    </dgm:pt>
    <dgm:pt modelId="{5BC6C197-E581-48B2-B3DB-FED769FE9BE7}">
      <dgm:prSet phldrT="[Text]" custT="1"/>
      <dgm:spPr>
        <a:solidFill>
          <a:srgbClr val="F2C8C7">
            <a:alpha val="90000"/>
          </a:srgbClr>
        </a:solidFill>
      </dgm:spPr>
      <dgm:t>
        <a:bodyPr/>
        <a:lstStyle/>
        <a:p>
          <a:pPr>
            <a:buNone/>
          </a:pPr>
          <a:r>
            <a:rPr lang="en-AU" sz="1200"/>
            <a:t>The provider demonstrates that the provider understands the rights of individuals under the Statement of Rights. The provider must have practices in place to ensure that the provider acts compatibly with the Statement of Rights, in accordance with subsection 24(2) of the Act (acting compatibly with the Statement of Rights).</a:t>
          </a:r>
        </a:p>
      </dgm:t>
    </dgm:pt>
    <dgm:pt modelId="{168E75DB-7416-48F2-9A1B-2B8B403B53F1}" type="parTrans" cxnId="{1DDB1EED-F6F0-4413-8C38-F6E8FA4B6ECB}">
      <dgm:prSet/>
      <dgm:spPr/>
      <dgm:t>
        <a:bodyPr/>
        <a:lstStyle/>
        <a:p>
          <a:endParaRPr lang="en-AU"/>
        </a:p>
      </dgm:t>
    </dgm:pt>
    <dgm:pt modelId="{4AFC910C-44E4-48EE-A7CA-3C766CA47F37}" type="sibTrans" cxnId="{1DDB1EED-F6F0-4413-8C38-F6E8FA4B6ECB}">
      <dgm:prSet/>
      <dgm:spPr/>
      <dgm:t>
        <a:bodyPr/>
        <a:lstStyle/>
        <a:p>
          <a:endParaRPr lang="en-AU"/>
        </a:p>
      </dgm:t>
    </dgm:pt>
    <dgm:pt modelId="{F450C3C5-4171-47AD-91E5-C04CC4979D04}">
      <dgm:prSet phldrT="[Text]" custT="1"/>
      <dgm:spPr>
        <a:solidFill>
          <a:srgbClr val="F2C8C7">
            <a:alpha val="90000"/>
          </a:srgbClr>
        </a:solidFill>
      </dgm:spPr>
      <dgm:t>
        <a:bodyPr/>
        <a:lstStyle/>
        <a:p>
          <a:pPr>
            <a:buNone/>
          </a:pPr>
          <a:r>
            <a:rPr lang="en-AU" sz="1200"/>
            <a:t>The provider must provide individuals with timely, accurate, tailored and sufficient information about their funded aged care services, in a way they understand.</a:t>
          </a:r>
        </a:p>
      </dgm:t>
    </dgm:pt>
    <dgm:pt modelId="{6F90C3EE-2957-4960-B5D4-900DFE5C0DD3}" type="parTrans" cxnId="{A3964D78-F700-42CB-9A0C-83FEE852A0E3}">
      <dgm:prSet/>
      <dgm:spPr/>
      <dgm:t>
        <a:bodyPr/>
        <a:lstStyle/>
        <a:p>
          <a:endParaRPr lang="en-AU"/>
        </a:p>
      </dgm:t>
    </dgm:pt>
    <dgm:pt modelId="{D418E9F0-1281-442A-8204-58FFA00D0C63}" type="sibTrans" cxnId="{A3964D78-F700-42CB-9A0C-83FEE852A0E3}">
      <dgm:prSet/>
      <dgm:spPr/>
      <dgm:t>
        <a:bodyPr/>
        <a:lstStyle/>
        <a:p>
          <a:endParaRPr lang="en-AU"/>
        </a:p>
      </dgm:t>
    </dgm:pt>
    <dgm:pt modelId="{A625E94F-E060-4524-A32C-62BAB6E5EA4F}">
      <dgm:prSet phldrT="[Text]" custT="1"/>
      <dgm:spPr>
        <a:solidFill>
          <a:srgbClr val="F2C8C7">
            <a:alpha val="90000"/>
          </a:srgbClr>
        </a:solidFill>
      </dgm:spPr>
      <dgm:t>
        <a:bodyPr/>
        <a:lstStyle/>
        <a:p>
          <a:pPr>
            <a:buNone/>
          </a:pPr>
          <a:r>
            <a:rPr lang="en-AU" sz="1200"/>
            <a:t>The provider must support individuals to exercise dignity of risk to achieve their goals and maintain independence and quality of life.</a:t>
          </a:r>
        </a:p>
      </dgm:t>
    </dgm:pt>
    <dgm:pt modelId="{42CA7D4D-E8C7-49ED-997A-4393E247F138}" type="parTrans" cxnId="{CF83DB2F-BACC-4378-AABF-200039B0ECE7}">
      <dgm:prSet/>
      <dgm:spPr/>
      <dgm:t>
        <a:bodyPr/>
        <a:lstStyle/>
        <a:p>
          <a:endParaRPr lang="en-AU"/>
        </a:p>
      </dgm:t>
    </dgm:pt>
    <dgm:pt modelId="{A7B858B5-9EEB-40DF-BEB8-2969E981F5F2}" type="sibTrans" cxnId="{CF83DB2F-BACC-4378-AABF-200039B0ECE7}">
      <dgm:prSet/>
      <dgm:spPr/>
      <dgm:t>
        <a:bodyPr/>
        <a:lstStyle/>
        <a:p>
          <a:endParaRPr lang="en-AU"/>
        </a:p>
      </dgm:t>
    </dgm:pt>
    <dgm:pt modelId="{DE3EAA03-467D-45C3-95D6-192B08CE9372}">
      <dgm:prSet phldrT="[Text]" custT="1"/>
      <dgm:spPr>
        <a:solidFill>
          <a:srgbClr val="F2C8C7">
            <a:alpha val="90000"/>
          </a:srgbClr>
        </a:solidFill>
      </dgm:spPr>
      <dgm:t>
        <a:bodyPr/>
        <a:lstStyle/>
        <a:p>
          <a:pPr>
            <a:buNone/>
          </a:pPr>
          <a:r>
            <a:rPr lang="en-AU" sz="1200"/>
            <a:t>The provider must support individuals to understand and make informed decisions about their agreements, fees and invoices.</a:t>
          </a:r>
        </a:p>
      </dgm:t>
    </dgm:pt>
    <dgm:pt modelId="{402630AF-6B52-4B29-9C48-BE8E336B875B}" type="parTrans" cxnId="{AC9850A2-46AD-4AAF-86F9-575002DABB4D}">
      <dgm:prSet/>
      <dgm:spPr/>
      <dgm:t>
        <a:bodyPr/>
        <a:lstStyle/>
        <a:p>
          <a:endParaRPr lang="en-AU"/>
        </a:p>
      </dgm:t>
    </dgm:pt>
    <dgm:pt modelId="{8752E9A3-3443-4B9A-93C2-2F437B92F579}" type="sibTrans" cxnId="{AC9850A2-46AD-4AAF-86F9-575002DABB4D}">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4">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4">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4">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4">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4">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4">
        <dgm:presLayoutVars>
          <dgm:bulletEnabled val="1"/>
        </dgm:presLayoutVars>
      </dgm:prSet>
      <dgm:spPr/>
    </dgm:pt>
    <dgm:pt modelId="{284F5417-0D04-4DDD-AA5C-8E7A6D4E66FD}" type="pres">
      <dgm:prSet presAssocID="{9A2C9513-589A-4F75-B403-0C5989A8E533}" presName="space" presStyleCnt="0"/>
      <dgm:spPr/>
    </dgm:pt>
    <dgm:pt modelId="{5FD43725-8FAA-43B1-BF8C-3E320EC920E3}" type="pres">
      <dgm:prSet presAssocID="{07D547A5-087B-4B49-A267-F17C59F68B0E}" presName="composite" presStyleCnt="0"/>
      <dgm:spPr/>
    </dgm:pt>
    <dgm:pt modelId="{4764A036-40C5-4D29-B4CD-B637FE56CB44}" type="pres">
      <dgm:prSet presAssocID="{07D547A5-087B-4B49-A267-F17C59F68B0E}" presName="parTx" presStyleLbl="alignNode1" presStyleIdx="3" presStyleCnt="4">
        <dgm:presLayoutVars>
          <dgm:chMax val="0"/>
          <dgm:chPref val="0"/>
          <dgm:bulletEnabled val="1"/>
        </dgm:presLayoutVars>
      </dgm:prSet>
      <dgm:spPr/>
    </dgm:pt>
    <dgm:pt modelId="{5DFA2051-B862-4721-A862-6297CAAD3F1A}" type="pres">
      <dgm:prSet presAssocID="{07D547A5-087B-4B49-A267-F17C59F68B0E}" presName="desTx" presStyleLbl="alignAccFollowNode1" presStyleIdx="3" presStyleCnt="4">
        <dgm:presLayoutVars>
          <dgm:bulletEnabled val="1"/>
        </dgm:presLayoutVars>
      </dgm:prSet>
      <dgm:spPr/>
    </dgm:pt>
  </dgm:ptLst>
  <dgm:cxnLst>
    <dgm:cxn modelId="{D48CE71B-8B10-4C41-9BC9-DA15FE8CFFA4}" type="presOf" srcId="{2F5B0F4C-9A3F-49B9-85DE-0496F2C42D71}" destId="{5DFA2051-B862-4721-A862-6297CAAD3F1A}" srcOrd="0" destOrd="0" presId="urn:microsoft.com/office/officeart/2005/8/layout/hList1"/>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CF83DB2F-BACC-4378-AABF-200039B0ECE7}" srcId="{86BA19EC-C9A4-4FB3-B9D4-2376703787BD}" destId="{A625E94F-E060-4524-A32C-62BAB6E5EA4F}" srcOrd="2" destOrd="0" parTransId="{42CA7D4D-E8C7-49ED-997A-4393E247F138}" sibTransId="{A7B858B5-9EEB-40DF-BEB8-2969E981F5F2}"/>
    <dgm:cxn modelId="{7925C636-2883-42AB-BCF4-F11833509C18}" type="presOf" srcId="{5BC6C197-E581-48B2-B3DB-FED769FE9BE7}" destId="{DD331CCD-72A7-4D59-B6AA-641E7EF2A110}" srcOrd="0" destOrd="1" presId="urn:microsoft.com/office/officeart/2005/8/layout/hList1"/>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86B1E241-13B4-4B12-AEE4-62E22FCF74CC}" srcId="{60841481-07E2-4228-9798-E9F04F5BEF0B}" destId="{E5A0DB46-4ECE-41E0-8CAD-15770996C088}" srcOrd="2" destOrd="0" parTransId="{C86A3331-115E-472D-BCE4-489997B7839D}" sibTransId="{B0166563-46DA-4464-A552-2304A28D44A4}"/>
    <dgm:cxn modelId="{6C70E541-D24A-46CB-85CC-0104DAA7E1EF}" type="presOf" srcId="{E5A0DB46-4ECE-41E0-8CAD-15770996C088}" destId="{ABC9B620-E686-4605-901B-3AE79B11A046}" srcOrd="0" destOrd="2" presId="urn:microsoft.com/office/officeart/2005/8/layout/hList1"/>
    <dgm:cxn modelId="{44677044-50C2-41BF-A431-D0CA6F0EA782}" type="presOf" srcId="{A625E94F-E060-4524-A32C-62BAB6E5EA4F}" destId="{0E46EDF5-9C50-449B-88F0-64D9DB73520A}" srcOrd="0" destOrd="2" presId="urn:microsoft.com/office/officeart/2005/8/layout/hList1"/>
    <dgm:cxn modelId="{F9BAE946-76B2-4E12-B457-FE17616078C4}" type="presOf" srcId="{60841481-07E2-4228-9798-E9F04F5BEF0B}" destId="{69483792-89F4-4FE4-940F-B62D2038764B}" srcOrd="0" destOrd="0" presId="urn:microsoft.com/office/officeart/2005/8/layout/hList1"/>
    <dgm:cxn modelId="{5252666D-ED1D-4A6C-93BC-FBE5B15ACF62}" srcId="{3D8302F5-8CB7-453B-8016-086F4408EF30}" destId="{07D547A5-087B-4B49-A267-F17C59F68B0E}" srcOrd="3" destOrd="0" parTransId="{F1D35B45-7072-41E0-BAF7-101FD52B43CA}" sibTransId="{CC344517-E811-404D-8681-2C21F1D1D1BC}"/>
    <dgm:cxn modelId="{D477A753-D693-42AD-AFA1-1C254E921E11}" type="presOf" srcId="{687C80BE-2AC2-4E92-9384-27530E4E51D3}" destId="{ABC9B620-E686-4605-901B-3AE79B11A046}" srcOrd="0" destOrd="1" presId="urn:microsoft.com/office/officeart/2005/8/layout/hList1"/>
    <dgm:cxn modelId="{C7F52976-1BA0-4F7D-843A-6200771B5C8E}" type="presOf" srcId="{74CF01A1-A8F4-4262-B611-CCB7D6E41D5D}" destId="{DD331CCD-72A7-4D59-B6AA-641E7EF2A110}" srcOrd="0" destOrd="0" presId="urn:microsoft.com/office/officeart/2005/8/layout/hList1"/>
    <dgm:cxn modelId="{A3964D78-F700-42CB-9A0C-83FEE852A0E3}" srcId="{86BA19EC-C9A4-4FB3-B9D4-2376703787BD}" destId="{F450C3C5-4171-47AD-91E5-C04CC4979D04}" srcOrd="1" destOrd="0" parTransId="{6F90C3EE-2957-4960-B5D4-900DFE5C0DD3}" sibTransId="{D418E9F0-1281-442A-8204-58FFA00D0C63}"/>
    <dgm:cxn modelId="{C6287B7C-694B-4E7F-A1A1-677AF1D6261C}" srcId="{250BD9F4-F908-4D29-ADE5-A225285FC028}" destId="{74CF01A1-A8F4-4262-B611-CCB7D6E41D5D}" srcOrd="0" destOrd="0" parTransId="{FEB6C08D-E176-49F6-9EE3-3D9585241164}" sibTransId="{0066B7FE-E8BC-40D7-89C3-1D7C68F05AFF}"/>
    <dgm:cxn modelId="{7E55A38B-1A3F-45FE-AFF5-F086653A134A}" srcId="{3D8302F5-8CB7-453B-8016-086F4408EF30}" destId="{86BA19EC-C9A4-4FB3-B9D4-2376703787BD}" srcOrd="2" destOrd="0" parTransId="{8CB271BF-2D92-4DB9-BA35-4F4D37EA5610}" sibTransId="{9A2C9513-589A-4F75-B403-0C5989A8E533}"/>
    <dgm:cxn modelId="{AC9850A2-46AD-4AAF-86F9-575002DABB4D}" srcId="{07D547A5-087B-4B49-A267-F17C59F68B0E}" destId="{DE3EAA03-467D-45C3-95D6-192B08CE9372}" srcOrd="1" destOrd="0" parTransId="{402630AF-6B52-4B29-9C48-BE8E336B875B}" sibTransId="{8752E9A3-3443-4B9A-93C2-2F437B92F579}"/>
    <dgm:cxn modelId="{DEAEC8BC-62D6-49F9-BBAE-3FA3FDC4634F}" type="presOf" srcId="{DE3EAA03-467D-45C3-95D6-192B08CE9372}" destId="{5DFA2051-B862-4721-A862-6297CAAD3F1A}" srcOrd="0" destOrd="1" presId="urn:microsoft.com/office/officeart/2005/8/layout/hList1"/>
    <dgm:cxn modelId="{75F72DBD-1A51-4E32-91C1-925E712A43B0}" srcId="{60841481-07E2-4228-9798-E9F04F5BEF0B}" destId="{0AD6E556-9AF4-4445-9F35-45E496E17078}" srcOrd="0" destOrd="0" parTransId="{3F2A0525-6DDD-41A8-8E0A-AE9821473DD1}" sibTransId="{FA2E4241-F4EC-4CCD-B5CD-79B4D5280E3A}"/>
    <dgm:cxn modelId="{3F7E42BF-832E-47DC-AB28-D2C8C53F9A25}" srcId="{07D547A5-087B-4B49-A267-F17C59F68B0E}" destId="{2F5B0F4C-9A3F-49B9-85DE-0496F2C42D71}" srcOrd="0" destOrd="0" parTransId="{29BAF8A4-4AA1-443E-AECD-D7618E82518D}" sibTransId="{D40E36BB-52C2-4E5D-9847-E83C6852C733}"/>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C0B88AD2-4769-44A1-A300-7362E1E64988}" type="presOf" srcId="{07D547A5-087B-4B49-A267-F17C59F68B0E}" destId="{4764A036-40C5-4D29-B4CD-B637FE56CB44}" srcOrd="0" destOrd="0"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1DDB1EED-F6F0-4413-8C38-F6E8FA4B6ECB}" srcId="{250BD9F4-F908-4D29-ADE5-A225285FC028}" destId="{5BC6C197-E581-48B2-B3DB-FED769FE9BE7}" srcOrd="1" destOrd="0" parTransId="{168E75DB-7416-48F2-9A1B-2B8B403B53F1}" sibTransId="{4AFC910C-44E4-48EE-A7CA-3C766CA47F37}"/>
    <dgm:cxn modelId="{22B0DAF5-43FE-476C-AAD9-EA5FA0114DDB}" srcId="{60841481-07E2-4228-9798-E9F04F5BEF0B}" destId="{687C80BE-2AC2-4E92-9384-27530E4E51D3}" srcOrd="1" destOrd="0" parTransId="{DA9BD2EE-5D79-49C9-AEE3-EEE604C0B4CB}" sibTransId="{535D728F-BB2D-4523-9A77-4ABAA9D8D480}"/>
    <dgm:cxn modelId="{2E38BBFB-63D6-449A-9798-C52C08413563}" type="presOf" srcId="{F450C3C5-4171-47AD-91E5-C04CC4979D04}" destId="{0E46EDF5-9C50-449B-88F0-64D9DB73520A}" srcOrd="0" destOrd="1" presId="urn:microsoft.com/office/officeart/2005/8/layout/hList1"/>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 modelId="{9EFEB3A7-8DB1-4047-8598-BECBE36B04ED}" type="presParOf" srcId="{2259F31A-1BDD-4266-8814-E80C7A975987}" destId="{284F5417-0D04-4DDD-AA5C-8E7A6D4E66FD}" srcOrd="5" destOrd="0" presId="urn:microsoft.com/office/officeart/2005/8/layout/hList1"/>
    <dgm:cxn modelId="{B3147DEB-F21E-44A7-B8F7-705DF9BEB8F7}" type="presParOf" srcId="{2259F31A-1BDD-4266-8814-E80C7A975987}" destId="{5FD43725-8FAA-43B1-BF8C-3E320EC920E3}" srcOrd="6" destOrd="0" presId="urn:microsoft.com/office/officeart/2005/8/layout/hList1"/>
    <dgm:cxn modelId="{208854E5-290E-4471-96C6-083C1E40489D}" type="presParOf" srcId="{5FD43725-8FAA-43B1-BF8C-3E320EC920E3}" destId="{4764A036-40C5-4D29-B4CD-B637FE56CB44}" srcOrd="0" destOrd="0" presId="urn:microsoft.com/office/officeart/2005/8/layout/hList1"/>
    <dgm:cxn modelId="{1B923D65-4F03-4AFD-893E-8CC671A3C5C8}" type="presParOf" srcId="{5FD43725-8FAA-43B1-BF8C-3E320EC920E3}" destId="{5DFA2051-B862-4721-A862-6297CAAD3F1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custT="1"/>
      <dgm:spPr>
        <a:solidFill>
          <a:srgbClr val="8B59A4"/>
        </a:solidFill>
        <a:ln>
          <a:solidFill>
            <a:srgbClr val="8B59A4"/>
          </a:solidFill>
        </a:ln>
      </dgm:spPr>
      <dgm:t>
        <a:bodyPr/>
        <a:lstStyle/>
        <a:p>
          <a:r>
            <a:rPr lang="en-AU" sz="1100"/>
            <a:t>Outcome 3.1: Assessment and planning</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D2C3DF">
            <a:alpha val="97255"/>
          </a:srgbClr>
        </a:solidFill>
      </dgm:spPr>
      <dgm:t>
        <a:bodyPr/>
        <a:lstStyle/>
        <a:p>
          <a:pPr>
            <a:buNone/>
          </a:pPr>
          <a:r>
            <a:rPr lang="en-AU" sz="1200"/>
            <a:t>The provider must actively engage with individuals to whom the provider delivers funded aged care services, supporters of individuals (if any) and any other persons involved in the care of individuals in developing and reviewing the individual’s care and services plans through ongoing communication.</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custT="1"/>
      <dgm:spPr>
        <a:solidFill>
          <a:srgbClr val="8B59A4"/>
        </a:solidFill>
        <a:ln>
          <a:solidFill>
            <a:srgbClr val="8B59A4"/>
          </a:solidFill>
        </a:ln>
      </dgm:spPr>
      <dgm:t>
        <a:bodyPr/>
        <a:lstStyle/>
        <a:p>
          <a:r>
            <a:rPr lang="en-AU" sz="1050"/>
            <a:t>Outcome 3.2: Delivery of funded aged care services</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D2C3DF">
            <a:alpha val="97647"/>
          </a:srgbClr>
        </a:solidFill>
      </dgm:spPr>
      <dgm:t>
        <a:bodyPr/>
        <a:lstStyle/>
        <a:p>
          <a:pPr>
            <a:buNone/>
          </a:pPr>
          <a:r>
            <a:rPr lang="en-AU" sz="1200"/>
            <a:t>The provider must ensure that individuals receive quality funded aged care services that meet their needs, goals and preferences and optimise their quality of life, reablement and maintenance of function.</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custT="1"/>
      <dgm:spPr>
        <a:solidFill>
          <a:srgbClr val="8B59A4"/>
        </a:solidFill>
        <a:ln>
          <a:solidFill>
            <a:srgbClr val="8B59A4"/>
          </a:solidFill>
        </a:ln>
      </dgm:spPr>
      <dgm:t>
        <a:bodyPr/>
        <a:lstStyle/>
        <a:p>
          <a:r>
            <a:rPr lang="en-AU" sz="1050"/>
            <a:t>Outcome 3.3: Communicating for safety and quality</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D2C3DF">
            <a:alpha val="97647"/>
          </a:srgbClr>
        </a:solidFill>
      </dgm:spPr>
      <dgm:t>
        <a:bodyPr/>
        <a:lstStyle/>
        <a:p>
          <a:pPr>
            <a:buNone/>
          </a:pPr>
          <a:r>
            <a:rPr lang="en-US" sz="1200" b="0" i="0"/>
            <a:t>The provider must ensure that critical information relevant to the delivery of funded aged care services to individuals is communicated effectively to the individuals, between aged care workers delivering the services, with supporters of the individuals and other persons supporting the individuals and with registered health practitioners, allied health professionals, allied health assistants and others involved in the individual’s care</a:t>
          </a:r>
          <a:r>
            <a:rPr lang="en-AU" sz="1200"/>
            <a:t>.</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07D547A5-087B-4B49-A267-F17C59F68B0E}">
      <dgm:prSet phldrT="[Text]" custT="1"/>
      <dgm:spPr>
        <a:solidFill>
          <a:srgbClr val="8B59A4"/>
        </a:solidFill>
        <a:ln>
          <a:solidFill>
            <a:srgbClr val="8B59A4"/>
          </a:solidFill>
        </a:ln>
      </dgm:spPr>
      <dgm:t>
        <a:bodyPr/>
        <a:lstStyle/>
        <a:p>
          <a:r>
            <a:rPr lang="en-AU" sz="1050"/>
            <a:t>Outcome 3.4: Planning and coordination of funded aged care services</a:t>
          </a:r>
        </a:p>
      </dgm:t>
    </dgm:pt>
    <dgm:pt modelId="{F1D35B45-7072-41E0-BAF7-101FD52B43CA}" type="parTrans" cxnId="{5252666D-ED1D-4A6C-93BC-FBE5B15ACF62}">
      <dgm:prSet/>
      <dgm:spPr/>
      <dgm:t>
        <a:bodyPr/>
        <a:lstStyle/>
        <a:p>
          <a:endParaRPr lang="en-AU"/>
        </a:p>
      </dgm:t>
    </dgm:pt>
    <dgm:pt modelId="{CC344517-E811-404D-8681-2C21F1D1D1BC}" type="sibTrans" cxnId="{5252666D-ED1D-4A6C-93BC-FBE5B15ACF62}">
      <dgm:prSet/>
      <dgm:spPr/>
      <dgm:t>
        <a:bodyPr/>
        <a:lstStyle/>
        <a:p>
          <a:endParaRPr lang="en-AU"/>
        </a:p>
      </dgm:t>
    </dgm:pt>
    <dgm:pt modelId="{2F5B0F4C-9A3F-49B9-85DE-0496F2C42D71}">
      <dgm:prSet phldrT="[Text]" custT="1"/>
      <dgm:spPr>
        <a:solidFill>
          <a:srgbClr val="D2C3DF">
            <a:alpha val="97647"/>
          </a:srgbClr>
        </a:solidFill>
      </dgm:spPr>
      <dgm:t>
        <a:bodyPr/>
        <a:lstStyle/>
        <a:p>
          <a:pPr>
            <a:buNone/>
          </a:pPr>
          <a:r>
            <a:rPr lang="en-AU" sz="1200"/>
            <a:t>The provider must ensure that individuals receive funded aged care services that are planned and coordinated, including where multiple health providers and registered providers, supporters of individuals and other persons supporting individuals are involved.</a:t>
          </a:r>
        </a:p>
      </dgm:t>
    </dgm:pt>
    <dgm:pt modelId="{29BAF8A4-4AA1-443E-AECD-D7618E82518D}" type="parTrans" cxnId="{3F7E42BF-832E-47DC-AB28-D2C8C53F9A25}">
      <dgm:prSet/>
      <dgm:spPr/>
      <dgm:t>
        <a:bodyPr/>
        <a:lstStyle/>
        <a:p>
          <a:endParaRPr lang="en-AU"/>
        </a:p>
      </dgm:t>
    </dgm:pt>
    <dgm:pt modelId="{D40E36BB-52C2-4E5D-9847-E83C6852C733}" type="sibTrans" cxnId="{3F7E42BF-832E-47DC-AB28-D2C8C53F9A25}">
      <dgm:prSet/>
      <dgm:spPr/>
      <dgm:t>
        <a:bodyPr/>
        <a:lstStyle/>
        <a:p>
          <a:endParaRPr lang="en-AU"/>
        </a:p>
      </dgm:t>
    </dgm:pt>
    <dgm:pt modelId="{8DADD7D6-70D6-4B72-BDF5-9F9C7616BCED}">
      <dgm:prSet phldrT="[Text]" custT="1"/>
      <dgm:spPr>
        <a:solidFill>
          <a:srgbClr val="D2C3DF">
            <a:alpha val="97255"/>
          </a:srgbClr>
        </a:solidFill>
      </dgm:spPr>
      <dgm:t>
        <a:bodyPr/>
        <a:lstStyle/>
        <a:p>
          <a:pPr>
            <a:buNone/>
          </a:pPr>
          <a:r>
            <a:rPr lang="en-AU" sz="1200"/>
            <a:t>Care and services plans must describe the current needs, goals and preferences of individuals and include strategies for risk management and preventative care.</a:t>
          </a:r>
        </a:p>
      </dgm:t>
    </dgm:pt>
    <dgm:pt modelId="{A702BE02-8E35-45B7-BA24-899E8B448A65}" type="parTrans" cxnId="{DF55D7BB-A24A-40D4-9148-DC621F19676D}">
      <dgm:prSet/>
      <dgm:spPr/>
      <dgm:t>
        <a:bodyPr/>
        <a:lstStyle/>
        <a:p>
          <a:endParaRPr lang="en-AU"/>
        </a:p>
      </dgm:t>
    </dgm:pt>
    <dgm:pt modelId="{8E8D2701-AD43-4BD4-A5F4-C32999924BA4}" type="sibTrans" cxnId="{DF55D7BB-A24A-40D4-9148-DC621F19676D}">
      <dgm:prSet/>
      <dgm:spPr/>
      <dgm:t>
        <a:bodyPr/>
        <a:lstStyle/>
        <a:p>
          <a:endParaRPr lang="en-AU"/>
        </a:p>
      </dgm:t>
    </dgm:pt>
    <dgm:pt modelId="{4D019235-B110-40A1-9152-B60A31CA7F15}">
      <dgm:prSet phldrT="[Text]" custT="1"/>
      <dgm:spPr>
        <a:solidFill>
          <a:srgbClr val="D2C3DF">
            <a:alpha val="97255"/>
          </a:srgbClr>
        </a:solidFill>
      </dgm:spPr>
      <dgm:t>
        <a:bodyPr/>
        <a:lstStyle/>
        <a:p>
          <a:pPr>
            <a:buNone/>
          </a:pPr>
          <a:r>
            <a:rPr lang="en-AU" sz="1200"/>
            <a:t>The provider must ensure that care and services plans are regularly reviewed and are used by aged care workers to guide the delivery of funded aged care services.</a:t>
          </a:r>
        </a:p>
      </dgm:t>
    </dgm:pt>
    <dgm:pt modelId="{6AFC658F-2569-4C81-BC79-5522C545A5ED}" type="parTrans" cxnId="{8B2B6BB4-437F-4F4A-90E6-8FB73415EA35}">
      <dgm:prSet/>
      <dgm:spPr/>
      <dgm:t>
        <a:bodyPr/>
        <a:lstStyle/>
        <a:p>
          <a:endParaRPr lang="en-AU"/>
        </a:p>
      </dgm:t>
    </dgm:pt>
    <dgm:pt modelId="{364A613B-CEE4-4A3B-9C70-EA8C35C5236A}" type="sibTrans" cxnId="{8B2B6BB4-437F-4F4A-90E6-8FB73415EA35}">
      <dgm:prSet/>
      <dgm:spPr/>
      <dgm:t>
        <a:bodyPr/>
        <a:lstStyle/>
        <a:p>
          <a:endParaRPr lang="en-AU"/>
        </a:p>
      </dgm:t>
    </dgm:pt>
    <dgm:pt modelId="{279AFAA7-4387-450F-85DB-1853D319AA77}">
      <dgm:prSet phldrT="[Text]" custT="1"/>
      <dgm:spPr>
        <a:solidFill>
          <a:srgbClr val="D2C3DF">
            <a:alpha val="97647"/>
          </a:srgbClr>
        </a:solidFill>
      </dgm:spPr>
      <dgm:t>
        <a:bodyPr/>
        <a:lstStyle/>
        <a:p>
          <a:pPr>
            <a:buNone/>
          </a:pPr>
          <a:r>
            <a:rPr lang="en-AU" sz="1200"/>
            <a:t>The provider must ensure that funded aged care services are delivered in a way that is culturally safe and culturally appropriate for individuals with specific needs and diverse backgrounds.</a:t>
          </a:r>
        </a:p>
      </dgm:t>
    </dgm:pt>
    <dgm:pt modelId="{52C4389D-525C-4ABF-8E83-5DE125722185}" type="parTrans" cxnId="{3FD4FB7E-82BD-4422-9B61-5EB698661DAD}">
      <dgm:prSet/>
      <dgm:spPr/>
      <dgm:t>
        <a:bodyPr/>
        <a:lstStyle/>
        <a:p>
          <a:endParaRPr lang="en-AU"/>
        </a:p>
      </dgm:t>
    </dgm:pt>
    <dgm:pt modelId="{2370A005-C448-4F8B-974F-74EB670528C6}" type="sibTrans" cxnId="{3FD4FB7E-82BD-4422-9B61-5EB698661DAD}">
      <dgm:prSet/>
      <dgm:spPr/>
      <dgm:t>
        <a:bodyPr/>
        <a:lstStyle/>
        <a:p>
          <a:endParaRPr lang="en-AU"/>
        </a:p>
      </dgm:t>
    </dgm:pt>
    <dgm:pt modelId="{CD885FB3-3623-4BD0-B456-5D6E3772F732}">
      <dgm:prSet phldrT="[Text]" custT="1"/>
      <dgm:spPr>
        <a:solidFill>
          <a:srgbClr val="D2C3DF">
            <a:alpha val="97647"/>
          </a:srgbClr>
        </a:solidFill>
      </dgm:spPr>
      <dgm:t>
        <a:bodyPr/>
        <a:lstStyle/>
        <a:p>
          <a:pPr>
            <a:buNone/>
          </a:pPr>
          <a:r>
            <a:rPr lang="en-AU" sz="1200"/>
            <a:t>The provider must ensure that risks to individuals, and changes and deterioration in the condition of individuals are escalated and communicated as appropriate.</a:t>
          </a:r>
        </a:p>
      </dgm:t>
    </dgm:pt>
    <dgm:pt modelId="{2207CD99-839D-49EB-8814-13DA4245DF42}" type="parTrans" cxnId="{B569C1B5-D7BC-4E13-AF0C-8BF06FEBB3EE}">
      <dgm:prSet/>
      <dgm:spPr/>
      <dgm:t>
        <a:bodyPr/>
        <a:lstStyle/>
        <a:p>
          <a:endParaRPr lang="en-AU"/>
        </a:p>
      </dgm:t>
    </dgm:pt>
    <dgm:pt modelId="{8AFD1422-783F-4249-A5AE-B2C929029FA6}" type="sibTrans" cxnId="{B569C1B5-D7BC-4E13-AF0C-8BF06FEBB3EE}">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4" custScaleX="105298">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4" custScaleX="105441">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4">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4">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4">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4">
        <dgm:presLayoutVars>
          <dgm:bulletEnabled val="1"/>
        </dgm:presLayoutVars>
      </dgm:prSet>
      <dgm:spPr/>
    </dgm:pt>
    <dgm:pt modelId="{284F5417-0D04-4DDD-AA5C-8E7A6D4E66FD}" type="pres">
      <dgm:prSet presAssocID="{9A2C9513-589A-4F75-B403-0C5989A8E533}" presName="space" presStyleCnt="0"/>
      <dgm:spPr/>
    </dgm:pt>
    <dgm:pt modelId="{5FD43725-8FAA-43B1-BF8C-3E320EC920E3}" type="pres">
      <dgm:prSet presAssocID="{07D547A5-087B-4B49-A267-F17C59F68B0E}" presName="composite" presStyleCnt="0"/>
      <dgm:spPr/>
    </dgm:pt>
    <dgm:pt modelId="{4764A036-40C5-4D29-B4CD-B637FE56CB44}" type="pres">
      <dgm:prSet presAssocID="{07D547A5-087B-4B49-A267-F17C59F68B0E}" presName="parTx" presStyleLbl="alignNode1" presStyleIdx="3" presStyleCnt="4">
        <dgm:presLayoutVars>
          <dgm:chMax val="0"/>
          <dgm:chPref val="0"/>
          <dgm:bulletEnabled val="1"/>
        </dgm:presLayoutVars>
      </dgm:prSet>
      <dgm:spPr/>
    </dgm:pt>
    <dgm:pt modelId="{5DFA2051-B862-4721-A862-6297CAAD3F1A}" type="pres">
      <dgm:prSet presAssocID="{07D547A5-087B-4B49-A267-F17C59F68B0E}" presName="desTx" presStyleLbl="alignAccFollowNode1" presStyleIdx="3" presStyleCnt="4">
        <dgm:presLayoutVars>
          <dgm:bulletEnabled val="1"/>
        </dgm:presLayoutVars>
      </dgm:prSet>
      <dgm:spPr/>
    </dgm:pt>
  </dgm:ptLst>
  <dgm:cxnLst>
    <dgm:cxn modelId="{D48CE71B-8B10-4C41-9BC9-DA15FE8CFFA4}" type="presOf" srcId="{2F5B0F4C-9A3F-49B9-85DE-0496F2C42D71}" destId="{5DFA2051-B862-4721-A862-6297CAAD3F1A}" srcOrd="0" destOrd="0" presId="urn:microsoft.com/office/officeart/2005/8/layout/hList1"/>
    <dgm:cxn modelId="{0DD12D22-0E2B-478D-BD47-91BFA47D17C7}" type="presOf" srcId="{4D019235-B110-40A1-9152-B60A31CA7F15}" destId="{ABC9B620-E686-4605-901B-3AE79B11A046}" srcOrd="0" destOrd="2" presId="urn:microsoft.com/office/officeart/2005/8/layout/hList1"/>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0C787134-081D-49F7-8FD1-761A64893822}" type="presOf" srcId="{CD885FB3-3623-4BD0-B456-5D6E3772F732}" destId="{0E46EDF5-9C50-449B-88F0-64D9DB73520A}" srcOrd="0" destOrd="1" presId="urn:microsoft.com/office/officeart/2005/8/layout/hList1"/>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F9BAE946-76B2-4E12-B457-FE17616078C4}" type="presOf" srcId="{60841481-07E2-4228-9798-E9F04F5BEF0B}" destId="{69483792-89F4-4FE4-940F-B62D2038764B}" srcOrd="0" destOrd="0" presId="urn:microsoft.com/office/officeart/2005/8/layout/hList1"/>
    <dgm:cxn modelId="{5252666D-ED1D-4A6C-93BC-FBE5B15ACF62}" srcId="{3D8302F5-8CB7-453B-8016-086F4408EF30}" destId="{07D547A5-087B-4B49-A267-F17C59F68B0E}" srcOrd="3" destOrd="0" parTransId="{F1D35B45-7072-41E0-BAF7-101FD52B43CA}" sibTransId="{CC344517-E811-404D-8681-2C21F1D1D1BC}"/>
    <dgm:cxn modelId="{C7F52976-1BA0-4F7D-843A-6200771B5C8E}" type="presOf" srcId="{74CF01A1-A8F4-4262-B611-CCB7D6E41D5D}" destId="{DD331CCD-72A7-4D59-B6AA-641E7EF2A110}" srcOrd="0" destOrd="0" presId="urn:microsoft.com/office/officeart/2005/8/layout/hList1"/>
    <dgm:cxn modelId="{C6287B7C-694B-4E7F-A1A1-677AF1D6261C}" srcId="{250BD9F4-F908-4D29-ADE5-A225285FC028}" destId="{74CF01A1-A8F4-4262-B611-CCB7D6E41D5D}" srcOrd="0" destOrd="0" parTransId="{FEB6C08D-E176-49F6-9EE3-3D9585241164}" sibTransId="{0066B7FE-E8BC-40D7-89C3-1D7C68F05AFF}"/>
    <dgm:cxn modelId="{3FD4FB7E-82BD-4422-9B61-5EB698661DAD}" srcId="{250BD9F4-F908-4D29-ADE5-A225285FC028}" destId="{279AFAA7-4387-450F-85DB-1853D319AA77}" srcOrd="1" destOrd="0" parTransId="{52C4389D-525C-4ABF-8E83-5DE125722185}" sibTransId="{2370A005-C448-4F8B-974F-74EB670528C6}"/>
    <dgm:cxn modelId="{7E55A38B-1A3F-45FE-AFF5-F086653A134A}" srcId="{3D8302F5-8CB7-453B-8016-086F4408EF30}" destId="{86BA19EC-C9A4-4FB3-B9D4-2376703787BD}" srcOrd="2" destOrd="0" parTransId="{8CB271BF-2D92-4DB9-BA35-4F4D37EA5610}" sibTransId="{9A2C9513-589A-4F75-B403-0C5989A8E533}"/>
    <dgm:cxn modelId="{227CD2A1-A592-47E6-AF7C-FA656DB7D348}" type="presOf" srcId="{8DADD7D6-70D6-4B72-BDF5-9F9C7616BCED}" destId="{ABC9B620-E686-4605-901B-3AE79B11A046}" srcOrd="0" destOrd="1" presId="urn:microsoft.com/office/officeart/2005/8/layout/hList1"/>
    <dgm:cxn modelId="{8B2B6BB4-437F-4F4A-90E6-8FB73415EA35}" srcId="{60841481-07E2-4228-9798-E9F04F5BEF0B}" destId="{4D019235-B110-40A1-9152-B60A31CA7F15}" srcOrd="2" destOrd="0" parTransId="{6AFC658F-2569-4C81-BC79-5522C545A5ED}" sibTransId="{364A613B-CEE4-4A3B-9C70-EA8C35C5236A}"/>
    <dgm:cxn modelId="{B569C1B5-D7BC-4E13-AF0C-8BF06FEBB3EE}" srcId="{86BA19EC-C9A4-4FB3-B9D4-2376703787BD}" destId="{CD885FB3-3623-4BD0-B456-5D6E3772F732}" srcOrd="1" destOrd="0" parTransId="{2207CD99-839D-49EB-8814-13DA4245DF42}" sibTransId="{8AFD1422-783F-4249-A5AE-B2C929029FA6}"/>
    <dgm:cxn modelId="{DF55D7BB-A24A-40D4-9148-DC621F19676D}" srcId="{60841481-07E2-4228-9798-E9F04F5BEF0B}" destId="{8DADD7D6-70D6-4B72-BDF5-9F9C7616BCED}" srcOrd="1" destOrd="0" parTransId="{A702BE02-8E35-45B7-BA24-899E8B448A65}" sibTransId="{8E8D2701-AD43-4BD4-A5F4-C32999924BA4}"/>
    <dgm:cxn modelId="{75F72DBD-1A51-4E32-91C1-925E712A43B0}" srcId="{60841481-07E2-4228-9798-E9F04F5BEF0B}" destId="{0AD6E556-9AF4-4445-9F35-45E496E17078}" srcOrd="0" destOrd="0" parTransId="{3F2A0525-6DDD-41A8-8E0A-AE9821473DD1}" sibTransId="{FA2E4241-F4EC-4CCD-B5CD-79B4D5280E3A}"/>
    <dgm:cxn modelId="{3F7E42BF-832E-47DC-AB28-D2C8C53F9A25}" srcId="{07D547A5-087B-4B49-A267-F17C59F68B0E}" destId="{2F5B0F4C-9A3F-49B9-85DE-0496F2C42D71}" srcOrd="0" destOrd="0" parTransId="{29BAF8A4-4AA1-443E-AECD-D7618E82518D}" sibTransId="{D40E36BB-52C2-4E5D-9847-E83C6852C733}"/>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C0B88AD2-4769-44A1-A300-7362E1E64988}" type="presOf" srcId="{07D547A5-087B-4B49-A267-F17C59F68B0E}" destId="{4764A036-40C5-4D29-B4CD-B637FE56CB44}" srcOrd="0" destOrd="0"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3BDA4FFD-531D-4F3F-B9DF-1D5D5D133221}" type="presOf" srcId="{279AFAA7-4387-450F-85DB-1853D319AA77}" destId="{DD331CCD-72A7-4D59-B6AA-641E7EF2A110}" srcOrd="0" destOrd="1" presId="urn:microsoft.com/office/officeart/2005/8/layout/hList1"/>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 modelId="{9EFEB3A7-8DB1-4047-8598-BECBE36B04ED}" type="presParOf" srcId="{2259F31A-1BDD-4266-8814-E80C7A975987}" destId="{284F5417-0D04-4DDD-AA5C-8E7A6D4E66FD}" srcOrd="5" destOrd="0" presId="urn:microsoft.com/office/officeart/2005/8/layout/hList1"/>
    <dgm:cxn modelId="{B3147DEB-F21E-44A7-B8F7-705DF9BEB8F7}" type="presParOf" srcId="{2259F31A-1BDD-4266-8814-E80C7A975987}" destId="{5FD43725-8FAA-43B1-BF8C-3E320EC920E3}" srcOrd="6" destOrd="0" presId="urn:microsoft.com/office/officeart/2005/8/layout/hList1"/>
    <dgm:cxn modelId="{208854E5-290E-4471-96C6-083C1E40489D}" type="presParOf" srcId="{5FD43725-8FAA-43B1-BF8C-3E320EC920E3}" destId="{4764A036-40C5-4D29-B4CD-B637FE56CB44}" srcOrd="0" destOrd="0" presId="urn:microsoft.com/office/officeart/2005/8/layout/hList1"/>
    <dgm:cxn modelId="{1B923D65-4F03-4AFD-893E-8CC671A3C5C8}" type="presParOf" srcId="{5FD43725-8FAA-43B1-BF8C-3E320EC920E3}" destId="{5DFA2051-B862-4721-A862-6297CAAD3F1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8302F5-8CB7-453B-8016-086F4408EF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60841481-07E2-4228-9798-E9F04F5BEF0B}">
      <dgm:prSet phldrT="[Text]"/>
      <dgm:spPr>
        <a:solidFill>
          <a:srgbClr val="1E1544"/>
        </a:solidFill>
      </dgm:spPr>
      <dgm:t>
        <a:bodyPr/>
        <a:lstStyle/>
        <a:p>
          <a:pPr rtl="0"/>
          <a:r>
            <a:rPr lang="en-AU" b="0"/>
            <a:t>Outcome </a:t>
          </a:r>
          <a:r>
            <a:rPr lang="en-AU" b="0">
              <a:latin typeface="+mn-lt"/>
            </a:rPr>
            <a:t>4.1a: Environment – services delivered in the individual's home</a:t>
          </a:r>
        </a:p>
      </dgm:t>
    </dgm:pt>
    <dgm:pt modelId="{14166B6D-8AA4-4A4E-BEEC-5BF05E32FBEB}" type="parTrans" cxnId="{3B010624-2361-4B12-BE11-0A2D2E3BF969}">
      <dgm:prSet/>
      <dgm:spPr/>
      <dgm:t>
        <a:bodyPr/>
        <a:lstStyle/>
        <a:p>
          <a:endParaRPr lang="en-AU"/>
        </a:p>
      </dgm:t>
    </dgm:pt>
    <dgm:pt modelId="{2C615159-74C0-47CF-8A86-27A7675D88C6}" type="sibTrans" cxnId="{3B010624-2361-4B12-BE11-0A2D2E3BF969}">
      <dgm:prSet/>
      <dgm:spPr/>
      <dgm:t>
        <a:bodyPr/>
        <a:lstStyle/>
        <a:p>
          <a:endParaRPr lang="en-AU"/>
        </a:p>
      </dgm:t>
    </dgm:pt>
    <dgm:pt modelId="{0AD6E556-9AF4-4445-9F35-45E496E17078}">
      <dgm:prSet phldrT="[Text]" custT="1"/>
      <dgm:spPr>
        <a:solidFill>
          <a:srgbClr val="A098AC">
            <a:alpha val="97255"/>
          </a:srgbClr>
        </a:solidFill>
      </dgm:spPr>
      <dgm:t>
        <a:bodyPr/>
        <a:lstStyle/>
        <a:p>
          <a:pPr>
            <a:buNone/>
          </a:pPr>
          <a:r>
            <a:rPr lang="en-AU" sz="1200"/>
            <a:t>When delivering funded aged care services to individuals in their homes, the provider must support the individuals to mitigate environmental risks relevant to the services.</a:t>
          </a:r>
        </a:p>
      </dgm:t>
    </dgm:pt>
    <dgm:pt modelId="{3F2A0525-6DDD-41A8-8E0A-AE9821473DD1}" type="parTrans" cxnId="{75F72DBD-1A51-4E32-91C1-925E712A43B0}">
      <dgm:prSet/>
      <dgm:spPr/>
      <dgm:t>
        <a:bodyPr/>
        <a:lstStyle/>
        <a:p>
          <a:endParaRPr lang="en-AU"/>
        </a:p>
      </dgm:t>
    </dgm:pt>
    <dgm:pt modelId="{FA2E4241-F4EC-4CCD-B5CD-79B4D5280E3A}" type="sibTrans" cxnId="{75F72DBD-1A51-4E32-91C1-925E712A43B0}">
      <dgm:prSet/>
      <dgm:spPr/>
      <dgm:t>
        <a:bodyPr/>
        <a:lstStyle/>
        <a:p>
          <a:endParaRPr lang="en-AU"/>
        </a:p>
      </dgm:t>
    </dgm:pt>
    <dgm:pt modelId="{250BD9F4-F908-4D29-ADE5-A225285FC028}">
      <dgm:prSet phldrT="[Text]"/>
      <dgm:spPr>
        <a:solidFill>
          <a:srgbClr val="1E1544"/>
        </a:solidFill>
      </dgm:spPr>
      <dgm:t>
        <a:bodyPr/>
        <a:lstStyle/>
        <a:p>
          <a:pPr rtl="0"/>
          <a:r>
            <a:rPr lang="en-AU"/>
            <a:t>Outcome </a:t>
          </a:r>
          <a:r>
            <a:rPr lang="en-AU">
              <a:latin typeface="+mn-lt"/>
            </a:rPr>
            <a:t>4.1b: Environment – services delivered other than in the individual's home</a:t>
          </a:r>
        </a:p>
      </dgm:t>
    </dgm:pt>
    <dgm:pt modelId="{865B75DC-18F7-4EF5-8C06-470735A41AD9}" type="parTrans" cxnId="{9875AE2C-C087-4B18-9609-045CC5F2A47C}">
      <dgm:prSet/>
      <dgm:spPr/>
      <dgm:t>
        <a:bodyPr/>
        <a:lstStyle/>
        <a:p>
          <a:endParaRPr lang="en-AU"/>
        </a:p>
      </dgm:t>
    </dgm:pt>
    <dgm:pt modelId="{082754EA-FF6F-46DC-BBB1-6D15A66BE318}" type="sibTrans" cxnId="{9875AE2C-C087-4B18-9609-045CC5F2A47C}">
      <dgm:prSet/>
      <dgm:spPr/>
      <dgm:t>
        <a:bodyPr/>
        <a:lstStyle/>
        <a:p>
          <a:endParaRPr lang="en-AU"/>
        </a:p>
      </dgm:t>
    </dgm:pt>
    <dgm:pt modelId="{74CF01A1-A8F4-4262-B611-CCB7D6E41D5D}">
      <dgm:prSet phldrT="[Text]" custT="1"/>
      <dgm:spPr>
        <a:solidFill>
          <a:srgbClr val="A098AC">
            <a:alpha val="97647"/>
          </a:srgbClr>
        </a:solidFill>
      </dgm:spPr>
      <dgm:t>
        <a:bodyPr/>
        <a:lstStyle/>
        <a:p>
          <a:pPr>
            <a:buNone/>
          </a:pPr>
          <a:r>
            <a:rPr lang="en-AU" sz="1200"/>
            <a:t>Where the provider delivers funded aged care services to individuals other than in their homes, the provider must ensure that individuals are able to access funded aged care services in a clean, safe and comfortable environment that optimises their sense of belonging, interaction and function.</a:t>
          </a:r>
        </a:p>
      </dgm:t>
    </dgm:pt>
    <dgm:pt modelId="{FEB6C08D-E176-49F6-9EE3-3D9585241164}" type="parTrans" cxnId="{C6287B7C-694B-4E7F-A1A1-677AF1D6261C}">
      <dgm:prSet/>
      <dgm:spPr/>
      <dgm:t>
        <a:bodyPr/>
        <a:lstStyle/>
        <a:p>
          <a:endParaRPr lang="en-AU"/>
        </a:p>
      </dgm:t>
    </dgm:pt>
    <dgm:pt modelId="{0066B7FE-E8BC-40D7-89C3-1D7C68F05AFF}" type="sibTrans" cxnId="{C6287B7C-694B-4E7F-A1A1-677AF1D6261C}">
      <dgm:prSet/>
      <dgm:spPr/>
      <dgm:t>
        <a:bodyPr/>
        <a:lstStyle/>
        <a:p>
          <a:endParaRPr lang="en-AU"/>
        </a:p>
      </dgm:t>
    </dgm:pt>
    <dgm:pt modelId="{86BA19EC-C9A4-4FB3-B9D4-2376703787BD}">
      <dgm:prSet phldrT="[Text]"/>
      <dgm:spPr>
        <a:solidFill>
          <a:srgbClr val="1E1544"/>
        </a:solidFill>
      </dgm:spPr>
      <dgm:t>
        <a:bodyPr/>
        <a:lstStyle/>
        <a:p>
          <a:pPr rtl="0"/>
          <a:r>
            <a:rPr lang="en-AU" b="0">
              <a:latin typeface="+mn-lt"/>
            </a:rPr>
            <a:t>Outcome 4.2: Infection prevention and control</a:t>
          </a:r>
        </a:p>
      </dgm:t>
    </dgm:pt>
    <dgm:pt modelId="{8CB271BF-2D92-4DB9-BA35-4F4D37EA5610}" type="parTrans" cxnId="{7E55A38B-1A3F-45FE-AFF5-F086653A134A}">
      <dgm:prSet/>
      <dgm:spPr/>
      <dgm:t>
        <a:bodyPr/>
        <a:lstStyle/>
        <a:p>
          <a:endParaRPr lang="en-AU"/>
        </a:p>
      </dgm:t>
    </dgm:pt>
    <dgm:pt modelId="{9A2C9513-589A-4F75-B403-0C5989A8E533}" type="sibTrans" cxnId="{7E55A38B-1A3F-45FE-AFF5-F086653A134A}">
      <dgm:prSet/>
      <dgm:spPr/>
      <dgm:t>
        <a:bodyPr/>
        <a:lstStyle/>
        <a:p>
          <a:endParaRPr lang="en-AU"/>
        </a:p>
      </dgm:t>
    </dgm:pt>
    <dgm:pt modelId="{F1F9ED08-D660-49B5-AA4F-C8FDCFCDDD15}">
      <dgm:prSet phldrT="[Text]" custT="1"/>
      <dgm:spPr>
        <a:solidFill>
          <a:srgbClr val="A098AC">
            <a:alpha val="97647"/>
          </a:srgbClr>
        </a:solidFill>
      </dgm:spPr>
      <dgm:t>
        <a:bodyPr/>
        <a:lstStyle/>
        <a:p>
          <a:pPr>
            <a:buNone/>
          </a:pPr>
          <a:r>
            <a:rPr lang="en-AU" sz="1200"/>
            <a:t>The provider must have an appropriate infection prevention and control system.</a:t>
          </a:r>
        </a:p>
      </dgm:t>
    </dgm:pt>
    <dgm:pt modelId="{7307FD4C-8C57-456A-8AB0-1363BDE09690}" type="parTrans" cxnId="{F01BDCC9-13C0-427B-8F38-E55D773358D8}">
      <dgm:prSet/>
      <dgm:spPr/>
      <dgm:t>
        <a:bodyPr/>
        <a:lstStyle/>
        <a:p>
          <a:endParaRPr lang="en-AU"/>
        </a:p>
      </dgm:t>
    </dgm:pt>
    <dgm:pt modelId="{F725CE23-3DC0-4887-B5F5-D947420D4DD6}" type="sibTrans" cxnId="{F01BDCC9-13C0-427B-8F38-E55D773358D8}">
      <dgm:prSet/>
      <dgm:spPr/>
      <dgm:t>
        <a:bodyPr/>
        <a:lstStyle/>
        <a:p>
          <a:endParaRPr lang="en-AU"/>
        </a:p>
      </dgm:t>
    </dgm:pt>
    <dgm:pt modelId="{D55960C0-D1D3-4C6A-9260-5A624DC6FA27}">
      <dgm:prSet phldrT="[Text]" custT="1"/>
      <dgm:spPr>
        <a:solidFill>
          <a:srgbClr val="A098AC">
            <a:alpha val="97255"/>
          </a:srgbClr>
        </a:solidFill>
      </dgm:spPr>
      <dgm:t>
        <a:bodyPr/>
        <a:lstStyle/>
        <a:p>
          <a:pPr>
            <a:buNone/>
          </a:pPr>
          <a:r>
            <a:rPr lang="en-AU" sz="1200"/>
            <a:t>Where the provider uses equipment in the delivery of any funded aged care services to individuals, or providers equipment to individuals, the equipment must be safe and must meet the needs of the individuals.</a:t>
          </a:r>
        </a:p>
      </dgm:t>
    </dgm:pt>
    <dgm:pt modelId="{BE088A5E-63AC-4587-8E0D-8C044C16593D}" type="parTrans" cxnId="{FDF4AE56-3DE0-41D0-B01B-862E9987B4D2}">
      <dgm:prSet/>
      <dgm:spPr/>
      <dgm:t>
        <a:bodyPr/>
        <a:lstStyle/>
        <a:p>
          <a:endParaRPr lang="en-AU"/>
        </a:p>
      </dgm:t>
    </dgm:pt>
    <dgm:pt modelId="{920E056D-214A-4D14-AC18-89CFF366A5DD}" type="sibTrans" cxnId="{FDF4AE56-3DE0-41D0-B01B-862E9987B4D2}">
      <dgm:prSet/>
      <dgm:spPr/>
      <dgm:t>
        <a:bodyPr/>
        <a:lstStyle/>
        <a:p>
          <a:endParaRPr lang="en-AU"/>
        </a:p>
      </dgm:t>
    </dgm:pt>
    <dgm:pt modelId="{FFDCC042-C6DF-4BF3-8727-467EDFCF06A8}">
      <dgm:prSet phldrT="[Text]" custT="1"/>
      <dgm:spPr>
        <a:solidFill>
          <a:srgbClr val="A098AC">
            <a:alpha val="97647"/>
          </a:srgbClr>
        </a:solidFill>
      </dgm:spPr>
      <dgm:t>
        <a:bodyPr/>
        <a:lstStyle/>
        <a:p>
          <a:pPr>
            <a:buNone/>
          </a:pPr>
          <a:r>
            <a:rPr lang="en-AU" sz="1200"/>
            <a:t>Where the provider uses equipment in the delivery of any funded aged care services to individuals, or provides equipment to individuals, the equipment must be safe and must meet the needs of the individuals.</a:t>
          </a:r>
        </a:p>
      </dgm:t>
    </dgm:pt>
    <dgm:pt modelId="{727B5484-DD16-4D9C-AF1D-EE56AD64094E}" type="parTrans" cxnId="{26B34FF4-697A-4356-A19C-49EB58F3F4CF}">
      <dgm:prSet/>
      <dgm:spPr/>
      <dgm:t>
        <a:bodyPr/>
        <a:lstStyle/>
        <a:p>
          <a:endParaRPr lang="en-AU"/>
        </a:p>
      </dgm:t>
    </dgm:pt>
    <dgm:pt modelId="{F9E2DD73-C35D-4358-953C-5D077E292675}" type="sibTrans" cxnId="{26B34FF4-697A-4356-A19C-49EB58F3F4CF}">
      <dgm:prSet/>
      <dgm:spPr/>
      <dgm:t>
        <a:bodyPr/>
        <a:lstStyle/>
        <a:p>
          <a:endParaRPr lang="en-AU"/>
        </a:p>
      </dgm:t>
    </dgm:pt>
    <dgm:pt modelId="{7D4E7230-77EA-45E7-9B88-F0B2A3F3B468}">
      <dgm:prSet phldrT="[Text]" custT="1"/>
      <dgm:spPr>
        <a:solidFill>
          <a:srgbClr val="A098AC">
            <a:alpha val="97647"/>
          </a:srgbClr>
        </a:solidFill>
      </dgm:spPr>
      <dgm:t>
        <a:bodyPr/>
        <a:lstStyle/>
        <a:p>
          <a:pPr>
            <a:buNone/>
          </a:pPr>
          <a:r>
            <a:rPr lang="en-AU" sz="1200"/>
            <a:t>The provider must ensure that aged care workers use hygienic practices and take appropriate infection prevention and control precautions when delivering funded aged care services.</a:t>
          </a:r>
        </a:p>
      </dgm:t>
    </dgm:pt>
    <dgm:pt modelId="{92EFD120-084E-41D0-A836-1A34F6558414}" type="parTrans" cxnId="{49908D46-4432-413E-ACEF-F16945503E31}">
      <dgm:prSet/>
      <dgm:spPr/>
      <dgm:t>
        <a:bodyPr/>
        <a:lstStyle/>
        <a:p>
          <a:endParaRPr lang="en-AU"/>
        </a:p>
      </dgm:t>
    </dgm:pt>
    <dgm:pt modelId="{6D0B85C2-5505-44A0-AA4B-0AFE9598B879}" type="sibTrans" cxnId="{49908D46-4432-413E-ACEF-F16945503E31}">
      <dgm:prSet/>
      <dgm:spPr/>
      <dgm:t>
        <a:bodyPr/>
        <a:lstStyle/>
        <a:p>
          <a:endParaRPr lang="en-AU"/>
        </a:p>
      </dgm:t>
    </dgm:pt>
    <dgm:pt modelId="{2259F31A-1BDD-4266-8814-E80C7A975987}" type="pres">
      <dgm:prSet presAssocID="{3D8302F5-8CB7-453B-8016-086F4408EF30}" presName="Name0" presStyleCnt="0">
        <dgm:presLayoutVars>
          <dgm:dir/>
          <dgm:animLvl val="lvl"/>
          <dgm:resizeHandles val="exact"/>
        </dgm:presLayoutVars>
      </dgm:prSet>
      <dgm:spPr/>
    </dgm:pt>
    <dgm:pt modelId="{2BF18588-F4C1-4523-98DC-556186107CB4}" type="pres">
      <dgm:prSet presAssocID="{60841481-07E2-4228-9798-E9F04F5BEF0B}" presName="composite" presStyleCnt="0"/>
      <dgm:spPr/>
    </dgm:pt>
    <dgm:pt modelId="{69483792-89F4-4FE4-940F-B62D2038764B}" type="pres">
      <dgm:prSet presAssocID="{60841481-07E2-4228-9798-E9F04F5BEF0B}" presName="parTx" presStyleLbl="alignNode1" presStyleIdx="0" presStyleCnt="3">
        <dgm:presLayoutVars>
          <dgm:chMax val="0"/>
          <dgm:chPref val="0"/>
          <dgm:bulletEnabled val="1"/>
        </dgm:presLayoutVars>
      </dgm:prSet>
      <dgm:spPr/>
    </dgm:pt>
    <dgm:pt modelId="{ABC9B620-E686-4605-901B-3AE79B11A046}" type="pres">
      <dgm:prSet presAssocID="{60841481-07E2-4228-9798-E9F04F5BEF0B}" presName="desTx" presStyleLbl="alignAccFollowNode1" presStyleIdx="0" presStyleCnt="3">
        <dgm:presLayoutVars>
          <dgm:bulletEnabled val="1"/>
        </dgm:presLayoutVars>
      </dgm:prSet>
      <dgm:spPr/>
    </dgm:pt>
    <dgm:pt modelId="{65574BA3-69E6-4300-9636-23F56C81078A}" type="pres">
      <dgm:prSet presAssocID="{2C615159-74C0-47CF-8A86-27A7675D88C6}" presName="space" presStyleCnt="0"/>
      <dgm:spPr/>
    </dgm:pt>
    <dgm:pt modelId="{DE53C1DB-DCE7-4529-92C4-DF81D35524A5}" type="pres">
      <dgm:prSet presAssocID="{250BD9F4-F908-4D29-ADE5-A225285FC028}" presName="composite" presStyleCnt="0"/>
      <dgm:spPr/>
    </dgm:pt>
    <dgm:pt modelId="{B1DC46BC-76CD-4B61-9C46-0185253C0E3B}" type="pres">
      <dgm:prSet presAssocID="{250BD9F4-F908-4D29-ADE5-A225285FC028}" presName="parTx" presStyleLbl="alignNode1" presStyleIdx="1" presStyleCnt="3">
        <dgm:presLayoutVars>
          <dgm:chMax val="0"/>
          <dgm:chPref val="0"/>
          <dgm:bulletEnabled val="1"/>
        </dgm:presLayoutVars>
      </dgm:prSet>
      <dgm:spPr/>
    </dgm:pt>
    <dgm:pt modelId="{DD331CCD-72A7-4D59-B6AA-641E7EF2A110}" type="pres">
      <dgm:prSet presAssocID="{250BD9F4-F908-4D29-ADE5-A225285FC028}" presName="desTx" presStyleLbl="alignAccFollowNode1" presStyleIdx="1" presStyleCnt="3">
        <dgm:presLayoutVars>
          <dgm:bulletEnabled val="1"/>
        </dgm:presLayoutVars>
      </dgm:prSet>
      <dgm:spPr/>
    </dgm:pt>
    <dgm:pt modelId="{8DBCF49A-28DB-49A4-82A0-F0FFC6B7E3DB}" type="pres">
      <dgm:prSet presAssocID="{082754EA-FF6F-46DC-BBB1-6D15A66BE318}" presName="space" presStyleCnt="0"/>
      <dgm:spPr/>
    </dgm:pt>
    <dgm:pt modelId="{50C9FCCE-36C9-4172-9AD8-79F2462CCB04}" type="pres">
      <dgm:prSet presAssocID="{86BA19EC-C9A4-4FB3-B9D4-2376703787BD}" presName="composite" presStyleCnt="0"/>
      <dgm:spPr/>
    </dgm:pt>
    <dgm:pt modelId="{B3A95E6E-54FE-4A6F-A2C8-924B46F33FF8}" type="pres">
      <dgm:prSet presAssocID="{86BA19EC-C9A4-4FB3-B9D4-2376703787BD}" presName="parTx" presStyleLbl="alignNode1" presStyleIdx="2" presStyleCnt="3">
        <dgm:presLayoutVars>
          <dgm:chMax val="0"/>
          <dgm:chPref val="0"/>
          <dgm:bulletEnabled val="1"/>
        </dgm:presLayoutVars>
      </dgm:prSet>
      <dgm:spPr/>
    </dgm:pt>
    <dgm:pt modelId="{0E46EDF5-9C50-449B-88F0-64D9DB73520A}" type="pres">
      <dgm:prSet presAssocID="{86BA19EC-C9A4-4FB3-B9D4-2376703787BD}" presName="desTx" presStyleLbl="alignAccFollowNode1" presStyleIdx="2" presStyleCnt="3">
        <dgm:presLayoutVars>
          <dgm:bulletEnabled val="1"/>
        </dgm:presLayoutVars>
      </dgm:prSet>
      <dgm:spPr/>
    </dgm:pt>
  </dgm:ptLst>
  <dgm:cxnLst>
    <dgm:cxn modelId="{3B010624-2361-4B12-BE11-0A2D2E3BF969}" srcId="{3D8302F5-8CB7-453B-8016-086F4408EF30}" destId="{60841481-07E2-4228-9798-E9F04F5BEF0B}" srcOrd="0" destOrd="0" parTransId="{14166B6D-8AA4-4A4E-BEEC-5BF05E32FBEB}" sibTransId="{2C615159-74C0-47CF-8A86-27A7675D88C6}"/>
    <dgm:cxn modelId="{9875AE2C-C087-4B18-9609-045CC5F2A47C}" srcId="{3D8302F5-8CB7-453B-8016-086F4408EF30}" destId="{250BD9F4-F908-4D29-ADE5-A225285FC028}" srcOrd="1" destOrd="0" parTransId="{865B75DC-18F7-4EF5-8C06-470735A41AD9}" sibTransId="{082754EA-FF6F-46DC-BBB1-6D15A66BE318}"/>
    <dgm:cxn modelId="{13375337-5843-49FE-82AB-AA7153EED9EA}" type="presOf" srcId="{FFDCC042-C6DF-4BF3-8727-467EDFCF06A8}" destId="{DD331CCD-72A7-4D59-B6AA-641E7EF2A110}" srcOrd="0" destOrd="1" presId="urn:microsoft.com/office/officeart/2005/8/layout/hList1"/>
    <dgm:cxn modelId="{D3DEC63A-DAA9-4A73-919C-F17E29391312}" type="presOf" srcId="{F1F9ED08-D660-49B5-AA4F-C8FDCFCDDD15}" destId="{0E46EDF5-9C50-449B-88F0-64D9DB73520A}" srcOrd="0" destOrd="0" presId="urn:microsoft.com/office/officeart/2005/8/layout/hList1"/>
    <dgm:cxn modelId="{518E5541-4227-4C48-8CE1-C1807AA27EEA}" type="presOf" srcId="{0AD6E556-9AF4-4445-9F35-45E496E17078}" destId="{ABC9B620-E686-4605-901B-3AE79B11A046}" srcOrd="0" destOrd="0" presId="urn:microsoft.com/office/officeart/2005/8/layout/hList1"/>
    <dgm:cxn modelId="{49908D46-4432-413E-ACEF-F16945503E31}" srcId="{86BA19EC-C9A4-4FB3-B9D4-2376703787BD}" destId="{7D4E7230-77EA-45E7-9B88-F0B2A3F3B468}" srcOrd="1" destOrd="0" parTransId="{92EFD120-084E-41D0-A836-1A34F6558414}" sibTransId="{6D0B85C2-5505-44A0-AA4B-0AFE9598B879}"/>
    <dgm:cxn modelId="{F9BAE946-76B2-4E12-B457-FE17616078C4}" type="presOf" srcId="{60841481-07E2-4228-9798-E9F04F5BEF0B}" destId="{69483792-89F4-4FE4-940F-B62D2038764B}" srcOrd="0" destOrd="0" presId="urn:microsoft.com/office/officeart/2005/8/layout/hList1"/>
    <dgm:cxn modelId="{C7F52976-1BA0-4F7D-843A-6200771B5C8E}" type="presOf" srcId="{74CF01A1-A8F4-4262-B611-CCB7D6E41D5D}" destId="{DD331CCD-72A7-4D59-B6AA-641E7EF2A110}" srcOrd="0" destOrd="0" presId="urn:microsoft.com/office/officeart/2005/8/layout/hList1"/>
    <dgm:cxn modelId="{FDF4AE56-3DE0-41D0-B01B-862E9987B4D2}" srcId="{60841481-07E2-4228-9798-E9F04F5BEF0B}" destId="{D55960C0-D1D3-4C6A-9260-5A624DC6FA27}" srcOrd="1" destOrd="0" parTransId="{BE088A5E-63AC-4587-8E0D-8C044C16593D}" sibTransId="{920E056D-214A-4D14-AC18-89CFF366A5DD}"/>
    <dgm:cxn modelId="{C6287B7C-694B-4E7F-A1A1-677AF1D6261C}" srcId="{250BD9F4-F908-4D29-ADE5-A225285FC028}" destId="{74CF01A1-A8F4-4262-B611-CCB7D6E41D5D}" srcOrd="0" destOrd="0" parTransId="{FEB6C08D-E176-49F6-9EE3-3D9585241164}" sibTransId="{0066B7FE-E8BC-40D7-89C3-1D7C68F05AFF}"/>
    <dgm:cxn modelId="{7E55A38B-1A3F-45FE-AFF5-F086653A134A}" srcId="{3D8302F5-8CB7-453B-8016-086F4408EF30}" destId="{86BA19EC-C9A4-4FB3-B9D4-2376703787BD}" srcOrd="2" destOrd="0" parTransId="{8CB271BF-2D92-4DB9-BA35-4F4D37EA5610}" sibTransId="{9A2C9513-589A-4F75-B403-0C5989A8E533}"/>
    <dgm:cxn modelId="{445D08B8-3F13-44A8-A998-269EBE4AAAD1}" type="presOf" srcId="{D55960C0-D1D3-4C6A-9260-5A624DC6FA27}" destId="{ABC9B620-E686-4605-901B-3AE79B11A046}" srcOrd="0" destOrd="1" presId="urn:microsoft.com/office/officeart/2005/8/layout/hList1"/>
    <dgm:cxn modelId="{75F72DBD-1A51-4E32-91C1-925E712A43B0}" srcId="{60841481-07E2-4228-9798-E9F04F5BEF0B}" destId="{0AD6E556-9AF4-4445-9F35-45E496E17078}" srcOrd="0" destOrd="0" parTransId="{3F2A0525-6DDD-41A8-8E0A-AE9821473DD1}" sibTransId="{FA2E4241-F4EC-4CCD-B5CD-79B4D5280E3A}"/>
    <dgm:cxn modelId="{F01BDCC9-13C0-427B-8F38-E55D773358D8}" srcId="{86BA19EC-C9A4-4FB3-B9D4-2376703787BD}" destId="{F1F9ED08-D660-49B5-AA4F-C8FDCFCDDD15}" srcOrd="0" destOrd="0" parTransId="{7307FD4C-8C57-456A-8AB0-1363BDE09690}" sibTransId="{F725CE23-3DC0-4887-B5F5-D947420D4DD6}"/>
    <dgm:cxn modelId="{FD6335CE-E230-4164-99A7-CF1A505371CB}" type="presOf" srcId="{86BA19EC-C9A4-4FB3-B9D4-2376703787BD}" destId="{B3A95E6E-54FE-4A6F-A2C8-924B46F33FF8}" srcOrd="0" destOrd="0" presId="urn:microsoft.com/office/officeart/2005/8/layout/hList1"/>
    <dgm:cxn modelId="{20FC1DE2-E456-4FC8-AC77-F5DABE50BE76}" type="presOf" srcId="{7D4E7230-77EA-45E7-9B88-F0B2A3F3B468}" destId="{0E46EDF5-9C50-449B-88F0-64D9DB73520A}" srcOrd="0" destOrd="1" presId="urn:microsoft.com/office/officeart/2005/8/layout/hList1"/>
    <dgm:cxn modelId="{A922AEE5-4767-4FAA-AD1D-8580163E85A5}" type="presOf" srcId="{250BD9F4-F908-4D29-ADE5-A225285FC028}" destId="{B1DC46BC-76CD-4B61-9C46-0185253C0E3B}" srcOrd="0" destOrd="0" presId="urn:microsoft.com/office/officeart/2005/8/layout/hList1"/>
    <dgm:cxn modelId="{61ADDFE6-641B-47AD-8C97-39E4D83C1E32}" type="presOf" srcId="{3D8302F5-8CB7-453B-8016-086F4408EF30}" destId="{2259F31A-1BDD-4266-8814-E80C7A975987}" srcOrd="0" destOrd="0" presId="urn:microsoft.com/office/officeart/2005/8/layout/hList1"/>
    <dgm:cxn modelId="{26B34FF4-697A-4356-A19C-49EB58F3F4CF}" srcId="{250BD9F4-F908-4D29-ADE5-A225285FC028}" destId="{FFDCC042-C6DF-4BF3-8727-467EDFCF06A8}" srcOrd="1" destOrd="0" parTransId="{727B5484-DD16-4D9C-AF1D-EE56AD64094E}" sibTransId="{F9E2DD73-C35D-4358-953C-5D077E292675}"/>
    <dgm:cxn modelId="{AAAEBBF0-6DB5-4CEF-A629-86F9A626705E}" type="presParOf" srcId="{2259F31A-1BDD-4266-8814-E80C7A975987}" destId="{2BF18588-F4C1-4523-98DC-556186107CB4}" srcOrd="0" destOrd="0" presId="urn:microsoft.com/office/officeart/2005/8/layout/hList1"/>
    <dgm:cxn modelId="{62B7EDD9-F4B0-4EE8-9C4A-4682432A2BA7}" type="presParOf" srcId="{2BF18588-F4C1-4523-98DC-556186107CB4}" destId="{69483792-89F4-4FE4-940F-B62D2038764B}" srcOrd="0" destOrd="0" presId="urn:microsoft.com/office/officeart/2005/8/layout/hList1"/>
    <dgm:cxn modelId="{04D1D9EE-B21C-4699-BC3F-C3CE96E44795}" type="presParOf" srcId="{2BF18588-F4C1-4523-98DC-556186107CB4}" destId="{ABC9B620-E686-4605-901B-3AE79B11A046}" srcOrd="1" destOrd="0" presId="urn:microsoft.com/office/officeart/2005/8/layout/hList1"/>
    <dgm:cxn modelId="{5865205A-0443-463D-93E1-1437013DCAC8}" type="presParOf" srcId="{2259F31A-1BDD-4266-8814-E80C7A975987}" destId="{65574BA3-69E6-4300-9636-23F56C81078A}" srcOrd="1" destOrd="0" presId="urn:microsoft.com/office/officeart/2005/8/layout/hList1"/>
    <dgm:cxn modelId="{52219107-C031-4F13-82C0-C93178C47475}" type="presParOf" srcId="{2259F31A-1BDD-4266-8814-E80C7A975987}" destId="{DE53C1DB-DCE7-4529-92C4-DF81D35524A5}" srcOrd="2" destOrd="0" presId="urn:microsoft.com/office/officeart/2005/8/layout/hList1"/>
    <dgm:cxn modelId="{9F64C8BC-FEEB-45AE-9CD9-0D28F10587BF}" type="presParOf" srcId="{DE53C1DB-DCE7-4529-92C4-DF81D35524A5}" destId="{B1DC46BC-76CD-4B61-9C46-0185253C0E3B}" srcOrd="0" destOrd="0" presId="urn:microsoft.com/office/officeart/2005/8/layout/hList1"/>
    <dgm:cxn modelId="{874DA0B0-B5D9-4F96-BA5D-DF6ECEB397CA}" type="presParOf" srcId="{DE53C1DB-DCE7-4529-92C4-DF81D35524A5}" destId="{DD331CCD-72A7-4D59-B6AA-641E7EF2A110}" srcOrd="1" destOrd="0" presId="urn:microsoft.com/office/officeart/2005/8/layout/hList1"/>
    <dgm:cxn modelId="{AA5CCB45-27B0-41D0-95DA-09A417BF83E1}" type="presParOf" srcId="{2259F31A-1BDD-4266-8814-E80C7A975987}" destId="{8DBCF49A-28DB-49A4-82A0-F0FFC6B7E3DB}" srcOrd="3" destOrd="0" presId="urn:microsoft.com/office/officeart/2005/8/layout/hList1"/>
    <dgm:cxn modelId="{47E233C0-3B1E-4581-953E-AEC57E46CA66}" type="presParOf" srcId="{2259F31A-1BDD-4266-8814-E80C7A975987}" destId="{50C9FCCE-36C9-4172-9AD8-79F2462CCB04}" srcOrd="4" destOrd="0" presId="urn:microsoft.com/office/officeart/2005/8/layout/hList1"/>
    <dgm:cxn modelId="{AB691258-24D1-430D-9414-6F95410D519B}" type="presParOf" srcId="{50C9FCCE-36C9-4172-9AD8-79F2462CCB04}" destId="{B3A95E6E-54FE-4A6F-A2C8-924B46F33FF8}" srcOrd="0" destOrd="0" presId="urn:microsoft.com/office/officeart/2005/8/layout/hList1"/>
    <dgm:cxn modelId="{D22B20E3-3873-4F4A-938B-337DAD29CC50}" type="presParOf" srcId="{50C9FCCE-36C9-4172-9AD8-79F2462CCB04}" destId="{0E46EDF5-9C50-449B-88F0-64D9DB7352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E14DDF-300E-4008-8DDF-E747AD6B2D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AU"/>
        </a:p>
      </dgm:t>
    </dgm:pt>
    <dgm:pt modelId="{1CEA2F53-64F3-4184-BD14-7FE523ECF314}">
      <dgm:prSet phldrT="[Text]"/>
      <dgm:spPr>
        <a:solidFill>
          <a:srgbClr val="28B3BC"/>
        </a:solidFill>
      </dgm:spPr>
      <dgm:t>
        <a:bodyPr/>
        <a:lstStyle/>
        <a:p>
          <a:r>
            <a:rPr lang="en-AU"/>
            <a:t>Outcome 5.1 Clinical governance</a:t>
          </a:r>
        </a:p>
      </dgm:t>
    </dgm:pt>
    <dgm:pt modelId="{F723E94E-4067-4CBA-891B-8C27A0F9CBC6}" type="parTrans" cxnId="{27E2658D-C7B6-4D1B-B3D9-F08F1582D9CD}">
      <dgm:prSet/>
      <dgm:spPr/>
      <dgm:t>
        <a:bodyPr/>
        <a:lstStyle/>
        <a:p>
          <a:endParaRPr lang="en-AU"/>
        </a:p>
      </dgm:t>
    </dgm:pt>
    <dgm:pt modelId="{DE69C083-68DF-4D2C-AF5F-0D01B7A8867B}" type="sibTrans" cxnId="{27E2658D-C7B6-4D1B-B3D9-F08F1582D9CD}">
      <dgm:prSet/>
      <dgm:spPr/>
      <dgm:t>
        <a:bodyPr/>
        <a:lstStyle/>
        <a:p>
          <a:endParaRPr lang="en-AU"/>
        </a:p>
      </dgm:t>
    </dgm:pt>
    <dgm:pt modelId="{D8F307E5-A9D2-4FA3-BBE0-860087892F43}">
      <dgm:prSet phldrT="[Text]"/>
      <dgm:spPr>
        <a:solidFill>
          <a:srgbClr val="28B3BC"/>
        </a:solidFill>
      </dgm:spPr>
      <dgm:t>
        <a:bodyPr/>
        <a:lstStyle/>
        <a:p>
          <a:r>
            <a:rPr lang="en-AU"/>
            <a:t>Outcome 5.2 Preventing and controlling infections in delivering clinical care services</a:t>
          </a:r>
        </a:p>
      </dgm:t>
    </dgm:pt>
    <dgm:pt modelId="{E50929F9-3B90-460D-B1EA-404A0AC3F40B}" type="parTrans" cxnId="{3812FB76-1642-48D0-9CA6-F5B4B6E91302}">
      <dgm:prSet/>
      <dgm:spPr/>
      <dgm:t>
        <a:bodyPr/>
        <a:lstStyle/>
        <a:p>
          <a:endParaRPr lang="en-AU"/>
        </a:p>
      </dgm:t>
    </dgm:pt>
    <dgm:pt modelId="{2EEC0973-0D95-4310-9FD6-6C5F4F515735}" type="sibTrans" cxnId="{3812FB76-1642-48D0-9CA6-F5B4B6E91302}">
      <dgm:prSet/>
      <dgm:spPr/>
      <dgm:t>
        <a:bodyPr/>
        <a:lstStyle/>
        <a:p>
          <a:endParaRPr lang="en-AU"/>
        </a:p>
      </dgm:t>
    </dgm:pt>
    <dgm:pt modelId="{D1B9FD98-B6AC-4C6D-AD4A-1F2F50269810}">
      <dgm:prSet phldrT="[Text]"/>
      <dgm:spPr>
        <a:solidFill>
          <a:srgbClr val="28B3BC"/>
        </a:solidFill>
      </dgm:spPr>
      <dgm:t>
        <a:bodyPr/>
        <a:lstStyle/>
        <a:p>
          <a:r>
            <a:rPr lang="en-AU"/>
            <a:t>Outcome 5.3 Safe and quality use of medicines</a:t>
          </a:r>
        </a:p>
      </dgm:t>
    </dgm:pt>
    <dgm:pt modelId="{377D51AE-FBDF-47CE-96B3-34A714750AFE}" type="parTrans" cxnId="{C2647A3A-8E74-4E23-AECB-E3AB23B3AF83}">
      <dgm:prSet/>
      <dgm:spPr/>
      <dgm:t>
        <a:bodyPr/>
        <a:lstStyle/>
        <a:p>
          <a:endParaRPr lang="en-AU"/>
        </a:p>
      </dgm:t>
    </dgm:pt>
    <dgm:pt modelId="{07937A68-2E34-4A49-B8B4-A169962D3BDD}" type="sibTrans" cxnId="{C2647A3A-8E74-4E23-AECB-E3AB23B3AF83}">
      <dgm:prSet/>
      <dgm:spPr/>
      <dgm:t>
        <a:bodyPr/>
        <a:lstStyle/>
        <a:p>
          <a:endParaRPr lang="en-AU"/>
        </a:p>
      </dgm:t>
    </dgm:pt>
    <dgm:pt modelId="{3C55957C-0B1B-4F18-9EA9-DAE1816D61B7}">
      <dgm:prSet phldrT="[Text]"/>
      <dgm:spPr>
        <a:solidFill>
          <a:srgbClr val="28B3BC"/>
        </a:solidFill>
      </dgm:spPr>
      <dgm:t>
        <a:bodyPr/>
        <a:lstStyle/>
        <a:p>
          <a:r>
            <a:rPr lang="en-AU"/>
            <a:t>Outcome 5.4 Comprehensive care</a:t>
          </a:r>
        </a:p>
      </dgm:t>
    </dgm:pt>
    <dgm:pt modelId="{74212DD8-A133-4DC3-904A-71A3063913FB}" type="parTrans" cxnId="{B4944C14-D52B-4646-A8A0-54A2947A9DF3}">
      <dgm:prSet/>
      <dgm:spPr/>
      <dgm:t>
        <a:bodyPr/>
        <a:lstStyle/>
        <a:p>
          <a:endParaRPr lang="en-AU"/>
        </a:p>
      </dgm:t>
    </dgm:pt>
    <dgm:pt modelId="{23A9EFE8-2214-483E-B535-44FEE432A96B}" type="sibTrans" cxnId="{B4944C14-D52B-4646-A8A0-54A2947A9DF3}">
      <dgm:prSet/>
      <dgm:spPr/>
      <dgm:t>
        <a:bodyPr/>
        <a:lstStyle/>
        <a:p>
          <a:endParaRPr lang="en-AU"/>
        </a:p>
      </dgm:t>
    </dgm:pt>
    <dgm:pt modelId="{8B151DF1-BA70-4A63-AEBA-CD0E4E6EBA35}">
      <dgm:prSet phldrT="[Text]"/>
      <dgm:spPr>
        <a:solidFill>
          <a:srgbClr val="28B3BC"/>
        </a:solidFill>
      </dgm:spPr>
      <dgm:t>
        <a:bodyPr/>
        <a:lstStyle/>
        <a:p>
          <a:r>
            <a:rPr lang="en-AU"/>
            <a:t>Outcome 5.5 Safety of clinical care services</a:t>
          </a:r>
        </a:p>
      </dgm:t>
    </dgm:pt>
    <dgm:pt modelId="{60955450-9118-49DF-A458-F3F8821589BE}" type="parTrans" cxnId="{1CF87BCC-1A49-403D-9479-758ECED9B4A9}">
      <dgm:prSet/>
      <dgm:spPr/>
      <dgm:t>
        <a:bodyPr/>
        <a:lstStyle/>
        <a:p>
          <a:endParaRPr lang="en-AU"/>
        </a:p>
      </dgm:t>
    </dgm:pt>
    <dgm:pt modelId="{DC74F839-9037-4537-B133-CD0A9FFE4D46}" type="sibTrans" cxnId="{1CF87BCC-1A49-403D-9479-758ECED9B4A9}">
      <dgm:prSet/>
      <dgm:spPr/>
      <dgm:t>
        <a:bodyPr/>
        <a:lstStyle/>
        <a:p>
          <a:endParaRPr lang="en-AU"/>
        </a:p>
      </dgm:t>
    </dgm:pt>
    <dgm:pt modelId="{C49104AB-ACAF-425B-B528-8F69A75924BD}">
      <dgm:prSet phldrT="[Text]"/>
      <dgm:spPr>
        <a:solidFill>
          <a:srgbClr val="28B3BC"/>
        </a:solidFill>
      </dgm:spPr>
      <dgm:t>
        <a:bodyPr/>
        <a:lstStyle/>
        <a:p>
          <a:r>
            <a:rPr lang="en-AU"/>
            <a:t>Outcome 5.6 Cognitive impairment</a:t>
          </a:r>
        </a:p>
      </dgm:t>
    </dgm:pt>
    <dgm:pt modelId="{1B95D987-8D71-43B2-B310-58E5CB9BB860}" type="parTrans" cxnId="{86B3F468-E752-420F-94C5-659016D49EEB}">
      <dgm:prSet/>
      <dgm:spPr/>
      <dgm:t>
        <a:bodyPr/>
        <a:lstStyle/>
        <a:p>
          <a:endParaRPr lang="en-AU"/>
        </a:p>
      </dgm:t>
    </dgm:pt>
    <dgm:pt modelId="{B41B1A0D-624B-4602-BB4B-3EE2663FAE2F}" type="sibTrans" cxnId="{86B3F468-E752-420F-94C5-659016D49EEB}">
      <dgm:prSet/>
      <dgm:spPr/>
      <dgm:t>
        <a:bodyPr/>
        <a:lstStyle/>
        <a:p>
          <a:endParaRPr lang="en-AU"/>
        </a:p>
      </dgm:t>
    </dgm:pt>
    <dgm:pt modelId="{C311058E-CCBB-4180-B029-08DB905508F3}">
      <dgm:prSet phldrT="[Text]"/>
      <dgm:spPr>
        <a:solidFill>
          <a:srgbClr val="28B3BC"/>
        </a:solidFill>
        <a:ln>
          <a:solidFill>
            <a:srgbClr val="28B3BC"/>
          </a:solidFill>
        </a:ln>
      </dgm:spPr>
      <dgm:t>
        <a:bodyPr/>
        <a:lstStyle/>
        <a:p>
          <a:r>
            <a:rPr lang="en-AU"/>
            <a:t>Outcome 5.7 Palliative care and end-of-life</a:t>
          </a:r>
        </a:p>
      </dgm:t>
    </dgm:pt>
    <dgm:pt modelId="{273D643A-3B59-4731-BA6D-00FFDD148E4E}" type="parTrans" cxnId="{100FD1B2-85D3-4117-B85D-37894CFB5524}">
      <dgm:prSet/>
      <dgm:spPr/>
      <dgm:t>
        <a:bodyPr/>
        <a:lstStyle/>
        <a:p>
          <a:endParaRPr lang="en-AU"/>
        </a:p>
      </dgm:t>
    </dgm:pt>
    <dgm:pt modelId="{F925CBD0-C4B0-4647-ABAF-49B0A20D9C34}" type="sibTrans" cxnId="{100FD1B2-85D3-4117-B85D-37894CFB5524}">
      <dgm:prSet/>
      <dgm:spPr/>
      <dgm:t>
        <a:bodyPr/>
        <a:lstStyle/>
        <a:p>
          <a:endParaRPr lang="en-AU"/>
        </a:p>
      </dgm:t>
    </dgm:pt>
    <dgm:pt modelId="{544FCAEE-978F-4743-9A31-77F40F2DA087}" type="pres">
      <dgm:prSet presAssocID="{B1E14DDF-300E-4008-8DDF-E747AD6B2DAD}" presName="linear" presStyleCnt="0">
        <dgm:presLayoutVars>
          <dgm:dir/>
          <dgm:animLvl val="lvl"/>
          <dgm:resizeHandles val="exact"/>
        </dgm:presLayoutVars>
      </dgm:prSet>
      <dgm:spPr/>
    </dgm:pt>
    <dgm:pt modelId="{EA59188A-697F-4EA9-94A2-6BD96D57C7F4}" type="pres">
      <dgm:prSet presAssocID="{1CEA2F53-64F3-4184-BD14-7FE523ECF314}" presName="parentLin" presStyleCnt="0"/>
      <dgm:spPr/>
    </dgm:pt>
    <dgm:pt modelId="{969503E1-8836-468F-809E-5C70DEDD61A9}" type="pres">
      <dgm:prSet presAssocID="{1CEA2F53-64F3-4184-BD14-7FE523ECF314}" presName="parentLeftMargin" presStyleLbl="node1" presStyleIdx="0" presStyleCnt="7"/>
      <dgm:spPr/>
    </dgm:pt>
    <dgm:pt modelId="{5A090739-AB77-4B4E-9CAC-EECD2AE89C45}" type="pres">
      <dgm:prSet presAssocID="{1CEA2F53-64F3-4184-BD14-7FE523ECF314}" presName="parentText" presStyleLbl="node1" presStyleIdx="0" presStyleCnt="7">
        <dgm:presLayoutVars>
          <dgm:chMax val="0"/>
          <dgm:bulletEnabled val="1"/>
        </dgm:presLayoutVars>
      </dgm:prSet>
      <dgm:spPr/>
    </dgm:pt>
    <dgm:pt modelId="{81B3952C-9F1A-4811-9305-AFADE7774A55}" type="pres">
      <dgm:prSet presAssocID="{1CEA2F53-64F3-4184-BD14-7FE523ECF314}" presName="negativeSpace" presStyleCnt="0"/>
      <dgm:spPr/>
    </dgm:pt>
    <dgm:pt modelId="{0A1DB92C-A063-411D-9A46-0964A87323A3}" type="pres">
      <dgm:prSet presAssocID="{1CEA2F53-64F3-4184-BD14-7FE523ECF314}" presName="childText" presStyleLbl="conFgAcc1" presStyleIdx="0" presStyleCnt="7">
        <dgm:presLayoutVars>
          <dgm:bulletEnabled val="1"/>
        </dgm:presLayoutVars>
      </dgm:prSet>
      <dgm:spPr>
        <a:ln>
          <a:solidFill>
            <a:schemeClr val="accent3">
              <a:lumMod val="75000"/>
            </a:schemeClr>
          </a:solidFill>
        </a:ln>
      </dgm:spPr>
    </dgm:pt>
    <dgm:pt modelId="{42166903-A9C9-4743-BA0A-6FF20FC25AC4}" type="pres">
      <dgm:prSet presAssocID="{DE69C083-68DF-4D2C-AF5F-0D01B7A8867B}" presName="spaceBetweenRectangles" presStyleCnt="0"/>
      <dgm:spPr/>
    </dgm:pt>
    <dgm:pt modelId="{542E90E4-8532-48E6-A7DD-925AC61B03E9}" type="pres">
      <dgm:prSet presAssocID="{D8F307E5-A9D2-4FA3-BBE0-860087892F43}" presName="parentLin" presStyleCnt="0"/>
      <dgm:spPr/>
    </dgm:pt>
    <dgm:pt modelId="{6030B0F9-E3F2-4495-BD45-66FD2FB54A1D}" type="pres">
      <dgm:prSet presAssocID="{D8F307E5-A9D2-4FA3-BBE0-860087892F43}" presName="parentLeftMargin" presStyleLbl="node1" presStyleIdx="0" presStyleCnt="7"/>
      <dgm:spPr/>
    </dgm:pt>
    <dgm:pt modelId="{3ECD2F86-873F-4F1A-91CC-5F7CA14FE1CC}" type="pres">
      <dgm:prSet presAssocID="{D8F307E5-A9D2-4FA3-BBE0-860087892F43}" presName="parentText" presStyleLbl="node1" presStyleIdx="1" presStyleCnt="7">
        <dgm:presLayoutVars>
          <dgm:chMax val="0"/>
          <dgm:bulletEnabled val="1"/>
        </dgm:presLayoutVars>
      </dgm:prSet>
      <dgm:spPr/>
    </dgm:pt>
    <dgm:pt modelId="{67AB3752-CEC7-4921-A21A-24FD3CF90AD8}" type="pres">
      <dgm:prSet presAssocID="{D8F307E5-A9D2-4FA3-BBE0-860087892F43}" presName="negativeSpace" presStyleCnt="0"/>
      <dgm:spPr/>
    </dgm:pt>
    <dgm:pt modelId="{715D16BB-9EFD-4A5B-96C5-40B993270D92}" type="pres">
      <dgm:prSet presAssocID="{D8F307E5-A9D2-4FA3-BBE0-860087892F43}" presName="childText" presStyleLbl="conFgAcc1" presStyleIdx="1" presStyleCnt="7">
        <dgm:presLayoutVars>
          <dgm:bulletEnabled val="1"/>
        </dgm:presLayoutVars>
      </dgm:prSet>
      <dgm:spPr>
        <a:ln>
          <a:solidFill>
            <a:schemeClr val="accent3">
              <a:lumMod val="75000"/>
            </a:schemeClr>
          </a:solidFill>
        </a:ln>
      </dgm:spPr>
    </dgm:pt>
    <dgm:pt modelId="{C3CA7571-E70E-44F2-A5A4-1E1FC398A80F}" type="pres">
      <dgm:prSet presAssocID="{2EEC0973-0D95-4310-9FD6-6C5F4F515735}" presName="spaceBetweenRectangles" presStyleCnt="0"/>
      <dgm:spPr/>
    </dgm:pt>
    <dgm:pt modelId="{DDCB4296-B394-4D4E-BA4E-03060F86FE6B}" type="pres">
      <dgm:prSet presAssocID="{D1B9FD98-B6AC-4C6D-AD4A-1F2F50269810}" presName="parentLin" presStyleCnt="0"/>
      <dgm:spPr/>
    </dgm:pt>
    <dgm:pt modelId="{2980D6E1-0DC1-4C60-9C2F-90984B75B0B5}" type="pres">
      <dgm:prSet presAssocID="{D1B9FD98-B6AC-4C6D-AD4A-1F2F50269810}" presName="parentLeftMargin" presStyleLbl="node1" presStyleIdx="1" presStyleCnt="7"/>
      <dgm:spPr/>
    </dgm:pt>
    <dgm:pt modelId="{E79BB699-916F-431A-B907-18611ACDEAAE}" type="pres">
      <dgm:prSet presAssocID="{D1B9FD98-B6AC-4C6D-AD4A-1F2F50269810}" presName="parentText" presStyleLbl="node1" presStyleIdx="2" presStyleCnt="7">
        <dgm:presLayoutVars>
          <dgm:chMax val="0"/>
          <dgm:bulletEnabled val="1"/>
        </dgm:presLayoutVars>
      </dgm:prSet>
      <dgm:spPr/>
    </dgm:pt>
    <dgm:pt modelId="{9D22A518-9B76-4A93-876D-AE2257B88FBB}" type="pres">
      <dgm:prSet presAssocID="{D1B9FD98-B6AC-4C6D-AD4A-1F2F50269810}" presName="negativeSpace" presStyleCnt="0"/>
      <dgm:spPr/>
    </dgm:pt>
    <dgm:pt modelId="{4BDDE2F5-7B2F-4B42-82CB-FEE90C8500F3}" type="pres">
      <dgm:prSet presAssocID="{D1B9FD98-B6AC-4C6D-AD4A-1F2F50269810}" presName="childText" presStyleLbl="conFgAcc1" presStyleIdx="2" presStyleCnt="7">
        <dgm:presLayoutVars>
          <dgm:bulletEnabled val="1"/>
        </dgm:presLayoutVars>
      </dgm:prSet>
      <dgm:spPr>
        <a:ln>
          <a:solidFill>
            <a:schemeClr val="accent3">
              <a:lumMod val="75000"/>
            </a:schemeClr>
          </a:solidFill>
        </a:ln>
      </dgm:spPr>
    </dgm:pt>
    <dgm:pt modelId="{049397F1-52FE-49C0-A8EC-16B999C61E88}" type="pres">
      <dgm:prSet presAssocID="{07937A68-2E34-4A49-B8B4-A169962D3BDD}" presName="spaceBetweenRectangles" presStyleCnt="0"/>
      <dgm:spPr/>
    </dgm:pt>
    <dgm:pt modelId="{F931BCB8-5DE5-4CDD-BD36-4D5BBB040692}" type="pres">
      <dgm:prSet presAssocID="{3C55957C-0B1B-4F18-9EA9-DAE1816D61B7}" presName="parentLin" presStyleCnt="0"/>
      <dgm:spPr/>
    </dgm:pt>
    <dgm:pt modelId="{E2016559-9EF5-4E47-9208-0513E5DBFF1E}" type="pres">
      <dgm:prSet presAssocID="{3C55957C-0B1B-4F18-9EA9-DAE1816D61B7}" presName="parentLeftMargin" presStyleLbl="node1" presStyleIdx="2" presStyleCnt="7"/>
      <dgm:spPr/>
    </dgm:pt>
    <dgm:pt modelId="{193676DA-D9D8-457E-BCC6-C82E80D9F342}" type="pres">
      <dgm:prSet presAssocID="{3C55957C-0B1B-4F18-9EA9-DAE1816D61B7}" presName="parentText" presStyleLbl="node1" presStyleIdx="3" presStyleCnt="7">
        <dgm:presLayoutVars>
          <dgm:chMax val="0"/>
          <dgm:bulletEnabled val="1"/>
        </dgm:presLayoutVars>
      </dgm:prSet>
      <dgm:spPr/>
    </dgm:pt>
    <dgm:pt modelId="{99B31EA8-ACBF-488B-B709-7555E49BBA84}" type="pres">
      <dgm:prSet presAssocID="{3C55957C-0B1B-4F18-9EA9-DAE1816D61B7}" presName="negativeSpace" presStyleCnt="0"/>
      <dgm:spPr/>
    </dgm:pt>
    <dgm:pt modelId="{F3A54199-DF88-4DE9-B209-966AABD9675B}" type="pres">
      <dgm:prSet presAssocID="{3C55957C-0B1B-4F18-9EA9-DAE1816D61B7}" presName="childText" presStyleLbl="conFgAcc1" presStyleIdx="3" presStyleCnt="7">
        <dgm:presLayoutVars>
          <dgm:bulletEnabled val="1"/>
        </dgm:presLayoutVars>
      </dgm:prSet>
      <dgm:spPr>
        <a:ln>
          <a:solidFill>
            <a:schemeClr val="accent3">
              <a:lumMod val="75000"/>
            </a:schemeClr>
          </a:solidFill>
        </a:ln>
      </dgm:spPr>
    </dgm:pt>
    <dgm:pt modelId="{3A417B16-094B-4F11-BDBE-252354D9F4E0}" type="pres">
      <dgm:prSet presAssocID="{23A9EFE8-2214-483E-B535-44FEE432A96B}" presName="spaceBetweenRectangles" presStyleCnt="0"/>
      <dgm:spPr/>
    </dgm:pt>
    <dgm:pt modelId="{CCABA874-852B-47CC-98D2-6A64252413FF}" type="pres">
      <dgm:prSet presAssocID="{8B151DF1-BA70-4A63-AEBA-CD0E4E6EBA35}" presName="parentLin" presStyleCnt="0"/>
      <dgm:spPr/>
    </dgm:pt>
    <dgm:pt modelId="{CAD969C9-F15B-45EC-AF6E-48771E69DFF2}" type="pres">
      <dgm:prSet presAssocID="{8B151DF1-BA70-4A63-AEBA-CD0E4E6EBA35}" presName="parentLeftMargin" presStyleLbl="node1" presStyleIdx="3" presStyleCnt="7"/>
      <dgm:spPr/>
    </dgm:pt>
    <dgm:pt modelId="{2865088F-C13B-4B08-9278-5D5AD850AB13}" type="pres">
      <dgm:prSet presAssocID="{8B151DF1-BA70-4A63-AEBA-CD0E4E6EBA35}" presName="parentText" presStyleLbl="node1" presStyleIdx="4" presStyleCnt="7">
        <dgm:presLayoutVars>
          <dgm:chMax val="0"/>
          <dgm:bulletEnabled val="1"/>
        </dgm:presLayoutVars>
      </dgm:prSet>
      <dgm:spPr/>
    </dgm:pt>
    <dgm:pt modelId="{5428AC59-D77F-4EFC-9D78-29F79308FEF8}" type="pres">
      <dgm:prSet presAssocID="{8B151DF1-BA70-4A63-AEBA-CD0E4E6EBA35}" presName="negativeSpace" presStyleCnt="0"/>
      <dgm:spPr/>
    </dgm:pt>
    <dgm:pt modelId="{58A3E821-9452-4DE5-ACBD-B6ED71B773C2}" type="pres">
      <dgm:prSet presAssocID="{8B151DF1-BA70-4A63-AEBA-CD0E4E6EBA35}" presName="childText" presStyleLbl="conFgAcc1" presStyleIdx="4" presStyleCnt="7">
        <dgm:presLayoutVars>
          <dgm:bulletEnabled val="1"/>
        </dgm:presLayoutVars>
      </dgm:prSet>
      <dgm:spPr>
        <a:ln>
          <a:solidFill>
            <a:schemeClr val="accent3">
              <a:lumMod val="75000"/>
            </a:schemeClr>
          </a:solidFill>
        </a:ln>
      </dgm:spPr>
    </dgm:pt>
    <dgm:pt modelId="{31B8F077-582D-4645-A56E-377E84D7F2B2}" type="pres">
      <dgm:prSet presAssocID="{DC74F839-9037-4537-B133-CD0A9FFE4D46}" presName="spaceBetweenRectangles" presStyleCnt="0"/>
      <dgm:spPr/>
    </dgm:pt>
    <dgm:pt modelId="{35503FED-5759-4634-A19E-F8E24AEFE8AD}" type="pres">
      <dgm:prSet presAssocID="{C49104AB-ACAF-425B-B528-8F69A75924BD}" presName="parentLin" presStyleCnt="0"/>
      <dgm:spPr/>
    </dgm:pt>
    <dgm:pt modelId="{C89A414B-76F7-45D9-A16C-1B988EA3274D}" type="pres">
      <dgm:prSet presAssocID="{C49104AB-ACAF-425B-B528-8F69A75924BD}" presName="parentLeftMargin" presStyleLbl="node1" presStyleIdx="4" presStyleCnt="7"/>
      <dgm:spPr/>
    </dgm:pt>
    <dgm:pt modelId="{AD1A96D3-6A1D-49B5-9D1D-6670AB4301FA}" type="pres">
      <dgm:prSet presAssocID="{C49104AB-ACAF-425B-B528-8F69A75924BD}" presName="parentText" presStyleLbl="node1" presStyleIdx="5" presStyleCnt="7">
        <dgm:presLayoutVars>
          <dgm:chMax val="0"/>
          <dgm:bulletEnabled val="1"/>
        </dgm:presLayoutVars>
      </dgm:prSet>
      <dgm:spPr/>
    </dgm:pt>
    <dgm:pt modelId="{7FD021DD-3E20-436B-A990-5347B8CDAE26}" type="pres">
      <dgm:prSet presAssocID="{C49104AB-ACAF-425B-B528-8F69A75924BD}" presName="negativeSpace" presStyleCnt="0"/>
      <dgm:spPr/>
    </dgm:pt>
    <dgm:pt modelId="{5B7658F5-A6DC-48D4-BBE5-7D0CBCE5AEE5}" type="pres">
      <dgm:prSet presAssocID="{C49104AB-ACAF-425B-B528-8F69A75924BD}" presName="childText" presStyleLbl="conFgAcc1" presStyleIdx="5" presStyleCnt="7">
        <dgm:presLayoutVars>
          <dgm:bulletEnabled val="1"/>
        </dgm:presLayoutVars>
      </dgm:prSet>
      <dgm:spPr>
        <a:ln>
          <a:solidFill>
            <a:schemeClr val="accent3">
              <a:lumMod val="75000"/>
            </a:schemeClr>
          </a:solidFill>
        </a:ln>
      </dgm:spPr>
    </dgm:pt>
    <dgm:pt modelId="{9753D7E1-0C74-4D06-B5E4-C87587382FAF}" type="pres">
      <dgm:prSet presAssocID="{B41B1A0D-624B-4602-BB4B-3EE2663FAE2F}" presName="spaceBetweenRectangles" presStyleCnt="0"/>
      <dgm:spPr/>
    </dgm:pt>
    <dgm:pt modelId="{1030B1D3-6FF8-4675-A317-8E9C2A31EE0F}" type="pres">
      <dgm:prSet presAssocID="{C311058E-CCBB-4180-B029-08DB905508F3}" presName="parentLin" presStyleCnt="0"/>
      <dgm:spPr/>
    </dgm:pt>
    <dgm:pt modelId="{BAC3E3F1-6581-4793-A05E-964106C4F233}" type="pres">
      <dgm:prSet presAssocID="{C311058E-CCBB-4180-B029-08DB905508F3}" presName="parentLeftMargin" presStyleLbl="node1" presStyleIdx="5" presStyleCnt="7"/>
      <dgm:spPr/>
    </dgm:pt>
    <dgm:pt modelId="{C841BA92-6B24-44AD-A258-70828EC8360E}" type="pres">
      <dgm:prSet presAssocID="{C311058E-CCBB-4180-B029-08DB905508F3}" presName="parentText" presStyleLbl="node1" presStyleIdx="6" presStyleCnt="7">
        <dgm:presLayoutVars>
          <dgm:chMax val="0"/>
          <dgm:bulletEnabled val="1"/>
        </dgm:presLayoutVars>
      </dgm:prSet>
      <dgm:spPr/>
    </dgm:pt>
    <dgm:pt modelId="{8D20FCE3-53CA-48E8-BA61-46F4403EA4AA}" type="pres">
      <dgm:prSet presAssocID="{C311058E-CCBB-4180-B029-08DB905508F3}" presName="negativeSpace" presStyleCnt="0"/>
      <dgm:spPr/>
    </dgm:pt>
    <dgm:pt modelId="{B34AE0B4-5825-4D41-9188-D0BF17DC7903}" type="pres">
      <dgm:prSet presAssocID="{C311058E-CCBB-4180-B029-08DB905508F3}" presName="childText" presStyleLbl="conFgAcc1" presStyleIdx="6" presStyleCnt="7">
        <dgm:presLayoutVars>
          <dgm:bulletEnabled val="1"/>
        </dgm:presLayoutVars>
      </dgm:prSet>
      <dgm:spPr>
        <a:ln>
          <a:solidFill>
            <a:schemeClr val="accent3">
              <a:lumMod val="75000"/>
            </a:schemeClr>
          </a:solidFill>
        </a:ln>
      </dgm:spPr>
    </dgm:pt>
  </dgm:ptLst>
  <dgm:cxnLst>
    <dgm:cxn modelId="{B4944C14-D52B-4646-A8A0-54A2947A9DF3}" srcId="{B1E14DDF-300E-4008-8DDF-E747AD6B2DAD}" destId="{3C55957C-0B1B-4F18-9EA9-DAE1816D61B7}" srcOrd="3" destOrd="0" parTransId="{74212DD8-A133-4DC3-904A-71A3063913FB}" sibTransId="{23A9EFE8-2214-483E-B535-44FEE432A96B}"/>
    <dgm:cxn modelId="{12849721-0FC9-448C-85BB-0229F04A7ACC}" type="presOf" srcId="{8B151DF1-BA70-4A63-AEBA-CD0E4E6EBA35}" destId="{2865088F-C13B-4B08-9278-5D5AD850AB13}" srcOrd="1" destOrd="0" presId="urn:microsoft.com/office/officeart/2005/8/layout/list1"/>
    <dgm:cxn modelId="{FDF89834-BA0F-4494-84B4-9B462044E8CE}" type="presOf" srcId="{C311058E-CCBB-4180-B029-08DB905508F3}" destId="{C841BA92-6B24-44AD-A258-70828EC8360E}" srcOrd="1" destOrd="0" presId="urn:microsoft.com/office/officeart/2005/8/layout/list1"/>
    <dgm:cxn modelId="{C2647A3A-8E74-4E23-AECB-E3AB23B3AF83}" srcId="{B1E14DDF-300E-4008-8DDF-E747AD6B2DAD}" destId="{D1B9FD98-B6AC-4C6D-AD4A-1F2F50269810}" srcOrd="2" destOrd="0" parTransId="{377D51AE-FBDF-47CE-96B3-34A714750AFE}" sibTransId="{07937A68-2E34-4A49-B8B4-A169962D3BDD}"/>
    <dgm:cxn modelId="{68249943-10CB-4B00-82CE-485FC1B2E13C}" type="presOf" srcId="{D1B9FD98-B6AC-4C6D-AD4A-1F2F50269810}" destId="{2980D6E1-0DC1-4C60-9C2F-90984B75B0B5}" srcOrd="0" destOrd="0" presId="urn:microsoft.com/office/officeart/2005/8/layout/list1"/>
    <dgm:cxn modelId="{C450D744-8F9E-4285-AF7C-4FC0A904965A}" type="presOf" srcId="{1CEA2F53-64F3-4184-BD14-7FE523ECF314}" destId="{969503E1-8836-468F-809E-5C70DEDD61A9}" srcOrd="0" destOrd="0" presId="urn:microsoft.com/office/officeart/2005/8/layout/list1"/>
    <dgm:cxn modelId="{86B3F468-E752-420F-94C5-659016D49EEB}" srcId="{B1E14DDF-300E-4008-8DDF-E747AD6B2DAD}" destId="{C49104AB-ACAF-425B-B528-8F69A75924BD}" srcOrd="5" destOrd="0" parTransId="{1B95D987-8D71-43B2-B310-58E5CB9BB860}" sibTransId="{B41B1A0D-624B-4602-BB4B-3EE2663FAE2F}"/>
    <dgm:cxn modelId="{15BFBA6B-656C-4962-AB07-7549721331CE}" type="presOf" srcId="{D8F307E5-A9D2-4FA3-BBE0-860087892F43}" destId="{6030B0F9-E3F2-4495-BD45-66FD2FB54A1D}" srcOrd="0" destOrd="0" presId="urn:microsoft.com/office/officeart/2005/8/layout/list1"/>
    <dgm:cxn modelId="{3812FB76-1642-48D0-9CA6-F5B4B6E91302}" srcId="{B1E14DDF-300E-4008-8DDF-E747AD6B2DAD}" destId="{D8F307E5-A9D2-4FA3-BBE0-860087892F43}" srcOrd="1" destOrd="0" parTransId="{E50929F9-3B90-460D-B1EA-404A0AC3F40B}" sibTransId="{2EEC0973-0D95-4310-9FD6-6C5F4F515735}"/>
    <dgm:cxn modelId="{BACFD27B-0DFB-4F21-9998-8C368495D0CB}" type="presOf" srcId="{3C55957C-0B1B-4F18-9EA9-DAE1816D61B7}" destId="{E2016559-9EF5-4E47-9208-0513E5DBFF1E}" srcOrd="0" destOrd="0" presId="urn:microsoft.com/office/officeart/2005/8/layout/list1"/>
    <dgm:cxn modelId="{3984CF7E-4534-479F-B342-6292FD4FA7AA}" type="presOf" srcId="{C49104AB-ACAF-425B-B528-8F69A75924BD}" destId="{C89A414B-76F7-45D9-A16C-1B988EA3274D}" srcOrd="0" destOrd="0" presId="urn:microsoft.com/office/officeart/2005/8/layout/list1"/>
    <dgm:cxn modelId="{CFFDF288-7CF2-41D5-A8F5-BFBBD304CEF1}" type="presOf" srcId="{B1E14DDF-300E-4008-8DDF-E747AD6B2DAD}" destId="{544FCAEE-978F-4743-9A31-77F40F2DA087}" srcOrd="0" destOrd="0" presId="urn:microsoft.com/office/officeart/2005/8/layout/list1"/>
    <dgm:cxn modelId="{27E2658D-C7B6-4D1B-B3D9-F08F1582D9CD}" srcId="{B1E14DDF-300E-4008-8DDF-E747AD6B2DAD}" destId="{1CEA2F53-64F3-4184-BD14-7FE523ECF314}" srcOrd="0" destOrd="0" parTransId="{F723E94E-4067-4CBA-891B-8C27A0F9CBC6}" sibTransId="{DE69C083-68DF-4D2C-AF5F-0D01B7A8867B}"/>
    <dgm:cxn modelId="{0002C793-B531-4202-A1FD-8B8C38DFBAB3}" type="presOf" srcId="{C311058E-CCBB-4180-B029-08DB905508F3}" destId="{BAC3E3F1-6581-4793-A05E-964106C4F233}" srcOrd="0" destOrd="0" presId="urn:microsoft.com/office/officeart/2005/8/layout/list1"/>
    <dgm:cxn modelId="{2E440399-F386-457F-99B7-728D01D23B5F}" type="presOf" srcId="{C49104AB-ACAF-425B-B528-8F69A75924BD}" destId="{AD1A96D3-6A1D-49B5-9D1D-6670AB4301FA}" srcOrd="1" destOrd="0" presId="urn:microsoft.com/office/officeart/2005/8/layout/list1"/>
    <dgm:cxn modelId="{100FD1B2-85D3-4117-B85D-37894CFB5524}" srcId="{B1E14DDF-300E-4008-8DDF-E747AD6B2DAD}" destId="{C311058E-CCBB-4180-B029-08DB905508F3}" srcOrd="6" destOrd="0" parTransId="{273D643A-3B59-4731-BA6D-00FFDD148E4E}" sibTransId="{F925CBD0-C4B0-4647-ABAF-49B0A20D9C34}"/>
    <dgm:cxn modelId="{597E17BD-0360-4E32-A42D-8EB7D662E5EF}" type="presOf" srcId="{D1B9FD98-B6AC-4C6D-AD4A-1F2F50269810}" destId="{E79BB699-916F-431A-B907-18611ACDEAAE}" srcOrd="1" destOrd="0" presId="urn:microsoft.com/office/officeart/2005/8/layout/list1"/>
    <dgm:cxn modelId="{16815BC8-8502-4736-83C4-67E681F62CBF}" type="presOf" srcId="{D8F307E5-A9D2-4FA3-BBE0-860087892F43}" destId="{3ECD2F86-873F-4F1A-91CC-5F7CA14FE1CC}" srcOrd="1" destOrd="0" presId="urn:microsoft.com/office/officeart/2005/8/layout/list1"/>
    <dgm:cxn modelId="{583C4ECA-7D85-48BD-AA96-C3E5120BA812}" type="presOf" srcId="{8B151DF1-BA70-4A63-AEBA-CD0E4E6EBA35}" destId="{CAD969C9-F15B-45EC-AF6E-48771E69DFF2}" srcOrd="0" destOrd="0" presId="urn:microsoft.com/office/officeart/2005/8/layout/list1"/>
    <dgm:cxn modelId="{1CF87BCC-1A49-403D-9479-758ECED9B4A9}" srcId="{B1E14DDF-300E-4008-8DDF-E747AD6B2DAD}" destId="{8B151DF1-BA70-4A63-AEBA-CD0E4E6EBA35}" srcOrd="4" destOrd="0" parTransId="{60955450-9118-49DF-A458-F3F8821589BE}" sibTransId="{DC74F839-9037-4537-B133-CD0A9FFE4D46}"/>
    <dgm:cxn modelId="{ECFFA0F5-0C2D-40F0-BDDD-2D7E3B992DC8}" type="presOf" srcId="{1CEA2F53-64F3-4184-BD14-7FE523ECF314}" destId="{5A090739-AB77-4B4E-9CAC-EECD2AE89C45}" srcOrd="1" destOrd="0" presId="urn:microsoft.com/office/officeart/2005/8/layout/list1"/>
    <dgm:cxn modelId="{D104BEFF-1B16-48BD-9035-45D1C49055E3}" type="presOf" srcId="{3C55957C-0B1B-4F18-9EA9-DAE1816D61B7}" destId="{193676DA-D9D8-457E-BCC6-C82E80D9F342}" srcOrd="1" destOrd="0" presId="urn:microsoft.com/office/officeart/2005/8/layout/list1"/>
    <dgm:cxn modelId="{7E7045CB-B52C-4089-A857-788E32B7B81E}" type="presParOf" srcId="{544FCAEE-978F-4743-9A31-77F40F2DA087}" destId="{EA59188A-697F-4EA9-94A2-6BD96D57C7F4}" srcOrd="0" destOrd="0" presId="urn:microsoft.com/office/officeart/2005/8/layout/list1"/>
    <dgm:cxn modelId="{56CA7D24-1A5E-4654-BF43-2BCE4F4862A6}" type="presParOf" srcId="{EA59188A-697F-4EA9-94A2-6BD96D57C7F4}" destId="{969503E1-8836-468F-809E-5C70DEDD61A9}" srcOrd="0" destOrd="0" presId="urn:microsoft.com/office/officeart/2005/8/layout/list1"/>
    <dgm:cxn modelId="{F6BDD43A-4E1E-4EE2-A22D-A3EF15BC058B}" type="presParOf" srcId="{EA59188A-697F-4EA9-94A2-6BD96D57C7F4}" destId="{5A090739-AB77-4B4E-9CAC-EECD2AE89C45}" srcOrd="1" destOrd="0" presId="urn:microsoft.com/office/officeart/2005/8/layout/list1"/>
    <dgm:cxn modelId="{B61647A6-714A-4091-A824-1079036233D2}" type="presParOf" srcId="{544FCAEE-978F-4743-9A31-77F40F2DA087}" destId="{81B3952C-9F1A-4811-9305-AFADE7774A55}" srcOrd="1" destOrd="0" presId="urn:microsoft.com/office/officeart/2005/8/layout/list1"/>
    <dgm:cxn modelId="{33FD9CD5-BCF6-4ADC-8630-1411D8F37D00}" type="presParOf" srcId="{544FCAEE-978F-4743-9A31-77F40F2DA087}" destId="{0A1DB92C-A063-411D-9A46-0964A87323A3}" srcOrd="2" destOrd="0" presId="urn:microsoft.com/office/officeart/2005/8/layout/list1"/>
    <dgm:cxn modelId="{60FD2C58-1C27-4E06-8732-E7D3AFEB2B50}" type="presParOf" srcId="{544FCAEE-978F-4743-9A31-77F40F2DA087}" destId="{42166903-A9C9-4743-BA0A-6FF20FC25AC4}" srcOrd="3" destOrd="0" presId="urn:microsoft.com/office/officeart/2005/8/layout/list1"/>
    <dgm:cxn modelId="{A2C0D4A4-E99B-49A8-9C8F-37077340B04C}" type="presParOf" srcId="{544FCAEE-978F-4743-9A31-77F40F2DA087}" destId="{542E90E4-8532-48E6-A7DD-925AC61B03E9}" srcOrd="4" destOrd="0" presId="urn:microsoft.com/office/officeart/2005/8/layout/list1"/>
    <dgm:cxn modelId="{EA019598-C5DC-4AEB-BB70-630FCF1C909E}" type="presParOf" srcId="{542E90E4-8532-48E6-A7DD-925AC61B03E9}" destId="{6030B0F9-E3F2-4495-BD45-66FD2FB54A1D}" srcOrd="0" destOrd="0" presId="urn:microsoft.com/office/officeart/2005/8/layout/list1"/>
    <dgm:cxn modelId="{531DE65E-6E56-4E3B-8A3C-F2D9DF21328E}" type="presParOf" srcId="{542E90E4-8532-48E6-A7DD-925AC61B03E9}" destId="{3ECD2F86-873F-4F1A-91CC-5F7CA14FE1CC}" srcOrd="1" destOrd="0" presId="urn:microsoft.com/office/officeart/2005/8/layout/list1"/>
    <dgm:cxn modelId="{B44012E2-B3B3-4A2C-A818-71D5EE09F1BE}" type="presParOf" srcId="{544FCAEE-978F-4743-9A31-77F40F2DA087}" destId="{67AB3752-CEC7-4921-A21A-24FD3CF90AD8}" srcOrd="5" destOrd="0" presId="urn:microsoft.com/office/officeart/2005/8/layout/list1"/>
    <dgm:cxn modelId="{F5F35318-B4B3-4145-B18C-7F74B301221B}" type="presParOf" srcId="{544FCAEE-978F-4743-9A31-77F40F2DA087}" destId="{715D16BB-9EFD-4A5B-96C5-40B993270D92}" srcOrd="6" destOrd="0" presId="urn:microsoft.com/office/officeart/2005/8/layout/list1"/>
    <dgm:cxn modelId="{416BD895-E342-4A6E-BDB8-13AE87E8B6BC}" type="presParOf" srcId="{544FCAEE-978F-4743-9A31-77F40F2DA087}" destId="{C3CA7571-E70E-44F2-A5A4-1E1FC398A80F}" srcOrd="7" destOrd="0" presId="urn:microsoft.com/office/officeart/2005/8/layout/list1"/>
    <dgm:cxn modelId="{0E680B11-84E6-4A27-9397-A3323E64E7B5}" type="presParOf" srcId="{544FCAEE-978F-4743-9A31-77F40F2DA087}" destId="{DDCB4296-B394-4D4E-BA4E-03060F86FE6B}" srcOrd="8" destOrd="0" presId="urn:microsoft.com/office/officeart/2005/8/layout/list1"/>
    <dgm:cxn modelId="{DD0BDFBF-35CB-4715-9980-8503A1EC7AB8}" type="presParOf" srcId="{DDCB4296-B394-4D4E-BA4E-03060F86FE6B}" destId="{2980D6E1-0DC1-4C60-9C2F-90984B75B0B5}" srcOrd="0" destOrd="0" presId="urn:microsoft.com/office/officeart/2005/8/layout/list1"/>
    <dgm:cxn modelId="{AE256374-317B-4D48-B013-E80C710747EA}" type="presParOf" srcId="{DDCB4296-B394-4D4E-BA4E-03060F86FE6B}" destId="{E79BB699-916F-431A-B907-18611ACDEAAE}" srcOrd="1" destOrd="0" presId="urn:microsoft.com/office/officeart/2005/8/layout/list1"/>
    <dgm:cxn modelId="{1F69D502-E0F8-4092-A6AA-82CD52338BFD}" type="presParOf" srcId="{544FCAEE-978F-4743-9A31-77F40F2DA087}" destId="{9D22A518-9B76-4A93-876D-AE2257B88FBB}" srcOrd="9" destOrd="0" presId="urn:microsoft.com/office/officeart/2005/8/layout/list1"/>
    <dgm:cxn modelId="{F7E58FA6-DB8B-4E86-AF82-19109D581A9D}" type="presParOf" srcId="{544FCAEE-978F-4743-9A31-77F40F2DA087}" destId="{4BDDE2F5-7B2F-4B42-82CB-FEE90C8500F3}" srcOrd="10" destOrd="0" presId="urn:microsoft.com/office/officeart/2005/8/layout/list1"/>
    <dgm:cxn modelId="{0342DDAD-DD2B-4288-A198-EE982C33BC85}" type="presParOf" srcId="{544FCAEE-978F-4743-9A31-77F40F2DA087}" destId="{049397F1-52FE-49C0-A8EC-16B999C61E88}" srcOrd="11" destOrd="0" presId="urn:microsoft.com/office/officeart/2005/8/layout/list1"/>
    <dgm:cxn modelId="{59DAF6D7-86E5-4635-8D0E-F2EB9FC289F5}" type="presParOf" srcId="{544FCAEE-978F-4743-9A31-77F40F2DA087}" destId="{F931BCB8-5DE5-4CDD-BD36-4D5BBB040692}" srcOrd="12" destOrd="0" presId="urn:microsoft.com/office/officeart/2005/8/layout/list1"/>
    <dgm:cxn modelId="{075FA019-9EBB-4D37-B692-F978F511831E}" type="presParOf" srcId="{F931BCB8-5DE5-4CDD-BD36-4D5BBB040692}" destId="{E2016559-9EF5-4E47-9208-0513E5DBFF1E}" srcOrd="0" destOrd="0" presId="urn:microsoft.com/office/officeart/2005/8/layout/list1"/>
    <dgm:cxn modelId="{055DD93B-1D0D-447B-A670-8980BA85E0DB}" type="presParOf" srcId="{F931BCB8-5DE5-4CDD-BD36-4D5BBB040692}" destId="{193676DA-D9D8-457E-BCC6-C82E80D9F342}" srcOrd="1" destOrd="0" presId="urn:microsoft.com/office/officeart/2005/8/layout/list1"/>
    <dgm:cxn modelId="{FAD64293-ADA4-48A2-9C22-ACFF51F8B4CC}" type="presParOf" srcId="{544FCAEE-978F-4743-9A31-77F40F2DA087}" destId="{99B31EA8-ACBF-488B-B709-7555E49BBA84}" srcOrd="13" destOrd="0" presId="urn:microsoft.com/office/officeart/2005/8/layout/list1"/>
    <dgm:cxn modelId="{75A99EBD-ED1C-4957-B905-FCE8A8062E8E}" type="presParOf" srcId="{544FCAEE-978F-4743-9A31-77F40F2DA087}" destId="{F3A54199-DF88-4DE9-B209-966AABD9675B}" srcOrd="14" destOrd="0" presId="urn:microsoft.com/office/officeart/2005/8/layout/list1"/>
    <dgm:cxn modelId="{94B44049-1F67-4DDF-9CE5-1F7C0D419BA9}" type="presParOf" srcId="{544FCAEE-978F-4743-9A31-77F40F2DA087}" destId="{3A417B16-094B-4F11-BDBE-252354D9F4E0}" srcOrd="15" destOrd="0" presId="urn:microsoft.com/office/officeart/2005/8/layout/list1"/>
    <dgm:cxn modelId="{81B86940-8DA8-4DF4-83D0-A52CCAB0BC6F}" type="presParOf" srcId="{544FCAEE-978F-4743-9A31-77F40F2DA087}" destId="{CCABA874-852B-47CC-98D2-6A64252413FF}" srcOrd="16" destOrd="0" presId="urn:microsoft.com/office/officeart/2005/8/layout/list1"/>
    <dgm:cxn modelId="{232D30DE-1C03-46A1-89C6-90938B5FFA5F}" type="presParOf" srcId="{CCABA874-852B-47CC-98D2-6A64252413FF}" destId="{CAD969C9-F15B-45EC-AF6E-48771E69DFF2}" srcOrd="0" destOrd="0" presId="urn:microsoft.com/office/officeart/2005/8/layout/list1"/>
    <dgm:cxn modelId="{3EA5CF18-A926-4A34-98D0-0077C3F4E885}" type="presParOf" srcId="{CCABA874-852B-47CC-98D2-6A64252413FF}" destId="{2865088F-C13B-4B08-9278-5D5AD850AB13}" srcOrd="1" destOrd="0" presId="urn:microsoft.com/office/officeart/2005/8/layout/list1"/>
    <dgm:cxn modelId="{E6F9F5D4-2B63-4148-95ED-937D584F16C1}" type="presParOf" srcId="{544FCAEE-978F-4743-9A31-77F40F2DA087}" destId="{5428AC59-D77F-4EFC-9D78-29F79308FEF8}" srcOrd="17" destOrd="0" presId="urn:microsoft.com/office/officeart/2005/8/layout/list1"/>
    <dgm:cxn modelId="{F29B6AD0-BE9D-4415-9A1A-900BE2AAF712}" type="presParOf" srcId="{544FCAEE-978F-4743-9A31-77F40F2DA087}" destId="{58A3E821-9452-4DE5-ACBD-B6ED71B773C2}" srcOrd="18" destOrd="0" presId="urn:microsoft.com/office/officeart/2005/8/layout/list1"/>
    <dgm:cxn modelId="{2E418D07-9F6A-43CB-A6FA-BD8FF15390C6}" type="presParOf" srcId="{544FCAEE-978F-4743-9A31-77F40F2DA087}" destId="{31B8F077-582D-4645-A56E-377E84D7F2B2}" srcOrd="19" destOrd="0" presId="urn:microsoft.com/office/officeart/2005/8/layout/list1"/>
    <dgm:cxn modelId="{BDCC4576-1FBD-4C67-B9D1-D4AE16226418}" type="presParOf" srcId="{544FCAEE-978F-4743-9A31-77F40F2DA087}" destId="{35503FED-5759-4634-A19E-F8E24AEFE8AD}" srcOrd="20" destOrd="0" presId="urn:microsoft.com/office/officeart/2005/8/layout/list1"/>
    <dgm:cxn modelId="{3D8E4FA7-0E9C-4873-A5BA-C5D7E525DBE4}" type="presParOf" srcId="{35503FED-5759-4634-A19E-F8E24AEFE8AD}" destId="{C89A414B-76F7-45D9-A16C-1B988EA3274D}" srcOrd="0" destOrd="0" presId="urn:microsoft.com/office/officeart/2005/8/layout/list1"/>
    <dgm:cxn modelId="{695F60A6-1766-4226-A37D-3893E5774142}" type="presParOf" srcId="{35503FED-5759-4634-A19E-F8E24AEFE8AD}" destId="{AD1A96D3-6A1D-49B5-9D1D-6670AB4301FA}" srcOrd="1" destOrd="0" presId="urn:microsoft.com/office/officeart/2005/8/layout/list1"/>
    <dgm:cxn modelId="{CCCE82A5-9929-4403-8937-F509BB2B4B17}" type="presParOf" srcId="{544FCAEE-978F-4743-9A31-77F40F2DA087}" destId="{7FD021DD-3E20-436B-A990-5347B8CDAE26}" srcOrd="21" destOrd="0" presId="urn:microsoft.com/office/officeart/2005/8/layout/list1"/>
    <dgm:cxn modelId="{D3D30579-3EC0-49D2-85F8-C0CBA73B37E9}" type="presParOf" srcId="{544FCAEE-978F-4743-9A31-77F40F2DA087}" destId="{5B7658F5-A6DC-48D4-BBE5-7D0CBCE5AEE5}" srcOrd="22" destOrd="0" presId="urn:microsoft.com/office/officeart/2005/8/layout/list1"/>
    <dgm:cxn modelId="{A8E31566-55DC-4ED5-963F-03AD462BB25F}" type="presParOf" srcId="{544FCAEE-978F-4743-9A31-77F40F2DA087}" destId="{9753D7E1-0C74-4D06-B5E4-C87587382FAF}" srcOrd="23" destOrd="0" presId="urn:microsoft.com/office/officeart/2005/8/layout/list1"/>
    <dgm:cxn modelId="{09590BB8-099F-4277-AF9A-E79CB14152F9}" type="presParOf" srcId="{544FCAEE-978F-4743-9A31-77F40F2DA087}" destId="{1030B1D3-6FF8-4675-A317-8E9C2A31EE0F}" srcOrd="24" destOrd="0" presId="urn:microsoft.com/office/officeart/2005/8/layout/list1"/>
    <dgm:cxn modelId="{AA918E2D-91FD-4FB4-A817-0B87AD30131F}" type="presParOf" srcId="{1030B1D3-6FF8-4675-A317-8E9C2A31EE0F}" destId="{BAC3E3F1-6581-4793-A05E-964106C4F233}" srcOrd="0" destOrd="0" presId="urn:microsoft.com/office/officeart/2005/8/layout/list1"/>
    <dgm:cxn modelId="{3946400B-F52F-474A-946C-1F1D28052E16}" type="presParOf" srcId="{1030B1D3-6FF8-4675-A317-8E9C2A31EE0F}" destId="{C841BA92-6B24-44AD-A258-70828EC8360E}" srcOrd="1" destOrd="0" presId="urn:microsoft.com/office/officeart/2005/8/layout/list1"/>
    <dgm:cxn modelId="{AD27A4FB-74A5-4995-809F-CEC613B6EC7C}" type="presParOf" srcId="{544FCAEE-978F-4743-9A31-77F40F2DA087}" destId="{8D20FCE3-53CA-48E8-BA61-46F4403EA4AA}" srcOrd="25" destOrd="0" presId="urn:microsoft.com/office/officeart/2005/8/layout/list1"/>
    <dgm:cxn modelId="{3E300A20-2E49-4E0E-BB24-C09DAD1F59B6}" type="presParOf" srcId="{544FCAEE-978F-4743-9A31-77F40F2DA087}" destId="{B34AE0B4-5825-4D41-9188-D0BF17DC7903}" srcOrd="26"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256D8-E290-4DFE-AB47-85149EB4D613}">
      <dsp:nvSpPr>
        <dsp:cNvPr id="0" name=""/>
        <dsp:cNvSpPr/>
      </dsp:nvSpPr>
      <dsp:spPr>
        <a:xfrm>
          <a:off x="0" y="171739"/>
          <a:ext cx="11002838" cy="514800"/>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Introduction – slides 6 to 9  </a:t>
          </a:r>
          <a:endParaRPr lang="en-AU" sz="2000" kern="1200"/>
        </a:p>
      </dsp:txBody>
      <dsp:txXfrm>
        <a:off x="25130" y="196869"/>
        <a:ext cx="10952578" cy="464540"/>
      </dsp:txXfrm>
    </dsp:sp>
    <dsp:sp modelId="{0007D208-3A82-4624-8BD7-84E1B4E46DF6}">
      <dsp:nvSpPr>
        <dsp:cNvPr id="0" name=""/>
        <dsp:cNvSpPr/>
      </dsp:nvSpPr>
      <dsp:spPr>
        <a:xfrm>
          <a:off x="0" y="707087"/>
          <a:ext cx="1100283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4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GB" sz="1600" kern="1200"/>
            <a:t>Where to locate information regarding the strengthened Quality Standards</a:t>
          </a:r>
          <a:endParaRPr lang="en-AU" sz="1600" kern="1200"/>
        </a:p>
      </dsp:txBody>
      <dsp:txXfrm>
        <a:off x="0" y="707087"/>
        <a:ext cx="11002838" cy="331200"/>
      </dsp:txXfrm>
    </dsp:sp>
    <dsp:sp modelId="{5A9B3EC8-EDA5-409D-9EAD-1B8DD3B6091F}">
      <dsp:nvSpPr>
        <dsp:cNvPr id="0" name=""/>
        <dsp:cNvSpPr/>
      </dsp:nvSpPr>
      <dsp:spPr>
        <a:xfrm>
          <a:off x="0" y="1038287"/>
          <a:ext cx="11002838" cy="514800"/>
        </a:xfrm>
        <a:prstGeom prst="roundRect">
          <a:avLst/>
        </a:prstGeom>
        <a:solidFill>
          <a:schemeClr val="accent2">
            <a:shade val="80000"/>
            <a:hueOff val="11373"/>
            <a:satOff val="-23864"/>
            <a:lumOff val="188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Section 1 Transitions – slides 10 to 19  </a:t>
          </a:r>
          <a:endParaRPr lang="en-AU" sz="2000" kern="1200"/>
        </a:p>
      </dsp:txBody>
      <dsp:txXfrm>
        <a:off x="25130" y="1063417"/>
        <a:ext cx="10952578" cy="464540"/>
      </dsp:txXfrm>
    </dsp:sp>
    <dsp:sp modelId="{3740C49C-62E9-4AC4-A783-D7B288AFD899}">
      <dsp:nvSpPr>
        <dsp:cNvPr id="0" name=""/>
        <dsp:cNvSpPr/>
      </dsp:nvSpPr>
      <dsp:spPr>
        <a:xfrm>
          <a:off x="0" y="1553087"/>
          <a:ext cx="1100283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4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AU" sz="1600" kern="1200"/>
            <a:t>Reviewing transition practices within the context of a case study</a:t>
          </a:r>
        </a:p>
      </dsp:txBody>
      <dsp:txXfrm>
        <a:off x="0" y="1553087"/>
        <a:ext cx="11002838" cy="331200"/>
      </dsp:txXfrm>
    </dsp:sp>
    <dsp:sp modelId="{18FEE365-52DD-4F9E-9F64-277E355C797F}">
      <dsp:nvSpPr>
        <dsp:cNvPr id="0" name=""/>
        <dsp:cNvSpPr/>
      </dsp:nvSpPr>
      <dsp:spPr>
        <a:xfrm>
          <a:off x="0" y="1884287"/>
          <a:ext cx="11002838" cy="514800"/>
        </a:xfrm>
        <a:prstGeom prst="roundRect">
          <a:avLst/>
        </a:prstGeom>
        <a:solidFill>
          <a:schemeClr val="accent2">
            <a:shade val="80000"/>
            <a:hueOff val="22745"/>
            <a:satOff val="-47729"/>
            <a:lumOff val="37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Section 2 Relating the strengthened Quality Standards to your own setting – slides 21 to 40 </a:t>
          </a:r>
          <a:endParaRPr lang="en-AU" sz="2000" kern="1200"/>
        </a:p>
      </dsp:txBody>
      <dsp:txXfrm>
        <a:off x="25130" y="1909417"/>
        <a:ext cx="10952578" cy="464540"/>
      </dsp:txXfrm>
    </dsp:sp>
    <dsp:sp modelId="{42A3192D-75B9-49F6-A023-6738C2EF819E}">
      <dsp:nvSpPr>
        <dsp:cNvPr id="0" name=""/>
        <dsp:cNvSpPr/>
      </dsp:nvSpPr>
      <dsp:spPr>
        <a:xfrm>
          <a:off x="0" y="2399087"/>
          <a:ext cx="11002838" cy="186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34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AU" sz="1600" kern="1200"/>
            <a:t>Case study information (if required) – slides 23 to 25</a:t>
          </a:r>
        </a:p>
        <a:p>
          <a:pPr marL="171450" lvl="1" indent="-171450" algn="l" defTabSz="711200">
            <a:lnSpc>
              <a:spcPct val="90000"/>
            </a:lnSpc>
            <a:spcBef>
              <a:spcPct val="0"/>
            </a:spcBef>
            <a:spcAft>
              <a:spcPct val="20000"/>
            </a:spcAft>
            <a:buChar char="•"/>
          </a:pPr>
          <a:r>
            <a:rPr lang="en-AU" sz="1600" kern="1200"/>
            <a:t>Standard 1 – slides 26 to 28</a:t>
          </a:r>
        </a:p>
        <a:p>
          <a:pPr marL="171450" lvl="1" indent="-171450" algn="l" defTabSz="711200">
            <a:lnSpc>
              <a:spcPct val="90000"/>
            </a:lnSpc>
            <a:spcBef>
              <a:spcPct val="0"/>
            </a:spcBef>
            <a:spcAft>
              <a:spcPct val="20000"/>
            </a:spcAft>
            <a:buChar char="•"/>
          </a:pPr>
          <a:r>
            <a:rPr lang="en-AU" sz="1600" kern="1200"/>
            <a:t>Standard 2 – slides 29 to 31</a:t>
          </a:r>
        </a:p>
        <a:p>
          <a:pPr marL="171450" lvl="1" indent="-171450" algn="l" defTabSz="711200">
            <a:lnSpc>
              <a:spcPct val="90000"/>
            </a:lnSpc>
            <a:spcBef>
              <a:spcPct val="0"/>
            </a:spcBef>
            <a:spcAft>
              <a:spcPct val="20000"/>
            </a:spcAft>
            <a:buChar char="•"/>
          </a:pPr>
          <a:r>
            <a:rPr lang="en-AU" sz="1600" kern="1200"/>
            <a:t>Standard 3 – slides 32 to 34</a:t>
          </a:r>
        </a:p>
        <a:p>
          <a:pPr marL="171450" lvl="1" indent="-171450" algn="l" defTabSz="711200">
            <a:lnSpc>
              <a:spcPct val="90000"/>
            </a:lnSpc>
            <a:spcBef>
              <a:spcPct val="0"/>
            </a:spcBef>
            <a:spcAft>
              <a:spcPct val="20000"/>
            </a:spcAft>
            <a:buChar char="•"/>
          </a:pPr>
          <a:r>
            <a:rPr lang="en-AU" sz="1600" kern="1200"/>
            <a:t>Standard 4 – slides 35 to 37</a:t>
          </a:r>
        </a:p>
        <a:p>
          <a:pPr marL="171450" lvl="1" indent="-171450" algn="l" defTabSz="711200">
            <a:lnSpc>
              <a:spcPct val="90000"/>
            </a:lnSpc>
            <a:spcBef>
              <a:spcPct val="0"/>
            </a:spcBef>
            <a:spcAft>
              <a:spcPct val="20000"/>
            </a:spcAft>
            <a:buChar char="•"/>
          </a:pPr>
          <a:r>
            <a:rPr lang="en-AU" sz="1600" kern="1200"/>
            <a:t>Standard 5 – slides 38 to 40</a:t>
          </a:r>
        </a:p>
      </dsp:txBody>
      <dsp:txXfrm>
        <a:off x="0" y="2399087"/>
        <a:ext cx="11002838" cy="186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C05B5-657C-491A-92E5-02564A335195}">
      <dsp:nvSpPr>
        <dsp:cNvPr id="0" name=""/>
        <dsp:cNvSpPr/>
      </dsp:nvSpPr>
      <dsp:spPr>
        <a:xfrm>
          <a:off x="0" y="2944"/>
          <a:ext cx="683110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03D25-03B7-4B41-94DB-5A30233C6595}">
      <dsp:nvSpPr>
        <dsp:cNvPr id="0" name=""/>
        <dsp:cNvSpPr/>
      </dsp:nvSpPr>
      <dsp:spPr>
        <a:xfrm>
          <a:off x="0" y="2944"/>
          <a:ext cx="6831107" cy="100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The hospital called Helen to tell her that they were discharging Maria.</a:t>
          </a:r>
        </a:p>
      </dsp:txBody>
      <dsp:txXfrm>
        <a:off x="0" y="2944"/>
        <a:ext cx="6831107" cy="1004074"/>
      </dsp:txXfrm>
    </dsp:sp>
    <dsp:sp modelId="{CCF4D14F-DB18-49F6-B6FC-E8462EA91942}">
      <dsp:nvSpPr>
        <dsp:cNvPr id="0" name=""/>
        <dsp:cNvSpPr/>
      </dsp:nvSpPr>
      <dsp:spPr>
        <a:xfrm>
          <a:off x="0" y="1007018"/>
          <a:ext cx="6831107" cy="0"/>
        </a:xfrm>
        <a:prstGeom prst="line">
          <a:avLst/>
        </a:prstGeom>
        <a:solidFill>
          <a:schemeClr val="accent2">
            <a:hueOff val="-1354378"/>
            <a:satOff val="7999"/>
            <a:lumOff val="2863"/>
            <a:alphaOff val="0"/>
          </a:schemeClr>
        </a:solidFill>
        <a:ln w="12700" cap="flat" cmpd="sng" algn="ctr">
          <a:solidFill>
            <a:schemeClr val="accent2">
              <a:hueOff val="-1354378"/>
              <a:satOff val="7999"/>
              <a:lumOff val="2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B5E06-0513-45A9-AE08-946F99731565}">
      <dsp:nvSpPr>
        <dsp:cNvPr id="0" name=""/>
        <dsp:cNvSpPr/>
      </dsp:nvSpPr>
      <dsp:spPr>
        <a:xfrm>
          <a:off x="0" y="1007018"/>
          <a:ext cx="6831107" cy="100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Helen rang Premium Care to restart Maria’s services, but her care coordinator was away.</a:t>
          </a:r>
        </a:p>
      </dsp:txBody>
      <dsp:txXfrm>
        <a:off x="0" y="1007018"/>
        <a:ext cx="6831107" cy="1004074"/>
      </dsp:txXfrm>
    </dsp:sp>
    <dsp:sp modelId="{82447EFE-3B0F-42DD-8590-275FA642A47C}">
      <dsp:nvSpPr>
        <dsp:cNvPr id="0" name=""/>
        <dsp:cNvSpPr/>
      </dsp:nvSpPr>
      <dsp:spPr>
        <a:xfrm>
          <a:off x="0" y="2011092"/>
          <a:ext cx="6831107" cy="0"/>
        </a:xfrm>
        <a:prstGeom prst="line">
          <a:avLst/>
        </a:prstGeom>
        <a:solidFill>
          <a:schemeClr val="accent2">
            <a:hueOff val="-2708756"/>
            <a:satOff val="15998"/>
            <a:lumOff val="5726"/>
            <a:alphaOff val="0"/>
          </a:schemeClr>
        </a:solidFill>
        <a:ln w="12700" cap="flat" cmpd="sng" algn="ctr">
          <a:solidFill>
            <a:schemeClr val="accent2">
              <a:hueOff val="-2708756"/>
              <a:satOff val="15998"/>
              <a:lumOff val="5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FB28C-8270-42A0-B53B-AF9B87965C6D}">
      <dsp:nvSpPr>
        <dsp:cNvPr id="0" name=""/>
        <dsp:cNvSpPr/>
      </dsp:nvSpPr>
      <dsp:spPr>
        <a:xfrm>
          <a:off x="0" y="2011092"/>
          <a:ext cx="6831107" cy="100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b="0" kern="1200"/>
            <a:t>Helen said she would stay with Maria until her</a:t>
          </a:r>
          <a:r>
            <a:rPr lang="en-AU" sz="1600" b="0" kern="1200">
              <a:latin typeface="Open Sans ExtraBold"/>
            </a:rPr>
            <a:t> </a:t>
          </a:r>
          <a:r>
            <a:rPr lang="en-AU" sz="1600" b="0" kern="1200">
              <a:latin typeface="Open Sans"/>
              <a:ea typeface="Open Sans"/>
              <a:cs typeface="Open Sans"/>
            </a:rPr>
            <a:t>Support at Home</a:t>
          </a:r>
          <a:r>
            <a:rPr lang="en-AU" sz="1600" b="0" kern="1200"/>
            <a:t> restarted.</a:t>
          </a:r>
        </a:p>
      </dsp:txBody>
      <dsp:txXfrm>
        <a:off x="0" y="2011092"/>
        <a:ext cx="6831107" cy="1004074"/>
      </dsp:txXfrm>
    </dsp:sp>
    <dsp:sp modelId="{2E273F33-F8B5-4E4A-9200-9C3A6187FA9B}">
      <dsp:nvSpPr>
        <dsp:cNvPr id="0" name=""/>
        <dsp:cNvSpPr/>
      </dsp:nvSpPr>
      <dsp:spPr>
        <a:xfrm>
          <a:off x="0" y="3015166"/>
          <a:ext cx="6831107" cy="0"/>
        </a:xfrm>
        <a:prstGeom prst="line">
          <a:avLst/>
        </a:prstGeom>
        <a:solidFill>
          <a:schemeClr val="accent2">
            <a:hueOff val="-4063134"/>
            <a:satOff val="23997"/>
            <a:lumOff val="8588"/>
            <a:alphaOff val="0"/>
          </a:schemeClr>
        </a:solidFill>
        <a:ln w="12700" cap="flat" cmpd="sng" algn="ctr">
          <a:solidFill>
            <a:schemeClr val="accent2">
              <a:hueOff val="-4063134"/>
              <a:satOff val="23997"/>
              <a:lumOff val="8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81976-ACA4-4417-A976-80DE43E9F7B2}">
      <dsp:nvSpPr>
        <dsp:cNvPr id="0" name=""/>
        <dsp:cNvSpPr/>
      </dsp:nvSpPr>
      <dsp:spPr>
        <a:xfrm>
          <a:off x="0" y="3015167"/>
          <a:ext cx="6831107" cy="100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Maria complained of the pain from her broken wrist and sacrum (prescription but no medications sent home from hospital). </a:t>
          </a:r>
        </a:p>
      </dsp:txBody>
      <dsp:txXfrm>
        <a:off x="0" y="3015167"/>
        <a:ext cx="6831107" cy="1004074"/>
      </dsp:txXfrm>
    </dsp:sp>
    <dsp:sp modelId="{DE5316F3-ED41-4E07-97A7-5FAC5F53B242}">
      <dsp:nvSpPr>
        <dsp:cNvPr id="0" name=""/>
        <dsp:cNvSpPr/>
      </dsp:nvSpPr>
      <dsp:spPr>
        <a:xfrm>
          <a:off x="0" y="4019241"/>
          <a:ext cx="6831107" cy="0"/>
        </a:xfrm>
        <a:prstGeom prst="line">
          <a:avLst/>
        </a:prstGeom>
        <a:solidFill>
          <a:schemeClr val="accent2">
            <a:hueOff val="-5417512"/>
            <a:satOff val="31996"/>
            <a:lumOff val="11451"/>
            <a:alphaOff val="0"/>
          </a:schemeClr>
        </a:solidFill>
        <a:ln w="12700" cap="flat" cmpd="sng" algn="ctr">
          <a:solidFill>
            <a:schemeClr val="accent2">
              <a:hueOff val="-5417512"/>
              <a:satOff val="31996"/>
              <a:lumOff val="11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A06F2-210F-4F63-8CD6-E68CAB9B3C09}">
      <dsp:nvSpPr>
        <dsp:cNvPr id="0" name=""/>
        <dsp:cNvSpPr/>
      </dsp:nvSpPr>
      <dsp:spPr>
        <a:xfrm>
          <a:off x="0" y="4019241"/>
          <a:ext cx="6831107" cy="100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The following day, Premium Care called Helen to say they would try to find room in the schedule to restart services in the next few days. </a:t>
          </a:r>
        </a:p>
      </dsp:txBody>
      <dsp:txXfrm>
        <a:off x="0" y="4019241"/>
        <a:ext cx="6831107" cy="1004074"/>
      </dsp:txXfrm>
    </dsp:sp>
    <dsp:sp modelId="{A2B3E404-2A65-4DBF-B2CF-292FB53411A1}">
      <dsp:nvSpPr>
        <dsp:cNvPr id="0" name=""/>
        <dsp:cNvSpPr/>
      </dsp:nvSpPr>
      <dsp:spPr>
        <a:xfrm>
          <a:off x="0" y="5023315"/>
          <a:ext cx="6831107" cy="0"/>
        </a:xfrm>
        <a:prstGeom prst="line">
          <a:avLst/>
        </a:prstGeom>
        <a:solidFill>
          <a:schemeClr val="accent2">
            <a:hueOff val="-6771890"/>
            <a:satOff val="39995"/>
            <a:lumOff val="14314"/>
            <a:alphaOff val="0"/>
          </a:schemeClr>
        </a:solidFill>
        <a:ln w="12700" cap="flat" cmpd="sng" algn="ctr">
          <a:solidFill>
            <a:schemeClr val="accent2">
              <a:hueOff val="-6771890"/>
              <a:satOff val="39995"/>
              <a:lumOff val="1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1A51C-F662-4ADE-8D97-2C1AB916084B}">
      <dsp:nvSpPr>
        <dsp:cNvPr id="0" name=""/>
        <dsp:cNvSpPr/>
      </dsp:nvSpPr>
      <dsp:spPr>
        <a:xfrm>
          <a:off x="0" y="5023315"/>
          <a:ext cx="6831107" cy="100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AU" sz="1600" kern="1200"/>
            <a:t>Helen told Premium Care she was worried about Maria, felt overwhelmed and at a loss about what to do.</a:t>
          </a:r>
        </a:p>
      </dsp:txBody>
      <dsp:txXfrm>
        <a:off x="0" y="5023315"/>
        <a:ext cx="6831107" cy="1004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DD89C-0A7B-4DAB-A9D6-D34A69DAAA21}">
      <dsp:nvSpPr>
        <dsp:cNvPr id="0" name=""/>
        <dsp:cNvSpPr/>
      </dsp:nvSpPr>
      <dsp:spPr>
        <a:xfrm>
          <a:off x="759" y="608239"/>
          <a:ext cx="1777853" cy="888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a:t>Medications</a:t>
          </a:r>
        </a:p>
      </dsp:txBody>
      <dsp:txXfrm>
        <a:off x="26795" y="634275"/>
        <a:ext cx="1725781" cy="836854"/>
      </dsp:txXfrm>
    </dsp:sp>
    <dsp:sp modelId="{421FE5A3-D3A7-4ADD-90BC-8DEBD9EC6E64}">
      <dsp:nvSpPr>
        <dsp:cNvPr id="0" name=""/>
        <dsp:cNvSpPr/>
      </dsp:nvSpPr>
      <dsp:spPr>
        <a:xfrm>
          <a:off x="178545" y="1497165"/>
          <a:ext cx="177785" cy="782304"/>
        </a:xfrm>
        <a:custGeom>
          <a:avLst/>
          <a:gdLst/>
          <a:ahLst/>
          <a:cxnLst/>
          <a:rect l="0" t="0" r="0" b="0"/>
          <a:pathLst>
            <a:path>
              <a:moveTo>
                <a:pt x="0" y="0"/>
              </a:moveTo>
              <a:lnTo>
                <a:pt x="0" y="782304"/>
              </a:lnTo>
              <a:lnTo>
                <a:pt x="177785" y="7823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B82629-1643-44AB-9F60-57A4CCA2BE50}">
      <dsp:nvSpPr>
        <dsp:cNvPr id="0" name=""/>
        <dsp:cNvSpPr/>
      </dsp:nvSpPr>
      <dsp:spPr>
        <a:xfrm>
          <a:off x="356330" y="1719397"/>
          <a:ext cx="1422282" cy="11201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The hospital did not provide any  medications when Maria was discharged.</a:t>
          </a:r>
        </a:p>
      </dsp:txBody>
      <dsp:txXfrm>
        <a:off x="389138" y="1752205"/>
        <a:ext cx="1356666" cy="1054529"/>
      </dsp:txXfrm>
    </dsp:sp>
    <dsp:sp modelId="{E9478ED3-DCA2-41BB-BDD9-C5F6EBA0A36F}">
      <dsp:nvSpPr>
        <dsp:cNvPr id="0" name=""/>
        <dsp:cNvSpPr/>
      </dsp:nvSpPr>
      <dsp:spPr>
        <a:xfrm>
          <a:off x="178545" y="1497165"/>
          <a:ext cx="177785" cy="2102551"/>
        </a:xfrm>
        <a:custGeom>
          <a:avLst/>
          <a:gdLst/>
          <a:ahLst/>
          <a:cxnLst/>
          <a:rect l="0" t="0" r="0" b="0"/>
          <a:pathLst>
            <a:path>
              <a:moveTo>
                <a:pt x="0" y="0"/>
              </a:moveTo>
              <a:lnTo>
                <a:pt x="0" y="2102551"/>
              </a:lnTo>
              <a:lnTo>
                <a:pt x="177785" y="2102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7EE7A5-F2AC-4F3E-9AF6-C99FE1E1D9B6}">
      <dsp:nvSpPr>
        <dsp:cNvPr id="0" name=""/>
        <dsp:cNvSpPr/>
      </dsp:nvSpPr>
      <dsp:spPr>
        <a:xfrm>
          <a:off x="356330" y="3061774"/>
          <a:ext cx="1422282" cy="10758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Helen did not know that Maria needed new medications for her pain.</a:t>
          </a:r>
        </a:p>
      </dsp:txBody>
      <dsp:txXfrm>
        <a:off x="387842" y="3093286"/>
        <a:ext cx="1359258" cy="1012861"/>
      </dsp:txXfrm>
    </dsp:sp>
    <dsp:sp modelId="{40CE86FD-6995-45B7-892E-0039E58450B6}">
      <dsp:nvSpPr>
        <dsp:cNvPr id="0" name=""/>
        <dsp:cNvSpPr/>
      </dsp:nvSpPr>
      <dsp:spPr>
        <a:xfrm>
          <a:off x="178545" y="1497165"/>
          <a:ext cx="177785" cy="3430470"/>
        </a:xfrm>
        <a:custGeom>
          <a:avLst/>
          <a:gdLst/>
          <a:ahLst/>
          <a:cxnLst/>
          <a:rect l="0" t="0" r="0" b="0"/>
          <a:pathLst>
            <a:path>
              <a:moveTo>
                <a:pt x="0" y="0"/>
              </a:moveTo>
              <a:lnTo>
                <a:pt x="0" y="3430470"/>
              </a:lnTo>
              <a:lnTo>
                <a:pt x="177785" y="34304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B40DF9-2C10-43D1-84B9-4EE7F3A47CE8}">
      <dsp:nvSpPr>
        <dsp:cNvPr id="0" name=""/>
        <dsp:cNvSpPr/>
      </dsp:nvSpPr>
      <dsp:spPr>
        <a:xfrm>
          <a:off x="356330" y="4359892"/>
          <a:ext cx="1422282" cy="11354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Maria was not taking her existing medications regularly.</a:t>
          </a:r>
        </a:p>
      </dsp:txBody>
      <dsp:txXfrm>
        <a:off x="389587" y="4393149"/>
        <a:ext cx="1355768" cy="1068974"/>
      </dsp:txXfrm>
    </dsp:sp>
    <dsp:sp modelId="{EBB74772-4586-4994-BC42-C22C8E69C866}">
      <dsp:nvSpPr>
        <dsp:cNvPr id="0" name=""/>
        <dsp:cNvSpPr/>
      </dsp:nvSpPr>
      <dsp:spPr>
        <a:xfrm>
          <a:off x="2223076" y="608239"/>
          <a:ext cx="1777853" cy="888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a:t>Skin integrity</a:t>
          </a:r>
        </a:p>
      </dsp:txBody>
      <dsp:txXfrm>
        <a:off x="2249112" y="634275"/>
        <a:ext cx="1725781" cy="836854"/>
      </dsp:txXfrm>
    </dsp:sp>
    <dsp:sp modelId="{1BE7E4B8-F5AD-4084-84EF-AAF6BDE293D0}">
      <dsp:nvSpPr>
        <dsp:cNvPr id="0" name=""/>
        <dsp:cNvSpPr/>
      </dsp:nvSpPr>
      <dsp:spPr>
        <a:xfrm>
          <a:off x="2400862" y="1497165"/>
          <a:ext cx="177785" cy="1037039"/>
        </a:xfrm>
        <a:custGeom>
          <a:avLst/>
          <a:gdLst/>
          <a:ahLst/>
          <a:cxnLst/>
          <a:rect l="0" t="0" r="0" b="0"/>
          <a:pathLst>
            <a:path>
              <a:moveTo>
                <a:pt x="0" y="0"/>
              </a:moveTo>
              <a:lnTo>
                <a:pt x="0" y="1037039"/>
              </a:lnTo>
              <a:lnTo>
                <a:pt x="177785" y="10370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67347-121C-4D7A-8CCB-FDD62B08DE00}">
      <dsp:nvSpPr>
        <dsp:cNvPr id="0" name=""/>
        <dsp:cNvSpPr/>
      </dsp:nvSpPr>
      <dsp:spPr>
        <a:xfrm>
          <a:off x="2578647" y="1719397"/>
          <a:ext cx="1422282" cy="16296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When Maria returned home, no visit was scheduled with a registered nurse to review skin integrity.</a:t>
          </a:r>
        </a:p>
      </dsp:txBody>
      <dsp:txXfrm>
        <a:off x="2620304" y="1761054"/>
        <a:ext cx="1338968" cy="1546302"/>
      </dsp:txXfrm>
    </dsp:sp>
    <dsp:sp modelId="{9C836B34-F4A1-4E4B-AA8F-BE1B71C78C85}">
      <dsp:nvSpPr>
        <dsp:cNvPr id="0" name=""/>
        <dsp:cNvSpPr/>
      </dsp:nvSpPr>
      <dsp:spPr>
        <a:xfrm>
          <a:off x="2400862" y="1497165"/>
          <a:ext cx="177785" cy="2938374"/>
        </a:xfrm>
        <a:custGeom>
          <a:avLst/>
          <a:gdLst/>
          <a:ahLst/>
          <a:cxnLst/>
          <a:rect l="0" t="0" r="0" b="0"/>
          <a:pathLst>
            <a:path>
              <a:moveTo>
                <a:pt x="0" y="0"/>
              </a:moveTo>
              <a:lnTo>
                <a:pt x="0" y="2938374"/>
              </a:lnTo>
              <a:lnTo>
                <a:pt x="177785" y="29383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9459B-6421-4E1D-B2F3-89D677A4F2B3}">
      <dsp:nvSpPr>
        <dsp:cNvPr id="0" name=""/>
        <dsp:cNvSpPr/>
      </dsp:nvSpPr>
      <dsp:spPr>
        <a:xfrm>
          <a:off x="2578647" y="3685552"/>
          <a:ext cx="1422282" cy="1499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After 5 days, Maria’s sacral pressure injury was necrotic.</a:t>
          </a:r>
        </a:p>
        <a:p>
          <a:pPr marL="0" lvl="0" indent="0" algn="ctr" defTabSz="533400">
            <a:lnSpc>
              <a:spcPct val="90000"/>
            </a:lnSpc>
            <a:spcBef>
              <a:spcPct val="0"/>
            </a:spcBef>
            <a:spcAft>
              <a:spcPct val="35000"/>
            </a:spcAft>
            <a:buNone/>
          </a:pPr>
          <a:r>
            <a:rPr lang="en-AU" sz="1200" kern="1200"/>
            <a:t> Workers did not report this to Premium Care.</a:t>
          </a:r>
        </a:p>
      </dsp:txBody>
      <dsp:txXfrm>
        <a:off x="2620304" y="3727209"/>
        <a:ext cx="1338968" cy="1416661"/>
      </dsp:txXfrm>
    </dsp:sp>
    <dsp:sp modelId="{8C70232A-13C5-4793-AC5F-684A6203A995}">
      <dsp:nvSpPr>
        <dsp:cNvPr id="0" name=""/>
        <dsp:cNvSpPr/>
      </dsp:nvSpPr>
      <dsp:spPr>
        <a:xfrm>
          <a:off x="4445393" y="608239"/>
          <a:ext cx="1777853" cy="888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a:t>Nutrition and hydration</a:t>
          </a:r>
        </a:p>
      </dsp:txBody>
      <dsp:txXfrm>
        <a:off x="4471429" y="634275"/>
        <a:ext cx="1725781" cy="836854"/>
      </dsp:txXfrm>
    </dsp:sp>
    <dsp:sp modelId="{B2B55885-4528-427A-AF3E-02B7E2EA1E75}">
      <dsp:nvSpPr>
        <dsp:cNvPr id="0" name=""/>
        <dsp:cNvSpPr/>
      </dsp:nvSpPr>
      <dsp:spPr>
        <a:xfrm>
          <a:off x="4623179" y="1497165"/>
          <a:ext cx="177785" cy="782304"/>
        </a:xfrm>
        <a:custGeom>
          <a:avLst/>
          <a:gdLst/>
          <a:ahLst/>
          <a:cxnLst/>
          <a:rect l="0" t="0" r="0" b="0"/>
          <a:pathLst>
            <a:path>
              <a:moveTo>
                <a:pt x="0" y="0"/>
              </a:moveTo>
              <a:lnTo>
                <a:pt x="0" y="782304"/>
              </a:lnTo>
              <a:lnTo>
                <a:pt x="177785" y="7823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8BF1F6-65AE-43A4-8EE8-E7848FEE00D8}">
      <dsp:nvSpPr>
        <dsp:cNvPr id="0" name=""/>
        <dsp:cNvSpPr/>
      </dsp:nvSpPr>
      <dsp:spPr>
        <a:xfrm>
          <a:off x="4800964" y="1719397"/>
          <a:ext cx="1422282" cy="11201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Maria felt embarrassed spilling her food when eating with her left hand.</a:t>
          </a:r>
        </a:p>
      </dsp:txBody>
      <dsp:txXfrm>
        <a:off x="4833772" y="1752205"/>
        <a:ext cx="1356666" cy="1054529"/>
      </dsp:txXfrm>
    </dsp:sp>
    <dsp:sp modelId="{C0F531B6-B4F9-40E4-95BE-982CC84C8803}">
      <dsp:nvSpPr>
        <dsp:cNvPr id="0" name=""/>
        <dsp:cNvSpPr/>
      </dsp:nvSpPr>
      <dsp:spPr>
        <a:xfrm>
          <a:off x="4623179" y="1497165"/>
          <a:ext cx="177785" cy="3252489"/>
        </a:xfrm>
        <a:custGeom>
          <a:avLst/>
          <a:gdLst/>
          <a:ahLst/>
          <a:cxnLst/>
          <a:rect l="0" t="0" r="0" b="0"/>
          <a:pathLst>
            <a:path>
              <a:moveTo>
                <a:pt x="0" y="0"/>
              </a:moveTo>
              <a:lnTo>
                <a:pt x="0" y="3252489"/>
              </a:lnTo>
              <a:lnTo>
                <a:pt x="177785" y="3252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562330-0ADE-42FB-A258-A35B7F78492E}">
      <dsp:nvSpPr>
        <dsp:cNvPr id="0" name=""/>
        <dsp:cNvSpPr/>
      </dsp:nvSpPr>
      <dsp:spPr>
        <a:xfrm>
          <a:off x="4800964" y="4181911"/>
          <a:ext cx="1422282" cy="11354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Maria lost 2.5kg since returning home.</a:t>
          </a:r>
        </a:p>
      </dsp:txBody>
      <dsp:txXfrm>
        <a:off x="4834221" y="4215168"/>
        <a:ext cx="1355768" cy="1068974"/>
      </dsp:txXfrm>
    </dsp:sp>
    <dsp:sp modelId="{911A9B47-8264-43C2-9D52-888426284875}">
      <dsp:nvSpPr>
        <dsp:cNvPr id="0" name=""/>
        <dsp:cNvSpPr/>
      </dsp:nvSpPr>
      <dsp:spPr>
        <a:xfrm>
          <a:off x="4623179" y="1497165"/>
          <a:ext cx="178539" cy="2006316"/>
        </a:xfrm>
        <a:custGeom>
          <a:avLst/>
          <a:gdLst/>
          <a:ahLst/>
          <a:cxnLst/>
          <a:rect l="0" t="0" r="0" b="0"/>
          <a:pathLst>
            <a:path>
              <a:moveTo>
                <a:pt x="0" y="0"/>
              </a:moveTo>
              <a:lnTo>
                <a:pt x="0" y="2006316"/>
              </a:lnTo>
              <a:lnTo>
                <a:pt x="178539" y="20063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D4E456-83D7-4A1D-9309-7F102C95D138}">
      <dsp:nvSpPr>
        <dsp:cNvPr id="0" name=""/>
        <dsp:cNvSpPr/>
      </dsp:nvSpPr>
      <dsp:spPr>
        <a:xfrm>
          <a:off x="4801718" y="3059019"/>
          <a:ext cx="1422282" cy="888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AU" sz="1200" kern="1200"/>
            <a:t>Maria lost her appetite and said she was too tired to eat.</a:t>
          </a:r>
        </a:p>
      </dsp:txBody>
      <dsp:txXfrm>
        <a:off x="4827754" y="3085055"/>
        <a:ext cx="1370210" cy="836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4253" y="44807"/>
          <a:ext cx="2557813" cy="993551"/>
        </a:xfrm>
        <a:prstGeom prst="rect">
          <a:avLst/>
        </a:prstGeom>
        <a:solidFill>
          <a:srgbClr val="D9566C"/>
        </a:solidFill>
        <a:ln w="12700" cap="flat" cmpd="sng" algn="ctr">
          <a:solidFill>
            <a:srgbClr val="D956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1.1: Person-centred care</a:t>
          </a:r>
        </a:p>
      </dsp:txBody>
      <dsp:txXfrm>
        <a:off x="4253" y="44807"/>
        <a:ext cx="2557813" cy="993551"/>
      </dsp:txXfrm>
    </dsp:sp>
    <dsp:sp modelId="{ABC9B620-E686-4605-901B-3AE79B11A046}">
      <dsp:nvSpPr>
        <dsp:cNvPr id="0" name=""/>
        <dsp:cNvSpPr/>
      </dsp:nvSpPr>
      <dsp:spPr>
        <a:xfrm>
          <a:off x="4253" y="1038359"/>
          <a:ext cx="2557813" cy="3974416"/>
        </a:xfrm>
        <a:prstGeom prst="rect">
          <a:avLst/>
        </a:prstGeom>
        <a:solidFill>
          <a:srgbClr val="F2C8C7">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demonstrates that the provider understands that the safety, health, wellbeing and quality of life of individuals is the primary consideration in the delivery of funded aged care services.</a:t>
          </a:r>
        </a:p>
        <a:p>
          <a:pPr marL="114300" lvl="1" indent="-114300" algn="l" defTabSz="533400">
            <a:lnSpc>
              <a:spcPct val="90000"/>
            </a:lnSpc>
            <a:spcBef>
              <a:spcPct val="0"/>
            </a:spcBef>
            <a:spcAft>
              <a:spcPct val="15000"/>
            </a:spcAft>
            <a:buNone/>
          </a:pPr>
          <a:r>
            <a:rPr lang="en-AU" sz="1200" kern="1200"/>
            <a:t>The provider demonstrates that the provider understands and values individuals, including their identity, culture, ability, diversity, beliefs and life experiences.</a:t>
          </a:r>
        </a:p>
        <a:p>
          <a:pPr marL="114300" lvl="1" indent="-114300" algn="l" defTabSz="533400">
            <a:lnSpc>
              <a:spcPct val="90000"/>
            </a:lnSpc>
            <a:spcBef>
              <a:spcPct val="0"/>
            </a:spcBef>
            <a:spcAft>
              <a:spcPct val="15000"/>
            </a:spcAft>
            <a:buNone/>
          </a:pPr>
          <a:r>
            <a:rPr lang="en-AU" sz="1200" kern="1200"/>
            <a:t>The provider demonstrates that the provider develops funded aged care services with, and tailored to, individuals, taking into account their needs, goals and preferences.</a:t>
          </a:r>
        </a:p>
      </dsp:txBody>
      <dsp:txXfrm>
        <a:off x="4253" y="1038359"/>
        <a:ext cx="2557813" cy="3974416"/>
      </dsp:txXfrm>
    </dsp:sp>
    <dsp:sp modelId="{B1DC46BC-76CD-4B61-9C46-0185253C0E3B}">
      <dsp:nvSpPr>
        <dsp:cNvPr id="0" name=""/>
        <dsp:cNvSpPr/>
      </dsp:nvSpPr>
      <dsp:spPr>
        <a:xfrm>
          <a:off x="2920161" y="44807"/>
          <a:ext cx="2557813" cy="993551"/>
        </a:xfrm>
        <a:prstGeom prst="rect">
          <a:avLst/>
        </a:prstGeom>
        <a:solidFill>
          <a:srgbClr val="D9566C"/>
        </a:solidFill>
        <a:ln w="12700" cap="flat" cmpd="sng" algn="ctr">
          <a:solidFill>
            <a:srgbClr val="D956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1.2: Dignity, respect and privacy</a:t>
          </a:r>
        </a:p>
      </dsp:txBody>
      <dsp:txXfrm>
        <a:off x="2920161" y="44807"/>
        <a:ext cx="2557813" cy="993551"/>
      </dsp:txXfrm>
    </dsp:sp>
    <dsp:sp modelId="{DD331CCD-72A7-4D59-B6AA-641E7EF2A110}">
      <dsp:nvSpPr>
        <dsp:cNvPr id="0" name=""/>
        <dsp:cNvSpPr/>
      </dsp:nvSpPr>
      <dsp:spPr>
        <a:xfrm>
          <a:off x="2920161" y="1038359"/>
          <a:ext cx="2557813" cy="3974416"/>
        </a:xfrm>
        <a:prstGeom prst="rect">
          <a:avLst/>
        </a:prstGeom>
        <a:solidFill>
          <a:srgbClr val="F2C8C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deliver funded aged care services to individuals in a way that is free from all forms of discrimination, abuse and neglect, treats individuals with dignity and respect, and respects the personal privacy of individuals.</a:t>
          </a:r>
        </a:p>
        <a:p>
          <a:pPr marL="114300" lvl="1" indent="-114300" algn="l" defTabSz="533400">
            <a:lnSpc>
              <a:spcPct val="90000"/>
            </a:lnSpc>
            <a:spcBef>
              <a:spcPct val="0"/>
            </a:spcBef>
            <a:spcAft>
              <a:spcPct val="15000"/>
            </a:spcAft>
            <a:buNone/>
          </a:pPr>
          <a:r>
            <a:rPr lang="en-AU" sz="1200" kern="1200"/>
            <a:t>The provider demonstrates that the provider understands the rights of individuals under the Statement of Rights. The provider must have practices in place to ensure that the provider acts compatibly with the Statement of Rights, in accordance with subsection 24(2) of the Act (acting compatibly with the Statement of Rights).</a:t>
          </a:r>
        </a:p>
      </dsp:txBody>
      <dsp:txXfrm>
        <a:off x="2920161" y="1038359"/>
        <a:ext cx="2557813" cy="3974416"/>
      </dsp:txXfrm>
    </dsp:sp>
    <dsp:sp modelId="{B3A95E6E-54FE-4A6F-A2C8-924B46F33FF8}">
      <dsp:nvSpPr>
        <dsp:cNvPr id="0" name=""/>
        <dsp:cNvSpPr/>
      </dsp:nvSpPr>
      <dsp:spPr>
        <a:xfrm>
          <a:off x="5836069" y="44807"/>
          <a:ext cx="2557813" cy="993551"/>
        </a:xfrm>
        <a:prstGeom prst="rect">
          <a:avLst/>
        </a:prstGeom>
        <a:solidFill>
          <a:srgbClr val="D9566C"/>
        </a:solidFill>
        <a:ln w="12700" cap="flat" cmpd="sng" algn="ctr">
          <a:solidFill>
            <a:srgbClr val="D956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1.3: Choice, independence and quality of life</a:t>
          </a:r>
        </a:p>
      </dsp:txBody>
      <dsp:txXfrm>
        <a:off x="5836069" y="44807"/>
        <a:ext cx="2557813" cy="993551"/>
      </dsp:txXfrm>
    </dsp:sp>
    <dsp:sp modelId="{0E46EDF5-9C50-449B-88F0-64D9DB73520A}">
      <dsp:nvSpPr>
        <dsp:cNvPr id="0" name=""/>
        <dsp:cNvSpPr/>
      </dsp:nvSpPr>
      <dsp:spPr>
        <a:xfrm>
          <a:off x="5836069" y="1038359"/>
          <a:ext cx="2557813" cy="3974416"/>
        </a:xfrm>
        <a:prstGeom prst="rect">
          <a:avLst/>
        </a:prstGeom>
        <a:solidFill>
          <a:srgbClr val="F2C8C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support individuals to exercise choice and make decisions about their funded aged care services and provide them with support to exercise choice and make decisions when they want or need it.</a:t>
          </a:r>
        </a:p>
        <a:p>
          <a:pPr marL="114300" lvl="1" indent="-114300" algn="l" defTabSz="533400">
            <a:lnSpc>
              <a:spcPct val="90000"/>
            </a:lnSpc>
            <a:spcBef>
              <a:spcPct val="0"/>
            </a:spcBef>
            <a:spcAft>
              <a:spcPct val="15000"/>
            </a:spcAft>
            <a:buNone/>
          </a:pPr>
          <a:r>
            <a:rPr lang="en-AU" sz="1200" kern="1200"/>
            <a:t>The provider must provide individuals with timely, accurate, tailored and sufficient information about their funded aged care services, in a way they understand.</a:t>
          </a:r>
        </a:p>
        <a:p>
          <a:pPr marL="114300" lvl="1" indent="-114300" algn="l" defTabSz="533400">
            <a:lnSpc>
              <a:spcPct val="90000"/>
            </a:lnSpc>
            <a:spcBef>
              <a:spcPct val="0"/>
            </a:spcBef>
            <a:spcAft>
              <a:spcPct val="15000"/>
            </a:spcAft>
            <a:buNone/>
          </a:pPr>
          <a:r>
            <a:rPr lang="en-AU" sz="1200" kern="1200"/>
            <a:t>The provider must support individuals to exercise dignity of risk to achieve their goals and maintain independence and quality of life.</a:t>
          </a:r>
        </a:p>
      </dsp:txBody>
      <dsp:txXfrm>
        <a:off x="5836069" y="1038359"/>
        <a:ext cx="2557813" cy="3974416"/>
      </dsp:txXfrm>
    </dsp:sp>
    <dsp:sp modelId="{4764A036-40C5-4D29-B4CD-B637FE56CB44}">
      <dsp:nvSpPr>
        <dsp:cNvPr id="0" name=""/>
        <dsp:cNvSpPr/>
      </dsp:nvSpPr>
      <dsp:spPr>
        <a:xfrm>
          <a:off x="8751977" y="44807"/>
          <a:ext cx="2557813" cy="993551"/>
        </a:xfrm>
        <a:prstGeom prst="rect">
          <a:avLst/>
        </a:prstGeom>
        <a:solidFill>
          <a:srgbClr val="D9566C"/>
        </a:solidFill>
        <a:ln w="12700" cap="flat" cmpd="sng" algn="ctr">
          <a:solidFill>
            <a:srgbClr val="D956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a:t>Outcome 1.4: Transparency and agreements</a:t>
          </a:r>
        </a:p>
      </dsp:txBody>
      <dsp:txXfrm>
        <a:off x="8751977" y="44807"/>
        <a:ext cx="2557813" cy="993551"/>
      </dsp:txXfrm>
    </dsp:sp>
    <dsp:sp modelId="{5DFA2051-B862-4721-A862-6297CAAD3F1A}">
      <dsp:nvSpPr>
        <dsp:cNvPr id="0" name=""/>
        <dsp:cNvSpPr/>
      </dsp:nvSpPr>
      <dsp:spPr>
        <a:xfrm>
          <a:off x="8751977" y="1038359"/>
          <a:ext cx="2557813" cy="3974416"/>
        </a:xfrm>
        <a:prstGeom prst="rect">
          <a:avLst/>
        </a:prstGeom>
        <a:solidFill>
          <a:srgbClr val="F2C8C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Before entering into any agreements with individuals about the delivery of funded aged care services, the provider must provide individuals with the opportunity to exercise autonomy, the time they need to consider the agreement and an opportunity to seek advice.</a:t>
          </a:r>
        </a:p>
        <a:p>
          <a:pPr marL="114300" lvl="1" indent="-114300" algn="l" defTabSz="533400">
            <a:lnSpc>
              <a:spcPct val="90000"/>
            </a:lnSpc>
            <a:spcBef>
              <a:spcPct val="0"/>
            </a:spcBef>
            <a:spcAft>
              <a:spcPct val="15000"/>
            </a:spcAft>
            <a:buNone/>
          </a:pPr>
          <a:r>
            <a:rPr lang="en-AU" sz="1200" kern="1200"/>
            <a:t>The provider must support individuals to understand and make informed decisions about their agreements, fees and invoices.</a:t>
          </a:r>
        </a:p>
      </dsp:txBody>
      <dsp:txXfrm>
        <a:off x="8751977" y="1038359"/>
        <a:ext cx="2557813" cy="3974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14188" y="-26808"/>
          <a:ext cx="2658733" cy="584259"/>
        </a:xfrm>
        <a:prstGeom prst="rect">
          <a:avLst/>
        </a:prstGeom>
        <a:solidFill>
          <a:srgbClr val="8B59A4"/>
        </a:solidFill>
        <a:ln w="12700" cap="flat" cmpd="sng" algn="ctr">
          <a:solidFill>
            <a:srgbClr val="8B59A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AU" sz="1100" kern="1200"/>
            <a:t>Outcome 3.1: Assessment and planning</a:t>
          </a:r>
        </a:p>
      </dsp:txBody>
      <dsp:txXfrm>
        <a:off x="14188" y="-26808"/>
        <a:ext cx="2658733" cy="584259"/>
      </dsp:txXfrm>
    </dsp:sp>
    <dsp:sp modelId="{ABC9B620-E686-4605-901B-3AE79B11A046}">
      <dsp:nvSpPr>
        <dsp:cNvPr id="0" name=""/>
        <dsp:cNvSpPr/>
      </dsp:nvSpPr>
      <dsp:spPr>
        <a:xfrm>
          <a:off x="12382" y="557450"/>
          <a:ext cx="2662344" cy="4535343"/>
        </a:xfrm>
        <a:prstGeom prst="rect">
          <a:avLst/>
        </a:prstGeom>
        <a:solidFill>
          <a:srgbClr val="D2C3DF">
            <a:alpha val="9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actively engage with individuals to whom the provider delivers funded aged care services, supporters of individuals (if any) and any other persons involved in the care of individuals in developing and reviewing the individual’s care and services plans through ongoing communication.</a:t>
          </a:r>
        </a:p>
        <a:p>
          <a:pPr marL="114300" lvl="1" indent="-114300" algn="l" defTabSz="533400">
            <a:lnSpc>
              <a:spcPct val="90000"/>
            </a:lnSpc>
            <a:spcBef>
              <a:spcPct val="0"/>
            </a:spcBef>
            <a:spcAft>
              <a:spcPct val="15000"/>
            </a:spcAft>
            <a:buNone/>
          </a:pPr>
          <a:r>
            <a:rPr lang="en-AU" sz="1200" kern="1200"/>
            <a:t>Care and services plans must describe the current needs, goals and preferences of individuals and include strategies for risk management and preventative care.</a:t>
          </a:r>
        </a:p>
        <a:p>
          <a:pPr marL="114300" lvl="1" indent="-114300" algn="l" defTabSz="533400">
            <a:lnSpc>
              <a:spcPct val="90000"/>
            </a:lnSpc>
            <a:spcBef>
              <a:spcPct val="0"/>
            </a:spcBef>
            <a:spcAft>
              <a:spcPct val="15000"/>
            </a:spcAft>
            <a:buNone/>
          </a:pPr>
          <a:r>
            <a:rPr lang="en-AU" sz="1200" kern="1200"/>
            <a:t>The provider must ensure that care and services plans are regularly reviewed and are used by aged care workers to guide the delivery of funded aged care services.</a:t>
          </a:r>
        </a:p>
      </dsp:txBody>
      <dsp:txXfrm>
        <a:off x="12382" y="557450"/>
        <a:ext cx="2662344" cy="4535343"/>
      </dsp:txXfrm>
    </dsp:sp>
    <dsp:sp modelId="{B1DC46BC-76CD-4B61-9C46-0185253C0E3B}">
      <dsp:nvSpPr>
        <dsp:cNvPr id="0" name=""/>
        <dsp:cNvSpPr/>
      </dsp:nvSpPr>
      <dsp:spPr>
        <a:xfrm>
          <a:off x="3027876" y="0"/>
          <a:ext cx="2522495" cy="584259"/>
        </a:xfrm>
        <a:prstGeom prst="rect">
          <a:avLst/>
        </a:prstGeom>
        <a:solidFill>
          <a:srgbClr val="8B59A4"/>
        </a:solidFill>
        <a:ln w="12700" cap="flat" cmpd="sng" algn="ctr">
          <a:solidFill>
            <a:srgbClr val="8B59A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AU" sz="1050" kern="1200"/>
            <a:t>Outcome 3.2: Delivery of funded aged care services</a:t>
          </a:r>
        </a:p>
      </dsp:txBody>
      <dsp:txXfrm>
        <a:off x="3027876" y="0"/>
        <a:ext cx="2522495" cy="584259"/>
      </dsp:txXfrm>
    </dsp:sp>
    <dsp:sp modelId="{DD331CCD-72A7-4D59-B6AA-641E7EF2A110}">
      <dsp:nvSpPr>
        <dsp:cNvPr id="0" name=""/>
        <dsp:cNvSpPr/>
      </dsp:nvSpPr>
      <dsp:spPr>
        <a:xfrm>
          <a:off x="3027876" y="584259"/>
          <a:ext cx="2522495" cy="4481725"/>
        </a:xfrm>
        <a:prstGeom prst="rect">
          <a:avLst/>
        </a:prstGeom>
        <a:solidFill>
          <a:srgbClr val="D2C3DF">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ensure that individuals receive quality funded aged care services that meet their needs, goals and preferences and optimise their quality of life, reablement and maintenance of function.</a:t>
          </a:r>
        </a:p>
        <a:p>
          <a:pPr marL="114300" lvl="1" indent="-114300" algn="l" defTabSz="533400">
            <a:lnSpc>
              <a:spcPct val="90000"/>
            </a:lnSpc>
            <a:spcBef>
              <a:spcPct val="0"/>
            </a:spcBef>
            <a:spcAft>
              <a:spcPct val="15000"/>
            </a:spcAft>
            <a:buNone/>
          </a:pPr>
          <a:r>
            <a:rPr lang="en-AU" sz="1200" kern="1200"/>
            <a:t>The provider must ensure that funded aged care services are delivered in a way that is culturally safe and culturally appropriate for individuals with specific needs and diverse backgrounds.</a:t>
          </a:r>
        </a:p>
      </dsp:txBody>
      <dsp:txXfrm>
        <a:off x="3027876" y="584259"/>
        <a:ext cx="2522495" cy="4481725"/>
      </dsp:txXfrm>
    </dsp:sp>
    <dsp:sp modelId="{B3A95E6E-54FE-4A6F-A2C8-924B46F33FF8}">
      <dsp:nvSpPr>
        <dsp:cNvPr id="0" name=""/>
        <dsp:cNvSpPr/>
      </dsp:nvSpPr>
      <dsp:spPr>
        <a:xfrm>
          <a:off x="5903521" y="0"/>
          <a:ext cx="2522495" cy="584259"/>
        </a:xfrm>
        <a:prstGeom prst="rect">
          <a:avLst/>
        </a:prstGeom>
        <a:solidFill>
          <a:srgbClr val="8B59A4"/>
        </a:solidFill>
        <a:ln w="12700" cap="flat" cmpd="sng" algn="ctr">
          <a:solidFill>
            <a:srgbClr val="8B59A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AU" sz="1050" kern="1200"/>
            <a:t>Outcome 3.3: Communicating for safety and quality</a:t>
          </a:r>
        </a:p>
      </dsp:txBody>
      <dsp:txXfrm>
        <a:off x="5903521" y="0"/>
        <a:ext cx="2522495" cy="584259"/>
      </dsp:txXfrm>
    </dsp:sp>
    <dsp:sp modelId="{0E46EDF5-9C50-449B-88F0-64D9DB73520A}">
      <dsp:nvSpPr>
        <dsp:cNvPr id="0" name=""/>
        <dsp:cNvSpPr/>
      </dsp:nvSpPr>
      <dsp:spPr>
        <a:xfrm>
          <a:off x="5903521" y="584259"/>
          <a:ext cx="2522495" cy="4481725"/>
        </a:xfrm>
        <a:prstGeom prst="rect">
          <a:avLst/>
        </a:prstGeom>
        <a:solidFill>
          <a:srgbClr val="D2C3DF">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US" sz="1200" b="0" i="0" kern="1200"/>
            <a:t>The provider must ensure that critical information relevant to the delivery of funded aged care services to individuals is communicated effectively to the individuals, between aged care workers delivering the services, with supporters of the individuals and other persons supporting the individuals and with registered health practitioners, allied health professionals, allied health assistants and others involved in the individual’s care</a:t>
          </a:r>
          <a:r>
            <a:rPr lang="en-AU" sz="1200" kern="1200"/>
            <a:t>.</a:t>
          </a:r>
        </a:p>
        <a:p>
          <a:pPr marL="114300" lvl="1" indent="-114300" algn="l" defTabSz="533400">
            <a:lnSpc>
              <a:spcPct val="90000"/>
            </a:lnSpc>
            <a:spcBef>
              <a:spcPct val="0"/>
            </a:spcBef>
            <a:spcAft>
              <a:spcPct val="15000"/>
            </a:spcAft>
            <a:buNone/>
          </a:pPr>
          <a:r>
            <a:rPr lang="en-AU" sz="1200" kern="1200"/>
            <a:t>The provider must ensure that risks to individuals, and changes and deterioration in the condition of individuals are escalated and communicated as appropriate.</a:t>
          </a:r>
        </a:p>
      </dsp:txBody>
      <dsp:txXfrm>
        <a:off x="5903521" y="584259"/>
        <a:ext cx="2522495" cy="4481725"/>
      </dsp:txXfrm>
    </dsp:sp>
    <dsp:sp modelId="{4764A036-40C5-4D29-B4CD-B637FE56CB44}">
      <dsp:nvSpPr>
        <dsp:cNvPr id="0" name=""/>
        <dsp:cNvSpPr/>
      </dsp:nvSpPr>
      <dsp:spPr>
        <a:xfrm>
          <a:off x="8779166" y="0"/>
          <a:ext cx="2522495" cy="584259"/>
        </a:xfrm>
        <a:prstGeom prst="rect">
          <a:avLst/>
        </a:prstGeom>
        <a:solidFill>
          <a:srgbClr val="8B59A4"/>
        </a:solidFill>
        <a:ln w="12700" cap="flat" cmpd="sng" algn="ctr">
          <a:solidFill>
            <a:srgbClr val="8B59A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66725">
            <a:lnSpc>
              <a:spcPct val="90000"/>
            </a:lnSpc>
            <a:spcBef>
              <a:spcPct val="0"/>
            </a:spcBef>
            <a:spcAft>
              <a:spcPct val="35000"/>
            </a:spcAft>
            <a:buNone/>
          </a:pPr>
          <a:r>
            <a:rPr lang="en-AU" sz="1050" kern="1200"/>
            <a:t>Outcome 3.4: Planning and coordination of funded aged care services</a:t>
          </a:r>
        </a:p>
      </dsp:txBody>
      <dsp:txXfrm>
        <a:off x="8779166" y="0"/>
        <a:ext cx="2522495" cy="584259"/>
      </dsp:txXfrm>
    </dsp:sp>
    <dsp:sp modelId="{5DFA2051-B862-4721-A862-6297CAAD3F1A}">
      <dsp:nvSpPr>
        <dsp:cNvPr id="0" name=""/>
        <dsp:cNvSpPr/>
      </dsp:nvSpPr>
      <dsp:spPr>
        <a:xfrm>
          <a:off x="8779166" y="584259"/>
          <a:ext cx="2522495" cy="4481725"/>
        </a:xfrm>
        <a:prstGeom prst="rect">
          <a:avLst/>
        </a:prstGeom>
        <a:solidFill>
          <a:srgbClr val="D2C3DF">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ensure that individuals receive funded aged care services that are planned and coordinated, including where multiple health providers and registered providers, supporters of individuals and other persons supporting individuals are involved.</a:t>
          </a:r>
        </a:p>
      </dsp:txBody>
      <dsp:txXfrm>
        <a:off x="8779166" y="584259"/>
        <a:ext cx="2522495" cy="4481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83792-89F4-4FE4-940F-B62D2038764B}">
      <dsp:nvSpPr>
        <dsp:cNvPr id="0" name=""/>
        <dsp:cNvSpPr/>
      </dsp:nvSpPr>
      <dsp:spPr>
        <a:xfrm>
          <a:off x="3535" y="621288"/>
          <a:ext cx="3447248" cy="1339913"/>
        </a:xfrm>
        <a:prstGeom prst="rect">
          <a:avLst/>
        </a:prstGeom>
        <a:solidFill>
          <a:srgbClr val="1E154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AU" sz="1900" b="0" kern="1200"/>
            <a:t>Outcome </a:t>
          </a:r>
          <a:r>
            <a:rPr lang="en-AU" sz="1900" b="0" kern="1200">
              <a:latin typeface="+mn-lt"/>
            </a:rPr>
            <a:t>4.1a: Environment – services delivered in the individual's home</a:t>
          </a:r>
        </a:p>
      </dsp:txBody>
      <dsp:txXfrm>
        <a:off x="3535" y="621288"/>
        <a:ext cx="3447248" cy="1339913"/>
      </dsp:txXfrm>
    </dsp:sp>
    <dsp:sp modelId="{ABC9B620-E686-4605-901B-3AE79B11A046}">
      <dsp:nvSpPr>
        <dsp:cNvPr id="0" name=""/>
        <dsp:cNvSpPr/>
      </dsp:nvSpPr>
      <dsp:spPr>
        <a:xfrm>
          <a:off x="3535" y="1961201"/>
          <a:ext cx="3447248" cy="2640346"/>
        </a:xfrm>
        <a:prstGeom prst="rect">
          <a:avLst/>
        </a:prstGeom>
        <a:solidFill>
          <a:srgbClr val="A098AC">
            <a:alpha val="9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When delivering funded aged care services to individuals in their homes, the provider must support the individuals to mitigate environmental risks relevant to the services.</a:t>
          </a:r>
        </a:p>
        <a:p>
          <a:pPr marL="114300" lvl="1" indent="-114300" algn="l" defTabSz="533400">
            <a:lnSpc>
              <a:spcPct val="90000"/>
            </a:lnSpc>
            <a:spcBef>
              <a:spcPct val="0"/>
            </a:spcBef>
            <a:spcAft>
              <a:spcPct val="15000"/>
            </a:spcAft>
            <a:buNone/>
          </a:pPr>
          <a:r>
            <a:rPr lang="en-AU" sz="1200" kern="1200"/>
            <a:t>Where the provider uses equipment in the delivery of any funded aged care services to individuals, or providers equipment to individuals, the equipment must be safe and must meet the needs of the individuals.</a:t>
          </a:r>
        </a:p>
      </dsp:txBody>
      <dsp:txXfrm>
        <a:off x="3535" y="1961201"/>
        <a:ext cx="3447248" cy="2640346"/>
      </dsp:txXfrm>
    </dsp:sp>
    <dsp:sp modelId="{B1DC46BC-76CD-4B61-9C46-0185253C0E3B}">
      <dsp:nvSpPr>
        <dsp:cNvPr id="0" name=""/>
        <dsp:cNvSpPr/>
      </dsp:nvSpPr>
      <dsp:spPr>
        <a:xfrm>
          <a:off x="3933398" y="621288"/>
          <a:ext cx="3447248" cy="1339913"/>
        </a:xfrm>
        <a:prstGeom prst="rect">
          <a:avLst/>
        </a:prstGeom>
        <a:solidFill>
          <a:srgbClr val="1E154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AU" sz="1900" kern="1200"/>
            <a:t>Outcome </a:t>
          </a:r>
          <a:r>
            <a:rPr lang="en-AU" sz="1900" kern="1200">
              <a:latin typeface="+mn-lt"/>
            </a:rPr>
            <a:t>4.1b: Environment – services delivered other than in the individual's home</a:t>
          </a:r>
        </a:p>
      </dsp:txBody>
      <dsp:txXfrm>
        <a:off x="3933398" y="621288"/>
        <a:ext cx="3447248" cy="1339913"/>
      </dsp:txXfrm>
    </dsp:sp>
    <dsp:sp modelId="{DD331CCD-72A7-4D59-B6AA-641E7EF2A110}">
      <dsp:nvSpPr>
        <dsp:cNvPr id="0" name=""/>
        <dsp:cNvSpPr/>
      </dsp:nvSpPr>
      <dsp:spPr>
        <a:xfrm>
          <a:off x="3933398" y="1961201"/>
          <a:ext cx="3447248" cy="2640346"/>
        </a:xfrm>
        <a:prstGeom prst="rect">
          <a:avLst/>
        </a:prstGeom>
        <a:solidFill>
          <a:srgbClr val="A098AC">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Where the provider delivers funded aged care services to individuals other than in their homes, the provider must ensure that individuals are able to access funded aged care services in a clean, safe and comfortable environment that optimises their sense of belonging, interaction and function.</a:t>
          </a:r>
        </a:p>
        <a:p>
          <a:pPr marL="114300" lvl="1" indent="-114300" algn="l" defTabSz="533400">
            <a:lnSpc>
              <a:spcPct val="90000"/>
            </a:lnSpc>
            <a:spcBef>
              <a:spcPct val="0"/>
            </a:spcBef>
            <a:spcAft>
              <a:spcPct val="15000"/>
            </a:spcAft>
            <a:buNone/>
          </a:pPr>
          <a:r>
            <a:rPr lang="en-AU" sz="1200" kern="1200"/>
            <a:t>Where the provider uses equipment in the delivery of any funded aged care services to individuals, or provides equipment to individuals, the equipment must be safe and must meet the needs of the individuals.</a:t>
          </a:r>
        </a:p>
      </dsp:txBody>
      <dsp:txXfrm>
        <a:off x="3933398" y="1961201"/>
        <a:ext cx="3447248" cy="2640346"/>
      </dsp:txXfrm>
    </dsp:sp>
    <dsp:sp modelId="{B3A95E6E-54FE-4A6F-A2C8-924B46F33FF8}">
      <dsp:nvSpPr>
        <dsp:cNvPr id="0" name=""/>
        <dsp:cNvSpPr/>
      </dsp:nvSpPr>
      <dsp:spPr>
        <a:xfrm>
          <a:off x="7863261" y="621288"/>
          <a:ext cx="3447248" cy="1339913"/>
        </a:xfrm>
        <a:prstGeom prst="rect">
          <a:avLst/>
        </a:prstGeom>
        <a:solidFill>
          <a:srgbClr val="1E154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rtl="0">
            <a:lnSpc>
              <a:spcPct val="90000"/>
            </a:lnSpc>
            <a:spcBef>
              <a:spcPct val="0"/>
            </a:spcBef>
            <a:spcAft>
              <a:spcPct val="35000"/>
            </a:spcAft>
            <a:buNone/>
          </a:pPr>
          <a:r>
            <a:rPr lang="en-AU" sz="1900" b="0" kern="1200">
              <a:latin typeface="+mn-lt"/>
            </a:rPr>
            <a:t>Outcome 4.2: Infection prevention and control</a:t>
          </a:r>
        </a:p>
      </dsp:txBody>
      <dsp:txXfrm>
        <a:off x="7863261" y="621288"/>
        <a:ext cx="3447248" cy="1339913"/>
      </dsp:txXfrm>
    </dsp:sp>
    <dsp:sp modelId="{0E46EDF5-9C50-449B-88F0-64D9DB73520A}">
      <dsp:nvSpPr>
        <dsp:cNvPr id="0" name=""/>
        <dsp:cNvSpPr/>
      </dsp:nvSpPr>
      <dsp:spPr>
        <a:xfrm>
          <a:off x="7863261" y="1961201"/>
          <a:ext cx="3447248" cy="2640346"/>
        </a:xfrm>
        <a:prstGeom prst="rect">
          <a:avLst/>
        </a:prstGeom>
        <a:solidFill>
          <a:srgbClr val="A098AC">
            <a:alpha val="97647"/>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None/>
          </a:pPr>
          <a:r>
            <a:rPr lang="en-AU" sz="1200" kern="1200"/>
            <a:t>The provider must have an appropriate infection prevention and control system.</a:t>
          </a:r>
        </a:p>
        <a:p>
          <a:pPr marL="114300" lvl="1" indent="-114300" algn="l" defTabSz="533400">
            <a:lnSpc>
              <a:spcPct val="90000"/>
            </a:lnSpc>
            <a:spcBef>
              <a:spcPct val="0"/>
            </a:spcBef>
            <a:spcAft>
              <a:spcPct val="15000"/>
            </a:spcAft>
            <a:buNone/>
          </a:pPr>
          <a:r>
            <a:rPr lang="en-AU" sz="1200" kern="1200"/>
            <a:t>The provider must ensure that aged care workers use hygienic practices and take appropriate infection prevention and control precautions when delivering funded aged care services.</a:t>
          </a:r>
        </a:p>
      </dsp:txBody>
      <dsp:txXfrm>
        <a:off x="7863261" y="1961201"/>
        <a:ext cx="3447248" cy="2640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B92C-A063-411D-9A46-0964A87323A3}">
      <dsp:nvSpPr>
        <dsp:cNvPr id="0" name=""/>
        <dsp:cNvSpPr/>
      </dsp:nvSpPr>
      <dsp:spPr>
        <a:xfrm>
          <a:off x="0" y="120053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5A090739-AB77-4B4E-9CAC-EECD2AE89C45}">
      <dsp:nvSpPr>
        <dsp:cNvPr id="0" name=""/>
        <dsp:cNvSpPr/>
      </dsp:nvSpPr>
      <dsp:spPr>
        <a:xfrm>
          <a:off x="530794" y="100865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5.1 Clinical governance</a:t>
          </a:r>
        </a:p>
      </dsp:txBody>
      <dsp:txXfrm>
        <a:off x="549528" y="1027391"/>
        <a:ext cx="7393658" cy="346292"/>
      </dsp:txXfrm>
    </dsp:sp>
    <dsp:sp modelId="{715D16BB-9EFD-4A5B-96C5-40B993270D92}">
      <dsp:nvSpPr>
        <dsp:cNvPr id="0" name=""/>
        <dsp:cNvSpPr/>
      </dsp:nvSpPr>
      <dsp:spPr>
        <a:xfrm>
          <a:off x="0" y="179021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3ECD2F86-873F-4F1A-91CC-5F7CA14FE1CC}">
      <dsp:nvSpPr>
        <dsp:cNvPr id="0" name=""/>
        <dsp:cNvSpPr/>
      </dsp:nvSpPr>
      <dsp:spPr>
        <a:xfrm>
          <a:off x="530794" y="159833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5.2 Preventing and controlling infections in delivering clinical care services</a:t>
          </a:r>
        </a:p>
      </dsp:txBody>
      <dsp:txXfrm>
        <a:off x="549528" y="1617071"/>
        <a:ext cx="7393658" cy="346292"/>
      </dsp:txXfrm>
    </dsp:sp>
    <dsp:sp modelId="{4BDDE2F5-7B2F-4B42-82CB-FEE90C8500F3}">
      <dsp:nvSpPr>
        <dsp:cNvPr id="0" name=""/>
        <dsp:cNvSpPr/>
      </dsp:nvSpPr>
      <dsp:spPr>
        <a:xfrm>
          <a:off x="0" y="237989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79BB699-916F-431A-B907-18611ACDEAAE}">
      <dsp:nvSpPr>
        <dsp:cNvPr id="0" name=""/>
        <dsp:cNvSpPr/>
      </dsp:nvSpPr>
      <dsp:spPr>
        <a:xfrm>
          <a:off x="530794" y="218801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5.3 Safe and quality use of medicines</a:t>
          </a:r>
        </a:p>
      </dsp:txBody>
      <dsp:txXfrm>
        <a:off x="549528" y="2206751"/>
        <a:ext cx="7393658" cy="346292"/>
      </dsp:txXfrm>
    </dsp:sp>
    <dsp:sp modelId="{F3A54199-DF88-4DE9-B209-966AABD9675B}">
      <dsp:nvSpPr>
        <dsp:cNvPr id="0" name=""/>
        <dsp:cNvSpPr/>
      </dsp:nvSpPr>
      <dsp:spPr>
        <a:xfrm>
          <a:off x="0" y="296957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193676DA-D9D8-457E-BCC6-C82E80D9F342}">
      <dsp:nvSpPr>
        <dsp:cNvPr id="0" name=""/>
        <dsp:cNvSpPr/>
      </dsp:nvSpPr>
      <dsp:spPr>
        <a:xfrm>
          <a:off x="530794" y="277769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5.4 Comprehensive care</a:t>
          </a:r>
        </a:p>
      </dsp:txBody>
      <dsp:txXfrm>
        <a:off x="549528" y="2796431"/>
        <a:ext cx="7393658" cy="346292"/>
      </dsp:txXfrm>
    </dsp:sp>
    <dsp:sp modelId="{58A3E821-9452-4DE5-ACBD-B6ED71B773C2}">
      <dsp:nvSpPr>
        <dsp:cNvPr id="0" name=""/>
        <dsp:cNvSpPr/>
      </dsp:nvSpPr>
      <dsp:spPr>
        <a:xfrm>
          <a:off x="0" y="355925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2865088F-C13B-4B08-9278-5D5AD850AB13}">
      <dsp:nvSpPr>
        <dsp:cNvPr id="0" name=""/>
        <dsp:cNvSpPr/>
      </dsp:nvSpPr>
      <dsp:spPr>
        <a:xfrm>
          <a:off x="530794" y="336737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5.5 Safety of clinical care services</a:t>
          </a:r>
        </a:p>
      </dsp:txBody>
      <dsp:txXfrm>
        <a:off x="549528" y="3386111"/>
        <a:ext cx="7393658" cy="346292"/>
      </dsp:txXfrm>
    </dsp:sp>
    <dsp:sp modelId="{5B7658F5-A6DC-48D4-BBE5-7D0CBCE5AEE5}">
      <dsp:nvSpPr>
        <dsp:cNvPr id="0" name=""/>
        <dsp:cNvSpPr/>
      </dsp:nvSpPr>
      <dsp:spPr>
        <a:xfrm>
          <a:off x="0" y="414893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AD1A96D3-6A1D-49B5-9D1D-6670AB4301FA}">
      <dsp:nvSpPr>
        <dsp:cNvPr id="0" name=""/>
        <dsp:cNvSpPr/>
      </dsp:nvSpPr>
      <dsp:spPr>
        <a:xfrm>
          <a:off x="530794" y="3957057"/>
          <a:ext cx="7431126" cy="383760"/>
        </a:xfrm>
        <a:prstGeom prst="roundRect">
          <a:avLst/>
        </a:prstGeom>
        <a:solidFill>
          <a:srgbClr val="28B3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5.6 Cognitive impairment</a:t>
          </a:r>
        </a:p>
      </dsp:txBody>
      <dsp:txXfrm>
        <a:off x="549528" y="3975791"/>
        <a:ext cx="7393658" cy="346292"/>
      </dsp:txXfrm>
    </dsp:sp>
    <dsp:sp modelId="{B34AE0B4-5825-4D41-9188-D0BF17DC7903}">
      <dsp:nvSpPr>
        <dsp:cNvPr id="0" name=""/>
        <dsp:cNvSpPr/>
      </dsp:nvSpPr>
      <dsp:spPr>
        <a:xfrm>
          <a:off x="0" y="4738617"/>
          <a:ext cx="10615895" cy="327600"/>
        </a:xfrm>
        <a:prstGeom prst="rect">
          <a:avLst/>
        </a:prstGeom>
        <a:solidFill>
          <a:schemeClr val="lt1">
            <a:alpha val="90000"/>
            <a:hueOff val="0"/>
            <a:satOff val="0"/>
            <a:lumOff val="0"/>
            <a:alphaOff val="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841BA92-6B24-44AD-A258-70828EC8360E}">
      <dsp:nvSpPr>
        <dsp:cNvPr id="0" name=""/>
        <dsp:cNvSpPr/>
      </dsp:nvSpPr>
      <dsp:spPr>
        <a:xfrm>
          <a:off x="530794" y="4546737"/>
          <a:ext cx="7431126" cy="383760"/>
        </a:xfrm>
        <a:prstGeom prst="roundRect">
          <a:avLst/>
        </a:prstGeom>
        <a:solidFill>
          <a:srgbClr val="28B3BC"/>
        </a:solidFill>
        <a:ln w="12700" cap="flat" cmpd="sng" algn="ctr">
          <a:solidFill>
            <a:srgbClr val="28B3B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879" tIns="0" rIns="280879" bIns="0" numCol="1" spcCol="1270" anchor="ctr" anchorCtr="0">
          <a:noAutofit/>
        </a:bodyPr>
        <a:lstStyle/>
        <a:p>
          <a:pPr marL="0" lvl="0" indent="0" algn="l" defTabSz="577850">
            <a:lnSpc>
              <a:spcPct val="90000"/>
            </a:lnSpc>
            <a:spcBef>
              <a:spcPct val="0"/>
            </a:spcBef>
            <a:spcAft>
              <a:spcPct val="35000"/>
            </a:spcAft>
            <a:buNone/>
          </a:pPr>
          <a:r>
            <a:rPr lang="en-AU" sz="1300" kern="1200"/>
            <a:t>Outcome 5.7 Palliative care and end-of-life</a:t>
          </a:r>
        </a:p>
      </dsp:txBody>
      <dsp:txXfrm>
        <a:off x="549528" y="4565471"/>
        <a:ext cx="7393658"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4023203" y="0"/>
            <a:ext cx="3079202" cy="512304"/>
          </a:xfrm>
          <a:prstGeom prst="rect">
            <a:avLst/>
          </a:prstGeom>
        </p:spPr>
        <p:txBody>
          <a:bodyPr vert="horz" lIns="94796" tIns="47398" rIns="94796" bIns="47398" rtlCol="0"/>
          <a:lstStyle>
            <a:lvl1pPr algn="r">
              <a:defRPr sz="1200"/>
            </a:lvl1pPr>
          </a:lstStyle>
          <a:p>
            <a:fld id="{22E76036-42BC-4087-8A08-BFC90AAA75BF}" type="datetimeFigureOut">
              <a:rPr lang="en-AU" smtClean="0"/>
              <a:t>1/12/2025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722309"/>
            <a:ext cx="3079202" cy="512304"/>
          </a:xfrm>
          <a:prstGeom prst="rect">
            <a:avLst/>
          </a:prstGeom>
        </p:spPr>
        <p:txBody>
          <a:bodyPr vert="horz" lIns="94796" tIns="47398" rIns="94796" bIns="47398"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4023203" y="9722309"/>
            <a:ext cx="3079202" cy="512304"/>
          </a:xfrm>
          <a:prstGeom prst="rect">
            <a:avLst/>
          </a:prstGeom>
        </p:spPr>
        <p:txBody>
          <a:bodyPr vert="horz" lIns="94796" tIns="47398" rIns="94796" bIns="47398"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n-AU"/>
          </a:p>
        </p:txBody>
      </p:sp>
      <p:sp>
        <p:nvSpPr>
          <p:cNvPr id="3" name="Date Placeholder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3A8CAE85-181D-46A9-904F-CADA21036751}" type="datetimeFigureOut">
              <a:rPr lang="en-AU" smtClean="0"/>
              <a:t>1/12/2025</a:t>
            </a:fld>
            <a:endParaRPr lang="en-AU"/>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96" tIns="47398" rIns="94796" bIns="47398"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4796" tIns="47398" rIns="94796" bIns="4739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lang="en-AU"/>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245452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214E-CA3F-96A9-7FDA-82B0F2AAE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11F7D-CE29-AFB5-F490-329051E08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48113-FAA7-5691-A117-8F3D0BCC50B5}"/>
              </a:ext>
            </a:extLst>
          </p:cNvPr>
          <p:cNvSpPr>
            <a:spLocks noGrp="1"/>
          </p:cNvSpPr>
          <p:nvPr>
            <p:ph type="body" idx="1"/>
          </p:nvPr>
        </p:nvSpPr>
        <p:spPr/>
        <p:txBody>
          <a:bodyPr/>
          <a:lstStyle/>
          <a:p>
            <a:r>
              <a:rPr lang="en-AU" sz="1100">
                <a:ea typeface="Calibri" panose="020F0502020204030204"/>
                <a:cs typeface="Calibri" panose="020F0502020204030204"/>
              </a:rPr>
              <a:t>Facilitator notes:</a:t>
            </a:r>
          </a:p>
          <a:p>
            <a:endParaRPr lang="en-AU" sz="1100">
              <a:ea typeface="Calibri" panose="020F0502020204030204"/>
              <a:cs typeface="Calibri" panose="020F0502020204030204"/>
            </a:endParaRPr>
          </a:p>
          <a:p>
            <a:r>
              <a:rPr lang="en-AU" sz="1100">
                <a:ea typeface="Calibri" panose="020F0502020204030204"/>
                <a:cs typeface="Calibri" panose="020F0502020204030204"/>
              </a:rPr>
              <a:t>Section 1 is a case study scenario with questions to take participants through when looking at the expectations of the strengthened Quality Standards. The focus of this section is older person transitions from hospital back to home or community settings. You can work your way through the activity or utilise any element that you think would be helpful in your care setting. </a:t>
            </a:r>
          </a:p>
          <a:p>
            <a:endParaRPr lang="en-AU" sz="1100">
              <a:ea typeface="Calibri" panose="020F0502020204030204"/>
              <a:cs typeface="Calibri" panose="020F0502020204030204"/>
            </a:endParaRPr>
          </a:p>
          <a:p>
            <a:r>
              <a:rPr lang="en-AU" sz="1100">
                <a:ea typeface="Calibri" panose="020F0502020204030204"/>
                <a:cs typeface="Calibri" panose="020F0502020204030204"/>
              </a:rPr>
              <a:t>Slides 10 to 12 contain information required to unpack the case study.</a:t>
            </a:r>
          </a:p>
          <a:p>
            <a:r>
              <a:rPr lang="en-AU" sz="1100">
                <a:ea typeface="Calibri" panose="020F0502020204030204"/>
                <a:cs typeface="Calibri" panose="020F0502020204030204"/>
              </a:rPr>
              <a:t>Slide 13 is a participant sheet to note their reflections on the issues seen.</a:t>
            </a:r>
          </a:p>
          <a:p>
            <a:r>
              <a:rPr lang="en-AU" sz="1100">
                <a:ea typeface="Calibri" panose="020F0502020204030204"/>
                <a:cs typeface="Calibri" panose="020F0502020204030204"/>
              </a:rPr>
              <a:t>Slides 14 and 15 are for participant use when unpacking the Standards relating to transitions</a:t>
            </a:r>
          </a:p>
          <a:p>
            <a:r>
              <a:rPr lang="en-AU" sz="1100">
                <a:ea typeface="Calibri" panose="020F0502020204030204"/>
                <a:cs typeface="Calibri" panose="020F0502020204030204"/>
              </a:rPr>
              <a:t>Slide 16 provides specific details from Standard 3 relating to transitions</a:t>
            </a:r>
          </a:p>
          <a:p>
            <a:r>
              <a:rPr lang="en-AU" sz="1100">
                <a:ea typeface="Calibri" panose="020F0502020204030204"/>
                <a:cs typeface="Calibri" panose="020F0502020204030204"/>
              </a:rPr>
              <a:t>Slides 17 and 18 are for participant use, noting relevant actions, processes and policies in relation to transitions</a:t>
            </a:r>
          </a:p>
        </p:txBody>
      </p:sp>
      <p:sp>
        <p:nvSpPr>
          <p:cNvPr id="4" name="Slide Number Placeholder 3">
            <a:extLst>
              <a:ext uri="{FF2B5EF4-FFF2-40B4-BE49-F238E27FC236}">
                <a16:creationId xmlns:a16="http://schemas.microsoft.com/office/drawing/2014/main" id="{AA61B31C-1569-0C8D-BA0D-2F6D36DCADB2}"/>
              </a:ext>
            </a:extLst>
          </p:cNvPr>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184770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This is the information required to set up the context of this section. This information is also available in a video through the ALIS platform at https://learning.agedcarequality.gov.au/view_course/307</a:t>
            </a:r>
          </a:p>
          <a:p>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27092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solidFill>
                  <a:srgbClr val="0070C0"/>
                </a:solidFill>
                <a:ea typeface="Calibri"/>
                <a:cs typeface="Calibri"/>
              </a:rPr>
              <a:t>Facilitator notes:</a:t>
            </a:r>
          </a:p>
          <a:p>
            <a:endParaRPr lang="en-AU" sz="1100">
              <a:solidFill>
                <a:srgbClr val="0070C0"/>
              </a:solidFill>
              <a:ea typeface="Calibri"/>
              <a:cs typeface="Calibri"/>
            </a:endParaRPr>
          </a:p>
          <a:p>
            <a:r>
              <a:rPr lang="en-AU" sz="1100">
                <a:solidFill>
                  <a:srgbClr val="0070C0"/>
                </a:solidFill>
                <a:ea typeface="Calibri"/>
                <a:cs typeface="Calibri"/>
              </a:rPr>
              <a:t>Basic information for Maria, useful to set the context of who she is for the activities following.</a:t>
            </a:r>
          </a:p>
          <a:p>
            <a:endParaRPr lang="en-AU" sz="1100">
              <a:solidFill>
                <a:srgbClr val="0070C0"/>
              </a:solidFill>
              <a:ea typeface="Calibri"/>
              <a:cs typeface="Calibri"/>
            </a:endParaRPr>
          </a:p>
          <a:p>
            <a:endParaRPr lang="en-AU" sz="1100">
              <a:solidFill>
                <a:srgbClr val="0070C0"/>
              </a:solidFill>
              <a:ea typeface="Calibri"/>
              <a:cs typeface="Calibri"/>
            </a:endParaRPr>
          </a:p>
          <a:p>
            <a:endParaRPr lang="en-AU" sz="1100">
              <a:solidFill>
                <a:srgbClr val="0070C0"/>
              </a:solidFill>
              <a:ea typeface="Calibri"/>
              <a:cs typeface="Calibri"/>
            </a:endParaRPr>
          </a:p>
          <a:p>
            <a:endParaRPr lang="en-AU" sz="1100">
              <a:solidFill>
                <a:srgbClr val="0070C0"/>
              </a:solidFill>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23857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61E41-4909-E9EB-C3E9-9FAB35754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C8BB9-0DC7-2F7E-8ADE-364D887AF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F8B17-2F4A-8121-38C4-FFE7BDFE8944}"/>
              </a:ext>
            </a:extLst>
          </p:cNvPr>
          <p:cNvSpPr>
            <a:spLocks noGrp="1"/>
          </p:cNvSpPr>
          <p:nvPr>
            <p:ph type="body" idx="1"/>
          </p:nvPr>
        </p:nvSpPr>
        <p:spPr/>
        <p:txBody>
          <a:bodyPr/>
          <a:lstStyle/>
          <a:p>
            <a:r>
              <a:rPr lang="en-AU"/>
              <a:t>Facilitator notes:</a:t>
            </a:r>
          </a:p>
          <a:p>
            <a:endParaRPr lang="en-AU"/>
          </a:p>
          <a:p>
            <a:r>
              <a:rPr lang="en-AU"/>
              <a:t>Key points of what happened when Maria transitioned back home following her 6 days in hospital after her fall. She returns home with a fractured right wrist, a UTI and a sacral pressure injury. Additional medications have been prescribed and noted on her discharge notes, but no medications sent with her.</a:t>
            </a:r>
          </a:p>
        </p:txBody>
      </p:sp>
      <p:sp>
        <p:nvSpPr>
          <p:cNvPr id="4" name="Slide Number Placeholder 3">
            <a:extLst>
              <a:ext uri="{FF2B5EF4-FFF2-40B4-BE49-F238E27FC236}">
                <a16:creationId xmlns:a16="http://schemas.microsoft.com/office/drawing/2014/main" id="{BFC67C2D-7BFE-9B99-09ED-4705912A39A3}"/>
              </a:ext>
            </a:extLst>
          </p:cNvPr>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119383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000000"/>
                </a:solidFill>
                <a:effectLst/>
                <a:latin typeface="Times New Roman"/>
                <a:cs typeface="Times New Roman"/>
              </a:rPr>
              <a:t>For facilitator knowledge, issues are: </a:t>
            </a:r>
          </a:p>
          <a:p>
            <a:endParaRPr lang="en-AU" b="0" i="0">
              <a:solidFill>
                <a:srgbClr val="000000"/>
              </a:solidFill>
              <a:effectLst/>
              <a:latin typeface="Times New Roman" panose="02020603050405020304" pitchFamily="18" charset="0"/>
            </a:endParaRPr>
          </a:p>
          <a:p>
            <a:pPr marL="171450" indent="-171450">
              <a:buFontTx/>
              <a:buChar char="-"/>
            </a:pPr>
            <a:r>
              <a:rPr lang="en-AU" b="0" i="0">
                <a:solidFill>
                  <a:srgbClr val="000000"/>
                </a:solidFill>
                <a:effectLst/>
                <a:latin typeface="Times New Roman"/>
                <a:cs typeface="Times New Roman"/>
              </a:rPr>
              <a:t>Premium Care did not help Helen when she called due to her care coordinator being away</a:t>
            </a:r>
          </a:p>
          <a:p>
            <a:pPr marL="171450" indent="-171450">
              <a:buFontTx/>
              <a:buChar char="-"/>
            </a:pPr>
            <a:r>
              <a:rPr lang="en-AU" b="0" i="0">
                <a:solidFill>
                  <a:srgbClr val="000000"/>
                </a:solidFill>
                <a:effectLst/>
                <a:latin typeface="Times New Roman"/>
                <a:cs typeface="Times New Roman"/>
              </a:rPr>
              <a:t>Maria’s care needs had changed, and she needed additional support</a:t>
            </a:r>
          </a:p>
          <a:p>
            <a:pPr marL="171450" indent="-171450">
              <a:buFontTx/>
              <a:buChar char="-"/>
            </a:pPr>
            <a:r>
              <a:rPr lang="en-AU" b="0" i="0">
                <a:solidFill>
                  <a:srgbClr val="000000"/>
                </a:solidFill>
                <a:effectLst/>
                <a:latin typeface="Times New Roman"/>
                <a:cs typeface="Times New Roman"/>
              </a:rPr>
              <a:t>Maria was in pain and had lost weight</a:t>
            </a:r>
          </a:p>
          <a:p>
            <a:pPr marL="171450" indent="-171450">
              <a:buFontTx/>
              <a:buChar char="-"/>
            </a:pPr>
            <a:r>
              <a:rPr lang="en-AU" b="0" i="0">
                <a:solidFill>
                  <a:srgbClr val="000000"/>
                </a:solidFill>
                <a:effectLst/>
                <a:latin typeface="Times New Roman"/>
                <a:cs typeface="Times New Roman"/>
              </a:rPr>
              <a:t>Maria’s</a:t>
            </a:r>
            <a:r>
              <a:rPr lang="en-AU">
                <a:solidFill>
                  <a:srgbClr val="000000"/>
                </a:solidFill>
                <a:latin typeface="Times New Roman"/>
                <a:cs typeface="Times New Roman"/>
              </a:rPr>
              <a:t> Support at Home</a:t>
            </a:r>
            <a:r>
              <a:rPr lang="en-AU" b="0" i="0">
                <a:solidFill>
                  <a:srgbClr val="000000"/>
                </a:solidFill>
                <a:effectLst/>
                <a:latin typeface="Times New Roman"/>
                <a:cs typeface="Times New Roman"/>
              </a:rPr>
              <a:t> did not start again as soon as she returned home</a:t>
            </a:r>
          </a:p>
          <a:p>
            <a:pPr marL="171450" indent="-171450">
              <a:buFontTx/>
              <a:buChar char="-"/>
            </a:pPr>
            <a:r>
              <a:rPr lang="en-AU" b="0" i="0">
                <a:solidFill>
                  <a:srgbClr val="000000"/>
                </a:solidFill>
                <a:effectLst/>
                <a:latin typeface="Times New Roman"/>
                <a:cs typeface="Times New Roman"/>
              </a:rPr>
              <a:t>Helen (Maria’s daughter) was overwhelmed and unable to cope with the additional care required by Maria</a:t>
            </a:r>
          </a:p>
          <a:p>
            <a:pPr marL="171450" indent="-171450">
              <a:buFontTx/>
              <a:buChar char="-"/>
            </a:pPr>
            <a:endParaRPr lang="en-AU" b="0" i="0">
              <a:solidFill>
                <a:srgbClr val="000000"/>
              </a:solidFill>
              <a:effectLst/>
              <a:latin typeface="Times New Roman" panose="02020603050405020304" pitchFamily="18" charset="0"/>
            </a:endParaRPr>
          </a:p>
          <a:p>
            <a:endParaRPr lang="en-AU"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203404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t>Facilitator notes:</a:t>
            </a:r>
          </a:p>
          <a:p>
            <a:endParaRPr lang="en-AU" sz="1100"/>
          </a:p>
          <a:p>
            <a:r>
              <a:rPr lang="en-AU" sz="1100"/>
              <a:t>Encourage participants to locate the information on the strengthened Quality Standards guidance. Point them to look at Standard 3 . Alternatively, print out Standard 3 from the website for participants to use. </a:t>
            </a:r>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38329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participant use.</a:t>
            </a:r>
          </a:p>
          <a:p>
            <a:endParaRPr lang="en-AU"/>
          </a:p>
          <a:p>
            <a:r>
              <a:rPr lang="en-AU"/>
              <a:t>Include key elements from relevant Outcome in Standard 3. Include any relevant Actions that may support this case study to meet the Outcome.</a:t>
            </a:r>
          </a:p>
        </p:txBody>
      </p:sp>
      <p:sp>
        <p:nvSpPr>
          <p:cNvPr id="4" name="Slide Number Placeholder 3"/>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382507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D3DD-0EFD-3025-8588-C7A485688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F5B27-837A-72C7-EFAD-0776E10DE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6FE11-F181-CE8D-5FC5-91CF1DB930EC}"/>
              </a:ext>
            </a:extLst>
          </p:cNvPr>
          <p:cNvSpPr>
            <a:spLocks noGrp="1"/>
          </p:cNvSpPr>
          <p:nvPr>
            <p:ph type="body" idx="1"/>
          </p:nvPr>
        </p:nvSpPr>
        <p:spPr/>
        <p:txBody>
          <a:bodyPr/>
          <a:lstStyle/>
          <a:p>
            <a:r>
              <a:rPr lang="en-AU" sz="1600" b="0" i="0">
                <a:solidFill>
                  <a:srgbClr val="000000"/>
                </a:solidFill>
                <a:effectLst/>
                <a:latin typeface="Times New Roman" panose="02020603050405020304" pitchFamily="18" charset="0"/>
              </a:rPr>
              <a:t>Facilitator notes:</a:t>
            </a:r>
          </a:p>
          <a:p>
            <a:endParaRPr lang="en-AU" sz="1600" b="0" i="0">
              <a:solidFill>
                <a:srgbClr val="000000"/>
              </a:solidFill>
              <a:effectLst/>
              <a:latin typeface="Times New Roman" panose="02020603050405020304" pitchFamily="18" charset="0"/>
            </a:endParaRPr>
          </a:p>
          <a:p>
            <a:r>
              <a:rPr lang="en-AU" sz="1600" b="0" i="0">
                <a:solidFill>
                  <a:srgbClr val="000000"/>
                </a:solidFill>
                <a:effectLst/>
                <a:latin typeface="Times New Roman" panose="02020603050405020304" pitchFamily="18" charset="0"/>
              </a:rPr>
              <a:t>Look at the SQS Outcomes from Standard 3 which specifically relate to transitions and what you as a provider are expected to deliver. </a:t>
            </a:r>
          </a:p>
          <a:p>
            <a:r>
              <a:rPr lang="en-AU" sz="1600" b="0" i="0">
                <a:solidFill>
                  <a:srgbClr val="000000"/>
                </a:solidFill>
                <a:effectLst/>
                <a:latin typeface="Times New Roman" panose="02020603050405020304" pitchFamily="18" charset="0"/>
              </a:rPr>
              <a:t>Outcome 3.4 r</a:t>
            </a:r>
            <a:r>
              <a:rPr lang="en-AU" sz="2400" b="0" i="0" u="none" strike="noStrike">
                <a:solidFill>
                  <a:srgbClr val="000000"/>
                </a:solidFill>
                <a:effectLst/>
                <a:latin typeface="Calibri" panose="020F0502020204030204" pitchFamily="34" charset="0"/>
              </a:rPr>
              <a:t>elates to the responsibility of providers to deliver planned and coordinated care services. In this case study, Premium Care could have considered Action 3.4.3 by following their ‘return from hospital’ process while Maria was still in hospital, including keeping in regular contact with Helen then coordinating Maria’s discharge with Helen and the hospital discharge planning services. A review of Maria’s care and services plan should have been conducted, taking into consideration Maria’s hospital discharge summary. Premium Care should also have organised for their registered nurse to do a clinical review. </a:t>
            </a:r>
            <a:r>
              <a:rPr lang="en-AU" sz="2400" b="0" i="0">
                <a:solidFill>
                  <a:srgbClr val="000000"/>
                </a:solidFill>
                <a:effectLst/>
                <a:latin typeface="Calibri" panose="020F0502020204030204" pitchFamily="34" charset="0"/>
              </a:rPr>
              <a:t>​</a:t>
            </a:r>
            <a:endParaRPr lang="en-AU" sz="1600" b="0" i="0">
              <a:solidFill>
                <a:srgbClr val="000000"/>
              </a:solidFill>
              <a:effectLst/>
              <a:latin typeface="Times New Roman" panose="02020603050405020304" pitchFamily="18" charset="0"/>
            </a:endParaRPr>
          </a:p>
          <a:p>
            <a:r>
              <a:rPr lang="en-AU" sz="1100"/>
              <a:t> </a:t>
            </a:r>
          </a:p>
          <a:p>
            <a:pPr lvl="1"/>
            <a:endParaRPr lang="en-AU" sz="1100">
              <a:ea typeface="Calibri"/>
              <a:cs typeface="Calibri"/>
            </a:endParaRPr>
          </a:p>
          <a:p>
            <a:endParaRPr lang="en-US" sz="1100">
              <a:ea typeface="Calibri"/>
              <a:cs typeface="Calibri"/>
            </a:endParaRPr>
          </a:p>
        </p:txBody>
      </p:sp>
      <p:sp>
        <p:nvSpPr>
          <p:cNvPr id="4" name="Slide Number Placeholder 3">
            <a:extLst>
              <a:ext uri="{FF2B5EF4-FFF2-40B4-BE49-F238E27FC236}">
                <a16:creationId xmlns:a16="http://schemas.microsoft.com/office/drawing/2014/main" id="{DF7C1E7E-CF9F-183F-47E9-DC9A6E04F250}"/>
              </a:ext>
            </a:extLst>
          </p:cNvPr>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3668946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Facilitator notes:</a:t>
            </a:r>
          </a:p>
          <a:p>
            <a:endParaRPr lang="en-AU" dirty="0"/>
          </a:p>
          <a:p>
            <a:r>
              <a:rPr lang="en-AU" dirty="0"/>
              <a:t>Suggestions for response to the first question are:</a:t>
            </a:r>
          </a:p>
          <a:p>
            <a:endParaRPr lang="en-AU" dirty="0"/>
          </a:p>
          <a:p>
            <a:pPr marL="171450"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Sophie followed Premium Home Care’s ’return from hospital’ process while Maria was still in hospital including:</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628650" lvl="1"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keeping in regular contact with Helen and asking Helen to ring her when the hospital planned to discharge Maria so they could restart her services straight away</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628650" lvl="1"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coordinating Maria’s discharge with Helen and the hospital discharge planning services</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628650" lvl="1"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helping Helen with a referral to My Aged Care for Transition Care Program (TCP) assessment</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628650" lvl="1"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suggesting that Helen ring Maria’s GP to let them know about Maria’s current health issues and that she was in hospital.</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Premium Care could have agreed that a worker would visit that afternoon to help Maria settle in and prepare the evening meal.</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Premium Care could have asked Helen’s permission to review Maria’s hospital discharge summary on My Health Record so that they could review Maria’s care needs. </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Premium Care could have organised for their registered nurse (RN) to do a clinical review alongside Sophie’s care and services plan review the next day.</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AU" b="0" i="0" u="none" strike="noStrike" dirty="0">
                <a:solidFill>
                  <a:srgbClr val="000000"/>
                </a:solidFill>
                <a:effectLst/>
                <a:latin typeface="Open Sans" pitchFamily="2" charset="0"/>
              </a:rPr>
              <a:t>Premium Care could have work with Maria and Helen to develop a care and services plan to meet Maria’s current care needs and budget.</a:t>
            </a:r>
            <a:r>
              <a:rPr lang="en-US" b="0" i="0" dirty="0">
                <a:solidFill>
                  <a:srgbClr val="444444"/>
                </a:solidFill>
                <a:effectLst/>
                <a:latin typeface="Open Sans" pitchFamily="2" charset="0"/>
              </a:rPr>
              <a:t>​</a:t>
            </a:r>
            <a:endParaRPr lang="en-US" b="0" i="0" dirty="0">
              <a:solidFill>
                <a:srgbClr val="444444"/>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18</a:t>
            </a:fld>
            <a:endParaRPr lang="en-AU"/>
          </a:p>
        </p:txBody>
      </p:sp>
    </p:spTree>
    <p:extLst>
      <p:ext uri="{BB962C8B-B14F-4D97-AF65-F5344CB8AC3E}">
        <p14:creationId xmlns:p14="http://schemas.microsoft.com/office/powerpoint/2010/main" val="1732400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Would suggest this is run as a group discussion, with information regarding your policies and processes explicitly shared with participants.</a:t>
            </a:r>
          </a:p>
        </p:txBody>
      </p:sp>
      <p:sp>
        <p:nvSpPr>
          <p:cNvPr id="4" name="Slide Number Placeholder 3"/>
          <p:cNvSpPr>
            <a:spLocks noGrp="1"/>
          </p:cNvSpPr>
          <p:nvPr>
            <p:ph type="sldNum" sz="quarter" idx="5"/>
          </p:nvPr>
        </p:nvSpPr>
        <p:spPr/>
        <p:txBody>
          <a:bodyPr/>
          <a:lstStyle/>
          <a:p>
            <a:fld id="{485676A5-1DC8-4201-97D2-09D6F1539183}" type="slidenum">
              <a:rPr lang="en-AU" smtClean="0"/>
              <a:t>19</a:t>
            </a:fld>
            <a:endParaRPr lang="en-AU"/>
          </a:p>
        </p:txBody>
      </p:sp>
    </p:spTree>
    <p:extLst>
      <p:ext uri="{BB962C8B-B14F-4D97-AF65-F5344CB8AC3E}">
        <p14:creationId xmlns:p14="http://schemas.microsoft.com/office/powerpoint/2010/main" val="423934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t>Facilitator notes:</a:t>
            </a:r>
          </a:p>
          <a:p>
            <a:r>
              <a:rPr lang="en-AU" sz="1100"/>
              <a:t>This resource is designed for use by registered providers (providers) delivering services in home or community settings.</a:t>
            </a:r>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3471776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i="1"/>
          </a:p>
        </p:txBody>
      </p:sp>
      <p:sp>
        <p:nvSpPr>
          <p:cNvPr id="4" name="Slide Number Placeholder 3"/>
          <p:cNvSpPr>
            <a:spLocks noGrp="1"/>
          </p:cNvSpPr>
          <p:nvPr>
            <p:ph type="sldNum" sz="quarter" idx="5"/>
          </p:nvPr>
        </p:nvSpPr>
        <p:spPr/>
        <p:txBody>
          <a:bodyPr/>
          <a:lstStyle/>
          <a:p>
            <a:fld id="{485676A5-1DC8-4201-97D2-09D6F1539183}" type="slidenum">
              <a:rPr lang="en-AU" smtClean="0"/>
              <a:t>21</a:t>
            </a:fld>
            <a:endParaRPr lang="en-AU"/>
          </a:p>
        </p:txBody>
      </p:sp>
    </p:spTree>
    <p:extLst>
      <p:ext uri="{BB962C8B-B14F-4D97-AF65-F5344CB8AC3E}">
        <p14:creationId xmlns:p14="http://schemas.microsoft.com/office/powerpoint/2010/main" val="124836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Use a case study from your own setting to encourage participants to consider as you work through the strengthened Quality Standards. This section has been designed for you to cover in any order of your choice and focus on any of the Standards individually, as you choose.</a:t>
            </a:r>
          </a:p>
          <a:p>
            <a:r>
              <a:rPr lang="en-AU"/>
              <a:t> </a:t>
            </a:r>
          </a:p>
          <a:p>
            <a:r>
              <a:rPr lang="en-AU"/>
              <a:t>If you don’t have a suitable case study, then use the information already provided for Maria (use the following slides 23, 24 and 25)</a:t>
            </a:r>
          </a:p>
          <a:p>
            <a:endParaRPr lang="en-AU"/>
          </a:p>
          <a:p>
            <a:r>
              <a:rPr lang="en-AU"/>
              <a:t>It would be useful for participants to look at the digital guidance, specifically at the Outcomes, as these are enforceable under legislation. Looking at Actions that suggest ways in which you might meet the Standard should also be investigated. Within the digital guidance, participants can also select to look at not only the legislation, but the guidance information which includes information on why that outcome is important, key tasks and considerations for additional Outcomes and Standards.</a:t>
            </a:r>
          </a:p>
          <a:p>
            <a:endParaRPr lang="en-AU"/>
          </a:p>
          <a:p>
            <a:r>
              <a:rPr lang="en-AU"/>
              <a:t>From slide 26 to 40, the intention is you can address each Standard as relevant to your requirements. There are three printable slides for participants to use for each focus Standard. </a:t>
            </a:r>
          </a:p>
          <a:p>
            <a:r>
              <a:rPr lang="en-AU"/>
              <a:t>Slide 1: Includes facilitator notes, to provide some detail on the intent of that Standard</a:t>
            </a:r>
          </a:p>
          <a:p>
            <a:r>
              <a:rPr lang="en-AU"/>
              <a:t>Slide 2: Outcome statements and additional questions to consider</a:t>
            </a:r>
          </a:p>
          <a:p>
            <a:r>
              <a:rPr lang="en-AU"/>
              <a:t>Slide 3: Activity sheet for participants to use</a:t>
            </a:r>
          </a:p>
          <a:p>
            <a:endParaRPr lang="en-AU"/>
          </a:p>
          <a:p>
            <a:r>
              <a:rPr lang="en-AU"/>
              <a:t>Using your chosen case study, encourage participants to review the Outcome statement detailed on the second slide for each Standard, as this is the enforceable detail of the Standard, apply it to the case study scenario, then look for suggested Actions that could help meet the Outcome. </a:t>
            </a:r>
          </a:p>
          <a:p>
            <a:r>
              <a:rPr lang="en-AU"/>
              <a:t>You could then look at policies and procedures at your setting that apply to this Outcome.</a:t>
            </a:r>
          </a:p>
        </p:txBody>
      </p:sp>
      <p:sp>
        <p:nvSpPr>
          <p:cNvPr id="4" name="Slide Number Placeholder 3"/>
          <p:cNvSpPr>
            <a:spLocks noGrp="1"/>
          </p:cNvSpPr>
          <p:nvPr>
            <p:ph type="sldNum" sz="quarter" idx="5"/>
          </p:nvPr>
        </p:nvSpPr>
        <p:spPr/>
        <p:txBody>
          <a:bodyPr/>
          <a:lstStyle/>
          <a:p>
            <a:fld id="{485676A5-1DC8-4201-97D2-09D6F1539183}" type="slidenum">
              <a:rPr lang="en-AU" smtClean="0"/>
              <a:t>22</a:t>
            </a:fld>
            <a:endParaRPr lang="en-AU"/>
          </a:p>
        </p:txBody>
      </p:sp>
    </p:spTree>
    <p:extLst>
      <p:ext uri="{BB962C8B-B14F-4D97-AF65-F5344CB8AC3E}">
        <p14:creationId xmlns:p14="http://schemas.microsoft.com/office/powerpoint/2010/main" val="154022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9089-BC7E-8DD5-E923-C7DA81437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C10E1-D645-8BB4-673D-5102ACAE7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BCB7C-7D29-CF03-DBE6-CDD16DD5DCF6}"/>
              </a:ext>
            </a:extLst>
          </p:cNvPr>
          <p:cNvSpPr>
            <a:spLocks noGrp="1"/>
          </p:cNvSpPr>
          <p:nvPr>
            <p:ph type="body" idx="1"/>
          </p:nvPr>
        </p:nvSpPr>
        <p:spPr/>
        <p:txBody>
          <a:bodyPr/>
          <a:lstStyle/>
          <a:p>
            <a:r>
              <a:rPr lang="en-AU" sz="1100">
                <a:ea typeface="Calibri"/>
                <a:cs typeface="Calibri"/>
              </a:rPr>
              <a:t>Facilitator notes:</a:t>
            </a:r>
          </a:p>
          <a:p>
            <a:endParaRPr lang="en-AU" sz="1100">
              <a:ea typeface="Calibri"/>
              <a:cs typeface="Calibri"/>
            </a:endParaRPr>
          </a:p>
          <a:p>
            <a:r>
              <a:rPr lang="en-AU" sz="1100">
                <a:ea typeface="Calibri"/>
                <a:cs typeface="Calibri"/>
              </a:rPr>
              <a:t>This is an optional slide if you wish to use the case study Maria to unpack each Standard. </a:t>
            </a:r>
          </a:p>
          <a:p>
            <a:endParaRPr lang="en-AU" sz="1100">
              <a:solidFill>
                <a:srgbClr val="0070C0"/>
              </a:solidFill>
              <a:ea typeface="Calibri"/>
              <a:cs typeface="Calibri"/>
            </a:endParaRPr>
          </a:p>
          <a:p>
            <a:endParaRPr lang="en-AU" sz="1100">
              <a:solidFill>
                <a:srgbClr val="0070C0"/>
              </a:solidFill>
              <a:ea typeface="Calibri"/>
              <a:cs typeface="Calibri"/>
            </a:endParaRPr>
          </a:p>
          <a:p>
            <a:endParaRPr lang="en-AU" sz="1100">
              <a:solidFill>
                <a:srgbClr val="0070C0"/>
              </a:solidFill>
              <a:ea typeface="Calibri"/>
              <a:cs typeface="Calibri"/>
            </a:endParaRPr>
          </a:p>
          <a:p>
            <a:endParaRPr lang="en-AU" sz="1100">
              <a:solidFill>
                <a:srgbClr val="0070C0"/>
              </a:solidFill>
              <a:ea typeface="Calibri"/>
              <a:cs typeface="Calibri"/>
            </a:endParaRPr>
          </a:p>
        </p:txBody>
      </p:sp>
      <p:sp>
        <p:nvSpPr>
          <p:cNvPr id="4" name="Slide Number Placeholder 3">
            <a:extLst>
              <a:ext uri="{FF2B5EF4-FFF2-40B4-BE49-F238E27FC236}">
                <a16:creationId xmlns:a16="http://schemas.microsoft.com/office/drawing/2014/main" id="{15B959CA-F55B-6C06-CD2D-919A8A92E7C5}"/>
              </a:ext>
            </a:extLst>
          </p:cNvPr>
          <p:cNvSpPr>
            <a:spLocks noGrp="1"/>
          </p:cNvSpPr>
          <p:nvPr>
            <p:ph type="sldNum" sz="quarter" idx="5"/>
          </p:nvPr>
        </p:nvSpPr>
        <p:spPr/>
        <p:txBody>
          <a:bodyPr/>
          <a:lstStyle/>
          <a:p>
            <a:fld id="{485676A5-1DC8-4201-97D2-09D6F1539183}" type="slidenum">
              <a:rPr lang="en-AU" smtClean="0"/>
              <a:t>23</a:t>
            </a:fld>
            <a:endParaRPr lang="en-AU"/>
          </a:p>
        </p:txBody>
      </p:sp>
    </p:spTree>
    <p:extLst>
      <p:ext uri="{BB962C8B-B14F-4D97-AF65-F5344CB8AC3E}">
        <p14:creationId xmlns:p14="http://schemas.microsoft.com/office/powerpoint/2010/main" val="4110387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F33C-57A2-DCD5-4049-7D232A7DF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A8EDD-9CCE-C9AE-A63B-18B7D57C1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C5936-59D9-CA4E-E9FC-36C4A31346B4}"/>
              </a:ext>
            </a:extLst>
          </p:cNvPr>
          <p:cNvSpPr>
            <a:spLocks noGrp="1"/>
          </p:cNvSpPr>
          <p:nvPr>
            <p:ph type="body" idx="1"/>
          </p:nvPr>
        </p:nvSpPr>
        <p:spPr/>
        <p:txBody>
          <a:bodyPr/>
          <a:lstStyle/>
          <a:p>
            <a:r>
              <a:rPr lang="en-AU" sz="1200">
                <a:ea typeface="Calibri"/>
                <a:cs typeface="Calibri"/>
              </a:rPr>
              <a:t>Facilitator notes:</a:t>
            </a:r>
          </a:p>
          <a:p>
            <a:endParaRPr lang="en-AU" sz="1200">
              <a:ea typeface="Calibri"/>
              <a:cs typeface="Calibri"/>
            </a:endParaRPr>
          </a:p>
          <a:p>
            <a:r>
              <a:rPr lang="en-AU" sz="1200">
                <a:ea typeface="Calibri"/>
                <a:cs typeface="Calibri"/>
              </a:rPr>
              <a:t>This is an optional slide if you wish to use the case study Maria to unpack each Standard. </a:t>
            </a:r>
          </a:p>
          <a:p>
            <a:endParaRPr lang="en-AU" sz="1200">
              <a:ea typeface="Calibri"/>
              <a:cs typeface="Calibri"/>
            </a:endParaRPr>
          </a:p>
          <a:p>
            <a:r>
              <a:rPr lang="en-AU" sz="1200">
                <a:ea typeface="Calibri"/>
                <a:cs typeface="Calibri"/>
              </a:rPr>
              <a:t>Remember that Standard 1 to 5 may apply to your setting, but Standards 6 and 7 are only relevant for Residential care homes.</a:t>
            </a:r>
          </a:p>
          <a:p>
            <a:endParaRPr lang="en-AU"/>
          </a:p>
          <a:p>
            <a:endParaRPr lang="en-AU"/>
          </a:p>
        </p:txBody>
      </p:sp>
      <p:sp>
        <p:nvSpPr>
          <p:cNvPr id="4" name="Slide Number Placeholder 3">
            <a:extLst>
              <a:ext uri="{FF2B5EF4-FFF2-40B4-BE49-F238E27FC236}">
                <a16:creationId xmlns:a16="http://schemas.microsoft.com/office/drawing/2014/main" id="{8F706241-89CA-9BB4-D89F-7A43D1DCE281}"/>
              </a:ext>
            </a:extLst>
          </p:cNvPr>
          <p:cNvSpPr>
            <a:spLocks noGrp="1"/>
          </p:cNvSpPr>
          <p:nvPr>
            <p:ph type="sldNum" sz="quarter" idx="5"/>
          </p:nvPr>
        </p:nvSpPr>
        <p:spPr/>
        <p:txBody>
          <a:bodyPr/>
          <a:lstStyle/>
          <a:p>
            <a:fld id="{485676A5-1DC8-4201-97D2-09D6F1539183}" type="slidenum">
              <a:rPr lang="en-AU" smtClean="0"/>
              <a:t>24</a:t>
            </a:fld>
            <a:endParaRPr lang="en-AU"/>
          </a:p>
        </p:txBody>
      </p:sp>
    </p:spTree>
    <p:extLst>
      <p:ext uri="{BB962C8B-B14F-4D97-AF65-F5344CB8AC3E}">
        <p14:creationId xmlns:p14="http://schemas.microsoft.com/office/powerpoint/2010/main" val="216285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2150-D0C5-2DA2-0B6A-B1FC13738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15C3E-BC2D-3DE6-A20C-4C59DD740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4C918-98D5-E05D-5F16-35E6140EDEFA}"/>
              </a:ext>
            </a:extLst>
          </p:cNvPr>
          <p:cNvSpPr>
            <a:spLocks noGrp="1"/>
          </p:cNvSpPr>
          <p:nvPr>
            <p:ph type="body" idx="1"/>
          </p:nvPr>
        </p:nvSpPr>
        <p:spPr/>
        <p:txBody>
          <a:bodyPr/>
          <a:lstStyle/>
          <a:p>
            <a:r>
              <a:rPr lang="en-AU" sz="1200">
                <a:ea typeface="Calibri"/>
                <a:cs typeface="Calibri"/>
              </a:rPr>
              <a:t>Facilitator notes:</a:t>
            </a:r>
          </a:p>
          <a:p>
            <a:endParaRPr lang="en-AU" sz="1200">
              <a:ea typeface="Calibri"/>
              <a:cs typeface="Calibri"/>
            </a:endParaRPr>
          </a:p>
          <a:p>
            <a:r>
              <a:rPr lang="en-AU" sz="1200">
                <a:ea typeface="Calibri"/>
                <a:cs typeface="Calibri"/>
              </a:rPr>
              <a:t>This is an optional slide if you wish to use the case study Maria to unpack each Standard. </a:t>
            </a:r>
          </a:p>
        </p:txBody>
      </p:sp>
      <p:sp>
        <p:nvSpPr>
          <p:cNvPr id="4" name="Slide Number Placeholder 3">
            <a:extLst>
              <a:ext uri="{FF2B5EF4-FFF2-40B4-BE49-F238E27FC236}">
                <a16:creationId xmlns:a16="http://schemas.microsoft.com/office/drawing/2014/main" id="{534014F5-DF9D-6ACC-73F5-635F01D67D40}"/>
              </a:ext>
            </a:extLst>
          </p:cNvPr>
          <p:cNvSpPr>
            <a:spLocks noGrp="1"/>
          </p:cNvSpPr>
          <p:nvPr>
            <p:ph type="sldNum" sz="quarter" idx="5"/>
          </p:nvPr>
        </p:nvSpPr>
        <p:spPr/>
        <p:txBody>
          <a:bodyPr/>
          <a:lstStyle/>
          <a:p>
            <a:fld id="{485676A5-1DC8-4201-97D2-09D6F1539183}" type="slidenum">
              <a:rPr lang="en-AU" smtClean="0"/>
              <a:t>25</a:t>
            </a:fld>
            <a:endParaRPr lang="en-AU"/>
          </a:p>
        </p:txBody>
      </p:sp>
    </p:spTree>
    <p:extLst>
      <p:ext uri="{BB962C8B-B14F-4D97-AF65-F5344CB8AC3E}">
        <p14:creationId xmlns:p14="http://schemas.microsoft.com/office/powerpoint/2010/main" val="3789868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t>Facilitator notes:</a:t>
            </a:r>
          </a:p>
          <a:p>
            <a:endParaRPr lang="en-AU" sz="1100"/>
          </a:p>
          <a:p>
            <a:r>
              <a:rPr lang="en-AU" sz="1100"/>
              <a:t>If we imagine </a:t>
            </a:r>
            <a:r>
              <a:rPr lang="en-AU" sz="1100" i="1"/>
              <a:t>[insert name of case study focus here] </a:t>
            </a:r>
            <a:r>
              <a:rPr lang="en-AU" sz="1100"/>
              <a:t>at the centre of the wheel, sitting in Standard 1: The Individual, you can see that all other Standards surround them. This is an intentional image, to remind us that in all circumstances Standard 1 underpins the way that providers are expected to treat older people. </a:t>
            </a:r>
          </a:p>
          <a:p>
            <a:endParaRPr lang="en-AU" sz="1100"/>
          </a:p>
          <a:p>
            <a:r>
              <a:rPr lang="en-AU" sz="1100"/>
              <a:t>As the image suggests, multiple Standards work in conjunction with one another when considering the funded aged care services of older people. </a:t>
            </a:r>
          </a:p>
          <a:p>
            <a:endParaRPr lang="en-AU" sz="1100"/>
          </a:p>
          <a:p>
            <a:endParaRPr lang="en-AU" sz="1100"/>
          </a:p>
        </p:txBody>
      </p:sp>
      <p:sp>
        <p:nvSpPr>
          <p:cNvPr id="4" name="Slide Number Placeholder 3"/>
          <p:cNvSpPr>
            <a:spLocks noGrp="1"/>
          </p:cNvSpPr>
          <p:nvPr>
            <p:ph type="sldNum" sz="quarter" idx="5"/>
          </p:nvPr>
        </p:nvSpPr>
        <p:spPr/>
        <p:txBody>
          <a:bodyPr/>
          <a:lstStyle/>
          <a:p>
            <a:fld id="{485676A5-1DC8-4201-97D2-09D6F1539183}" type="slidenum">
              <a:rPr lang="en-AU" smtClean="0"/>
              <a:t>26</a:t>
            </a:fld>
            <a:endParaRPr lang="en-AU"/>
          </a:p>
        </p:txBody>
      </p:sp>
    </p:spTree>
    <p:extLst>
      <p:ext uri="{BB962C8B-B14F-4D97-AF65-F5344CB8AC3E}">
        <p14:creationId xmlns:p14="http://schemas.microsoft.com/office/powerpoint/2010/main" val="3879941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Using your chosen case study, take each Outcome individually for review. Read through the Outcome statement with your staff, discuss meaning and purpose. Allow time for anecdotal examples of how this Outcome might be met for your case study.</a:t>
            </a:r>
            <a:endParaRPr lang="en-AU">
              <a:ea typeface="Calibri"/>
              <a:cs typeface="Calibri"/>
            </a:endParaRPr>
          </a:p>
          <a:p>
            <a:r>
              <a:rPr lang="en-AU"/>
              <a:t>Then ask staff to work through the digital guidance to locate suggested Actions that might meet the Outcome expectations for that scenario.</a:t>
            </a:r>
            <a:endParaRPr lang="en-AU">
              <a:ea typeface="Calibri"/>
              <a:cs typeface="Calibri"/>
            </a:endParaRPr>
          </a:p>
          <a:p>
            <a:endParaRPr lang="en-AU"/>
          </a:p>
          <a:p>
            <a:r>
              <a:rPr lang="en-AU"/>
              <a:t>Questions you might ask:</a:t>
            </a:r>
            <a:endParaRPr lang="en-AU">
              <a:ea typeface="Calibri"/>
              <a:cs typeface="Calibri"/>
            </a:endParaRPr>
          </a:p>
          <a:p>
            <a:r>
              <a:rPr lang="en-AU"/>
              <a:t>How do we know this action will meet the Outcome?</a:t>
            </a:r>
            <a:endParaRPr lang="en-AU">
              <a:ea typeface="Calibri"/>
              <a:cs typeface="Calibri"/>
            </a:endParaRPr>
          </a:p>
          <a:p>
            <a:r>
              <a:rPr lang="en-AU"/>
              <a:t>What barriers to success might be experiences?</a:t>
            </a:r>
            <a:endParaRPr lang="en-AU">
              <a:ea typeface="Calibri"/>
              <a:cs typeface="Calibri"/>
            </a:endParaRPr>
          </a:p>
          <a:p>
            <a:r>
              <a:rPr lang="en-AU"/>
              <a:t>How would this action make the older person feel?</a:t>
            </a:r>
            <a:endParaRPr lang="en-AU">
              <a:ea typeface="Calibri"/>
              <a:cs typeface="Calibri"/>
            </a:endParaRPr>
          </a:p>
          <a:p>
            <a:r>
              <a:rPr lang="en-AU"/>
              <a:t>Does this suggestion support the policies and procedures already in place?</a:t>
            </a:r>
            <a:endParaRPr lang="en-AU">
              <a:ea typeface="Calibri"/>
              <a:cs typeface="Calibri"/>
            </a:endParaRPr>
          </a:p>
          <a:p>
            <a:r>
              <a:rPr lang="en-AU"/>
              <a:t>How might we need to support new staff to follow these practices?</a:t>
            </a:r>
            <a:endParaRPr lang="en-AU">
              <a:ea typeface="Calibri"/>
              <a:cs typeface="Calibri"/>
            </a:endParaRPr>
          </a:p>
          <a:p>
            <a:r>
              <a:rPr lang="en-AU"/>
              <a:t>Would our suggested course of action meet more than one Outcome or Standard? If so, which?</a:t>
            </a:r>
            <a:endParaRPr lang="en-AU">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27</a:t>
            </a:fld>
            <a:endParaRPr lang="en-AU"/>
          </a:p>
        </p:txBody>
      </p:sp>
    </p:spTree>
    <p:extLst>
      <p:ext uri="{BB962C8B-B14F-4D97-AF65-F5344CB8AC3E}">
        <p14:creationId xmlns:p14="http://schemas.microsoft.com/office/powerpoint/2010/main" val="3517261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p:txBody>
      </p:sp>
      <p:sp>
        <p:nvSpPr>
          <p:cNvPr id="4" name="Slide Number Placeholder 3"/>
          <p:cNvSpPr>
            <a:spLocks noGrp="1"/>
          </p:cNvSpPr>
          <p:nvPr>
            <p:ph type="sldNum" sz="quarter" idx="5"/>
          </p:nvPr>
        </p:nvSpPr>
        <p:spPr/>
        <p:txBody>
          <a:bodyPr/>
          <a:lstStyle/>
          <a:p>
            <a:fld id="{485676A5-1DC8-4201-97D2-09D6F1539183}" type="slidenum">
              <a:rPr lang="en-AU" smtClean="0"/>
              <a:t>28</a:t>
            </a:fld>
            <a:endParaRPr lang="en-AU"/>
          </a:p>
        </p:txBody>
      </p:sp>
    </p:spTree>
    <p:extLst>
      <p:ext uri="{BB962C8B-B14F-4D97-AF65-F5344CB8AC3E}">
        <p14:creationId xmlns:p14="http://schemas.microsoft.com/office/powerpoint/2010/main" val="1004112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7DB9-0C27-7211-59B1-4E8CEE5AE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25900-5AD4-4784-CACC-05DF7E7F2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2AD45-8BB0-6BC7-95A6-AC6A44ED9346}"/>
              </a:ext>
            </a:extLst>
          </p:cNvPr>
          <p:cNvSpPr>
            <a:spLocks noGrp="1"/>
          </p:cNvSpPr>
          <p:nvPr>
            <p:ph type="body" idx="1"/>
          </p:nvPr>
        </p:nvSpPr>
        <p:spPr/>
        <p:txBody>
          <a:bodyPr/>
          <a:lstStyle/>
          <a:p>
            <a:pPr marL="0" lvl="1" defTabSz="947958">
              <a:defRPr/>
            </a:pPr>
            <a:r>
              <a:rPr lang="en-AU" sz="1100">
                <a:ea typeface="Calibri"/>
                <a:cs typeface="Calibri"/>
              </a:rPr>
              <a:t>Facilitator notes:</a:t>
            </a:r>
          </a:p>
          <a:p>
            <a:pPr marL="0" lvl="1" defTabSz="947958">
              <a:defRPr/>
            </a:pPr>
            <a:endParaRPr lang="en-AU" sz="1100">
              <a:cs typeface="Calibri"/>
            </a:endParaRPr>
          </a:p>
          <a:p>
            <a:pPr marL="0" lvl="1" defTabSz="947958">
              <a:defRPr/>
            </a:pPr>
            <a:r>
              <a:rPr lang="en-AU" sz="1100">
                <a:cs typeface="Calibri"/>
              </a:rPr>
              <a:t>The intent of Standard 2 is to set out the expectations of the governing body to meet the requirements of the Quality Standards and deliver quality funded aged care services. A provider’s governance systems and workforce are critical to the delivery of safe, quality, effective and rights-based, person-centred care for every older person, and continuous improvement of funded aged care services. </a:t>
            </a:r>
          </a:p>
          <a:p>
            <a:pPr marL="0" lvl="1" defTabSz="947958">
              <a:defRPr/>
            </a:pPr>
            <a:endParaRPr lang="en-AU" sz="1100">
              <a:latin typeface="Calibri"/>
              <a:ea typeface="Calibri"/>
              <a:cs typeface="Calibri"/>
            </a:endParaRPr>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Print this slide out for staff members to use / display for reference when looking at Standard 2.</a:t>
            </a:r>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You may find it appropriate depending on your chosen case study to discuss the connections to Outcome 5.1: Clinical governance.</a:t>
            </a:r>
          </a:p>
          <a:p>
            <a:pPr lvl="1" defTabSz="947958">
              <a:defRPr/>
            </a:pPr>
            <a:endParaRPr lang="en-AU" sz="1100">
              <a:latin typeface="Open Sans"/>
              <a:ea typeface="Open Sans"/>
              <a:cs typeface="Open Sans"/>
            </a:endParaRPr>
          </a:p>
          <a:p>
            <a:pPr marL="0" defTabSz="947958">
              <a:defRPr/>
            </a:pPr>
            <a:endParaRPr lang="en-AU" sz="1100">
              <a:latin typeface="Open Sans"/>
              <a:ea typeface="Open Sans"/>
              <a:cs typeface="Open Sans"/>
            </a:endParaRPr>
          </a:p>
          <a:p>
            <a:pPr marL="0"/>
            <a:endParaRPr lang="en-AU" sz="1100">
              <a:latin typeface="Open Sans"/>
              <a:ea typeface="Open Sans"/>
              <a:cs typeface="Open Sans"/>
            </a:endParaRPr>
          </a:p>
          <a:p>
            <a:pPr marL="0" lvl="1"/>
            <a:endParaRPr lang="en-AU" sz="1100">
              <a:ea typeface="Calibri"/>
              <a:cs typeface="Calibri"/>
            </a:endParaRPr>
          </a:p>
          <a:p>
            <a:pPr lvl="1"/>
            <a:endParaRPr lang="en-AU" sz="1100">
              <a:ea typeface="Calibri"/>
              <a:cs typeface="Calibri"/>
            </a:endParaRPr>
          </a:p>
          <a:p>
            <a:endParaRPr lang="en-AU" sz="1100">
              <a:ea typeface="Calibri"/>
              <a:cs typeface="Calibri"/>
            </a:endParaRPr>
          </a:p>
        </p:txBody>
      </p:sp>
      <p:sp>
        <p:nvSpPr>
          <p:cNvPr id="4" name="Slide Number Placeholder 3">
            <a:extLst>
              <a:ext uri="{FF2B5EF4-FFF2-40B4-BE49-F238E27FC236}">
                <a16:creationId xmlns:a16="http://schemas.microsoft.com/office/drawing/2014/main" id="{A79587E3-9C92-35E4-FA49-ED169E1CAEF1}"/>
              </a:ext>
            </a:extLst>
          </p:cNvPr>
          <p:cNvSpPr>
            <a:spLocks noGrp="1"/>
          </p:cNvSpPr>
          <p:nvPr>
            <p:ph type="sldNum" sz="quarter" idx="5"/>
          </p:nvPr>
        </p:nvSpPr>
        <p:spPr/>
        <p:txBody>
          <a:bodyPr/>
          <a:lstStyle/>
          <a:p>
            <a:fld id="{485676A5-1DC8-4201-97D2-09D6F1539183}" type="slidenum">
              <a:rPr lang="en-AU" smtClean="0"/>
              <a:t>29</a:t>
            </a:fld>
            <a:endParaRPr lang="en-AU"/>
          </a:p>
        </p:txBody>
      </p:sp>
    </p:spTree>
    <p:extLst>
      <p:ext uri="{BB962C8B-B14F-4D97-AF65-F5344CB8AC3E}">
        <p14:creationId xmlns:p14="http://schemas.microsoft.com/office/powerpoint/2010/main" val="3728227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Select a relevant Outcome for staff to review. Use the information in your case study and read the Outcome statement, then look for Actions that might support meeting the expectations of the Outcome. Relate these Actions to relevant, practical actions that may be initiated in response to the situation being considered.</a:t>
            </a:r>
            <a:endParaRPr lang="en-AU">
              <a:ea typeface="Calibri"/>
              <a:cs typeface="Calibri"/>
            </a:endParaRPr>
          </a:p>
          <a:p>
            <a:endParaRPr lang="en-AU"/>
          </a:p>
          <a:p>
            <a:r>
              <a:rPr lang="en-AU"/>
              <a:t>Questions you might consider:</a:t>
            </a:r>
            <a:endParaRPr lang="en-AU">
              <a:ea typeface="Calibri"/>
              <a:cs typeface="Calibri"/>
            </a:endParaRPr>
          </a:p>
          <a:p>
            <a:r>
              <a:rPr lang="en-AU"/>
              <a:t>What role do each of us play within this Standard?</a:t>
            </a:r>
            <a:endParaRPr lang="en-AU">
              <a:ea typeface="Calibri"/>
              <a:cs typeface="Calibri"/>
            </a:endParaRPr>
          </a:p>
          <a:p>
            <a:r>
              <a:rPr lang="en-AU"/>
              <a:t>How do I ensure I am aware of the policies and procedures related to this Outcome?</a:t>
            </a:r>
          </a:p>
          <a:p>
            <a:r>
              <a:rPr lang="en-AU">
                <a:ea typeface="Calibri"/>
                <a:cs typeface="Calibri"/>
              </a:rPr>
              <a:t>When things go wrong, what part can I play to prevent it from happening again?</a:t>
            </a:r>
          </a:p>
          <a:p>
            <a:r>
              <a:rPr lang="en-AU">
                <a:ea typeface="Calibri"/>
                <a:cs typeface="Calibri"/>
              </a:rPr>
              <a:t>How can I tell if this is an isolated incident, or something systemic?</a:t>
            </a:r>
          </a:p>
          <a:p>
            <a:r>
              <a:rPr lang="en-AU">
                <a:ea typeface="Calibri"/>
                <a:cs typeface="Calibri"/>
              </a:rPr>
              <a:t>How does Open Disclosure fit into this Standard?</a:t>
            </a:r>
          </a:p>
          <a:p>
            <a:r>
              <a:rPr lang="en-AU">
                <a:ea typeface="Calibri"/>
                <a:cs typeface="Calibri"/>
              </a:rPr>
              <a:t>What are my obligations when there is an incident?</a:t>
            </a:r>
          </a:p>
          <a:p>
            <a:r>
              <a:rPr lang="en-AU">
                <a:ea typeface="Calibri"/>
                <a:cs typeface="Calibri"/>
              </a:rPr>
              <a:t>What is a safety culture and how can I support this?</a:t>
            </a:r>
          </a:p>
        </p:txBody>
      </p:sp>
      <p:sp>
        <p:nvSpPr>
          <p:cNvPr id="4" name="Slide Number Placeholder 3"/>
          <p:cNvSpPr>
            <a:spLocks noGrp="1"/>
          </p:cNvSpPr>
          <p:nvPr>
            <p:ph type="sldNum" sz="quarter" idx="5"/>
          </p:nvPr>
        </p:nvSpPr>
        <p:spPr/>
        <p:txBody>
          <a:bodyPr/>
          <a:lstStyle/>
          <a:p>
            <a:fld id="{485676A5-1DC8-4201-97D2-09D6F1539183}" type="slidenum">
              <a:rPr lang="en-AU" smtClean="0"/>
              <a:t>30</a:t>
            </a:fld>
            <a:endParaRPr lang="en-AU"/>
          </a:p>
        </p:txBody>
      </p:sp>
    </p:spTree>
    <p:extLst>
      <p:ext uri="{BB962C8B-B14F-4D97-AF65-F5344CB8AC3E}">
        <p14:creationId xmlns:p14="http://schemas.microsoft.com/office/powerpoint/2010/main" val="90755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92606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EFA02-29E7-D293-C510-5F9D88F96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B28B4-4DBA-0C37-56C6-6022386D7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6DFB6-9B78-CF1B-9695-32275DDC16CB}"/>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A9C51556-1F6E-EC82-9C19-D158F8528032}"/>
              </a:ext>
            </a:extLst>
          </p:cNvPr>
          <p:cNvSpPr>
            <a:spLocks noGrp="1"/>
          </p:cNvSpPr>
          <p:nvPr>
            <p:ph type="sldNum" sz="quarter" idx="5"/>
          </p:nvPr>
        </p:nvSpPr>
        <p:spPr/>
        <p:txBody>
          <a:bodyPr/>
          <a:lstStyle/>
          <a:p>
            <a:fld id="{485676A5-1DC8-4201-97D2-09D6F1539183}" type="slidenum">
              <a:rPr lang="en-AU" smtClean="0"/>
              <a:t>31</a:t>
            </a:fld>
            <a:endParaRPr lang="en-AU"/>
          </a:p>
        </p:txBody>
      </p:sp>
    </p:spTree>
    <p:extLst>
      <p:ext uri="{BB962C8B-B14F-4D97-AF65-F5344CB8AC3E}">
        <p14:creationId xmlns:p14="http://schemas.microsoft.com/office/powerpoint/2010/main" val="760091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66D75-C77C-8302-8680-5AB7A5D30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5D635-5D65-BA47-25FE-2B15FB6FB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68F64-B20B-75FE-0E23-DA3305FC535A}"/>
              </a:ext>
            </a:extLst>
          </p:cNvPr>
          <p:cNvSpPr>
            <a:spLocks noGrp="1"/>
          </p:cNvSpPr>
          <p:nvPr>
            <p:ph type="body" idx="1"/>
          </p:nvPr>
        </p:nvSpPr>
        <p:spPr/>
        <p:txBody>
          <a:bodyPr/>
          <a:lstStyle/>
          <a:p>
            <a:pPr marL="0" lvl="1" defTabSz="947958">
              <a:defRPr/>
            </a:pPr>
            <a:r>
              <a:rPr lang="en-AU" sz="1100">
                <a:ea typeface="Calibri"/>
                <a:cs typeface="Calibri"/>
              </a:rPr>
              <a:t>Facilitator notes:</a:t>
            </a:r>
            <a:endParaRPr lang="en-US" sz="1100"/>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Standard 3 describes the way providers must deliver funded aged care services for all types of services being delivered (noting that other Standards describe requirements relevant to specific service types).</a:t>
            </a:r>
          </a:p>
          <a:p>
            <a:pPr marL="0" lvl="1" defTabSz="947958">
              <a:defRPr/>
            </a:pPr>
            <a:r>
              <a:rPr lang="en-AU" sz="1100">
                <a:latin typeface="Calibri"/>
                <a:ea typeface="Calibri"/>
                <a:cs typeface="Calibri"/>
              </a:rPr>
              <a:t>In delivering funded aged care services, providers and workers must draw on all relevant standards, with particular reference to Standard 1, including to ensure care is tailored to the older person and what’s important to them.</a:t>
            </a:r>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Print out for staff members use / display for reference when looking at Standard 3</a:t>
            </a:r>
            <a:endParaRPr lang="en-AU" sz="1100"/>
          </a:p>
          <a:p>
            <a:endParaRPr lang="en-AU" sz="1100">
              <a:ea typeface="Calibri"/>
              <a:cs typeface="Calibri"/>
            </a:endParaRPr>
          </a:p>
          <a:p>
            <a:endParaRPr lang="en-AU" sz="1100" b="0" i="0">
              <a:solidFill>
                <a:srgbClr val="000000"/>
              </a:solidFill>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655E7159-9C83-F0A2-A4B7-3C7D38851394}"/>
              </a:ext>
            </a:extLst>
          </p:cNvPr>
          <p:cNvSpPr>
            <a:spLocks noGrp="1"/>
          </p:cNvSpPr>
          <p:nvPr>
            <p:ph type="sldNum" sz="quarter" idx="5"/>
          </p:nvPr>
        </p:nvSpPr>
        <p:spPr/>
        <p:txBody>
          <a:bodyPr/>
          <a:lstStyle/>
          <a:p>
            <a:fld id="{485676A5-1DC8-4201-97D2-09D6F1539183}" type="slidenum">
              <a:rPr lang="en-AU" smtClean="0"/>
              <a:t>32</a:t>
            </a:fld>
            <a:endParaRPr lang="en-AU"/>
          </a:p>
        </p:txBody>
      </p:sp>
    </p:spTree>
    <p:extLst>
      <p:ext uri="{BB962C8B-B14F-4D97-AF65-F5344CB8AC3E}">
        <p14:creationId xmlns:p14="http://schemas.microsoft.com/office/powerpoint/2010/main" val="24084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endParaRPr lang="en-US"/>
          </a:p>
          <a:p>
            <a:endParaRPr lang="en-AU"/>
          </a:p>
          <a:p>
            <a:r>
              <a:rPr lang="en-AU"/>
              <a:t>Using your chosen case study, take each Outcome individually for review. Read through the Outcome statement with your staff, discuss meaning and purpose. Allow time for anecdotal examples of how this Outcome might be met for your case study.</a:t>
            </a:r>
          </a:p>
          <a:p>
            <a:r>
              <a:rPr lang="en-AU"/>
              <a:t>Then ask staff to work through the digital guidance to locate suggested Actions that might meet the Outcome expectations for that scenario.</a:t>
            </a:r>
          </a:p>
          <a:p>
            <a:endParaRPr lang="en-AU"/>
          </a:p>
          <a:p>
            <a:r>
              <a:rPr lang="en-AU"/>
              <a:t>Questions you might ask:</a:t>
            </a:r>
          </a:p>
          <a:p>
            <a:r>
              <a:rPr lang="en-AU"/>
              <a:t>How do we know this action will meet the Outcome?</a:t>
            </a:r>
          </a:p>
          <a:p>
            <a:r>
              <a:rPr lang="en-AU"/>
              <a:t>What barriers to success might be experiences?</a:t>
            </a:r>
          </a:p>
          <a:p>
            <a:r>
              <a:rPr lang="en-AU"/>
              <a:t>How would this action make the older person feel?</a:t>
            </a:r>
          </a:p>
          <a:p>
            <a:r>
              <a:rPr lang="en-AU"/>
              <a:t>Does this suggestion support the policies and procedures already in place?</a:t>
            </a:r>
          </a:p>
          <a:p>
            <a:r>
              <a:rPr lang="en-AU"/>
              <a:t>How might we need to support new staff to follow these practices?</a:t>
            </a:r>
          </a:p>
          <a:p>
            <a:r>
              <a:rPr lang="en-AU"/>
              <a:t>Would our suggested course of action meet more than one Outcome or Standard? If so, which?</a:t>
            </a:r>
          </a:p>
          <a:p>
            <a:r>
              <a:rPr lang="en-AU"/>
              <a:t>Which other Standards would we need to consider alongside this Standard?</a:t>
            </a:r>
          </a:p>
          <a:p>
            <a:r>
              <a:rPr lang="en-AU"/>
              <a:t>What do the key tasks include that apply to this case study?</a:t>
            </a:r>
            <a:endParaRPr lang="en-GB"/>
          </a:p>
        </p:txBody>
      </p:sp>
      <p:sp>
        <p:nvSpPr>
          <p:cNvPr id="4" name="Slide Number Placeholder 3"/>
          <p:cNvSpPr>
            <a:spLocks noGrp="1"/>
          </p:cNvSpPr>
          <p:nvPr>
            <p:ph type="sldNum" sz="quarter" idx="5"/>
          </p:nvPr>
        </p:nvSpPr>
        <p:spPr/>
        <p:txBody>
          <a:bodyPr/>
          <a:lstStyle/>
          <a:p>
            <a:fld id="{485676A5-1DC8-4201-97D2-09D6F1539183}" type="slidenum">
              <a:rPr lang="en-AU" smtClean="0"/>
              <a:t>33</a:t>
            </a:fld>
            <a:endParaRPr lang="en-AU"/>
          </a:p>
        </p:txBody>
      </p:sp>
    </p:spTree>
    <p:extLst>
      <p:ext uri="{BB962C8B-B14F-4D97-AF65-F5344CB8AC3E}">
        <p14:creationId xmlns:p14="http://schemas.microsoft.com/office/powerpoint/2010/main" val="2104957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33C66-D633-3161-38DC-E2E72DC10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3C450-F923-F4C4-7986-5969E12D3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DA6CA-1C9A-3392-B8F4-D3ED084C0779}"/>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digital guidance on the Commission’s website.</a:t>
            </a:r>
          </a:p>
          <a:p>
            <a:endParaRPr lang="en-AU"/>
          </a:p>
        </p:txBody>
      </p:sp>
      <p:sp>
        <p:nvSpPr>
          <p:cNvPr id="4" name="Slide Number Placeholder 3">
            <a:extLst>
              <a:ext uri="{FF2B5EF4-FFF2-40B4-BE49-F238E27FC236}">
                <a16:creationId xmlns:a16="http://schemas.microsoft.com/office/drawing/2014/main" id="{B5688883-F371-25B3-0D2E-A3D79A5B9752}"/>
              </a:ext>
            </a:extLst>
          </p:cNvPr>
          <p:cNvSpPr>
            <a:spLocks noGrp="1"/>
          </p:cNvSpPr>
          <p:nvPr>
            <p:ph type="sldNum" sz="quarter" idx="5"/>
          </p:nvPr>
        </p:nvSpPr>
        <p:spPr/>
        <p:txBody>
          <a:bodyPr/>
          <a:lstStyle/>
          <a:p>
            <a:fld id="{485676A5-1DC8-4201-97D2-09D6F1539183}" type="slidenum">
              <a:rPr lang="en-AU" smtClean="0"/>
              <a:t>34</a:t>
            </a:fld>
            <a:endParaRPr lang="en-AU"/>
          </a:p>
        </p:txBody>
      </p:sp>
    </p:spTree>
    <p:extLst>
      <p:ext uri="{BB962C8B-B14F-4D97-AF65-F5344CB8AC3E}">
        <p14:creationId xmlns:p14="http://schemas.microsoft.com/office/powerpoint/2010/main" val="3587176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A169-B3B0-5F94-E1C0-411CB54D9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9F249-AB3C-5C46-E3AC-02C8D79E3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F4638-2554-3D71-0C3F-358B7CBA74B3}"/>
              </a:ext>
            </a:extLst>
          </p:cNvPr>
          <p:cNvSpPr>
            <a:spLocks noGrp="1"/>
          </p:cNvSpPr>
          <p:nvPr>
            <p:ph type="body" idx="1"/>
          </p:nvPr>
        </p:nvSpPr>
        <p:spPr/>
        <p:txBody>
          <a:bodyPr/>
          <a:lstStyle/>
          <a:p>
            <a:pPr marL="0" lvl="1" defTabSz="947958">
              <a:defRPr/>
            </a:pPr>
            <a:r>
              <a:rPr lang="en-AU" sz="1100">
                <a:ea typeface="Calibri"/>
                <a:cs typeface="Calibri"/>
              </a:rPr>
              <a:t>Facilitator notes:</a:t>
            </a:r>
          </a:p>
          <a:p>
            <a:pPr marL="0" lvl="1" defTabSz="947958">
              <a:defRPr/>
            </a:pPr>
            <a:endParaRPr lang="en-AU" sz="1100">
              <a:cs typeface="Calibri"/>
            </a:endParaRPr>
          </a:p>
          <a:p>
            <a:pPr marL="0" lvl="1" defTabSz="947958">
              <a:defRPr/>
            </a:pPr>
            <a:r>
              <a:rPr lang="en-AU" sz="1100">
                <a:cs typeface="Calibri"/>
              </a:rPr>
              <a:t>The intent of Standard 4 is to ensure that older people receive funded aged care services in a physical environment that is safe, supportive and meets their needs. Effective infection prevention and control measures are a core component of service delivery to protect older people, their supporters and workers.</a:t>
            </a:r>
            <a:endParaRPr lang="en-US" sz="1100"/>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Print out for staff members use / display for reference when looking at Standard 4</a:t>
            </a:r>
            <a:endParaRPr lang="en-AU" sz="1100"/>
          </a:p>
        </p:txBody>
      </p:sp>
      <p:sp>
        <p:nvSpPr>
          <p:cNvPr id="4" name="Slide Number Placeholder 3">
            <a:extLst>
              <a:ext uri="{FF2B5EF4-FFF2-40B4-BE49-F238E27FC236}">
                <a16:creationId xmlns:a16="http://schemas.microsoft.com/office/drawing/2014/main" id="{0933CF16-1574-835C-AEE6-4C2BA972CC42}"/>
              </a:ext>
            </a:extLst>
          </p:cNvPr>
          <p:cNvSpPr>
            <a:spLocks noGrp="1"/>
          </p:cNvSpPr>
          <p:nvPr>
            <p:ph type="sldNum" sz="quarter" idx="5"/>
          </p:nvPr>
        </p:nvSpPr>
        <p:spPr/>
        <p:txBody>
          <a:bodyPr/>
          <a:lstStyle/>
          <a:p>
            <a:fld id="{485676A5-1DC8-4201-97D2-09D6F1539183}" type="slidenum">
              <a:rPr lang="en-AU" smtClean="0"/>
              <a:t>35</a:t>
            </a:fld>
            <a:endParaRPr lang="en-AU"/>
          </a:p>
        </p:txBody>
      </p:sp>
    </p:spTree>
    <p:extLst>
      <p:ext uri="{BB962C8B-B14F-4D97-AF65-F5344CB8AC3E}">
        <p14:creationId xmlns:p14="http://schemas.microsoft.com/office/powerpoint/2010/main" val="57931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Using your chosen case study, take each Outcome individually for review. Read through the Outcome statement with your staff, discuss meaning and purpose. Allow time for anecdotal examples of how this Outcome might be met for your case study.</a:t>
            </a:r>
          </a:p>
          <a:p>
            <a:r>
              <a:rPr lang="en-AU"/>
              <a:t>Then ask staff to work through the digital guidance to locate suggested Actions that might meet the Outcome expectations for that scenario.</a:t>
            </a:r>
          </a:p>
          <a:p>
            <a:endParaRPr lang="en-AU"/>
          </a:p>
          <a:p>
            <a:r>
              <a:rPr lang="en-AU"/>
              <a:t>Questions you might ask:</a:t>
            </a:r>
          </a:p>
          <a:p>
            <a:r>
              <a:rPr lang="en-AU"/>
              <a:t>How do we know this action will meet the Outcome?</a:t>
            </a:r>
          </a:p>
          <a:p>
            <a:r>
              <a:rPr lang="en-AU"/>
              <a:t>What barriers to success might be experienced?</a:t>
            </a:r>
          </a:p>
          <a:p>
            <a:r>
              <a:rPr lang="en-AU"/>
              <a:t>Does this suggestion support the policies and procedures already in place?</a:t>
            </a:r>
          </a:p>
          <a:p>
            <a:r>
              <a:rPr lang="en-AU"/>
              <a:t>How might we need to support new staff to follow these practices?</a:t>
            </a:r>
          </a:p>
          <a:p>
            <a:r>
              <a:rPr lang="en-AU"/>
              <a:t>How do we ensure any equipment used is fit for purpose?</a:t>
            </a:r>
          </a:p>
          <a:p>
            <a:r>
              <a:rPr lang="en-AU"/>
              <a:t>How do we know any equipment used is meeting the needs of the older person?</a:t>
            </a:r>
          </a:p>
          <a:p>
            <a:r>
              <a:rPr lang="en-AU"/>
              <a:t>How do we ensure all workers understand our hygienic practices at </a:t>
            </a:r>
            <a:r>
              <a:rPr lang="en-AU" i="1"/>
              <a:t>[insert name of your organisation here]</a:t>
            </a:r>
          </a:p>
          <a:p>
            <a:r>
              <a:rPr lang="en-AU"/>
              <a:t>Would our suggested course of action meet more than one Outcome or Standard? If so, which?</a:t>
            </a:r>
          </a:p>
        </p:txBody>
      </p:sp>
      <p:sp>
        <p:nvSpPr>
          <p:cNvPr id="4" name="Slide Number Placeholder 3"/>
          <p:cNvSpPr>
            <a:spLocks noGrp="1"/>
          </p:cNvSpPr>
          <p:nvPr>
            <p:ph type="sldNum" sz="quarter" idx="5"/>
          </p:nvPr>
        </p:nvSpPr>
        <p:spPr/>
        <p:txBody>
          <a:bodyPr/>
          <a:lstStyle/>
          <a:p>
            <a:fld id="{485676A5-1DC8-4201-97D2-09D6F1539183}" type="slidenum">
              <a:rPr lang="en-AU" smtClean="0"/>
              <a:t>36</a:t>
            </a:fld>
            <a:endParaRPr lang="en-AU"/>
          </a:p>
        </p:txBody>
      </p:sp>
    </p:spTree>
    <p:extLst>
      <p:ext uri="{BB962C8B-B14F-4D97-AF65-F5344CB8AC3E}">
        <p14:creationId xmlns:p14="http://schemas.microsoft.com/office/powerpoint/2010/main" val="4145913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69EBC-7BD1-3CA3-5128-5C44F9EC4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6A39C-5BCA-F5FA-EAE9-FB2E928F6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6A074-080B-2439-F408-9BE491488EF2}"/>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guidance on the Commission’s website.</a:t>
            </a:r>
          </a:p>
          <a:p>
            <a:endParaRPr lang="en-AU"/>
          </a:p>
        </p:txBody>
      </p:sp>
      <p:sp>
        <p:nvSpPr>
          <p:cNvPr id="4" name="Slide Number Placeholder 3">
            <a:extLst>
              <a:ext uri="{FF2B5EF4-FFF2-40B4-BE49-F238E27FC236}">
                <a16:creationId xmlns:a16="http://schemas.microsoft.com/office/drawing/2014/main" id="{9855C40E-7EB1-C9D4-4B8F-78E98E84F323}"/>
              </a:ext>
            </a:extLst>
          </p:cNvPr>
          <p:cNvSpPr>
            <a:spLocks noGrp="1"/>
          </p:cNvSpPr>
          <p:nvPr>
            <p:ph type="sldNum" sz="quarter" idx="5"/>
          </p:nvPr>
        </p:nvSpPr>
        <p:spPr/>
        <p:txBody>
          <a:bodyPr/>
          <a:lstStyle/>
          <a:p>
            <a:fld id="{485676A5-1DC8-4201-97D2-09D6F1539183}" type="slidenum">
              <a:rPr lang="en-AU" smtClean="0"/>
              <a:t>37</a:t>
            </a:fld>
            <a:endParaRPr lang="en-AU"/>
          </a:p>
        </p:txBody>
      </p:sp>
    </p:spTree>
    <p:extLst>
      <p:ext uri="{BB962C8B-B14F-4D97-AF65-F5344CB8AC3E}">
        <p14:creationId xmlns:p14="http://schemas.microsoft.com/office/powerpoint/2010/main" val="77859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9FFD-41EC-1AB3-C7DA-D0D6E1C63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29AAC-7A4D-63FE-3CC6-3457451C0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A1E99-7718-8338-1B90-332870203766}"/>
              </a:ext>
            </a:extLst>
          </p:cNvPr>
          <p:cNvSpPr>
            <a:spLocks noGrp="1"/>
          </p:cNvSpPr>
          <p:nvPr>
            <p:ph type="body" idx="1"/>
          </p:nvPr>
        </p:nvSpPr>
        <p:spPr/>
        <p:txBody>
          <a:bodyPr/>
          <a:lstStyle/>
          <a:p>
            <a:pPr marL="0" lvl="1" defTabSz="947958">
              <a:defRPr/>
            </a:pPr>
            <a:r>
              <a:rPr lang="en-AU" sz="1100">
                <a:ea typeface="Calibri"/>
                <a:cs typeface="Calibri"/>
              </a:rPr>
              <a:t>Facilitator notes:</a:t>
            </a:r>
          </a:p>
          <a:p>
            <a:pPr marL="0" lvl="1" defTabSz="947958">
              <a:defRPr/>
            </a:pPr>
            <a:endParaRPr lang="en-AU" sz="1100">
              <a:cs typeface="Calibri"/>
            </a:endParaRPr>
          </a:p>
          <a:p>
            <a:pPr marL="0" lvl="1" defTabSz="947958">
              <a:defRPr/>
            </a:pPr>
            <a:r>
              <a:rPr lang="en-AU" sz="1100">
                <a:cs typeface="Calibri"/>
              </a:rPr>
              <a:t>Extract from Standard 5 intent statement</a:t>
            </a:r>
          </a:p>
          <a:p>
            <a:pPr marL="0" lvl="1" defTabSz="947958">
              <a:defRPr/>
            </a:pPr>
            <a:r>
              <a:rPr lang="en-US" sz="1100"/>
              <a:t>The Clinical care Standard describes the responsibilities of providers to deliver safe and quality clinical care services to older people. </a:t>
            </a:r>
          </a:p>
          <a:p>
            <a:pPr marL="0" lvl="1" defTabSz="947958">
              <a:defRPr/>
            </a:pPr>
            <a:r>
              <a:rPr lang="en-US" sz="1100"/>
              <a:t>At all times, clinical care services provided should be rights-based, person-</a:t>
            </a:r>
            <a:r>
              <a:rPr lang="en-US" sz="1100" err="1"/>
              <a:t>centred</a:t>
            </a:r>
            <a:r>
              <a:rPr lang="en-US" sz="1100"/>
              <a:t>, inclusive, safe, effective and coordinated. It should be planned and delivered in partnership with the older person, involving their supporters and others in line with the older person’s needs and preferences. Delivering safe, quality clinical care services requires a multidisciplinary approach with a skilled workforce with clear accountabilities that are supported to deliver contemporary, evidence-based care.</a:t>
            </a:r>
          </a:p>
          <a:p>
            <a:pPr marL="0" lvl="1" defTabSz="947958">
              <a:defRPr/>
            </a:pPr>
            <a:r>
              <a:rPr lang="en-US" sz="1100"/>
              <a:t>Effective implementation of Standard 5 is reliant on the systems and processes from Standards 1-7. </a:t>
            </a:r>
          </a:p>
          <a:p>
            <a:pPr marL="0" lvl="1" defTabSz="947958">
              <a:defRPr/>
            </a:pPr>
            <a:endParaRPr lang="en-AU" sz="1100">
              <a:latin typeface="Calibri"/>
              <a:ea typeface="Calibri"/>
              <a:cs typeface="Calibri"/>
            </a:endParaRPr>
          </a:p>
          <a:p>
            <a:pPr marL="0" lvl="1" defTabSz="947958">
              <a:defRPr/>
            </a:pPr>
            <a:r>
              <a:rPr lang="en-AU" sz="1100">
                <a:latin typeface="Calibri"/>
                <a:ea typeface="Calibri"/>
                <a:cs typeface="Calibri"/>
              </a:rPr>
              <a:t>Print out for staff members use / display for reference when looking at Standard 5</a:t>
            </a:r>
            <a:endParaRPr lang="en-AU" sz="1100"/>
          </a:p>
        </p:txBody>
      </p:sp>
      <p:sp>
        <p:nvSpPr>
          <p:cNvPr id="4" name="Slide Number Placeholder 3">
            <a:extLst>
              <a:ext uri="{FF2B5EF4-FFF2-40B4-BE49-F238E27FC236}">
                <a16:creationId xmlns:a16="http://schemas.microsoft.com/office/drawing/2014/main" id="{BC24C05C-AB1B-B51F-1900-EC9D9EB226DE}"/>
              </a:ext>
            </a:extLst>
          </p:cNvPr>
          <p:cNvSpPr>
            <a:spLocks noGrp="1"/>
          </p:cNvSpPr>
          <p:nvPr>
            <p:ph type="sldNum" sz="quarter" idx="5"/>
          </p:nvPr>
        </p:nvSpPr>
        <p:spPr/>
        <p:txBody>
          <a:bodyPr/>
          <a:lstStyle/>
          <a:p>
            <a:fld id="{485676A5-1DC8-4201-97D2-09D6F1539183}" type="slidenum">
              <a:rPr lang="en-AU" smtClean="0"/>
              <a:t>38</a:t>
            </a:fld>
            <a:endParaRPr lang="en-AU"/>
          </a:p>
        </p:txBody>
      </p:sp>
    </p:spTree>
    <p:extLst>
      <p:ext uri="{BB962C8B-B14F-4D97-AF65-F5344CB8AC3E}">
        <p14:creationId xmlns:p14="http://schemas.microsoft.com/office/powerpoint/2010/main" val="2074035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Using your chosen case study, take each Outcome individually for review. Read through the Outcome statement (found on the digital guidance) with your staff, discuss meaning and purpose. Allow time for anecdotal examples of how this Outcome might be met for your case study.</a:t>
            </a:r>
          </a:p>
          <a:p>
            <a:r>
              <a:rPr lang="en-AU"/>
              <a:t>Then ask staff to work through the digital guidance to locate suggested Actions that might meet the Outcome expectations for that scenario.</a:t>
            </a:r>
          </a:p>
          <a:p>
            <a:endParaRPr lang="en-AU"/>
          </a:p>
          <a:p>
            <a:r>
              <a:rPr lang="en-AU"/>
              <a:t>Questions you might ask:</a:t>
            </a:r>
          </a:p>
          <a:p>
            <a:r>
              <a:rPr lang="en-AU"/>
              <a:t>How do we know this action will meet the Outcome?</a:t>
            </a:r>
          </a:p>
          <a:p>
            <a:r>
              <a:rPr lang="en-AU"/>
              <a:t>What barriers to success might be experiences?</a:t>
            </a:r>
          </a:p>
          <a:p>
            <a:r>
              <a:rPr lang="en-AU"/>
              <a:t>Does this suggestion support the policies and procedures already in place?</a:t>
            </a:r>
          </a:p>
          <a:p>
            <a:r>
              <a:rPr lang="en-AU"/>
              <a:t>How do we consider an older person’s supporters when meeting this Standard?</a:t>
            </a:r>
          </a:p>
          <a:p>
            <a:r>
              <a:rPr lang="en-AU"/>
              <a:t>How do we most effectively coordinate clinical care when there are multiple clinical staff involved in an older person’s care?</a:t>
            </a:r>
          </a:p>
          <a:p>
            <a:r>
              <a:rPr lang="en-AU"/>
              <a:t>How do we effectively monitor an older person’s needs to identify any changes?</a:t>
            </a:r>
          </a:p>
          <a:p>
            <a:r>
              <a:rPr lang="en-AU"/>
              <a:t>How do we meet an older person’s clinical needs in line with their goals and preferences?</a:t>
            </a:r>
          </a:p>
          <a:p>
            <a:r>
              <a:rPr lang="en-AU"/>
              <a:t>How do we build a culture of continuous improvement within our clinical care?</a:t>
            </a:r>
          </a:p>
        </p:txBody>
      </p:sp>
      <p:sp>
        <p:nvSpPr>
          <p:cNvPr id="4" name="Slide Number Placeholder 3"/>
          <p:cNvSpPr>
            <a:spLocks noGrp="1"/>
          </p:cNvSpPr>
          <p:nvPr>
            <p:ph type="sldNum" sz="quarter" idx="5"/>
          </p:nvPr>
        </p:nvSpPr>
        <p:spPr/>
        <p:txBody>
          <a:bodyPr/>
          <a:lstStyle/>
          <a:p>
            <a:fld id="{485676A5-1DC8-4201-97D2-09D6F1539183}" type="slidenum">
              <a:rPr lang="en-AU" smtClean="0"/>
              <a:t>39</a:t>
            </a:fld>
            <a:endParaRPr lang="en-AU"/>
          </a:p>
        </p:txBody>
      </p:sp>
    </p:spTree>
    <p:extLst>
      <p:ext uri="{BB962C8B-B14F-4D97-AF65-F5344CB8AC3E}">
        <p14:creationId xmlns:p14="http://schemas.microsoft.com/office/powerpoint/2010/main" val="4178537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072B-8F58-418A-3C58-6EF142CF3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F3080-DBBB-295E-46B2-DEDBF2DBE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A4348-6BBF-9F79-6A67-AE0506DA313B}"/>
              </a:ext>
            </a:extLst>
          </p:cNvPr>
          <p:cNvSpPr>
            <a:spLocks noGrp="1"/>
          </p:cNvSpPr>
          <p:nvPr>
            <p:ph type="body" idx="1"/>
          </p:nvPr>
        </p:nvSpPr>
        <p:spPr/>
        <p:txBody>
          <a:bodyPr/>
          <a:lstStyle/>
          <a:p>
            <a:r>
              <a:rPr lang="en-AU"/>
              <a:t>Facilitator notes:</a:t>
            </a:r>
          </a:p>
          <a:p>
            <a:endParaRPr lang="en-AU"/>
          </a:p>
          <a:p>
            <a:r>
              <a:rPr lang="en-AU"/>
              <a:t>QR code will take participants to the strengthened Quality Standards guidance on the Commission’s website.</a:t>
            </a:r>
          </a:p>
          <a:p>
            <a:endParaRPr lang="en-AU"/>
          </a:p>
        </p:txBody>
      </p:sp>
      <p:sp>
        <p:nvSpPr>
          <p:cNvPr id="4" name="Slide Number Placeholder 3">
            <a:extLst>
              <a:ext uri="{FF2B5EF4-FFF2-40B4-BE49-F238E27FC236}">
                <a16:creationId xmlns:a16="http://schemas.microsoft.com/office/drawing/2014/main" id="{B287EAF9-BB09-B491-D2F1-D1EB79C875EC}"/>
              </a:ext>
            </a:extLst>
          </p:cNvPr>
          <p:cNvSpPr>
            <a:spLocks noGrp="1"/>
          </p:cNvSpPr>
          <p:nvPr>
            <p:ph type="sldNum" sz="quarter" idx="5"/>
          </p:nvPr>
        </p:nvSpPr>
        <p:spPr/>
        <p:txBody>
          <a:bodyPr/>
          <a:lstStyle/>
          <a:p>
            <a:fld id="{485676A5-1DC8-4201-97D2-09D6F1539183}" type="slidenum">
              <a:rPr lang="en-AU" smtClean="0"/>
              <a:t>40</a:t>
            </a:fld>
            <a:endParaRPr lang="en-AU"/>
          </a:p>
        </p:txBody>
      </p:sp>
    </p:spTree>
    <p:extLst>
      <p:ext uri="{BB962C8B-B14F-4D97-AF65-F5344CB8AC3E}">
        <p14:creationId xmlns:p14="http://schemas.microsoft.com/office/powerpoint/2010/main" val="25706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i="1">
              <a:solidFill>
                <a:srgbClr val="0070C0"/>
              </a:solidFill>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3677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344020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i="1"/>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34048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AU"/>
              <a:t>This slide includes information about the strengthened Quality Standards that apply to registered providers (providers) of </a:t>
            </a:r>
            <a:r>
              <a:rPr lang="en-US"/>
              <a:t>services in home or community settings, based on your registration category</a:t>
            </a:r>
            <a:r>
              <a:rPr lang="en-AU"/>
              <a:t>.</a:t>
            </a:r>
          </a:p>
          <a:p>
            <a:endParaRPr lang="en-AU"/>
          </a:p>
          <a:p>
            <a:r>
              <a:rPr lang="en-AU"/>
              <a:t>There will be 6 registration categories that group service types based on similar care complexity and risk. The registration categories 4 and 5, which relate to providers of </a:t>
            </a:r>
            <a:r>
              <a:rPr lang="en-AU" sz="1200"/>
              <a:t>services in home or community settings</a:t>
            </a:r>
            <a:r>
              <a:rPr lang="en-AU"/>
              <a:t> can be seen in this table. You will see that strengthened Quality Standards 1 to 5 may be applicable depending on your registration category. </a:t>
            </a:r>
          </a:p>
          <a:p>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186922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Facilitator notes:</a:t>
            </a:r>
          </a:p>
          <a:p>
            <a:pPr marL="0" indent="0">
              <a:buFont typeface="Arial"/>
              <a:buNone/>
            </a:pPr>
            <a:endParaRPr lang="en-US"/>
          </a:p>
          <a:p>
            <a:pPr marL="0" indent="0">
              <a:buFont typeface="Arial"/>
              <a:buNone/>
            </a:pPr>
            <a:r>
              <a:rPr lang="en-US"/>
              <a:t>7 strengthened Quality Standards (SQS) have been implemented </a:t>
            </a:r>
          </a:p>
          <a:p>
            <a:pPr marL="285750" indent="-285750">
              <a:buFont typeface="Arial"/>
              <a:buChar char="•"/>
            </a:pPr>
            <a:r>
              <a:rPr lang="en-US"/>
              <a:t>Link 1 = Commission resources page for SQS (show participants how to access the guidance for aged care workers (workers) from here)</a:t>
            </a:r>
            <a:endParaRPr lang="en-US">
              <a:ea typeface="Calibri" panose="020F0502020204030204"/>
              <a:cs typeface="Calibri" panose="020F0502020204030204"/>
            </a:endParaRPr>
          </a:p>
          <a:p>
            <a:pPr marL="285750" indent="-285750">
              <a:buFont typeface="Arial"/>
              <a:buChar char="•"/>
            </a:pPr>
            <a:r>
              <a:rPr lang="en-US"/>
              <a:t>Link 2 = SQS guidance. Take participants through a live demonstration to show how they can find information.</a:t>
            </a:r>
            <a:endParaRPr lang="en-US">
              <a:ea typeface="Calibri" panose="020F0502020204030204"/>
              <a:cs typeface="Calibri" panose="020F0502020204030204"/>
            </a:endParaRPr>
          </a:p>
          <a:p>
            <a:pPr marL="285750" indent="-285750">
              <a:buFont typeface="Arial"/>
              <a:buChar char="•"/>
            </a:pPr>
            <a:r>
              <a:rPr lang="en-US"/>
              <a:t>Link 3 = Department of Health, Disability and Ageing where most up-to-date information can be obtained</a:t>
            </a:r>
            <a:endParaRPr lang="en-US">
              <a:ea typeface="Calibri" panose="020F0502020204030204"/>
              <a:cs typeface="Calibri" panose="020F0502020204030204"/>
            </a:endParaRPr>
          </a:p>
          <a:p>
            <a:endParaRPr lang="en-US" sz="1100">
              <a:ea typeface="Calibri"/>
              <a:cs typeface="Calibri"/>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420895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Facilitator notes:</a:t>
            </a:r>
          </a:p>
          <a:p>
            <a:endParaRPr lang="en-AU"/>
          </a:p>
          <a:p>
            <a:r>
              <a:rPr lang="en-AU"/>
              <a:t>Key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rgbClr val="000000"/>
                </a:solidFill>
                <a:effectLst/>
                <a:latin typeface="Times New Roman" panose="02020603050405020304" pitchFamily="18" charset="0"/>
              </a:rPr>
              <a:t>The SQS are more measurable, detailed and comprehensive than the previous Quality Standards.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Outcomes are enforceable, Actions demonstrate how providers may meet that Outcome.</a:t>
            </a:r>
            <a:endParaRPr lang="en-US">
              <a:ea typeface="Calibri" panose="020F0502020204030204"/>
              <a:cs typeface="Calibri" panose="020F0502020204030204"/>
            </a:endParaRPr>
          </a:p>
          <a:p>
            <a:endParaRPr lang="en-AU"/>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2437105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302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4100174"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100174"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
        <p:nvSpPr>
          <p:cNvPr id="9" name="Rectangle 8">
            <a:extLst>
              <a:ext uri="{FF2B5EF4-FFF2-40B4-BE49-F238E27FC236}">
                <a16:creationId xmlns:a16="http://schemas.microsoft.com/office/drawing/2014/main" id="{DED27932-7C4E-5CBC-42DD-C2D46F382BF9}"/>
              </a:ext>
            </a:extLst>
          </p:cNvPr>
          <p:cNvSpPr/>
          <p:nvPr userDrawn="1"/>
        </p:nvSpPr>
        <p:spPr>
          <a:xfrm>
            <a:off x="4990744" y="-9000"/>
            <a:ext cx="2005386" cy="68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6340979" y="1010654"/>
            <a:ext cx="5410915"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46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786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75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 id="214748373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agedcarequality.gov.au/strengthened-quality-standards"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learning.agedcarequality.gov.au/view_program/11"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3.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7.png"/><Relationship Id="rId7"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agedcarequality.gov.au/providers/quality-standards/strengthened-quality-standards" TargetMode="External"/><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www.health.gov.au/our-work/strengthening-aged-care-quality-standards" TargetMode="External"/><Relationship Id="rId4" Type="http://schemas.openxmlformats.org/officeDocument/2006/relationships/hyperlink" Target="https://www.agedcarequality.gov.au/strengthened-quality-standard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F78B8-31C0-0070-C154-92703C2872F0}"/>
              </a:ext>
            </a:extLst>
          </p:cNvPr>
          <p:cNvSpPr>
            <a:spLocks noGrp="1"/>
          </p:cNvSpPr>
          <p:nvPr>
            <p:ph type="title"/>
          </p:nvPr>
        </p:nvSpPr>
        <p:spPr/>
        <p:txBody>
          <a:bodyPr/>
          <a:lstStyle/>
          <a:p>
            <a:r>
              <a:rPr lang="en-AU"/>
              <a:t>How to use this PowerPoint resource</a:t>
            </a:r>
          </a:p>
        </p:txBody>
      </p:sp>
      <p:sp>
        <p:nvSpPr>
          <p:cNvPr id="7" name="Content Placeholder 6">
            <a:extLst>
              <a:ext uri="{FF2B5EF4-FFF2-40B4-BE49-F238E27FC236}">
                <a16:creationId xmlns:a16="http://schemas.microsoft.com/office/drawing/2014/main" id="{0417D16C-805A-6B80-8C43-5779A745BE03}"/>
              </a:ext>
            </a:extLst>
          </p:cNvPr>
          <p:cNvSpPr>
            <a:spLocks noGrp="1"/>
          </p:cNvSpPr>
          <p:nvPr>
            <p:ph idx="1"/>
          </p:nvPr>
        </p:nvSpPr>
        <p:spPr/>
        <p:txBody>
          <a:bodyPr>
            <a:normAutofit lnSpcReduction="10000"/>
          </a:bodyPr>
          <a:lstStyle/>
          <a:p>
            <a:pPr>
              <a:lnSpc>
                <a:spcPct val="113999"/>
              </a:lnSpc>
              <a:buNone/>
            </a:pPr>
            <a:r>
              <a:rPr lang="en-AU" sz="1800" b="0">
                <a:solidFill>
                  <a:srgbClr val="000000"/>
                </a:solidFill>
                <a:latin typeface="Open Sans" pitchFamily="2" charset="0"/>
                <a:ea typeface="Open Sans" pitchFamily="2" charset="0"/>
                <a:cs typeface="Open Sans" pitchFamily="2" charset="0"/>
              </a:rPr>
              <a:t>This resource is designed for use within your aged care organisation and is available for non-commercial use only. </a:t>
            </a:r>
            <a:r>
              <a:rPr lang="en-US" b="0" i="0">
                <a:solidFill>
                  <a:srgbClr val="212121"/>
                </a:solidFill>
                <a:effectLst/>
                <a:latin typeface="Segoe UI" panose="020B0502040204020203" pitchFamily="34" charset="0"/>
              </a:rPr>
              <a:t>This presentation will be updated routinely as new information – so please ensure you have the latest version before you deliver</a:t>
            </a:r>
            <a:r>
              <a:rPr kumimoji="0" lang="en-AU" sz="18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a session</a:t>
            </a:r>
            <a:r>
              <a:rPr lang="en-AU" sz="1800" b="0">
                <a:solidFill>
                  <a:srgbClr val="000000"/>
                </a:solidFill>
                <a:latin typeface="Open Sans" pitchFamily="2" charset="0"/>
                <a:ea typeface="Open Sans" pitchFamily="2" charset="0"/>
                <a:cs typeface="Open Sans" pitchFamily="2" charset="0"/>
              </a:rPr>
              <a:t>. </a:t>
            </a:r>
          </a:p>
          <a:p>
            <a:pPr>
              <a:lnSpc>
                <a:spcPct val="113999"/>
              </a:lnSpc>
              <a:buNone/>
            </a:pPr>
            <a:endParaRPr lang="en-AU" sz="1800" b="0">
              <a:solidFill>
                <a:srgbClr val="000000"/>
              </a:solidFill>
              <a:latin typeface="Open Sans" pitchFamily="2" charset="0"/>
              <a:ea typeface="Open Sans" pitchFamily="2" charset="0"/>
              <a:cs typeface="Open Sans" pitchFamily="2" charset="0"/>
            </a:endParaRPr>
          </a:p>
          <a:p>
            <a:pPr>
              <a:lnSpc>
                <a:spcPct val="113999"/>
              </a:lnSpc>
              <a:buNone/>
            </a:pPr>
            <a:r>
              <a:rPr lang="en-AU" sz="1800" b="0">
                <a:solidFill>
                  <a:srgbClr val="000000"/>
                </a:solidFill>
              </a:rPr>
              <a:t>This presentation is customisable. It is divided into sections, giving you the option to cover the information in its entirety or by selecting the sections you want to focus on. You may choose to deliver as a PowerPoint presentation, or to print and deliver as a workbook, and we encourage you to contextualise it to your organisation. There are opportunities throughout the session for participants to reflect on their learning.</a:t>
            </a:r>
            <a:endParaRPr lang="en-AU" sz="1800" b="0">
              <a:solidFill>
                <a:srgbClr val="000000"/>
              </a:solidFill>
              <a:latin typeface="Open Sans" pitchFamily="2" charset="0"/>
              <a:ea typeface="Open Sans" pitchFamily="2" charset="0"/>
              <a:cs typeface="Open Sans" pitchFamily="2" charset="0"/>
            </a:endParaRPr>
          </a:p>
          <a:p>
            <a:pPr>
              <a:lnSpc>
                <a:spcPct val="113999"/>
              </a:lnSpc>
              <a:buNone/>
            </a:pPr>
            <a:endParaRPr lang="en-AU" sz="1800" b="0">
              <a:solidFill>
                <a:srgbClr val="000000"/>
              </a:solidFill>
              <a:latin typeface="Open Sans" pitchFamily="2" charset="0"/>
              <a:ea typeface="Open Sans" pitchFamily="2" charset="0"/>
              <a:cs typeface="Open Sans" pitchFamily="2" charset="0"/>
            </a:endParaRPr>
          </a:p>
          <a:p>
            <a:pPr>
              <a:lnSpc>
                <a:spcPct val="113999"/>
              </a:lnSpc>
              <a:buNone/>
            </a:pPr>
            <a:r>
              <a:rPr lang="en-AU" sz="1800" b="0">
                <a:solidFill>
                  <a:srgbClr val="000000"/>
                </a:solidFill>
                <a:latin typeface="Open Sans" pitchFamily="2" charset="0"/>
                <a:ea typeface="Open Sans" pitchFamily="2" charset="0"/>
                <a:cs typeface="Open Sans" pitchFamily="2" charset="0"/>
              </a:rPr>
              <a:t>If you need any support using this resource or if you have feedback or questions about any educational materials available from the Commission, please email us at </a:t>
            </a:r>
            <a:r>
              <a:rPr lang="en-AU" sz="1800" b="0">
                <a:solidFill>
                  <a:srgbClr val="000000"/>
                </a:solidFill>
                <a:latin typeface="Open Sans" pitchFamily="2" charset="0"/>
                <a:ea typeface="Open Sans" pitchFamily="2" charset="0"/>
                <a:cs typeface="Open Sans" pitchFamily="2" charset="0"/>
                <a:hlinkClick r:id="rId3"/>
              </a:rPr>
              <a:t>education@agedcarequality.gov.au</a:t>
            </a:r>
            <a:r>
              <a:rPr lang="en-AU" sz="1800" b="0">
                <a:solidFill>
                  <a:srgbClr val="000000"/>
                </a:solidFill>
                <a:latin typeface="Open Sans" pitchFamily="2" charset="0"/>
                <a:ea typeface="Open Sans" pitchFamily="2" charset="0"/>
                <a:cs typeface="Open Sans" pitchFamily="2" charset="0"/>
              </a:rPr>
              <a:t>.  </a:t>
            </a:r>
          </a:p>
          <a:p>
            <a:endParaRPr lang="en-AU"/>
          </a:p>
        </p:txBody>
      </p:sp>
    </p:spTree>
    <p:extLst>
      <p:ext uri="{BB962C8B-B14F-4D97-AF65-F5344CB8AC3E}">
        <p14:creationId xmlns:p14="http://schemas.microsoft.com/office/powerpoint/2010/main" val="10081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3B5D-BFB9-5534-8C8B-7D82B2914B6B}"/>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56BD754-F19D-3AD6-2032-33DB0096AB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159" b="7159"/>
          <a:stretch/>
        </p:blipFill>
        <p:spPr>
          <a:xfrm>
            <a:off x="4465946" y="0"/>
            <a:ext cx="8653153" cy="6858000"/>
          </a:xfrm>
        </p:spPr>
      </p:pic>
      <p:pic>
        <p:nvPicPr>
          <p:cNvPr id="8" name="Picture 7">
            <a:extLst>
              <a:ext uri="{FF2B5EF4-FFF2-40B4-BE49-F238E27FC236}">
                <a16:creationId xmlns:a16="http://schemas.microsoft.com/office/drawing/2014/main" id="{A7DECC87-4C3D-AF40-A28C-290BFCC45B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3" y="1492"/>
            <a:ext cx="6979928" cy="6855015"/>
          </a:xfrm>
          <a:prstGeom prst="rect">
            <a:avLst/>
          </a:prstGeom>
        </p:spPr>
      </p:pic>
      <p:pic>
        <p:nvPicPr>
          <p:cNvPr id="9" name="Picture 8">
            <a:extLst>
              <a:ext uri="{FF2B5EF4-FFF2-40B4-BE49-F238E27FC236}">
                <a16:creationId xmlns:a16="http://schemas.microsoft.com/office/drawing/2014/main" id="{532350E4-B424-06FA-597A-4FCCAF39F6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B66BBD9E-1980-1DB3-D302-02224AAC7D72}"/>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10</a:t>
            </a:fld>
            <a:endParaRPr lang="en-AU" sz="1100"/>
          </a:p>
        </p:txBody>
      </p:sp>
      <p:sp>
        <p:nvSpPr>
          <p:cNvPr id="6" name="Title 1">
            <a:extLst>
              <a:ext uri="{FF2B5EF4-FFF2-40B4-BE49-F238E27FC236}">
                <a16:creationId xmlns:a16="http://schemas.microsoft.com/office/drawing/2014/main" id="{9857E648-4319-E0C0-3D2A-5AFDFBC622DF}"/>
              </a:ext>
            </a:extLst>
          </p:cNvPr>
          <p:cNvSpPr txBox="1">
            <a:spLocks/>
          </p:cNvSpPr>
          <p:nvPr/>
        </p:nvSpPr>
        <p:spPr>
          <a:xfrm>
            <a:off x="510334" y="2908643"/>
            <a:ext cx="4762706" cy="143475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GB" sz="4400"/>
              <a:t>Section 1 - Transitions</a:t>
            </a:r>
          </a:p>
        </p:txBody>
      </p:sp>
    </p:spTree>
    <p:extLst>
      <p:ext uri="{BB962C8B-B14F-4D97-AF65-F5344CB8AC3E}">
        <p14:creationId xmlns:p14="http://schemas.microsoft.com/office/powerpoint/2010/main" val="2451477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CE46-A798-1485-94CC-E700877B2590}"/>
              </a:ext>
            </a:extLst>
          </p:cNvPr>
          <p:cNvSpPr>
            <a:spLocks noGrp="1"/>
          </p:cNvSpPr>
          <p:nvPr>
            <p:ph type="title"/>
          </p:nvPr>
        </p:nvSpPr>
        <p:spPr>
          <a:xfrm>
            <a:off x="762001" y="2378773"/>
            <a:ext cx="2438399" cy="1364561"/>
          </a:xfrm>
        </p:spPr>
        <p:txBody>
          <a:bodyPr/>
          <a:lstStyle/>
          <a:p>
            <a:r>
              <a:rPr lang="en-AU" sz="4400"/>
              <a:t>The fall</a:t>
            </a:r>
          </a:p>
        </p:txBody>
      </p:sp>
      <p:sp>
        <p:nvSpPr>
          <p:cNvPr id="4" name="Content Placeholder 3">
            <a:extLst>
              <a:ext uri="{FF2B5EF4-FFF2-40B4-BE49-F238E27FC236}">
                <a16:creationId xmlns:a16="http://schemas.microsoft.com/office/drawing/2014/main" id="{5C951945-93D3-483E-4001-579DC4213A53}"/>
              </a:ext>
            </a:extLst>
          </p:cNvPr>
          <p:cNvSpPr>
            <a:spLocks noGrp="1"/>
          </p:cNvSpPr>
          <p:nvPr>
            <p:ph idx="1"/>
          </p:nvPr>
        </p:nvSpPr>
        <p:spPr>
          <a:xfrm>
            <a:off x="5432613" y="571500"/>
            <a:ext cx="5997386" cy="5852160"/>
          </a:xfrm>
        </p:spPr>
        <p:txBody>
          <a:bodyPr vert="horz" lIns="0" tIns="0" rIns="0" bIns="0" rtlCol="0" anchor="t">
            <a:normAutofit fontScale="92500" lnSpcReduction="10000"/>
          </a:bodyPr>
          <a:lstStyle/>
          <a:p>
            <a:r>
              <a:rPr lang="en-AU" b="0">
                <a:solidFill>
                  <a:schemeClr val="tx1"/>
                </a:solidFill>
              </a:rPr>
              <a:t>Maria had a fall in her driveway, believed to be because she forgot to use her four-wheeled walker (4WW). A neighbour found Maria on the ground and called an ambulance. They also rang her daughter to let her know.</a:t>
            </a:r>
          </a:p>
          <a:p>
            <a:endParaRPr lang="en-AU" b="0">
              <a:solidFill>
                <a:schemeClr val="tx1"/>
              </a:solidFill>
            </a:endParaRPr>
          </a:p>
          <a:p>
            <a:r>
              <a:rPr lang="en-AU" b="0">
                <a:solidFill>
                  <a:schemeClr val="tx1"/>
                </a:solidFill>
              </a:rPr>
              <a:t>X-rays showed that Maria had fractured her right wrist, which was treated conservatively by immobilising.</a:t>
            </a:r>
          </a:p>
          <a:p>
            <a:endParaRPr lang="en-AU" b="0">
              <a:solidFill>
                <a:schemeClr val="tx1"/>
              </a:solidFill>
            </a:endParaRPr>
          </a:p>
          <a:p>
            <a:r>
              <a:rPr lang="en-AU" b="0">
                <a:solidFill>
                  <a:schemeClr val="tx1"/>
                </a:solidFill>
              </a:rPr>
              <a:t>While in ED, clinical staff noticed a distinct smell to Maria’s urine. A urine sample was collected and sent to pathology, confirming a urinary tract infection (UTI). Maria was admitted to the ward where she was given intravenous (IV) antibiotics to manage her UTI.</a:t>
            </a:r>
          </a:p>
          <a:p>
            <a:endParaRPr lang="en-AU" b="0">
              <a:solidFill>
                <a:schemeClr val="tx1"/>
              </a:solidFill>
            </a:endParaRPr>
          </a:p>
          <a:p>
            <a:r>
              <a:rPr lang="en-AU" b="0">
                <a:solidFill>
                  <a:schemeClr val="tx1"/>
                </a:solidFill>
              </a:rPr>
              <a:t>Helen rang Premium Care to let them know that Maria had a fall and asked them to suspend Maria’s services while she was in hospital.</a:t>
            </a:r>
          </a:p>
          <a:p>
            <a:endParaRPr lang="en-AU" b="0">
              <a:solidFill>
                <a:schemeClr val="tx1"/>
              </a:solidFill>
            </a:endParaRPr>
          </a:p>
          <a:p>
            <a:r>
              <a:rPr lang="en-AU" b="0">
                <a:solidFill>
                  <a:schemeClr val="tx1"/>
                </a:solidFill>
              </a:rPr>
              <a:t>Maria was considered fit to be discharged back home 6 days later.</a:t>
            </a:r>
          </a:p>
        </p:txBody>
      </p:sp>
    </p:spTree>
    <p:extLst>
      <p:ext uri="{BB962C8B-B14F-4D97-AF65-F5344CB8AC3E}">
        <p14:creationId xmlns:p14="http://schemas.microsoft.com/office/powerpoint/2010/main" val="211764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19E5E-C7B0-615A-DF50-0AE5592F47F1}"/>
              </a:ext>
            </a:extLst>
          </p:cNvPr>
          <p:cNvSpPr txBox="1"/>
          <p:nvPr/>
        </p:nvSpPr>
        <p:spPr>
          <a:xfrm>
            <a:off x="679936" y="445440"/>
            <a:ext cx="4864519" cy="5509200"/>
          </a:xfrm>
          <a:prstGeom prst="rect">
            <a:avLst/>
          </a:prstGeom>
          <a:noFill/>
          <a:ln w="38100">
            <a:solidFill>
              <a:schemeClr val="accent2"/>
            </a:solidFill>
          </a:ln>
        </p:spPr>
        <p:txBody>
          <a:bodyPr wrap="square" rtlCol="0">
            <a:spAutoFit/>
          </a:bodyPr>
          <a:lstStyle/>
          <a:p>
            <a:r>
              <a:rPr lang="en-AU" sz="1600" b="1"/>
              <a:t>Background information about Maria</a:t>
            </a:r>
          </a:p>
          <a:p>
            <a:endParaRPr lang="en-AU" sz="1600"/>
          </a:p>
          <a:p>
            <a:pPr marL="285750" indent="-285750">
              <a:buFont typeface="Wingdings" panose="05000000000000000000" pitchFamily="2" charset="2"/>
              <a:buChar char="§"/>
            </a:pPr>
            <a:r>
              <a:rPr lang="en-AU" sz="1600"/>
              <a:t>76 years old and lives at Peaceful Retirement Village</a:t>
            </a:r>
          </a:p>
          <a:p>
            <a:pPr marL="285750" indent="-285750">
              <a:buFont typeface="Wingdings" panose="05000000000000000000" pitchFamily="2" charset="2"/>
              <a:buChar char="§"/>
            </a:pPr>
            <a:r>
              <a:rPr lang="en-AU" sz="1600"/>
              <a:t>Has dementia with mild cognitive impairment and osteoarthritis</a:t>
            </a:r>
          </a:p>
          <a:p>
            <a:pPr marL="285750" indent="-285750">
              <a:buFont typeface="Wingdings" panose="05000000000000000000" pitchFamily="2" charset="2"/>
              <a:buChar char="§"/>
            </a:pPr>
            <a:r>
              <a:rPr lang="en-AU" sz="1600"/>
              <a:t>Can be forgetful, requiring prompting to complete tasks</a:t>
            </a:r>
          </a:p>
          <a:p>
            <a:pPr marL="285750" indent="-285750">
              <a:buFont typeface="Wingdings" panose="05000000000000000000" pitchFamily="2" charset="2"/>
              <a:buChar char="§"/>
            </a:pPr>
            <a:r>
              <a:rPr lang="en-AU" sz="1600"/>
              <a:t>Supported by her daughter, who visits each day and is her mother’s substitute decision maker</a:t>
            </a:r>
          </a:p>
          <a:p>
            <a:pPr marL="285750" indent="-285750">
              <a:buFont typeface="Wingdings" panose="05000000000000000000" pitchFamily="2" charset="2"/>
              <a:buChar char="§"/>
            </a:pPr>
            <a:r>
              <a:rPr lang="en-AU" sz="1600"/>
              <a:t>Uses a 4WW but often forgets to use it when mobilising</a:t>
            </a:r>
          </a:p>
          <a:p>
            <a:pPr marL="285750" indent="-285750">
              <a:buFont typeface="Wingdings" panose="05000000000000000000" pitchFamily="2" charset="2"/>
              <a:buChar char="§"/>
            </a:pPr>
            <a:r>
              <a:rPr lang="en-AU" sz="1600"/>
              <a:t>Aged care workers (workers) assist with showering 30 minutes 3 times a week</a:t>
            </a:r>
          </a:p>
          <a:p>
            <a:endParaRPr lang="en-AU" sz="1600"/>
          </a:p>
          <a:p>
            <a:r>
              <a:rPr lang="en-AU" sz="1600" b="1"/>
              <a:t>Pain</a:t>
            </a:r>
            <a:r>
              <a:rPr lang="en-AU" sz="1600"/>
              <a:t>: Reports pain in knees, back, wrists and neck due to osteoarthritis</a:t>
            </a:r>
          </a:p>
          <a:p>
            <a:r>
              <a:rPr lang="en-AU" sz="1600" b="1"/>
              <a:t>Medication: </a:t>
            </a:r>
            <a:r>
              <a:rPr lang="en-AU" sz="1600"/>
              <a:t>Maria manages her medications, with a Webster-</a:t>
            </a:r>
            <a:r>
              <a:rPr lang="en-AU" sz="1600" err="1"/>
              <a:t>pak</a:t>
            </a:r>
            <a:r>
              <a:rPr lang="en-AU" sz="1600"/>
              <a:t> </a:t>
            </a:r>
          </a:p>
          <a:p>
            <a:r>
              <a:rPr lang="en-AU" sz="1600"/>
              <a:t>	paracetamol 1g QID (4 times/day)</a:t>
            </a:r>
          </a:p>
          <a:p>
            <a:r>
              <a:rPr lang="en-AU" sz="1600"/>
              <a:t>	diclofenac 50mg TDS (3 times/day)</a:t>
            </a:r>
          </a:p>
        </p:txBody>
      </p:sp>
      <p:sp>
        <p:nvSpPr>
          <p:cNvPr id="3" name="TextBox 2">
            <a:extLst>
              <a:ext uri="{FF2B5EF4-FFF2-40B4-BE49-F238E27FC236}">
                <a16:creationId xmlns:a16="http://schemas.microsoft.com/office/drawing/2014/main" id="{DC5634DE-5FCC-B64D-E381-557733E74801}"/>
              </a:ext>
            </a:extLst>
          </p:cNvPr>
          <p:cNvSpPr txBox="1"/>
          <p:nvPr/>
        </p:nvSpPr>
        <p:spPr>
          <a:xfrm>
            <a:off x="6520665" y="445440"/>
            <a:ext cx="4864520" cy="5262979"/>
          </a:xfrm>
          <a:prstGeom prst="rect">
            <a:avLst/>
          </a:prstGeom>
          <a:noFill/>
          <a:ln w="38100">
            <a:solidFill>
              <a:srgbClr val="00577D"/>
            </a:solidFill>
          </a:ln>
        </p:spPr>
        <p:txBody>
          <a:bodyPr wrap="square" rtlCol="0">
            <a:spAutoFit/>
          </a:bodyPr>
          <a:lstStyle/>
          <a:p>
            <a:r>
              <a:rPr lang="en-AU" sz="1600" b="1"/>
              <a:t>Maria’s hospital discharge summary extract</a:t>
            </a:r>
          </a:p>
          <a:p>
            <a:endParaRPr lang="en-AU" sz="1600"/>
          </a:p>
          <a:p>
            <a:pPr marL="285750" indent="-285750">
              <a:buFont typeface="Wingdings" panose="05000000000000000000" pitchFamily="2" charset="2"/>
              <a:buChar char="§"/>
            </a:pPr>
            <a:r>
              <a:rPr lang="en-AU" sz="1600"/>
              <a:t>Right distal radius fracture</a:t>
            </a:r>
          </a:p>
          <a:p>
            <a:r>
              <a:rPr lang="en-AU" sz="1600"/>
              <a:t>	review with fracture clinic in weeks 2 and 6. 	Manage skin integrity to prevent skin 	damage around the edges of the cast.</a:t>
            </a:r>
          </a:p>
          <a:p>
            <a:pPr marL="285750" indent="-285750">
              <a:buFont typeface="Wingdings" panose="05000000000000000000" pitchFamily="2" charset="2"/>
              <a:buChar char="§"/>
            </a:pPr>
            <a:r>
              <a:rPr lang="en-AU" sz="1600"/>
              <a:t>UTI</a:t>
            </a:r>
          </a:p>
          <a:p>
            <a:r>
              <a:rPr lang="en-AU" sz="1600"/>
              <a:t>	Oral ciprofloxacin 250mg BD (2 times/day) 	until full 6-day course is finished.</a:t>
            </a:r>
          </a:p>
          <a:p>
            <a:pPr marL="285750" indent="-285750">
              <a:buFont typeface="Wingdings" panose="05000000000000000000" pitchFamily="2" charset="2"/>
              <a:buChar char="§"/>
            </a:pPr>
            <a:r>
              <a:rPr lang="en-AU" sz="1600"/>
              <a:t>Pressure injury</a:t>
            </a:r>
          </a:p>
          <a:p>
            <a:r>
              <a:rPr lang="en-AU" sz="1600"/>
              <a:t>	Developed a stage 2 pressure injury to 	sacrum during admission.</a:t>
            </a:r>
          </a:p>
          <a:p>
            <a:r>
              <a:rPr lang="en-AU" sz="1600"/>
              <a:t>	Keep wound clean, use adhesive foam 	dressings, which may be left in place for 5 	days if not dirty.</a:t>
            </a:r>
          </a:p>
          <a:p>
            <a:pPr marL="285750" indent="-285750">
              <a:buFont typeface="Wingdings" panose="05000000000000000000" pitchFamily="2" charset="2"/>
              <a:buChar char="§"/>
            </a:pPr>
            <a:r>
              <a:rPr lang="en-AU" sz="1600"/>
              <a:t>New medications on discharge</a:t>
            </a:r>
          </a:p>
          <a:p>
            <a:r>
              <a:rPr lang="en-AU" sz="1600"/>
              <a:t>	Oral oxycodone 2.5mg TDS for 3 days for 	pain. Must be reviewed in 3 days by GP to 	assess for ongoing pain management.</a:t>
            </a:r>
          </a:p>
          <a:p>
            <a:r>
              <a:rPr lang="en-AU" sz="1600"/>
              <a:t>	Oral ciprofloxacin 250mg BD for 6 days for 	management of UTI.</a:t>
            </a:r>
          </a:p>
        </p:txBody>
      </p:sp>
    </p:spTree>
    <p:extLst>
      <p:ext uri="{BB962C8B-B14F-4D97-AF65-F5344CB8AC3E}">
        <p14:creationId xmlns:p14="http://schemas.microsoft.com/office/powerpoint/2010/main" val="1965322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1DEF-1421-77FD-AC78-481208DBF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7426A-7A8D-F4FA-3BBF-88EEC78F6BCF}"/>
              </a:ext>
            </a:extLst>
          </p:cNvPr>
          <p:cNvSpPr>
            <a:spLocks noGrp="1"/>
          </p:cNvSpPr>
          <p:nvPr>
            <p:ph type="title"/>
          </p:nvPr>
        </p:nvSpPr>
        <p:spPr>
          <a:xfrm>
            <a:off x="762001" y="2378773"/>
            <a:ext cx="3245223" cy="1364561"/>
          </a:xfrm>
        </p:spPr>
        <p:txBody>
          <a:bodyPr/>
          <a:lstStyle/>
          <a:p>
            <a:r>
              <a:rPr lang="en-AU" sz="4400"/>
              <a:t>Return from hospital</a:t>
            </a:r>
          </a:p>
        </p:txBody>
      </p:sp>
      <p:graphicFrame>
        <p:nvGraphicFramePr>
          <p:cNvPr id="3" name="Diagram 2">
            <a:extLst>
              <a:ext uri="{FF2B5EF4-FFF2-40B4-BE49-F238E27FC236}">
                <a16:creationId xmlns:a16="http://schemas.microsoft.com/office/drawing/2014/main" id="{25CEBEB6-3AF4-8D71-C337-F863726073BA}"/>
              </a:ext>
            </a:extLst>
          </p:cNvPr>
          <p:cNvGraphicFramePr/>
          <p:nvPr>
            <p:extLst>
              <p:ext uri="{D42A27DB-BD31-4B8C-83A1-F6EECF244321}">
                <p14:modId xmlns:p14="http://schemas.microsoft.com/office/powerpoint/2010/main" val="2042399635"/>
              </p:ext>
            </p:extLst>
          </p:nvPr>
        </p:nvGraphicFramePr>
        <p:xfrm>
          <a:off x="5163669" y="262890"/>
          <a:ext cx="6831107" cy="6030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2962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FFA1D-2E91-05D6-217D-812EDA89CB6F}"/>
              </a:ext>
            </a:extLst>
          </p:cNvPr>
          <p:cNvSpPr>
            <a:spLocks noGrp="1"/>
          </p:cNvSpPr>
          <p:nvPr>
            <p:ph idx="1"/>
          </p:nvPr>
        </p:nvSpPr>
        <p:spPr/>
        <p:txBody>
          <a:bodyPr/>
          <a:lstStyle/>
          <a:p>
            <a:r>
              <a:rPr lang="en-AU" b="0">
                <a:solidFill>
                  <a:schemeClr val="tx1"/>
                </a:solidFill>
              </a:rPr>
              <a:t>What issues did you notice relating to Maria’s transition back home?</a:t>
            </a:r>
          </a:p>
          <a:p>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a:p>
            <a:pPr marL="285750" indent="-285750">
              <a:buFont typeface="Wingdings" panose="05000000000000000000" pitchFamily="2" charset="2"/>
              <a:buChar char="§"/>
            </a:pPr>
            <a:endParaRPr lang="en-AU" b="0">
              <a:solidFill>
                <a:schemeClr val="tx1"/>
              </a:solidFill>
            </a:endParaRPr>
          </a:p>
          <a:p>
            <a:pPr marL="285750" indent="-285750">
              <a:buFont typeface="Wingdings" panose="05000000000000000000" pitchFamily="2" charset="2"/>
              <a:buChar char="§"/>
            </a:pPr>
            <a:r>
              <a:rPr lang="en-AU" b="0">
                <a:solidFill>
                  <a:schemeClr val="tx1"/>
                </a:solidFill>
              </a:rPr>
              <a:t> </a:t>
            </a:r>
          </a:p>
        </p:txBody>
      </p:sp>
      <p:sp>
        <p:nvSpPr>
          <p:cNvPr id="3" name="Title 2">
            <a:extLst>
              <a:ext uri="{FF2B5EF4-FFF2-40B4-BE49-F238E27FC236}">
                <a16:creationId xmlns:a16="http://schemas.microsoft.com/office/drawing/2014/main" id="{13BA4C67-107D-2D65-9BEC-B7719D07E592}"/>
              </a:ext>
            </a:extLst>
          </p:cNvPr>
          <p:cNvSpPr>
            <a:spLocks noGrp="1"/>
          </p:cNvSpPr>
          <p:nvPr>
            <p:ph type="title"/>
          </p:nvPr>
        </p:nvSpPr>
        <p:spPr/>
        <p:txBody>
          <a:bodyPr/>
          <a:lstStyle/>
          <a:p>
            <a:r>
              <a:rPr lang="en-AU" sz="2400">
                <a:solidFill>
                  <a:schemeClr val="accent1"/>
                </a:solidFill>
              </a:rPr>
              <a:t>Reflection opportunity</a:t>
            </a:r>
            <a:endParaRPr lang="en-AU" sz="2400"/>
          </a:p>
        </p:txBody>
      </p:sp>
    </p:spTree>
    <p:extLst>
      <p:ext uri="{BB962C8B-B14F-4D97-AF65-F5344CB8AC3E}">
        <p14:creationId xmlns:p14="http://schemas.microsoft.com/office/powerpoint/2010/main" val="1540468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DB73-5E92-47C7-1AFA-E95892EFEE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4027D3-C528-BAD7-7BBB-BDDDEB431E27}"/>
              </a:ext>
            </a:extLst>
          </p:cNvPr>
          <p:cNvSpPr>
            <a:spLocks noGrp="1"/>
          </p:cNvSpPr>
          <p:nvPr>
            <p:ph type="title"/>
          </p:nvPr>
        </p:nvSpPr>
        <p:spPr>
          <a:xfrm>
            <a:off x="761999" y="1638544"/>
            <a:ext cx="4305301" cy="1364561"/>
          </a:xfrm>
        </p:spPr>
        <p:txBody>
          <a:bodyPr/>
          <a:lstStyle/>
          <a:p>
            <a:r>
              <a:rPr lang="en-AU"/>
              <a:t>What do the Standards require?</a:t>
            </a:r>
          </a:p>
        </p:txBody>
      </p:sp>
      <p:sp>
        <p:nvSpPr>
          <p:cNvPr id="6" name="TextBox 5">
            <a:extLst>
              <a:ext uri="{FF2B5EF4-FFF2-40B4-BE49-F238E27FC236}">
                <a16:creationId xmlns:a16="http://schemas.microsoft.com/office/drawing/2014/main" id="{DAD7F4E7-3C95-34B8-42F4-22B9BD82DF56}"/>
              </a:ext>
            </a:extLst>
          </p:cNvPr>
          <p:cNvSpPr txBox="1"/>
          <p:nvPr/>
        </p:nvSpPr>
        <p:spPr>
          <a:xfrm>
            <a:off x="7379061" y="680273"/>
            <a:ext cx="3456841" cy="1754326"/>
          </a:xfrm>
          <a:prstGeom prst="rect">
            <a:avLst/>
          </a:prstGeom>
          <a:noFill/>
        </p:spPr>
        <p:txBody>
          <a:bodyPr wrap="square" lIns="91440" tIns="45720" rIns="91440" bIns="45720" anchor="t">
            <a:spAutoFit/>
          </a:bodyPr>
          <a:lstStyle/>
          <a:p>
            <a:r>
              <a:rPr lang="en-AU" i="0">
                <a:effectLst/>
                <a:latin typeface="Open Sans"/>
                <a:ea typeface="Open Sans"/>
                <a:cs typeface="Open Sans"/>
              </a:rPr>
              <a:t>What </a:t>
            </a:r>
            <a:r>
              <a:rPr lang="en-AU">
                <a:latin typeface="Open Sans"/>
                <a:ea typeface="Open Sans"/>
                <a:cs typeface="Open Sans"/>
              </a:rPr>
              <a:t>do the strengthened Quality Standards require when an older person transitions from hospital back to services in home or community settings?</a:t>
            </a:r>
            <a:endParaRPr lang="en-AU" i="0">
              <a:effectLst/>
              <a:latin typeface="Open Sans"/>
              <a:ea typeface="Open Sans"/>
              <a:cs typeface="Open Sans"/>
            </a:endParaRPr>
          </a:p>
        </p:txBody>
      </p:sp>
      <p:sp>
        <p:nvSpPr>
          <p:cNvPr id="2" name="TextBox 1">
            <a:extLst>
              <a:ext uri="{FF2B5EF4-FFF2-40B4-BE49-F238E27FC236}">
                <a16:creationId xmlns:a16="http://schemas.microsoft.com/office/drawing/2014/main" id="{39BF936A-29FA-4601-ECEA-D459131547C3}"/>
              </a:ext>
            </a:extLst>
          </p:cNvPr>
          <p:cNvSpPr txBox="1"/>
          <p:nvPr/>
        </p:nvSpPr>
        <p:spPr>
          <a:xfrm>
            <a:off x="7379061" y="2582191"/>
            <a:ext cx="3744686" cy="2585323"/>
          </a:xfrm>
          <a:prstGeom prst="rect">
            <a:avLst/>
          </a:prstGeom>
          <a:noFill/>
        </p:spPr>
        <p:txBody>
          <a:bodyPr wrap="square" rtlCol="0">
            <a:spAutoFit/>
          </a:bodyPr>
          <a:lstStyle/>
          <a:p>
            <a:r>
              <a:rPr lang="en-AU"/>
              <a:t>Use the following link/QR code to find the information from Standard 3 on the digital guidance.</a:t>
            </a:r>
          </a:p>
          <a:p>
            <a:endParaRPr lang="en-AU"/>
          </a:p>
          <a:p>
            <a:r>
              <a:rPr lang="en-AU" b="0">
                <a:hlinkClick r:id="rId3"/>
              </a:rPr>
              <a:t>Strengthened Quality Standards guidance | Aged Care Quality and Safety Commission</a:t>
            </a:r>
            <a:endParaRPr lang="en-AU" b="0"/>
          </a:p>
          <a:p>
            <a:endParaRPr lang="en-AU"/>
          </a:p>
        </p:txBody>
      </p:sp>
      <p:pic>
        <p:nvPicPr>
          <p:cNvPr id="9" name="Picture 8">
            <a:extLst>
              <a:ext uri="{FF2B5EF4-FFF2-40B4-BE49-F238E27FC236}">
                <a16:creationId xmlns:a16="http://schemas.microsoft.com/office/drawing/2014/main" id="{B7583ED5-A1D2-6850-CD56-0E34E1FF6D49}"/>
              </a:ext>
            </a:extLst>
          </p:cNvPr>
          <p:cNvPicPr>
            <a:picLocks noChangeAspect="1"/>
          </p:cNvPicPr>
          <p:nvPr/>
        </p:nvPicPr>
        <p:blipFill>
          <a:blip r:embed="rId4"/>
          <a:stretch>
            <a:fillRect/>
          </a:stretch>
        </p:blipFill>
        <p:spPr>
          <a:xfrm>
            <a:off x="1685924" y="3429000"/>
            <a:ext cx="2457450" cy="2409825"/>
          </a:xfrm>
          <a:prstGeom prst="rect">
            <a:avLst/>
          </a:prstGeom>
        </p:spPr>
      </p:pic>
    </p:spTree>
    <p:extLst>
      <p:ext uri="{BB962C8B-B14F-4D97-AF65-F5344CB8AC3E}">
        <p14:creationId xmlns:p14="http://schemas.microsoft.com/office/powerpoint/2010/main" val="3961086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A31596-B1FB-BC83-E31C-4B61EB4A5EE6}"/>
              </a:ext>
            </a:extLst>
          </p:cNvPr>
          <p:cNvSpPr>
            <a:spLocks noGrp="1"/>
          </p:cNvSpPr>
          <p:nvPr>
            <p:ph type="title"/>
          </p:nvPr>
        </p:nvSpPr>
        <p:spPr>
          <a:xfrm>
            <a:off x="665744" y="1159826"/>
            <a:ext cx="11036261" cy="537936"/>
          </a:xfrm>
        </p:spPr>
        <p:txBody>
          <a:bodyPr/>
          <a:lstStyle/>
          <a:p>
            <a:r>
              <a:rPr lang="en-AU" sz="2400">
                <a:solidFill>
                  <a:schemeClr val="accent1"/>
                </a:solidFill>
              </a:rPr>
              <a:t>The Standards require:</a:t>
            </a:r>
            <a:r>
              <a:rPr lang="en-AU" sz="1600">
                <a:solidFill>
                  <a:schemeClr val="tx1"/>
                </a:solidFill>
              </a:rPr>
              <a:t> </a:t>
            </a:r>
            <a:r>
              <a:rPr lang="en-AU" sz="1600" i="1">
                <a:solidFill>
                  <a:schemeClr val="tx1"/>
                </a:solidFill>
                <a:latin typeface="+mn-lt"/>
              </a:rPr>
              <a:t>Fill out the missing information below, using the digital guidance to help</a:t>
            </a:r>
            <a:endParaRPr lang="en-AU" sz="2400" i="1">
              <a:solidFill>
                <a:schemeClr val="accent1"/>
              </a:solidFill>
              <a:latin typeface="+mn-lt"/>
            </a:endParaRPr>
          </a:p>
        </p:txBody>
      </p:sp>
      <p:graphicFrame>
        <p:nvGraphicFramePr>
          <p:cNvPr id="4" name="Table 3">
            <a:extLst>
              <a:ext uri="{FF2B5EF4-FFF2-40B4-BE49-F238E27FC236}">
                <a16:creationId xmlns:a16="http://schemas.microsoft.com/office/drawing/2014/main" id="{139EA8FA-6017-C5A7-20A6-CAF5F750C4D3}"/>
              </a:ext>
            </a:extLst>
          </p:cNvPr>
          <p:cNvGraphicFramePr>
            <a:graphicFrameLocks noGrp="1"/>
          </p:cNvGraphicFramePr>
          <p:nvPr>
            <p:extLst>
              <p:ext uri="{D42A27DB-BD31-4B8C-83A1-F6EECF244321}">
                <p14:modId xmlns:p14="http://schemas.microsoft.com/office/powerpoint/2010/main" val="546043337"/>
              </p:ext>
            </p:extLst>
          </p:nvPr>
        </p:nvGraphicFramePr>
        <p:xfrm>
          <a:off x="960699" y="1923432"/>
          <a:ext cx="10127848" cy="3789418"/>
        </p:xfrm>
        <a:graphic>
          <a:graphicData uri="http://schemas.openxmlformats.org/drawingml/2006/table">
            <a:tbl>
              <a:tblPr firstRow="1" bandRow="1">
                <a:tableStyleId>{21E4AEA4-8DFA-4A89-87EB-49C32662AFE0}</a:tableStyleId>
              </a:tblPr>
              <a:tblGrid>
                <a:gridCol w="3020992">
                  <a:extLst>
                    <a:ext uri="{9D8B030D-6E8A-4147-A177-3AD203B41FA5}">
                      <a16:colId xmlns:a16="http://schemas.microsoft.com/office/drawing/2014/main" val="3838754413"/>
                    </a:ext>
                  </a:extLst>
                </a:gridCol>
                <a:gridCol w="7106856">
                  <a:extLst>
                    <a:ext uri="{9D8B030D-6E8A-4147-A177-3AD203B41FA5}">
                      <a16:colId xmlns:a16="http://schemas.microsoft.com/office/drawing/2014/main" val="2460770073"/>
                    </a:ext>
                  </a:extLst>
                </a:gridCol>
              </a:tblGrid>
              <a:tr h="602598">
                <a:tc>
                  <a:txBody>
                    <a:bodyPr/>
                    <a:lstStyle/>
                    <a:p>
                      <a:r>
                        <a:rPr lang="en-AU"/>
                        <a:t>Standard 3 requires:</a:t>
                      </a:r>
                    </a:p>
                  </a:txBody>
                  <a:tcPr anchor="ctr"/>
                </a:tc>
                <a:tc>
                  <a:txBody>
                    <a:bodyPr/>
                    <a:lstStyle/>
                    <a:p>
                      <a:endParaRPr lang="en-AU"/>
                    </a:p>
                  </a:txBody>
                  <a:tcPr/>
                </a:tc>
                <a:extLst>
                  <a:ext uri="{0D108BD9-81ED-4DB2-BD59-A6C34878D82A}">
                    <a16:rowId xmlns:a16="http://schemas.microsoft.com/office/drawing/2014/main" val="689207472"/>
                  </a:ext>
                </a:extLst>
              </a:tr>
              <a:tr h="1593410">
                <a:tc>
                  <a:txBody>
                    <a:bodyPr/>
                    <a:lstStyle/>
                    <a:p>
                      <a:r>
                        <a:rPr lang="en-AU"/>
                        <a:t>Outcome (s)</a:t>
                      </a:r>
                    </a:p>
                  </a:txBody>
                  <a:tcPr/>
                </a:tc>
                <a:tc>
                  <a:txBody>
                    <a:bodyPr/>
                    <a:lstStyle/>
                    <a:p>
                      <a:endParaRPr lang="en-AU"/>
                    </a:p>
                  </a:txBody>
                  <a:tcPr/>
                </a:tc>
                <a:extLst>
                  <a:ext uri="{0D108BD9-81ED-4DB2-BD59-A6C34878D82A}">
                    <a16:rowId xmlns:a16="http://schemas.microsoft.com/office/drawing/2014/main" val="4033882349"/>
                  </a:ext>
                </a:extLst>
              </a:tr>
              <a:tr h="1593410">
                <a:tc>
                  <a:txBody>
                    <a:bodyPr/>
                    <a:lstStyle/>
                    <a:p>
                      <a:r>
                        <a:rPr lang="en-AU"/>
                        <a:t>Actions</a:t>
                      </a:r>
                    </a:p>
                  </a:txBody>
                  <a:tcPr/>
                </a:tc>
                <a:tc>
                  <a:txBody>
                    <a:bodyPr/>
                    <a:lstStyle/>
                    <a:p>
                      <a:endParaRPr lang="en-AU"/>
                    </a:p>
                  </a:txBody>
                  <a:tcPr/>
                </a:tc>
                <a:extLst>
                  <a:ext uri="{0D108BD9-81ED-4DB2-BD59-A6C34878D82A}">
                    <a16:rowId xmlns:a16="http://schemas.microsoft.com/office/drawing/2014/main" val="2307058773"/>
                  </a:ext>
                </a:extLst>
              </a:tr>
            </a:tbl>
          </a:graphicData>
        </a:graphic>
      </p:graphicFrame>
    </p:spTree>
    <p:extLst>
      <p:ext uri="{BB962C8B-B14F-4D97-AF65-F5344CB8AC3E}">
        <p14:creationId xmlns:p14="http://schemas.microsoft.com/office/powerpoint/2010/main" val="2003662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1359F-2CE2-D33E-7B2F-E3E8E654A19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F326EC0-7656-DE65-9527-D9E6AA155E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sp>
        <p:nvSpPr>
          <p:cNvPr id="2" name="TextBox 1">
            <a:extLst>
              <a:ext uri="{FF2B5EF4-FFF2-40B4-BE49-F238E27FC236}">
                <a16:creationId xmlns:a16="http://schemas.microsoft.com/office/drawing/2014/main" id="{5F18B258-5C89-8D53-ABB0-92DAA40168E7}"/>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17</a:t>
            </a:fld>
            <a:endParaRPr lang="en-AU" sz="1100">
              <a:solidFill>
                <a:schemeClr val="bg1"/>
              </a:solidFill>
            </a:endParaRPr>
          </a:p>
        </p:txBody>
      </p:sp>
      <p:pic>
        <p:nvPicPr>
          <p:cNvPr id="4" name="Picture 3">
            <a:extLst>
              <a:ext uri="{FF2B5EF4-FFF2-40B4-BE49-F238E27FC236}">
                <a16:creationId xmlns:a16="http://schemas.microsoft.com/office/drawing/2014/main" id="{F57D3C88-0441-78B6-3844-19FBE00239F2}"/>
              </a:ext>
            </a:extLst>
          </p:cNvPr>
          <p:cNvPicPr>
            <a:picLocks noChangeAspect="1"/>
          </p:cNvPicPr>
          <p:nvPr/>
        </p:nvPicPr>
        <p:blipFill>
          <a:blip r:embed="rId4"/>
          <a:stretch>
            <a:fillRect/>
          </a:stretch>
        </p:blipFill>
        <p:spPr>
          <a:xfrm>
            <a:off x="651934" y="1084667"/>
            <a:ext cx="3561251" cy="3561251"/>
          </a:xfrm>
          <a:prstGeom prst="rect">
            <a:avLst/>
          </a:prstGeom>
        </p:spPr>
      </p:pic>
      <p:sp>
        <p:nvSpPr>
          <p:cNvPr id="5" name="Text Placeholder 2">
            <a:extLst>
              <a:ext uri="{FF2B5EF4-FFF2-40B4-BE49-F238E27FC236}">
                <a16:creationId xmlns:a16="http://schemas.microsoft.com/office/drawing/2014/main" id="{EFF0C534-C95B-7EFF-2B30-DF27037CFDBE}"/>
              </a:ext>
            </a:extLst>
          </p:cNvPr>
          <p:cNvSpPr>
            <a:spLocks noGrp="1"/>
          </p:cNvSpPr>
          <p:nvPr>
            <p:ph type="body" sz="quarter" idx="13"/>
          </p:nvPr>
        </p:nvSpPr>
        <p:spPr>
          <a:xfrm>
            <a:off x="509184" y="5231789"/>
            <a:ext cx="4100174" cy="863600"/>
          </a:xfrm>
        </p:spPr>
        <p:txBody>
          <a:bodyPr>
            <a:normAutofit lnSpcReduction="10000"/>
          </a:bodyPr>
          <a:lstStyle/>
          <a:p>
            <a:pPr algn="ctr"/>
            <a:r>
              <a:rPr lang="en-AU" sz="1800" b="1"/>
              <a:t>Outcome 3.4: Planning and coordination of funded aged care services</a:t>
            </a:r>
          </a:p>
        </p:txBody>
      </p:sp>
      <p:graphicFrame>
        <p:nvGraphicFramePr>
          <p:cNvPr id="6" name="Content Placeholder 4">
            <a:extLst>
              <a:ext uri="{FF2B5EF4-FFF2-40B4-BE49-F238E27FC236}">
                <a16:creationId xmlns:a16="http://schemas.microsoft.com/office/drawing/2014/main" id="{3CCA56CD-99C8-6533-150C-FF09D47B227C}"/>
              </a:ext>
            </a:extLst>
          </p:cNvPr>
          <p:cNvGraphicFramePr>
            <a:graphicFrameLocks/>
          </p:cNvGraphicFramePr>
          <p:nvPr>
            <p:extLst>
              <p:ext uri="{D42A27DB-BD31-4B8C-83A1-F6EECF244321}">
                <p14:modId xmlns:p14="http://schemas.microsoft.com/office/powerpoint/2010/main" val="4086669355"/>
              </p:ext>
            </p:extLst>
          </p:nvPr>
        </p:nvGraphicFramePr>
        <p:xfrm>
          <a:off x="5499464" y="914701"/>
          <a:ext cx="6252800" cy="2382520"/>
        </p:xfrm>
        <a:graphic>
          <a:graphicData uri="http://schemas.openxmlformats.org/drawingml/2006/table">
            <a:tbl>
              <a:tblPr firstRow="1" bandRow="1">
                <a:tableStyleId>{5C22544A-7EE6-4342-B048-85BDC9FD1C3A}</a:tableStyleId>
              </a:tblPr>
              <a:tblGrid>
                <a:gridCol w="1457148">
                  <a:extLst>
                    <a:ext uri="{9D8B030D-6E8A-4147-A177-3AD203B41FA5}">
                      <a16:colId xmlns:a16="http://schemas.microsoft.com/office/drawing/2014/main" val="578756684"/>
                    </a:ext>
                  </a:extLst>
                </a:gridCol>
                <a:gridCol w="4795652">
                  <a:extLst>
                    <a:ext uri="{9D8B030D-6E8A-4147-A177-3AD203B41FA5}">
                      <a16:colId xmlns:a16="http://schemas.microsoft.com/office/drawing/2014/main" val="2934736386"/>
                    </a:ext>
                  </a:extLst>
                </a:gridCol>
              </a:tblGrid>
              <a:tr h="370840">
                <a:tc>
                  <a:txBody>
                    <a:bodyPr/>
                    <a:lstStyle/>
                    <a:p>
                      <a:r>
                        <a:rPr lang="en-AU"/>
                        <a:t>Outcome</a:t>
                      </a:r>
                    </a:p>
                  </a:txBody>
                  <a:tcPr>
                    <a:solidFill>
                      <a:srgbClr val="8B59A4"/>
                    </a:solidFill>
                  </a:tcPr>
                </a:tc>
                <a:tc>
                  <a:txBody>
                    <a:bodyPr/>
                    <a:lstStyle/>
                    <a:p>
                      <a:endParaRPr lang="en-AU"/>
                    </a:p>
                  </a:txBody>
                  <a:tcPr>
                    <a:solidFill>
                      <a:srgbClr val="8B59A4"/>
                    </a:solidFill>
                  </a:tcPr>
                </a:tc>
                <a:extLst>
                  <a:ext uri="{0D108BD9-81ED-4DB2-BD59-A6C34878D82A}">
                    <a16:rowId xmlns:a16="http://schemas.microsoft.com/office/drawing/2014/main" val="2478756743"/>
                  </a:ext>
                </a:extLst>
              </a:tr>
              <a:tr h="370840">
                <a:tc>
                  <a:txBody>
                    <a:bodyPr/>
                    <a:lstStyle/>
                    <a:p>
                      <a:r>
                        <a:rPr lang="en-AU"/>
                        <a:t>3.4</a:t>
                      </a:r>
                    </a:p>
                  </a:txBody>
                  <a:tcPr>
                    <a:solidFill>
                      <a:srgbClr val="D2C3DF"/>
                    </a:solidFill>
                  </a:tcPr>
                </a:tc>
                <a:tc>
                  <a:txBody>
                    <a:bodyPr/>
                    <a:lstStyle/>
                    <a:p>
                      <a:r>
                        <a:rPr lang="en-AU"/>
                        <a:t>The provider must ensure that individuals receive funded aged care services that are planned and coordinated, including where multiple health providers and registered providers, supports of individuals and other persons supporting individuals are involved.</a:t>
                      </a:r>
                    </a:p>
                  </a:txBody>
                  <a:tcPr>
                    <a:solidFill>
                      <a:srgbClr val="D2C3DF"/>
                    </a:solidFill>
                  </a:tcPr>
                </a:tc>
                <a:extLst>
                  <a:ext uri="{0D108BD9-81ED-4DB2-BD59-A6C34878D82A}">
                    <a16:rowId xmlns:a16="http://schemas.microsoft.com/office/drawing/2014/main" val="2391574350"/>
                  </a:ext>
                </a:extLst>
              </a:tr>
            </a:tbl>
          </a:graphicData>
        </a:graphic>
      </p:graphicFrame>
      <p:graphicFrame>
        <p:nvGraphicFramePr>
          <p:cNvPr id="7" name="Content Placeholder 4">
            <a:extLst>
              <a:ext uri="{FF2B5EF4-FFF2-40B4-BE49-F238E27FC236}">
                <a16:creationId xmlns:a16="http://schemas.microsoft.com/office/drawing/2014/main" id="{B2D0B56E-4E77-B443-CE28-964B9B76803B}"/>
              </a:ext>
            </a:extLst>
          </p:cNvPr>
          <p:cNvGraphicFramePr>
            <a:graphicFrameLocks noGrp="1"/>
          </p:cNvGraphicFramePr>
          <p:nvPr>
            <p:ph idx="1"/>
            <p:extLst>
              <p:ext uri="{D42A27DB-BD31-4B8C-83A1-F6EECF244321}">
                <p14:modId xmlns:p14="http://schemas.microsoft.com/office/powerpoint/2010/main" val="2634579410"/>
              </p:ext>
            </p:extLst>
          </p:nvPr>
        </p:nvGraphicFramePr>
        <p:xfrm>
          <a:off x="5499094" y="3568417"/>
          <a:ext cx="6252800" cy="2108200"/>
        </p:xfrm>
        <a:graphic>
          <a:graphicData uri="http://schemas.openxmlformats.org/drawingml/2006/table">
            <a:tbl>
              <a:tblPr firstRow="1" bandRow="1">
                <a:tableStyleId>{5C22544A-7EE6-4342-B048-85BDC9FD1C3A}</a:tableStyleId>
              </a:tblPr>
              <a:tblGrid>
                <a:gridCol w="1256936">
                  <a:extLst>
                    <a:ext uri="{9D8B030D-6E8A-4147-A177-3AD203B41FA5}">
                      <a16:colId xmlns:a16="http://schemas.microsoft.com/office/drawing/2014/main" val="578756684"/>
                    </a:ext>
                  </a:extLst>
                </a:gridCol>
                <a:gridCol w="4995864">
                  <a:extLst>
                    <a:ext uri="{9D8B030D-6E8A-4147-A177-3AD203B41FA5}">
                      <a16:colId xmlns:a16="http://schemas.microsoft.com/office/drawing/2014/main" val="2934736386"/>
                    </a:ext>
                  </a:extLst>
                </a:gridCol>
              </a:tblGrid>
              <a:tr h="370840">
                <a:tc gridSpan="2">
                  <a:txBody>
                    <a:bodyPr/>
                    <a:lstStyle/>
                    <a:p>
                      <a:r>
                        <a:rPr lang="en-AU"/>
                        <a:t>Actions</a:t>
                      </a:r>
                    </a:p>
                  </a:txBody>
                  <a:tcPr>
                    <a:solidFill>
                      <a:srgbClr val="8B59A4"/>
                    </a:solidFill>
                  </a:tcPr>
                </a:tc>
                <a:tc hMerge="1">
                  <a:txBody>
                    <a:bodyPr/>
                    <a:lstStyle/>
                    <a:p>
                      <a:endParaRPr lang="en-AU"/>
                    </a:p>
                  </a:txBody>
                  <a:tcPr>
                    <a:solidFill>
                      <a:srgbClr val="7030A0"/>
                    </a:solidFill>
                  </a:tcPr>
                </a:tc>
                <a:extLst>
                  <a:ext uri="{0D108BD9-81ED-4DB2-BD59-A6C34878D82A}">
                    <a16:rowId xmlns:a16="http://schemas.microsoft.com/office/drawing/2014/main" val="2478756743"/>
                  </a:ext>
                </a:extLst>
              </a:tr>
              <a:tr h="370840">
                <a:tc>
                  <a:txBody>
                    <a:bodyPr/>
                    <a:lstStyle/>
                    <a:p>
                      <a:r>
                        <a:rPr lang="en-AU"/>
                        <a:t>3.4.3</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The provider facilitates a planned and coordinated transition to or from the provider in collaboration with the individual and other providers of funded aged care services, and this is documented, communicated and effectively managed.</a:t>
                      </a:r>
                      <a:endParaRPr lang="en-AU" sz="1800" b="0"/>
                    </a:p>
                  </a:txBody>
                  <a:tcPr>
                    <a:solidFill>
                      <a:schemeClr val="bg1"/>
                    </a:solidFill>
                  </a:tcPr>
                </a:tc>
                <a:extLst>
                  <a:ext uri="{0D108BD9-81ED-4DB2-BD59-A6C34878D82A}">
                    <a16:rowId xmlns:a16="http://schemas.microsoft.com/office/drawing/2014/main" val="2391574350"/>
                  </a:ext>
                </a:extLst>
              </a:tr>
            </a:tbl>
          </a:graphicData>
        </a:graphic>
      </p:graphicFrame>
    </p:spTree>
    <p:extLst>
      <p:ext uri="{BB962C8B-B14F-4D97-AF65-F5344CB8AC3E}">
        <p14:creationId xmlns:p14="http://schemas.microsoft.com/office/powerpoint/2010/main" val="24693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9D810DC-44E3-1869-CA6B-862773052B22}"/>
              </a:ext>
            </a:extLst>
          </p:cNvPr>
          <p:cNvGraphicFramePr>
            <a:graphicFrameLocks noGrp="1"/>
          </p:cNvGraphicFramePr>
          <p:nvPr>
            <p:ph idx="1"/>
            <p:extLst>
              <p:ext uri="{D42A27DB-BD31-4B8C-83A1-F6EECF244321}">
                <p14:modId xmlns:p14="http://schemas.microsoft.com/office/powerpoint/2010/main" val="338814619"/>
              </p:ext>
            </p:extLst>
          </p:nvPr>
        </p:nvGraphicFramePr>
        <p:xfrm>
          <a:off x="762000" y="1635512"/>
          <a:ext cx="10710862" cy="4391645"/>
        </p:xfrm>
        <a:graphic>
          <a:graphicData uri="http://schemas.openxmlformats.org/drawingml/2006/table">
            <a:tbl>
              <a:tblPr firstRow="1" bandRow="1">
                <a:tableStyleId>{5C22544A-7EE6-4342-B048-85BDC9FD1C3A}</a:tableStyleId>
              </a:tblPr>
              <a:tblGrid>
                <a:gridCol w="5355431">
                  <a:extLst>
                    <a:ext uri="{9D8B030D-6E8A-4147-A177-3AD203B41FA5}">
                      <a16:colId xmlns:a16="http://schemas.microsoft.com/office/drawing/2014/main" val="964881306"/>
                    </a:ext>
                  </a:extLst>
                </a:gridCol>
                <a:gridCol w="5355431">
                  <a:extLst>
                    <a:ext uri="{9D8B030D-6E8A-4147-A177-3AD203B41FA5}">
                      <a16:colId xmlns:a16="http://schemas.microsoft.com/office/drawing/2014/main" val="916082052"/>
                    </a:ext>
                  </a:extLst>
                </a:gridCol>
              </a:tblGrid>
              <a:tr h="393934">
                <a:tc>
                  <a:txBody>
                    <a:bodyPr/>
                    <a:lstStyle/>
                    <a:p>
                      <a:r>
                        <a:rPr lang="en-AU"/>
                        <a:t>Question</a:t>
                      </a:r>
                    </a:p>
                  </a:txBody>
                  <a:tcPr/>
                </a:tc>
                <a:tc>
                  <a:txBody>
                    <a:bodyPr/>
                    <a:lstStyle/>
                    <a:p>
                      <a:r>
                        <a:rPr lang="en-AU"/>
                        <a:t>Answer</a:t>
                      </a:r>
                    </a:p>
                  </a:txBody>
                  <a:tcPr/>
                </a:tc>
                <a:extLst>
                  <a:ext uri="{0D108BD9-81ED-4DB2-BD59-A6C34878D82A}">
                    <a16:rowId xmlns:a16="http://schemas.microsoft.com/office/drawing/2014/main" val="753362772"/>
                  </a:ext>
                </a:extLst>
              </a:tr>
              <a:tr h="1852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chemeClr val="tx1"/>
                          </a:solidFill>
                          <a:effectLst/>
                          <a:latin typeface="+mn-lt"/>
                          <a:ea typeface="Open Sans"/>
                          <a:cs typeface="Open Sans"/>
                        </a:rPr>
                        <a:t>What could have been done to ensure Maria’s transition back home was coordinated, planned, and managed effectively by Premium Care to ensure continuity of care?</a:t>
                      </a:r>
                    </a:p>
                  </a:txBody>
                  <a:tcPr anchor="ctr"/>
                </a:tc>
                <a:tc>
                  <a:txBody>
                    <a:bodyPr/>
                    <a:lstStyle/>
                    <a:p>
                      <a:pPr marL="285750" indent="-285750">
                        <a:buFont typeface="Wingdings" panose="05000000000000000000" pitchFamily="2" charset="2"/>
                        <a:buChar char="§"/>
                      </a:pPr>
                      <a:r>
                        <a:rPr lang="en-AU"/>
                        <a:t>  </a:t>
                      </a:r>
                    </a:p>
                    <a:p>
                      <a:pPr marL="285750" indent="-285750">
                        <a:buFont typeface="Wingdings" panose="05000000000000000000" pitchFamily="2" charset="2"/>
                        <a:buChar char="§"/>
                      </a:pPr>
                      <a:endParaRPr lang="en-AU"/>
                    </a:p>
                    <a:p>
                      <a:pPr marL="285750" indent="-285750">
                        <a:buFont typeface="Wingdings" panose="05000000000000000000" pitchFamily="2" charset="2"/>
                        <a:buChar char="§"/>
                      </a:pPr>
                      <a:r>
                        <a:rPr lang="en-AU"/>
                        <a:t>  </a:t>
                      </a:r>
                    </a:p>
                    <a:p>
                      <a:pPr marL="285750" indent="-285750">
                        <a:buFont typeface="Wingdings" panose="05000000000000000000" pitchFamily="2" charset="2"/>
                        <a:buChar char="§"/>
                      </a:pPr>
                      <a:endParaRPr lang="en-AU"/>
                    </a:p>
                    <a:p>
                      <a:pPr marL="285750" indent="-285750">
                        <a:buFont typeface="Wingdings" panose="05000000000000000000" pitchFamily="2" charset="2"/>
                        <a:buChar char="§"/>
                      </a:pPr>
                      <a:r>
                        <a:rPr lang="en-AU"/>
                        <a:t>  </a:t>
                      </a:r>
                    </a:p>
                    <a:p>
                      <a:pPr marL="285750" indent="-285750">
                        <a:buFont typeface="Wingdings" panose="05000000000000000000" pitchFamily="2" charset="2"/>
                        <a:buChar char="§"/>
                      </a:pPr>
                      <a:endParaRPr lang="en-AU"/>
                    </a:p>
                  </a:txBody>
                  <a:tcPr/>
                </a:tc>
                <a:extLst>
                  <a:ext uri="{0D108BD9-81ED-4DB2-BD59-A6C34878D82A}">
                    <a16:rowId xmlns:a16="http://schemas.microsoft.com/office/drawing/2014/main" val="1683330602"/>
                  </a:ext>
                </a:extLst>
              </a:tr>
              <a:tr h="21447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a:solidFill>
                            <a:schemeClr val="tx1"/>
                          </a:solidFill>
                        </a:rPr>
                        <a:t>What processes or systems do we have in our organisation that could ensure a successful transition in alignment with the Standards?</a:t>
                      </a:r>
                    </a:p>
                  </a:txBody>
                  <a:tcPr anchor="ctr"/>
                </a:tc>
                <a:tc>
                  <a:txBody>
                    <a:bodyPr/>
                    <a:lstStyle/>
                    <a:p>
                      <a:pPr marL="285750" indent="-285750">
                        <a:buFont typeface="Wingdings" panose="05000000000000000000" pitchFamily="2" charset="2"/>
                        <a:buChar char="§"/>
                      </a:pPr>
                      <a:r>
                        <a:rPr lang="en-AU"/>
                        <a:t>  </a:t>
                      </a:r>
                    </a:p>
                    <a:p>
                      <a:endParaRPr lang="en-AU"/>
                    </a:p>
                    <a:p>
                      <a:pPr marL="285750" indent="-285750">
                        <a:buFont typeface="Wingdings" panose="05000000000000000000" pitchFamily="2" charset="2"/>
                        <a:buChar char="§"/>
                      </a:pPr>
                      <a:r>
                        <a:rPr lang="en-AU"/>
                        <a:t>  </a:t>
                      </a:r>
                    </a:p>
                    <a:p>
                      <a:endParaRPr lang="en-AU"/>
                    </a:p>
                    <a:p>
                      <a:pPr marL="285750" indent="-285750">
                        <a:buFont typeface="Wingdings" panose="05000000000000000000" pitchFamily="2" charset="2"/>
                        <a:buChar char="§"/>
                      </a:pPr>
                      <a:r>
                        <a:rPr lang="en-AU"/>
                        <a:t>  </a:t>
                      </a:r>
                    </a:p>
                    <a:p>
                      <a:endParaRPr lang="en-AU"/>
                    </a:p>
                    <a:p>
                      <a:endParaRPr lang="en-AU"/>
                    </a:p>
                  </a:txBody>
                  <a:tcPr/>
                </a:tc>
                <a:extLst>
                  <a:ext uri="{0D108BD9-81ED-4DB2-BD59-A6C34878D82A}">
                    <a16:rowId xmlns:a16="http://schemas.microsoft.com/office/drawing/2014/main" val="4122003849"/>
                  </a:ext>
                </a:extLst>
              </a:tr>
            </a:tbl>
          </a:graphicData>
        </a:graphic>
      </p:graphicFrame>
      <p:sp>
        <p:nvSpPr>
          <p:cNvPr id="3" name="Title 2">
            <a:extLst>
              <a:ext uri="{FF2B5EF4-FFF2-40B4-BE49-F238E27FC236}">
                <a16:creationId xmlns:a16="http://schemas.microsoft.com/office/drawing/2014/main" id="{C17E3B8D-A950-FBCA-A4D7-B0A086A3B2B3}"/>
              </a:ext>
            </a:extLst>
          </p:cNvPr>
          <p:cNvSpPr>
            <a:spLocks noGrp="1"/>
          </p:cNvSpPr>
          <p:nvPr>
            <p:ph type="title"/>
          </p:nvPr>
        </p:nvSpPr>
        <p:spPr>
          <a:xfrm>
            <a:off x="665744" y="992558"/>
            <a:ext cx="9682163" cy="537936"/>
          </a:xfrm>
        </p:spPr>
        <p:txBody>
          <a:bodyPr/>
          <a:lstStyle/>
          <a:p>
            <a:r>
              <a:rPr lang="en-AU"/>
              <a:t>Participant responses:</a:t>
            </a:r>
          </a:p>
        </p:txBody>
      </p:sp>
    </p:spTree>
    <p:extLst>
      <p:ext uri="{BB962C8B-B14F-4D97-AF65-F5344CB8AC3E}">
        <p14:creationId xmlns:p14="http://schemas.microsoft.com/office/powerpoint/2010/main" val="397976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FB86-9C49-D5D4-0D0A-CBAB6EB64A63}"/>
              </a:ext>
            </a:extLst>
          </p:cNvPr>
          <p:cNvSpPr>
            <a:spLocks noGrp="1"/>
          </p:cNvSpPr>
          <p:nvPr>
            <p:ph type="title"/>
          </p:nvPr>
        </p:nvSpPr>
        <p:spPr>
          <a:xfrm>
            <a:off x="440106" y="2393287"/>
            <a:ext cx="4100174" cy="1947219"/>
          </a:xfrm>
        </p:spPr>
        <p:txBody>
          <a:bodyPr/>
          <a:lstStyle/>
          <a:p>
            <a:r>
              <a:rPr lang="en-AU"/>
              <a:t>Transitions at</a:t>
            </a:r>
            <a:br>
              <a:rPr lang="en-AU"/>
            </a:br>
            <a:r>
              <a:rPr lang="en-AU" sz="3200" i="1"/>
              <a:t>[insert name of your organisation here]</a:t>
            </a:r>
            <a:endParaRPr lang="en-AU" i="1"/>
          </a:p>
        </p:txBody>
      </p:sp>
      <p:sp>
        <p:nvSpPr>
          <p:cNvPr id="4" name="Content Placeholder 3">
            <a:extLst>
              <a:ext uri="{FF2B5EF4-FFF2-40B4-BE49-F238E27FC236}">
                <a16:creationId xmlns:a16="http://schemas.microsoft.com/office/drawing/2014/main" id="{86D15CFA-0FF9-D324-41F3-FE9904AD3497}"/>
              </a:ext>
            </a:extLst>
          </p:cNvPr>
          <p:cNvSpPr>
            <a:spLocks noGrp="1"/>
          </p:cNvSpPr>
          <p:nvPr>
            <p:ph idx="1"/>
          </p:nvPr>
        </p:nvSpPr>
        <p:spPr>
          <a:xfrm>
            <a:off x="5789437" y="944479"/>
            <a:ext cx="5410915" cy="4969042"/>
          </a:xfrm>
        </p:spPr>
        <p:txBody>
          <a:bodyPr/>
          <a:lstStyle/>
          <a:p>
            <a:r>
              <a:rPr lang="en-AU" b="0">
                <a:solidFill>
                  <a:schemeClr val="tx1"/>
                </a:solidFill>
              </a:rPr>
              <a:t>Our policies include:</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Our processes for transition are:</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Who is responsible for transitions:</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What our actions should be if we don’t receive enough information:</a:t>
            </a:r>
          </a:p>
          <a:p>
            <a:endParaRPr lang="en-AU" b="0">
              <a:solidFill>
                <a:schemeClr val="tx1"/>
              </a:solidFill>
            </a:endParaRPr>
          </a:p>
          <a:p>
            <a:endParaRPr lang="en-AU" b="0">
              <a:solidFill>
                <a:schemeClr val="tx1"/>
              </a:solidFill>
            </a:endParaRPr>
          </a:p>
        </p:txBody>
      </p:sp>
    </p:spTree>
    <p:extLst>
      <p:ext uri="{BB962C8B-B14F-4D97-AF65-F5344CB8AC3E}">
        <p14:creationId xmlns:p14="http://schemas.microsoft.com/office/powerpoint/2010/main" val="291277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703403" y="1504082"/>
            <a:ext cx="4056590" cy="2021170"/>
          </a:xfrm>
        </p:spPr>
        <p:txBody>
          <a:bodyPr anchor="t">
            <a:noAutofit/>
          </a:bodyPr>
          <a:lstStyle/>
          <a:p>
            <a:br>
              <a:rPr lang="en-AU" sz="3200"/>
            </a:br>
            <a:r>
              <a:rPr lang="en-AU" sz="3200"/>
              <a:t>The strengthened Quality Standards: Preparing for the changes</a:t>
            </a:r>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665831" y="4155990"/>
            <a:ext cx="4094162" cy="861780"/>
          </a:xfrm>
        </p:spPr>
        <p:txBody>
          <a:bodyPr vert="horz" lIns="0" tIns="0" rIns="0" bIns="0" rtlCol="0" anchor="t">
            <a:normAutofit fontScale="85000" lnSpcReduction="20000"/>
          </a:bodyPr>
          <a:lstStyle/>
          <a:p>
            <a:pPr>
              <a:spcAft>
                <a:spcPts val="600"/>
              </a:spcAft>
            </a:pPr>
            <a:r>
              <a:rPr lang="en-AU" sz="3200">
                <a:ea typeface="Open Sans Light"/>
                <a:cs typeface="Open Sans Light"/>
              </a:rPr>
              <a:t>Provider resource - home or community settings </a:t>
            </a:r>
            <a:endParaRPr lang="en-AU" sz="3200"/>
          </a:p>
          <a:p>
            <a:pPr>
              <a:spcAft>
                <a:spcPts val="600"/>
              </a:spcAft>
            </a:pPr>
            <a:endParaRPr lang="en-AU" sz="3200"/>
          </a:p>
        </p:txBody>
      </p:sp>
    </p:spTree>
    <p:extLst>
      <p:ext uri="{BB962C8B-B14F-4D97-AF65-F5344CB8AC3E}">
        <p14:creationId xmlns:p14="http://schemas.microsoft.com/office/powerpoint/2010/main" val="4109646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B34B18-0259-2FE8-4AAF-8309728794DA}"/>
              </a:ext>
            </a:extLst>
          </p:cNvPr>
          <p:cNvSpPr>
            <a:spLocks noGrp="1"/>
          </p:cNvSpPr>
          <p:nvPr>
            <p:ph idx="1"/>
          </p:nvPr>
        </p:nvSpPr>
        <p:spPr>
          <a:xfrm>
            <a:off x="762000" y="2404152"/>
            <a:ext cx="10710333" cy="3421109"/>
          </a:xfrm>
        </p:spPr>
        <p:txBody>
          <a:bodyPr/>
          <a:lstStyle/>
          <a:p>
            <a:r>
              <a:rPr lang="en-AU" b="0">
                <a:solidFill>
                  <a:schemeClr val="tx1"/>
                </a:solidFill>
              </a:rPr>
              <a:t>Should you wish to access any further resources related to this case study, all modules are available via ALIS on the following link: </a:t>
            </a:r>
            <a:r>
              <a:rPr lang="en-AU">
                <a:hlinkClick r:id="rId2"/>
              </a:rPr>
              <a:t>https://learning.agedcarequality.gov.au/view_program/11</a:t>
            </a:r>
            <a:endParaRPr lang="en-AU"/>
          </a:p>
          <a:p>
            <a:endParaRPr lang="en-AU"/>
          </a:p>
          <a:p>
            <a:r>
              <a:rPr lang="en-AU" b="0">
                <a:solidFill>
                  <a:schemeClr val="tx1"/>
                </a:solidFill>
              </a:rPr>
              <a:t>The ALIS learning includes a series of modules, taking you through the case study in detail, providing additional reflection questions to discuss within your setting. </a:t>
            </a:r>
          </a:p>
          <a:p>
            <a:endParaRPr lang="en-AU"/>
          </a:p>
        </p:txBody>
      </p:sp>
      <p:sp>
        <p:nvSpPr>
          <p:cNvPr id="5" name="Title 4">
            <a:extLst>
              <a:ext uri="{FF2B5EF4-FFF2-40B4-BE49-F238E27FC236}">
                <a16:creationId xmlns:a16="http://schemas.microsoft.com/office/drawing/2014/main" id="{5D45F9F6-5590-4E5D-68A8-E37C587547F3}"/>
              </a:ext>
            </a:extLst>
          </p:cNvPr>
          <p:cNvSpPr>
            <a:spLocks noGrp="1"/>
          </p:cNvSpPr>
          <p:nvPr>
            <p:ph type="title"/>
          </p:nvPr>
        </p:nvSpPr>
        <p:spPr/>
        <p:txBody>
          <a:bodyPr/>
          <a:lstStyle/>
          <a:p>
            <a:r>
              <a:rPr lang="en-AU"/>
              <a:t>Facilitator information</a:t>
            </a:r>
          </a:p>
        </p:txBody>
      </p:sp>
    </p:spTree>
    <p:extLst>
      <p:ext uri="{BB962C8B-B14F-4D97-AF65-F5344CB8AC3E}">
        <p14:creationId xmlns:p14="http://schemas.microsoft.com/office/powerpoint/2010/main" val="901016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60B4-1E5D-ACF2-7B75-3CEF19F21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3F37A-3DFA-F394-CAFD-BECFE3D3FD38}"/>
              </a:ext>
            </a:extLst>
          </p:cNvPr>
          <p:cNvSpPr>
            <a:spLocks noGrp="1"/>
          </p:cNvSpPr>
          <p:nvPr>
            <p:ph type="ctrTitle"/>
          </p:nvPr>
        </p:nvSpPr>
        <p:spPr>
          <a:xfrm>
            <a:off x="677336" y="2502705"/>
            <a:ext cx="4056590" cy="1052513"/>
          </a:xfrm>
        </p:spPr>
        <p:txBody>
          <a:bodyPr anchor="t">
            <a:normAutofit/>
          </a:bodyPr>
          <a:lstStyle/>
          <a:p>
            <a:r>
              <a:rPr lang="en-GB"/>
              <a:t>Section 2</a:t>
            </a:r>
          </a:p>
        </p:txBody>
      </p:sp>
      <p:sp>
        <p:nvSpPr>
          <p:cNvPr id="3" name="Text Placeholder 2">
            <a:extLst>
              <a:ext uri="{FF2B5EF4-FFF2-40B4-BE49-F238E27FC236}">
                <a16:creationId xmlns:a16="http://schemas.microsoft.com/office/drawing/2014/main" id="{18010CCC-CF94-18E6-8E86-9741A96E1948}"/>
              </a:ext>
            </a:extLst>
          </p:cNvPr>
          <p:cNvSpPr>
            <a:spLocks noGrp="1"/>
          </p:cNvSpPr>
          <p:nvPr>
            <p:ph type="body" sz="quarter" idx="13"/>
          </p:nvPr>
        </p:nvSpPr>
        <p:spPr>
          <a:xfrm>
            <a:off x="639764" y="3230574"/>
            <a:ext cx="4094162" cy="649288"/>
          </a:xfrm>
        </p:spPr>
        <p:txBody>
          <a:bodyPr vert="horz" lIns="0" tIns="0" rIns="0" bIns="0" rtlCol="0" anchor="t">
            <a:normAutofit lnSpcReduction="10000"/>
          </a:bodyPr>
          <a:lstStyle/>
          <a:p>
            <a:pPr>
              <a:spcAft>
                <a:spcPts val="600"/>
              </a:spcAft>
            </a:pPr>
            <a:r>
              <a:rPr lang="en-GB">
                <a:ea typeface="Open Sans Light"/>
                <a:cs typeface="Open Sans Light"/>
              </a:rPr>
              <a:t>Relating Standards to your own organisation</a:t>
            </a:r>
          </a:p>
        </p:txBody>
      </p:sp>
    </p:spTree>
    <p:extLst>
      <p:ext uri="{BB962C8B-B14F-4D97-AF65-F5344CB8AC3E}">
        <p14:creationId xmlns:p14="http://schemas.microsoft.com/office/powerpoint/2010/main" val="2757803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erving food to an old person&#10;&#10;AI-generated content may be incorrect.">
            <a:extLst>
              <a:ext uri="{FF2B5EF4-FFF2-40B4-BE49-F238E27FC236}">
                <a16:creationId xmlns:a16="http://schemas.microsoft.com/office/drawing/2014/main" id="{8BF85E3C-1823-70F6-FA3B-0B4128807935}"/>
              </a:ext>
            </a:extLst>
          </p:cNvPr>
          <p:cNvPicPr>
            <a:picLocks noGrp="1" noChangeAspect="1"/>
          </p:cNvPicPr>
          <p:nvPr>
            <p:ph type="pic" sz="quarter" idx="14"/>
          </p:nvPr>
        </p:nvPicPr>
        <p:blipFill>
          <a:blip r:embed="rId3"/>
          <a:srcRect l="7963" r="17593"/>
          <a:stretch/>
        </p:blipFill>
        <p:spPr>
          <a:xfrm>
            <a:off x="4540876" y="0"/>
            <a:ext cx="7657875" cy="6686550"/>
          </a:xfrm>
        </p:spPr>
      </p:pic>
      <p:sp>
        <p:nvSpPr>
          <p:cNvPr id="3" name="Content Placeholder 2">
            <a:extLst>
              <a:ext uri="{FF2B5EF4-FFF2-40B4-BE49-F238E27FC236}">
                <a16:creationId xmlns:a16="http://schemas.microsoft.com/office/drawing/2014/main" id="{78FC4DF2-0D38-162B-C261-FD4AC3DA5764}"/>
              </a:ext>
            </a:extLst>
          </p:cNvPr>
          <p:cNvSpPr>
            <a:spLocks noGrp="1"/>
          </p:cNvSpPr>
          <p:nvPr>
            <p:ph idx="1"/>
          </p:nvPr>
        </p:nvSpPr>
        <p:spPr>
          <a:xfrm>
            <a:off x="401762" y="3691035"/>
            <a:ext cx="3833813" cy="2361057"/>
          </a:xfrm>
        </p:spPr>
        <p:txBody>
          <a:bodyPr/>
          <a:lstStyle/>
          <a:p>
            <a:r>
              <a:rPr lang="en-GB" b="0" i="1"/>
              <a:t>Add a scenario here for a case study from an issue that happened in your setting.</a:t>
            </a:r>
          </a:p>
        </p:txBody>
      </p:sp>
      <p:sp>
        <p:nvSpPr>
          <p:cNvPr id="4" name="Title 3">
            <a:extLst>
              <a:ext uri="{FF2B5EF4-FFF2-40B4-BE49-F238E27FC236}">
                <a16:creationId xmlns:a16="http://schemas.microsoft.com/office/drawing/2014/main" id="{3443DCCE-1AF6-5FC6-1511-51E94D2D2217}"/>
              </a:ext>
            </a:extLst>
          </p:cNvPr>
          <p:cNvSpPr>
            <a:spLocks noGrp="1"/>
          </p:cNvSpPr>
          <p:nvPr>
            <p:ph type="title"/>
          </p:nvPr>
        </p:nvSpPr>
        <p:spPr>
          <a:xfrm>
            <a:off x="396999" y="1438918"/>
            <a:ext cx="3838576" cy="1848292"/>
          </a:xfrm>
        </p:spPr>
        <p:txBody>
          <a:bodyPr/>
          <a:lstStyle/>
          <a:p>
            <a:r>
              <a:rPr lang="en-GB"/>
              <a:t>Working through a case study in our organisation</a:t>
            </a:r>
          </a:p>
        </p:txBody>
      </p:sp>
    </p:spTree>
    <p:extLst>
      <p:ext uri="{BB962C8B-B14F-4D97-AF65-F5344CB8AC3E}">
        <p14:creationId xmlns:p14="http://schemas.microsoft.com/office/powerpoint/2010/main" val="51644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9BB8D-676B-BC9D-382E-18A29AE2D2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C8B658-5975-9FE1-B3DF-3DE126A6346E}"/>
              </a:ext>
            </a:extLst>
          </p:cNvPr>
          <p:cNvSpPr txBox="1"/>
          <p:nvPr/>
        </p:nvSpPr>
        <p:spPr>
          <a:xfrm>
            <a:off x="679936" y="445440"/>
            <a:ext cx="4864519" cy="5509200"/>
          </a:xfrm>
          <a:prstGeom prst="rect">
            <a:avLst/>
          </a:prstGeom>
          <a:noFill/>
          <a:ln w="38100">
            <a:solidFill>
              <a:schemeClr val="accent2"/>
            </a:solidFill>
          </a:ln>
        </p:spPr>
        <p:txBody>
          <a:bodyPr wrap="square" rtlCol="0">
            <a:spAutoFit/>
          </a:bodyPr>
          <a:lstStyle/>
          <a:p>
            <a:r>
              <a:rPr lang="en-AU" sz="1600" b="1"/>
              <a:t>Background information about Maria</a:t>
            </a:r>
          </a:p>
          <a:p>
            <a:endParaRPr lang="en-AU" sz="1600"/>
          </a:p>
          <a:p>
            <a:pPr marL="285750" indent="-285750">
              <a:buFont typeface="Wingdings" panose="05000000000000000000" pitchFamily="2" charset="2"/>
              <a:buChar char="§"/>
            </a:pPr>
            <a:r>
              <a:rPr lang="en-AU" sz="1600"/>
              <a:t>76 years old and lives at Peaceful Retirement Village</a:t>
            </a:r>
          </a:p>
          <a:p>
            <a:pPr marL="285750" indent="-285750">
              <a:buFont typeface="Wingdings" panose="05000000000000000000" pitchFamily="2" charset="2"/>
              <a:buChar char="§"/>
            </a:pPr>
            <a:r>
              <a:rPr lang="en-AU" sz="1600"/>
              <a:t>Has dementia with mild cognitive impairment and osteoarthritis</a:t>
            </a:r>
          </a:p>
          <a:p>
            <a:pPr marL="285750" indent="-285750">
              <a:buFont typeface="Wingdings" panose="05000000000000000000" pitchFamily="2" charset="2"/>
              <a:buChar char="§"/>
            </a:pPr>
            <a:r>
              <a:rPr lang="en-AU" sz="1600"/>
              <a:t>Can be forgetful, requiring prompting to complete tasks</a:t>
            </a:r>
          </a:p>
          <a:p>
            <a:pPr marL="285750" indent="-285750">
              <a:buFont typeface="Wingdings" panose="05000000000000000000" pitchFamily="2" charset="2"/>
              <a:buChar char="§"/>
            </a:pPr>
            <a:r>
              <a:rPr lang="en-AU" sz="1600"/>
              <a:t>Supported by her daughter, who visits each day and is her mother’s substitute decision maker</a:t>
            </a:r>
          </a:p>
          <a:p>
            <a:pPr marL="285750" indent="-285750">
              <a:buFont typeface="Wingdings" panose="05000000000000000000" pitchFamily="2" charset="2"/>
              <a:buChar char="§"/>
            </a:pPr>
            <a:r>
              <a:rPr lang="en-AU" sz="1600"/>
              <a:t>Uses a 4WW but often forgets to use it when mobilising</a:t>
            </a:r>
          </a:p>
          <a:p>
            <a:pPr marL="285750" indent="-285750">
              <a:buFont typeface="Wingdings" panose="05000000000000000000" pitchFamily="2" charset="2"/>
              <a:buChar char="§"/>
            </a:pPr>
            <a:r>
              <a:rPr lang="en-AU" sz="1600"/>
              <a:t>Workers assist with showering 30 minutes 3 times a week</a:t>
            </a:r>
          </a:p>
          <a:p>
            <a:endParaRPr lang="en-AU" sz="1600"/>
          </a:p>
          <a:p>
            <a:r>
              <a:rPr lang="en-AU" sz="1600" b="1"/>
              <a:t>Pain</a:t>
            </a:r>
            <a:r>
              <a:rPr lang="en-AU" sz="1600"/>
              <a:t>: Reports pain in knees, back, wrists and neck due to osteoarthritis</a:t>
            </a:r>
          </a:p>
          <a:p>
            <a:r>
              <a:rPr lang="en-AU" sz="1600" b="1"/>
              <a:t>Medication: </a:t>
            </a:r>
            <a:r>
              <a:rPr lang="en-AU" sz="1600"/>
              <a:t>Maria manages her medications, with a Webster-</a:t>
            </a:r>
            <a:r>
              <a:rPr lang="en-AU" sz="1600" err="1"/>
              <a:t>pak</a:t>
            </a:r>
            <a:r>
              <a:rPr lang="en-AU" sz="1600"/>
              <a:t> </a:t>
            </a:r>
          </a:p>
          <a:p>
            <a:r>
              <a:rPr lang="en-AU" sz="1600"/>
              <a:t>	paracetamol 1g QID (4 times/day)</a:t>
            </a:r>
          </a:p>
          <a:p>
            <a:r>
              <a:rPr lang="en-AU" sz="1600"/>
              <a:t>	diclofenac 50mg TDS (3 times/day)</a:t>
            </a:r>
          </a:p>
        </p:txBody>
      </p:sp>
      <p:sp>
        <p:nvSpPr>
          <p:cNvPr id="3" name="TextBox 2">
            <a:extLst>
              <a:ext uri="{FF2B5EF4-FFF2-40B4-BE49-F238E27FC236}">
                <a16:creationId xmlns:a16="http://schemas.microsoft.com/office/drawing/2014/main" id="{68E75C77-CFAF-8D48-F11B-A41C6E00B2CC}"/>
              </a:ext>
            </a:extLst>
          </p:cNvPr>
          <p:cNvSpPr txBox="1"/>
          <p:nvPr/>
        </p:nvSpPr>
        <p:spPr>
          <a:xfrm>
            <a:off x="6520665" y="445440"/>
            <a:ext cx="4864520" cy="5262979"/>
          </a:xfrm>
          <a:prstGeom prst="rect">
            <a:avLst/>
          </a:prstGeom>
          <a:noFill/>
          <a:ln w="38100">
            <a:solidFill>
              <a:srgbClr val="00577D"/>
            </a:solidFill>
          </a:ln>
        </p:spPr>
        <p:txBody>
          <a:bodyPr wrap="square" rtlCol="0">
            <a:spAutoFit/>
          </a:bodyPr>
          <a:lstStyle/>
          <a:p>
            <a:r>
              <a:rPr lang="en-AU" sz="1600" b="1"/>
              <a:t>Maria’s hospital discharge summary extract</a:t>
            </a:r>
          </a:p>
          <a:p>
            <a:endParaRPr lang="en-AU" sz="1600"/>
          </a:p>
          <a:p>
            <a:pPr marL="285750" indent="-285750">
              <a:buFont typeface="Wingdings" panose="05000000000000000000" pitchFamily="2" charset="2"/>
              <a:buChar char="§"/>
            </a:pPr>
            <a:r>
              <a:rPr lang="en-AU" sz="1600"/>
              <a:t>Right distal radius fracture</a:t>
            </a:r>
          </a:p>
          <a:p>
            <a:r>
              <a:rPr lang="en-AU" sz="1600"/>
              <a:t>	review with fracture clinic in weeks 2 and 6. 	Manage skin integrity to prevent skin 	damage around the edges of the cast.</a:t>
            </a:r>
          </a:p>
          <a:p>
            <a:pPr marL="285750" indent="-285750">
              <a:buFont typeface="Wingdings" panose="05000000000000000000" pitchFamily="2" charset="2"/>
              <a:buChar char="§"/>
            </a:pPr>
            <a:r>
              <a:rPr lang="en-AU" sz="1600"/>
              <a:t>UTI</a:t>
            </a:r>
          </a:p>
          <a:p>
            <a:r>
              <a:rPr lang="en-AU" sz="1600"/>
              <a:t>	Oral ciprofloxacin 250mg BD (2 times/day) 	until full 6-day	course is finished.</a:t>
            </a:r>
          </a:p>
          <a:p>
            <a:pPr marL="285750" indent="-285750">
              <a:buFont typeface="Wingdings" panose="05000000000000000000" pitchFamily="2" charset="2"/>
              <a:buChar char="§"/>
            </a:pPr>
            <a:r>
              <a:rPr lang="en-AU" sz="1600"/>
              <a:t>Pressure injury</a:t>
            </a:r>
          </a:p>
          <a:p>
            <a:r>
              <a:rPr lang="en-AU" sz="1600"/>
              <a:t>	Developed a stage 2 pressure injury to 	sacrum during admission.</a:t>
            </a:r>
          </a:p>
          <a:p>
            <a:r>
              <a:rPr lang="en-AU" sz="1600"/>
              <a:t>	Keep wound clean, use adhesive foam 	dressings, which may be left in place for 5 	days if not dirty.</a:t>
            </a:r>
          </a:p>
          <a:p>
            <a:pPr marL="285750" indent="-285750">
              <a:buFont typeface="Wingdings" panose="05000000000000000000" pitchFamily="2" charset="2"/>
              <a:buChar char="§"/>
            </a:pPr>
            <a:r>
              <a:rPr lang="en-AU" sz="1600"/>
              <a:t>New medications on discharge</a:t>
            </a:r>
          </a:p>
          <a:p>
            <a:r>
              <a:rPr lang="en-AU" sz="1600"/>
              <a:t>	Oral oxycodone 2.5mg TDS for 3 days for 	pain. Must be reviewed in 3 days by GP to 	assess for ongoing pain management.</a:t>
            </a:r>
          </a:p>
          <a:p>
            <a:r>
              <a:rPr lang="en-AU" sz="1600"/>
              <a:t>	Oral ciprofloxacin 250mg BD for 6 days for 	management of UTI.</a:t>
            </a:r>
          </a:p>
        </p:txBody>
      </p:sp>
    </p:spTree>
    <p:extLst>
      <p:ext uri="{BB962C8B-B14F-4D97-AF65-F5344CB8AC3E}">
        <p14:creationId xmlns:p14="http://schemas.microsoft.com/office/powerpoint/2010/main" val="2836846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28FE-F3A9-B888-0429-60D820B31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9B37A-D113-47A3-4CAC-7C28CC149726}"/>
              </a:ext>
            </a:extLst>
          </p:cNvPr>
          <p:cNvSpPr>
            <a:spLocks noGrp="1"/>
          </p:cNvSpPr>
          <p:nvPr>
            <p:ph type="title"/>
          </p:nvPr>
        </p:nvSpPr>
        <p:spPr>
          <a:xfrm>
            <a:off x="762001" y="2378773"/>
            <a:ext cx="2438399" cy="1364561"/>
          </a:xfrm>
        </p:spPr>
        <p:txBody>
          <a:bodyPr/>
          <a:lstStyle/>
          <a:p>
            <a:r>
              <a:rPr lang="en-AU"/>
              <a:t>The fall</a:t>
            </a:r>
          </a:p>
        </p:txBody>
      </p:sp>
      <p:sp>
        <p:nvSpPr>
          <p:cNvPr id="4" name="Content Placeholder 3">
            <a:extLst>
              <a:ext uri="{FF2B5EF4-FFF2-40B4-BE49-F238E27FC236}">
                <a16:creationId xmlns:a16="http://schemas.microsoft.com/office/drawing/2014/main" id="{EC237EA3-98B1-E6C7-B567-F947B6B0BB72}"/>
              </a:ext>
            </a:extLst>
          </p:cNvPr>
          <p:cNvSpPr>
            <a:spLocks noGrp="1"/>
          </p:cNvSpPr>
          <p:nvPr>
            <p:ph idx="1"/>
          </p:nvPr>
        </p:nvSpPr>
        <p:spPr>
          <a:xfrm>
            <a:off x="5432613" y="571500"/>
            <a:ext cx="5997386" cy="5852160"/>
          </a:xfrm>
        </p:spPr>
        <p:txBody>
          <a:bodyPr vert="horz" lIns="0" tIns="0" rIns="0" bIns="0" rtlCol="0" anchor="t">
            <a:normAutofit lnSpcReduction="10000"/>
          </a:bodyPr>
          <a:lstStyle/>
          <a:p>
            <a:r>
              <a:rPr lang="en-AU" b="0">
                <a:solidFill>
                  <a:schemeClr val="tx1"/>
                </a:solidFill>
              </a:rPr>
              <a:t>Maria had a fall in her driveway, believed to be because she forgot to use her 4WW. A neighbour found Maria on the ground and called an ambulance. They also rang her daughter to let her know.</a:t>
            </a:r>
          </a:p>
          <a:p>
            <a:endParaRPr lang="en-AU" b="0">
              <a:solidFill>
                <a:schemeClr val="tx1"/>
              </a:solidFill>
            </a:endParaRPr>
          </a:p>
          <a:p>
            <a:r>
              <a:rPr lang="en-AU" b="0">
                <a:solidFill>
                  <a:schemeClr val="tx1"/>
                </a:solidFill>
              </a:rPr>
              <a:t>X-rays showed that Maria had fractured her right wrist, which was treated conservatively by immobilising.</a:t>
            </a:r>
          </a:p>
          <a:p>
            <a:endParaRPr lang="en-AU" b="0">
              <a:solidFill>
                <a:schemeClr val="tx1"/>
              </a:solidFill>
            </a:endParaRPr>
          </a:p>
          <a:p>
            <a:r>
              <a:rPr lang="en-AU" b="0">
                <a:solidFill>
                  <a:schemeClr val="tx1"/>
                </a:solidFill>
              </a:rPr>
              <a:t>While in ED, clinical staff noticed a distinct smell to maria’s urine. A urine sample was collected and sent to pathology, confirming a urinary tract infection (UTI). Maria was admitted to the ward where she was given intravenous (IV) antibiotics to manage her UTI.</a:t>
            </a:r>
          </a:p>
          <a:p>
            <a:endParaRPr lang="en-AU" b="0">
              <a:solidFill>
                <a:schemeClr val="tx1"/>
              </a:solidFill>
            </a:endParaRPr>
          </a:p>
          <a:p>
            <a:r>
              <a:rPr lang="en-AU" b="0">
                <a:solidFill>
                  <a:schemeClr val="tx1"/>
                </a:solidFill>
              </a:rPr>
              <a:t>Helen rang Premium Care to let them know that Maria had a fall and asked them to suspend Maria’s services while she was in hospital.</a:t>
            </a:r>
          </a:p>
          <a:p>
            <a:endParaRPr lang="en-AU" b="0">
              <a:solidFill>
                <a:schemeClr val="tx1"/>
              </a:solidFill>
            </a:endParaRPr>
          </a:p>
          <a:p>
            <a:r>
              <a:rPr lang="en-AU" b="0">
                <a:solidFill>
                  <a:schemeClr val="tx1"/>
                </a:solidFill>
              </a:rPr>
              <a:t>Maria was considered fit to be discharged back home 6 days later.</a:t>
            </a:r>
          </a:p>
        </p:txBody>
      </p:sp>
    </p:spTree>
    <p:extLst>
      <p:ext uri="{BB962C8B-B14F-4D97-AF65-F5344CB8AC3E}">
        <p14:creationId xmlns:p14="http://schemas.microsoft.com/office/powerpoint/2010/main" val="154783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50C70-9ADE-4A05-8260-5ADF5DF51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CFEF5-926F-21BE-35EC-AF451786DA8D}"/>
              </a:ext>
            </a:extLst>
          </p:cNvPr>
          <p:cNvSpPr>
            <a:spLocks noGrp="1"/>
          </p:cNvSpPr>
          <p:nvPr>
            <p:ph type="title"/>
          </p:nvPr>
        </p:nvSpPr>
        <p:spPr>
          <a:xfrm>
            <a:off x="762001" y="2378773"/>
            <a:ext cx="3277564" cy="1938584"/>
          </a:xfrm>
        </p:spPr>
        <p:txBody>
          <a:bodyPr/>
          <a:lstStyle/>
          <a:p>
            <a:pPr algn="ctr"/>
            <a:r>
              <a:rPr lang="en-AU"/>
              <a:t>Additional issues with care and services</a:t>
            </a:r>
          </a:p>
        </p:txBody>
      </p:sp>
      <p:graphicFrame>
        <p:nvGraphicFramePr>
          <p:cNvPr id="5" name="Diagram 4">
            <a:extLst>
              <a:ext uri="{FF2B5EF4-FFF2-40B4-BE49-F238E27FC236}">
                <a16:creationId xmlns:a16="http://schemas.microsoft.com/office/drawing/2014/main" id="{0995EE70-8F67-00E2-A386-834735CD62A2}"/>
              </a:ext>
            </a:extLst>
          </p:cNvPr>
          <p:cNvGraphicFramePr/>
          <p:nvPr>
            <p:extLst>
              <p:ext uri="{D42A27DB-BD31-4B8C-83A1-F6EECF244321}">
                <p14:modId xmlns:p14="http://schemas.microsoft.com/office/powerpoint/2010/main" val="1557790684"/>
              </p:ext>
            </p:extLst>
          </p:nvPr>
        </p:nvGraphicFramePr>
        <p:xfrm>
          <a:off x="5442081" y="0"/>
          <a:ext cx="6224007" cy="6103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486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94508-A9FB-C256-A7CB-FC010D71BFB2}"/>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 name="Group 7">
            <a:extLst>
              <a:ext uri="{FF2B5EF4-FFF2-40B4-BE49-F238E27FC236}">
                <a16:creationId xmlns:a16="http://schemas.microsoft.com/office/drawing/2014/main" id="{F4A5A2D2-23CC-EBE3-173A-BD8657BBEB2D}"/>
              </a:ext>
            </a:extLst>
          </p:cNvPr>
          <p:cNvGrpSpPr/>
          <p:nvPr/>
        </p:nvGrpSpPr>
        <p:grpSpPr>
          <a:xfrm>
            <a:off x="1380722" y="45720"/>
            <a:ext cx="9430556" cy="6609120"/>
            <a:chOff x="1380722" y="45720"/>
            <a:chExt cx="9430556" cy="6609120"/>
          </a:xfrm>
        </p:grpSpPr>
        <p:pic>
          <p:nvPicPr>
            <p:cNvPr id="5" name="Picture 4">
              <a:extLst>
                <a:ext uri="{FF2B5EF4-FFF2-40B4-BE49-F238E27FC236}">
                  <a16:creationId xmlns:a16="http://schemas.microsoft.com/office/drawing/2014/main" id="{55DC6CDC-B90C-F3A8-042A-201DB1CEAB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722" y="45720"/>
              <a:ext cx="9430556" cy="6609120"/>
            </a:xfrm>
            <a:prstGeom prst="rect">
              <a:avLst/>
            </a:prstGeom>
          </p:spPr>
        </p:pic>
        <p:sp>
          <p:nvSpPr>
            <p:cNvPr id="7" name="Rectangle: Rounded Corners 6">
              <a:extLst>
                <a:ext uri="{FF2B5EF4-FFF2-40B4-BE49-F238E27FC236}">
                  <a16:creationId xmlns:a16="http://schemas.microsoft.com/office/drawing/2014/main" id="{B3FF34B7-6D2A-034F-F724-F8C7C777CF14}"/>
                </a:ext>
              </a:extLst>
            </p:cNvPr>
            <p:cNvSpPr/>
            <p:nvPr/>
          </p:nvSpPr>
          <p:spPr>
            <a:xfrm>
              <a:off x="2777490" y="2823210"/>
              <a:ext cx="1451610" cy="3543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145EE4A3-98CA-1029-2CAA-20C25D2A03CD}"/>
                </a:ext>
              </a:extLst>
            </p:cNvPr>
            <p:cNvSpPr/>
            <p:nvPr/>
          </p:nvSpPr>
          <p:spPr>
            <a:xfrm>
              <a:off x="1380722" y="1200150"/>
              <a:ext cx="2848378" cy="1977390"/>
            </a:xfrm>
            <a:prstGeom prst="roundRect">
              <a:avLst/>
            </a:prstGeom>
            <a:noFill/>
            <a:ln w="38100">
              <a:solidFill>
                <a:srgbClr val="D956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791717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B35C71-52D8-53F6-9244-43067C2BD9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14861" y="170810"/>
            <a:ext cx="786816" cy="786816"/>
          </a:xfrm>
        </p:spPr>
      </p:pic>
      <p:sp>
        <p:nvSpPr>
          <p:cNvPr id="8" name="Title 7">
            <a:extLst>
              <a:ext uri="{FF2B5EF4-FFF2-40B4-BE49-F238E27FC236}">
                <a16:creationId xmlns:a16="http://schemas.microsoft.com/office/drawing/2014/main" id="{8F179CC1-1A4B-4E4D-94AE-167859F21A40}"/>
              </a:ext>
            </a:extLst>
          </p:cNvPr>
          <p:cNvSpPr>
            <a:spLocks noGrp="1"/>
          </p:cNvSpPr>
          <p:nvPr>
            <p:ph type="title"/>
          </p:nvPr>
        </p:nvSpPr>
        <p:spPr>
          <a:xfrm>
            <a:off x="390322" y="419690"/>
            <a:ext cx="9682163" cy="537936"/>
          </a:xfrm>
        </p:spPr>
        <p:txBody>
          <a:bodyPr/>
          <a:lstStyle/>
          <a:p>
            <a:r>
              <a:rPr lang="en-AU"/>
              <a:t>Standard 1: The individual</a:t>
            </a:r>
            <a:br>
              <a:rPr lang="en-AU"/>
            </a:br>
            <a:endParaRPr lang="en-AU"/>
          </a:p>
        </p:txBody>
      </p:sp>
      <p:graphicFrame>
        <p:nvGraphicFramePr>
          <p:cNvPr id="7" name="Diagram 6">
            <a:extLst>
              <a:ext uri="{FF2B5EF4-FFF2-40B4-BE49-F238E27FC236}">
                <a16:creationId xmlns:a16="http://schemas.microsoft.com/office/drawing/2014/main" id="{33DF7997-3A9E-499B-CD03-5091DDD7C532}"/>
              </a:ext>
            </a:extLst>
          </p:cNvPr>
          <p:cNvGraphicFramePr/>
          <p:nvPr>
            <p:extLst>
              <p:ext uri="{D42A27DB-BD31-4B8C-83A1-F6EECF244321}">
                <p14:modId xmlns:p14="http://schemas.microsoft.com/office/powerpoint/2010/main" val="730160460"/>
              </p:ext>
            </p:extLst>
          </p:nvPr>
        </p:nvGraphicFramePr>
        <p:xfrm>
          <a:off x="385869" y="957626"/>
          <a:ext cx="11314045" cy="5057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5863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392FCA1-F865-4C14-78A4-2EEA8C9078ED}"/>
              </a:ext>
            </a:extLst>
          </p:cNvPr>
          <p:cNvGraphicFramePr>
            <a:graphicFrameLocks noGrp="1"/>
          </p:cNvGraphicFramePr>
          <p:nvPr>
            <p:ph idx="1"/>
            <p:extLst>
              <p:ext uri="{D42A27DB-BD31-4B8C-83A1-F6EECF244321}">
                <p14:modId xmlns:p14="http://schemas.microsoft.com/office/powerpoint/2010/main" val="2487492246"/>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566C"/>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566C"/>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566C"/>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13E7BB9D-AFCA-0A12-CAA5-A0FC666F9AE8}"/>
              </a:ext>
            </a:extLst>
          </p:cNvPr>
          <p:cNvSpPr>
            <a:spLocks noGrp="1"/>
          </p:cNvSpPr>
          <p:nvPr>
            <p:ph type="title"/>
          </p:nvPr>
        </p:nvSpPr>
        <p:spPr/>
        <p:txBody>
          <a:bodyPr/>
          <a:lstStyle/>
          <a:p>
            <a:r>
              <a:rPr lang="en-AU"/>
              <a:t>Participant Notes – Standard 1</a:t>
            </a:r>
          </a:p>
        </p:txBody>
      </p:sp>
      <p:pic>
        <p:nvPicPr>
          <p:cNvPr id="10" name="Picture 9">
            <a:extLst>
              <a:ext uri="{FF2B5EF4-FFF2-40B4-BE49-F238E27FC236}">
                <a16:creationId xmlns:a16="http://schemas.microsoft.com/office/drawing/2014/main" id="{4BD709CF-60CE-1D2E-F611-19374B35C6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0" b="98850" l="600" r="99200">
                        <a14:foregroundMark x1="7700" y1="6600" x2="7700" y2="6600"/>
                        <a14:foregroundMark x1="96450" y1="8350" x2="96450" y2="8350"/>
                        <a14:foregroundMark x1="95950" y1="8350" x2="95950" y2="8350"/>
                        <a14:foregroundMark x1="95950" y1="94800" x2="95950" y2="94800"/>
                        <a14:foregroundMark x1="95400" y1="95550" x2="95400" y2="95550"/>
                        <a14:foregroundMark x1="77700" y1="97350" x2="77700" y2="97350"/>
                        <a14:foregroundMark x1="16800" y1="97100" x2="16800" y2="97100"/>
                        <a14:foregroundMark x1="15300" y1="97100" x2="15300" y2="97100"/>
                        <a14:foregroundMark x1="4400" y1="62200" x2="4400" y2="62200"/>
                        <a14:foregroundMark x1="3150" y1="55350" x2="3150" y2="55350"/>
                        <a14:foregroundMark x1="1900" y1="45750" x2="1900" y2="45750"/>
                        <a14:foregroundMark x1="600" y1="47800" x2="600" y2="47800"/>
                        <a14:foregroundMark x1="40800" y1="5050" x2="40800" y2="5050"/>
                        <a14:foregroundMark x1="46900" y1="3550" x2="46900" y2="3550"/>
                        <a14:foregroundMark x1="50150" y1="1800" x2="50150" y2="1800"/>
                        <a14:foregroundMark x1="99200" y1="49300" x2="99200" y2="49300"/>
                        <a14:foregroundMark x1="49900" y1="98850" x2="49900" y2="98850"/>
                        <a14:foregroundMark x1="93400" y1="94300" x2="93400" y2="94300"/>
                      </a14:backgroundRemoval>
                    </a14:imgEffect>
                  </a14:imgLayer>
                </a14:imgProps>
              </a:ext>
              <a:ext uri="{28A0092B-C50C-407E-A947-70E740481C1C}">
                <a14:useLocalDpi xmlns:a14="http://schemas.microsoft.com/office/drawing/2010/main" val="0"/>
              </a:ext>
            </a:extLst>
          </a:blip>
          <a:srcRect l="16798" t="13153" r="10392" b="13785"/>
          <a:stretch/>
        </p:blipFill>
        <p:spPr>
          <a:xfrm>
            <a:off x="10633753" y="129756"/>
            <a:ext cx="1294544" cy="1299038"/>
          </a:xfrm>
          <a:prstGeom prst="rect">
            <a:avLst/>
          </a:prstGeom>
        </p:spPr>
      </p:pic>
      <p:pic>
        <p:nvPicPr>
          <p:cNvPr id="11" name="Picture 10">
            <a:extLst>
              <a:ext uri="{FF2B5EF4-FFF2-40B4-BE49-F238E27FC236}">
                <a16:creationId xmlns:a16="http://schemas.microsoft.com/office/drawing/2014/main" id="{AC2CFB20-D854-F456-AA13-F2349F309B8D}"/>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1881716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D539-EC83-A9C6-CA46-5BF72E7E1B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694E29-6ECC-1287-9D28-F62DA404DFDB}"/>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 name="Group 9">
            <a:extLst>
              <a:ext uri="{FF2B5EF4-FFF2-40B4-BE49-F238E27FC236}">
                <a16:creationId xmlns:a16="http://schemas.microsoft.com/office/drawing/2014/main" id="{84B7BE57-9105-BDAD-1BF9-9E4E4938CB56}"/>
              </a:ext>
            </a:extLst>
          </p:cNvPr>
          <p:cNvGrpSpPr/>
          <p:nvPr/>
        </p:nvGrpSpPr>
        <p:grpSpPr>
          <a:xfrm>
            <a:off x="1392609" y="66204"/>
            <a:ext cx="9751641" cy="6592458"/>
            <a:chOff x="1392609" y="66204"/>
            <a:chExt cx="9751641" cy="6592458"/>
          </a:xfrm>
        </p:grpSpPr>
        <p:pic>
          <p:nvPicPr>
            <p:cNvPr id="4" name="Picture 3">
              <a:extLst>
                <a:ext uri="{FF2B5EF4-FFF2-40B4-BE49-F238E27FC236}">
                  <a16:creationId xmlns:a16="http://schemas.microsoft.com/office/drawing/2014/main" id="{F8DB6D18-37D1-671D-72D3-492CF6EE2E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2609" y="66204"/>
              <a:ext cx="9406781" cy="6592458"/>
            </a:xfrm>
            <a:prstGeom prst="rect">
              <a:avLst/>
            </a:prstGeom>
          </p:spPr>
        </p:pic>
        <p:sp>
          <p:nvSpPr>
            <p:cNvPr id="5" name="Rectangle: Rounded Corners 4">
              <a:extLst>
                <a:ext uri="{FF2B5EF4-FFF2-40B4-BE49-F238E27FC236}">
                  <a16:creationId xmlns:a16="http://schemas.microsoft.com/office/drawing/2014/main" id="{CA0CA448-84C2-723B-C3C4-D426AE5CCAB9}"/>
                </a:ext>
              </a:extLst>
            </p:cNvPr>
            <p:cNvSpPr/>
            <p:nvPr/>
          </p:nvSpPr>
          <p:spPr>
            <a:xfrm>
              <a:off x="6800850" y="1600200"/>
              <a:ext cx="1200150" cy="1245870"/>
            </a:xfrm>
            <a:prstGeom prst="roundRect">
              <a:avLst>
                <a:gd name="adj" fmla="val 273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C42F931-CB6B-1A9F-F95D-F527E3D7F89B}"/>
                </a:ext>
              </a:extLst>
            </p:cNvPr>
            <p:cNvSpPr/>
            <p:nvPr/>
          </p:nvSpPr>
          <p:spPr>
            <a:xfrm rot="1834522">
              <a:off x="6905933" y="1317789"/>
              <a:ext cx="217170" cy="697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40CBB4E8-FE11-EE9B-C062-902A49017225}"/>
                </a:ext>
              </a:extLst>
            </p:cNvPr>
            <p:cNvSpPr/>
            <p:nvPr/>
          </p:nvSpPr>
          <p:spPr>
            <a:xfrm>
              <a:off x="6709410" y="1792358"/>
              <a:ext cx="455240" cy="905121"/>
            </a:xfrm>
            <a:prstGeom prst="roundRect">
              <a:avLst>
                <a:gd name="adj" fmla="val 4679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Rounded Corners 2">
              <a:extLst>
                <a:ext uri="{FF2B5EF4-FFF2-40B4-BE49-F238E27FC236}">
                  <a16:creationId xmlns:a16="http://schemas.microsoft.com/office/drawing/2014/main" id="{F56F8723-6293-80EC-583D-DA6CB4929DE6}"/>
                </a:ext>
              </a:extLst>
            </p:cNvPr>
            <p:cNvSpPr/>
            <p:nvPr/>
          </p:nvSpPr>
          <p:spPr>
            <a:xfrm>
              <a:off x="6709410" y="66204"/>
              <a:ext cx="4434840" cy="2791296"/>
            </a:xfrm>
            <a:prstGeom prst="roundRect">
              <a:avLst/>
            </a:prstGeom>
            <a:noFill/>
            <a:ln w="38100">
              <a:solidFill>
                <a:srgbClr val="78B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26169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p:txBody>
          <a:bodyPr/>
          <a:lstStyle/>
          <a:p>
            <a:r>
              <a:rPr lang="en-AU"/>
              <a:t>Release of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normAutofit lnSpcReduction="10000"/>
          </a:bodyPr>
          <a:lstStyle/>
          <a:p>
            <a:r>
              <a:rPr lang="en-AU" sz="2400" b="0">
                <a:solidFill>
                  <a:schemeClr val="tx1"/>
                </a:solidFill>
              </a:rPr>
              <a:t>The information contained in this presentation is current at the time of release. It is the responsibility of the registered provider (provider) to ensure any information added to this document prior to and during training delivery is accurate.  </a:t>
            </a:r>
          </a:p>
          <a:p>
            <a:endParaRPr lang="en-AU" sz="2400">
              <a:solidFill>
                <a:schemeClr val="tx1"/>
              </a:solidFill>
            </a:endParaRPr>
          </a:p>
          <a:p>
            <a:r>
              <a:rPr lang="en-AU" sz="2400" b="0">
                <a:solidFill>
                  <a:schemeClr val="tx1"/>
                </a:solidFill>
                <a:latin typeface="Open Sans"/>
                <a:ea typeface="Open Sans"/>
                <a:cs typeface="Open Sans"/>
              </a:rPr>
              <a:t>The Commission does not take responsibility for this document once modifications have been made and recommends providers monitor the Aged Care Quality and Safety Commission’s website. </a:t>
            </a:r>
          </a:p>
          <a:p>
            <a:r>
              <a:rPr lang="en-AU" sz="2400" b="0">
                <a:solidFill>
                  <a:schemeClr val="tx2"/>
                </a:solidFill>
                <a:latin typeface="Open Sans"/>
                <a:ea typeface="Open Sans"/>
                <a:cs typeface="Open Sans"/>
              </a:rPr>
              <a:t> </a:t>
            </a:r>
            <a:endParaRPr lang="en-AU" sz="2400"/>
          </a:p>
          <a:p>
            <a:pPr algn="ctr"/>
            <a:r>
              <a:rPr lang="en-AU" sz="2400"/>
              <a:t>UNCONTROLLED ONCE RELEASED. </a:t>
            </a:r>
          </a:p>
        </p:txBody>
      </p:sp>
    </p:spTree>
    <p:extLst>
      <p:ext uri="{BB962C8B-B14F-4D97-AF65-F5344CB8AC3E}">
        <p14:creationId xmlns:p14="http://schemas.microsoft.com/office/powerpoint/2010/main" val="29141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BE47599-3A10-5D66-3ED1-D8A7A06D747A}"/>
              </a:ext>
            </a:extLst>
          </p:cNvPr>
          <p:cNvGraphicFramePr>
            <a:graphicFrameLocks noGrp="1"/>
          </p:cNvGraphicFramePr>
          <p:nvPr>
            <p:ph idx="1"/>
            <p:extLst>
              <p:ext uri="{D42A27DB-BD31-4B8C-83A1-F6EECF244321}">
                <p14:modId xmlns:p14="http://schemas.microsoft.com/office/powerpoint/2010/main" val="1346515115"/>
              </p:ext>
            </p:extLst>
          </p:nvPr>
        </p:nvGraphicFramePr>
        <p:xfrm>
          <a:off x="486446" y="1033826"/>
          <a:ext cx="11004018" cy="4790348"/>
        </p:xfrm>
        <a:graphic>
          <a:graphicData uri="http://schemas.openxmlformats.org/drawingml/2006/table">
            <a:tbl>
              <a:tblPr firstRow="1" bandRow="1">
                <a:tableStyleId>{5C22544A-7EE6-4342-B048-85BDC9FD1C3A}</a:tableStyleId>
              </a:tblPr>
              <a:tblGrid>
                <a:gridCol w="1834003">
                  <a:extLst>
                    <a:ext uri="{9D8B030D-6E8A-4147-A177-3AD203B41FA5}">
                      <a16:colId xmlns:a16="http://schemas.microsoft.com/office/drawing/2014/main" val="2882288847"/>
                    </a:ext>
                  </a:extLst>
                </a:gridCol>
                <a:gridCol w="1834003">
                  <a:extLst>
                    <a:ext uri="{9D8B030D-6E8A-4147-A177-3AD203B41FA5}">
                      <a16:colId xmlns:a16="http://schemas.microsoft.com/office/drawing/2014/main" val="1375701216"/>
                    </a:ext>
                  </a:extLst>
                </a:gridCol>
                <a:gridCol w="1834003">
                  <a:extLst>
                    <a:ext uri="{9D8B030D-6E8A-4147-A177-3AD203B41FA5}">
                      <a16:colId xmlns:a16="http://schemas.microsoft.com/office/drawing/2014/main" val="1454560750"/>
                    </a:ext>
                  </a:extLst>
                </a:gridCol>
                <a:gridCol w="1834003">
                  <a:extLst>
                    <a:ext uri="{9D8B030D-6E8A-4147-A177-3AD203B41FA5}">
                      <a16:colId xmlns:a16="http://schemas.microsoft.com/office/drawing/2014/main" val="1232270277"/>
                    </a:ext>
                  </a:extLst>
                </a:gridCol>
                <a:gridCol w="1834003">
                  <a:extLst>
                    <a:ext uri="{9D8B030D-6E8A-4147-A177-3AD203B41FA5}">
                      <a16:colId xmlns:a16="http://schemas.microsoft.com/office/drawing/2014/main" val="868049225"/>
                    </a:ext>
                  </a:extLst>
                </a:gridCol>
                <a:gridCol w="1834003">
                  <a:extLst>
                    <a:ext uri="{9D8B030D-6E8A-4147-A177-3AD203B41FA5}">
                      <a16:colId xmlns:a16="http://schemas.microsoft.com/office/drawing/2014/main" val="2388067593"/>
                    </a:ext>
                  </a:extLst>
                </a:gridCol>
              </a:tblGrid>
              <a:tr h="1095831">
                <a:tc>
                  <a:txBody>
                    <a:bodyPr/>
                    <a:lstStyle/>
                    <a:p>
                      <a:r>
                        <a:rPr lang="en-AU" sz="1600" b="0"/>
                        <a:t>Expectation statement for older people:</a:t>
                      </a:r>
                    </a:p>
                  </a:txBody>
                  <a:tcPr>
                    <a:solidFill>
                      <a:srgbClr val="78BD43"/>
                    </a:solidFill>
                  </a:tcPr>
                </a:tc>
                <a:tc gridSpan="5">
                  <a:txBody>
                    <a:bodyPr/>
                    <a:lstStyle/>
                    <a:p>
                      <a:r>
                        <a:rPr lang="en-AU" sz="1600" b="0"/>
                        <a:t>The organisation is well run. I can contribute to improvements to care and services. My provider and aged care workers listen and respond to my feedback and concerns. I receive funded aged care services from aged care workers who are knowledgeable, competent, capable and caring.</a:t>
                      </a:r>
                    </a:p>
                  </a:txBody>
                  <a:tcPr>
                    <a:solidFill>
                      <a:srgbClr val="78BD43"/>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048772419"/>
                  </a:ext>
                </a:extLst>
              </a:tr>
              <a:tr h="2097734">
                <a:tc>
                  <a:txBody>
                    <a:bodyPr/>
                    <a:lstStyle/>
                    <a:p>
                      <a:pPr algn="ctr"/>
                      <a:r>
                        <a:rPr lang="en-AU" sz="1600"/>
                        <a:t>Outcome 2.1: Partnering with individuals</a:t>
                      </a:r>
                    </a:p>
                  </a:txBody>
                  <a:tcPr>
                    <a:solidFill>
                      <a:srgbClr val="D4E7C0"/>
                    </a:solidFill>
                  </a:tcPr>
                </a:tc>
                <a:tc>
                  <a:txBody>
                    <a:bodyPr/>
                    <a:lstStyle/>
                    <a:p>
                      <a:pPr algn="ctr"/>
                      <a:r>
                        <a:rPr lang="en-AU" sz="1600"/>
                        <a:t>Outcome 2.2a: Quality, safety and inclusion culture to support workers to deliver quality care.</a:t>
                      </a:r>
                    </a:p>
                  </a:txBody>
                  <a:tcPr>
                    <a:solidFill>
                      <a:srgbClr val="D4E7C0"/>
                    </a:solidFill>
                  </a:tcPr>
                </a:tc>
                <a:tc>
                  <a:txBody>
                    <a:bodyPr/>
                    <a:lstStyle/>
                    <a:p>
                      <a:pPr algn="ctr"/>
                      <a:r>
                        <a:rPr lang="en-AU" sz="1600"/>
                        <a:t>Outcome 2.2b: Quality, safety and inclusion culture to support individuals</a:t>
                      </a:r>
                    </a:p>
                  </a:txBody>
                  <a:tcPr>
                    <a:solidFill>
                      <a:srgbClr val="D4E7C0"/>
                    </a:solidFill>
                  </a:tcPr>
                </a:tc>
                <a:tc>
                  <a:txBody>
                    <a:bodyPr/>
                    <a:lstStyle/>
                    <a:p>
                      <a:pPr algn="ctr"/>
                      <a:r>
                        <a:rPr lang="en-AU" sz="1600"/>
                        <a:t>Outcome 2.3: Accountability, quality system and policies and procedures</a:t>
                      </a:r>
                    </a:p>
                  </a:txBody>
                  <a:tcPr>
                    <a:solidFill>
                      <a:srgbClr val="D4E7C0"/>
                    </a:solidFill>
                  </a:tcPr>
                </a:tc>
                <a:tc>
                  <a:txBody>
                    <a:bodyPr/>
                    <a:lstStyle/>
                    <a:p>
                      <a:pPr algn="ctr"/>
                      <a:r>
                        <a:rPr lang="en-AU" sz="1600"/>
                        <a:t>Outcome 2.4: Risk management</a:t>
                      </a:r>
                    </a:p>
                  </a:txBody>
                  <a:tcPr>
                    <a:solidFill>
                      <a:srgbClr val="D4E7C0"/>
                    </a:solidFill>
                  </a:tcPr>
                </a:tc>
                <a:tc>
                  <a:txBody>
                    <a:bodyPr/>
                    <a:lstStyle/>
                    <a:p>
                      <a:pPr algn="ctr"/>
                      <a:r>
                        <a:rPr lang="en-AU" sz="1600"/>
                        <a:t>Outcome 2.5: Incident management</a:t>
                      </a:r>
                    </a:p>
                  </a:txBody>
                  <a:tcPr>
                    <a:solidFill>
                      <a:srgbClr val="D4E7C0"/>
                    </a:solidFill>
                  </a:tcPr>
                </a:tc>
                <a:extLst>
                  <a:ext uri="{0D108BD9-81ED-4DB2-BD59-A6C34878D82A}">
                    <a16:rowId xmlns:a16="http://schemas.microsoft.com/office/drawing/2014/main" val="3521895140"/>
                  </a:ext>
                </a:extLst>
              </a:tr>
              <a:tr h="1596783">
                <a:tc>
                  <a:txBody>
                    <a:bodyPr/>
                    <a:lstStyle/>
                    <a:p>
                      <a:pPr algn="ctr"/>
                      <a:r>
                        <a:rPr lang="en-AU" sz="1600"/>
                        <a:t>Outcome 2.6a: Complaints and feedback management for workers</a:t>
                      </a:r>
                    </a:p>
                  </a:txBody>
                  <a:tcPr>
                    <a:solidFill>
                      <a:srgbClr val="D4E7C0"/>
                    </a:solidFill>
                  </a:tcPr>
                </a:tc>
                <a:tc>
                  <a:txBody>
                    <a:bodyPr/>
                    <a:lstStyle/>
                    <a:p>
                      <a:pPr algn="ctr"/>
                      <a:r>
                        <a:rPr lang="en-AU" sz="1600"/>
                        <a:t>Outcome 2.6b: Complaints and feedback management for individuals</a:t>
                      </a:r>
                    </a:p>
                  </a:txBody>
                  <a:tcPr>
                    <a:solidFill>
                      <a:srgbClr val="D4E7C0"/>
                    </a:solidFill>
                  </a:tcPr>
                </a:tc>
                <a:tc>
                  <a:txBody>
                    <a:bodyPr/>
                    <a:lstStyle/>
                    <a:p>
                      <a:pPr algn="ctr"/>
                      <a:r>
                        <a:rPr lang="en-AU" sz="1600"/>
                        <a:t>Outcome 2.7: Information management</a:t>
                      </a:r>
                    </a:p>
                  </a:txBody>
                  <a:tcPr>
                    <a:solidFill>
                      <a:srgbClr val="D4E7C0"/>
                    </a:solidFill>
                  </a:tcPr>
                </a:tc>
                <a:tc>
                  <a:txBody>
                    <a:bodyPr/>
                    <a:lstStyle/>
                    <a:p>
                      <a:pPr algn="ctr"/>
                      <a:r>
                        <a:rPr lang="en-AU" sz="1600"/>
                        <a:t>Outcome 2.8: Workforce planning</a:t>
                      </a:r>
                    </a:p>
                  </a:txBody>
                  <a:tcPr>
                    <a:solidFill>
                      <a:srgbClr val="D4E7C0"/>
                    </a:solidFill>
                  </a:tcPr>
                </a:tc>
                <a:tc>
                  <a:txBody>
                    <a:bodyPr/>
                    <a:lstStyle/>
                    <a:p>
                      <a:pPr algn="ctr"/>
                      <a:r>
                        <a:rPr lang="en-AU" sz="1600"/>
                        <a:t>Outcome 2.9: Human resource management</a:t>
                      </a:r>
                    </a:p>
                  </a:txBody>
                  <a:tcPr>
                    <a:solidFill>
                      <a:srgbClr val="D4E7C0"/>
                    </a:solidFill>
                  </a:tcPr>
                </a:tc>
                <a:tc>
                  <a:txBody>
                    <a:bodyPr/>
                    <a:lstStyle/>
                    <a:p>
                      <a:pPr algn="ctr"/>
                      <a:r>
                        <a:rPr lang="en-AU" sz="1600"/>
                        <a:t>Outcome 2.10: Emergency and disaster management</a:t>
                      </a:r>
                    </a:p>
                  </a:txBody>
                  <a:tcPr>
                    <a:solidFill>
                      <a:srgbClr val="D4E7C0"/>
                    </a:solidFill>
                  </a:tcPr>
                </a:tc>
                <a:extLst>
                  <a:ext uri="{0D108BD9-81ED-4DB2-BD59-A6C34878D82A}">
                    <a16:rowId xmlns:a16="http://schemas.microsoft.com/office/drawing/2014/main" val="2478851206"/>
                  </a:ext>
                </a:extLst>
              </a:tr>
            </a:tbl>
          </a:graphicData>
        </a:graphic>
      </p:graphicFrame>
      <p:sp>
        <p:nvSpPr>
          <p:cNvPr id="3" name="Title 2">
            <a:extLst>
              <a:ext uri="{FF2B5EF4-FFF2-40B4-BE49-F238E27FC236}">
                <a16:creationId xmlns:a16="http://schemas.microsoft.com/office/drawing/2014/main" id="{152A8417-5F59-D21F-85F0-0B175E92F83B}"/>
              </a:ext>
            </a:extLst>
          </p:cNvPr>
          <p:cNvSpPr>
            <a:spLocks noGrp="1"/>
          </p:cNvSpPr>
          <p:nvPr>
            <p:ph type="title"/>
          </p:nvPr>
        </p:nvSpPr>
        <p:spPr>
          <a:xfrm>
            <a:off x="313205" y="309521"/>
            <a:ext cx="9682163" cy="537936"/>
          </a:xfrm>
        </p:spPr>
        <p:txBody>
          <a:bodyPr/>
          <a:lstStyle/>
          <a:p>
            <a:r>
              <a:rPr lang="en-AU"/>
              <a:t>Standard 2: The organisation</a:t>
            </a:r>
          </a:p>
        </p:txBody>
      </p:sp>
      <p:pic>
        <p:nvPicPr>
          <p:cNvPr id="2" name="Content Placeholder 5">
            <a:extLst>
              <a:ext uri="{FF2B5EF4-FFF2-40B4-BE49-F238E27FC236}">
                <a16:creationId xmlns:a16="http://schemas.microsoft.com/office/drawing/2014/main" id="{7E2ABE70-9F66-94B3-81A3-E42E0DD185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14861" y="170810"/>
            <a:ext cx="786816" cy="786816"/>
          </a:xfrm>
          <a:prstGeom prst="rect">
            <a:avLst/>
          </a:prstGeom>
        </p:spPr>
      </p:pic>
    </p:spTree>
    <p:extLst>
      <p:ext uri="{BB962C8B-B14F-4D97-AF65-F5344CB8AC3E}">
        <p14:creationId xmlns:p14="http://schemas.microsoft.com/office/powerpoint/2010/main" val="2476451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62828-5FEF-2B8E-3631-04C09338DAFE}"/>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9B6CC6F-0A17-4102-56EF-FDBEACFD252E}"/>
              </a:ext>
            </a:extLst>
          </p:cNvPr>
          <p:cNvGraphicFramePr>
            <a:graphicFrameLocks noGrp="1"/>
          </p:cNvGraphicFramePr>
          <p:nvPr>
            <p:ph idx="1"/>
            <p:extLst>
              <p:ext uri="{D42A27DB-BD31-4B8C-83A1-F6EECF244321}">
                <p14:modId xmlns:p14="http://schemas.microsoft.com/office/powerpoint/2010/main" val="1215392702"/>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BD43"/>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BD43"/>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BD43"/>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FC1D7F28-523F-7B33-8EA0-25136B8B29F0}"/>
              </a:ext>
            </a:extLst>
          </p:cNvPr>
          <p:cNvSpPr>
            <a:spLocks noGrp="1"/>
          </p:cNvSpPr>
          <p:nvPr>
            <p:ph type="title"/>
          </p:nvPr>
        </p:nvSpPr>
        <p:spPr/>
        <p:txBody>
          <a:bodyPr/>
          <a:lstStyle/>
          <a:p>
            <a:r>
              <a:rPr lang="en-AU"/>
              <a:t>Participant Notes – Standard 2</a:t>
            </a:r>
          </a:p>
        </p:txBody>
      </p:sp>
      <p:sp>
        <p:nvSpPr>
          <p:cNvPr id="6" name="Rectangle 5">
            <a:extLst>
              <a:ext uri="{FF2B5EF4-FFF2-40B4-BE49-F238E27FC236}">
                <a16:creationId xmlns:a16="http://schemas.microsoft.com/office/drawing/2014/main" id="{719D13CF-36F3-F930-E04F-FAE64E5CBEC2}"/>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4EB06422-CF2D-3DCF-F0B1-FDBAA9F737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500" y1="42950" x2="44500" y2="42950"/>
                        <a14:foregroundMark x1="26700" y1="42950" x2="26700" y2="42950"/>
                        <a14:foregroundMark x1="16350" y1="48600" x2="16350" y2="48600"/>
                        <a14:foregroundMark x1="15400" y1="67350" x2="15400" y2="67350"/>
                        <a14:foregroundMark x1="40750" y1="68300" x2="40750" y2="68300"/>
                        <a14:foregroundMark x1="61400" y1="66450" x2="61400" y2="66450"/>
                        <a14:foregroundMark x1="83000" y1="47650" x2="83000" y2="47650"/>
                        <a14:foregroundMark x1="83950" y1="66450" x2="83950" y2="66450"/>
                        <a14:foregroundMark x1="81100" y1="37350" x2="81100" y2="37350"/>
                      </a14:backgroundRemoval>
                    </a14:imgEffect>
                  </a14:imgLayer>
                </a14:imgProps>
              </a:ext>
              <a:ext uri="{28A0092B-C50C-407E-A947-70E740481C1C}">
                <a14:useLocalDpi xmlns:a14="http://schemas.microsoft.com/office/drawing/2010/main" val="0"/>
              </a:ext>
            </a:extLst>
          </a:blip>
          <a:stretch>
            <a:fillRect/>
          </a:stretch>
        </p:blipFill>
        <p:spPr>
          <a:xfrm>
            <a:off x="10754331" y="165453"/>
            <a:ext cx="1094483" cy="1094483"/>
          </a:xfrm>
          <a:prstGeom prst="rect">
            <a:avLst/>
          </a:prstGeom>
        </p:spPr>
      </p:pic>
      <p:pic>
        <p:nvPicPr>
          <p:cNvPr id="7" name="Picture 6">
            <a:extLst>
              <a:ext uri="{FF2B5EF4-FFF2-40B4-BE49-F238E27FC236}">
                <a16:creationId xmlns:a16="http://schemas.microsoft.com/office/drawing/2014/main" id="{1B043351-00B8-39C5-1567-9CFD7E35776A}"/>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61143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6350-8F3D-BCF7-792A-E4C839740B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2E76DD-DF29-72DA-138E-86096FD2CDAD}"/>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B224518F-C124-C206-9735-FD9D989B75F5}"/>
              </a:ext>
            </a:extLst>
          </p:cNvPr>
          <p:cNvGrpSpPr/>
          <p:nvPr/>
        </p:nvGrpSpPr>
        <p:grpSpPr>
          <a:xfrm>
            <a:off x="1347750" y="0"/>
            <a:ext cx="9496499" cy="6655334"/>
            <a:chOff x="1347750" y="0"/>
            <a:chExt cx="9496499" cy="6655334"/>
          </a:xfrm>
        </p:grpSpPr>
        <p:pic>
          <p:nvPicPr>
            <p:cNvPr id="5" name="Picture 4">
              <a:extLst>
                <a:ext uri="{FF2B5EF4-FFF2-40B4-BE49-F238E27FC236}">
                  <a16:creationId xmlns:a16="http://schemas.microsoft.com/office/drawing/2014/main" id="{2D848E80-68FB-0EE7-06FB-A8469D67E6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7750" y="0"/>
              <a:ext cx="9496499" cy="6655334"/>
            </a:xfrm>
            <a:prstGeom prst="rect">
              <a:avLst/>
            </a:prstGeom>
          </p:spPr>
        </p:pic>
        <p:sp>
          <p:nvSpPr>
            <p:cNvPr id="3" name="Rectangle: Rounded Corners 2">
              <a:extLst>
                <a:ext uri="{FF2B5EF4-FFF2-40B4-BE49-F238E27FC236}">
                  <a16:creationId xmlns:a16="http://schemas.microsoft.com/office/drawing/2014/main" id="{C4CD4199-8681-C0D5-87C5-7F271F5DC6BF}"/>
                </a:ext>
              </a:extLst>
            </p:cNvPr>
            <p:cNvSpPr/>
            <p:nvPr/>
          </p:nvSpPr>
          <p:spPr>
            <a:xfrm>
              <a:off x="8092440" y="2686050"/>
              <a:ext cx="2708910" cy="1760220"/>
            </a:xfrm>
            <a:prstGeom prst="roundRect">
              <a:avLst/>
            </a:prstGeom>
            <a:noFill/>
            <a:ln w="38100">
              <a:solidFill>
                <a:srgbClr val="8B59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574811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4A2F7-6510-9F76-215A-3AA897795D7E}"/>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3E59254-AD23-2BCF-3A21-E7E1EBD514E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014861" y="170810"/>
            <a:ext cx="786816" cy="786816"/>
          </a:xfrm>
        </p:spPr>
      </p:pic>
      <p:sp>
        <p:nvSpPr>
          <p:cNvPr id="8" name="Title 7">
            <a:extLst>
              <a:ext uri="{FF2B5EF4-FFF2-40B4-BE49-F238E27FC236}">
                <a16:creationId xmlns:a16="http://schemas.microsoft.com/office/drawing/2014/main" id="{41D01774-37DB-17B8-34F0-98A61E767153}"/>
              </a:ext>
            </a:extLst>
          </p:cNvPr>
          <p:cNvSpPr>
            <a:spLocks noGrp="1"/>
          </p:cNvSpPr>
          <p:nvPr>
            <p:ph type="title"/>
          </p:nvPr>
        </p:nvSpPr>
        <p:spPr>
          <a:xfrm>
            <a:off x="390322" y="419690"/>
            <a:ext cx="9682163" cy="537936"/>
          </a:xfrm>
        </p:spPr>
        <p:txBody>
          <a:bodyPr/>
          <a:lstStyle/>
          <a:p>
            <a:r>
              <a:rPr lang="en-AU"/>
              <a:t>Standard 3: The care and services</a:t>
            </a:r>
            <a:br>
              <a:rPr lang="en-AU"/>
            </a:br>
            <a:endParaRPr lang="en-AU"/>
          </a:p>
        </p:txBody>
      </p:sp>
      <p:graphicFrame>
        <p:nvGraphicFramePr>
          <p:cNvPr id="7" name="Diagram 6">
            <a:extLst>
              <a:ext uri="{FF2B5EF4-FFF2-40B4-BE49-F238E27FC236}">
                <a16:creationId xmlns:a16="http://schemas.microsoft.com/office/drawing/2014/main" id="{F9637025-AFFA-EB63-1E95-5C14ACFD399B}"/>
              </a:ext>
            </a:extLst>
          </p:cNvPr>
          <p:cNvGraphicFramePr/>
          <p:nvPr>
            <p:extLst>
              <p:ext uri="{D42A27DB-BD31-4B8C-83A1-F6EECF244321}">
                <p14:modId xmlns:p14="http://schemas.microsoft.com/office/powerpoint/2010/main" val="2529332426"/>
              </p:ext>
            </p:extLst>
          </p:nvPr>
        </p:nvGraphicFramePr>
        <p:xfrm>
          <a:off x="385869" y="957625"/>
          <a:ext cx="11314045" cy="5065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9782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2218-750B-AFC7-6D1A-DC15E8C05B27}"/>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FCE82C3-4C2D-B851-3B8E-C38D8D7DBDC8}"/>
              </a:ext>
            </a:extLst>
          </p:cNvPr>
          <p:cNvGraphicFramePr>
            <a:graphicFrameLocks noGrp="1"/>
          </p:cNvGraphicFramePr>
          <p:nvPr>
            <p:ph idx="1"/>
            <p:extLst>
              <p:ext uri="{D42A27DB-BD31-4B8C-83A1-F6EECF244321}">
                <p14:modId xmlns:p14="http://schemas.microsoft.com/office/powerpoint/2010/main" val="1075179473"/>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B59A4"/>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4EA5A308-C4C8-11AA-2E1F-3376F65999EE}"/>
              </a:ext>
            </a:extLst>
          </p:cNvPr>
          <p:cNvSpPr>
            <a:spLocks noGrp="1"/>
          </p:cNvSpPr>
          <p:nvPr>
            <p:ph type="title"/>
          </p:nvPr>
        </p:nvSpPr>
        <p:spPr/>
        <p:txBody>
          <a:bodyPr/>
          <a:lstStyle/>
          <a:p>
            <a:r>
              <a:rPr lang="en-AU"/>
              <a:t>Participant Notes – Standard 3</a:t>
            </a:r>
          </a:p>
        </p:txBody>
      </p:sp>
      <p:sp>
        <p:nvSpPr>
          <p:cNvPr id="6" name="Rectangle 5">
            <a:extLst>
              <a:ext uri="{FF2B5EF4-FFF2-40B4-BE49-F238E27FC236}">
                <a16:creationId xmlns:a16="http://schemas.microsoft.com/office/drawing/2014/main" id="{6C4D3835-92FC-CD3B-2AB3-345E12326416}"/>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9949C101-878B-0DA9-6AA9-7E911DFA56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000" y1="18700" x2="50000" y2="18700"/>
                        <a14:foregroundMark x1="44350" y1="44000" x2="44350" y2="44000"/>
                        <a14:foregroundMark x1="23700" y1="51550" x2="23700" y2="51550"/>
                        <a14:foregroundMark x1="40600" y1="77800" x2="40600" y2="77800"/>
                        <a14:foregroundMark x1="60350" y1="76900" x2="60350" y2="76900"/>
                        <a14:foregroundMark x1="69700" y1="61850" x2="69700" y2="6185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1BFAFFFC-5B22-0FC5-D73A-4EE5A23FFA12}"/>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2019349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956E9-8DF4-B021-4A19-2331DA4ACD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5D6BA9-302E-39C0-F261-1F65F383B2C0}"/>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a:extLst>
              <a:ext uri="{FF2B5EF4-FFF2-40B4-BE49-F238E27FC236}">
                <a16:creationId xmlns:a16="http://schemas.microsoft.com/office/drawing/2014/main" id="{83D99A7A-AF03-A271-2CA5-901102BD4C53}"/>
              </a:ext>
            </a:extLst>
          </p:cNvPr>
          <p:cNvGrpSpPr/>
          <p:nvPr/>
        </p:nvGrpSpPr>
        <p:grpSpPr>
          <a:xfrm>
            <a:off x="1380819" y="61137"/>
            <a:ext cx="9430362" cy="6608984"/>
            <a:chOff x="1380819" y="61137"/>
            <a:chExt cx="9430362" cy="6608984"/>
          </a:xfrm>
        </p:grpSpPr>
        <p:pic>
          <p:nvPicPr>
            <p:cNvPr id="5" name="Picture 4">
              <a:extLst>
                <a:ext uri="{FF2B5EF4-FFF2-40B4-BE49-F238E27FC236}">
                  <a16:creationId xmlns:a16="http://schemas.microsoft.com/office/drawing/2014/main" id="{3B274472-1011-E458-D1E0-1B440379FA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0819" y="61137"/>
              <a:ext cx="9430362" cy="6608984"/>
            </a:xfrm>
            <a:prstGeom prst="rect">
              <a:avLst/>
            </a:prstGeom>
            <a:solidFill>
              <a:srgbClr val="1F1644"/>
            </a:solidFill>
          </p:spPr>
        </p:pic>
        <p:sp>
          <p:nvSpPr>
            <p:cNvPr id="3" name="Rectangle: Rounded Corners 2">
              <a:extLst>
                <a:ext uri="{FF2B5EF4-FFF2-40B4-BE49-F238E27FC236}">
                  <a16:creationId xmlns:a16="http://schemas.microsoft.com/office/drawing/2014/main" id="{C0B910C5-0754-FE35-0AF3-3D162399D4EB}"/>
                </a:ext>
              </a:extLst>
            </p:cNvPr>
            <p:cNvSpPr/>
            <p:nvPr/>
          </p:nvSpPr>
          <p:spPr>
            <a:xfrm>
              <a:off x="8069581" y="4514850"/>
              <a:ext cx="2628900" cy="1600200"/>
            </a:xfrm>
            <a:prstGeom prst="roundRect">
              <a:avLst/>
            </a:prstGeom>
            <a:noFill/>
            <a:ln w="38100">
              <a:solidFill>
                <a:srgbClr val="1E15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16036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0C4D4-B668-EA42-9DD6-EF7510743FC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BBB7E9D-4829-3C39-98B0-CEE8E5B88CBB}"/>
              </a:ext>
            </a:extLst>
          </p:cNvPr>
          <p:cNvSpPr>
            <a:spLocks noGrp="1"/>
          </p:cNvSpPr>
          <p:nvPr>
            <p:ph type="title"/>
          </p:nvPr>
        </p:nvSpPr>
        <p:spPr>
          <a:xfrm>
            <a:off x="390322" y="419690"/>
            <a:ext cx="9682163" cy="537936"/>
          </a:xfrm>
        </p:spPr>
        <p:txBody>
          <a:bodyPr lIns="91440" tIns="45720" rIns="91440" bIns="45720" anchor="t"/>
          <a:lstStyle/>
          <a:p>
            <a:r>
              <a:rPr lang="en-AU" b="1"/>
              <a:t>Standard 4: The environment</a:t>
            </a:r>
            <a:br>
              <a:rPr lang="en-AU" b="1"/>
            </a:br>
            <a:endParaRPr lang="en-AU" b="1"/>
          </a:p>
        </p:txBody>
      </p:sp>
      <p:graphicFrame>
        <p:nvGraphicFramePr>
          <p:cNvPr id="7" name="Diagram 6">
            <a:extLst>
              <a:ext uri="{FF2B5EF4-FFF2-40B4-BE49-F238E27FC236}">
                <a16:creationId xmlns:a16="http://schemas.microsoft.com/office/drawing/2014/main" id="{49906D31-B526-8262-B59F-CDC5C0AF49D1}"/>
              </a:ext>
            </a:extLst>
          </p:cNvPr>
          <p:cNvGraphicFramePr/>
          <p:nvPr>
            <p:extLst>
              <p:ext uri="{D42A27DB-BD31-4B8C-83A1-F6EECF244321}">
                <p14:modId xmlns:p14="http://schemas.microsoft.com/office/powerpoint/2010/main" val="3536484068"/>
              </p:ext>
            </p:extLst>
          </p:nvPr>
        </p:nvGraphicFramePr>
        <p:xfrm>
          <a:off x="385869" y="957625"/>
          <a:ext cx="11314045" cy="5222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A0F2EC9-6B94-923C-2651-BDF309B57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0000" y="294458"/>
            <a:ext cx="788400" cy="788400"/>
          </a:xfrm>
          <a:prstGeom prst="rect">
            <a:avLst/>
          </a:prstGeom>
        </p:spPr>
      </p:pic>
    </p:spTree>
    <p:extLst>
      <p:ext uri="{BB962C8B-B14F-4D97-AF65-F5344CB8AC3E}">
        <p14:creationId xmlns:p14="http://schemas.microsoft.com/office/powerpoint/2010/main" val="1251774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5DB4C-C0B9-52C1-529B-3EFDD2826DAF}"/>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E513130-66DF-462D-14B5-B790C743DD6E}"/>
              </a:ext>
            </a:extLst>
          </p:cNvPr>
          <p:cNvGraphicFramePr>
            <a:graphicFrameLocks noGrp="1"/>
          </p:cNvGraphicFramePr>
          <p:nvPr>
            <p:ph idx="1"/>
            <p:extLst>
              <p:ext uri="{D42A27DB-BD31-4B8C-83A1-F6EECF244321}">
                <p14:modId xmlns:p14="http://schemas.microsoft.com/office/powerpoint/2010/main" val="1902502743"/>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544"/>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544"/>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544"/>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D995B079-7FD4-94B6-B456-63346BA92927}"/>
              </a:ext>
            </a:extLst>
          </p:cNvPr>
          <p:cNvSpPr>
            <a:spLocks noGrp="1"/>
          </p:cNvSpPr>
          <p:nvPr>
            <p:ph type="title"/>
          </p:nvPr>
        </p:nvSpPr>
        <p:spPr/>
        <p:txBody>
          <a:bodyPr/>
          <a:lstStyle/>
          <a:p>
            <a:r>
              <a:rPr lang="en-AU"/>
              <a:t>Participant Notes – Standard 4</a:t>
            </a:r>
          </a:p>
        </p:txBody>
      </p:sp>
      <p:sp>
        <p:nvSpPr>
          <p:cNvPr id="6" name="Rectangle 5">
            <a:extLst>
              <a:ext uri="{FF2B5EF4-FFF2-40B4-BE49-F238E27FC236}">
                <a16:creationId xmlns:a16="http://schemas.microsoft.com/office/drawing/2014/main" id="{44CC9647-7D2D-2995-60AD-0EB48F4565D9}"/>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26E774A8-C679-09DA-173B-22C3556AA0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0950" y1="20550" x2="50950" y2="20550"/>
                        <a14:foregroundMark x1="68750" y1="24300" x2="68750" y2="2430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52C3095A-96E0-D6B0-B2D3-716D7D4059D1}"/>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3312660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950B-05F6-80BA-2128-365519941B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1A1026-0A1B-0D37-8651-D2D04314B6BD}"/>
              </a:ext>
            </a:extLst>
          </p:cNvPr>
          <p:cNvSpPr/>
          <p:nvPr/>
        </p:nvSpPr>
        <p:spPr>
          <a:xfrm>
            <a:off x="0" y="0"/>
            <a:ext cx="12192000" cy="1600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5F465D42-8C10-DAA2-2C4F-3C611F18C791}"/>
              </a:ext>
            </a:extLst>
          </p:cNvPr>
          <p:cNvGrpSpPr/>
          <p:nvPr/>
        </p:nvGrpSpPr>
        <p:grpSpPr>
          <a:xfrm>
            <a:off x="1440168" y="216684"/>
            <a:ext cx="9311664" cy="6424631"/>
            <a:chOff x="1341096" y="0"/>
            <a:chExt cx="9509808" cy="6664661"/>
          </a:xfrm>
        </p:grpSpPr>
        <p:pic>
          <p:nvPicPr>
            <p:cNvPr id="4" name="Picture 3">
              <a:extLst>
                <a:ext uri="{FF2B5EF4-FFF2-40B4-BE49-F238E27FC236}">
                  <a16:creationId xmlns:a16="http://schemas.microsoft.com/office/drawing/2014/main" id="{3F36C0D9-D92B-15D8-22FA-17952F7A8C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1096" y="0"/>
              <a:ext cx="9509808" cy="6664661"/>
            </a:xfrm>
            <a:prstGeom prst="rect">
              <a:avLst/>
            </a:prstGeom>
          </p:spPr>
        </p:pic>
        <p:sp>
          <p:nvSpPr>
            <p:cNvPr id="3" name="Rectangle: Rounded Corners 2">
              <a:extLst>
                <a:ext uri="{FF2B5EF4-FFF2-40B4-BE49-F238E27FC236}">
                  <a16:creationId xmlns:a16="http://schemas.microsoft.com/office/drawing/2014/main" id="{74D1B5EC-8F74-F132-D9E0-FAE24607F958}"/>
                </a:ext>
              </a:extLst>
            </p:cNvPr>
            <p:cNvSpPr/>
            <p:nvPr/>
          </p:nvSpPr>
          <p:spPr>
            <a:xfrm>
              <a:off x="4091940" y="4812030"/>
              <a:ext cx="4000500" cy="1852631"/>
            </a:xfrm>
            <a:prstGeom prst="roundRect">
              <a:avLst/>
            </a:prstGeom>
            <a:noFill/>
            <a:ln w="38100">
              <a:solidFill>
                <a:srgbClr val="28B3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53699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5F9B9-A56A-A4FD-2A6F-916FA24B1AFA}"/>
              </a:ext>
            </a:extLst>
          </p:cNvPr>
          <p:cNvSpPr>
            <a:spLocks noGrp="1"/>
          </p:cNvSpPr>
          <p:nvPr>
            <p:ph type="title"/>
          </p:nvPr>
        </p:nvSpPr>
        <p:spPr>
          <a:xfrm>
            <a:off x="1099457" y="621083"/>
            <a:ext cx="9682163" cy="537936"/>
          </a:xfrm>
        </p:spPr>
        <p:txBody>
          <a:bodyPr/>
          <a:lstStyle/>
          <a:p>
            <a:r>
              <a:rPr lang="en-AU"/>
              <a:t>Standard 5: Clinical care</a:t>
            </a:r>
          </a:p>
        </p:txBody>
      </p:sp>
      <p:graphicFrame>
        <p:nvGraphicFramePr>
          <p:cNvPr id="4" name="Diagram 3">
            <a:extLst>
              <a:ext uri="{FF2B5EF4-FFF2-40B4-BE49-F238E27FC236}">
                <a16:creationId xmlns:a16="http://schemas.microsoft.com/office/drawing/2014/main" id="{F2798534-FF73-33D0-DEEC-D655632C912D}"/>
              </a:ext>
            </a:extLst>
          </p:cNvPr>
          <p:cNvGraphicFramePr/>
          <p:nvPr>
            <p:extLst>
              <p:ext uri="{D42A27DB-BD31-4B8C-83A1-F6EECF244321}">
                <p14:modId xmlns:p14="http://schemas.microsoft.com/office/powerpoint/2010/main" val="259495423"/>
              </p:ext>
            </p:extLst>
          </p:nvPr>
        </p:nvGraphicFramePr>
        <p:xfrm>
          <a:off x="476648" y="929175"/>
          <a:ext cx="10615895" cy="607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99205E4A-29EA-B603-6EEC-E7A2523000BD}"/>
              </a:ext>
            </a:extLst>
          </p:cNvPr>
          <p:cNvSpPr/>
          <p:nvPr/>
        </p:nvSpPr>
        <p:spPr>
          <a:xfrm>
            <a:off x="7374811" y="256417"/>
            <a:ext cx="4332514" cy="1583958"/>
          </a:xfrm>
          <a:prstGeom prst="roundRect">
            <a:avLst/>
          </a:prstGeom>
          <a:solidFill>
            <a:schemeClr val="bg1"/>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a:solidFill>
                  <a:schemeClr val="tx1"/>
                </a:solidFill>
              </a:rPr>
              <a:t>Expectation statement for older people:</a:t>
            </a:r>
          </a:p>
          <a:p>
            <a:r>
              <a:rPr lang="en-AU" sz="1200">
                <a:solidFill>
                  <a:schemeClr val="tx1"/>
                </a:solidFill>
              </a:rPr>
              <a:t>I receive person-centred, evidence-based, safe, effective, and coordinated clinical care services by </a:t>
            </a:r>
            <a:r>
              <a:rPr lang="en-US" sz="1200">
                <a:solidFill>
                  <a:schemeClr val="tx1"/>
                </a:solidFill>
              </a:rPr>
              <a:t>registered health practitioners, allied health </a:t>
            </a:r>
          </a:p>
          <a:p>
            <a:r>
              <a:rPr lang="en-US" sz="1200">
                <a:solidFill>
                  <a:schemeClr val="tx1"/>
                </a:solidFill>
              </a:rPr>
              <a:t>professionals, allied health assistants </a:t>
            </a:r>
            <a:r>
              <a:rPr lang="en-AU" sz="1200">
                <a:solidFill>
                  <a:schemeClr val="tx1"/>
                </a:solidFill>
              </a:rPr>
              <a:t>and competent aged care workers that meets my changing clinical needs and is in line with my goals and preferences.</a:t>
            </a:r>
          </a:p>
        </p:txBody>
      </p:sp>
      <p:pic>
        <p:nvPicPr>
          <p:cNvPr id="6" name="Content Placeholder 5">
            <a:extLst>
              <a:ext uri="{FF2B5EF4-FFF2-40B4-BE49-F238E27FC236}">
                <a16:creationId xmlns:a16="http://schemas.microsoft.com/office/drawing/2014/main" id="{79FB6991-3E6A-4816-C6FC-C2FF2EA67161}"/>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p:blipFill>
        <p:spPr>
          <a:xfrm>
            <a:off x="259775" y="103235"/>
            <a:ext cx="786816" cy="786816"/>
          </a:xfrm>
        </p:spPr>
      </p:pic>
    </p:spTree>
    <p:extLst>
      <p:ext uri="{BB962C8B-B14F-4D97-AF65-F5344CB8AC3E}">
        <p14:creationId xmlns:p14="http://schemas.microsoft.com/office/powerpoint/2010/main" val="118299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a:xfrm>
            <a:off x="665744" y="1159826"/>
            <a:ext cx="9682163" cy="537936"/>
          </a:xfrm>
        </p:spPr>
        <p:txBody>
          <a:bodyPr lIns="91440" tIns="45720" rIns="91440" bIns="45720" anchor="t">
            <a:normAutofit/>
          </a:bodyPr>
          <a:lstStyle/>
          <a:p>
            <a:r>
              <a:rPr lang="en-AU" sz="3100"/>
              <a:t>Learning Outcomes </a:t>
            </a:r>
          </a:p>
        </p:txBody>
      </p:sp>
      <p:sp>
        <p:nvSpPr>
          <p:cNvPr id="2" name="TextBox 1">
            <a:extLst>
              <a:ext uri="{FF2B5EF4-FFF2-40B4-BE49-F238E27FC236}">
                <a16:creationId xmlns:a16="http://schemas.microsoft.com/office/drawing/2014/main" id="{72FA99E1-EDB5-919C-FEE4-AD98C5692D5B}"/>
              </a:ext>
            </a:extLst>
          </p:cNvPr>
          <p:cNvSpPr txBox="1"/>
          <p:nvPr/>
        </p:nvSpPr>
        <p:spPr>
          <a:xfrm>
            <a:off x="665744" y="1951672"/>
            <a:ext cx="10417215" cy="1477328"/>
          </a:xfrm>
          <a:prstGeom prst="rect">
            <a:avLst/>
          </a:prstGeom>
          <a:noFill/>
        </p:spPr>
        <p:txBody>
          <a:bodyPr wrap="square" rtlCol="0">
            <a:spAutoFit/>
          </a:bodyPr>
          <a:lstStyle/>
          <a:p>
            <a:r>
              <a:rPr lang="en-AU"/>
              <a:t>Completing this learning should support you to:</a:t>
            </a:r>
          </a:p>
          <a:p>
            <a:endParaRPr lang="en-AU"/>
          </a:p>
          <a:p>
            <a:pPr marL="285750" indent="-285750">
              <a:buFont typeface="Arial" panose="020B0604020202020204" pitchFamily="34" charset="0"/>
              <a:buChar char="•"/>
            </a:pPr>
            <a:r>
              <a:rPr lang="en-AU"/>
              <a:t>Apply the requirements of the strengthened Quality Standards to a case study</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Develop understanding of the connections between the strengthened Quality Standards</a:t>
            </a:r>
          </a:p>
        </p:txBody>
      </p:sp>
      <p:sp>
        <p:nvSpPr>
          <p:cNvPr id="6" name="TextBox 5">
            <a:extLst>
              <a:ext uri="{FF2B5EF4-FFF2-40B4-BE49-F238E27FC236}">
                <a16:creationId xmlns:a16="http://schemas.microsoft.com/office/drawing/2014/main" id="{6B59BEAB-B6C9-9601-637D-95544781050C}"/>
              </a:ext>
            </a:extLst>
          </p:cNvPr>
          <p:cNvSpPr txBox="1"/>
          <p:nvPr/>
        </p:nvSpPr>
        <p:spPr>
          <a:xfrm>
            <a:off x="665744" y="3970117"/>
            <a:ext cx="10139423" cy="2308324"/>
          </a:xfrm>
          <a:prstGeom prst="rect">
            <a:avLst/>
          </a:prstGeom>
          <a:noFill/>
          <a:ln>
            <a:solidFill>
              <a:schemeClr val="accent1"/>
            </a:solidFill>
          </a:ln>
        </p:spPr>
        <p:txBody>
          <a:bodyPr wrap="square" lIns="91440" tIns="45720" rIns="91440" bIns="45720" rtlCol="0" anchor="t">
            <a:spAutoFit/>
          </a:bodyPr>
          <a:lstStyle/>
          <a:p>
            <a:r>
              <a:rPr lang="en-AU" b="1">
                <a:solidFill>
                  <a:schemeClr val="accent1"/>
                </a:solidFill>
              </a:rPr>
              <a:t>Reflection opportunity</a:t>
            </a:r>
          </a:p>
          <a:p>
            <a:endParaRPr lang="en-AU"/>
          </a:p>
          <a:p>
            <a:r>
              <a:rPr lang="en-AU"/>
              <a:t>Thoughts about the strengthened Quality Standards:</a:t>
            </a:r>
          </a:p>
          <a:p>
            <a:endParaRPr lang="en-AU"/>
          </a:p>
          <a:p>
            <a:endParaRPr lang="en-AU"/>
          </a:p>
          <a:p>
            <a:endParaRPr lang="en-AU"/>
          </a:p>
          <a:p>
            <a:endParaRPr lang="en-AU"/>
          </a:p>
          <a:p>
            <a:endParaRPr lang="en-AU"/>
          </a:p>
        </p:txBody>
      </p:sp>
    </p:spTree>
    <p:extLst>
      <p:ext uri="{BB962C8B-B14F-4D97-AF65-F5344CB8AC3E}">
        <p14:creationId xmlns:p14="http://schemas.microsoft.com/office/powerpoint/2010/main" val="2421618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F45A3-2E37-2524-99DC-41E28BDF4D6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7646A08-8592-BAE3-77FC-06DC200AA50D}"/>
              </a:ext>
            </a:extLst>
          </p:cNvPr>
          <p:cNvGraphicFramePr>
            <a:graphicFrameLocks noGrp="1"/>
          </p:cNvGraphicFramePr>
          <p:nvPr>
            <p:ph idx="1"/>
            <p:extLst>
              <p:ext uri="{D42A27DB-BD31-4B8C-83A1-F6EECF244321}">
                <p14:modId xmlns:p14="http://schemas.microsoft.com/office/powerpoint/2010/main" val="1446705348"/>
              </p:ext>
            </p:extLst>
          </p:nvPr>
        </p:nvGraphicFramePr>
        <p:xfrm>
          <a:off x="762000" y="1844673"/>
          <a:ext cx="10710861" cy="4247902"/>
        </p:xfrm>
        <a:graphic>
          <a:graphicData uri="http://schemas.openxmlformats.org/drawingml/2006/table">
            <a:tbl>
              <a:tblPr firstRow="1" bandRow="1">
                <a:tableStyleId>{93296810-A885-4BE3-A3E7-6D5BEEA58F35}</a:tableStyleId>
              </a:tblPr>
              <a:tblGrid>
                <a:gridCol w="3570287">
                  <a:extLst>
                    <a:ext uri="{9D8B030D-6E8A-4147-A177-3AD203B41FA5}">
                      <a16:colId xmlns:a16="http://schemas.microsoft.com/office/drawing/2014/main" val="17601621"/>
                    </a:ext>
                  </a:extLst>
                </a:gridCol>
                <a:gridCol w="3570287">
                  <a:extLst>
                    <a:ext uri="{9D8B030D-6E8A-4147-A177-3AD203B41FA5}">
                      <a16:colId xmlns:a16="http://schemas.microsoft.com/office/drawing/2014/main" val="390413772"/>
                    </a:ext>
                  </a:extLst>
                </a:gridCol>
                <a:gridCol w="3570287">
                  <a:extLst>
                    <a:ext uri="{9D8B030D-6E8A-4147-A177-3AD203B41FA5}">
                      <a16:colId xmlns:a16="http://schemas.microsoft.com/office/drawing/2014/main" val="3678900457"/>
                    </a:ext>
                  </a:extLst>
                </a:gridCol>
              </a:tblGrid>
              <a:tr h="740833">
                <a:tc>
                  <a:txBody>
                    <a:bodyPr/>
                    <a:lstStyle/>
                    <a:p>
                      <a:r>
                        <a:rPr lang="en-AU"/>
                        <a:t>Issue/s identified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B3BC"/>
                    </a:solidFill>
                  </a:tcPr>
                </a:tc>
                <a:tc>
                  <a:txBody>
                    <a:bodyPr/>
                    <a:lstStyle/>
                    <a:p>
                      <a:r>
                        <a:rPr lang="en-AU"/>
                        <a:t>Relevant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B3BC"/>
                    </a:solidFill>
                  </a:tcPr>
                </a:tc>
                <a:tc>
                  <a:txBody>
                    <a:bodyPr/>
                    <a:lstStyle/>
                    <a:p>
                      <a:r>
                        <a:rPr lang="en-AU"/>
                        <a:t>Suggested Action/s to meet the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B3BC"/>
                    </a:solidFill>
                  </a:tcPr>
                </a:tc>
                <a:extLst>
                  <a:ext uri="{0D108BD9-81ED-4DB2-BD59-A6C34878D82A}">
                    <a16:rowId xmlns:a16="http://schemas.microsoft.com/office/drawing/2014/main" val="3903087695"/>
                  </a:ext>
                </a:extLst>
              </a:tr>
              <a:tr h="1169023">
                <a:tc>
                  <a:txBody>
                    <a:bodyPr/>
                    <a:lstStyle/>
                    <a:p>
                      <a:r>
                        <a:rPr lang="en-AU"/>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4846869"/>
                  </a:ext>
                </a:extLst>
              </a:tr>
              <a:tr h="1169023">
                <a:tc>
                  <a:txBody>
                    <a:bodyPr/>
                    <a:lstStyle/>
                    <a:p>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854498"/>
                  </a:ext>
                </a:extLst>
              </a:tr>
              <a:tr h="1169023">
                <a:tc>
                  <a:txBody>
                    <a:bodyPr/>
                    <a:lstStyle/>
                    <a:p>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168496"/>
                  </a:ext>
                </a:extLst>
              </a:tr>
            </a:tbl>
          </a:graphicData>
        </a:graphic>
      </p:graphicFrame>
      <p:sp>
        <p:nvSpPr>
          <p:cNvPr id="3" name="Title 2">
            <a:extLst>
              <a:ext uri="{FF2B5EF4-FFF2-40B4-BE49-F238E27FC236}">
                <a16:creationId xmlns:a16="http://schemas.microsoft.com/office/drawing/2014/main" id="{8FEE3DC2-0ACE-B8CA-9C76-BBB7D5E0F2C1}"/>
              </a:ext>
            </a:extLst>
          </p:cNvPr>
          <p:cNvSpPr>
            <a:spLocks noGrp="1"/>
          </p:cNvSpPr>
          <p:nvPr>
            <p:ph type="title"/>
          </p:nvPr>
        </p:nvSpPr>
        <p:spPr/>
        <p:txBody>
          <a:bodyPr/>
          <a:lstStyle/>
          <a:p>
            <a:r>
              <a:rPr lang="en-AU"/>
              <a:t>Participant Notes – Standard 5</a:t>
            </a:r>
          </a:p>
        </p:txBody>
      </p:sp>
      <p:sp>
        <p:nvSpPr>
          <p:cNvPr id="6" name="Rectangle 5">
            <a:extLst>
              <a:ext uri="{FF2B5EF4-FFF2-40B4-BE49-F238E27FC236}">
                <a16:creationId xmlns:a16="http://schemas.microsoft.com/office/drawing/2014/main" id="{86056D1B-6B40-E041-F848-729321B6D73D}"/>
              </a:ext>
            </a:extLst>
          </p:cNvPr>
          <p:cNvSpPr/>
          <p:nvPr/>
        </p:nvSpPr>
        <p:spPr>
          <a:xfrm>
            <a:off x="10818688" y="215757"/>
            <a:ext cx="965770" cy="75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5AD492E5-4852-1D9B-93B0-7476D850AD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250" y1="32750" x2="46250" y2="32750"/>
                      </a14:backgroundRemoval>
                    </a14:imgEffect>
                  </a14:imgLayer>
                </a14:imgProps>
              </a:ext>
              <a:ext uri="{28A0092B-C50C-407E-A947-70E740481C1C}">
                <a14:useLocalDpi xmlns:a14="http://schemas.microsoft.com/office/drawing/2010/main" val="0"/>
              </a:ext>
            </a:extLst>
          </a:blip>
          <a:srcRect/>
          <a:stretch/>
        </p:blipFill>
        <p:spPr>
          <a:xfrm>
            <a:off x="10754331" y="165453"/>
            <a:ext cx="1094483" cy="1094483"/>
          </a:xfrm>
          <a:prstGeom prst="rect">
            <a:avLst/>
          </a:prstGeom>
        </p:spPr>
      </p:pic>
      <p:pic>
        <p:nvPicPr>
          <p:cNvPr id="2" name="Picture 1">
            <a:extLst>
              <a:ext uri="{FF2B5EF4-FFF2-40B4-BE49-F238E27FC236}">
                <a16:creationId xmlns:a16="http://schemas.microsoft.com/office/drawing/2014/main" id="{BA5573A2-A767-D864-6A88-808E77024FAB}"/>
              </a:ext>
            </a:extLst>
          </p:cNvPr>
          <p:cNvPicPr>
            <a:picLocks noChangeAspect="1"/>
          </p:cNvPicPr>
          <p:nvPr/>
        </p:nvPicPr>
        <p:blipFill>
          <a:blip r:embed="rId5"/>
          <a:stretch>
            <a:fillRect/>
          </a:stretch>
        </p:blipFill>
        <p:spPr>
          <a:xfrm>
            <a:off x="8601874" y="275890"/>
            <a:ext cx="925158" cy="907229"/>
          </a:xfrm>
          <a:prstGeom prst="rect">
            <a:avLst/>
          </a:prstGeom>
        </p:spPr>
      </p:pic>
    </p:spTree>
    <p:extLst>
      <p:ext uri="{BB962C8B-B14F-4D97-AF65-F5344CB8AC3E}">
        <p14:creationId xmlns:p14="http://schemas.microsoft.com/office/powerpoint/2010/main" val="77163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F141DF7-2C29-2DB9-7C6A-5ABF4354A85D}"/>
              </a:ext>
            </a:extLst>
          </p:cNvPr>
          <p:cNvGraphicFramePr>
            <a:graphicFrameLocks noGrp="1"/>
          </p:cNvGraphicFramePr>
          <p:nvPr>
            <p:ph idx="1"/>
            <p:extLst>
              <p:ext uri="{D42A27DB-BD31-4B8C-83A1-F6EECF244321}">
                <p14:modId xmlns:p14="http://schemas.microsoft.com/office/powerpoint/2010/main" val="466796445"/>
              </p:ext>
            </p:extLst>
          </p:nvPr>
        </p:nvGraphicFramePr>
        <p:xfrm>
          <a:off x="579563" y="1843684"/>
          <a:ext cx="11002838" cy="4454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65CDAA7-4E83-F32B-E4FA-02FDE59E3084}"/>
              </a:ext>
            </a:extLst>
          </p:cNvPr>
          <p:cNvSpPr>
            <a:spLocks noGrp="1"/>
          </p:cNvSpPr>
          <p:nvPr>
            <p:ph type="title"/>
          </p:nvPr>
        </p:nvSpPr>
        <p:spPr/>
        <p:txBody>
          <a:bodyPr lIns="91440" tIns="45720" rIns="91440" bIns="45720" anchor="t"/>
          <a:lstStyle/>
          <a:p>
            <a:r>
              <a:rPr lang="en-GB">
                <a:ea typeface="Open Sans ExtraBold"/>
                <a:cs typeface="Open Sans ExtraBold"/>
              </a:rPr>
              <a:t>Outline of resource</a:t>
            </a:r>
            <a:endParaRPr lang="en-GB"/>
          </a:p>
        </p:txBody>
      </p:sp>
    </p:spTree>
    <p:extLst>
      <p:ext uri="{BB962C8B-B14F-4D97-AF65-F5344CB8AC3E}">
        <p14:creationId xmlns:p14="http://schemas.microsoft.com/office/powerpoint/2010/main" val="250839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6D23-1BB9-58C3-7380-DA9458500D5D}"/>
              </a:ext>
            </a:extLst>
          </p:cNvPr>
          <p:cNvSpPr>
            <a:spLocks noGrp="1"/>
          </p:cNvSpPr>
          <p:nvPr>
            <p:ph type="ctrTitle"/>
          </p:nvPr>
        </p:nvSpPr>
        <p:spPr>
          <a:xfrm>
            <a:off x="677336" y="2502705"/>
            <a:ext cx="4056590" cy="1052513"/>
          </a:xfrm>
        </p:spPr>
        <p:txBody>
          <a:bodyPr anchor="t">
            <a:normAutofit/>
          </a:bodyPr>
          <a:lstStyle/>
          <a:p>
            <a:r>
              <a:rPr lang="en-GB"/>
              <a:t>Introduction</a:t>
            </a:r>
          </a:p>
        </p:txBody>
      </p:sp>
      <p:sp>
        <p:nvSpPr>
          <p:cNvPr id="3" name="Text Placeholder 2">
            <a:extLst>
              <a:ext uri="{FF2B5EF4-FFF2-40B4-BE49-F238E27FC236}">
                <a16:creationId xmlns:a16="http://schemas.microsoft.com/office/drawing/2014/main" id="{5155A14D-B9DC-E7DD-9F18-110262EEBF42}"/>
              </a:ext>
            </a:extLst>
          </p:cNvPr>
          <p:cNvSpPr>
            <a:spLocks noGrp="1"/>
          </p:cNvSpPr>
          <p:nvPr>
            <p:ph type="body" sz="quarter" idx="13"/>
          </p:nvPr>
        </p:nvSpPr>
        <p:spPr>
          <a:xfrm>
            <a:off x="677863" y="3570682"/>
            <a:ext cx="4094162" cy="649288"/>
          </a:xfrm>
        </p:spPr>
        <p:txBody>
          <a:bodyPr vert="horz" lIns="0" tIns="0" rIns="0" bIns="0" rtlCol="0">
            <a:normAutofit/>
          </a:bodyPr>
          <a:lstStyle/>
          <a:p>
            <a:pPr>
              <a:lnSpc>
                <a:spcPct val="104000"/>
              </a:lnSpc>
              <a:spcAft>
                <a:spcPts val="600"/>
              </a:spcAft>
            </a:pPr>
            <a:r>
              <a:rPr lang="en-GB"/>
              <a:t>Review of the strengthened Quality Standards</a:t>
            </a:r>
          </a:p>
        </p:txBody>
      </p:sp>
    </p:spTree>
    <p:extLst>
      <p:ext uri="{BB962C8B-B14F-4D97-AF65-F5344CB8AC3E}">
        <p14:creationId xmlns:p14="http://schemas.microsoft.com/office/powerpoint/2010/main" val="199509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0F96C5-EF97-C52C-6B6A-B7FB6B1343DD}"/>
              </a:ext>
            </a:extLst>
          </p:cNvPr>
          <p:cNvSpPr>
            <a:spLocks noGrp="1"/>
          </p:cNvSpPr>
          <p:nvPr>
            <p:ph type="title"/>
          </p:nvPr>
        </p:nvSpPr>
        <p:spPr>
          <a:xfrm>
            <a:off x="293704" y="213053"/>
            <a:ext cx="11688499" cy="570717"/>
          </a:xfrm>
          <a:solidFill>
            <a:schemeClr val="bg1"/>
          </a:solidFill>
        </p:spPr>
        <p:txBody>
          <a:bodyPr/>
          <a:lstStyle/>
          <a:p>
            <a:r>
              <a:rPr lang="en-AU"/>
              <a:t>Registration categories</a:t>
            </a:r>
          </a:p>
        </p:txBody>
      </p:sp>
      <p:graphicFrame>
        <p:nvGraphicFramePr>
          <p:cNvPr id="8" name="Table 7">
            <a:extLst>
              <a:ext uri="{FF2B5EF4-FFF2-40B4-BE49-F238E27FC236}">
                <a16:creationId xmlns:a16="http://schemas.microsoft.com/office/drawing/2014/main" id="{EFC68223-9E83-1152-6362-1B20AAACD7B2}"/>
              </a:ext>
            </a:extLst>
          </p:cNvPr>
          <p:cNvGraphicFramePr>
            <a:graphicFrameLocks noGrp="1"/>
          </p:cNvGraphicFramePr>
          <p:nvPr>
            <p:extLst>
              <p:ext uri="{D42A27DB-BD31-4B8C-83A1-F6EECF244321}">
                <p14:modId xmlns:p14="http://schemas.microsoft.com/office/powerpoint/2010/main" val="55215863"/>
              </p:ext>
            </p:extLst>
          </p:nvPr>
        </p:nvGraphicFramePr>
        <p:xfrm>
          <a:off x="293704" y="783770"/>
          <a:ext cx="11602190" cy="5732194"/>
        </p:xfrm>
        <a:graphic>
          <a:graphicData uri="http://schemas.openxmlformats.org/drawingml/2006/table">
            <a:tbl>
              <a:tblPr firstRow="1" bandRow="1">
                <a:tableStyleId>{21E4AEA4-8DFA-4A89-87EB-49C32662AFE0}</a:tableStyleId>
              </a:tblPr>
              <a:tblGrid>
                <a:gridCol w="1042390">
                  <a:extLst>
                    <a:ext uri="{9D8B030D-6E8A-4147-A177-3AD203B41FA5}">
                      <a16:colId xmlns:a16="http://schemas.microsoft.com/office/drawing/2014/main" val="3870518217"/>
                    </a:ext>
                  </a:extLst>
                </a:gridCol>
                <a:gridCol w="2153920">
                  <a:extLst>
                    <a:ext uri="{9D8B030D-6E8A-4147-A177-3AD203B41FA5}">
                      <a16:colId xmlns:a16="http://schemas.microsoft.com/office/drawing/2014/main" val="1958144237"/>
                    </a:ext>
                  </a:extLst>
                </a:gridCol>
                <a:gridCol w="3583093">
                  <a:extLst>
                    <a:ext uri="{9D8B030D-6E8A-4147-A177-3AD203B41FA5}">
                      <a16:colId xmlns:a16="http://schemas.microsoft.com/office/drawing/2014/main" val="851014831"/>
                    </a:ext>
                  </a:extLst>
                </a:gridCol>
                <a:gridCol w="2502349">
                  <a:extLst>
                    <a:ext uri="{9D8B030D-6E8A-4147-A177-3AD203B41FA5}">
                      <a16:colId xmlns:a16="http://schemas.microsoft.com/office/drawing/2014/main" val="3194145614"/>
                    </a:ext>
                  </a:extLst>
                </a:gridCol>
                <a:gridCol w="2320438">
                  <a:extLst>
                    <a:ext uri="{9D8B030D-6E8A-4147-A177-3AD203B41FA5}">
                      <a16:colId xmlns:a16="http://schemas.microsoft.com/office/drawing/2014/main" val="974852151"/>
                    </a:ext>
                  </a:extLst>
                </a:gridCol>
              </a:tblGrid>
              <a:tr h="373880">
                <a:tc rowSpan="2">
                  <a:txBody>
                    <a:bodyPr/>
                    <a:lstStyle/>
                    <a:p>
                      <a:endParaRPr lang="en-AU" sz="1100">
                        <a:solidFill>
                          <a:schemeClr val="bg1"/>
                        </a:solidFill>
                      </a:endParaRPr>
                    </a:p>
                    <a:p>
                      <a:r>
                        <a:rPr lang="en-AU" sz="1100">
                          <a:solidFill>
                            <a:schemeClr val="bg1"/>
                          </a:solidFill>
                        </a:rPr>
                        <a:t>Provider registration category</a:t>
                      </a:r>
                    </a:p>
                  </a:txBody>
                  <a:tcPr/>
                </a:tc>
                <a:tc rowSpan="2">
                  <a:txBody>
                    <a:bodyPr/>
                    <a:lstStyle/>
                    <a:p>
                      <a:endParaRPr lang="en-AU" sz="1100">
                        <a:solidFill>
                          <a:schemeClr val="bg1"/>
                        </a:solidFill>
                      </a:endParaRPr>
                    </a:p>
                    <a:p>
                      <a:endParaRPr lang="en-AU" sz="1100">
                        <a:solidFill>
                          <a:schemeClr val="bg1"/>
                        </a:solidFill>
                      </a:endParaRPr>
                    </a:p>
                    <a:p>
                      <a:r>
                        <a:rPr lang="en-AU" sz="1100">
                          <a:solidFill>
                            <a:schemeClr val="bg1"/>
                          </a:solidFill>
                        </a:rPr>
                        <a:t>Description</a:t>
                      </a:r>
                    </a:p>
                  </a:txBody>
                  <a:tcPr/>
                </a:tc>
                <a:tc rowSpan="2">
                  <a:txBody>
                    <a:bodyPr/>
                    <a:lstStyle/>
                    <a:p>
                      <a:endParaRPr lang="en-AU" sz="1100">
                        <a:solidFill>
                          <a:schemeClr val="bg1"/>
                        </a:solidFill>
                      </a:endParaRPr>
                    </a:p>
                    <a:p>
                      <a:endParaRPr lang="en-AU" sz="1100">
                        <a:solidFill>
                          <a:schemeClr val="bg1"/>
                        </a:solidFill>
                      </a:endParaRPr>
                    </a:p>
                    <a:p>
                      <a:r>
                        <a:rPr lang="en-AU" sz="1100">
                          <a:solidFill>
                            <a:schemeClr val="bg1"/>
                          </a:solidFill>
                        </a:rPr>
                        <a:t>Service types</a:t>
                      </a:r>
                    </a:p>
                  </a:txBody>
                  <a:tcPr/>
                </a:tc>
                <a:tc gridSpan="2">
                  <a:txBody>
                    <a:bodyPr/>
                    <a:lstStyle/>
                    <a:p>
                      <a:r>
                        <a:rPr lang="en-AU" sz="900">
                          <a:solidFill>
                            <a:schemeClr val="bg1"/>
                          </a:solidFill>
                        </a:rPr>
                        <a:t>Application to registration categories</a:t>
                      </a:r>
                    </a:p>
                  </a:txBody>
                  <a:tcPr/>
                </a:tc>
                <a:tc hMerge="1">
                  <a:txBody>
                    <a:bodyPr/>
                    <a:lstStyle/>
                    <a:p>
                      <a:endParaRPr lang="en-AU" sz="900">
                        <a:solidFill>
                          <a:schemeClr val="bg1"/>
                        </a:solidFill>
                      </a:endParaRPr>
                    </a:p>
                  </a:txBody>
                  <a:tcPr>
                    <a:solidFill>
                      <a:schemeClr val="accent2">
                        <a:lumMod val="75000"/>
                      </a:schemeClr>
                    </a:solidFill>
                  </a:tcPr>
                </a:tc>
                <a:extLst>
                  <a:ext uri="{0D108BD9-81ED-4DB2-BD59-A6C34878D82A}">
                    <a16:rowId xmlns:a16="http://schemas.microsoft.com/office/drawing/2014/main" val="1971536245"/>
                  </a:ext>
                </a:extLst>
              </a:tr>
              <a:tr h="373880">
                <a:tc vMerge="1">
                  <a:txBody>
                    <a:bodyPr/>
                    <a:lstStyle/>
                    <a:p>
                      <a:endParaRPr lang="en-AU" sz="900">
                        <a:solidFill>
                          <a:schemeClr val="bg1"/>
                        </a:solidFill>
                      </a:endParaRPr>
                    </a:p>
                  </a:txBody>
                  <a:tcPr>
                    <a:solidFill>
                      <a:schemeClr val="accent2">
                        <a:lumMod val="75000"/>
                      </a:schemeClr>
                    </a:solidFill>
                  </a:tcPr>
                </a:tc>
                <a:tc vMerge="1">
                  <a:txBody>
                    <a:bodyPr/>
                    <a:lstStyle/>
                    <a:p>
                      <a:endParaRPr lang="en-AU" sz="900">
                        <a:solidFill>
                          <a:schemeClr val="bg1"/>
                        </a:solidFill>
                      </a:endParaRPr>
                    </a:p>
                  </a:txBody>
                  <a:tcPr>
                    <a:solidFill>
                      <a:schemeClr val="accent2">
                        <a:lumMod val="75000"/>
                      </a:schemeClr>
                    </a:solidFill>
                  </a:tcPr>
                </a:tc>
                <a:tc vMerge="1">
                  <a:txBody>
                    <a:bodyPr/>
                    <a:lstStyle/>
                    <a:p>
                      <a:endParaRPr lang="en-AU" sz="900">
                        <a:solidFill>
                          <a:schemeClr val="bg1"/>
                        </a:solidFill>
                      </a:endParaRPr>
                    </a:p>
                  </a:txBody>
                  <a:tcPr>
                    <a:solidFill>
                      <a:schemeClr val="accent2">
                        <a:lumMod val="75000"/>
                      </a:schemeClr>
                    </a:solidFill>
                  </a:tcPr>
                </a:tc>
                <a:tc>
                  <a:txBody>
                    <a:bodyPr/>
                    <a:lstStyle/>
                    <a:p>
                      <a:r>
                        <a:rPr lang="en-AU" sz="1100">
                          <a:solidFill>
                            <a:schemeClr val="bg1"/>
                          </a:solidFill>
                        </a:rPr>
                        <a:t>Aged care Quality Standards –</a:t>
                      </a:r>
                    </a:p>
                    <a:p>
                      <a:r>
                        <a:rPr lang="en-AU" sz="1100">
                          <a:solidFill>
                            <a:schemeClr val="bg1"/>
                          </a:solidFill>
                        </a:rPr>
                        <a:t>1-4</a:t>
                      </a:r>
                    </a:p>
                  </a:txBody>
                  <a:tcPr>
                    <a:solidFill>
                      <a:srgbClr val="00577D"/>
                    </a:solidFill>
                  </a:tcPr>
                </a:tc>
                <a:tc>
                  <a:txBody>
                    <a:bodyPr/>
                    <a:lstStyle/>
                    <a:p>
                      <a:r>
                        <a:rPr lang="en-AU" sz="1100">
                          <a:solidFill>
                            <a:schemeClr val="bg1"/>
                          </a:solidFill>
                        </a:rPr>
                        <a:t>Aged care Quality Standards –  5-7</a:t>
                      </a:r>
                    </a:p>
                  </a:txBody>
                  <a:tcPr>
                    <a:solidFill>
                      <a:srgbClr val="00577D"/>
                    </a:solidFill>
                  </a:tcPr>
                </a:tc>
                <a:extLst>
                  <a:ext uri="{0D108BD9-81ED-4DB2-BD59-A6C34878D82A}">
                    <a16:rowId xmlns:a16="http://schemas.microsoft.com/office/drawing/2014/main" val="1107318227"/>
                  </a:ext>
                </a:extLst>
              </a:tr>
              <a:tr h="606517">
                <a:tc>
                  <a:txBody>
                    <a:bodyPr/>
                    <a:lstStyle/>
                    <a:p>
                      <a:r>
                        <a:rPr lang="en-AU" sz="1100"/>
                        <a:t>Category 1</a:t>
                      </a:r>
                    </a:p>
                  </a:txBody>
                  <a:tcPr/>
                </a:tc>
                <a:tc>
                  <a:txBody>
                    <a:bodyPr/>
                    <a:lstStyle/>
                    <a:p>
                      <a:r>
                        <a:rPr lang="en-AU" sz="1100"/>
                        <a:t>Home and community services</a:t>
                      </a:r>
                    </a:p>
                  </a:txBody>
                  <a:tcPr/>
                </a:tc>
                <a:tc>
                  <a:txBody>
                    <a:bodyPr/>
                    <a:lstStyle/>
                    <a:p>
                      <a:pPr marL="171450" indent="-171450">
                        <a:buFont typeface="Wingdings" panose="05000000000000000000" pitchFamily="2" charset="2"/>
                        <a:buChar char="§"/>
                      </a:pPr>
                      <a:r>
                        <a:rPr lang="en-AU" sz="1100"/>
                        <a:t>Domestic assistance</a:t>
                      </a:r>
                    </a:p>
                    <a:p>
                      <a:pPr marL="171450" indent="-171450">
                        <a:buFont typeface="Wingdings" panose="05000000000000000000" pitchFamily="2" charset="2"/>
                        <a:buChar char="§"/>
                      </a:pPr>
                      <a:r>
                        <a:rPr lang="en-AU" sz="1100"/>
                        <a:t>Home maintenance and repairs</a:t>
                      </a:r>
                    </a:p>
                    <a:p>
                      <a:pPr marL="171450" indent="-171450">
                        <a:buFont typeface="Wingdings" panose="05000000000000000000" pitchFamily="2" charset="2"/>
                        <a:buChar char="§"/>
                      </a:pPr>
                      <a:r>
                        <a:rPr lang="en-AU" sz="1100"/>
                        <a:t>Meals</a:t>
                      </a:r>
                    </a:p>
                    <a:p>
                      <a:pPr marL="171450" indent="-171450">
                        <a:buFont typeface="Wingdings" panose="05000000000000000000" pitchFamily="2" charset="2"/>
                        <a:buChar char="§"/>
                      </a:pPr>
                      <a:r>
                        <a:rPr lang="en-AU" sz="1100"/>
                        <a:t>Transport</a:t>
                      </a:r>
                    </a:p>
                  </a:txBody>
                  <a:tcPr/>
                </a:tc>
                <a:tc>
                  <a:txBody>
                    <a:bodyPr/>
                    <a:lstStyle/>
                    <a:p>
                      <a:endParaRPr lang="en-AU" sz="1100"/>
                    </a:p>
                  </a:txBody>
                  <a:tcPr/>
                </a:tc>
                <a:tc>
                  <a:txBody>
                    <a:bodyPr/>
                    <a:lstStyle/>
                    <a:p>
                      <a:endParaRPr lang="en-AU" sz="1100"/>
                    </a:p>
                  </a:txBody>
                  <a:tcPr/>
                </a:tc>
                <a:extLst>
                  <a:ext uri="{0D108BD9-81ED-4DB2-BD59-A6C34878D82A}">
                    <a16:rowId xmlns:a16="http://schemas.microsoft.com/office/drawing/2014/main" val="713324425"/>
                  </a:ext>
                </a:extLst>
              </a:tr>
              <a:tr h="606517">
                <a:tc>
                  <a:txBody>
                    <a:bodyPr/>
                    <a:lstStyle/>
                    <a:p>
                      <a:r>
                        <a:rPr lang="en-AU" sz="1100"/>
                        <a:t>Category 2</a:t>
                      </a:r>
                    </a:p>
                  </a:txBody>
                  <a:tcPr/>
                </a:tc>
                <a:tc>
                  <a:txBody>
                    <a:bodyPr/>
                    <a:lstStyle/>
                    <a:p>
                      <a:r>
                        <a:rPr lang="en-AU" sz="1100"/>
                        <a:t>Assistive technology and home modifications</a:t>
                      </a:r>
                    </a:p>
                  </a:txBody>
                  <a:tcPr/>
                </a:tc>
                <a:tc>
                  <a:txBody>
                    <a:bodyPr/>
                    <a:lstStyle/>
                    <a:p>
                      <a:pPr marL="171450" indent="-171450">
                        <a:buFont typeface="Wingdings" panose="05000000000000000000" pitchFamily="2" charset="2"/>
                        <a:buChar char="§"/>
                      </a:pPr>
                      <a:r>
                        <a:rPr lang="en-AU" sz="1100"/>
                        <a:t>Equipment and products</a:t>
                      </a:r>
                    </a:p>
                    <a:p>
                      <a:pPr marL="171450" indent="-171450">
                        <a:buFont typeface="Wingdings" panose="05000000000000000000" pitchFamily="2" charset="2"/>
                        <a:buChar char="§"/>
                      </a:pPr>
                      <a:r>
                        <a:rPr lang="en-AU" sz="1100"/>
                        <a:t>Home adjustments</a:t>
                      </a:r>
                    </a:p>
                  </a:txBody>
                  <a:tcPr/>
                </a:tc>
                <a:tc>
                  <a:txBody>
                    <a:bodyPr/>
                    <a:lstStyle/>
                    <a:p>
                      <a:endParaRPr lang="en-AU" sz="1100"/>
                    </a:p>
                  </a:txBody>
                  <a:tcPr/>
                </a:tc>
                <a:tc>
                  <a:txBody>
                    <a:bodyPr/>
                    <a:lstStyle/>
                    <a:p>
                      <a:endParaRPr lang="en-AU" sz="1100"/>
                    </a:p>
                  </a:txBody>
                  <a:tcPr/>
                </a:tc>
                <a:extLst>
                  <a:ext uri="{0D108BD9-81ED-4DB2-BD59-A6C34878D82A}">
                    <a16:rowId xmlns:a16="http://schemas.microsoft.com/office/drawing/2014/main" val="1739934453"/>
                  </a:ext>
                </a:extLst>
              </a:tr>
              <a:tr h="606517">
                <a:tc>
                  <a:txBody>
                    <a:bodyPr/>
                    <a:lstStyle/>
                    <a:p>
                      <a:r>
                        <a:rPr lang="en-AU" sz="1100"/>
                        <a:t>Category 3</a:t>
                      </a:r>
                    </a:p>
                  </a:txBody>
                  <a:tcPr/>
                </a:tc>
                <a:tc>
                  <a:txBody>
                    <a:bodyPr/>
                    <a:lstStyle/>
                    <a:p>
                      <a:r>
                        <a:rPr lang="en-AU" sz="1100"/>
                        <a:t>Advisory and support services</a:t>
                      </a:r>
                    </a:p>
                  </a:txBody>
                  <a:tcPr/>
                </a:tc>
                <a:tc>
                  <a:txBody>
                    <a:bodyPr/>
                    <a:lstStyle/>
                    <a:p>
                      <a:pPr marL="171450" indent="-171450">
                        <a:buFont typeface="Wingdings" panose="05000000000000000000" pitchFamily="2" charset="2"/>
                        <a:buChar char="§"/>
                      </a:pPr>
                      <a:r>
                        <a:rPr lang="en-AU" sz="1100"/>
                        <a:t>Hoarding and squalor assistance</a:t>
                      </a:r>
                    </a:p>
                    <a:p>
                      <a:pPr marL="171450" indent="-171450">
                        <a:buFont typeface="Wingdings" panose="05000000000000000000" pitchFamily="2" charset="2"/>
                        <a:buChar char="§"/>
                      </a:pPr>
                      <a:r>
                        <a:rPr lang="en-AU" sz="1100"/>
                        <a:t>Social support and community engagement</a:t>
                      </a:r>
                    </a:p>
                  </a:txBody>
                  <a:tcPr/>
                </a:tc>
                <a:tc>
                  <a:txBody>
                    <a:bodyPr/>
                    <a:lstStyle/>
                    <a:p>
                      <a:endParaRPr lang="en-AU" sz="1100"/>
                    </a:p>
                  </a:txBody>
                  <a:tcPr/>
                </a:tc>
                <a:tc>
                  <a:txBody>
                    <a:bodyPr/>
                    <a:lstStyle/>
                    <a:p>
                      <a:endParaRPr lang="en-AU" sz="1100"/>
                    </a:p>
                  </a:txBody>
                  <a:tcPr/>
                </a:tc>
                <a:extLst>
                  <a:ext uri="{0D108BD9-81ED-4DB2-BD59-A6C34878D82A}">
                    <a16:rowId xmlns:a16="http://schemas.microsoft.com/office/drawing/2014/main" val="2066176262"/>
                  </a:ext>
                </a:extLst>
              </a:tr>
              <a:tr h="606517">
                <a:tc>
                  <a:txBody>
                    <a:bodyPr/>
                    <a:lstStyle/>
                    <a:p>
                      <a:r>
                        <a:rPr lang="en-AU" sz="1100"/>
                        <a:t>Category 4</a:t>
                      </a:r>
                    </a:p>
                  </a:txBody>
                  <a:tcPr/>
                </a:tc>
                <a:tc>
                  <a:txBody>
                    <a:bodyPr/>
                    <a:lstStyle/>
                    <a:p>
                      <a:r>
                        <a:rPr lang="en-AU" sz="1100"/>
                        <a:t>Personal care and care support in the home or community (including respite)</a:t>
                      </a:r>
                    </a:p>
                  </a:txBody>
                  <a:tcPr/>
                </a:tc>
                <a:tc>
                  <a:txBody>
                    <a:bodyPr/>
                    <a:lstStyle/>
                    <a:p>
                      <a:pPr marL="171450" indent="-171450">
                        <a:buFont typeface="Wingdings" panose="05000000000000000000" pitchFamily="2" charset="2"/>
                        <a:buChar char="§"/>
                      </a:pPr>
                      <a:r>
                        <a:rPr lang="en-AU" sz="1100"/>
                        <a:t>Allied health and other therapy</a:t>
                      </a:r>
                    </a:p>
                    <a:p>
                      <a:pPr marL="171450" indent="-171450">
                        <a:buFont typeface="Wingdings" panose="05000000000000000000" pitchFamily="2" charset="2"/>
                        <a:buChar char="§"/>
                      </a:pPr>
                      <a:r>
                        <a:rPr lang="en-AU" sz="1100"/>
                        <a:t>Personal care</a:t>
                      </a:r>
                    </a:p>
                    <a:p>
                      <a:pPr marL="171450" indent="-171450">
                        <a:buFont typeface="Wingdings" panose="05000000000000000000" pitchFamily="2" charset="2"/>
                        <a:buChar char="§"/>
                      </a:pPr>
                      <a:r>
                        <a:rPr lang="en-AU" sz="1100"/>
                        <a:t>Nutrition</a:t>
                      </a:r>
                    </a:p>
                    <a:p>
                      <a:pPr marL="171450" indent="-171450">
                        <a:buFont typeface="Wingdings" panose="05000000000000000000" pitchFamily="2" charset="2"/>
                        <a:buChar char="§"/>
                      </a:pPr>
                      <a:r>
                        <a:rPr lang="en-AU" sz="1100"/>
                        <a:t>Therapeutic services for independent living</a:t>
                      </a:r>
                    </a:p>
                    <a:p>
                      <a:pPr marL="171450" indent="-171450">
                        <a:buFont typeface="Wingdings" panose="05000000000000000000" pitchFamily="2" charset="2"/>
                        <a:buChar char="§"/>
                      </a:pPr>
                      <a:r>
                        <a:rPr lang="en-AU" sz="1100"/>
                        <a:t>Home or community general respite</a:t>
                      </a:r>
                    </a:p>
                    <a:p>
                      <a:pPr marL="171450" indent="-171450">
                        <a:buFont typeface="Wingdings" panose="05000000000000000000" pitchFamily="2" charset="2"/>
                        <a:buChar char="§"/>
                      </a:pPr>
                      <a:r>
                        <a:rPr lang="en-AU" sz="1100"/>
                        <a:t>Community cottage respite</a:t>
                      </a:r>
                    </a:p>
                    <a:p>
                      <a:pPr marL="171450" indent="-171450">
                        <a:buFont typeface="Wingdings" panose="05000000000000000000" pitchFamily="2" charset="2"/>
                        <a:buChar char="§"/>
                      </a:pPr>
                      <a:r>
                        <a:rPr lang="en-AU" sz="1100"/>
                        <a:t>Care management</a:t>
                      </a:r>
                    </a:p>
                    <a:p>
                      <a:pPr marL="171450" indent="-171450">
                        <a:buFont typeface="Wingdings" panose="05000000000000000000" pitchFamily="2" charset="2"/>
                        <a:buChar char="§"/>
                      </a:pPr>
                      <a:r>
                        <a:rPr lang="en-AU" sz="1100"/>
                        <a:t>Restorative care management</a:t>
                      </a:r>
                    </a:p>
                  </a:txBody>
                  <a:tcPr/>
                </a:tc>
                <a:tc>
                  <a:txBody>
                    <a:bodyPr/>
                    <a:lstStyle/>
                    <a:p>
                      <a:r>
                        <a:rPr lang="en-AU" sz="1100"/>
                        <a:t>Standard 1: The individual</a:t>
                      </a:r>
                    </a:p>
                    <a:p>
                      <a:r>
                        <a:rPr lang="en-AU" sz="1100"/>
                        <a:t>Standard 2: The organisation</a:t>
                      </a:r>
                    </a:p>
                    <a:p>
                      <a:r>
                        <a:rPr lang="en-AU" sz="1100"/>
                        <a:t>Standard 3: The care and services</a:t>
                      </a:r>
                    </a:p>
                    <a:p>
                      <a:r>
                        <a:rPr lang="en-AU" sz="1100"/>
                        <a:t>Standard 4: The environment</a:t>
                      </a:r>
                    </a:p>
                  </a:txBody>
                  <a:tcPr/>
                </a:tc>
                <a:tc>
                  <a:txBody>
                    <a:bodyPr/>
                    <a:lstStyle/>
                    <a:p>
                      <a:r>
                        <a:rPr lang="en-AU" sz="1100"/>
                        <a:t>Standard 5: Clinical care</a:t>
                      </a:r>
                    </a:p>
                    <a:p>
                      <a:r>
                        <a:rPr lang="en-AU" sz="1100"/>
                        <a:t>Outcome 5.1 Clinical governance</a:t>
                      </a:r>
                    </a:p>
                    <a:p>
                      <a:endParaRPr lang="en-AU" sz="1100"/>
                    </a:p>
                    <a:p>
                      <a:r>
                        <a:rPr lang="en-AU" sz="1100" i="1"/>
                        <a:t>(Applies to the service types of care management and restorative care management only)</a:t>
                      </a:r>
                    </a:p>
                  </a:txBody>
                  <a:tcPr/>
                </a:tc>
                <a:extLst>
                  <a:ext uri="{0D108BD9-81ED-4DB2-BD59-A6C34878D82A}">
                    <a16:rowId xmlns:a16="http://schemas.microsoft.com/office/drawing/2014/main" val="2852456056"/>
                  </a:ext>
                </a:extLst>
              </a:tr>
              <a:tr h="606517">
                <a:tc>
                  <a:txBody>
                    <a:bodyPr/>
                    <a:lstStyle/>
                    <a:p>
                      <a:r>
                        <a:rPr lang="en-AU" sz="1100"/>
                        <a:t>Category 5</a:t>
                      </a:r>
                    </a:p>
                  </a:txBody>
                  <a:tcPr/>
                </a:tc>
                <a:tc>
                  <a:txBody>
                    <a:bodyPr/>
                    <a:lstStyle/>
                    <a:p>
                      <a:r>
                        <a:rPr lang="en-AU" sz="1100"/>
                        <a:t>Nursing and transition care</a:t>
                      </a:r>
                    </a:p>
                  </a:txBody>
                  <a:tcPr/>
                </a:tc>
                <a:tc>
                  <a:txBody>
                    <a:bodyPr/>
                    <a:lstStyle/>
                    <a:p>
                      <a:pPr marL="171450" indent="-171450">
                        <a:buFont typeface="Wingdings" panose="05000000000000000000" pitchFamily="2" charset="2"/>
                        <a:buChar char="§"/>
                      </a:pPr>
                      <a:r>
                        <a:rPr lang="en-AU" sz="1100"/>
                        <a:t>Nursing care</a:t>
                      </a:r>
                    </a:p>
                    <a:p>
                      <a:pPr marL="171450" indent="-171450">
                        <a:buFont typeface="Wingdings" panose="05000000000000000000" pitchFamily="2" charset="2"/>
                        <a:buChar char="§"/>
                      </a:pPr>
                      <a:r>
                        <a:rPr lang="en-AU" sz="1100"/>
                        <a:t>Assistance with transition care</a:t>
                      </a:r>
                    </a:p>
                  </a:txBody>
                  <a:tcPr/>
                </a:tc>
                <a:tc>
                  <a:txBody>
                    <a:bodyPr/>
                    <a:lstStyle/>
                    <a:p>
                      <a:r>
                        <a:rPr lang="en-AU" sz="1100"/>
                        <a:t>Standard 1: The individual</a:t>
                      </a:r>
                    </a:p>
                    <a:p>
                      <a:r>
                        <a:rPr lang="en-AU" sz="1100"/>
                        <a:t>Standard 2: The organisation</a:t>
                      </a:r>
                    </a:p>
                    <a:p>
                      <a:r>
                        <a:rPr lang="en-AU" sz="1100"/>
                        <a:t>Standard 3: The care and services</a:t>
                      </a:r>
                    </a:p>
                    <a:p>
                      <a:r>
                        <a:rPr lang="en-AU" sz="1100"/>
                        <a:t>Standard 4: The environment</a:t>
                      </a:r>
                    </a:p>
                  </a:txBody>
                  <a:tcPr/>
                </a:tc>
                <a:tc>
                  <a:txBody>
                    <a:bodyPr/>
                    <a:lstStyle/>
                    <a:p>
                      <a:r>
                        <a:rPr lang="en-AU" sz="1100"/>
                        <a:t>Standard 5: Clinical care</a:t>
                      </a:r>
                    </a:p>
                  </a:txBody>
                  <a:tcPr/>
                </a:tc>
                <a:extLst>
                  <a:ext uri="{0D108BD9-81ED-4DB2-BD59-A6C34878D82A}">
                    <a16:rowId xmlns:a16="http://schemas.microsoft.com/office/drawing/2014/main" val="153096778"/>
                  </a:ext>
                </a:extLst>
              </a:tr>
              <a:tr h="606517">
                <a:tc>
                  <a:txBody>
                    <a:bodyPr/>
                    <a:lstStyle/>
                    <a:p>
                      <a:r>
                        <a:rPr lang="en-AU" sz="1100"/>
                        <a:t>Category 6</a:t>
                      </a:r>
                    </a:p>
                  </a:txBody>
                  <a:tcPr/>
                </a:tc>
                <a:tc>
                  <a:txBody>
                    <a:bodyPr/>
                    <a:lstStyle/>
                    <a:p>
                      <a:r>
                        <a:rPr lang="en-AU" sz="1100"/>
                        <a:t>Residential care (including respite)</a:t>
                      </a:r>
                    </a:p>
                  </a:txBody>
                  <a:tcPr/>
                </a:tc>
                <a:tc>
                  <a:txBody>
                    <a:bodyPr/>
                    <a:lstStyle/>
                    <a:p>
                      <a:pPr marL="171450" indent="-171450">
                        <a:buFont typeface="Wingdings" panose="05000000000000000000" pitchFamily="2" charset="2"/>
                        <a:buChar char="§"/>
                      </a:pPr>
                      <a:r>
                        <a:rPr lang="en-AU" sz="1100"/>
                        <a:t>Residential accommodation</a:t>
                      </a:r>
                    </a:p>
                    <a:p>
                      <a:pPr marL="171450" indent="-171450">
                        <a:buFont typeface="Wingdings" panose="05000000000000000000" pitchFamily="2" charset="2"/>
                        <a:buChar char="§"/>
                      </a:pPr>
                      <a:r>
                        <a:rPr lang="en-AU" sz="1100"/>
                        <a:t>Residential everyday living</a:t>
                      </a:r>
                    </a:p>
                    <a:p>
                      <a:pPr marL="171450" indent="-171450">
                        <a:buFont typeface="Wingdings" panose="05000000000000000000" pitchFamily="2" charset="2"/>
                        <a:buChar char="§"/>
                      </a:pPr>
                      <a:r>
                        <a:rPr lang="en-AU" sz="1100"/>
                        <a:t>Residential services</a:t>
                      </a:r>
                    </a:p>
                    <a:p>
                      <a:pPr marL="171450" indent="-171450">
                        <a:buFont typeface="Wingdings" panose="05000000000000000000" pitchFamily="2" charset="2"/>
                        <a:buChar char="§"/>
                      </a:pPr>
                      <a:r>
                        <a:rPr lang="en-AU" sz="1100"/>
                        <a:t>Residential clinical care</a:t>
                      </a:r>
                    </a:p>
                  </a:txBody>
                  <a:tcPr/>
                </a:tc>
                <a:tc>
                  <a:txBody>
                    <a:bodyPr/>
                    <a:lstStyle/>
                    <a:p>
                      <a:r>
                        <a:rPr lang="en-AU" sz="1100"/>
                        <a:t>Standard 1: The individual</a:t>
                      </a:r>
                    </a:p>
                    <a:p>
                      <a:r>
                        <a:rPr lang="en-AU" sz="1100"/>
                        <a:t>Standard 2: The organisation</a:t>
                      </a:r>
                    </a:p>
                    <a:p>
                      <a:r>
                        <a:rPr lang="en-AU" sz="1100"/>
                        <a:t>Standard 3: The care and services</a:t>
                      </a:r>
                    </a:p>
                    <a:p>
                      <a:r>
                        <a:rPr lang="en-AU" sz="1100"/>
                        <a:t>Standard 4: The environment</a:t>
                      </a:r>
                    </a:p>
                  </a:txBody>
                  <a:tcPr/>
                </a:tc>
                <a:tc>
                  <a:txBody>
                    <a:bodyPr/>
                    <a:lstStyle/>
                    <a:p>
                      <a:r>
                        <a:rPr lang="en-AU" sz="1100"/>
                        <a:t>Standard 5: Clinical care</a:t>
                      </a:r>
                    </a:p>
                    <a:p>
                      <a:r>
                        <a:rPr lang="en-AU" sz="1100"/>
                        <a:t>Standard 6: Food and nutrition</a:t>
                      </a:r>
                    </a:p>
                    <a:p>
                      <a:r>
                        <a:rPr lang="en-AU" sz="1100"/>
                        <a:t>Standard 7: The residential community</a:t>
                      </a:r>
                    </a:p>
                  </a:txBody>
                  <a:tcPr/>
                </a:tc>
                <a:extLst>
                  <a:ext uri="{0D108BD9-81ED-4DB2-BD59-A6C34878D82A}">
                    <a16:rowId xmlns:a16="http://schemas.microsoft.com/office/drawing/2014/main" val="2419684005"/>
                  </a:ext>
                </a:extLst>
              </a:tr>
            </a:tbl>
          </a:graphicData>
        </a:graphic>
      </p:graphicFrame>
    </p:spTree>
    <p:extLst>
      <p:ext uri="{BB962C8B-B14F-4D97-AF65-F5344CB8AC3E}">
        <p14:creationId xmlns:p14="http://schemas.microsoft.com/office/powerpoint/2010/main" val="3797386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ABCA03-E7B3-854A-F130-6AA2F5980AEA}"/>
              </a:ext>
            </a:extLst>
          </p:cNvPr>
          <p:cNvSpPr>
            <a:spLocks noGrp="1"/>
          </p:cNvSpPr>
          <p:nvPr>
            <p:ph idx="1"/>
          </p:nvPr>
        </p:nvSpPr>
        <p:spPr>
          <a:xfrm>
            <a:off x="600632" y="1879554"/>
            <a:ext cx="5850786" cy="3218750"/>
          </a:xfrm>
        </p:spPr>
        <p:txBody>
          <a:bodyPr vert="horz" lIns="0" tIns="0" rIns="0" bIns="0" rtlCol="0" anchor="t">
            <a:normAutofit/>
          </a:bodyPr>
          <a:lstStyle/>
          <a:p>
            <a:pPr marL="0" marR="0" lvl="0" indent="0" algn="l" defTabSz="914400" rtl="0" eaLnBrk="1" fontAlgn="auto" latinLnBrk="0" hangingPunct="1">
              <a:lnSpc>
                <a:spcPct val="114000"/>
              </a:lnSpc>
              <a:spcBef>
                <a:spcPts val="0"/>
              </a:spcBef>
              <a:spcAft>
                <a:spcPts val="0"/>
              </a:spcAft>
              <a:buClrTx/>
              <a:buSzTx/>
              <a:buFont typeface="Fira Sans Light" panose="020B0403050000020004" pitchFamily="34" charset="0"/>
              <a:buChar char="﻿"/>
              <a:tabLst/>
              <a:defRPr/>
            </a:pPr>
            <a:r>
              <a:rPr kumimoji="0" lang="en-AU" sz="1800" b="0" i="0" u="none" strike="noStrike" kern="1200" cap="none" spc="0" normalizeH="0" baseline="0" noProof="0">
                <a:ln>
                  <a:noFill/>
                </a:ln>
                <a:solidFill>
                  <a:srgbClr val="00577D"/>
                </a:solidFill>
                <a:effectLst/>
                <a:uLnTx/>
                <a:uFillTx/>
                <a:latin typeface="Open Sans"/>
                <a:ea typeface="Open Sans"/>
                <a:cs typeface="Open Sans"/>
                <a:hlinkClick r:id="rId3"/>
              </a:rPr>
              <a:t>Strengthened Quality Standards | resources</a:t>
            </a:r>
            <a:endParaRPr kumimoji="0" lang="en-AU" sz="1800" b="0" i="0" u="none" strike="noStrike" kern="1200" cap="none" spc="0" normalizeH="0" baseline="0" noProof="0">
              <a:ln>
                <a:noFill/>
              </a:ln>
              <a:solidFill>
                <a:srgbClr val="00577D"/>
              </a:solidFill>
              <a:effectLst/>
              <a:uLnTx/>
              <a:uFillTx/>
              <a:latin typeface="Open Sans"/>
              <a:ea typeface="Open Sans"/>
              <a:cs typeface="Open Sans"/>
            </a:endParaRPr>
          </a:p>
          <a:p>
            <a:endParaRPr lang="en-US" b="0"/>
          </a:p>
          <a:p>
            <a:pPr marL="0" marR="0" lvl="0" indent="0" algn="l" defTabSz="914400" rtl="0" eaLnBrk="1" fontAlgn="auto" latinLnBrk="0" hangingPunct="1">
              <a:lnSpc>
                <a:spcPct val="113999"/>
              </a:lnSpc>
              <a:spcBef>
                <a:spcPts val="0"/>
              </a:spcBef>
              <a:spcAft>
                <a:spcPts val="0"/>
              </a:spcAft>
              <a:buClrTx/>
              <a:buSzTx/>
              <a:buFont typeface="Fira Sans Light" panose="020B0403050000020004" pitchFamily="34" charset="0"/>
              <a:buChar char="﻿"/>
              <a:tabLst/>
              <a:defRPr/>
            </a:pPr>
            <a:r>
              <a:rPr kumimoji="0" lang="en-AU" sz="1800" b="0" i="0" u="none" strike="noStrike" kern="1200" cap="none" spc="0" normalizeH="0" baseline="0" noProof="0">
                <a:ln>
                  <a:noFill/>
                </a:ln>
                <a:solidFill>
                  <a:srgbClr val="00577D"/>
                </a:solidFill>
                <a:effectLst/>
                <a:uLnTx/>
                <a:uFillTx/>
                <a:latin typeface="Open Sans"/>
                <a:ea typeface="Open Sans"/>
                <a:cs typeface="Open Sans"/>
                <a:hlinkClick r:id="rId4"/>
              </a:rPr>
              <a:t>Strengthened Quality Standards guidance | Aged Care Quality and Safety Commission</a:t>
            </a:r>
            <a:endParaRPr kumimoji="0" lang="en-AU" sz="1800" b="0" i="0" u="none" strike="noStrike" kern="1200" cap="none" spc="0" normalizeH="0" baseline="0" noProof="0">
              <a:ln>
                <a:noFill/>
              </a:ln>
              <a:solidFill>
                <a:srgbClr val="00577D"/>
              </a:solidFill>
              <a:effectLst/>
              <a:uLnTx/>
              <a:uFillTx/>
              <a:latin typeface="Open Sans"/>
              <a:ea typeface="Open Sans"/>
              <a:cs typeface="Open Sans"/>
            </a:endParaRPr>
          </a:p>
          <a:p>
            <a:endParaRPr lang="en-AU" b="0"/>
          </a:p>
          <a:p>
            <a:pPr marL="0" marR="0" lvl="0" indent="0" algn="l" defTabSz="914400" rtl="0" eaLnBrk="1" fontAlgn="auto" latinLnBrk="0" hangingPunct="1">
              <a:lnSpc>
                <a:spcPct val="113999"/>
              </a:lnSpc>
              <a:spcBef>
                <a:spcPts val="0"/>
              </a:spcBef>
              <a:spcAft>
                <a:spcPts val="0"/>
              </a:spcAft>
              <a:buClrTx/>
              <a:buSzTx/>
              <a:buFont typeface="Fira Sans Light" panose="020B0403050000020004" pitchFamily="34" charset="0"/>
              <a:buChar char="﻿"/>
              <a:tabLst/>
              <a:defRPr/>
            </a:pPr>
            <a:r>
              <a:rPr kumimoji="0" lang="en-AU" sz="1800" b="0" i="0" u="none" strike="noStrike" kern="1200" cap="none" spc="0" normalizeH="0" baseline="0" noProof="0">
                <a:ln>
                  <a:noFill/>
                </a:ln>
                <a:solidFill>
                  <a:srgbClr val="00577D"/>
                </a:solidFill>
                <a:effectLst/>
                <a:uLnTx/>
                <a:uFillTx/>
                <a:latin typeface="Open Sans"/>
                <a:ea typeface="Open Sans"/>
                <a:cs typeface="Open Sans"/>
                <a:hlinkClick r:id="rId5"/>
              </a:rPr>
              <a:t>Strengthening the Aged Care Quality Standards | Australian Government Department of Health and Aged Care</a:t>
            </a:r>
            <a:endParaRPr kumimoji="0" lang="en-AU" sz="1800" b="0" i="0" u="none" strike="noStrike" kern="1200" cap="none" spc="0" normalizeH="0" baseline="0" noProof="0">
              <a:ln>
                <a:noFill/>
              </a:ln>
              <a:solidFill>
                <a:srgbClr val="00577D"/>
              </a:solidFill>
              <a:effectLst/>
              <a:uLnTx/>
              <a:uFillTx/>
              <a:latin typeface="Open Sans"/>
              <a:ea typeface="Open Sans"/>
              <a:cs typeface="Open Sans"/>
            </a:endParaRPr>
          </a:p>
          <a:p>
            <a:pPr>
              <a:lnSpc>
                <a:spcPct val="113999"/>
              </a:lnSpc>
            </a:pPr>
            <a:endParaRPr lang="en-AU" b="0"/>
          </a:p>
          <a:p>
            <a:pPr>
              <a:lnSpc>
                <a:spcPct val="113999"/>
              </a:lnSpc>
            </a:pPr>
            <a:endParaRPr lang="en-AU" b="0"/>
          </a:p>
          <a:p>
            <a:pPr>
              <a:lnSpc>
                <a:spcPct val="113999"/>
              </a:lnSpc>
            </a:pPr>
            <a:endParaRPr lang="en-AU" b="0"/>
          </a:p>
          <a:p>
            <a:pPr>
              <a:lnSpc>
                <a:spcPct val="113999"/>
              </a:lnSpc>
            </a:pPr>
            <a:endParaRPr lang="en-AU" b="0"/>
          </a:p>
          <a:p>
            <a:pPr>
              <a:lnSpc>
                <a:spcPct val="113999"/>
              </a:lnSpc>
            </a:pPr>
            <a:endParaRPr lang="en-AU" b="0"/>
          </a:p>
          <a:p>
            <a:pPr>
              <a:lnSpc>
                <a:spcPct val="113999"/>
              </a:lnSpc>
            </a:pPr>
            <a:endParaRPr lang="en-AU" b="0"/>
          </a:p>
          <a:p>
            <a:pPr>
              <a:lnSpc>
                <a:spcPct val="113999"/>
              </a:lnSpc>
            </a:pPr>
            <a:endParaRPr lang="en-AU" b="0"/>
          </a:p>
        </p:txBody>
      </p:sp>
      <p:sp>
        <p:nvSpPr>
          <p:cNvPr id="3" name="Title 2">
            <a:extLst>
              <a:ext uri="{FF2B5EF4-FFF2-40B4-BE49-F238E27FC236}">
                <a16:creationId xmlns:a16="http://schemas.microsoft.com/office/drawing/2014/main" id="{60D747C2-0C1B-B833-7F18-70DFB6AA4375}"/>
              </a:ext>
            </a:extLst>
          </p:cNvPr>
          <p:cNvSpPr>
            <a:spLocks noGrp="1"/>
          </p:cNvSpPr>
          <p:nvPr>
            <p:ph type="title"/>
          </p:nvPr>
        </p:nvSpPr>
        <p:spPr>
          <a:xfrm>
            <a:off x="399044" y="420914"/>
            <a:ext cx="9682163" cy="537936"/>
          </a:xfrm>
        </p:spPr>
        <p:txBody>
          <a:bodyPr lIns="91440" tIns="45720" rIns="91440" bIns="45720" anchor="t"/>
          <a:lstStyle/>
          <a:p>
            <a:r>
              <a:rPr lang="en-AU"/>
              <a:t>Available digital guidance</a:t>
            </a:r>
          </a:p>
        </p:txBody>
      </p:sp>
      <p:pic>
        <p:nvPicPr>
          <p:cNvPr id="15" name="Picture 14">
            <a:extLst>
              <a:ext uri="{FF2B5EF4-FFF2-40B4-BE49-F238E27FC236}">
                <a16:creationId xmlns:a16="http://schemas.microsoft.com/office/drawing/2014/main" id="{575A20A3-DEFA-04A6-AF1F-E5EFDF73AC63}"/>
              </a:ext>
            </a:extLst>
          </p:cNvPr>
          <p:cNvPicPr>
            <a:picLocks noChangeAspect="1"/>
          </p:cNvPicPr>
          <p:nvPr/>
        </p:nvPicPr>
        <p:blipFill>
          <a:blip r:embed="rId6"/>
          <a:stretch>
            <a:fillRect/>
          </a:stretch>
        </p:blipFill>
        <p:spPr>
          <a:xfrm>
            <a:off x="6630510" y="27488"/>
            <a:ext cx="5341538" cy="1862724"/>
          </a:xfrm>
          <a:prstGeom prst="rect">
            <a:avLst/>
          </a:prstGeom>
        </p:spPr>
      </p:pic>
      <p:pic>
        <p:nvPicPr>
          <p:cNvPr id="16" name="Picture 15">
            <a:extLst>
              <a:ext uri="{FF2B5EF4-FFF2-40B4-BE49-F238E27FC236}">
                <a16:creationId xmlns:a16="http://schemas.microsoft.com/office/drawing/2014/main" id="{E61109EF-FD74-7CD7-9768-5E321E1E2A30}"/>
              </a:ext>
            </a:extLst>
          </p:cNvPr>
          <p:cNvPicPr>
            <a:picLocks noChangeAspect="1"/>
          </p:cNvPicPr>
          <p:nvPr/>
        </p:nvPicPr>
        <p:blipFill>
          <a:blip r:embed="rId7"/>
          <a:stretch>
            <a:fillRect/>
          </a:stretch>
        </p:blipFill>
        <p:spPr>
          <a:xfrm>
            <a:off x="6630510" y="2026581"/>
            <a:ext cx="5341538" cy="2126243"/>
          </a:xfrm>
          <a:prstGeom prst="rect">
            <a:avLst/>
          </a:prstGeom>
        </p:spPr>
      </p:pic>
      <p:pic>
        <p:nvPicPr>
          <p:cNvPr id="18" name="Picture 17">
            <a:extLst>
              <a:ext uri="{FF2B5EF4-FFF2-40B4-BE49-F238E27FC236}">
                <a16:creationId xmlns:a16="http://schemas.microsoft.com/office/drawing/2014/main" id="{5E69B889-F629-1876-4CAD-0D5B11EF7FBC}"/>
              </a:ext>
            </a:extLst>
          </p:cNvPr>
          <p:cNvPicPr>
            <a:picLocks noChangeAspect="1"/>
          </p:cNvPicPr>
          <p:nvPr/>
        </p:nvPicPr>
        <p:blipFill>
          <a:blip r:embed="rId8"/>
          <a:stretch>
            <a:fillRect/>
          </a:stretch>
        </p:blipFill>
        <p:spPr>
          <a:xfrm>
            <a:off x="6630510" y="4176678"/>
            <a:ext cx="5341538" cy="1843252"/>
          </a:xfrm>
          <a:prstGeom prst="rect">
            <a:avLst/>
          </a:prstGeom>
        </p:spPr>
      </p:pic>
    </p:spTree>
    <p:extLst>
      <p:ext uri="{BB962C8B-B14F-4D97-AF65-F5344CB8AC3E}">
        <p14:creationId xmlns:p14="http://schemas.microsoft.com/office/powerpoint/2010/main" val="11701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2631A2-9919-D29F-A767-9CC0F474AB86}"/>
              </a:ext>
            </a:extLst>
          </p:cNvPr>
          <p:cNvSpPr>
            <a:spLocks noGrp="1"/>
          </p:cNvSpPr>
          <p:nvPr>
            <p:ph idx="1"/>
          </p:nvPr>
        </p:nvSpPr>
        <p:spPr/>
        <p:txBody>
          <a:bodyPr vert="horz" lIns="0" tIns="0" rIns="0" bIns="0" rtlCol="0" anchor="t">
            <a:normAutofit/>
          </a:bodyPr>
          <a:lstStyle/>
          <a:p>
            <a:r>
              <a:rPr lang="en-AU" b="0">
                <a:solidFill>
                  <a:schemeClr val="tx1"/>
                </a:solidFill>
                <a:latin typeface="Open Sans"/>
                <a:ea typeface="Open Sans"/>
                <a:cs typeface="Open Sans"/>
              </a:rPr>
              <a:t>What have you noticed about the strengthened Quality Standards digital guidance?</a:t>
            </a:r>
          </a:p>
          <a:p>
            <a:endParaRPr lang="en-AU" b="0">
              <a:solidFill>
                <a:schemeClr val="tx1"/>
              </a:solidFill>
            </a:endParaRP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latin typeface="Open Sans"/>
                <a:ea typeface="Open Sans"/>
                <a:cs typeface="Open Sans"/>
              </a:rPr>
              <a:t>How might you be able to use this digital guidance to help in your daily work activities?</a:t>
            </a:r>
          </a:p>
          <a:p>
            <a:endParaRPr lang="en-AU" b="0">
              <a:solidFill>
                <a:schemeClr val="tx1"/>
              </a:solidFill>
            </a:endParaRP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latin typeface="Open Sans"/>
                <a:ea typeface="Open Sans"/>
                <a:cs typeface="Open Sans"/>
              </a:rPr>
              <a:t>How might this digital guidance help when there is an issue?</a:t>
            </a:r>
          </a:p>
        </p:txBody>
      </p:sp>
      <p:sp>
        <p:nvSpPr>
          <p:cNvPr id="3" name="Title 2">
            <a:extLst>
              <a:ext uri="{FF2B5EF4-FFF2-40B4-BE49-F238E27FC236}">
                <a16:creationId xmlns:a16="http://schemas.microsoft.com/office/drawing/2014/main" id="{821EAF67-7AFA-6A94-54DD-623BDFADD5A4}"/>
              </a:ext>
            </a:extLst>
          </p:cNvPr>
          <p:cNvSpPr>
            <a:spLocks noGrp="1"/>
          </p:cNvSpPr>
          <p:nvPr>
            <p:ph type="title"/>
          </p:nvPr>
        </p:nvSpPr>
        <p:spPr>
          <a:xfrm>
            <a:off x="665744" y="1078801"/>
            <a:ext cx="9682163" cy="537936"/>
          </a:xfrm>
        </p:spPr>
        <p:txBody>
          <a:bodyPr/>
          <a:lstStyle/>
          <a:p>
            <a:r>
              <a:rPr lang="en-AU" sz="2400">
                <a:solidFill>
                  <a:schemeClr val="accent1"/>
                </a:solidFill>
              </a:rPr>
              <a:t>Reflection opportunity</a:t>
            </a:r>
          </a:p>
        </p:txBody>
      </p:sp>
    </p:spTree>
    <p:extLst>
      <p:ext uri="{BB962C8B-B14F-4D97-AF65-F5344CB8AC3E}">
        <p14:creationId xmlns:p14="http://schemas.microsoft.com/office/powerpoint/2010/main" val="3646523836"/>
      </p:ext>
    </p:extLst>
  </p:cSld>
  <p:clrMapOvr>
    <a:masterClrMapping/>
  </p:clrMapOvr>
</p:sld>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84b19ea7-d61a-4583-bb00-55465adf5bcb">43AUEAQ5DAMQ-89688049-3267</_dlc_DocId>
    <_dlc_DocIdUrl xmlns="84b19ea7-d61a-4583-bb00-55465adf5bcb">
      <Url>https://agedcarequality.sharepoint.com/sites/SectorEducation/_layouts/15/DocIdRedir.aspx?ID=43AUEAQ5DAMQ-89688049-3267</Url>
      <Description>43AUEAQ5DAMQ-89688049-3267</Description>
    </_dlc_DocIdUrl>
    <lcf76f155ced4ddcb4097134ff3c332f xmlns="ef9ebb58-0321-4887-b389-526ad070f493">
      <Terms xmlns="http://schemas.microsoft.com/office/infopath/2007/PartnerControls"/>
    </lcf76f155ced4ddcb4097134ff3c332f>
    <TaxCatchAll xmlns="84b19ea7-d61a-4583-bb00-55465adf5bcb"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B243DFEC386164A9E514A3F283EA8BB" ma:contentTypeVersion="13" ma:contentTypeDescription="Create a new document." ma:contentTypeScope="" ma:versionID="6b7b9f563267c16aa716a8f53839b3a1">
  <xsd:schema xmlns:xsd="http://www.w3.org/2001/XMLSchema" xmlns:xs="http://www.w3.org/2001/XMLSchema" xmlns:p="http://schemas.microsoft.com/office/2006/metadata/properties" xmlns:ns2="84b19ea7-d61a-4583-bb00-55465adf5bcb" xmlns:ns3="ef9ebb58-0321-4887-b389-526ad070f493" targetNamespace="http://schemas.microsoft.com/office/2006/metadata/properties" ma:root="true" ma:fieldsID="15338d3509dafef65b984335b1f17036" ns2:_="" ns3:_="">
    <xsd:import namespace="84b19ea7-d61a-4583-bb00-55465adf5bcb"/>
    <xsd:import namespace="ef9ebb58-0321-4887-b389-526ad070f49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BillingMetadata"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9ebb58-0321-4887-b389-526ad070f4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2.xml><?xml version="1.0" encoding="utf-8"?>
<ds:datastoreItem xmlns:ds="http://schemas.openxmlformats.org/officeDocument/2006/customXml" ds:itemID="{5D446BD8-4B31-4B58-BAA6-98490F7541E3}">
  <ds:schemaRefs>
    <ds:schemaRef ds:uri="http://schemas.microsoft.com/sharepoint/events"/>
  </ds:schemaRefs>
</ds:datastoreItem>
</file>

<file path=customXml/itemProps3.xml><?xml version="1.0" encoding="utf-8"?>
<ds:datastoreItem xmlns:ds="http://schemas.openxmlformats.org/officeDocument/2006/customXml" ds:itemID="{5E590A3B-6435-47E1-9B42-C243DF9F4B59}">
  <ds:schemaRefs>
    <ds:schemaRef ds:uri="http://purl.org/dc/elements/1.1/"/>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schemas.microsoft.com/office/infopath/2007/PartnerControls"/>
    <ds:schemaRef ds:uri="ef9ebb58-0321-4887-b389-526ad070f493"/>
    <ds:schemaRef ds:uri="84b19ea7-d61a-4583-bb00-55465adf5bcb"/>
    <ds:schemaRef ds:uri="http://www.w3.org/XML/1998/namespace"/>
    <ds:schemaRef ds:uri="http://purl.org/dc/dcmitype/"/>
  </ds:schemaRefs>
</ds:datastoreItem>
</file>

<file path=customXml/itemProps4.xml><?xml version="1.0" encoding="utf-8"?>
<ds:datastoreItem xmlns:ds="http://schemas.openxmlformats.org/officeDocument/2006/customXml" ds:itemID="{DA5B9E86-4ED4-405E-83D1-EB340F4BECE6}">
  <ds:schemaRefs>
    <ds:schemaRef ds:uri="84b19ea7-d61a-4583-bb00-55465adf5bcb"/>
    <ds:schemaRef ds:uri="ef9ebb58-0321-4887-b389-526ad070f4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ACQSC-Powerpoint_Arial_template _2021</Template>
  <TotalTime>0</TotalTime>
  <Words>6390</Words>
  <Application>Microsoft Office PowerPoint</Application>
  <PresentationFormat>Widescreen</PresentationFormat>
  <Paragraphs>643</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All reforms</vt:lpstr>
      <vt:lpstr>How to use this PowerPoint resource</vt:lpstr>
      <vt:lpstr> The strengthened Quality Standards: Preparing for the changes</vt:lpstr>
      <vt:lpstr>Release of information</vt:lpstr>
      <vt:lpstr>Learning Outcomes </vt:lpstr>
      <vt:lpstr>Outline of resource</vt:lpstr>
      <vt:lpstr>Introduction</vt:lpstr>
      <vt:lpstr>Registration categories</vt:lpstr>
      <vt:lpstr>Available digital guidance</vt:lpstr>
      <vt:lpstr>Reflection opportunity</vt:lpstr>
      <vt:lpstr>PowerPoint Presentation</vt:lpstr>
      <vt:lpstr>The fall</vt:lpstr>
      <vt:lpstr>PowerPoint Presentation</vt:lpstr>
      <vt:lpstr>Return from hospital</vt:lpstr>
      <vt:lpstr>Reflection opportunity</vt:lpstr>
      <vt:lpstr>What do the Standards require?</vt:lpstr>
      <vt:lpstr>The Standards require: Fill out the missing information below, using the digital guidance to help</vt:lpstr>
      <vt:lpstr>PowerPoint Presentation</vt:lpstr>
      <vt:lpstr>Participant responses:</vt:lpstr>
      <vt:lpstr>Transitions at [insert name of your organisation here]</vt:lpstr>
      <vt:lpstr>Facilitator information</vt:lpstr>
      <vt:lpstr>Section 2</vt:lpstr>
      <vt:lpstr>Working through a case study in our organisation</vt:lpstr>
      <vt:lpstr>PowerPoint Presentation</vt:lpstr>
      <vt:lpstr>The fall</vt:lpstr>
      <vt:lpstr>Additional issues with care and services</vt:lpstr>
      <vt:lpstr>PowerPoint Presentation</vt:lpstr>
      <vt:lpstr>Standard 1: The individual </vt:lpstr>
      <vt:lpstr>Participant Notes – Standard 1</vt:lpstr>
      <vt:lpstr>PowerPoint Presentation</vt:lpstr>
      <vt:lpstr>Standard 2: The organisation</vt:lpstr>
      <vt:lpstr>Participant Notes – Standard 2</vt:lpstr>
      <vt:lpstr>PowerPoint Presentation</vt:lpstr>
      <vt:lpstr>Standard 3: The care and services </vt:lpstr>
      <vt:lpstr>Participant Notes – Standard 3</vt:lpstr>
      <vt:lpstr>PowerPoint Presentation</vt:lpstr>
      <vt:lpstr>Standard 4: The environment </vt:lpstr>
      <vt:lpstr>Participant Notes – Standard 4</vt:lpstr>
      <vt:lpstr>PowerPoint Presentation</vt:lpstr>
      <vt:lpstr>Standard 5: Clinical care</vt:lpstr>
      <vt:lpstr>Participant Notes – Standard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lastModifiedBy>Michelle Courts</cp:lastModifiedBy>
  <cp:revision>2</cp:revision>
  <cp:lastPrinted>2025-04-14T23:50:32Z</cp:lastPrinted>
  <dcterms:created xsi:type="dcterms:W3CDTF">2022-07-14T05:57:50Z</dcterms:created>
  <dcterms:modified xsi:type="dcterms:W3CDTF">2025-12-01T22:18:14Z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0x0101003B243DFEC386164A9E514A3F283EA8BB</vt:lpwstr>
  </property>
  <property fmtid="{D5CDD505-2E9C-101B-9397-08002B2CF9AE}" pid="3" name="MediaServiceImageTags">
    <vt:lpwstr/>
  </property>
  <property fmtid="{D5CDD505-2E9C-101B-9397-08002B2CF9AE}" pid="4" name="Open Sans">
    <vt:lpwstr>203;#Template|3b4cb134-79b3-4678-87f7-a44c8494efc1;#202;#Graphic/Image|0a6c10a9-7c0f-4889-8584-3fa817e32869;#207;#Presentation|c0f8e390-8b1a-4990-8177-aeed177a21a2;#204;#Newsletter|960c6545-da79-4fb1-8ce9-7dbde7f1044a;#205;#Guideline|21e90be5-07b8-47b8-bda9-f83773999b89;#208;#Policy|0d178268-8e2b-48cf-a908-89600bc8a67e;#211;#Procedure|dfdaa00d-46aa-42dd-8e70-bccc23b87f29</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hbf77303503b46a9bef27d0f1736a54e">
    <vt:lpwstr>Presentation|c0f8e390-8b1a-4990-8177-aeed177a21a2;Template|3b4cb134-79b3-4678-87f7-a44c8494efc1</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SharedWithUsers">
    <vt:lpwstr>4043;#Joey Pan</vt:lpwstr>
  </property>
  <property fmtid="{D5CDD505-2E9C-101B-9397-08002B2CF9AE}" pid="13" name="Open_x0020_Sans">
    <vt:lpwstr>203;#Template|3b4cb134-79b3-4678-87f7-a44c8494efc1;#202;#Graphic/Image|0a6c10a9-7c0f-4889-8584-3fa817e32869;#207;#Presentation|c0f8e390-8b1a-4990-8177-aeed177a21a2;#204;#Newsletter|960c6545-da79-4fb1-8ce9-7dbde7f1044a;#205;#Guideline|21e90be5-07b8-47b8-bda9-f83773999b89;#208;#Policy|0d178268-8e2b-48cf-a908-89600bc8a67e;#211;#Procedure|dfdaa00d-46aa-42dd-8e70-bccc23b87f29</vt:lpwstr>
  </property>
  <property fmtid="{D5CDD505-2E9C-101B-9397-08002B2CF9AE}" pid="14" name="Order">
    <vt:lpwstr>1800.00000000000</vt:lpwstr>
  </property>
  <property fmtid="{D5CDD505-2E9C-101B-9397-08002B2CF9AE}" pid="15" name="BusinessGroup">
    <vt:lpwstr/>
  </property>
  <property fmtid="{D5CDD505-2E9C-101B-9397-08002B2CF9AE}" pid="16" name="m6eab11d16734de79de10eb25d77a5ce">
    <vt:lpwstr/>
  </property>
  <property fmtid="{D5CDD505-2E9C-101B-9397-08002B2CF9AE}" pid="17" name="kb959cf8c14942ff8d24fd23f5f825ea">
    <vt:lpwstr/>
  </property>
  <property fmtid="{D5CDD505-2E9C-101B-9397-08002B2CF9AE}" pid="18" name="DocumentStatus">
    <vt:lpwstr/>
  </property>
  <property fmtid="{D5CDD505-2E9C-101B-9397-08002B2CF9AE}" pid="19" name="n51593ea74634fcd83a25952285c486e">
    <vt:lpwstr/>
  </property>
  <property fmtid="{D5CDD505-2E9C-101B-9397-08002B2CF9AE}" pid="20" name="k21aa65fbbdb4478879b71b576885e0e">
    <vt:lpwstr/>
  </property>
  <property fmtid="{D5CDD505-2E9C-101B-9397-08002B2CF9AE}" pid="21" name="IntranetDocumentType">
    <vt:lpwstr/>
  </property>
  <property fmtid="{D5CDD505-2E9C-101B-9397-08002B2CF9AE}" pid="22" name="TaxCatchAll">
    <vt:lpwstr/>
  </property>
  <property fmtid="{D5CDD505-2E9C-101B-9397-08002B2CF9AE}" pid="23" name="SectionIntranet">
    <vt:lpwstr/>
  </property>
  <property fmtid="{D5CDD505-2E9C-101B-9397-08002B2CF9AE}" pid="24" name="TeamIntranet">
    <vt:lpwstr/>
  </property>
  <property fmtid="{D5CDD505-2E9C-101B-9397-08002B2CF9AE}" pid="25" name="h26fe057405c4c8486e34ce129b85acd">
    <vt:lpwstr/>
  </property>
  <property fmtid="{D5CDD505-2E9C-101B-9397-08002B2CF9AE}" pid="26" name="_dlc_DocIdItemGuid">
    <vt:lpwstr>3c492403-b06e-41a9-a1fd-1414a30a8e82</vt:lpwstr>
  </property>
</Properties>
</file>