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7" r:id="rId6"/>
  </p:sldMasterIdLst>
  <p:notesMasterIdLst>
    <p:notesMasterId r:id="rId40"/>
  </p:notesMasterIdLst>
  <p:sldIdLst>
    <p:sldId id="257" r:id="rId7"/>
    <p:sldId id="260" r:id="rId8"/>
    <p:sldId id="258" r:id="rId9"/>
    <p:sldId id="1882" r:id="rId10"/>
    <p:sldId id="1883" r:id="rId11"/>
    <p:sldId id="263" r:id="rId12"/>
    <p:sldId id="266" r:id="rId13"/>
    <p:sldId id="264" r:id="rId14"/>
    <p:sldId id="272" r:id="rId15"/>
    <p:sldId id="270" r:id="rId16"/>
    <p:sldId id="275" r:id="rId17"/>
    <p:sldId id="271" r:id="rId18"/>
    <p:sldId id="274" r:id="rId19"/>
    <p:sldId id="277" r:id="rId20"/>
    <p:sldId id="276" r:id="rId21"/>
    <p:sldId id="278" r:id="rId22"/>
    <p:sldId id="279" r:id="rId23"/>
    <p:sldId id="280" r:id="rId24"/>
    <p:sldId id="281" r:id="rId25"/>
    <p:sldId id="282" r:id="rId26"/>
    <p:sldId id="283" r:id="rId27"/>
    <p:sldId id="284" r:id="rId28"/>
    <p:sldId id="289" r:id="rId29"/>
    <p:sldId id="285" r:id="rId30"/>
    <p:sldId id="286" r:id="rId31"/>
    <p:sldId id="287" r:id="rId32"/>
    <p:sldId id="288" r:id="rId33"/>
    <p:sldId id="290" r:id="rId34"/>
    <p:sldId id="291" r:id="rId35"/>
    <p:sldId id="292" r:id="rId36"/>
    <p:sldId id="293" r:id="rId37"/>
    <p:sldId id="294"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01B003-0959-E48E-EB00-1BAB7E4F3E07}" name="Elizabeth Hayes" initials="EH" userId="S::Elizabeth.Hayes@agedcarequality.gov.au::6fe8e213-5eff-401d-a5aa-639d03c52a68" providerId="AD"/>
  <p188:author id="{3DAE7717-E240-6F84-EDF6-8FA449CE9039}" name="Elizabeth Hayes" initials="EH" userId="S::elizabeth.hayes@agedcarequality.gov.au::6fe8e213-5eff-401d-a5aa-639d03c52a68" providerId="AD"/>
  <p188:author id="{1CF91E5C-55E3-DD34-B68B-8506FDD9A116}" name="Margot White" initials="MW" userId="S::margot.white@agedcarequality.gov.au::eb2841cd-9180-4e75-98d1-548c52d3fc0e" providerId="AD"/>
  <p188:author id="{475C9461-8B79-D180-3372-4D42615B6ED3}" name="Shankar Annarao" initials="SA" userId="S::Shankar.Annarao@agedcarequality.gov.au::a3c815e1-436d-476c-bbd4-a4981a8d57c2" providerId="AD"/>
  <p188:author id="{80912E86-0393-EDB1-8315-A4A748C9E092}" name="Ayla Weeks" initials="AW" userId="S::ayla.weeks@agedcarequality.gov.au::294c2ec2-aefd-4238-a611-e83ae1217766" providerId="AD"/>
  <p188:author id="{E0F2B588-6A6D-28F8-7E6A-F37839D2D29D}" name="Michelle Courts" initials="MC" userId="S::Michelle.Courts@agedcarequality.gov.au::3e6f7b8c-89e1-493a-aaa7-2bb32b45a7fe" providerId="AD"/>
  <p188:author id="{415521DC-141A-BBEE-6EE0-C5A8DBAE86B3}" name="Zabrina Batterham" initials="ZB" userId="S::Zabrina.Batterham@agedcarequality.gov.au::4521c680-e78e-42bf-b363-7f7e9d351f2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A22B4-6DA9-406A-BAD9-8564744678D8}" v="1" dt="2025-12-05T03:21:08.192"/>
    <p1510:client id="{7F1C3EC0-AC76-4722-916D-2028EC690C71}" v="1" dt="2025-12-05T01:40:37.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998" autoAdjust="0"/>
  </p:normalViewPr>
  <p:slideViewPr>
    <p:cSldViewPr snapToGrid="0">
      <p:cViewPr varScale="1">
        <p:scale>
          <a:sx n="58" d="100"/>
          <a:sy n="58" d="100"/>
        </p:scale>
        <p:origin x="25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58E61-99FE-43FA-96A0-DE03DA24D5CD}" type="datetimeFigureOut">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C5ACC-04F4-44CC-A469-9B1E45D0931D}" type="slidenum">
              <a:t>‹#›</a:t>
            </a:fld>
            <a:endParaRPr lang="en-US"/>
          </a:p>
        </p:txBody>
      </p:sp>
    </p:spTree>
    <p:extLst>
      <p:ext uri="{BB962C8B-B14F-4D97-AF65-F5344CB8AC3E}">
        <p14:creationId xmlns:p14="http://schemas.microsoft.com/office/powerpoint/2010/main" val="326625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gedcarequality.gov.au/resource-library/standard-3-care-and-servi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gedcarequality.gov.au/resource-library/standard-4-environmen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gedcarequality.gov.au/standards-guidance/intro"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gedcarequality.gov.au/resource-library/standard-5-clinical-car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gedcarequality.gov.au/resource-library/standard-6-food-and-nutritio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gedcarequality.gov.au/resource-library/standard-7-residential-community"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gedcarequality.gov.au/"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agedcarequality.gov.au/providers/education-training/online-learning-ali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gedcarequality.gov.au/provider-handbook/registration-mode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agedcarequality.gov.au/resource-library/strengthened-quality-standards-quick-reference-guide" TargetMode="External"/><Relationship Id="rId5" Type="http://schemas.openxmlformats.org/officeDocument/2006/relationships/hyperlink" Target="https://www.health.gov.au/our-work/new-model-for-regulating-aged-care/how-it-works" TargetMode="External"/><Relationship Id="rId4" Type="http://schemas.openxmlformats.org/officeDocument/2006/relationships/hyperlink" Target="https://www.agedcarequality.gov.au/standards-guidance/intr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gedcarequality.gov.au/resource-library/standard-1-individua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gedcarequality.gov.au/resource-library/standard-2-organisatio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agedcarequality.gov.au/strengthened-quality-standard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200" i="1" dirty="0">
                <a:latin typeface="Open Sans"/>
                <a:ea typeface="Open Sans"/>
                <a:cs typeface="Open Sans"/>
              </a:rPr>
              <a:t>Facilitator notes: Suitable audience: The information provided by the Commission is suitable for all internal workers, contractors and volunteers. Adding your own extra information is welcome, however the suitable audience may need to be updated.</a:t>
            </a:r>
            <a:endParaRPr lang="en-US" sz="1200" i="1"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D80C5ACC-04F4-44CC-A469-9B1E45D0931D}" type="slidenum">
              <a:t>1</a:t>
            </a:fld>
            <a:endParaRPr lang="en-US"/>
          </a:p>
        </p:txBody>
      </p:sp>
    </p:spTree>
    <p:extLst>
      <p:ext uri="{BB962C8B-B14F-4D97-AF65-F5344CB8AC3E}">
        <p14:creationId xmlns:p14="http://schemas.microsoft.com/office/powerpoint/2010/main" val="1329986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This slide gives key information to the key topics of Standard 2. You can find out more in the strengthened Aged Care Quality Standards fact sheets, and then further insight in the guidance materials listed below. </a:t>
            </a:r>
            <a:r>
              <a:rPr lang="en-AU" b="1" dirty="0">
                <a:latin typeface="Open Sans"/>
                <a:ea typeface="Open Sans"/>
                <a:cs typeface="Open Sans"/>
              </a:rPr>
              <a:t>There is also a second slide following this one to outline the key topics within Standard 2 that clarify existing expectations.</a:t>
            </a:r>
            <a:endParaRPr lang="en-US" dirty="0">
              <a:latin typeface="Open Sans"/>
              <a:ea typeface="Open Sans"/>
              <a:cs typeface="Open Sans"/>
            </a:endParaRPr>
          </a:p>
          <a:p>
            <a:endParaRPr lang="en-AU" u="sng" dirty="0">
              <a:latin typeface="Open Sans" pitchFamily="2" charset="0"/>
              <a:ea typeface="Open Sans" pitchFamily="2" charset="0"/>
              <a:cs typeface="Open Sans" pitchFamily="2" charset="0"/>
            </a:endParaRPr>
          </a:p>
          <a:p>
            <a:r>
              <a:rPr lang="en-AU" u="sng" dirty="0">
                <a:latin typeface="Open Sans" pitchFamily="2" charset="0"/>
                <a:ea typeface="Open Sans" pitchFamily="2" charset="0"/>
                <a:cs typeface="Open Sans" pitchFamily="2" charset="0"/>
              </a:rPr>
              <a:t>Suggested script:</a:t>
            </a:r>
          </a:p>
          <a:p>
            <a:r>
              <a:rPr lang="en-AU" dirty="0">
                <a:latin typeface="Open Sans" pitchFamily="2" charset="0"/>
                <a:ea typeface="Open Sans" pitchFamily="2" charset="0"/>
                <a:cs typeface="Open Sans" pitchFamily="2" charset="0"/>
              </a:rPr>
              <a:t>The</a:t>
            </a:r>
            <a:r>
              <a:rPr lang="en-AU" u="none" dirty="0">
                <a:latin typeface="Open Sans" pitchFamily="2" charset="0"/>
                <a:ea typeface="Open Sans" pitchFamily="2" charset="0"/>
                <a:cs typeface="Open Sans" pitchFamily="2" charset="0"/>
              </a:rPr>
              <a:t> </a:t>
            </a:r>
            <a:r>
              <a:rPr lang="en-AU" dirty="0">
                <a:latin typeface="Open Sans" pitchFamily="2" charset="0"/>
                <a:ea typeface="Open Sans" pitchFamily="2" charset="0"/>
                <a:cs typeface="Open Sans" pitchFamily="2" charset="0"/>
              </a:rPr>
              <a:t>key</a:t>
            </a:r>
            <a:r>
              <a:rPr lang="en-AU" u="none" dirty="0">
                <a:latin typeface="Open Sans" pitchFamily="2" charset="0"/>
                <a:ea typeface="Open Sans" pitchFamily="2" charset="0"/>
                <a:cs typeface="Open Sans" pitchFamily="2" charset="0"/>
              </a:rPr>
              <a:t> </a:t>
            </a:r>
            <a:r>
              <a:rPr lang="en-AU" dirty="0">
                <a:latin typeface="Open Sans" pitchFamily="2" charset="0"/>
                <a:ea typeface="Open Sans" pitchFamily="2" charset="0"/>
                <a:cs typeface="Open Sans" pitchFamily="2" charset="0"/>
              </a:rPr>
              <a:t>topics</a:t>
            </a:r>
            <a:r>
              <a:rPr lang="en-AU" u="none" dirty="0">
                <a:latin typeface="Open Sans" pitchFamily="2" charset="0"/>
                <a:ea typeface="Open Sans" pitchFamily="2" charset="0"/>
                <a:cs typeface="Open Sans" pitchFamily="2" charset="0"/>
              </a:rPr>
              <a:t> of strengthened Quality Standard </a:t>
            </a:r>
            <a:r>
              <a:rPr lang="en-AU" dirty="0">
                <a:latin typeface="Open Sans" pitchFamily="2" charset="0"/>
                <a:ea typeface="Open Sans" pitchFamily="2" charset="0"/>
                <a:cs typeface="Open Sans" pitchFamily="2" charset="0"/>
              </a:rPr>
              <a:t>2 </a:t>
            </a:r>
            <a:r>
              <a:rPr lang="en-AU" u="none" dirty="0">
                <a:latin typeface="Open Sans" pitchFamily="2" charset="0"/>
                <a:ea typeface="Open Sans" pitchFamily="2" charset="0"/>
                <a:cs typeface="Open Sans" pitchFamily="2" charset="0"/>
              </a:rPr>
              <a:t>outline that we need to:</a:t>
            </a:r>
          </a:p>
          <a:p>
            <a:pPr marL="171450" indent="-171450">
              <a:buFont typeface="Arial"/>
              <a:buChar char="•"/>
            </a:pPr>
            <a:r>
              <a:rPr lang="en-AU" dirty="0">
                <a:latin typeface="Open Sans" pitchFamily="2" charset="0"/>
                <a:ea typeface="Open Sans" pitchFamily="2" charset="0"/>
                <a:cs typeface="Open Sans" pitchFamily="2" charset="0"/>
              </a:rPr>
              <a:t>understand that people receiving our care have different backgrounds and different needs. This focuses particularly on the needs of Aboriginal and Torres Strait Islander peoples and people living with dementia as well as other diverse groups</a:t>
            </a:r>
          </a:p>
          <a:p>
            <a:pPr marL="171450" indent="-171450">
              <a:buFont typeface="Arial"/>
              <a:buChar char="•"/>
            </a:pPr>
            <a:r>
              <a:rPr lang="en-AU" dirty="0">
                <a:latin typeface="Open Sans" pitchFamily="2" charset="0"/>
                <a:ea typeface="Open Sans" pitchFamily="2" charset="0"/>
                <a:cs typeface="Open Sans" pitchFamily="2" charset="0"/>
              </a:rPr>
              <a:t>carry out strategic business planning</a:t>
            </a:r>
          </a:p>
          <a:p>
            <a:pPr marL="171450" indent="-171450">
              <a:buFont typeface="Arial"/>
              <a:buChar char="•"/>
            </a:pPr>
            <a:r>
              <a:rPr lang="en-AU" dirty="0">
                <a:latin typeface="Open Sans" pitchFamily="2" charset="0"/>
                <a:ea typeface="Open Sans" pitchFamily="2" charset="0"/>
                <a:cs typeface="Open Sans" pitchFamily="2" charset="0"/>
              </a:rPr>
              <a:t>Your governing body invests in key areas to make sure our organisation gives quality funded aged care services</a:t>
            </a:r>
          </a:p>
          <a:p>
            <a:pPr marL="171450" indent="-171450">
              <a:buFont typeface="Arial"/>
              <a:buChar char="•"/>
            </a:pPr>
            <a:r>
              <a:rPr lang="en-AU" dirty="0">
                <a:latin typeface="Open Sans" pitchFamily="2" charset="0"/>
                <a:ea typeface="Open Sans" pitchFamily="2" charset="0"/>
                <a:cs typeface="Open Sans" pitchFamily="2" charset="0"/>
              </a:rPr>
              <a:t>use continuous improvement and risk management processes</a:t>
            </a:r>
          </a:p>
          <a:p>
            <a:pPr marL="171450" indent="-171450">
              <a:buFont typeface="Arial"/>
              <a:buChar char="•"/>
            </a:pPr>
            <a:r>
              <a:rPr lang="en-AU" dirty="0">
                <a:latin typeface="Open Sans" pitchFamily="2" charset="0"/>
                <a:ea typeface="Open Sans" pitchFamily="2" charset="0"/>
                <a:cs typeface="Open Sans" pitchFamily="2" charset="0"/>
              </a:rPr>
              <a:t>regularly report to people receiving care, their supporters, families, carers and our staff about our systems and how we’re performing</a:t>
            </a:r>
          </a:p>
          <a:p>
            <a:pPr marL="171450" indent="-171450">
              <a:buFont typeface="Arial"/>
              <a:buChar char="•"/>
            </a:pPr>
            <a:r>
              <a:rPr lang="en-AU" dirty="0">
                <a:latin typeface="Open Sans" pitchFamily="2" charset="0"/>
                <a:ea typeface="Open Sans" pitchFamily="2" charset="0"/>
                <a:cs typeface="Open Sans" pitchFamily="2" charset="0"/>
              </a:rPr>
              <a:t>make sure all our staff regularly get competency-based training</a:t>
            </a:r>
          </a:p>
          <a:p>
            <a:pPr marL="171450" indent="-171450">
              <a:buFont typeface="Arial"/>
              <a:buChar char="•"/>
            </a:pPr>
            <a:r>
              <a:rPr lang="en-AU" dirty="0">
                <a:latin typeface="Open Sans" pitchFamily="2" charset="0"/>
                <a:ea typeface="Open Sans" pitchFamily="2" charset="0"/>
                <a:cs typeface="Open Sans" pitchFamily="2" charset="0"/>
              </a:rPr>
              <a:t>use strategies to support and maintain a satisfied and psychologically safe workforce. Psychologically safe means that you [our staff] feel safe to speak up, ask questions and raise concerns; and finally,</a:t>
            </a:r>
          </a:p>
          <a:p>
            <a:pPr marL="171450" indent="-171450">
              <a:buFont typeface="Arial"/>
              <a:buChar char="•"/>
            </a:pPr>
            <a:r>
              <a:rPr lang="en-AU" dirty="0">
                <a:latin typeface="Open Sans"/>
                <a:ea typeface="Open Sans"/>
                <a:cs typeface="Open Sans"/>
              </a:rPr>
              <a:t>create, regularly test and review emergency and disaster management plans. This must include working with people in our care, their supporters and our staff.</a:t>
            </a:r>
          </a:p>
        </p:txBody>
      </p:sp>
      <p:sp>
        <p:nvSpPr>
          <p:cNvPr id="4" name="Slide Number Placeholder 3"/>
          <p:cNvSpPr>
            <a:spLocks noGrp="1"/>
          </p:cNvSpPr>
          <p:nvPr>
            <p:ph type="sldNum" sz="quarter" idx="5"/>
          </p:nvPr>
        </p:nvSpPr>
        <p:spPr/>
        <p:txBody>
          <a:bodyPr/>
          <a:lstStyle/>
          <a:p>
            <a:fld id="{D80C5ACC-04F4-44CC-A469-9B1E45D0931D}" type="slidenum">
              <a:rPr lang="en-AU" smtClean="0"/>
              <a:t>10</a:t>
            </a:fld>
            <a:endParaRPr lang="en-AU"/>
          </a:p>
        </p:txBody>
      </p:sp>
    </p:spTree>
    <p:extLst>
      <p:ext uri="{BB962C8B-B14F-4D97-AF65-F5344CB8AC3E}">
        <p14:creationId xmlns:p14="http://schemas.microsoft.com/office/powerpoint/2010/main" val="332746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this slide covers the clarified expectations of the standard. This means these policies and procedures should already be in practice and will need to be updated to maintain conformance.</a:t>
            </a:r>
            <a:endParaRPr lang="en-US" dirty="0">
              <a:latin typeface="Open Sans"/>
              <a:ea typeface="Open Sans"/>
              <a:cs typeface="Open Sans"/>
            </a:endParaRPr>
          </a:p>
          <a:p>
            <a:endParaRPr lang="en-AU" u="sng"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AU" dirty="0">
                <a:latin typeface="Open Sans"/>
                <a:ea typeface="Open Sans"/>
                <a:cs typeface="Open Sans"/>
              </a:rPr>
              <a:t>The</a:t>
            </a:r>
            <a:r>
              <a:rPr lang="en-AU" u="none" dirty="0">
                <a:latin typeface="Open Sans"/>
                <a:ea typeface="Open Sans"/>
                <a:cs typeface="Open Sans"/>
              </a:rPr>
              <a:t> </a:t>
            </a:r>
            <a:r>
              <a:rPr lang="en-AU" i="0" dirty="0">
                <a:latin typeface="Open Sans"/>
                <a:ea typeface="Open Sans"/>
                <a:cs typeface="Open Sans"/>
              </a:rPr>
              <a:t>clarified expectations </a:t>
            </a:r>
            <a:r>
              <a:rPr lang="en-AU" u="none" dirty="0">
                <a:latin typeface="Open Sans"/>
                <a:ea typeface="Open Sans"/>
                <a:cs typeface="Open Sans"/>
              </a:rPr>
              <a:t>of strengthened Quality Standard </a:t>
            </a:r>
            <a:r>
              <a:rPr lang="en-AU" dirty="0">
                <a:latin typeface="Open Sans"/>
                <a:ea typeface="Open Sans"/>
                <a:cs typeface="Open Sans"/>
              </a:rPr>
              <a:t>2 </a:t>
            </a:r>
            <a:r>
              <a:rPr lang="en-AU" u="none" dirty="0">
                <a:latin typeface="Open Sans"/>
                <a:ea typeface="Open Sans"/>
                <a:cs typeface="Open Sans"/>
              </a:rPr>
              <a:t>outline that we need to:</a:t>
            </a:r>
          </a:p>
          <a:p>
            <a:pPr marL="171450" indent="-171450">
              <a:buFont typeface="Arial"/>
              <a:buChar char="•"/>
            </a:pPr>
            <a:r>
              <a:rPr lang="en-AU" dirty="0">
                <a:latin typeface="Open Sans"/>
                <a:ea typeface="Open Sans"/>
                <a:cs typeface="Open Sans"/>
              </a:rPr>
              <a:t>support older people to be involved in partnerships</a:t>
            </a:r>
          </a:p>
          <a:p>
            <a:pPr marL="171450" indent="-171450">
              <a:buFont typeface="Arial"/>
              <a:buChar char="•"/>
            </a:pPr>
            <a:r>
              <a:rPr lang="en-AU" dirty="0">
                <a:latin typeface="Open Sans"/>
                <a:ea typeface="Open Sans"/>
                <a:cs typeface="Open Sans"/>
              </a:rPr>
              <a:t>understand that those partnerships need to meet the different needs and support accessibility for Aboriginal and Torres Strait Islander peoples</a:t>
            </a:r>
          </a:p>
          <a:p>
            <a:pPr marL="171450" indent="-171450">
              <a:buFont typeface="Arial"/>
              <a:buChar char="•"/>
            </a:pPr>
            <a:r>
              <a:rPr lang="en-AU" dirty="0">
                <a:latin typeface="Open Sans"/>
                <a:ea typeface="Open Sans"/>
                <a:cs typeface="Open Sans"/>
              </a:rPr>
              <a:t>understand that there are specific needs for a quality aged care system. A system that considers a range of information such as quality indicator data and feedback from supporters and our staff; and</a:t>
            </a:r>
          </a:p>
          <a:p>
            <a:pPr marL="171450" indent="-171450">
              <a:buFont typeface="Arial"/>
              <a:buChar char="•"/>
            </a:pPr>
            <a:r>
              <a:rPr lang="en-AU" dirty="0">
                <a:latin typeface="Open Sans"/>
                <a:ea typeface="Open Sans"/>
                <a:cs typeface="Open Sans"/>
              </a:rPr>
              <a:t>use and maintain policies and procedures that are clear, accessible and used by our staff and relevant people.</a:t>
            </a:r>
          </a:p>
          <a:p>
            <a:endParaRPr lang="en-US"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11</a:t>
            </a:fld>
            <a:endParaRPr lang="en-AU"/>
          </a:p>
        </p:txBody>
      </p:sp>
    </p:spTree>
    <p:extLst>
      <p:ext uri="{BB962C8B-B14F-4D97-AF65-F5344CB8AC3E}">
        <p14:creationId xmlns:p14="http://schemas.microsoft.com/office/powerpoint/2010/main" val="1275465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pitchFamily="2" charset="0"/>
                <a:ea typeface="Open Sans" pitchFamily="2" charset="0"/>
                <a:cs typeface="Open Sans" pitchFamily="2" charset="0"/>
              </a:rPr>
              <a:t>Facilitator notes: This slide is an opportunity to hold a group discussion with your staff to explore ways you can apply Standard 2 in your funded aged care services. Take this time to identify processes that you may already have in the workplace, or things that you can do to improve or apply processes on Standard 2. Alternatively, you can print this as a take-away resource for your staff to reflect on their own.</a:t>
            </a:r>
          </a:p>
          <a:p>
            <a:endParaRPr lang="en-AU" i="1" dirty="0">
              <a:latin typeface="Open Sans" pitchFamily="2" charset="0"/>
              <a:ea typeface="Open Sans" pitchFamily="2" charset="0"/>
              <a:cs typeface="Open Sans" pitchFamily="2" charset="0"/>
            </a:endParaRPr>
          </a:p>
          <a:p>
            <a:r>
              <a:rPr lang="en-AU" i="0" u="sng" dirty="0">
                <a:latin typeface="Open Sans" pitchFamily="2" charset="0"/>
                <a:ea typeface="Open Sans" pitchFamily="2" charset="0"/>
                <a:cs typeface="Open Sans" pitchFamily="2" charset="0"/>
              </a:rPr>
              <a:t>Suggested script:</a:t>
            </a:r>
          </a:p>
          <a:p>
            <a:r>
              <a:rPr lang="en-AU" dirty="0">
                <a:latin typeface="Open Sans" pitchFamily="2" charset="0"/>
                <a:ea typeface="Open Sans" pitchFamily="2" charset="0"/>
                <a:cs typeface="Open Sans" pitchFamily="2" charset="0"/>
              </a:rPr>
              <a:t>Now that we've had a look at the key topics and clarified expectations for Standard 2, let's look at some questions together to see what we already have in place, and ways we might need to improve to meet this standard.</a:t>
            </a:r>
          </a:p>
          <a:p>
            <a:endParaRPr lang="en-AU"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Questions on the slide: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itchFamily="2" charset="0"/>
                <a:ea typeface="+mn-ea"/>
                <a:cs typeface="+mn-cs"/>
              </a:rPr>
              <a:t>How do you make sure your governing body encourages a culture of safety and quality and drives and monitors quality improvements?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itchFamily="2" charset="0"/>
                <a:ea typeface="+mn-ea"/>
                <a:cs typeface="+mn-cs"/>
              </a:rPr>
              <a:t>How do you partner with older people receiving care to improve the quality of care and workforce systems?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itchFamily="2" charset="0"/>
                <a:ea typeface="+mn-ea"/>
                <a:cs typeface="+mn-cs"/>
              </a:rPr>
              <a:t>How do you partner with older people receiving care, their supporters, and workers to support your strategic planning and improvements to the quality of funded aged care services? </a:t>
            </a:r>
          </a:p>
          <a:p>
            <a:endParaRPr lang="en-AU"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Further questions you could add to the group discussion:</a:t>
            </a:r>
          </a:p>
          <a:p>
            <a:pPr marL="171450" indent="-171450">
              <a:buFont typeface="Arial" panose="020B0604020202020204" pitchFamily="34" charset="0"/>
              <a:buChar char="•"/>
            </a:pPr>
            <a:r>
              <a:rPr lang="en-US" sz="1200" b="0" i="0" u="none" strike="noStrike" baseline="0" dirty="0">
                <a:solidFill>
                  <a:srgbClr val="000000"/>
                </a:solidFill>
                <a:latin typeface="Open Sans" pitchFamily="2" charset="0"/>
              </a:rPr>
              <a:t>Do you feel confident to contribute and improve how your </a:t>
            </a:r>
            <a:r>
              <a:rPr lang="en-US" sz="1200" b="0" i="0" u="none" strike="noStrike" baseline="0" dirty="0" err="1">
                <a:solidFill>
                  <a:srgbClr val="000000"/>
                </a:solidFill>
                <a:latin typeface="Open Sans" pitchFamily="2" charset="0"/>
              </a:rPr>
              <a:t>organisation</a:t>
            </a:r>
            <a:r>
              <a:rPr lang="en-US" sz="1200" b="0" i="0" u="none" strike="noStrike" baseline="0" dirty="0">
                <a:solidFill>
                  <a:srgbClr val="000000"/>
                </a:solidFill>
                <a:latin typeface="Open Sans" pitchFamily="2" charset="0"/>
              </a:rPr>
              <a:t> gives safe, quality care to older people?  </a:t>
            </a:r>
          </a:p>
          <a:p>
            <a:pPr marL="171450" indent="-171450">
              <a:buFont typeface="Arial" panose="020B0604020202020204" pitchFamily="34" charset="0"/>
              <a:buChar char="•"/>
            </a:pPr>
            <a:r>
              <a:rPr lang="en-US" sz="1200" b="0" i="0" u="none" strike="noStrike" baseline="0" dirty="0">
                <a:solidFill>
                  <a:srgbClr val="000000"/>
                </a:solidFill>
                <a:latin typeface="Open Sans" pitchFamily="2" charset="0"/>
              </a:rPr>
              <a:t>Do you know about your governance systems that support safe, quality and rights-based, person-</a:t>
            </a:r>
            <a:r>
              <a:rPr lang="en-US" sz="1200" b="0" i="0" u="none" strike="noStrike" baseline="0" dirty="0" err="1">
                <a:solidFill>
                  <a:srgbClr val="000000"/>
                </a:solidFill>
                <a:latin typeface="Open Sans" pitchFamily="2" charset="0"/>
              </a:rPr>
              <a:t>centred</a:t>
            </a:r>
            <a:r>
              <a:rPr lang="en-US" sz="1200" b="0" i="0" u="none" strike="noStrike" baseline="0" dirty="0">
                <a:solidFill>
                  <a:srgbClr val="000000"/>
                </a:solidFill>
                <a:latin typeface="Open Sans" pitchFamily="2" charset="0"/>
              </a:rPr>
              <a:t> care for everyone receiving care? </a:t>
            </a:r>
          </a:p>
          <a:p>
            <a:pPr marL="171450" indent="-171450">
              <a:buFont typeface="Arial" panose="020B0604020202020204" pitchFamily="34" charset="0"/>
              <a:buChar char="•"/>
            </a:pPr>
            <a:r>
              <a:rPr lang="en-US" sz="1200" b="0" i="0" u="none" strike="noStrike" baseline="0" dirty="0">
                <a:solidFill>
                  <a:srgbClr val="000000"/>
                </a:solidFill>
                <a:latin typeface="Open Sans" pitchFamily="2" charset="0"/>
              </a:rPr>
              <a:t>Are you following your </a:t>
            </a:r>
            <a:r>
              <a:rPr lang="en-US" sz="1200" b="0" i="0" u="none" strike="noStrike" baseline="0" dirty="0" err="1">
                <a:solidFill>
                  <a:srgbClr val="000000"/>
                </a:solidFill>
                <a:latin typeface="Open Sans" pitchFamily="2" charset="0"/>
              </a:rPr>
              <a:t>organisation’s</a:t>
            </a:r>
            <a:r>
              <a:rPr lang="en-US" sz="1200" b="0" i="0" u="none" strike="noStrike" baseline="0" dirty="0">
                <a:solidFill>
                  <a:srgbClr val="000000"/>
                </a:solidFill>
                <a:latin typeface="Open Sans" pitchFamily="2" charset="0"/>
              </a:rPr>
              <a:t> policies and procedures? </a:t>
            </a:r>
          </a:p>
          <a:p>
            <a:pPr marL="171450" indent="-171450">
              <a:buFont typeface="Arial" panose="020B0604020202020204" pitchFamily="34" charset="0"/>
              <a:buChar char="•"/>
            </a:pPr>
            <a:endParaRPr lang="en-US" dirty="0">
              <a:latin typeface="Open Sans" pitchFamily="2" charset="0"/>
              <a:ea typeface="Open Sans" pitchFamily="2" charset="0"/>
              <a:cs typeface="Open Sans" pitchFamily="2" charset="0"/>
            </a:endParaRPr>
          </a:p>
          <a:p>
            <a:endParaRPr lang="en-AU"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12</a:t>
            </a:fld>
            <a:endParaRPr lang="en-AU"/>
          </a:p>
        </p:txBody>
      </p:sp>
    </p:spTree>
    <p:extLst>
      <p:ext uri="{BB962C8B-B14F-4D97-AF65-F5344CB8AC3E}">
        <p14:creationId xmlns:p14="http://schemas.microsoft.com/office/powerpoint/2010/main" val="266434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In this slide we have covered a general introduction on Standard 3, and what the focus of this standard is. Further reading is expected for details on each of the Outcomes for Standard 3 and how they may be applied in practice. Please check the resources section in this slide's notes.</a:t>
            </a:r>
            <a:endParaRPr lang="en-US" i="1" dirty="0">
              <a:latin typeface="Open Sans"/>
              <a:ea typeface="Open Sans"/>
              <a:cs typeface="Open Sans"/>
            </a:endParaRPr>
          </a:p>
          <a:p>
            <a:endParaRPr lang="en-AU"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AU" dirty="0">
                <a:latin typeface="Open Sans" pitchFamily="2" charset="0"/>
                <a:ea typeface="Open Sans" pitchFamily="2" charset="0"/>
                <a:cs typeface="Open Sans" pitchFamily="2" charset="0"/>
              </a:rPr>
              <a:t>Strengthened Quality Standard 3 is “The care and services.” </a:t>
            </a:r>
          </a:p>
          <a:p>
            <a:r>
              <a:rPr lang="en-AU" dirty="0">
                <a:latin typeface="Open Sans" pitchFamily="2" charset="0"/>
                <a:ea typeface="Open Sans" pitchFamily="2" charset="0"/>
                <a:cs typeface="Open Sans" pitchFamily="2" charset="0"/>
              </a:rPr>
              <a:t>This Standard explains the way we as providers need to give all types of funded aged care services. It is about the way we tailor our funded aged care services to each older person. We need to understand that the older person has the right to take risks, and we need to plan our care to support this.</a:t>
            </a:r>
          </a:p>
          <a:p>
            <a:endParaRPr lang="en-AU"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This Standard helps us focus on: </a:t>
            </a:r>
          </a:p>
          <a:p>
            <a:pPr marL="171450" indent="-171450">
              <a:buFont typeface="Arial"/>
              <a:buChar char="•"/>
            </a:pPr>
            <a:r>
              <a:rPr lang="en-AU" dirty="0">
                <a:latin typeface="Open Sans" pitchFamily="2" charset="0"/>
                <a:ea typeface="Open Sans" pitchFamily="2" charset="0"/>
                <a:cs typeface="Open Sans" pitchFamily="2" charset="0"/>
              </a:rPr>
              <a:t>helping people receiving our care get back their independence after illness or injury</a:t>
            </a:r>
          </a:p>
          <a:p>
            <a:pPr marL="171450" indent="-171450">
              <a:buFont typeface="Arial"/>
              <a:buChar char="•"/>
            </a:pPr>
            <a:r>
              <a:rPr lang="en-AU" dirty="0">
                <a:latin typeface="Open Sans" pitchFamily="2" charset="0"/>
                <a:ea typeface="Open Sans" pitchFamily="2" charset="0"/>
                <a:cs typeface="Open Sans" pitchFamily="2" charset="0"/>
              </a:rPr>
              <a:t>encourage people to be involved as partners in their care</a:t>
            </a:r>
          </a:p>
          <a:p>
            <a:pPr marL="171450" indent="-171450">
              <a:buFont typeface="Arial"/>
              <a:buChar char="•"/>
            </a:pPr>
            <a:r>
              <a:rPr lang="en-AU" dirty="0">
                <a:latin typeface="Open Sans" pitchFamily="2" charset="0"/>
                <a:ea typeface="Open Sans" pitchFamily="2" charset="0"/>
                <a:cs typeface="Open Sans" pitchFamily="2" charset="0"/>
              </a:rPr>
              <a:t>support people’s right to take risks</a:t>
            </a:r>
          </a:p>
          <a:p>
            <a:pPr marL="171450" indent="-171450">
              <a:buFont typeface="Arial"/>
              <a:buChar char="•"/>
            </a:pPr>
            <a:r>
              <a:rPr lang="en-AU" dirty="0">
                <a:latin typeface="Open Sans" pitchFamily="2" charset="0"/>
                <a:ea typeface="Open Sans" pitchFamily="2" charset="0"/>
                <a:cs typeface="Open Sans" pitchFamily="2" charset="0"/>
              </a:rPr>
              <a:t>strengthen multidisciplinary approaches to how we organise a person’s care; and</a:t>
            </a:r>
          </a:p>
          <a:p>
            <a:pPr marL="171450" indent="-171450">
              <a:buFont typeface="Arial"/>
              <a:buChar char="•"/>
            </a:pPr>
            <a:r>
              <a:rPr lang="en-AU" dirty="0">
                <a:latin typeface="Open Sans" pitchFamily="2" charset="0"/>
                <a:ea typeface="Open Sans" pitchFamily="2" charset="0"/>
                <a:cs typeface="Open Sans" pitchFamily="2" charset="0"/>
              </a:rPr>
              <a:t>support people living with dementia.</a:t>
            </a:r>
          </a:p>
          <a:p>
            <a:pPr marL="171450" indent="-171450">
              <a:buFont typeface="Arial"/>
              <a:buChar char="•"/>
            </a:pPr>
            <a:endParaRPr lang="en-AU"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These key topics are covered in the Outcomes for Standard 3, as you can see listed on the slide here.</a:t>
            </a:r>
          </a:p>
          <a:p>
            <a:pPr marL="0" indent="0">
              <a:buFontTx/>
              <a:buNone/>
            </a:pPr>
            <a:endParaRPr lang="en-AU" u="sng" dirty="0">
              <a:latin typeface="Open Sans" pitchFamily="2" charset="0"/>
              <a:ea typeface="Open Sans" pitchFamily="2" charset="0"/>
              <a:cs typeface="Open Sans" pitchFamily="2" charset="0"/>
            </a:endParaRPr>
          </a:p>
          <a:p>
            <a:r>
              <a:rPr lang="en-AU" u="sng" dirty="0">
                <a:latin typeface="Open Sans"/>
                <a:ea typeface="Open Sans"/>
                <a:cs typeface="Open Sans"/>
              </a:rPr>
              <a:t>Resources:</a:t>
            </a:r>
          </a:p>
          <a:p>
            <a:r>
              <a:rPr lang="en-AU" dirty="0">
                <a:latin typeface="Open Sans"/>
                <a:ea typeface="Open Sans"/>
                <a:cs typeface="Open Sans"/>
              </a:rPr>
              <a:t>Strengthened Quality Standard 3: The care and services fact sheet [</a:t>
            </a:r>
            <a:r>
              <a:rPr lang="en-AU" dirty="0">
                <a:latin typeface="Open Sans"/>
                <a:ea typeface="Open Sans"/>
                <a:cs typeface="Open Sans"/>
                <a:hlinkClick r:id="rId3"/>
              </a:rPr>
              <a:t>https://www.agedcarequality.gov.au/resource-library/standard-3-care-and-services</a:t>
            </a:r>
            <a:r>
              <a:rPr lang="en-AU" dirty="0">
                <a:latin typeface="Open Sans"/>
                <a:ea typeface="Open Sans"/>
                <a:cs typeface="Open Sans"/>
              </a:rPr>
              <a:t>]</a:t>
            </a:r>
          </a:p>
          <a:p>
            <a:r>
              <a:rPr lang="en-US" dirty="0">
                <a:latin typeface="Open Sans"/>
                <a:ea typeface="Open Sans"/>
                <a:cs typeface="Open Sans"/>
              </a:rPr>
              <a:t>You can refer to the guidance materials to access further details for each standard with examples of actions each type of person (provider, worker, organisation) can take to apply the Standards in practice.</a:t>
            </a:r>
          </a:p>
          <a:p>
            <a:r>
              <a:rPr lang="en-US" dirty="0">
                <a:latin typeface="Open Sans"/>
                <a:ea typeface="Open Sans"/>
                <a:cs typeface="Open Sans"/>
              </a:rPr>
              <a:t>[</a:t>
            </a:r>
            <a:r>
              <a:rPr lang="en-US" dirty="0">
                <a:latin typeface="Open Sans"/>
                <a:ea typeface="Open Sans"/>
                <a:cs typeface="Open Sans"/>
                <a:hlinkClick r:id="rId4"/>
              </a:rPr>
              <a:t>https://www.agedcarequality.gov.au/strengthened-quality-standards/</a:t>
            </a:r>
            <a:r>
              <a:rPr lang="en-US" dirty="0">
                <a:latin typeface="Open Sans"/>
                <a:ea typeface="Open Sans"/>
                <a:cs typeface="Open Sans"/>
              </a:rPr>
              <a:t>]</a:t>
            </a:r>
          </a:p>
          <a:p>
            <a:endParaRPr lang="en-AU"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13</a:t>
            </a:fld>
            <a:endParaRPr lang="en-AU"/>
          </a:p>
        </p:txBody>
      </p:sp>
    </p:spTree>
    <p:extLst>
      <p:ext uri="{BB962C8B-B14F-4D97-AF65-F5344CB8AC3E}">
        <p14:creationId xmlns:p14="http://schemas.microsoft.com/office/powerpoint/2010/main" val="215897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This slide gives key information to the key topics of Standard 3. You can find out more in the strengthened Aged Care Quality Standards fact sheets, and then further insight in the guidance materials listed below.</a:t>
            </a:r>
            <a:r>
              <a:rPr lang="en-AU" b="1" dirty="0">
                <a:latin typeface="Open Sans"/>
                <a:ea typeface="Open Sans"/>
                <a:cs typeface="Open Sans"/>
              </a:rPr>
              <a:t> There is also a second slide following this one to outline the key topics within Standard 3 that clarify existing expectations.</a:t>
            </a:r>
          </a:p>
          <a:p>
            <a:endParaRPr lang="en-AU" u="sng"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AU" dirty="0">
                <a:latin typeface="Open Sans"/>
                <a:ea typeface="Open Sans"/>
                <a:cs typeface="Open Sans"/>
              </a:rPr>
              <a:t>The</a:t>
            </a:r>
            <a:r>
              <a:rPr lang="en-AU" u="none" dirty="0">
                <a:latin typeface="Open Sans"/>
                <a:ea typeface="Open Sans"/>
                <a:cs typeface="Open Sans"/>
              </a:rPr>
              <a:t> </a:t>
            </a:r>
            <a:r>
              <a:rPr lang="en-AU" dirty="0">
                <a:latin typeface="Open Sans"/>
                <a:ea typeface="Open Sans"/>
                <a:cs typeface="Open Sans"/>
              </a:rPr>
              <a:t>key</a:t>
            </a:r>
            <a:r>
              <a:rPr lang="en-AU" u="none" dirty="0">
                <a:latin typeface="Open Sans"/>
                <a:ea typeface="Open Sans"/>
                <a:cs typeface="Open Sans"/>
              </a:rPr>
              <a:t> </a:t>
            </a:r>
            <a:r>
              <a:rPr lang="en-AU" dirty="0">
                <a:latin typeface="Open Sans"/>
                <a:ea typeface="Open Sans"/>
                <a:cs typeface="Open Sans"/>
              </a:rPr>
              <a:t>topics</a:t>
            </a:r>
            <a:r>
              <a:rPr lang="en-AU" u="none" dirty="0">
                <a:latin typeface="Open Sans"/>
                <a:ea typeface="Open Sans"/>
                <a:cs typeface="Open Sans"/>
              </a:rPr>
              <a:t> of strengthened Quality Standard 3</a:t>
            </a:r>
            <a:r>
              <a:rPr lang="en-AU" dirty="0">
                <a:latin typeface="Open Sans"/>
                <a:ea typeface="Open Sans"/>
                <a:cs typeface="Open Sans"/>
              </a:rPr>
              <a:t> </a:t>
            </a:r>
            <a:r>
              <a:rPr lang="en-AU" u="none" dirty="0">
                <a:latin typeface="Open Sans"/>
                <a:ea typeface="Open Sans"/>
                <a:cs typeface="Open Sans"/>
              </a:rPr>
              <a:t>outline that we need to:</a:t>
            </a:r>
          </a:p>
          <a:p>
            <a:pPr marL="171450" indent="-171450">
              <a:buFont typeface="Arial" panose="020B0604020202020204" pitchFamily="34" charset="0"/>
              <a:buChar char="•"/>
            </a:pPr>
            <a:r>
              <a:rPr lang="en-AU" dirty="0">
                <a:latin typeface="Open Sans"/>
                <a:ea typeface="Open Sans"/>
                <a:cs typeface="Open Sans"/>
              </a:rPr>
              <a:t>have a system to identify and review the skills and strengths of people living with dementia; and</a:t>
            </a:r>
          </a:p>
          <a:p>
            <a:pPr marL="171450" indent="-171450">
              <a:buFont typeface="Arial" panose="020B0604020202020204" pitchFamily="34" charset="0"/>
              <a:buChar char="•"/>
            </a:pPr>
            <a:r>
              <a:rPr lang="en-AU" dirty="0">
                <a:latin typeface="Open Sans"/>
                <a:ea typeface="Open Sans"/>
                <a:cs typeface="Open Sans"/>
              </a:rPr>
              <a:t>provide older people with monthly care statements.</a:t>
            </a:r>
            <a:endParaRPr lang="en-AU" u="sng" dirty="0">
              <a:latin typeface="Open Sans"/>
              <a:ea typeface="Open Sans"/>
              <a:cs typeface="Open Sans"/>
            </a:endParaRPr>
          </a:p>
          <a:p>
            <a:pPr marL="0" indent="0">
              <a:buFontTx/>
              <a:buNone/>
            </a:pPr>
            <a:endParaRPr lang="en-AU" dirty="0">
              <a:latin typeface="Open Sans" pitchFamily="2" charset="0"/>
              <a:ea typeface="Open Sans" pitchFamily="2" charset="0"/>
              <a:cs typeface="Open Sans" pitchFamily="2" charset="0"/>
            </a:endParaRPr>
          </a:p>
          <a:p>
            <a:pPr marL="0" indent="0">
              <a:buFontTx/>
              <a:buNone/>
            </a:pPr>
            <a:endParaRPr lang="en-US"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14</a:t>
            </a:fld>
            <a:endParaRPr lang="en-AU"/>
          </a:p>
        </p:txBody>
      </p:sp>
    </p:spTree>
    <p:extLst>
      <p:ext uri="{BB962C8B-B14F-4D97-AF65-F5344CB8AC3E}">
        <p14:creationId xmlns:p14="http://schemas.microsoft.com/office/powerpoint/2010/main" val="3658491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this slide covers the clarified expectations of the standard. This means these policies and procedures should already be in practice and will need to be updated to maintain conformance.</a:t>
            </a:r>
            <a:endParaRPr lang="en-US" dirty="0">
              <a:latin typeface="Open Sans"/>
              <a:ea typeface="Open Sans"/>
              <a:cs typeface="Open Sans"/>
            </a:endParaRPr>
          </a:p>
          <a:p>
            <a:endParaRPr lang="en-AU" u="sng"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AU" dirty="0">
                <a:latin typeface="Open Sans"/>
                <a:ea typeface="Open Sans"/>
                <a:cs typeface="Open Sans"/>
              </a:rPr>
              <a:t>S</a:t>
            </a:r>
            <a:r>
              <a:rPr lang="en-AU" u="none" dirty="0">
                <a:latin typeface="Open Sans"/>
                <a:ea typeface="Open Sans"/>
                <a:cs typeface="Open Sans"/>
              </a:rPr>
              <a:t>trengthened Quality Standard 3</a:t>
            </a:r>
            <a:r>
              <a:rPr lang="en-AU" dirty="0">
                <a:latin typeface="Open Sans"/>
                <a:ea typeface="Open Sans"/>
                <a:cs typeface="Open Sans"/>
              </a:rPr>
              <a:t> </a:t>
            </a:r>
            <a:r>
              <a:rPr lang="en-AU" u="none" dirty="0">
                <a:latin typeface="Open Sans"/>
                <a:ea typeface="Open Sans"/>
                <a:cs typeface="Open Sans"/>
              </a:rPr>
              <a:t>outlines that we need to:</a:t>
            </a:r>
          </a:p>
          <a:p>
            <a:pPr marL="285750" indent="-285750">
              <a:lnSpc>
                <a:spcPct val="150000"/>
              </a:lnSpc>
              <a:buFont typeface="Arial"/>
              <a:buChar char="•"/>
            </a:pPr>
            <a:r>
              <a:rPr lang="en-AU" dirty="0">
                <a:latin typeface="Open Sans"/>
                <a:ea typeface="Open Sans"/>
                <a:cs typeface="Open Sans"/>
              </a:rPr>
              <a:t>use a holistic approach to understand the people you provide care to. This means that you need to look at the whole person and all their needs</a:t>
            </a:r>
            <a:endParaRPr lang="en-AU" sz="800" dirty="0">
              <a:latin typeface="Open Sans"/>
              <a:ea typeface="Open Sans"/>
              <a:cs typeface="Open Sans"/>
            </a:endParaRPr>
          </a:p>
          <a:p>
            <a:pPr marL="285750" indent="-285750">
              <a:lnSpc>
                <a:spcPct val="150000"/>
              </a:lnSpc>
              <a:buFont typeface="Arial"/>
              <a:buChar char="•"/>
            </a:pPr>
            <a:r>
              <a:rPr lang="en-AU" dirty="0">
                <a:latin typeface="Open Sans"/>
                <a:ea typeface="Open Sans"/>
                <a:cs typeface="Open Sans"/>
              </a:rPr>
              <a:t>support detailed assessment and planning</a:t>
            </a:r>
            <a:endParaRPr lang="en-AU" sz="800" dirty="0">
              <a:latin typeface="Open Sans"/>
              <a:ea typeface="Open Sans"/>
              <a:cs typeface="Open Sans"/>
            </a:endParaRPr>
          </a:p>
          <a:p>
            <a:pPr marL="285750" indent="-285750">
              <a:lnSpc>
                <a:spcPct val="150000"/>
              </a:lnSpc>
              <a:buFont typeface="Arial"/>
              <a:buChar char="•"/>
            </a:pPr>
            <a:r>
              <a:rPr lang="en-AU" dirty="0">
                <a:latin typeface="Open Sans"/>
                <a:ea typeface="Open Sans"/>
                <a:cs typeface="Open Sans"/>
              </a:rPr>
              <a:t>improve older people’s independence and help people get back their independence after an illness or injury</a:t>
            </a:r>
            <a:endParaRPr lang="en-AU" sz="800" dirty="0">
              <a:latin typeface="Open Sans"/>
              <a:ea typeface="Open Sans"/>
              <a:cs typeface="Open Sans"/>
            </a:endParaRPr>
          </a:p>
          <a:p>
            <a:pPr marL="285750" indent="-285750">
              <a:lnSpc>
                <a:spcPct val="150000"/>
              </a:lnSpc>
              <a:buFont typeface="Arial"/>
              <a:buChar char="•"/>
            </a:pPr>
            <a:r>
              <a:rPr lang="en-AU" dirty="0">
                <a:latin typeface="Open Sans"/>
                <a:ea typeface="Open Sans"/>
                <a:cs typeface="Open Sans"/>
              </a:rPr>
              <a:t>focus on preventative health; and</a:t>
            </a:r>
            <a:endParaRPr lang="en-AU" sz="800" dirty="0">
              <a:latin typeface="Open Sans"/>
              <a:ea typeface="Open Sans"/>
              <a:cs typeface="Open Sans"/>
            </a:endParaRPr>
          </a:p>
          <a:p>
            <a:pPr marL="285750" indent="-285750">
              <a:lnSpc>
                <a:spcPct val="150000"/>
              </a:lnSpc>
              <a:buFont typeface="Arial"/>
              <a:buChar char="•"/>
            </a:pPr>
            <a:r>
              <a:rPr lang="en-AU" dirty="0">
                <a:latin typeface="Open Sans"/>
                <a:ea typeface="Open Sans"/>
                <a:cs typeface="Open Sans"/>
              </a:rPr>
              <a:t>respect and support the rights of people receiving care.</a:t>
            </a:r>
            <a:endParaRPr lang="en-US" dirty="0">
              <a:latin typeface="Open Sans"/>
              <a:ea typeface="Open Sans"/>
              <a:cs typeface="Open Sans"/>
            </a:endParaRPr>
          </a:p>
          <a:p>
            <a:endParaRPr lang="en-AU" dirty="0">
              <a:latin typeface="Open Sans" pitchFamily="2" charset="0"/>
              <a:ea typeface="Open Sans" pitchFamily="2" charset="0"/>
              <a:cs typeface="Open Sans" pitchFamily="2" charset="0"/>
            </a:endParaRPr>
          </a:p>
          <a:p>
            <a:pPr marL="0" indent="0">
              <a:buFontTx/>
              <a:buNone/>
            </a:pPr>
            <a:endParaRPr lang="en-US" dirty="0">
              <a:latin typeface="Open Sans" pitchFamily="2" charset="0"/>
              <a:ea typeface="Open Sans" pitchFamily="2" charset="0"/>
              <a:cs typeface="Open Sans" pitchFamily="2" charset="0"/>
            </a:endParaRPr>
          </a:p>
          <a:p>
            <a:endParaRPr lang="en-AU"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15</a:t>
            </a:fld>
            <a:endParaRPr lang="en-AU"/>
          </a:p>
        </p:txBody>
      </p:sp>
    </p:spTree>
    <p:extLst>
      <p:ext uri="{BB962C8B-B14F-4D97-AF65-F5344CB8AC3E}">
        <p14:creationId xmlns:p14="http://schemas.microsoft.com/office/powerpoint/2010/main" val="1826226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This slide is an opportunity to hold a group discussion with your staff to explore ways you can apply Standard 3 in your funded aged care services. Take this time to identify processes that you may already have in the workplace, or things that you can do to improve or apply processes on Standard 3. Alternatively, you can print this as a take-away resource for your staff to reflect on their own.</a:t>
            </a:r>
          </a:p>
          <a:p>
            <a:endParaRPr lang="en-AU"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AU" dirty="0">
                <a:latin typeface="Open Sans" pitchFamily="2" charset="0"/>
                <a:ea typeface="Open Sans" pitchFamily="2" charset="0"/>
                <a:cs typeface="Open Sans" pitchFamily="2" charset="0"/>
              </a:rPr>
              <a:t>Now that we've had a look at the key topics and clarified expectations for Standard 3, let's look at some questions together to see what we already have in place, and ways we might need to improve to meet this standard.</a:t>
            </a:r>
          </a:p>
          <a:p>
            <a:endParaRPr lang="en-AU" dirty="0">
              <a:latin typeface="Open Sans" pitchFamily="2" charset="0"/>
              <a:ea typeface="Open Sans" pitchFamily="2" charset="0"/>
              <a:cs typeface="Open Sans" pitchFamily="2" charset="0"/>
            </a:endParaRPr>
          </a:p>
          <a:p>
            <a:pPr marL="0" indent="0">
              <a:buFont typeface="Arial" panose="020B0604020202020204" pitchFamily="34" charset="0"/>
              <a:buNone/>
            </a:pPr>
            <a:r>
              <a:rPr lang="en-AU" i="1" dirty="0">
                <a:latin typeface="Open Sans"/>
                <a:ea typeface="Open Sans"/>
                <a:cs typeface="Open Sans"/>
              </a:rPr>
              <a:t>Questions on the slide: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itchFamily="2" charset="0"/>
                <a:ea typeface="+mn-ea"/>
                <a:cs typeface="+mn-cs"/>
              </a:rPr>
              <a:t>How do you make sure this Standard’s key topics are shown in the funded aged care services you provide to older people receiving care?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itchFamily="2" charset="0"/>
                <a:ea typeface="+mn-ea"/>
                <a:cs typeface="+mn-cs"/>
              </a:rPr>
              <a:t>How do you work with older people receiving care to make sure their care and services plans are tailored to their needs, goals and preferences?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itchFamily="2" charset="0"/>
                <a:ea typeface="+mn-ea"/>
                <a:cs typeface="+mn-cs"/>
              </a:rPr>
              <a:t>How do you ask for feedback from older people receiving care about their experience? How do you support older people to raise concerns? </a:t>
            </a:r>
          </a:p>
          <a:p>
            <a:endParaRPr lang="en-AU" i="1" dirty="0">
              <a:latin typeface="Open Sans" pitchFamily="2" charset="0"/>
              <a:ea typeface="Open Sans" pitchFamily="2" charset="0"/>
              <a:cs typeface="Open Sans" pitchFamily="2" charset="0"/>
            </a:endParaRPr>
          </a:p>
          <a:p>
            <a:r>
              <a:rPr lang="en-AU" sz="1200" i="1" dirty="0">
                <a:solidFill>
                  <a:schemeClr val="tx1"/>
                </a:solidFill>
                <a:latin typeface="Open Sans"/>
                <a:ea typeface="Open Sans"/>
                <a:cs typeface="Open Sans"/>
              </a:rPr>
              <a:t>Further questions you could add to the group discussion:</a:t>
            </a:r>
            <a:endParaRPr lang="en-AU" sz="1200" b="0" i="0" u="none" strike="noStrike" baseline="0" dirty="0">
              <a:solidFill>
                <a:schemeClr val="tx1"/>
              </a:solidFill>
              <a:latin typeface="Open Sans" pitchFamily="2" charset="0"/>
            </a:endParaRPr>
          </a:p>
          <a:p>
            <a:pPr marL="171450" indent="-171450">
              <a:buFont typeface="Arial" panose="020B0604020202020204" pitchFamily="34" charset="0"/>
              <a:buChar char="•"/>
            </a:pPr>
            <a:r>
              <a:rPr lang="en-US" sz="1200" b="0" i="0" u="none" strike="noStrike" baseline="0" dirty="0">
                <a:solidFill>
                  <a:schemeClr val="tx1"/>
                </a:solidFill>
                <a:latin typeface="Open Sans" pitchFamily="2" charset="0"/>
              </a:rPr>
              <a:t>How do we know workers can identify changes in what an older person is able to do? </a:t>
            </a:r>
          </a:p>
          <a:p>
            <a:pPr marL="171450" indent="-171450">
              <a:buFont typeface="Arial" panose="020B0604020202020204" pitchFamily="34" charset="0"/>
              <a:buChar char="•"/>
            </a:pPr>
            <a:r>
              <a:rPr lang="en-US" sz="1200" b="0" i="0" u="none" strike="noStrike" baseline="0" dirty="0">
                <a:solidFill>
                  <a:schemeClr val="tx1"/>
                </a:solidFill>
                <a:latin typeface="Open Sans" pitchFamily="2" charset="0"/>
              </a:rPr>
              <a:t>What tells us workers understand what is important to the older people they are providing care for and how they can support them to live their best lives? </a:t>
            </a:r>
          </a:p>
          <a:p>
            <a:pPr marL="171450" indent="-171450">
              <a:buFont typeface="Arial" panose="020B0604020202020204" pitchFamily="34" charset="0"/>
              <a:buChar char="•"/>
            </a:pPr>
            <a:r>
              <a:rPr lang="en-US" sz="1200" b="0" i="0" u="none" strike="noStrike" baseline="0" dirty="0">
                <a:solidFill>
                  <a:schemeClr val="tx1"/>
                </a:solidFill>
                <a:latin typeface="Open Sans" pitchFamily="2" charset="0"/>
              </a:rPr>
              <a:t>What shows that your assessment, planning, communication and organisation processes support you to give safe and quality care?</a:t>
            </a:r>
          </a:p>
          <a:p>
            <a:pPr marL="171450" indent="-171450">
              <a:buFont typeface="Arial" panose="020B0604020202020204" pitchFamily="34" charset="0"/>
              <a:buChar char="•"/>
            </a:pPr>
            <a:endParaRPr lang="en-AU"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16</a:t>
            </a:fld>
            <a:endParaRPr lang="en-AU"/>
          </a:p>
        </p:txBody>
      </p:sp>
    </p:spTree>
    <p:extLst>
      <p:ext uri="{BB962C8B-B14F-4D97-AF65-F5344CB8AC3E}">
        <p14:creationId xmlns:p14="http://schemas.microsoft.com/office/powerpoint/2010/main" val="3135508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In this slide we have covered a general introduction on Standard 4, and what the focus of this standard is. Further reading is expected for details on each of the Outcomes for Standard 4 and how they may be applied in practice. Please check the resources section in this slide's notes.</a:t>
            </a:r>
            <a:endParaRPr lang="en-US" i="1" dirty="0">
              <a:latin typeface="Open Sans"/>
              <a:ea typeface="Open Sans"/>
              <a:cs typeface="Open Sans"/>
            </a:endParaRPr>
          </a:p>
          <a:p>
            <a:endParaRPr lang="en-AU" u="sng" dirty="0">
              <a:latin typeface="Open Sans"/>
              <a:ea typeface="Open Sans"/>
              <a:cs typeface="Open Sans"/>
            </a:endParaRPr>
          </a:p>
          <a:p>
            <a:r>
              <a:rPr lang="en-AU" u="sng" dirty="0">
                <a:latin typeface="Open Sans"/>
                <a:ea typeface="Open Sans"/>
                <a:cs typeface="Open Sans"/>
              </a:rPr>
              <a:t>Suggested script:</a:t>
            </a:r>
            <a:endParaRPr lang="en-US" u="sng" dirty="0">
              <a:latin typeface="Open Sans"/>
              <a:ea typeface="Open Sans"/>
              <a:cs typeface="Open Sans"/>
            </a:endParaRPr>
          </a:p>
          <a:p>
            <a:r>
              <a:rPr lang="en-AU" dirty="0">
                <a:latin typeface="Open Sans"/>
                <a:ea typeface="Open Sans"/>
                <a:cs typeface="Open Sans"/>
              </a:rPr>
              <a:t>Strengthened Quality Standard 4 is “The environment.” </a:t>
            </a:r>
            <a:endParaRPr lang="en-US" dirty="0">
              <a:latin typeface="Open Sans"/>
              <a:ea typeface="Open Sans"/>
              <a:cs typeface="Open Sans"/>
            </a:endParaRPr>
          </a:p>
          <a:p>
            <a:r>
              <a:rPr lang="en-AU" dirty="0">
                <a:latin typeface="Open Sans"/>
                <a:ea typeface="Open Sans"/>
                <a:cs typeface="Open Sans"/>
              </a:rPr>
              <a:t>This Standard is about people receiving funded aged care services in an environment that is safe, supportive and meets their needs.</a:t>
            </a:r>
          </a:p>
          <a:p>
            <a:endParaRPr lang="en-AU" dirty="0">
              <a:latin typeface="Open Sans"/>
              <a:ea typeface="Open Sans"/>
              <a:cs typeface="Open Sans"/>
            </a:endParaRPr>
          </a:p>
          <a:p>
            <a:r>
              <a:rPr lang="en-AU" dirty="0">
                <a:latin typeface="Open Sans"/>
                <a:ea typeface="Open Sans"/>
                <a:cs typeface="Open Sans"/>
              </a:rPr>
              <a:t>This Standard has a strong focus on: </a:t>
            </a:r>
            <a:endParaRPr lang="en-US" dirty="0">
              <a:latin typeface="Open Sans"/>
              <a:ea typeface="Open Sans"/>
              <a:cs typeface="Open Sans"/>
            </a:endParaRPr>
          </a:p>
          <a:p>
            <a:pPr indent="-171450">
              <a:buFont typeface="Arial"/>
              <a:buChar char="•"/>
            </a:pPr>
            <a:r>
              <a:rPr lang="en-AU" dirty="0">
                <a:latin typeface="Open Sans"/>
                <a:ea typeface="Open Sans"/>
                <a:cs typeface="Open Sans"/>
              </a:rPr>
              <a:t>environmental risk assessment; and</a:t>
            </a:r>
          </a:p>
          <a:p>
            <a:pPr indent="-171450">
              <a:buFont typeface="Arial"/>
              <a:buChar char="•"/>
            </a:pPr>
            <a:r>
              <a:rPr lang="en-AU" dirty="0">
                <a:latin typeface="Open Sans"/>
                <a:ea typeface="Open Sans"/>
                <a:cs typeface="Open Sans"/>
              </a:rPr>
              <a:t>Infection prevention and control (IPC).</a:t>
            </a:r>
          </a:p>
          <a:p>
            <a:endParaRPr lang="en-AU" dirty="0">
              <a:latin typeface="Open Sans"/>
              <a:ea typeface="Open Sans"/>
              <a:cs typeface="Open Sans"/>
            </a:endParaRPr>
          </a:p>
          <a:p>
            <a:r>
              <a:rPr lang="en-AU" dirty="0">
                <a:latin typeface="Open Sans"/>
                <a:ea typeface="Open Sans"/>
                <a:cs typeface="Open Sans"/>
              </a:rPr>
              <a:t>These key topics are covered within the Outcomes for Standard 4, as you can see listed on the slide here.</a:t>
            </a:r>
            <a:endParaRPr lang="en-US" dirty="0">
              <a:latin typeface="Open Sans"/>
              <a:ea typeface="Open Sans"/>
              <a:cs typeface="Open Sans"/>
            </a:endParaRPr>
          </a:p>
          <a:p>
            <a:endParaRPr lang="en-AU" u="sng" dirty="0">
              <a:latin typeface="Open Sans"/>
              <a:ea typeface="Open Sans"/>
              <a:cs typeface="Open Sans"/>
            </a:endParaRPr>
          </a:p>
          <a:p>
            <a:r>
              <a:rPr lang="en-AU" u="sng" dirty="0">
                <a:latin typeface="Open Sans"/>
                <a:ea typeface="Open Sans"/>
                <a:cs typeface="Open Sans"/>
              </a:rPr>
              <a:t>Resources:</a:t>
            </a:r>
            <a:endParaRPr lang="en-US" u="sng" dirty="0">
              <a:latin typeface="Open Sans"/>
              <a:ea typeface="Open Sans"/>
              <a:cs typeface="Open Sans"/>
            </a:endParaRPr>
          </a:p>
          <a:p>
            <a:r>
              <a:rPr lang="en-AU" dirty="0">
                <a:latin typeface="Open Sans"/>
                <a:ea typeface="Open Sans"/>
                <a:cs typeface="Open Sans"/>
              </a:rPr>
              <a:t>Strengthened Quality Standard 4: The environment fact sheet [</a:t>
            </a:r>
            <a:r>
              <a:rPr lang="en-AU" dirty="0">
                <a:latin typeface="Open Sans"/>
                <a:ea typeface="Open Sans"/>
                <a:cs typeface="Open Sans"/>
                <a:hlinkClick r:id="rId3"/>
              </a:rPr>
              <a:t>https://www.agedcarequality.gov.au/resource-library/standard-4-environment</a:t>
            </a:r>
            <a:r>
              <a:rPr lang="en-AU" dirty="0">
                <a:latin typeface="Open Sans"/>
                <a:ea typeface="Open Sans"/>
                <a:cs typeface="Open Sans"/>
              </a:rPr>
              <a:t>]</a:t>
            </a:r>
          </a:p>
          <a:p>
            <a:r>
              <a:rPr lang="en-US" dirty="0">
                <a:latin typeface="Open Sans"/>
                <a:ea typeface="Open Sans"/>
                <a:cs typeface="Open Sans"/>
              </a:rPr>
              <a:t>You can refer to the guidance materials to access further details for each standard with examples of actions each type of person (provider, worker, organisation) can take to apply the Standards in practice.</a:t>
            </a:r>
          </a:p>
          <a:p>
            <a:r>
              <a:rPr lang="en-US" dirty="0">
                <a:latin typeface="Open Sans"/>
                <a:ea typeface="Open Sans"/>
                <a:cs typeface="Open Sans"/>
              </a:rPr>
              <a:t>[</a:t>
            </a:r>
            <a:r>
              <a:rPr lang="en-US" dirty="0">
                <a:latin typeface="Open Sans"/>
                <a:ea typeface="Open Sans"/>
                <a:cs typeface="Open Sans"/>
                <a:hlinkClick r:id="rId4"/>
              </a:rPr>
              <a:t>https://www.agedcarequality.gov.au/strengthened-quality-standards/</a:t>
            </a:r>
            <a:r>
              <a:rPr lang="en-US" dirty="0">
                <a:latin typeface="Open Sans"/>
                <a:ea typeface="Open Sans"/>
                <a:cs typeface="Open Sans"/>
              </a:rPr>
              <a: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0C5ACC-04F4-44CC-A469-9B1E45D0931D}" type="slidenum">
              <a:rPr lang="en-US"/>
              <a:t>17</a:t>
            </a:fld>
            <a:endParaRPr lang="en-US"/>
          </a:p>
        </p:txBody>
      </p:sp>
    </p:spTree>
    <p:extLst>
      <p:ext uri="{BB962C8B-B14F-4D97-AF65-F5344CB8AC3E}">
        <p14:creationId xmlns:p14="http://schemas.microsoft.com/office/powerpoint/2010/main" val="171105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pitchFamily="2" charset="0"/>
                <a:ea typeface="Open Sans" pitchFamily="2" charset="0"/>
                <a:cs typeface="Open Sans" pitchFamily="2" charset="0"/>
              </a:rPr>
              <a:t>Facilitator notes: This slide gives key information to the key topics of Standard 4. You can find out more in the strengthened Aged Care Quality Standards fact sheets, and then further insight in the guidance materials listed below. </a:t>
            </a:r>
          </a:p>
          <a:p>
            <a:endParaRPr lang="en-AU" i="1" dirty="0">
              <a:latin typeface="Open Sans" pitchFamily="2" charset="0"/>
              <a:ea typeface="Open Sans" pitchFamily="2" charset="0"/>
              <a:cs typeface="Open Sans" pitchFamily="2" charset="0"/>
            </a:endParaRPr>
          </a:p>
          <a:p>
            <a:r>
              <a:rPr lang="en-AU" u="sng" dirty="0">
                <a:latin typeface="Open Sans" pitchFamily="2" charset="0"/>
                <a:ea typeface="Open Sans" pitchFamily="2" charset="0"/>
                <a:cs typeface="Open Sans" pitchFamily="2" charset="0"/>
              </a:rPr>
              <a:t>Suggested script:</a:t>
            </a:r>
          </a:p>
          <a:p>
            <a:r>
              <a:rPr lang="en-AU" dirty="0">
                <a:latin typeface="Open Sans" pitchFamily="2" charset="0"/>
                <a:ea typeface="Open Sans" pitchFamily="2" charset="0"/>
                <a:cs typeface="Open Sans" pitchFamily="2" charset="0"/>
              </a:rPr>
              <a:t>The key topics of strengthened Quality Standard 4 outline that we need to:</a:t>
            </a:r>
          </a:p>
          <a:p>
            <a:pPr marL="285750" indent="-285750">
              <a:lnSpc>
                <a:spcPct val="150000"/>
              </a:lnSpc>
              <a:buFont typeface="Arial"/>
              <a:buChar char="•"/>
            </a:pPr>
            <a:r>
              <a:rPr lang="en-AU" dirty="0">
                <a:latin typeface="Open Sans" pitchFamily="2" charset="0"/>
                <a:ea typeface="Open Sans" pitchFamily="2" charset="0"/>
                <a:cs typeface="Open Sans" pitchFamily="2" charset="0"/>
              </a:rPr>
              <a:t>support people receiving our care to feel safe in their home environment by identifying and reducing environmental risks</a:t>
            </a:r>
          </a:p>
          <a:p>
            <a:pPr marL="285750" indent="-285750">
              <a:lnSpc>
                <a:spcPct val="150000"/>
              </a:lnSpc>
              <a:buFont typeface="Arial"/>
              <a:buChar char="•"/>
            </a:pPr>
            <a:r>
              <a:rPr lang="en-AU" dirty="0">
                <a:latin typeface="Open Sans" pitchFamily="2" charset="0"/>
                <a:ea typeface="Open Sans" pitchFamily="2" charset="0"/>
                <a:cs typeface="Open Sans" pitchFamily="2" charset="0"/>
              </a:rPr>
              <a:t>provide a well-maintained environment</a:t>
            </a:r>
          </a:p>
          <a:p>
            <a:pPr marL="285750" indent="-285750">
              <a:lnSpc>
                <a:spcPct val="150000"/>
              </a:lnSpc>
              <a:buFont typeface="Arial"/>
              <a:buChar char="•"/>
            </a:pPr>
            <a:r>
              <a:rPr lang="en-AU" dirty="0">
                <a:latin typeface="Open Sans" pitchFamily="2" charset="0"/>
                <a:ea typeface="Open Sans" pitchFamily="2" charset="0"/>
                <a:cs typeface="Open Sans" pitchFamily="2" charset="0"/>
              </a:rPr>
              <a:t>design an environment that allows people to move freely; and</a:t>
            </a:r>
          </a:p>
          <a:p>
            <a:pPr marL="285750" indent="-285750">
              <a:lnSpc>
                <a:spcPct val="150000"/>
              </a:lnSpc>
              <a:buFont typeface="Arial"/>
              <a:buChar char="•"/>
            </a:pPr>
            <a:r>
              <a:rPr lang="en-AU" dirty="0">
                <a:latin typeface="Open Sans" pitchFamily="2" charset="0"/>
                <a:ea typeface="Open Sans" pitchFamily="2" charset="0"/>
                <a:cs typeface="Open Sans" pitchFamily="2" charset="0"/>
              </a:rPr>
              <a:t>use high-quality IPC processes.</a:t>
            </a:r>
          </a:p>
          <a:p>
            <a:pPr marL="0" indent="0">
              <a:buFontTx/>
              <a:buNone/>
            </a:pPr>
            <a:endParaRPr lang="en-US" dirty="0">
              <a:latin typeface="Open Sans"/>
              <a:ea typeface="Calibri" panose="020F0502020204030204"/>
              <a:cs typeface="Open Sans"/>
            </a:endParaRPr>
          </a:p>
          <a:p>
            <a:pPr marL="0" indent="0">
              <a:buFontTx/>
              <a:buNone/>
            </a:pPr>
            <a:endParaRPr lang="en-AU" dirty="0">
              <a:latin typeface="Open Sans"/>
              <a:ea typeface="+mn-lt"/>
              <a:cs typeface="Open Sans"/>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18</a:t>
            </a:fld>
            <a:endParaRPr lang="en-AU"/>
          </a:p>
        </p:txBody>
      </p:sp>
    </p:spTree>
    <p:extLst>
      <p:ext uri="{BB962C8B-B14F-4D97-AF65-F5344CB8AC3E}">
        <p14:creationId xmlns:p14="http://schemas.microsoft.com/office/powerpoint/2010/main" val="3409557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200" i="1" dirty="0">
                <a:latin typeface="Open Sans" pitchFamily="2" charset="0"/>
                <a:ea typeface="Open Sans" pitchFamily="2" charset="0"/>
                <a:cs typeface="Open Sans" pitchFamily="2" charset="0"/>
              </a:rPr>
              <a:t>Facilitator notes: This slide is an opportunity to hold a group discussion with your staff to explore ways you can apply Standard 4 in your funded aged care services. Take this time to identify processes that you may already have in the workplace, or things that you can do to improve or apply processes on Standard 4. Alternatively, you can print this as a take-away resource for your staff to reflect on their own.</a:t>
            </a:r>
          </a:p>
          <a:p>
            <a:endParaRPr lang="en-AU" sz="1200" dirty="0">
              <a:latin typeface="Open Sans" pitchFamily="2" charset="0"/>
              <a:ea typeface="Open Sans" pitchFamily="2" charset="0"/>
              <a:cs typeface="Open Sans" pitchFamily="2" charset="0"/>
            </a:endParaRPr>
          </a:p>
          <a:p>
            <a:r>
              <a:rPr lang="en-AU" sz="1200" u="sng" dirty="0">
                <a:latin typeface="Open Sans" pitchFamily="2" charset="0"/>
                <a:ea typeface="Open Sans" pitchFamily="2" charset="0"/>
                <a:cs typeface="Open Sans" pitchFamily="2" charset="0"/>
              </a:rPr>
              <a:t>Suggested script:</a:t>
            </a:r>
          </a:p>
          <a:p>
            <a:r>
              <a:rPr lang="en-AU" sz="1200" dirty="0">
                <a:latin typeface="Open Sans" pitchFamily="2" charset="0"/>
                <a:ea typeface="Open Sans" pitchFamily="2" charset="0"/>
                <a:cs typeface="Open Sans" pitchFamily="2" charset="0"/>
              </a:rPr>
              <a:t>Now that we've had a look at the key topics and clarified expectations for Standard 4, let's look at some questions together to see what we already have in place, and ways we might need to improve to meet this standard.</a:t>
            </a:r>
          </a:p>
          <a:p>
            <a:endParaRPr lang="en-AU" sz="1200" dirty="0">
              <a:latin typeface="Open Sans" pitchFamily="2" charset="0"/>
              <a:ea typeface="Open Sans" pitchFamily="2" charset="0"/>
              <a:cs typeface="Open Sans" pitchFamily="2" charset="0"/>
            </a:endParaRPr>
          </a:p>
          <a:p>
            <a:r>
              <a:rPr lang="en-AU" sz="1200" i="1" dirty="0">
                <a:latin typeface="Open Sans" pitchFamily="2" charset="0"/>
                <a:ea typeface="Open Sans" pitchFamily="2" charset="0"/>
                <a:cs typeface="Open Sans" pitchFamily="2" charset="0"/>
              </a:rPr>
              <a:t>Questions on slide: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rPr>
              <a:t>How do you make sure this Standard’s key topics are shown in the funded aged care services you provide to older people receiving care?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rPr>
              <a:t>How do you work with older people receiving care to design the environment where they receive their funded aged care services?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rPr>
              <a:t>How do you ask for feedback from older people receiving care to make sure they feel safe and the environment meets their needs? </a:t>
            </a:r>
          </a:p>
          <a:p>
            <a:endParaRPr lang="en-AU" sz="1200" dirty="0">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latin typeface="Open Sans" pitchFamily="2" charset="0"/>
                <a:ea typeface="Open Sans" pitchFamily="2" charset="0"/>
                <a:cs typeface="Open Sans" pitchFamily="2" charset="0"/>
              </a:rPr>
              <a:t>Further questions you could add to the group discussion:</a:t>
            </a:r>
          </a:p>
          <a:p>
            <a:pPr marL="171450" indent="-171450">
              <a:buFont typeface="Arial" panose="020B0604020202020204" pitchFamily="34" charset="0"/>
              <a:buChar char="•"/>
            </a:pPr>
            <a:r>
              <a:rPr lang="en-US" sz="1200" b="0" i="0" u="none" strike="noStrike" kern="1200" baseline="0" dirty="0">
                <a:solidFill>
                  <a:schemeClr val="tx1"/>
                </a:solidFill>
                <a:latin typeface="Open Sans" pitchFamily="2" charset="0"/>
                <a:ea typeface="Open Sans" pitchFamily="2" charset="0"/>
                <a:cs typeface="Open Sans" pitchFamily="2" charset="0"/>
              </a:rPr>
              <a:t>How do you make sure you provide care in a safe, clean and comfortable environment that meets older people’s needs and improves their sense of belonging? </a:t>
            </a:r>
          </a:p>
          <a:p>
            <a:pPr marL="171450" indent="-171450">
              <a:buFont typeface="Arial" panose="020B0604020202020204" pitchFamily="34" charset="0"/>
              <a:buChar char="•"/>
            </a:pPr>
            <a:r>
              <a:rPr lang="en-US" sz="1200" b="0" i="0" u="none" strike="noStrike" kern="1200" baseline="0" dirty="0">
                <a:solidFill>
                  <a:schemeClr val="tx1"/>
                </a:solidFill>
                <a:latin typeface="Open Sans" pitchFamily="2" charset="0"/>
                <a:ea typeface="Open Sans" pitchFamily="2" charset="0"/>
                <a:cs typeface="Open Sans" pitchFamily="2" charset="0"/>
              </a:rPr>
              <a:t>How do you make sure you use appropriate equipment that meets the needs of each person, it is well maintained, clean and workers know how to use it? </a:t>
            </a:r>
          </a:p>
          <a:p>
            <a:pPr marL="171450" indent="-171450">
              <a:buFont typeface="Arial" panose="020B0604020202020204" pitchFamily="34" charset="0"/>
              <a:buChar char="•"/>
            </a:pPr>
            <a:r>
              <a:rPr lang="en-US" sz="1200" b="0" i="0" u="none" strike="noStrike" kern="1200" baseline="0" dirty="0">
                <a:solidFill>
                  <a:schemeClr val="tx1"/>
                </a:solidFill>
                <a:latin typeface="Open Sans" pitchFamily="2" charset="0"/>
                <a:ea typeface="Open Sans" pitchFamily="2" charset="0"/>
                <a:cs typeface="Open Sans" pitchFamily="2" charset="0"/>
              </a:rPr>
              <a:t>How are you supported to create an environment that is safe, supportive and meets the needs of the older people receiving care? </a:t>
            </a:r>
          </a:p>
          <a:p>
            <a:pPr marL="171450" indent="-171450">
              <a:buFont typeface="Arial" panose="020B0604020202020204" pitchFamily="34" charset="0"/>
              <a:buChar char="•"/>
            </a:pPr>
            <a:r>
              <a:rPr lang="en-US" sz="1200" b="0" i="0" u="none" strike="noStrike" kern="1200" baseline="0" dirty="0">
                <a:solidFill>
                  <a:schemeClr val="tx1"/>
                </a:solidFill>
                <a:latin typeface="Open Sans" pitchFamily="2" charset="0"/>
                <a:ea typeface="Open Sans" pitchFamily="2" charset="0"/>
                <a:cs typeface="Open Sans" pitchFamily="2" charset="0"/>
              </a:rPr>
              <a:t>What are you infection prevention and control (IPC) system in place and do you receive training and skill assessments? </a:t>
            </a:r>
          </a:p>
          <a:p>
            <a:pPr marL="171450" indent="-171450">
              <a:buFont typeface="Arial" panose="020B0604020202020204" pitchFamily="34" charset="0"/>
              <a:buChar char="•"/>
            </a:pPr>
            <a:r>
              <a:rPr lang="en-US" sz="1200" b="0" i="0" u="none" strike="noStrike" kern="1200" baseline="0" dirty="0">
                <a:solidFill>
                  <a:schemeClr val="tx1"/>
                </a:solidFill>
                <a:latin typeface="Open Sans" pitchFamily="2" charset="0"/>
                <a:ea typeface="Open Sans" pitchFamily="2" charset="0"/>
                <a:cs typeface="Open Sans" pitchFamily="2" charset="0"/>
              </a:rPr>
              <a:t>How do you identify and reduce any safety risks? </a:t>
            </a:r>
          </a:p>
          <a:p>
            <a:pPr marL="171450" indent="-171450">
              <a:buFont typeface="Arial" panose="020B0604020202020204" pitchFamily="34" charset="0"/>
              <a:buChar char="•"/>
            </a:pPr>
            <a:r>
              <a:rPr lang="en-US" sz="1200" b="0" i="0" u="none" strike="noStrike" kern="1200" baseline="0" dirty="0">
                <a:solidFill>
                  <a:schemeClr val="tx1"/>
                </a:solidFill>
                <a:latin typeface="Open Sans" pitchFamily="2" charset="0"/>
                <a:ea typeface="Open Sans" pitchFamily="2" charset="0"/>
                <a:cs typeface="Open Sans" pitchFamily="2" charset="0"/>
              </a:rPr>
              <a:t>Are you giving care consistent with your policies and procedures?</a:t>
            </a:r>
            <a:endParaRPr lang="en-AU" dirty="0">
              <a:latin typeface="Open Sans" pitchFamily="2" charset="0"/>
              <a:ea typeface="Open Sans" pitchFamily="2" charset="0"/>
              <a:cs typeface="Open Sans" pitchFamily="2" charset="0"/>
            </a:endParaRPr>
          </a:p>
          <a:p>
            <a:endParaRPr lang="en-AU" dirty="0">
              <a:cs typeface="Calibri"/>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19</a:t>
            </a:fld>
            <a:endParaRPr lang="en-AU"/>
          </a:p>
        </p:txBody>
      </p:sp>
    </p:spTree>
    <p:extLst>
      <p:ext uri="{BB962C8B-B14F-4D97-AF65-F5344CB8AC3E}">
        <p14:creationId xmlns:p14="http://schemas.microsoft.com/office/powerpoint/2010/main" val="352919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a:t>
            </a:r>
            <a:endParaRPr lang="en-US" dirty="0">
              <a:latin typeface="Open Sans"/>
              <a:ea typeface="Open Sans"/>
              <a:cs typeface="Open Sans"/>
            </a:endParaRPr>
          </a:p>
          <a:p>
            <a:r>
              <a:rPr lang="en-AU" i="1" dirty="0">
                <a:latin typeface="Open Sans"/>
                <a:ea typeface="Open Sans"/>
                <a:cs typeface="Open Sans"/>
              </a:rPr>
              <a:t>This slide gives a short introduction to the strengthened Quality Standards. It shows how each standard is structured and provides a link to the guidance materials. Guidance resources are shared at the bottom of the slide notes.</a:t>
            </a:r>
            <a:endParaRPr lang="en-US" dirty="0">
              <a:latin typeface="Open Sans"/>
              <a:ea typeface="Open Sans"/>
              <a:cs typeface="Open Sans"/>
            </a:endParaRPr>
          </a:p>
          <a:p>
            <a:endParaRPr lang="en-AU"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endParaRPr lang="en-US" dirty="0">
              <a:latin typeface="Open Sans"/>
              <a:ea typeface="Open Sans"/>
              <a:cs typeface="Open Sans"/>
            </a:endParaRPr>
          </a:p>
          <a:p>
            <a:pPr>
              <a:defRPr/>
            </a:pPr>
            <a:r>
              <a:rPr lang="en-AU" dirty="0">
                <a:latin typeface="Open Sans"/>
                <a:ea typeface="Open Sans"/>
                <a:cs typeface="Open Sans"/>
              </a:rPr>
              <a:t>The Aged Care Quality Standards have been strengthened as part of the new Aged Care Act and regulatory model.</a:t>
            </a:r>
          </a:p>
          <a:p>
            <a:endParaRPr lang="en-US" dirty="0">
              <a:latin typeface="Open Sans"/>
              <a:ea typeface="Open Sans"/>
              <a:cs typeface="Open Sans"/>
            </a:endParaRPr>
          </a:p>
          <a:p>
            <a:r>
              <a:rPr lang="en-US" dirty="0">
                <a:latin typeface="Open Sans"/>
                <a:ea typeface="Open Sans"/>
                <a:cs typeface="Open Sans"/>
              </a:rPr>
              <a:t>Each strengthened Quality Standard has:</a:t>
            </a:r>
          </a:p>
          <a:p>
            <a:pPr marL="171450" indent="-171450">
              <a:buFont typeface="Arial,Sans-Serif"/>
              <a:buChar char="•"/>
            </a:pPr>
            <a:r>
              <a:rPr lang="en-US" dirty="0">
                <a:latin typeface="Open Sans"/>
                <a:ea typeface="Open Sans"/>
                <a:cs typeface="Open Sans"/>
              </a:rPr>
              <a:t>an </a:t>
            </a:r>
            <a:r>
              <a:rPr lang="en-US" b="1" dirty="0">
                <a:latin typeface="Open Sans"/>
                <a:ea typeface="Open Sans"/>
                <a:cs typeface="Open Sans"/>
              </a:rPr>
              <a:t>intent statement</a:t>
            </a:r>
            <a:r>
              <a:rPr lang="en-US" dirty="0">
                <a:latin typeface="Open Sans"/>
                <a:ea typeface="Open Sans"/>
                <a:cs typeface="Open Sans"/>
              </a:rPr>
              <a:t> to add context</a:t>
            </a:r>
          </a:p>
          <a:p>
            <a:pPr marL="171450" indent="-171450">
              <a:buFont typeface="Arial,Sans-Serif"/>
              <a:buChar char="•"/>
            </a:pPr>
            <a:r>
              <a:rPr lang="en-US" dirty="0">
                <a:latin typeface="Open Sans"/>
                <a:ea typeface="Open Sans"/>
                <a:cs typeface="Open Sans"/>
              </a:rPr>
              <a:t>an </a:t>
            </a:r>
            <a:r>
              <a:rPr lang="en-US" b="1" dirty="0">
                <a:latin typeface="Open Sans"/>
                <a:ea typeface="Open Sans"/>
                <a:cs typeface="Open Sans"/>
              </a:rPr>
              <a:t>expectation statement</a:t>
            </a:r>
            <a:r>
              <a:rPr lang="en-US" dirty="0">
                <a:latin typeface="Open Sans"/>
                <a:ea typeface="Open Sans"/>
                <a:cs typeface="Open Sans"/>
              </a:rPr>
              <a:t> to outline, in first person, what older people can expect</a:t>
            </a:r>
          </a:p>
          <a:p>
            <a:pPr marL="171450" indent="-171450">
              <a:buFont typeface="Arial,Sans-Serif"/>
              <a:buChar char="•"/>
            </a:pPr>
            <a:r>
              <a:rPr lang="en-US" dirty="0">
                <a:latin typeface="Open Sans"/>
                <a:ea typeface="Open Sans"/>
                <a:cs typeface="Open Sans"/>
              </a:rPr>
              <a:t>an </a:t>
            </a:r>
            <a:r>
              <a:rPr lang="en-US" b="1" dirty="0">
                <a:latin typeface="Open Sans"/>
                <a:ea typeface="Open Sans"/>
                <a:cs typeface="Open Sans"/>
              </a:rPr>
              <a:t>outcome statement</a:t>
            </a:r>
            <a:r>
              <a:rPr lang="en-US" dirty="0">
                <a:latin typeface="Open Sans"/>
                <a:ea typeface="Open Sans"/>
                <a:cs typeface="Open Sans"/>
              </a:rPr>
              <a:t> which will be </a:t>
            </a:r>
            <a:r>
              <a:rPr lang="en-US" u="sng" dirty="0">
                <a:latin typeface="Open Sans"/>
                <a:ea typeface="Open Sans"/>
                <a:cs typeface="Open Sans"/>
              </a:rPr>
              <a:t>enforceable in legislation</a:t>
            </a:r>
            <a:r>
              <a:rPr lang="en-US" dirty="0">
                <a:latin typeface="Open Sans"/>
                <a:ea typeface="Open Sans"/>
                <a:cs typeface="Open Sans"/>
              </a:rPr>
              <a:t>; and</a:t>
            </a:r>
          </a:p>
          <a:p>
            <a:pPr marL="171450" indent="-171450">
              <a:buFont typeface="Arial,Sans-Serif"/>
              <a:buChar char="•"/>
            </a:pPr>
            <a:r>
              <a:rPr lang="en-US" b="1" dirty="0">
                <a:latin typeface="Open Sans"/>
                <a:ea typeface="Open Sans"/>
                <a:cs typeface="Open Sans"/>
              </a:rPr>
              <a:t>actions </a:t>
            </a:r>
            <a:r>
              <a:rPr lang="en-US" dirty="0">
                <a:latin typeface="Open Sans"/>
                <a:ea typeface="Open Sans"/>
                <a:cs typeface="Open Sans"/>
              </a:rPr>
              <a:t>that demonstrate how providers can meet the outcome.</a:t>
            </a:r>
          </a:p>
          <a:p>
            <a:r>
              <a:rPr lang="en-US" dirty="0">
                <a:latin typeface="Open Sans" pitchFamily="2" charset="0"/>
                <a:ea typeface="Open Sans" pitchFamily="2" charset="0"/>
                <a:cs typeface="Open Sans" pitchFamily="2" charset="0"/>
              </a:rPr>
              <a:t>The outcomes are how we can meet the expectations of the strengthened Quality Standards. The actions give us suggestions for how we can meet the outcome. </a:t>
            </a:r>
          </a:p>
          <a:p>
            <a:endParaRPr lang="en-US" dirty="0">
              <a:latin typeface="Open Sans" pitchFamily="2" charset="0"/>
              <a:ea typeface="Open Sans" pitchFamily="2" charset="0"/>
              <a:cs typeface="Open Sans" pitchFamily="2" charset="0"/>
            </a:endParaRPr>
          </a:p>
          <a:p>
            <a:r>
              <a:rPr lang="en-US" u="sng" dirty="0">
                <a:latin typeface="Open Sans"/>
                <a:ea typeface="Open Sans"/>
                <a:cs typeface="Open Sans"/>
              </a:rPr>
              <a:t>Resources:</a:t>
            </a:r>
            <a:endParaRPr lang="en-US" dirty="0">
              <a:latin typeface="Open Sans"/>
              <a:ea typeface="Open Sans"/>
              <a:cs typeface="Open Sans"/>
            </a:endParaRPr>
          </a:p>
          <a:p>
            <a:r>
              <a:rPr lang="en-US" dirty="0">
                <a:latin typeface="Open Sans" pitchFamily="2" charset="0"/>
                <a:ea typeface="Open Sans" pitchFamily="2" charset="0"/>
                <a:cs typeface="Open Sans" pitchFamily="2" charset="0"/>
              </a:rPr>
              <a:t>The guidance material supports providers to comply with the strengthened Quality Standards. You can access the guidance material on the Commission’s website.</a:t>
            </a:r>
          </a:p>
          <a:p>
            <a:r>
              <a:rPr lang="en-US" dirty="0">
                <a:latin typeface="Open Sans"/>
                <a:ea typeface="Open Sans"/>
                <a:cs typeface="Open Sans"/>
              </a:rPr>
              <a:t>[</a:t>
            </a:r>
            <a:r>
              <a:rPr lang="en-US" dirty="0">
                <a:latin typeface="Open Sans"/>
                <a:ea typeface="Open Sans"/>
                <a:cs typeface="Open Sans"/>
                <a:hlinkClick r:id="rId3"/>
              </a:rPr>
              <a:t>https://www.agedcarequality.gov.au/standards-guidance/intro</a:t>
            </a:r>
            <a:r>
              <a:rPr lang="en-US" dirty="0">
                <a:latin typeface="Open Sans"/>
                <a:ea typeface="Open Sans"/>
                <a:cs typeface="Open Sans"/>
              </a:rPr>
              <a:t>]</a:t>
            </a:r>
          </a:p>
          <a:p>
            <a:endParaRPr lang="en-US"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t>2</a:t>
            </a:fld>
            <a:endParaRPr lang="en-US"/>
          </a:p>
        </p:txBody>
      </p:sp>
    </p:spTree>
    <p:extLst>
      <p:ext uri="{BB962C8B-B14F-4D97-AF65-F5344CB8AC3E}">
        <p14:creationId xmlns:p14="http://schemas.microsoft.com/office/powerpoint/2010/main" val="3000917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In this slide we have covered a general introduction on Standard 5, and what the focus of this standard is. Further reading is expected for details on each of the Outcomes for Standard 5 and how they may be applied in practice. Please check the resources section in this slide's notes.</a:t>
            </a:r>
            <a:endParaRPr lang="en-US" i="1" dirty="0">
              <a:latin typeface="Open Sans"/>
              <a:ea typeface="Open Sans"/>
              <a:cs typeface="Open Sans"/>
            </a:endParaRPr>
          </a:p>
          <a:p>
            <a:endParaRPr lang="en-AU"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AU" dirty="0">
                <a:latin typeface="Open Sans" pitchFamily="2" charset="0"/>
                <a:ea typeface="Open Sans" pitchFamily="2" charset="0"/>
                <a:cs typeface="Open Sans" pitchFamily="2" charset="0"/>
              </a:rPr>
              <a:t>Strengthened Quality Standard 5 is “Clinical care.” </a:t>
            </a:r>
          </a:p>
          <a:p>
            <a:r>
              <a:rPr lang="en-AU" dirty="0">
                <a:latin typeface="Open Sans" pitchFamily="2" charset="0"/>
                <a:ea typeface="Open Sans" pitchFamily="2" charset="0"/>
                <a:cs typeface="Open Sans" pitchFamily="2" charset="0"/>
              </a:rPr>
              <a:t>This Standard describes the responsibilities of providers to give safe and quality clinical care services. Good clinical care improves a person’s quality of life, independence, confidence and their feeling of purpose in daily life. You need to understand the importance of rights-based, person-centred quality clinical care services.</a:t>
            </a:r>
          </a:p>
          <a:p>
            <a:endParaRPr lang="en-AU"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This Standard helps us focus on how we: </a:t>
            </a:r>
          </a:p>
          <a:p>
            <a:pPr marL="171450" indent="-171450">
              <a:buFont typeface="Arial"/>
              <a:buChar char="•"/>
            </a:pPr>
            <a:r>
              <a:rPr lang="en-AU" dirty="0">
                <a:latin typeface="Open Sans" pitchFamily="2" charset="0"/>
                <a:ea typeface="Open Sans" pitchFamily="2" charset="0"/>
                <a:cs typeface="Open Sans" pitchFamily="2" charset="0"/>
              </a:rPr>
              <a:t>manage clinical information systems</a:t>
            </a:r>
          </a:p>
          <a:p>
            <a:pPr marL="171450" indent="-171450">
              <a:buFont typeface="Arial"/>
              <a:buChar char="•"/>
            </a:pPr>
            <a:r>
              <a:rPr lang="en-AU" dirty="0">
                <a:latin typeface="Open Sans" pitchFamily="2" charset="0"/>
                <a:ea typeface="Open Sans" pitchFamily="2" charset="0"/>
                <a:cs typeface="Open Sans" pitchFamily="2" charset="0"/>
              </a:rPr>
              <a:t>keep medication safe</a:t>
            </a:r>
          </a:p>
          <a:p>
            <a:pPr marL="171450" indent="-171450">
              <a:buFont typeface="Arial"/>
              <a:buChar char="•"/>
            </a:pPr>
            <a:r>
              <a:rPr lang="en-AU" dirty="0">
                <a:latin typeface="Open Sans" pitchFamily="2" charset="0"/>
                <a:ea typeface="Open Sans" pitchFamily="2" charset="0"/>
                <a:cs typeface="Open Sans" pitchFamily="2" charset="0"/>
              </a:rPr>
              <a:t>reduce and manage clinical risks; and</a:t>
            </a:r>
          </a:p>
          <a:p>
            <a:pPr marL="171450" indent="-171450">
              <a:buFont typeface="Arial"/>
              <a:buChar char="•"/>
            </a:pPr>
            <a:r>
              <a:rPr lang="en-AU" dirty="0">
                <a:latin typeface="Open Sans" pitchFamily="2" charset="0"/>
                <a:ea typeface="Open Sans" pitchFamily="2" charset="0"/>
                <a:cs typeface="Open Sans" pitchFamily="2" charset="0"/>
              </a:rPr>
              <a:t>care for oral health.</a:t>
            </a:r>
          </a:p>
          <a:p>
            <a:pPr marL="0" indent="0">
              <a:buFont typeface="Arial"/>
              <a:buNone/>
            </a:pPr>
            <a:endParaRPr lang="en-AU"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These key topics are covered in the Outcomes for Standard 5, as you can see listed on the slide here.</a:t>
            </a:r>
          </a:p>
          <a:p>
            <a:pPr marL="0" indent="0">
              <a:buFontTx/>
              <a:buNone/>
            </a:pPr>
            <a:endParaRPr lang="en-AU" u="sng" dirty="0">
              <a:latin typeface="Open Sans" pitchFamily="2" charset="0"/>
              <a:ea typeface="Open Sans" pitchFamily="2" charset="0"/>
              <a:cs typeface="Open Sans" pitchFamily="2" charset="0"/>
            </a:endParaRPr>
          </a:p>
          <a:p>
            <a:r>
              <a:rPr lang="en-AU" u="sng" dirty="0">
                <a:latin typeface="Open Sans"/>
                <a:ea typeface="Open Sans"/>
                <a:cs typeface="Open Sans"/>
              </a:rPr>
              <a:t>Resources:</a:t>
            </a:r>
          </a:p>
          <a:p>
            <a:r>
              <a:rPr lang="en-AU" dirty="0">
                <a:latin typeface="Open Sans"/>
                <a:ea typeface="Open Sans"/>
                <a:cs typeface="Open Sans"/>
              </a:rPr>
              <a:t>Strengthened Quality Standard 5: Clinical care fact sheet [</a:t>
            </a:r>
            <a:r>
              <a:rPr lang="en-AU" dirty="0">
                <a:latin typeface="Open Sans"/>
                <a:ea typeface="Open Sans"/>
                <a:cs typeface="Open Sans"/>
                <a:hlinkClick r:id="rId3"/>
              </a:rPr>
              <a:t>https://www.agedcarequality.gov.au/resource-library/standard-5-clinical-care</a:t>
            </a:r>
            <a:r>
              <a:rPr lang="en-AU" dirty="0">
                <a:latin typeface="Open Sans"/>
                <a:ea typeface="Open Sans"/>
                <a:cs typeface="Open Sans"/>
              </a:rPr>
              <a:t>]</a:t>
            </a:r>
            <a:endParaRPr lang="en-AU" dirty="0">
              <a:latin typeface="Open Sans" pitchFamily="2" charset="0"/>
              <a:ea typeface="Open Sans" pitchFamily="2" charset="0"/>
              <a:cs typeface="Open Sans" pitchFamily="2" charset="0"/>
            </a:endParaRPr>
          </a:p>
          <a:p>
            <a:r>
              <a:rPr lang="en-US" dirty="0">
                <a:latin typeface="Open Sans"/>
                <a:ea typeface="Open Sans"/>
                <a:cs typeface="Open Sans"/>
              </a:rPr>
              <a:t>You can refer to the guidance materials to access further details for each standard with examples of actions each type of person (provider, worker, organisation) can take to apply the Standards in practice. [</a:t>
            </a:r>
            <a:r>
              <a:rPr lang="en-US" dirty="0">
                <a:latin typeface="Open Sans"/>
                <a:ea typeface="Open Sans"/>
                <a:cs typeface="Open Sans"/>
                <a:hlinkClick r:id="rId4"/>
              </a:rPr>
              <a:t>https://www.agedcarequality.gov.au/strengthened-quality-standards/</a:t>
            </a:r>
            <a:r>
              <a:rPr lang="en-US" dirty="0">
                <a:latin typeface="Open Sans"/>
                <a:ea typeface="Open Sans"/>
                <a:cs typeface="Open Sans"/>
              </a:rPr>
              <a:t>]</a:t>
            </a:r>
            <a:endParaRPr lang="en-US"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20</a:t>
            </a:fld>
            <a:endParaRPr lang="en-AU"/>
          </a:p>
        </p:txBody>
      </p:sp>
    </p:spTree>
    <p:extLst>
      <p:ext uri="{BB962C8B-B14F-4D97-AF65-F5344CB8AC3E}">
        <p14:creationId xmlns:p14="http://schemas.microsoft.com/office/powerpoint/2010/main" val="2607231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defRPr/>
            </a:pPr>
            <a:r>
              <a:rPr lang="en-AU" i="1" dirty="0">
                <a:latin typeface="Open Sans"/>
                <a:ea typeface="Open Sans"/>
                <a:cs typeface="Open Sans"/>
              </a:rPr>
              <a:t>Facilitator notes: This slide gives key information to the key topics of Standard 5. You can find out more in the strengthened Aged Care Quality Standards fact sheets, and then further insight in the guidance materials listed below. </a:t>
            </a:r>
            <a:r>
              <a:rPr lang="en-AU" b="1" i="1" dirty="0">
                <a:latin typeface="Open Sans"/>
                <a:ea typeface="Open Sans"/>
                <a:cs typeface="Open Sans"/>
              </a:rPr>
              <a:t>There is also a second slide following this one to outline the key topics within Standard 5 that clarify existing expectations.</a:t>
            </a:r>
          </a:p>
          <a:p>
            <a:pPr>
              <a:defRPr/>
            </a:pPr>
            <a:endParaRPr lang="en-AU" u="sng"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AU" dirty="0">
                <a:latin typeface="Open Sans" pitchFamily="2" charset="0"/>
                <a:ea typeface="Open Sans" pitchFamily="2" charset="0"/>
                <a:cs typeface="Open Sans" pitchFamily="2" charset="0"/>
              </a:rPr>
              <a:t>The key topics of strengthened Quality Standard 5 outline that we need to:</a:t>
            </a:r>
          </a:p>
          <a:p>
            <a:pPr marL="285750" indent="-285750">
              <a:lnSpc>
                <a:spcPct val="150000"/>
              </a:lnSpc>
              <a:buFont typeface="Arial"/>
              <a:buChar char="•"/>
            </a:pPr>
            <a:r>
              <a:rPr lang="en-AU" dirty="0">
                <a:latin typeface="Open Sans" pitchFamily="2" charset="0"/>
                <a:ea typeface="Open Sans" pitchFamily="2" charset="0"/>
                <a:cs typeface="Open Sans" pitchFamily="2" charset="0"/>
              </a:rPr>
              <a:t>agree with other </a:t>
            </a:r>
            <a:r>
              <a:rPr lang="en-US" dirty="0">
                <a:latin typeface="Open Sans" pitchFamily="2" charset="0"/>
                <a:ea typeface="Open Sans" pitchFamily="2" charset="0"/>
                <a:cs typeface="Open Sans" pitchFamily="2" charset="0"/>
              </a:rPr>
              <a:t>registered health practitioners, allied health professionals, allied assistants and others </a:t>
            </a:r>
            <a:r>
              <a:rPr lang="en-AU" dirty="0">
                <a:latin typeface="Open Sans" pitchFamily="2" charset="0"/>
                <a:ea typeface="Open Sans" pitchFamily="2" charset="0"/>
                <a:cs typeface="Open Sans" pitchFamily="2" charset="0"/>
              </a:rPr>
              <a:t>about their roles, responsibilities and procedures for providing clinical care services</a:t>
            </a:r>
          </a:p>
          <a:p>
            <a:pPr marL="285750" indent="-285750">
              <a:lnSpc>
                <a:spcPct val="150000"/>
              </a:lnSpc>
              <a:buFont typeface="Arial"/>
              <a:buChar char="•"/>
            </a:pPr>
            <a:r>
              <a:rPr lang="en-AU" dirty="0">
                <a:latin typeface="Open Sans" pitchFamily="2" charset="0"/>
                <a:ea typeface="Open Sans" pitchFamily="2" charset="0"/>
                <a:cs typeface="Open Sans" pitchFamily="2" charset="0"/>
              </a:rPr>
              <a:t>work towards using a digital clinical information system [if you don’t already have one]</a:t>
            </a:r>
          </a:p>
          <a:p>
            <a:pPr marL="285750" indent="-285750">
              <a:lnSpc>
                <a:spcPct val="150000"/>
              </a:lnSpc>
              <a:buFont typeface="Arial"/>
              <a:buChar char="•"/>
            </a:pPr>
            <a:r>
              <a:rPr lang="en-AU" dirty="0">
                <a:latin typeface="Open Sans" pitchFamily="2" charset="0"/>
                <a:ea typeface="Open Sans" pitchFamily="2" charset="0"/>
                <a:cs typeface="Open Sans" pitchFamily="2" charset="0"/>
              </a:rPr>
              <a:t>have processes to make sure medication reviews are done with specific rules for when these must happen</a:t>
            </a:r>
          </a:p>
          <a:p>
            <a:pPr marL="285750" indent="-285750">
              <a:lnSpc>
                <a:spcPct val="150000"/>
              </a:lnSpc>
              <a:buFont typeface="Arial"/>
              <a:buChar char="•"/>
            </a:pPr>
            <a:r>
              <a:rPr lang="en-AU" dirty="0">
                <a:latin typeface="Open Sans" pitchFamily="2" charset="0"/>
                <a:ea typeface="Open Sans" pitchFamily="2" charset="0"/>
                <a:cs typeface="Open Sans" pitchFamily="2" charset="0"/>
              </a:rPr>
              <a:t>report adverse medicine and vaccine events to the Therapeutic Goods Administration; and</a:t>
            </a:r>
          </a:p>
          <a:p>
            <a:pPr marL="285750" indent="-285750">
              <a:lnSpc>
                <a:spcPct val="150000"/>
              </a:lnSpc>
              <a:buFont typeface="Arial"/>
              <a:buChar char="•"/>
            </a:pPr>
            <a:r>
              <a:rPr lang="en-AU" dirty="0">
                <a:latin typeface="Open Sans"/>
                <a:ea typeface="Open Sans"/>
                <a:cs typeface="Open Sans"/>
              </a:rPr>
              <a:t>regularly review and improve the effectiveness of our system to use medicines safely and correctly.</a:t>
            </a:r>
          </a:p>
          <a:p>
            <a:pPr marL="0" indent="0">
              <a:buFontTx/>
              <a:buNone/>
            </a:pPr>
            <a:endParaRPr lang="en-AU" dirty="0">
              <a:latin typeface="Calibri" panose="020F0502020204030204"/>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21</a:t>
            </a:fld>
            <a:endParaRPr lang="en-AU"/>
          </a:p>
        </p:txBody>
      </p:sp>
    </p:spTree>
    <p:extLst>
      <p:ext uri="{BB962C8B-B14F-4D97-AF65-F5344CB8AC3E}">
        <p14:creationId xmlns:p14="http://schemas.microsoft.com/office/powerpoint/2010/main" val="2936454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this slide covers the clarified expectations of the standard. This means these policies and procedures should already be in practice and will need to be updated to maintain conformance.</a:t>
            </a:r>
            <a:endParaRPr lang="en-US" i="1" dirty="0">
              <a:latin typeface="Open Sans"/>
              <a:ea typeface="Open Sans"/>
              <a:cs typeface="Open Sans"/>
            </a:endParaRPr>
          </a:p>
          <a:p>
            <a:endParaRPr lang="en-AU" dirty="0">
              <a:latin typeface="Open Sans"/>
              <a:ea typeface="Open Sans"/>
              <a:cs typeface="Open Sans"/>
            </a:endParaRPr>
          </a:p>
          <a:p>
            <a:r>
              <a:rPr lang="en-AU" u="sng" dirty="0">
                <a:latin typeface="Open Sans"/>
                <a:ea typeface="Open Sans"/>
                <a:cs typeface="Open Sans"/>
              </a:rPr>
              <a:t>Suggested script:</a:t>
            </a:r>
          </a:p>
          <a:p>
            <a:r>
              <a:rPr lang="en-AU" dirty="0">
                <a:latin typeface="Open Sans"/>
                <a:ea typeface="Open Sans"/>
                <a:cs typeface="Open Sans"/>
              </a:rPr>
              <a:t>Strengthened Quality Standard 5 outlines that we need to:</a:t>
            </a:r>
          </a:p>
          <a:p>
            <a:pPr marL="171450" indent="-171450">
              <a:buFont typeface="Arial" panose="020B0604020202020204" pitchFamily="34" charset="0"/>
              <a:buChar char="•"/>
            </a:pPr>
            <a:r>
              <a:rPr lang="en-AU" dirty="0">
                <a:latin typeface="Open Sans"/>
                <a:ea typeface="Open Sans"/>
                <a:cs typeface="Open Sans"/>
              </a:rPr>
              <a:t>use an effective clinical governance framework</a:t>
            </a:r>
          </a:p>
          <a:p>
            <a:pPr marL="171450" indent="-171450">
              <a:buFont typeface="Arial" panose="020B0604020202020204" pitchFamily="34" charset="0"/>
              <a:buChar char="•"/>
            </a:pPr>
            <a:r>
              <a:rPr lang="en-AU" dirty="0">
                <a:latin typeface="Open Sans"/>
                <a:ea typeface="Open Sans"/>
                <a:cs typeface="Open Sans"/>
              </a:rPr>
              <a:t>provide appropriate rights-based, person-centred clinical care services</a:t>
            </a:r>
          </a:p>
          <a:p>
            <a:pPr marL="171450" indent="-171450">
              <a:buFont typeface="Arial" panose="020B0604020202020204" pitchFamily="34" charset="0"/>
              <a:buChar char="•"/>
            </a:pPr>
            <a:r>
              <a:rPr lang="en-AU" dirty="0">
                <a:latin typeface="Open Sans"/>
                <a:ea typeface="Open Sans"/>
                <a:cs typeface="Open Sans"/>
              </a:rPr>
              <a:t>make sure we provide people receiving our care with access to a range of supports and </a:t>
            </a:r>
            <a:r>
              <a:rPr lang="en-US" dirty="0">
                <a:latin typeface="Open Sans"/>
                <a:ea typeface="Open Sans"/>
                <a:cs typeface="Open Sans"/>
              </a:rPr>
              <a:t>registered health practitioners, allied health professionals, allied assistants and</a:t>
            </a:r>
          </a:p>
          <a:p>
            <a:pPr marL="171450" indent="-171450">
              <a:buFont typeface="Arial" panose="020B0604020202020204" pitchFamily="34" charset="0"/>
              <a:buChar char="•"/>
            </a:pPr>
            <a:r>
              <a:rPr lang="en-US" dirty="0">
                <a:latin typeface="Open Sans"/>
                <a:ea typeface="Open Sans"/>
                <a:cs typeface="Open Sans"/>
              </a:rPr>
              <a:t>others</a:t>
            </a:r>
            <a:r>
              <a:rPr lang="en-AU" dirty="0">
                <a:latin typeface="Open Sans"/>
                <a:ea typeface="Open Sans"/>
                <a:cs typeface="Open Sans"/>
              </a:rPr>
              <a:t> based on their needs; and</a:t>
            </a:r>
          </a:p>
          <a:p>
            <a:pPr marL="171450" indent="-171450">
              <a:buFont typeface="Arial" panose="020B0604020202020204" pitchFamily="34" charset="0"/>
              <a:buChar char="•"/>
            </a:pPr>
            <a:r>
              <a:rPr lang="en-AU" dirty="0">
                <a:latin typeface="Open Sans"/>
                <a:ea typeface="Open Sans"/>
                <a:cs typeface="Open Sans"/>
              </a:rPr>
              <a:t>increase dignity as part of palliative care and end of life care.</a:t>
            </a:r>
          </a:p>
          <a:p>
            <a:pPr marL="0" indent="0">
              <a:buFont typeface="Arial"/>
              <a:buNone/>
            </a:pPr>
            <a:endParaRPr lang="en-AU" dirty="0">
              <a:latin typeface="Open Sans"/>
              <a:ea typeface="Open Sans"/>
              <a:cs typeface="Open Sans"/>
            </a:endParaRPr>
          </a:p>
          <a:p>
            <a:endParaRPr lang="en-US" dirty="0">
              <a:latin typeface="Open Sans"/>
              <a:ea typeface="Open Sans"/>
              <a:cs typeface="Open Sans"/>
            </a:endParaRPr>
          </a:p>
          <a:p>
            <a:endParaRPr lang="en-AU" u="none" dirty="0"/>
          </a:p>
        </p:txBody>
      </p:sp>
      <p:sp>
        <p:nvSpPr>
          <p:cNvPr id="4" name="Slide Number Placeholder 3"/>
          <p:cNvSpPr>
            <a:spLocks noGrp="1"/>
          </p:cNvSpPr>
          <p:nvPr>
            <p:ph type="sldNum" sz="quarter" idx="5"/>
          </p:nvPr>
        </p:nvSpPr>
        <p:spPr/>
        <p:txBody>
          <a:bodyPr/>
          <a:lstStyle/>
          <a:p>
            <a:fld id="{D80C5ACC-04F4-44CC-A469-9B1E45D0931D}" type="slidenum">
              <a:rPr lang="en-AU" smtClean="0"/>
              <a:t>22</a:t>
            </a:fld>
            <a:endParaRPr lang="en-AU"/>
          </a:p>
        </p:txBody>
      </p:sp>
    </p:spTree>
    <p:extLst>
      <p:ext uri="{BB962C8B-B14F-4D97-AF65-F5344CB8AC3E}">
        <p14:creationId xmlns:p14="http://schemas.microsoft.com/office/powerpoint/2010/main" val="212396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200" i="1" dirty="0">
                <a:latin typeface="Open Sans" pitchFamily="2" charset="0"/>
                <a:ea typeface="Open Sans" pitchFamily="2" charset="0"/>
                <a:cs typeface="Open Sans" pitchFamily="2" charset="0"/>
              </a:rPr>
              <a:t>Facilitator notes: This slide is an opportunity to hold a group discussion with your staff to explore ways you can apply Standard 5 in your funded aged care services. Take this time to identify processes that you may already have in the workplace, or things that you can do to improve or apply processes on Standard 5. Alternatively, you can print this as a take-away resource for your staff to reflect on their own.</a:t>
            </a:r>
          </a:p>
          <a:p>
            <a:endParaRPr lang="en-AU" sz="1200" i="1" dirty="0">
              <a:latin typeface="Open Sans" pitchFamily="2" charset="0"/>
              <a:ea typeface="Open Sans" pitchFamily="2" charset="0"/>
              <a:cs typeface="Open Sans" pitchFamily="2" charset="0"/>
            </a:endParaRPr>
          </a:p>
          <a:p>
            <a:r>
              <a:rPr lang="en-AU" sz="1200" i="0" u="sng" dirty="0">
                <a:latin typeface="Open Sans" pitchFamily="2" charset="0"/>
                <a:ea typeface="Open Sans" pitchFamily="2" charset="0"/>
                <a:cs typeface="Open Sans" pitchFamily="2" charset="0"/>
              </a:rPr>
              <a:t>Suggested script:</a:t>
            </a:r>
          </a:p>
          <a:p>
            <a:r>
              <a:rPr lang="en-AU" sz="1200" dirty="0">
                <a:latin typeface="Open Sans" pitchFamily="2" charset="0"/>
                <a:ea typeface="Open Sans" pitchFamily="2" charset="0"/>
                <a:cs typeface="Open Sans" pitchFamily="2" charset="0"/>
              </a:rPr>
              <a:t>Now that we've had a look at the key topics and clarified expectations for Standard 5, let's look at some questions together to see what we already have in place, and ways we might need to improve to meet this standard.</a:t>
            </a:r>
          </a:p>
          <a:p>
            <a:endParaRPr lang="en-AU" sz="1200" dirty="0">
              <a:latin typeface="Open Sans" pitchFamily="2" charset="0"/>
              <a:ea typeface="Open Sans" pitchFamily="2" charset="0"/>
              <a:cs typeface="Open Sans" pitchFamily="2" charset="0"/>
            </a:endParaRPr>
          </a:p>
          <a:p>
            <a:r>
              <a:rPr lang="en-AU" sz="1200" i="1" dirty="0">
                <a:latin typeface="Open Sans" pitchFamily="2" charset="0"/>
                <a:ea typeface="Open Sans" pitchFamily="2" charset="0"/>
                <a:cs typeface="Open Sans" pitchFamily="2" charset="0"/>
              </a:rPr>
              <a:t>Questions on the slide:</a:t>
            </a:r>
            <a:endParaRPr lang="en-AU" sz="1200" b="0" i="0" u="none" strike="noStrike" baseline="0" dirty="0">
              <a:solidFill>
                <a:srgbClr val="000000"/>
              </a:solidFill>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US" sz="1200" b="0" i="0" u="none" strike="noStrike" baseline="0" dirty="0">
                <a:solidFill>
                  <a:srgbClr val="000000"/>
                </a:solidFill>
                <a:latin typeface="Open Sans" pitchFamily="2" charset="0"/>
                <a:ea typeface="Open Sans" pitchFamily="2" charset="0"/>
                <a:cs typeface="Open Sans" pitchFamily="2" charset="0"/>
              </a:rPr>
              <a:t>How do you make sure this Standard’s key topics are shown in the funded aged care services you provide to the older people receiving care?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latin typeface="Open Sans" pitchFamily="2" charset="0"/>
                <a:ea typeface="Open Sans" pitchFamily="2" charset="0"/>
                <a:cs typeface="Open Sans" pitchFamily="2" charset="0"/>
              </a:rPr>
              <a:t>How do you partner with older people receiving clinical care? </a:t>
            </a:r>
          </a:p>
          <a:p>
            <a:pPr marL="171450" indent="-171450">
              <a:buFont typeface="Arial" panose="020B0604020202020204" pitchFamily="34" charset="0"/>
              <a:buChar char="•"/>
            </a:pPr>
            <a:r>
              <a:rPr lang="en-US" sz="1200" b="0" i="0" u="none" strike="noStrike" baseline="0" dirty="0">
                <a:solidFill>
                  <a:srgbClr val="000000"/>
                </a:solidFill>
                <a:latin typeface="Open Sans" pitchFamily="2" charset="0"/>
                <a:ea typeface="Open Sans" pitchFamily="2" charset="0"/>
                <a:cs typeface="Open Sans" pitchFamily="2" charset="0"/>
              </a:rPr>
              <a:t> How do you ask for feedback from older people receiving care about their experience of clinical care? </a:t>
            </a:r>
          </a:p>
          <a:p>
            <a:endParaRPr lang="en-AU" sz="1200" dirty="0">
              <a:latin typeface="Open Sans" pitchFamily="2" charset="0"/>
              <a:ea typeface="Open Sans" pitchFamily="2" charset="0"/>
              <a:cs typeface="Open Sans" pitchFamily="2" charset="0"/>
            </a:endParaRPr>
          </a:p>
          <a:p>
            <a:r>
              <a:rPr lang="en-AU" sz="1200" i="1" dirty="0">
                <a:latin typeface="Open Sans" pitchFamily="2" charset="0"/>
                <a:ea typeface="Open Sans" pitchFamily="2" charset="0"/>
                <a:cs typeface="Open Sans" pitchFamily="2" charset="0"/>
              </a:rPr>
              <a:t>Further questions you could ask your staff:</a:t>
            </a:r>
          </a:p>
          <a:p>
            <a:pPr marL="171450" indent="-171450">
              <a:buFont typeface="Arial" panose="020B0604020202020204" pitchFamily="34" charset="0"/>
              <a:buChar char="•"/>
            </a:pPr>
            <a:r>
              <a:rPr lang="en-US" sz="1200" b="0" i="0" u="none" strike="noStrike" kern="1200" baseline="0" dirty="0">
                <a:solidFill>
                  <a:schemeClr val="tx1"/>
                </a:solidFill>
                <a:latin typeface="Open Sans" pitchFamily="2" charset="0"/>
                <a:ea typeface="Open Sans" pitchFamily="2" charset="0"/>
                <a:cs typeface="Open Sans" pitchFamily="2" charset="0"/>
              </a:rPr>
              <a:t>Do you understand the complex needs and preferences of the older people they provide care for? </a:t>
            </a:r>
          </a:p>
          <a:p>
            <a:pPr marL="171450" indent="-171450">
              <a:buFont typeface="Arial" panose="020B0604020202020204" pitchFamily="34" charset="0"/>
              <a:buChar char="•"/>
            </a:pPr>
            <a:r>
              <a:rPr lang="en-US" sz="1200" b="0" i="0" u="none" strike="noStrike" kern="1200" baseline="0" dirty="0">
                <a:solidFill>
                  <a:schemeClr val="tx1"/>
                </a:solidFill>
                <a:latin typeface="Open Sans" pitchFamily="2" charset="0"/>
                <a:ea typeface="Open Sans" pitchFamily="2" charset="0"/>
                <a:cs typeface="Open Sans" pitchFamily="2" charset="0"/>
              </a:rPr>
              <a:t>Do you have the skills you need to meet the care needs of older people receiving clinical care? </a:t>
            </a:r>
          </a:p>
          <a:p>
            <a:pPr marL="171450" indent="-171450">
              <a:buFont typeface="Arial" panose="020B0604020202020204" pitchFamily="34" charset="0"/>
              <a:buChar char="•"/>
            </a:pPr>
            <a:r>
              <a:rPr lang="en-US" sz="1200" b="0" i="0" u="none" strike="noStrike" kern="1200" baseline="0" dirty="0">
                <a:solidFill>
                  <a:schemeClr val="tx1"/>
                </a:solidFill>
                <a:latin typeface="Open Sans" pitchFamily="2" charset="0"/>
                <a:ea typeface="Open Sans" pitchFamily="2" charset="0"/>
                <a:cs typeface="Open Sans" pitchFamily="2" charset="0"/>
              </a:rPr>
              <a:t>Do the systems and processes support rights-based, person-</a:t>
            </a:r>
            <a:r>
              <a:rPr lang="en-US" sz="1200" b="0" i="0" u="none" strike="noStrike" kern="1200" baseline="0" dirty="0" err="1">
                <a:solidFill>
                  <a:schemeClr val="tx1"/>
                </a:solidFill>
                <a:latin typeface="Open Sans" pitchFamily="2" charset="0"/>
                <a:ea typeface="Open Sans" pitchFamily="2" charset="0"/>
                <a:cs typeface="Open Sans" pitchFamily="2" charset="0"/>
              </a:rPr>
              <a:t>centred</a:t>
            </a:r>
            <a:r>
              <a:rPr lang="en-US" sz="1200" b="0" i="0" u="none" strike="noStrike" kern="1200" baseline="0" dirty="0">
                <a:solidFill>
                  <a:schemeClr val="tx1"/>
                </a:solidFill>
                <a:latin typeface="Open Sans" pitchFamily="2" charset="0"/>
                <a:ea typeface="Open Sans" pitchFamily="2" charset="0"/>
                <a:cs typeface="Open Sans" pitchFamily="2" charset="0"/>
              </a:rPr>
              <a:t> clinical care? </a:t>
            </a:r>
          </a:p>
          <a:p>
            <a:pPr marL="171450" indent="-171450">
              <a:buFont typeface="Arial" panose="020B0604020202020204" pitchFamily="34" charset="0"/>
              <a:buChar char="•"/>
            </a:pPr>
            <a:r>
              <a:rPr lang="en-US" sz="1200" b="0" i="0" u="none" strike="noStrike" kern="1200" baseline="0" dirty="0">
                <a:solidFill>
                  <a:schemeClr val="tx1"/>
                </a:solidFill>
                <a:latin typeface="Open Sans" pitchFamily="2" charset="0"/>
                <a:ea typeface="Open Sans" pitchFamily="2" charset="0"/>
                <a:cs typeface="Open Sans" pitchFamily="2" charset="0"/>
              </a:rPr>
              <a:t>Do you use an electronic care management system or are there plans to use one? </a:t>
            </a:r>
          </a:p>
          <a:p>
            <a:endParaRPr lang="en-AU"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23</a:t>
            </a:fld>
            <a:endParaRPr lang="en-AU"/>
          </a:p>
        </p:txBody>
      </p:sp>
    </p:spTree>
    <p:extLst>
      <p:ext uri="{BB962C8B-B14F-4D97-AF65-F5344CB8AC3E}">
        <p14:creationId xmlns:p14="http://schemas.microsoft.com/office/powerpoint/2010/main" val="3252649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In this slide we have covered a general introduction on Standard 6, and what the focus of this standard is. Further reading is expected for details on each of the Outcomes for Standard 6 and how they may be applied in practice. Please check the resources section in this slide's notes.</a:t>
            </a:r>
            <a:endParaRPr lang="en-US" i="1" dirty="0">
              <a:latin typeface="Open Sans"/>
              <a:ea typeface="Open Sans"/>
              <a:cs typeface="Open Sans"/>
            </a:endParaRPr>
          </a:p>
          <a:p>
            <a:endParaRPr lang="en-AU" dirty="0">
              <a:latin typeface="Open Sans"/>
              <a:ea typeface="Open Sans"/>
              <a:cs typeface="Open Sans"/>
            </a:endParaRPr>
          </a:p>
          <a:p>
            <a:r>
              <a:rPr lang="en-AU" u="sng" dirty="0">
                <a:latin typeface="Open Sans"/>
                <a:ea typeface="Open Sans"/>
                <a:cs typeface="Open Sans"/>
              </a:rPr>
              <a:t>Suggested script:</a:t>
            </a:r>
            <a:endParaRPr lang="en-US" u="sng" dirty="0">
              <a:latin typeface="Open Sans"/>
              <a:ea typeface="Open Sans"/>
              <a:cs typeface="Open Sans"/>
            </a:endParaRPr>
          </a:p>
          <a:p>
            <a:r>
              <a:rPr lang="en-AU" dirty="0">
                <a:latin typeface="Open Sans"/>
                <a:ea typeface="Open Sans"/>
                <a:cs typeface="Open Sans"/>
              </a:rPr>
              <a:t>Strengthened Quality Standard 6 is “Food and nutrition.” </a:t>
            </a:r>
            <a:endParaRPr lang="en-US" dirty="0">
              <a:latin typeface="Open Sans"/>
              <a:ea typeface="Open Sans"/>
              <a:cs typeface="Open Sans"/>
            </a:endParaRPr>
          </a:p>
          <a:p>
            <a:r>
              <a:rPr lang="en-AU" dirty="0">
                <a:latin typeface="Open Sans"/>
                <a:ea typeface="Open Sans"/>
                <a:cs typeface="Open Sans"/>
              </a:rPr>
              <a:t>This Standard is about working with older people to find out what they like to eat and drink. Serving a choice of meals and drinks can make a huge difference to the quality of life for people receiving our care.</a:t>
            </a:r>
          </a:p>
          <a:p>
            <a:endParaRPr lang="en-AU" dirty="0">
              <a:latin typeface="Open Sans"/>
              <a:ea typeface="Open Sans"/>
              <a:cs typeface="Open Sans"/>
            </a:endParaRPr>
          </a:p>
          <a:p>
            <a:r>
              <a:rPr lang="en-AU" dirty="0">
                <a:latin typeface="Open Sans"/>
                <a:ea typeface="Open Sans"/>
                <a:cs typeface="Open Sans"/>
              </a:rPr>
              <a:t>This Standard has a strong focus on: </a:t>
            </a:r>
            <a:endParaRPr lang="en-US" dirty="0">
              <a:latin typeface="Open Sans"/>
              <a:ea typeface="Open Sans"/>
              <a:cs typeface="Open Sans"/>
            </a:endParaRPr>
          </a:p>
          <a:p>
            <a:pPr marL="171450" indent="-171450">
              <a:buFont typeface="Arial"/>
              <a:buChar char="•"/>
            </a:pPr>
            <a:r>
              <a:rPr lang="en-AU" dirty="0">
                <a:latin typeface="Open Sans"/>
                <a:ea typeface="Open Sans"/>
                <a:cs typeface="Open Sans"/>
              </a:rPr>
              <a:t>menu planning and design</a:t>
            </a:r>
          </a:p>
          <a:p>
            <a:pPr marL="171450" indent="-171450">
              <a:buFont typeface="Arial"/>
              <a:buChar char="•"/>
            </a:pPr>
            <a:r>
              <a:rPr lang="en-AU" dirty="0">
                <a:latin typeface="Open Sans"/>
                <a:ea typeface="Open Sans"/>
                <a:cs typeface="Open Sans"/>
              </a:rPr>
              <a:t>good nutrition and access to food and drink outside of planned mealtimes</a:t>
            </a:r>
          </a:p>
          <a:p>
            <a:pPr marL="171450" indent="-171450">
              <a:buFont typeface="Arial"/>
              <a:buChar char="•"/>
            </a:pPr>
            <a:r>
              <a:rPr lang="en-AU" dirty="0">
                <a:latin typeface="Open Sans"/>
                <a:ea typeface="Open Sans"/>
                <a:cs typeface="Open Sans"/>
              </a:rPr>
              <a:t>regular review and assessment of the nutritional needs of older people; and</a:t>
            </a:r>
          </a:p>
          <a:p>
            <a:pPr marL="171450" indent="-171450">
              <a:buFont typeface="Arial"/>
              <a:buChar char="•"/>
            </a:pPr>
            <a:r>
              <a:rPr lang="en-AU" dirty="0">
                <a:latin typeface="Open Sans"/>
                <a:ea typeface="Open Sans"/>
                <a:cs typeface="Open Sans"/>
              </a:rPr>
              <a:t>an enjoyable dining experience.</a:t>
            </a:r>
          </a:p>
          <a:p>
            <a:endParaRPr lang="en-AU" dirty="0">
              <a:latin typeface="Open Sans"/>
              <a:ea typeface="Open Sans"/>
              <a:cs typeface="Open Sans"/>
            </a:endParaRPr>
          </a:p>
          <a:p>
            <a:r>
              <a:rPr lang="en-AU" dirty="0">
                <a:latin typeface="Open Sans"/>
                <a:ea typeface="Open Sans"/>
                <a:cs typeface="Open Sans"/>
              </a:rPr>
              <a:t>These key topics are covered within the Outcomes for Standard 6, as you can see listed on the slide here.</a:t>
            </a:r>
            <a:endParaRPr lang="en-US" dirty="0">
              <a:latin typeface="Open Sans"/>
              <a:ea typeface="Open Sans"/>
              <a:cs typeface="Open Sans"/>
            </a:endParaRPr>
          </a:p>
          <a:p>
            <a:endParaRPr lang="en-AU" dirty="0">
              <a:latin typeface="Open Sans"/>
              <a:ea typeface="Open Sans"/>
              <a:cs typeface="Open Sans"/>
            </a:endParaRPr>
          </a:p>
          <a:p>
            <a:r>
              <a:rPr lang="en-AU" u="sng" dirty="0">
                <a:latin typeface="Open Sans"/>
                <a:ea typeface="Open Sans"/>
                <a:cs typeface="Open Sans"/>
              </a:rPr>
              <a:t>Resources:</a:t>
            </a:r>
            <a:endParaRPr lang="en-US" u="sng" dirty="0">
              <a:latin typeface="Open Sans"/>
              <a:ea typeface="Open Sans"/>
              <a:cs typeface="Open Sans"/>
            </a:endParaRPr>
          </a:p>
          <a:p>
            <a:r>
              <a:rPr lang="en-AU" dirty="0">
                <a:latin typeface="Open Sans"/>
                <a:ea typeface="Open Sans"/>
                <a:cs typeface="Open Sans"/>
              </a:rPr>
              <a:t>Strengthened Quality Standard 6: Food and nutrition fact sheet [</a:t>
            </a:r>
            <a:r>
              <a:rPr lang="en-AU" dirty="0">
                <a:latin typeface="Open Sans"/>
                <a:ea typeface="Open Sans"/>
                <a:cs typeface="Open Sans"/>
                <a:hlinkClick r:id="rId3"/>
              </a:rPr>
              <a:t>https://www.agedcarequality.gov.au/resource-library/standard-6-food-and-nutrition</a:t>
            </a:r>
            <a:r>
              <a:rPr lang="en-AU" dirty="0">
                <a:latin typeface="Open Sans"/>
                <a:ea typeface="Open Sans"/>
                <a:cs typeface="Open Sans"/>
              </a:rPr>
              <a:t>]</a:t>
            </a:r>
          </a:p>
          <a:p>
            <a:r>
              <a:rPr lang="en-US" dirty="0">
                <a:latin typeface="Open Sans"/>
                <a:ea typeface="Open Sans"/>
                <a:cs typeface="Open Sans"/>
              </a:rPr>
              <a:t>You can refer to the guidance materials to access further details for each standard with examples of actions each type of person (provider, worker, organisation) can take to apply the Standards in practice.</a:t>
            </a:r>
          </a:p>
          <a:p>
            <a:r>
              <a:rPr lang="en-US" dirty="0">
                <a:latin typeface="Open Sans"/>
                <a:ea typeface="Open Sans"/>
                <a:cs typeface="Open Sans"/>
              </a:rPr>
              <a:t>[</a:t>
            </a:r>
            <a:r>
              <a:rPr lang="en-US" dirty="0">
                <a:latin typeface="Open Sans"/>
                <a:ea typeface="Open Sans"/>
                <a:cs typeface="Open Sans"/>
                <a:hlinkClick r:id="rId4"/>
              </a:rPr>
              <a:t>https://www.agedcarequality.gov.au/strengthened-quality-standards/</a:t>
            </a:r>
            <a:r>
              <a:rPr lang="en-US" dirty="0">
                <a:latin typeface="Open Sans"/>
                <a:ea typeface="Open Sans"/>
                <a:cs typeface="Open Sans"/>
              </a:rPr>
              <a:t>]</a:t>
            </a:r>
          </a:p>
        </p:txBody>
      </p:sp>
      <p:sp>
        <p:nvSpPr>
          <p:cNvPr id="4" name="Slide Number Placeholder 3"/>
          <p:cNvSpPr>
            <a:spLocks noGrp="1"/>
          </p:cNvSpPr>
          <p:nvPr>
            <p:ph type="sldNum" sz="quarter" idx="5"/>
          </p:nvPr>
        </p:nvSpPr>
        <p:spPr/>
        <p:txBody>
          <a:bodyPr/>
          <a:lstStyle/>
          <a:p>
            <a:fld id="{D80C5ACC-04F4-44CC-A469-9B1E45D0931D}" type="slidenum">
              <a:rPr lang="en-US"/>
              <a:t>24</a:t>
            </a:fld>
            <a:endParaRPr lang="en-US"/>
          </a:p>
        </p:txBody>
      </p:sp>
    </p:spTree>
    <p:extLst>
      <p:ext uri="{BB962C8B-B14F-4D97-AF65-F5344CB8AC3E}">
        <p14:creationId xmlns:p14="http://schemas.microsoft.com/office/powerpoint/2010/main" val="727459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defRPr/>
            </a:pPr>
            <a:r>
              <a:rPr lang="en-AU" i="1" dirty="0">
                <a:latin typeface="Open Sans"/>
                <a:ea typeface="+mn-lt"/>
                <a:cs typeface="Open Sans"/>
              </a:rPr>
              <a:t>Facilitator notes: This slide gives key information to the key topics of Standard 6. You can find out more in the strengthened Aged Care Quality Standards fact sheets, and then further insight in the guidance materials listed below. </a:t>
            </a:r>
            <a:r>
              <a:rPr lang="en-AU" b="1" i="1" dirty="0">
                <a:latin typeface="Open Sans"/>
                <a:ea typeface="+mn-lt"/>
                <a:cs typeface="Open Sans"/>
              </a:rPr>
              <a:t>There is also a second slide following this one to outline the key topics within Standard 6 that clarify existing expectations.</a:t>
            </a:r>
          </a:p>
          <a:p>
            <a:pPr>
              <a:defRPr/>
            </a:pPr>
            <a:endParaRPr lang="en-AU" u="sng" dirty="0">
              <a:latin typeface="Open Sans"/>
              <a:ea typeface="+mn-lt"/>
              <a:cs typeface="Open Sans"/>
            </a:endParaRPr>
          </a:p>
          <a:p>
            <a:r>
              <a:rPr lang="en-AU" u="sng" dirty="0">
                <a:latin typeface="Open Sans"/>
                <a:ea typeface="+mn-lt"/>
                <a:cs typeface="Open Sans"/>
              </a:rPr>
              <a:t>Suggested script:</a:t>
            </a:r>
          </a:p>
          <a:p>
            <a:r>
              <a:rPr lang="en-AU" dirty="0">
                <a:latin typeface="Open Sans"/>
                <a:ea typeface="+mn-lt"/>
                <a:cs typeface="Open Sans"/>
              </a:rPr>
              <a:t>The key topics of strengthened Quality Standard 6 outline that we need to:</a:t>
            </a:r>
          </a:p>
          <a:p>
            <a:pPr marL="285750" indent="-285750">
              <a:lnSpc>
                <a:spcPct val="150000"/>
              </a:lnSpc>
              <a:buFont typeface="Arial"/>
              <a:buChar char="•"/>
            </a:pPr>
            <a:r>
              <a:rPr lang="en-AU" dirty="0">
                <a:latin typeface="Open Sans"/>
                <a:ea typeface="+mn-lt"/>
                <a:cs typeface="Open Sans"/>
              </a:rPr>
              <a:t>work with people in our care to create an enjoyable food, drink and dining experience</a:t>
            </a:r>
          </a:p>
          <a:p>
            <a:pPr marL="285750" indent="-285750">
              <a:lnSpc>
                <a:spcPct val="150000"/>
              </a:lnSpc>
              <a:buFont typeface="Arial"/>
              <a:buChar char="•"/>
            </a:pPr>
            <a:r>
              <a:rPr lang="en-AU" dirty="0">
                <a:latin typeface="Open Sans"/>
                <a:ea typeface="+mn-lt"/>
                <a:cs typeface="Open Sans"/>
              </a:rPr>
              <a:t>monitor and keep improving our food service</a:t>
            </a:r>
          </a:p>
          <a:p>
            <a:pPr marL="285750" indent="-285750">
              <a:lnSpc>
                <a:spcPct val="150000"/>
              </a:lnSpc>
              <a:buFont typeface="Arial"/>
              <a:buChar char="•"/>
            </a:pPr>
            <a:r>
              <a:rPr lang="en-AU" dirty="0">
                <a:latin typeface="Open Sans"/>
                <a:ea typeface="+mn-lt"/>
                <a:cs typeface="Open Sans"/>
              </a:rPr>
              <a:t>develop and review menus with older people and relevant </a:t>
            </a:r>
            <a:r>
              <a:rPr lang="en-US" dirty="0">
                <a:latin typeface="Open Sans"/>
                <a:ea typeface="+mn-lt"/>
                <a:cs typeface="Open Sans"/>
              </a:rPr>
              <a:t>registered health practitioners, allied health professionals, allied assistants and others</a:t>
            </a:r>
            <a:endParaRPr lang="en-AU" dirty="0">
              <a:latin typeface="Open Sans"/>
              <a:ea typeface="+mn-lt"/>
              <a:cs typeface="Open Sans"/>
            </a:endParaRPr>
          </a:p>
          <a:p>
            <a:pPr marL="285750" indent="-285750">
              <a:lnSpc>
                <a:spcPct val="150000"/>
              </a:lnSpc>
              <a:buFont typeface="Arial"/>
              <a:buChar char="•"/>
            </a:pPr>
            <a:r>
              <a:rPr lang="en-AU" dirty="0">
                <a:latin typeface="Open Sans"/>
                <a:ea typeface="+mn-lt"/>
                <a:cs typeface="Open Sans"/>
              </a:rPr>
              <a:t>make sure people have choice about what, when, where and how they eat and drink</a:t>
            </a:r>
          </a:p>
          <a:p>
            <a:pPr marL="285750" indent="-285750">
              <a:lnSpc>
                <a:spcPct val="150000"/>
              </a:lnSpc>
              <a:buFont typeface="Arial"/>
              <a:buChar char="•"/>
            </a:pPr>
            <a:r>
              <a:rPr lang="en-AU" dirty="0">
                <a:latin typeface="Open Sans"/>
                <a:ea typeface="+mn-lt"/>
                <a:cs typeface="Open Sans"/>
              </a:rPr>
              <a:t>support people to access nutritious snacks and drinks (including water), at all times; and</a:t>
            </a:r>
          </a:p>
          <a:p>
            <a:pPr marL="285750" indent="-285750">
              <a:lnSpc>
                <a:spcPct val="150000"/>
              </a:lnSpc>
              <a:buFont typeface="Arial"/>
              <a:buChar char="•"/>
            </a:pPr>
            <a:r>
              <a:rPr lang="en-AU" dirty="0">
                <a:latin typeface="Open Sans"/>
                <a:ea typeface="+mn-lt"/>
                <a:cs typeface="Open Sans"/>
              </a:rPr>
              <a:t>make sure there are opportunities for people to share food and drinks with their visitors</a:t>
            </a:r>
          </a:p>
        </p:txBody>
      </p:sp>
      <p:sp>
        <p:nvSpPr>
          <p:cNvPr id="4" name="Slide Number Placeholder 3"/>
          <p:cNvSpPr>
            <a:spLocks noGrp="1"/>
          </p:cNvSpPr>
          <p:nvPr>
            <p:ph type="sldNum" sz="quarter" idx="5"/>
          </p:nvPr>
        </p:nvSpPr>
        <p:spPr/>
        <p:txBody>
          <a:bodyPr/>
          <a:lstStyle/>
          <a:p>
            <a:fld id="{D80C5ACC-04F4-44CC-A469-9B1E45D0931D}" type="slidenum">
              <a:rPr lang="en-AU" smtClean="0"/>
              <a:t>25</a:t>
            </a:fld>
            <a:endParaRPr lang="en-AU"/>
          </a:p>
        </p:txBody>
      </p:sp>
    </p:spTree>
    <p:extLst>
      <p:ext uri="{BB962C8B-B14F-4D97-AF65-F5344CB8AC3E}">
        <p14:creationId xmlns:p14="http://schemas.microsoft.com/office/powerpoint/2010/main" val="2213656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mn-lt"/>
                <a:cs typeface="Open Sans"/>
              </a:rPr>
              <a:t>Facilitator notes: this slide covers the clarified expectations of the standard. This means these policies and procedures should already be in practice and will need to be updated to maintain conformance.</a:t>
            </a:r>
          </a:p>
          <a:p>
            <a:endParaRPr lang="en-AU" u="sng" dirty="0">
              <a:latin typeface="Open Sans"/>
              <a:ea typeface="+mn-lt"/>
              <a:cs typeface="Open Sans"/>
            </a:endParaRPr>
          </a:p>
          <a:p>
            <a:r>
              <a:rPr lang="en-AU" u="sng" dirty="0">
                <a:latin typeface="Open Sans"/>
                <a:ea typeface="+mn-lt"/>
                <a:cs typeface="Open Sans"/>
              </a:rPr>
              <a:t>Suggested script:</a:t>
            </a:r>
          </a:p>
          <a:p>
            <a:r>
              <a:rPr lang="en-AU" dirty="0">
                <a:latin typeface="Open Sans"/>
                <a:ea typeface="+mn-lt"/>
                <a:cs typeface="Open Sans"/>
              </a:rPr>
              <a:t>The clarified expectations of strengthened Quality Standard 6 outline that we need to:</a:t>
            </a:r>
          </a:p>
          <a:p>
            <a:pPr marL="171450" indent="-171450">
              <a:buFont typeface="Arial" panose="020B0604020202020204" pitchFamily="34" charset="0"/>
              <a:buChar char="•"/>
            </a:pPr>
            <a:r>
              <a:rPr lang="en-AU" dirty="0">
                <a:latin typeface="Open Sans"/>
                <a:ea typeface="+mn-lt"/>
                <a:cs typeface="Open Sans"/>
              </a:rPr>
              <a:t>follow food safety guidelines</a:t>
            </a:r>
          </a:p>
          <a:p>
            <a:pPr marL="171450" indent="-171450">
              <a:buFont typeface="Arial" panose="020B0604020202020204" pitchFamily="34" charset="0"/>
              <a:buChar char="•"/>
            </a:pPr>
            <a:r>
              <a:rPr lang="en-AU" dirty="0">
                <a:latin typeface="Open Sans"/>
                <a:ea typeface="+mn-lt"/>
                <a:cs typeface="Open Sans"/>
              </a:rPr>
              <a:t>provide texture modified foods that people have agreed to eat</a:t>
            </a:r>
          </a:p>
          <a:p>
            <a:pPr marL="171450" indent="-171450">
              <a:buFont typeface="Arial" panose="020B0604020202020204" pitchFamily="34" charset="0"/>
              <a:buChar char="•"/>
            </a:pPr>
            <a:r>
              <a:rPr lang="en-AU" dirty="0">
                <a:latin typeface="Open Sans"/>
                <a:ea typeface="+mn-lt"/>
                <a:cs typeface="Open Sans"/>
              </a:rPr>
              <a:t>improve dining experiences to encourage social engagement; and</a:t>
            </a:r>
          </a:p>
          <a:p>
            <a:pPr marL="171450" indent="-171450">
              <a:buFont typeface="Arial" panose="020B0604020202020204" pitchFamily="34" charset="0"/>
              <a:buChar char="•"/>
            </a:pPr>
            <a:r>
              <a:rPr lang="en-AU" dirty="0">
                <a:latin typeface="Open Sans"/>
                <a:ea typeface="+mn-lt"/>
                <a:cs typeface="Open Sans"/>
              </a:rPr>
              <a:t>regularly assess menus and mealtimes.</a:t>
            </a:r>
          </a:p>
          <a:p>
            <a:endParaRPr lang="en-AU" dirty="0">
              <a:latin typeface="Open Sans"/>
              <a:ea typeface="+mn-lt"/>
              <a:cs typeface="Open Sans"/>
            </a:endParaRPr>
          </a:p>
          <a:p>
            <a:endParaRPr lang="en-US" dirty="0">
              <a:latin typeface="Open Sans"/>
              <a:ea typeface="+mn-lt"/>
              <a:cs typeface="Open Sans"/>
            </a:endParaRPr>
          </a:p>
          <a:p>
            <a:endParaRPr lang="en-AU" u="none" dirty="0"/>
          </a:p>
        </p:txBody>
      </p:sp>
      <p:sp>
        <p:nvSpPr>
          <p:cNvPr id="4" name="Slide Number Placeholder 3"/>
          <p:cNvSpPr>
            <a:spLocks noGrp="1"/>
          </p:cNvSpPr>
          <p:nvPr>
            <p:ph type="sldNum" sz="quarter" idx="5"/>
          </p:nvPr>
        </p:nvSpPr>
        <p:spPr/>
        <p:txBody>
          <a:bodyPr/>
          <a:lstStyle/>
          <a:p>
            <a:fld id="{D80C5ACC-04F4-44CC-A469-9B1E45D0931D}" type="slidenum">
              <a:rPr lang="en-AU" smtClean="0"/>
              <a:t>26</a:t>
            </a:fld>
            <a:endParaRPr lang="en-AU"/>
          </a:p>
        </p:txBody>
      </p:sp>
    </p:spTree>
    <p:extLst>
      <p:ext uri="{BB962C8B-B14F-4D97-AF65-F5344CB8AC3E}">
        <p14:creationId xmlns:p14="http://schemas.microsoft.com/office/powerpoint/2010/main" val="3365890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This slide is an opportunity to hold a group discussion with your staff to explore ways you can apply Standard 6 in your funded aged care services. Take this time to identify processes that you may already have in the workplace, or things that you can do to improve or apply processes on Standard 6. Alternatively, you can print this as a take-away resource for your staff to reflect on their own.</a:t>
            </a:r>
          </a:p>
          <a:p>
            <a:endParaRPr lang="en-AU" u="sng"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AU" dirty="0">
                <a:latin typeface="Open Sans" pitchFamily="2" charset="0"/>
                <a:ea typeface="Open Sans" pitchFamily="2" charset="0"/>
                <a:cs typeface="Open Sans" pitchFamily="2" charset="0"/>
              </a:rPr>
              <a:t>Now that we've had a look at the key topics and clarified expectations for Standard 6, let's look at some questions together to see what we already have in place, and ways we might need to improve to meet this standard.</a:t>
            </a:r>
          </a:p>
          <a:p>
            <a:endParaRPr lang="en-AU" dirty="0">
              <a:latin typeface="Open Sans" pitchFamily="2" charset="0"/>
              <a:ea typeface="Open Sans" pitchFamily="2" charset="0"/>
              <a:cs typeface="Open Sans" pitchFamily="2" charset="0"/>
            </a:endParaRPr>
          </a:p>
          <a:p>
            <a:r>
              <a:rPr lang="en-AU" i="1" dirty="0">
                <a:latin typeface="Open Sans"/>
                <a:ea typeface="Open Sans"/>
                <a:cs typeface="Open Sans"/>
              </a:rPr>
              <a:t>Questions on the slide:</a:t>
            </a:r>
          </a:p>
          <a:p>
            <a:pPr marL="171450" indent="-171450">
              <a:lnSpc>
                <a:spcPct val="150000"/>
              </a:lnSpc>
              <a:buFont typeface="Arial" panose="020B0604020202020204" pitchFamily="34" charset="0"/>
              <a:buChar char="•"/>
            </a:pPr>
            <a:r>
              <a:rPr lang="en-AU" dirty="0">
                <a:latin typeface="Open Sans" pitchFamily="2" charset="0"/>
                <a:ea typeface="Open Sans" pitchFamily="2" charset="0"/>
                <a:cs typeface="Open Sans" pitchFamily="2" charset="0"/>
              </a:rPr>
              <a:t>How can we make sure this Standard’s key concepts are shown in the dining experience we provide?</a:t>
            </a:r>
          </a:p>
          <a:p>
            <a:pPr marL="171450" indent="-171450">
              <a:lnSpc>
                <a:spcPct val="150000"/>
              </a:lnSpc>
              <a:buFont typeface="Arial" panose="020B0604020202020204" pitchFamily="34" charset="0"/>
              <a:buChar char="•"/>
            </a:pPr>
            <a:r>
              <a:rPr lang="en-AU" dirty="0">
                <a:latin typeface="Open Sans" pitchFamily="2" charset="0"/>
                <a:ea typeface="Open Sans" pitchFamily="2" charset="0"/>
                <a:cs typeface="Open Sans" pitchFamily="2" charset="0"/>
              </a:rPr>
              <a:t>How can we partner with older people to design nutritional and positive mealtime experiences?</a:t>
            </a:r>
          </a:p>
          <a:p>
            <a:pPr marL="171450" indent="-171450">
              <a:lnSpc>
                <a:spcPct val="150000"/>
              </a:lnSpc>
              <a:buFont typeface="Arial" panose="020B0604020202020204" pitchFamily="34" charset="0"/>
              <a:buChar char="•"/>
            </a:pPr>
            <a:r>
              <a:rPr lang="en-AU" dirty="0">
                <a:latin typeface="Open Sans" pitchFamily="2" charset="0"/>
                <a:ea typeface="Open Sans" pitchFamily="2" charset="0"/>
                <a:cs typeface="Open Sans" pitchFamily="2" charset="0"/>
              </a:rPr>
              <a:t>How can we ask for feedback from older people and their allied health professionals about their food and dining needs?</a:t>
            </a:r>
            <a:endParaRPr lang="en-US" dirty="0">
              <a:latin typeface="Open Sans" pitchFamily="2" charset="0"/>
              <a:ea typeface="Open Sans" pitchFamily="2" charset="0"/>
              <a:cs typeface="Open Sans" pitchFamily="2" charset="0"/>
            </a:endParaRPr>
          </a:p>
          <a:p>
            <a:endParaRPr lang="en-AU" dirty="0">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Open Sans"/>
                <a:ea typeface="Open Sans"/>
                <a:cs typeface="Open Sans"/>
              </a:rPr>
              <a:t>Further questions you could ask your staff:</a:t>
            </a:r>
          </a:p>
          <a:p>
            <a:pPr marL="171450" indent="-171450">
              <a:lnSpc>
                <a:spcPct val="150000"/>
              </a:lnSpc>
              <a:buFont typeface="Arial" panose="020B0604020202020204" pitchFamily="34" charset="0"/>
              <a:buChar char="•"/>
            </a:pPr>
            <a:r>
              <a:rPr lang="en-US" dirty="0">
                <a:latin typeface="Open Sans" pitchFamily="2" charset="0"/>
                <a:ea typeface="Open Sans" pitchFamily="2" charset="0"/>
                <a:cs typeface="Open Sans" pitchFamily="2" charset="0"/>
              </a:rPr>
              <a:t>How can you ensure you have the skills to identify, monitor and respond to nutritional concerns, a person’s need for more support and people’s changing needs?</a:t>
            </a:r>
          </a:p>
          <a:p>
            <a:pPr marL="171450" indent="-171450">
              <a:lnSpc>
                <a:spcPct val="150000"/>
              </a:lnSpc>
              <a:buFont typeface="Arial" panose="020B0604020202020204" pitchFamily="34" charset="0"/>
              <a:buChar char="•"/>
            </a:pPr>
            <a:r>
              <a:rPr lang="en-US" dirty="0">
                <a:latin typeface="Open Sans" pitchFamily="2" charset="0"/>
                <a:ea typeface="Open Sans" pitchFamily="2" charset="0"/>
                <a:cs typeface="Open Sans" pitchFamily="2" charset="0"/>
              </a:rPr>
              <a:t>How can we show that our food services are supported by strong assessment and planning processes?</a:t>
            </a:r>
          </a:p>
          <a:p>
            <a:pPr marL="171450" indent="-171450">
              <a:lnSpc>
                <a:spcPct val="150000"/>
              </a:lnSpc>
              <a:buFont typeface="Arial" panose="020B0604020202020204" pitchFamily="34" charset="0"/>
              <a:buChar char="•"/>
            </a:pPr>
            <a:r>
              <a:rPr lang="en-US" dirty="0">
                <a:latin typeface="Open Sans" pitchFamily="2" charset="0"/>
                <a:ea typeface="Open Sans" pitchFamily="2" charset="0"/>
                <a:cs typeface="Open Sans" pitchFamily="2" charset="0"/>
              </a:rPr>
              <a:t>How can we regularly discuss the nutritional needs and mealtime experiences of people receiving care?</a:t>
            </a:r>
          </a:p>
        </p:txBody>
      </p:sp>
      <p:sp>
        <p:nvSpPr>
          <p:cNvPr id="4" name="Slide Number Placeholder 3"/>
          <p:cNvSpPr>
            <a:spLocks noGrp="1"/>
          </p:cNvSpPr>
          <p:nvPr>
            <p:ph type="sldNum" sz="quarter" idx="5"/>
          </p:nvPr>
        </p:nvSpPr>
        <p:spPr/>
        <p:txBody>
          <a:bodyPr/>
          <a:lstStyle/>
          <a:p>
            <a:fld id="{D80C5ACC-04F4-44CC-A469-9B1E45D0931D}" type="slidenum">
              <a:rPr lang="en-AU" smtClean="0"/>
              <a:t>27</a:t>
            </a:fld>
            <a:endParaRPr lang="en-AU"/>
          </a:p>
        </p:txBody>
      </p:sp>
    </p:spTree>
    <p:extLst>
      <p:ext uri="{BB962C8B-B14F-4D97-AF65-F5344CB8AC3E}">
        <p14:creationId xmlns:p14="http://schemas.microsoft.com/office/powerpoint/2010/main" val="2924190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In this slide we have covered a general introduction on Standard 7, and what the focus of this standard is. Further reading is expected for details on each of the Outcomes for Standard 7 and how they may be applied in practice. Please check the resources section in this slide's notes.</a:t>
            </a:r>
            <a:endParaRPr lang="en-US" i="1" dirty="0">
              <a:latin typeface="Open Sans"/>
              <a:ea typeface="Open Sans"/>
              <a:cs typeface="Open Sans"/>
            </a:endParaRPr>
          </a:p>
          <a:p>
            <a:endParaRPr lang="en-AU" u="sng"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AU" dirty="0">
                <a:latin typeface="Open Sans" pitchFamily="2" charset="0"/>
                <a:ea typeface="Open Sans" pitchFamily="2" charset="0"/>
                <a:cs typeface="Open Sans" pitchFamily="2" charset="0"/>
              </a:rPr>
              <a:t>Strengthened Quality Standard 7 is “The residential community.” </a:t>
            </a:r>
          </a:p>
          <a:p>
            <a:r>
              <a:rPr lang="en-AU" dirty="0">
                <a:latin typeface="Open Sans" pitchFamily="2" charset="0"/>
                <a:ea typeface="Open Sans" pitchFamily="2" charset="0"/>
                <a:cs typeface="Open Sans" pitchFamily="2" charset="0"/>
              </a:rPr>
              <a:t>When people move into a residential care home, the new community becomes a central part of their lives. It’s important for people to feel safe, included and respected. This includes supporting them to continue personal and cultural connections and to take part in the community. </a:t>
            </a:r>
          </a:p>
          <a:p>
            <a:endParaRPr lang="en-AU"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This Standard helps us focus on how we: </a:t>
            </a:r>
          </a:p>
          <a:p>
            <a:pPr marL="171450" indent="-171450">
              <a:buFont typeface="Arial"/>
              <a:buChar char="•"/>
            </a:pPr>
            <a:r>
              <a:rPr lang="en-AU" dirty="0">
                <a:latin typeface="Open Sans" pitchFamily="2" charset="0"/>
                <a:ea typeface="Open Sans" pitchFamily="2" charset="0"/>
                <a:cs typeface="Open Sans" pitchFamily="2" charset="0"/>
              </a:rPr>
              <a:t>make sure people receiving our care can access services and supports for daily living to improve their quality of life and encourage a sense of belonging; and</a:t>
            </a:r>
          </a:p>
          <a:p>
            <a:pPr marL="171450" indent="-171450">
              <a:buFont typeface="Arial"/>
              <a:buChar char="•"/>
            </a:pPr>
            <a:r>
              <a:rPr lang="en-AU" dirty="0">
                <a:latin typeface="Open Sans" pitchFamily="2" charset="0"/>
                <a:ea typeface="Open Sans" pitchFamily="2" charset="0"/>
                <a:cs typeface="Open Sans" pitchFamily="2" charset="0"/>
              </a:rPr>
              <a:t>manage times where transitions in care are necessary to make sure the person has continuity in their care wherever possible.</a:t>
            </a:r>
          </a:p>
          <a:p>
            <a:pPr marL="0" indent="0">
              <a:buFont typeface="Arial"/>
              <a:buNone/>
            </a:pPr>
            <a:endParaRPr lang="en-AU"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These key topics are covered in the Outcomes for Standard 7, as you can see listed on the slide here.</a:t>
            </a:r>
          </a:p>
          <a:p>
            <a:pPr marL="0" indent="0">
              <a:buFontTx/>
              <a:buNone/>
            </a:pPr>
            <a:endParaRPr lang="en-AU" dirty="0">
              <a:latin typeface="Open Sans" pitchFamily="2" charset="0"/>
              <a:ea typeface="Open Sans" pitchFamily="2" charset="0"/>
              <a:cs typeface="Open Sans" pitchFamily="2" charset="0"/>
            </a:endParaRPr>
          </a:p>
          <a:p>
            <a:r>
              <a:rPr lang="en-AU" u="sng" dirty="0">
                <a:latin typeface="Open Sans"/>
                <a:ea typeface="Open Sans"/>
                <a:cs typeface="Open Sans"/>
              </a:rPr>
              <a:t>Resources:</a:t>
            </a:r>
          </a:p>
          <a:p>
            <a:r>
              <a:rPr lang="en-AU" dirty="0">
                <a:latin typeface="Open Sans"/>
                <a:ea typeface="Open Sans"/>
                <a:cs typeface="Open Sans"/>
              </a:rPr>
              <a:t>Strengthened Quality Standard 7: The residential community fact sheet [</a:t>
            </a:r>
            <a:r>
              <a:rPr lang="en-AU" dirty="0">
                <a:latin typeface="Open Sans"/>
                <a:ea typeface="Open Sans"/>
                <a:cs typeface="Open Sans"/>
                <a:hlinkClick r:id="rId3"/>
              </a:rPr>
              <a:t>https://www.agedcarequality.gov.au/resource-library/standard-7-residential-community</a:t>
            </a:r>
            <a:r>
              <a:rPr lang="en-AU" dirty="0">
                <a:latin typeface="Open Sans"/>
                <a:ea typeface="Open Sans"/>
                <a:cs typeface="Open Sans"/>
              </a:rPr>
              <a:t>]</a:t>
            </a:r>
          </a:p>
          <a:p>
            <a:r>
              <a:rPr lang="en-US" dirty="0">
                <a:latin typeface="Open Sans"/>
                <a:ea typeface="Open Sans"/>
                <a:cs typeface="Open Sans"/>
              </a:rPr>
              <a:t>You can refer to the guidance materials to access further details for each standard with examples of actions each type of person (provider, worker, organisation) can take to apply the Standards in practice.</a:t>
            </a:r>
          </a:p>
          <a:p>
            <a:r>
              <a:rPr lang="en-US" dirty="0">
                <a:latin typeface="Open Sans"/>
                <a:ea typeface="Open Sans"/>
                <a:cs typeface="Open Sans"/>
              </a:rPr>
              <a:t>[</a:t>
            </a:r>
            <a:r>
              <a:rPr lang="en-US" dirty="0">
                <a:latin typeface="Open Sans"/>
                <a:ea typeface="Open Sans"/>
                <a:cs typeface="Open Sans"/>
                <a:hlinkClick r:id="rId4"/>
              </a:rPr>
              <a:t>https://www.agedcarequality.gov.au/strengthened-quality-standards/</a:t>
            </a:r>
            <a:r>
              <a:rPr lang="en-US" dirty="0">
                <a:latin typeface="Open Sans"/>
                <a:ea typeface="Open Sans"/>
                <a:cs typeface="Open Sans"/>
              </a:rPr>
              <a:t>]</a:t>
            </a:r>
          </a:p>
          <a:p>
            <a:endParaRPr lang="en-AU" u="none" dirty="0"/>
          </a:p>
        </p:txBody>
      </p:sp>
      <p:sp>
        <p:nvSpPr>
          <p:cNvPr id="4" name="Slide Number Placeholder 3"/>
          <p:cNvSpPr>
            <a:spLocks noGrp="1"/>
          </p:cNvSpPr>
          <p:nvPr>
            <p:ph type="sldNum" sz="quarter" idx="5"/>
          </p:nvPr>
        </p:nvSpPr>
        <p:spPr/>
        <p:txBody>
          <a:bodyPr/>
          <a:lstStyle/>
          <a:p>
            <a:fld id="{D80C5ACC-04F4-44CC-A469-9B1E45D0931D}" type="slidenum">
              <a:rPr lang="en-AU" smtClean="0"/>
              <a:t>28</a:t>
            </a:fld>
            <a:endParaRPr lang="en-AU"/>
          </a:p>
        </p:txBody>
      </p:sp>
    </p:spTree>
    <p:extLst>
      <p:ext uri="{BB962C8B-B14F-4D97-AF65-F5344CB8AC3E}">
        <p14:creationId xmlns:p14="http://schemas.microsoft.com/office/powerpoint/2010/main" val="3205760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defRPr/>
            </a:pPr>
            <a:r>
              <a:rPr lang="en-AU" i="1" dirty="0">
                <a:latin typeface="Open Sans"/>
                <a:ea typeface="+mn-lt"/>
                <a:cs typeface="Open Sans"/>
              </a:rPr>
              <a:t>Facilitator notes: This slide gives key information to the key topics of Standard 7. You can find out more in the strengthened Aged Care Quality Standards fact sheets, and then further insight in the guidance materials listed below. </a:t>
            </a:r>
            <a:r>
              <a:rPr lang="en-AU" b="1" i="1" dirty="0">
                <a:latin typeface="Open Sans"/>
                <a:ea typeface="+mn-lt"/>
                <a:cs typeface="Open Sans"/>
              </a:rPr>
              <a:t>There is also a second slide following this one to outline the key topics within Standard 7 that clarify existing expectations.</a:t>
            </a:r>
          </a:p>
          <a:p>
            <a:endParaRPr lang="en-AU" dirty="0">
              <a:latin typeface="Open Sans"/>
              <a:ea typeface="+mn-lt"/>
              <a:cs typeface="Open Sans"/>
            </a:endParaRPr>
          </a:p>
          <a:p>
            <a:r>
              <a:rPr lang="en-AU" u="sng" dirty="0">
                <a:latin typeface="Open Sans"/>
                <a:ea typeface="+mn-lt"/>
                <a:cs typeface="Open Sans"/>
              </a:rPr>
              <a:t>Suggested script:</a:t>
            </a:r>
          </a:p>
          <a:p>
            <a:r>
              <a:rPr lang="en-AU" dirty="0">
                <a:latin typeface="Open Sans"/>
                <a:ea typeface="+mn-lt"/>
                <a:cs typeface="Open Sans"/>
              </a:rPr>
              <a:t>The key topics of strengthened Quality Standard 7 outline that we need to:</a:t>
            </a:r>
          </a:p>
          <a:p>
            <a:pPr marL="285750" indent="-285750">
              <a:lnSpc>
                <a:spcPct val="150000"/>
              </a:lnSpc>
              <a:buFont typeface="Arial"/>
              <a:buChar char="•"/>
            </a:pPr>
            <a:r>
              <a:rPr lang="en-AU" dirty="0">
                <a:latin typeface="Open Sans"/>
                <a:ea typeface="+mn-lt"/>
                <a:cs typeface="Open Sans"/>
              </a:rPr>
              <a:t>support a person’s wellbeing by managing transitions that make sure their safety, privacy, choice, decision making and continuity of care are respected</a:t>
            </a:r>
          </a:p>
          <a:p>
            <a:pPr marL="285750" indent="-285750">
              <a:lnSpc>
                <a:spcPct val="150000"/>
              </a:lnSpc>
              <a:buFont typeface="Arial"/>
              <a:buChar char="•"/>
            </a:pPr>
            <a:r>
              <a:rPr lang="en-AU" dirty="0">
                <a:latin typeface="Open Sans"/>
                <a:ea typeface="+mn-lt"/>
                <a:cs typeface="Open Sans"/>
              </a:rPr>
              <a:t>recognise and respect diversity and culture; and</a:t>
            </a:r>
          </a:p>
          <a:p>
            <a:pPr marL="285750" indent="-285750">
              <a:lnSpc>
                <a:spcPct val="150000"/>
              </a:lnSpc>
              <a:buFont typeface="Arial"/>
              <a:buChar char="•"/>
            </a:pPr>
            <a:r>
              <a:rPr lang="en-AU" dirty="0">
                <a:latin typeface="Open Sans"/>
                <a:ea typeface="+mn-lt"/>
                <a:cs typeface="Open Sans"/>
              </a:rPr>
              <a:t>encourage physical and psychological safety.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29</a:t>
            </a:fld>
            <a:endParaRPr lang="en-AU"/>
          </a:p>
        </p:txBody>
      </p:sp>
    </p:spTree>
    <p:extLst>
      <p:ext uri="{BB962C8B-B14F-4D97-AF65-F5344CB8AC3E}">
        <p14:creationId xmlns:p14="http://schemas.microsoft.com/office/powerpoint/2010/main" val="197883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a:t>
            </a:r>
            <a:endParaRPr lang="en-AU" dirty="0">
              <a:latin typeface="Open Sans"/>
              <a:ea typeface="Open Sans"/>
              <a:cs typeface="Open Sans"/>
            </a:endParaRPr>
          </a:p>
          <a:p>
            <a:r>
              <a:rPr lang="en-AU" i="1" dirty="0">
                <a:latin typeface="Open Sans"/>
                <a:ea typeface="Open Sans"/>
                <a:cs typeface="Open Sans"/>
              </a:rPr>
              <a:t>The duration of this presentation [without adding any further content] should take 1 hour or less. It will vary depending on the length of time spent on reflection activities. A suggestion of 1 hour has been listed below. Please alter the intended timeframe if adding or removing content. You will also need to alter the script to answer your added learning outcomes.</a:t>
            </a:r>
            <a:endParaRPr lang="en-AU" dirty="0">
              <a:latin typeface="Open Sans"/>
              <a:ea typeface="Open Sans"/>
              <a:cs typeface="Open Sans"/>
            </a:endParaRPr>
          </a:p>
          <a:p>
            <a:endParaRPr lang="en-AU"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endParaRPr lang="en-AU" dirty="0">
              <a:latin typeface="Open Sans" pitchFamily="2" charset="0"/>
              <a:ea typeface="Open Sans" pitchFamily="2" charset="0"/>
              <a:cs typeface="Open Sans" pitchFamily="2" charset="0"/>
            </a:endParaRPr>
          </a:p>
          <a:p>
            <a:r>
              <a:rPr lang="en-AU" dirty="0">
                <a:latin typeface="Open Sans"/>
                <a:ea typeface="Open Sans"/>
                <a:cs typeface="Open Sans"/>
              </a:rPr>
              <a:t>Welcome to the strengthened Aged Care Quality Standards presentation. </a:t>
            </a:r>
          </a:p>
          <a:p>
            <a:r>
              <a:rPr lang="en-AU" dirty="0">
                <a:latin typeface="Open Sans"/>
                <a:ea typeface="Open Sans"/>
                <a:cs typeface="Open Sans"/>
              </a:rPr>
              <a:t>This presentation will run for about 1 hour and provide some materials you can take to help you explore the standards further.</a:t>
            </a:r>
            <a:endParaRPr lang="en-US" dirty="0">
              <a:latin typeface="Open Sans"/>
              <a:ea typeface="Open Sans"/>
              <a:cs typeface="Open Sans"/>
            </a:endParaRPr>
          </a:p>
          <a:p>
            <a:endParaRPr lang="en-AU" dirty="0">
              <a:latin typeface="Open Sans" pitchFamily="2" charset="0"/>
              <a:ea typeface="Open Sans" pitchFamily="2" charset="0"/>
              <a:cs typeface="Open Sans" pitchFamily="2" charset="0"/>
            </a:endParaRPr>
          </a:p>
          <a:p>
            <a:r>
              <a:rPr lang="en-AU" dirty="0">
                <a:latin typeface="Open Sans"/>
                <a:ea typeface="Open Sans"/>
                <a:cs typeface="Open Sans"/>
              </a:rPr>
              <a:t>The purpose of this presentation is to help our staff and volunteers gain an introduction and some insight into the strengthened Aged Care Quality Standards, what they focus on, and how they have been updated.</a:t>
            </a:r>
          </a:p>
          <a:p>
            <a:endParaRPr lang="en-AU" dirty="0">
              <a:latin typeface="Open Sans" pitchFamily="2" charset="0"/>
              <a:ea typeface="Open Sans" pitchFamily="2" charset="0"/>
              <a:cs typeface="Open Sans" pitchFamily="2" charset="0"/>
            </a:endParaRPr>
          </a:p>
          <a:p>
            <a:r>
              <a:rPr lang="en-AU" dirty="0">
                <a:latin typeface="Open Sans"/>
                <a:ea typeface="Open Sans"/>
                <a:cs typeface="Open Sans"/>
              </a:rPr>
              <a:t>By the end of this workshop, you should be familiar with what each strengthened Quality Standard focuses on, and their outcomes and expectations. You should also have some insight into how you can apply this to your role at [insert organisation name here].</a:t>
            </a:r>
          </a:p>
          <a:p>
            <a:endParaRPr lang="en-AU"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D80C5ACC-04F4-44CC-A469-9B1E45D0931D}" type="slidenum">
              <a:t>3</a:t>
            </a:fld>
            <a:endParaRPr lang="en-US"/>
          </a:p>
        </p:txBody>
      </p:sp>
    </p:spTree>
    <p:extLst>
      <p:ext uri="{BB962C8B-B14F-4D97-AF65-F5344CB8AC3E}">
        <p14:creationId xmlns:p14="http://schemas.microsoft.com/office/powerpoint/2010/main" val="1585811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mn-lt"/>
                <a:cs typeface="Open Sans"/>
              </a:rPr>
              <a:t>Facilitator notes: this slide covers the clarified expectations of the standard. This means these policies and procedures should already be in practice and will need to be updated to maintain conformance.</a:t>
            </a:r>
          </a:p>
          <a:p>
            <a:endParaRPr lang="en-AU" dirty="0">
              <a:latin typeface="Open Sans"/>
              <a:ea typeface="+mn-lt"/>
              <a:cs typeface="Open Sans"/>
            </a:endParaRPr>
          </a:p>
          <a:p>
            <a:r>
              <a:rPr lang="en-AU" u="sng" dirty="0">
                <a:latin typeface="Open Sans"/>
                <a:ea typeface="+mn-lt"/>
                <a:cs typeface="Open Sans"/>
              </a:rPr>
              <a:t>Suggested script:</a:t>
            </a:r>
          </a:p>
          <a:p>
            <a:r>
              <a:rPr lang="en-AU" dirty="0">
                <a:latin typeface="Open Sans"/>
                <a:ea typeface="+mn-lt"/>
                <a:cs typeface="Open Sans"/>
              </a:rPr>
              <a:t>Strengthened Quality Standard 7 outlines that we need to:</a:t>
            </a:r>
          </a:p>
          <a:p>
            <a:pPr marL="171450" indent="-171450">
              <a:buFont typeface="Arial" panose="020B0604020202020204" pitchFamily="34" charset="0"/>
              <a:buChar char="•"/>
            </a:pPr>
            <a:r>
              <a:rPr lang="en-AU" dirty="0">
                <a:latin typeface="Open Sans"/>
                <a:ea typeface="+mn-lt"/>
                <a:cs typeface="Open Sans"/>
              </a:rPr>
              <a:t>reduce boredom and loneliness as well as monitoring older people’s daily activities</a:t>
            </a:r>
          </a:p>
          <a:p>
            <a:pPr marL="171450" indent="-171450">
              <a:buFont typeface="Arial" panose="020B0604020202020204" pitchFamily="34" charset="0"/>
              <a:buChar char="•"/>
            </a:pPr>
            <a:r>
              <a:rPr lang="en-AU" dirty="0">
                <a:latin typeface="Open Sans"/>
                <a:ea typeface="+mn-lt"/>
                <a:cs typeface="Open Sans"/>
              </a:rPr>
              <a:t>develop strategies to protect the physical and psychological safety of older people receiving care</a:t>
            </a:r>
          </a:p>
          <a:p>
            <a:pPr marL="171450" indent="-171450">
              <a:buFont typeface="Arial" panose="020B0604020202020204" pitchFamily="34" charset="0"/>
              <a:buChar char="•"/>
            </a:pPr>
            <a:r>
              <a:rPr lang="en-AU" dirty="0">
                <a:latin typeface="Open Sans"/>
                <a:ea typeface="+mn-lt"/>
                <a:cs typeface="Open Sans"/>
              </a:rPr>
              <a:t>allow people receiving care to meet visitors in private, including making sure they can engage in sexual activity without judgement if they want to</a:t>
            </a:r>
          </a:p>
          <a:p>
            <a:pPr marL="171450" indent="-171450">
              <a:buFont typeface="Arial" panose="020B0604020202020204" pitchFamily="34" charset="0"/>
              <a:buChar char="•"/>
            </a:pPr>
            <a:r>
              <a:rPr lang="en-AU" dirty="0">
                <a:latin typeface="Open Sans"/>
                <a:ea typeface="+mn-lt"/>
                <a:cs typeface="Open Sans"/>
              </a:rPr>
              <a:t>support continuity of care by helping with access to other services if needed; and</a:t>
            </a:r>
          </a:p>
          <a:p>
            <a:pPr marL="171450" indent="-171450">
              <a:buFont typeface="Arial" panose="020B0604020202020204" pitchFamily="34" charset="0"/>
              <a:buChar char="•"/>
            </a:pPr>
            <a:r>
              <a:rPr lang="en-AU" dirty="0">
                <a:latin typeface="Open Sans"/>
                <a:ea typeface="+mn-lt"/>
                <a:cs typeface="Open Sans"/>
              </a:rPr>
              <a:t>maintain connections with the people receiving care’s specialist services.</a:t>
            </a:r>
          </a:p>
          <a:p>
            <a:endParaRPr lang="en-US" dirty="0">
              <a:latin typeface="Open Sans"/>
              <a:ea typeface="+mn-lt"/>
              <a:cs typeface="Open Sans"/>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30</a:t>
            </a:fld>
            <a:endParaRPr lang="en-AU"/>
          </a:p>
        </p:txBody>
      </p:sp>
    </p:spTree>
    <p:extLst>
      <p:ext uri="{BB962C8B-B14F-4D97-AF65-F5344CB8AC3E}">
        <p14:creationId xmlns:p14="http://schemas.microsoft.com/office/powerpoint/2010/main" val="2605454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200" i="1" dirty="0">
                <a:latin typeface="Open Sans"/>
                <a:ea typeface="Open Sans"/>
                <a:cs typeface="Open Sans"/>
              </a:rPr>
              <a:t>Facilitator notes: This slide is an opportunity to hold a group discussion with your staff to explore ways you can apply Standard 7 in your funded aged care services. Take this time to identify processes that you may already have in the workplace, or things that you can do to improve or apply processes on Standard 7. Alternatively, you can print this as a take-away resource for your staff to reflect on their own.</a:t>
            </a:r>
          </a:p>
          <a:p>
            <a:endParaRPr lang="en-AU" sz="1200" i="1" dirty="0">
              <a:latin typeface="Open Sans" pitchFamily="2" charset="0"/>
              <a:ea typeface="Open Sans" pitchFamily="2" charset="0"/>
              <a:cs typeface="Open Sans" pitchFamily="2" charset="0"/>
            </a:endParaRPr>
          </a:p>
          <a:p>
            <a:r>
              <a:rPr lang="en-AU" sz="1200" u="sng" dirty="0">
                <a:latin typeface="Open Sans"/>
                <a:ea typeface="Open Sans"/>
                <a:cs typeface="Open Sans"/>
              </a:rPr>
              <a:t>Suggested script:</a:t>
            </a:r>
          </a:p>
          <a:p>
            <a:r>
              <a:rPr lang="en-AU" sz="1200" dirty="0">
                <a:latin typeface="Open Sans" pitchFamily="2" charset="0"/>
                <a:ea typeface="Open Sans" pitchFamily="2" charset="0"/>
                <a:cs typeface="Open Sans" pitchFamily="2" charset="0"/>
              </a:rPr>
              <a:t>Now that we've had a look at the key topics and clarified expectations for Standard 7, let's look at some questions together to see what we already have in place, and ways we might need to improve to meet this standard.</a:t>
            </a:r>
          </a:p>
          <a:p>
            <a:endParaRPr lang="en-AU" sz="1200" dirty="0">
              <a:latin typeface="Open Sans" pitchFamily="2" charset="0"/>
              <a:ea typeface="Open Sans" pitchFamily="2" charset="0"/>
              <a:cs typeface="Open Sans" pitchFamily="2" charset="0"/>
            </a:endParaRPr>
          </a:p>
          <a:p>
            <a:r>
              <a:rPr lang="en-AU" sz="1200" i="1" dirty="0">
                <a:latin typeface="Open Sans"/>
                <a:ea typeface="Open Sans"/>
                <a:cs typeface="Open Sans"/>
              </a:rPr>
              <a:t>Questions on the slide:</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1E1545"/>
                </a:solidFill>
                <a:effectLst/>
                <a:uLnTx/>
                <a:uFillTx/>
                <a:latin typeface="Open Sans" pitchFamily="2" charset="0"/>
                <a:ea typeface="Open Sans" pitchFamily="2" charset="0"/>
                <a:cs typeface="Open Sans" pitchFamily="2" charset="0"/>
              </a:rPr>
              <a:t>How do we make sure this Standard’s key concepts are shown in the design of a culturally safe community environment?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1E1545"/>
                </a:solidFill>
                <a:effectLst/>
                <a:uLnTx/>
                <a:uFillTx/>
                <a:latin typeface="Open Sans" pitchFamily="2" charset="0"/>
                <a:ea typeface="Open Sans" pitchFamily="2" charset="0"/>
                <a:cs typeface="Open Sans" pitchFamily="2" charset="0"/>
              </a:rPr>
              <a:t>How do we work with older people receiving care to make sure they feel supported to take part, build and maintain connections and relationships in the community?</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1E1545"/>
                </a:solidFill>
                <a:effectLst/>
                <a:uLnTx/>
                <a:uFillTx/>
                <a:latin typeface="Open Sans" pitchFamily="2" charset="0"/>
                <a:ea typeface="Open Sans" pitchFamily="2" charset="0"/>
                <a:cs typeface="Open Sans" pitchFamily="2" charset="0"/>
              </a:rPr>
              <a:t>How do we ask for feedback from older people in our care and make sure what they say is valued so they feel at home and safe in their residential community?</a:t>
            </a:r>
            <a:endParaRPr kumimoji="0" lang="en-US" sz="1200" b="0" i="0" u="none" strike="noStrike" kern="1200" cap="none" spc="0" normalizeH="0" baseline="0" noProof="0" dirty="0">
              <a:ln>
                <a:noFill/>
              </a:ln>
              <a:solidFill>
                <a:srgbClr val="1E1545"/>
              </a:solidFill>
              <a:effectLst/>
              <a:uLnTx/>
              <a:uFillTx/>
              <a:latin typeface="Open Sans" pitchFamily="2" charset="0"/>
              <a:ea typeface="Open Sans" pitchFamily="2" charset="0"/>
              <a:cs typeface="Open Sans" pitchFamily="2" charset="0"/>
            </a:endParaRPr>
          </a:p>
          <a:p>
            <a:endParaRPr lang="en-AU" sz="1200" dirty="0">
              <a:latin typeface="Open Sans" pitchFamily="2" charset="0"/>
              <a:ea typeface="Open Sans" pitchFamily="2" charset="0"/>
              <a:cs typeface="Open Sans" pitchFamily="2" charset="0"/>
            </a:endParaRPr>
          </a:p>
          <a:p>
            <a:r>
              <a:rPr lang="en-AU" sz="1200" i="1" dirty="0">
                <a:latin typeface="Open Sans"/>
                <a:ea typeface="Open Sans"/>
                <a:cs typeface="Open Sans"/>
              </a:rPr>
              <a:t>Further questions:</a:t>
            </a:r>
          </a:p>
          <a:p>
            <a:pPr marL="171450" indent="-171450">
              <a:buFont typeface="Arial" panose="020B0604020202020204" pitchFamily="34" charset="0"/>
              <a:buChar char="•"/>
            </a:pPr>
            <a:r>
              <a:rPr lang="en-AU" sz="1200" dirty="0">
                <a:latin typeface="Open Sans" pitchFamily="2" charset="0"/>
                <a:ea typeface="Open Sans" pitchFamily="2" charset="0"/>
                <a:cs typeface="Open Sans" pitchFamily="2" charset="0"/>
              </a:rPr>
              <a:t>How can you show that you understand each person’s culture and can support them to feel respected and valued in the residential community?</a:t>
            </a:r>
          </a:p>
          <a:p>
            <a:pPr marL="171450" indent="-171450">
              <a:buFont typeface="Arial" panose="020B0604020202020204" pitchFamily="34" charset="0"/>
              <a:buChar char="•"/>
            </a:pPr>
            <a:r>
              <a:rPr lang="en-AU" sz="1200" dirty="0">
                <a:latin typeface="Open Sans" pitchFamily="2" charset="0"/>
                <a:ea typeface="Open Sans" pitchFamily="2" charset="0"/>
                <a:cs typeface="Open Sans" pitchFamily="2" charset="0"/>
              </a:rPr>
              <a:t>How can you show that you know how to provide rights-based, person-centred care through transition processes?</a:t>
            </a:r>
          </a:p>
        </p:txBody>
      </p:sp>
      <p:sp>
        <p:nvSpPr>
          <p:cNvPr id="4" name="Slide Number Placeholder 3"/>
          <p:cNvSpPr>
            <a:spLocks noGrp="1"/>
          </p:cNvSpPr>
          <p:nvPr>
            <p:ph type="sldNum" sz="quarter" idx="5"/>
          </p:nvPr>
        </p:nvSpPr>
        <p:spPr/>
        <p:txBody>
          <a:bodyPr/>
          <a:lstStyle/>
          <a:p>
            <a:fld id="{D80C5ACC-04F4-44CC-A469-9B1E45D0931D}" type="slidenum">
              <a:rPr lang="en-AU" smtClean="0"/>
              <a:t>31</a:t>
            </a:fld>
            <a:endParaRPr lang="en-AU"/>
          </a:p>
        </p:txBody>
      </p:sp>
    </p:spTree>
    <p:extLst>
      <p:ext uri="{BB962C8B-B14F-4D97-AF65-F5344CB8AC3E}">
        <p14:creationId xmlns:p14="http://schemas.microsoft.com/office/powerpoint/2010/main" val="944036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a:t>
            </a:r>
            <a:endParaRPr lang="en-US" i="1" dirty="0">
              <a:latin typeface="Open Sans"/>
              <a:ea typeface="Open Sans"/>
              <a:cs typeface="Open Sans"/>
            </a:endParaRPr>
          </a:p>
          <a:p>
            <a:r>
              <a:rPr lang="en-AU" i="1" dirty="0">
                <a:latin typeface="Open Sans"/>
                <a:ea typeface="Open Sans"/>
                <a:cs typeface="Open Sans"/>
              </a:rPr>
              <a:t>This slide is a summary of how you as providers and workers can demonstrate conformance across all the Standards.</a:t>
            </a:r>
            <a:endParaRPr lang="en-US" i="1" dirty="0">
              <a:latin typeface="Open Sans"/>
              <a:ea typeface="Open Sans"/>
              <a:cs typeface="Open Sans"/>
            </a:endParaRPr>
          </a:p>
          <a:p>
            <a:endParaRPr lang="en-AU"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US" dirty="0">
                <a:latin typeface="Open Sans"/>
                <a:ea typeface="Open Sans"/>
                <a:cs typeface="Open Sans"/>
              </a:rPr>
              <a:t>We have now had a look at each Standard that applies to our organisation. We’ve covered the key topics and clarified expectations and discussed how we can put the strengthened Quality Standards into practice. To demonstrate conformance overall, we should:</a:t>
            </a:r>
          </a:p>
          <a:p>
            <a:pPr marL="171450" indent="-171450">
              <a:buFont typeface="Arial" panose="020B0604020202020204" pitchFamily="34" charset="0"/>
              <a:buChar char="•"/>
            </a:pPr>
            <a:r>
              <a:rPr lang="en-AU" dirty="0">
                <a:latin typeface="Open Sans"/>
                <a:ea typeface="Open Sans"/>
                <a:cs typeface="Open Sans"/>
              </a:rPr>
              <a:t>make sure we have clearly documented systems and processes</a:t>
            </a:r>
          </a:p>
          <a:p>
            <a:pPr marL="171450" indent="-171450">
              <a:buFont typeface="Arial" panose="020B0604020202020204" pitchFamily="34" charset="0"/>
              <a:buChar char="•"/>
            </a:pPr>
            <a:r>
              <a:rPr lang="en-AU" dirty="0">
                <a:latin typeface="Open Sans"/>
                <a:ea typeface="Open Sans"/>
                <a:cs typeface="Open Sans"/>
              </a:rPr>
              <a:t>use monitoring tools to show how you as our staff are following these processes, and find opportunities for improvement</a:t>
            </a:r>
          </a:p>
          <a:p>
            <a:pPr marL="171450" indent="-171450">
              <a:buFont typeface="Arial" panose="020B0604020202020204" pitchFamily="34" charset="0"/>
              <a:buChar char="•"/>
            </a:pPr>
            <a:r>
              <a:rPr lang="en-AU" dirty="0">
                <a:latin typeface="Open Sans"/>
                <a:ea typeface="Open Sans"/>
                <a:cs typeface="Open Sans"/>
              </a:rPr>
              <a:t>work with people receiving care to understand their experience and care outcomes</a:t>
            </a:r>
          </a:p>
          <a:p>
            <a:pPr marL="171450" indent="-171450">
              <a:buFont typeface="Arial" panose="020B0604020202020204" pitchFamily="34" charset="0"/>
              <a:buChar char="•"/>
            </a:pPr>
            <a:r>
              <a:rPr lang="en-AU" dirty="0">
                <a:latin typeface="Open Sans"/>
                <a:ea typeface="Open Sans"/>
                <a:cs typeface="Open Sans"/>
              </a:rPr>
              <a:t>observe how our organisation provides care</a:t>
            </a:r>
          </a:p>
          <a:p>
            <a:pPr marL="171450" indent="-171450">
              <a:buFont typeface="Arial" panose="020B0604020202020204" pitchFamily="34" charset="0"/>
              <a:buChar char="•"/>
            </a:pPr>
            <a:r>
              <a:rPr lang="en-AU" dirty="0">
                <a:latin typeface="Open Sans"/>
                <a:ea typeface="Open Sans"/>
                <a:cs typeface="Open Sans"/>
              </a:rPr>
              <a:t>ask for feedback from our governing body, managers, staff and others involved in giving funded aged care services; and</a:t>
            </a:r>
          </a:p>
          <a:p>
            <a:pPr marL="171450" indent="-171450">
              <a:buFont typeface="Arial" panose="020B0604020202020204" pitchFamily="34" charset="0"/>
              <a:buChar char="•"/>
            </a:pPr>
            <a:r>
              <a:rPr lang="en-AU" dirty="0">
                <a:latin typeface="Open Sans"/>
                <a:ea typeface="Open Sans"/>
                <a:cs typeface="Open Sans"/>
              </a:rPr>
              <a:t>use feedback to improve our funded aged care services</a:t>
            </a:r>
            <a:endParaRPr lang="en-US" dirty="0">
              <a:latin typeface="Open Sans" pitchFamily="2" charset="0"/>
              <a:ea typeface="Open Sans" pitchFamily="2" charset="0"/>
              <a:cs typeface="Open Sans" pitchFamily="2" charset="0"/>
            </a:endParaRPr>
          </a:p>
          <a:p>
            <a:endParaRPr lang="en-US"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t>32</a:t>
            </a:fld>
            <a:endParaRPr lang="en-US"/>
          </a:p>
        </p:txBody>
      </p:sp>
    </p:spTree>
    <p:extLst>
      <p:ext uri="{BB962C8B-B14F-4D97-AF65-F5344CB8AC3E}">
        <p14:creationId xmlns:p14="http://schemas.microsoft.com/office/powerpoint/2010/main" val="1486517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 This is the closing slide for your presentation. It shows your staff where there are more resources, and where further information can be found on the Commission website. Alternatively, please add your own closing slides. Consider targeting priority areas identified for your own organisation.</a:t>
            </a:r>
          </a:p>
          <a:p>
            <a:endParaRPr lang="en-AU" dirty="0">
              <a:latin typeface="Open Sans"/>
              <a:ea typeface="Open Sans"/>
              <a:cs typeface="Open Sans"/>
            </a:endParaRPr>
          </a:p>
          <a:p>
            <a:r>
              <a:rPr lang="en-AU" u="sng" dirty="0">
                <a:latin typeface="Open Sans"/>
                <a:ea typeface="Open Sans"/>
                <a:cs typeface="Open Sans"/>
              </a:rPr>
              <a:t>Script suggestion:</a:t>
            </a:r>
          </a:p>
          <a:p>
            <a:pPr algn="l"/>
            <a:r>
              <a:rPr lang="en-AU" dirty="0">
                <a:latin typeface="Open Sans"/>
                <a:ea typeface="Open Sans"/>
                <a:cs typeface="Open Sans"/>
              </a:rPr>
              <a:t>Thank you for your input in our session today. I hope you’ve gained some insight on how you might apply the strengthened Quality Standards in your day-to-day work.</a:t>
            </a:r>
          </a:p>
          <a:p>
            <a:pPr algn="l"/>
            <a:r>
              <a:rPr lang="en-AU" dirty="0">
                <a:latin typeface="Open Sans"/>
                <a:ea typeface="Open Sans"/>
                <a:cs typeface="Open Sans"/>
              </a:rPr>
              <a:t>Other resources on the Commission website include:</a:t>
            </a:r>
          </a:p>
          <a:p>
            <a:pPr algn="l"/>
            <a:r>
              <a:rPr lang="en-AU" dirty="0">
                <a:latin typeface="Open Sans"/>
                <a:ea typeface="Open Sans"/>
                <a:cs typeface="Open Sans"/>
              </a:rPr>
              <a:t>• Provider resource pack</a:t>
            </a:r>
          </a:p>
          <a:p>
            <a:pPr algn="l"/>
            <a:r>
              <a:rPr lang="en-AU" dirty="0">
                <a:latin typeface="Open Sans"/>
                <a:ea typeface="Open Sans"/>
                <a:cs typeface="Open Sans"/>
              </a:rPr>
              <a:t>• Learning Modules – Alis</a:t>
            </a:r>
          </a:p>
          <a:p>
            <a:r>
              <a:rPr lang="en-AU" dirty="0">
                <a:latin typeface="Open Sans"/>
                <a:ea typeface="Open Sans"/>
                <a:cs typeface="Open Sans"/>
              </a:rPr>
              <a:t>• Strengthened Aged Care Quality Standards posters and videos</a:t>
            </a:r>
          </a:p>
          <a:p>
            <a:pPr algn="l"/>
            <a:r>
              <a:rPr lang="en-AU" dirty="0">
                <a:latin typeface="Open Sans"/>
                <a:ea typeface="Open Sans"/>
                <a:cs typeface="Open Sans"/>
              </a:rPr>
              <a:t>• Infographics</a:t>
            </a:r>
          </a:p>
          <a:p>
            <a:pPr algn="l"/>
            <a:r>
              <a:rPr lang="en-AU" dirty="0">
                <a:latin typeface="Open Sans"/>
                <a:ea typeface="Open Sans"/>
                <a:cs typeface="Open Sans"/>
              </a:rPr>
              <a:t>• Storyboards</a:t>
            </a:r>
          </a:p>
          <a:p>
            <a:pPr algn="l"/>
            <a:r>
              <a:rPr lang="en-AU" dirty="0">
                <a:latin typeface="Open Sans"/>
                <a:ea typeface="Open Sans"/>
                <a:cs typeface="Open Sans"/>
              </a:rPr>
              <a:t>• Presentations</a:t>
            </a:r>
          </a:p>
          <a:p>
            <a:pPr algn="l"/>
            <a:r>
              <a:rPr lang="en-AU" dirty="0">
                <a:latin typeface="Open Sans"/>
                <a:ea typeface="Open Sans"/>
                <a:cs typeface="Open Sans"/>
              </a:rPr>
              <a:t>• Live learning sessions on the strengthened Aged Care Quality Standards. You can book in for these sessions on the Alis platform.</a:t>
            </a:r>
          </a:p>
          <a:p>
            <a:pPr algn="l"/>
            <a:endParaRPr lang="en-AU" u="sng" dirty="0">
              <a:latin typeface="Open Sans"/>
              <a:ea typeface="Open Sans"/>
              <a:cs typeface="Open Sans"/>
            </a:endParaRPr>
          </a:p>
          <a:p>
            <a:pPr algn="l"/>
            <a:r>
              <a:rPr lang="en-AU" u="sng" dirty="0">
                <a:latin typeface="Open Sans"/>
                <a:ea typeface="Open Sans"/>
                <a:cs typeface="Open Sans"/>
              </a:rPr>
              <a:t>Resources:</a:t>
            </a:r>
          </a:p>
          <a:p>
            <a:r>
              <a:rPr lang="en-AU" dirty="0">
                <a:latin typeface="Open Sans"/>
                <a:ea typeface="Open Sans"/>
                <a:cs typeface="Open Sans"/>
              </a:rPr>
              <a:t>The Aged Care Quality and Safety Commission website: [</a:t>
            </a:r>
            <a:r>
              <a:rPr lang="en-AU" dirty="0">
                <a:latin typeface="Open Sans"/>
                <a:ea typeface="Open Sans"/>
                <a:cs typeface="Open Sans"/>
                <a:hlinkClick r:id="rId3"/>
              </a:rPr>
              <a:t>https://www.agedcarequality.gov.au/</a:t>
            </a:r>
            <a:r>
              <a:rPr lang="en-AU" dirty="0">
                <a:latin typeface="Open Sans"/>
                <a:ea typeface="Open Sans"/>
                <a:cs typeface="Open Sans"/>
              </a:rPr>
              <a:t>]</a:t>
            </a:r>
          </a:p>
          <a:p>
            <a:r>
              <a:rPr lang="en-AU" dirty="0">
                <a:latin typeface="Open Sans"/>
                <a:ea typeface="Open Sans"/>
                <a:cs typeface="Open Sans"/>
              </a:rPr>
              <a:t>The Alis platform: [</a:t>
            </a:r>
            <a:r>
              <a:rPr lang="en-AU" dirty="0">
                <a:latin typeface="Open Sans"/>
                <a:ea typeface="Open Sans"/>
                <a:cs typeface="Open Sans"/>
                <a:hlinkClick r:id="rId4"/>
              </a:rPr>
              <a:t>https://www.agedcarequality.gov.au/providers/education-training/online-learning-alis</a:t>
            </a:r>
            <a:r>
              <a:rPr lang="en-AU" dirty="0">
                <a:latin typeface="Open Sans"/>
                <a:ea typeface="Open Sans"/>
                <a:cs typeface="Open Sans"/>
              </a:rPr>
              <a:t>]</a:t>
            </a:r>
          </a:p>
          <a:p>
            <a:endParaRPr lang="en-AU"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33</a:t>
            </a:fld>
            <a:endParaRPr lang="en-AU"/>
          </a:p>
        </p:txBody>
      </p:sp>
    </p:spTree>
    <p:extLst>
      <p:ext uri="{BB962C8B-B14F-4D97-AF65-F5344CB8AC3E}">
        <p14:creationId xmlns:p14="http://schemas.microsoft.com/office/powerpoint/2010/main" val="246939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defRPr/>
            </a:pPr>
            <a:r>
              <a:rPr lang="en-AU" sz="1200" dirty="0">
                <a:latin typeface="Open Sans" pitchFamily="2" charset="0"/>
                <a:ea typeface="Open Sans" pitchFamily="2" charset="0"/>
                <a:cs typeface="Open Sans" pitchFamily="2" charset="0"/>
              </a:rPr>
              <a:t>As a registered provider, you will need to meet obligations based on your type of funded aged care. There are 6 registration categories that group service types based on similar care complexity and risk. The registration categories 4 and 5, which relate to </a:t>
            </a:r>
            <a:r>
              <a:rPr lang="en-US" sz="1200" dirty="0">
                <a:latin typeface="Open Sans" pitchFamily="2" charset="0"/>
                <a:ea typeface="Open Sans" pitchFamily="2" charset="0"/>
                <a:cs typeface="Open Sans" pitchFamily="2" charset="0"/>
              </a:rPr>
              <a:t>services in home or community settings </a:t>
            </a:r>
            <a:r>
              <a:rPr lang="en-AU" sz="1200" dirty="0">
                <a:latin typeface="Open Sans" pitchFamily="2" charset="0"/>
                <a:ea typeface="Open Sans" pitchFamily="2" charset="0"/>
                <a:cs typeface="Open Sans" pitchFamily="2" charset="0"/>
              </a:rPr>
              <a:t>providers can be seen in this table. </a:t>
            </a:r>
          </a:p>
          <a:p>
            <a:pPr>
              <a:defRPr/>
            </a:pPr>
            <a:endParaRPr lang="en-AU" sz="1200" dirty="0">
              <a:latin typeface="Open Sans" pitchFamily="2" charset="0"/>
              <a:ea typeface="Open Sans" pitchFamily="2" charset="0"/>
              <a:cs typeface="Open Sans" pitchFamily="2" charset="0"/>
            </a:endParaRPr>
          </a:p>
          <a:p>
            <a:r>
              <a:rPr lang="en-AU" sz="1200" dirty="0">
                <a:latin typeface="Open Sans" pitchFamily="2" charset="0"/>
                <a:ea typeface="Open Sans" pitchFamily="2" charset="0"/>
                <a:cs typeface="Open Sans" pitchFamily="2" charset="0"/>
              </a:rPr>
              <a:t>You will see that strengthened Quality Standards 1 to 5 may be applicable depending on your registration category. We will not be going into any further detail on registrations in today’s session, however if you would like more information on the categories and the registration model, we've added some links to the chat.</a:t>
            </a:r>
          </a:p>
          <a:p>
            <a:endParaRPr lang="en-AU" sz="1200" dirty="0">
              <a:latin typeface="Open Sans" pitchFamily="2" charset="0"/>
              <a:ea typeface="Open Sans" pitchFamily="2" charset="0"/>
              <a:cs typeface="Open Sans" pitchFamily="2" charset="0"/>
            </a:endParaRPr>
          </a:p>
          <a:p>
            <a:r>
              <a:rPr lang="en-AU" sz="1200" b="1" i="1" dirty="0">
                <a:latin typeface="Open Sans" pitchFamily="2" charset="0"/>
                <a:ea typeface="Open Sans" pitchFamily="2" charset="0"/>
                <a:cs typeface="Open Sans" pitchFamily="2" charset="0"/>
              </a:rPr>
              <a:t>Add link to chat</a:t>
            </a:r>
          </a:p>
          <a:p>
            <a:r>
              <a:rPr lang="en-AU" sz="1200" dirty="0">
                <a:latin typeface="Open Sans" pitchFamily="2" charset="0"/>
                <a:ea typeface="Open Sans" pitchFamily="2" charset="0"/>
                <a:cs typeface="Open Sans" pitchFamily="2" charset="0"/>
                <a:hlinkClick r:id="rId3"/>
              </a:rPr>
              <a:t>Registration Model | Aged Care Quality and Safety Commission</a:t>
            </a:r>
            <a:endParaRPr lang="en-AU" sz="1200" dirty="0">
              <a:latin typeface="Open Sans" pitchFamily="2" charset="0"/>
              <a:ea typeface="Open Sans" pitchFamily="2" charset="0"/>
              <a:cs typeface="Open Sans" pitchFamily="2" charset="0"/>
            </a:endParaRPr>
          </a:p>
          <a:p>
            <a:endParaRPr lang="en-AU" sz="1200" dirty="0">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sng"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Resources:</a:t>
            </a:r>
            <a:endParaRPr kumimoji="0" lang="en-US"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The </a:t>
            </a: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hlinkClick r:id="rId4"/>
              </a:rPr>
              <a:t>Strengthened Quality Standards digital guidance</a:t>
            </a: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 can be used to see what parts of the strengthened Quality Standards apply to each role within the organisation, as well as filtering through the categories relevant to you and your organisation. [</a:t>
            </a: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hlinkClick r:id="rId4"/>
              </a:rPr>
              <a:t>https://www.agedcarequality.gov.au/standards-guidance/intro</a:t>
            </a: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a:t>
            </a:r>
          </a:p>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There are more details about the new regulatory model and which standards will apply available from the Department of Health, Disability and Aging [</a:t>
            </a:r>
            <a:r>
              <a:rPr kumimoji="0" lang="en-AU" sz="1200" b="0" i="0" u="sng" strike="noStrike" kern="1200" cap="none" spc="0" normalizeH="0" baseline="0" noProof="0" dirty="0">
                <a:ln>
                  <a:noFill/>
                </a:ln>
                <a:solidFill>
                  <a:srgbClr val="467886"/>
                </a:solidFill>
                <a:effectLst/>
                <a:uLnTx/>
                <a:uFillTx/>
                <a:latin typeface="Open Sans" pitchFamily="2" charset="0"/>
                <a:ea typeface="Open Sans" pitchFamily="2" charset="0"/>
                <a:cs typeface="Open Sans" pitchFamily="2" charset="0"/>
                <a:hlinkClick r:id="rId5"/>
              </a:rPr>
              <a:t>https://www.health.gov.au/our-work/new-model-for-regulating-aged-care/how-it-works</a:t>
            </a: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Strengthened Quality Standards quick reference guide is a fact sheet that outlines the registration categories and how they apply to the strengthened Quality Standards.</a:t>
            </a:r>
            <a:endParaRPr kumimoji="0" lang="en-US"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a:t>
            </a: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hlinkClick r:id="rId6"/>
              </a:rPr>
              <a:t>https://www.agedcarequality.gov.au/resource-library/strengthened-quality-standards-quick-reference-guide</a:t>
            </a: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a:p>
            <a:endParaRPr lang="en-AU" sz="1200" dirty="0">
              <a:latin typeface="Open Sans" pitchFamily="2" charset="0"/>
              <a:ea typeface="Open Sans" pitchFamily="2" charset="0"/>
              <a:cs typeface="Open Sans" pitchFamily="2"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4</a:t>
            </a:fld>
            <a:endParaRPr lang="en-AU"/>
          </a:p>
        </p:txBody>
      </p:sp>
    </p:spTree>
    <p:extLst>
      <p:ext uri="{BB962C8B-B14F-4D97-AF65-F5344CB8AC3E}">
        <p14:creationId xmlns:p14="http://schemas.microsoft.com/office/powerpoint/2010/main" val="1869225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200" dirty="0">
                <a:latin typeface="Open Sans" pitchFamily="2" charset="0"/>
                <a:ea typeface="Open Sans" pitchFamily="2" charset="0"/>
                <a:cs typeface="Open Sans" pitchFamily="2" charset="0"/>
              </a:rPr>
              <a:t>The structure of each strengthened Quality Standard includes aspects which are legislative and aspects which provide guidance, and we’ll briefly talk through these now:</a:t>
            </a:r>
          </a:p>
          <a:p>
            <a:endParaRPr lang="en-AU" sz="1200" dirty="0">
              <a:latin typeface="Open Sans" pitchFamily="2" charset="0"/>
              <a:ea typeface="Open Sans" pitchFamily="2" charset="0"/>
              <a:cs typeface="Open Sans" pitchFamily="2" charset="0"/>
            </a:endParaRPr>
          </a:p>
          <a:p>
            <a:r>
              <a:rPr lang="en-AU" sz="1200" dirty="0">
                <a:latin typeface="Open Sans" pitchFamily="2" charset="0"/>
                <a:ea typeface="Open Sans" pitchFamily="2" charset="0"/>
                <a:cs typeface="Open Sans" pitchFamily="2" charset="0"/>
              </a:rPr>
              <a:t>From the legislative aspect, we have:</a:t>
            </a:r>
          </a:p>
          <a:p>
            <a:pPr marL="171450" indent="-171450">
              <a:buFont typeface="Arial" panose="020B0604020202020204" pitchFamily="34" charset="0"/>
              <a:buChar char="•"/>
            </a:pPr>
            <a:r>
              <a:rPr lang="en-AU" sz="1200" dirty="0">
                <a:latin typeface="Open Sans" pitchFamily="2" charset="0"/>
                <a:ea typeface="Open Sans" pitchFamily="2" charset="0"/>
                <a:cs typeface="Open Sans" pitchFamily="2" charset="0"/>
              </a:rPr>
              <a:t>An Intent statement to add context</a:t>
            </a:r>
          </a:p>
          <a:p>
            <a:pPr marL="171450" indent="-171450">
              <a:buFont typeface="Arial" panose="020B0604020202020204" pitchFamily="34" charset="0"/>
              <a:buChar char="•"/>
            </a:pPr>
            <a:r>
              <a:rPr lang="en-AU" sz="1200" dirty="0">
                <a:latin typeface="Open Sans" pitchFamily="2" charset="0"/>
                <a:ea typeface="Open Sans" pitchFamily="2" charset="0"/>
                <a:cs typeface="Open Sans" pitchFamily="2" charset="0"/>
              </a:rPr>
              <a:t>An Expectation statement to outline, in first person, what older people can expect. </a:t>
            </a:r>
          </a:p>
          <a:p>
            <a:pPr marL="171450" indent="-171450">
              <a:buFont typeface="Arial" panose="020B0604020202020204" pitchFamily="34" charset="0"/>
              <a:buChar char="•"/>
            </a:pPr>
            <a:r>
              <a:rPr lang="en-AU" sz="1200" dirty="0">
                <a:latin typeface="Open Sans" pitchFamily="2" charset="0"/>
                <a:ea typeface="Open Sans" pitchFamily="2" charset="0"/>
                <a:cs typeface="Open Sans" pitchFamily="2" charset="0"/>
              </a:rPr>
              <a:t>An outcome statement which will be enforceable in legislation</a:t>
            </a:r>
          </a:p>
          <a:p>
            <a:pPr marL="171450" indent="-171450">
              <a:buFont typeface="Arial" panose="020B0604020202020204" pitchFamily="34" charset="0"/>
              <a:buChar char="•"/>
            </a:pPr>
            <a:r>
              <a:rPr lang="en-AU" sz="1200" dirty="0">
                <a:latin typeface="Open Sans" pitchFamily="2" charset="0"/>
                <a:ea typeface="Open Sans" pitchFamily="2" charset="0"/>
                <a:cs typeface="Open Sans" pitchFamily="2" charset="0"/>
              </a:rPr>
              <a:t>And actions that demonstrate how providers can meet the outcome.</a:t>
            </a:r>
          </a:p>
          <a:p>
            <a:endParaRPr lang="en-AU" sz="1200" dirty="0">
              <a:latin typeface="Open Sans" pitchFamily="2" charset="0"/>
              <a:ea typeface="Open Sans" pitchFamily="2" charset="0"/>
              <a:cs typeface="Open Sans" pitchFamily="2" charset="0"/>
            </a:endParaRPr>
          </a:p>
          <a:p>
            <a:r>
              <a:rPr lang="en-AU" sz="1200" dirty="0">
                <a:latin typeface="Open Sans" pitchFamily="2" charset="0"/>
                <a:ea typeface="Open Sans" pitchFamily="2" charset="0"/>
                <a:cs typeface="Open Sans" pitchFamily="2" charset="0"/>
              </a:rPr>
              <a:t>Guidance is also available to explain why that Standard is important and key tasks associated with the Standard.</a:t>
            </a:r>
          </a:p>
          <a:p>
            <a:r>
              <a:rPr lang="en-AU" sz="1200" b="1" i="1" dirty="0">
                <a:latin typeface="Open Sans" pitchFamily="2" charset="0"/>
                <a:ea typeface="Open Sans" pitchFamily="2" charset="0"/>
                <a:cs typeface="Open Sans" pitchFamily="2" charset="0"/>
              </a:rPr>
              <a:t>Select next slide for animation</a:t>
            </a:r>
          </a:p>
          <a:p>
            <a:pPr marL="171450" indent="-171450">
              <a:buFont typeface="Arial" panose="020B0604020202020204" pitchFamily="34" charset="0"/>
              <a:buChar char="•"/>
            </a:pPr>
            <a:r>
              <a:rPr lang="en-AU" sz="1200" dirty="0">
                <a:latin typeface="Open Sans" pitchFamily="2" charset="0"/>
                <a:ea typeface="Open Sans" pitchFamily="2" charset="0"/>
                <a:cs typeface="Open Sans" pitchFamily="2" charset="0"/>
              </a:rPr>
              <a:t>So to clarify, outcomes are enforceable, actions are not.</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676A5-1DC8-4201-97D2-09D6F153918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03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In this slide we have covered a general introduction on Standard 1, and what the focus of this standard is. Further reading is expected for details on each of the Outcomes for Standard 1 and how they may be applied in practice. Please check the digital guidance section in this slide's notes.</a:t>
            </a:r>
          </a:p>
          <a:p>
            <a:endParaRPr lang="en-AU" dirty="0">
              <a:latin typeface="Open Sans" pitchFamily="2" charset="0"/>
              <a:ea typeface="Open Sans" pitchFamily="2" charset="0"/>
              <a:cs typeface="Open Sans" pitchFamily="2" charset="0"/>
            </a:endParaRPr>
          </a:p>
          <a:p>
            <a:r>
              <a:rPr lang="en-AU" sz="1200" u="sng" dirty="0">
                <a:latin typeface="Open Sans" pitchFamily="2" charset="0"/>
                <a:ea typeface="Open Sans" pitchFamily="2" charset="0"/>
                <a:cs typeface="Open Sans" pitchFamily="2" charset="0"/>
              </a:rPr>
              <a:t>Suggested script:</a:t>
            </a:r>
          </a:p>
          <a:p>
            <a:r>
              <a:rPr lang="en-AU" sz="1200" dirty="0">
                <a:latin typeface="Open Sans" pitchFamily="2" charset="0"/>
                <a:ea typeface="Open Sans" pitchFamily="2" charset="0"/>
                <a:cs typeface="Open Sans" pitchFamily="2" charset="0"/>
              </a:rPr>
              <a:t>Let’s move into the Standards and have a look at how we can apply them in practice.</a:t>
            </a:r>
          </a:p>
          <a:p>
            <a:r>
              <a:rPr lang="en-AU" sz="1200" dirty="0">
                <a:latin typeface="Open Sans" pitchFamily="2" charset="0"/>
                <a:ea typeface="Open Sans" pitchFamily="2" charset="0"/>
                <a:cs typeface="Open Sans" pitchFamily="2" charset="0"/>
              </a:rPr>
              <a:t>Strengthened Quality Standard 1 is “The individual.” </a:t>
            </a:r>
          </a:p>
          <a:p>
            <a:r>
              <a:rPr lang="en-AU" sz="1200" dirty="0">
                <a:latin typeface="Open Sans" pitchFamily="2" charset="0"/>
                <a:ea typeface="Open Sans" pitchFamily="2" charset="0"/>
                <a:cs typeface="Open Sans" pitchFamily="2" charset="0"/>
              </a:rPr>
              <a:t>This Standard is the basis for improved funded aged care service across all Standards. It underpins the way we as an organisation and you as our staff should treat older people. It explains how important it is for you to understand that each older person is unique and has a different life story.</a:t>
            </a:r>
          </a:p>
          <a:p>
            <a:endParaRPr lang="en-AU" sz="1200" dirty="0">
              <a:latin typeface="Open Sans" pitchFamily="2" charset="0"/>
              <a:ea typeface="Open Sans" pitchFamily="2" charset="0"/>
              <a:cs typeface="Open Sans" pitchFamily="2" charset="0"/>
            </a:endParaRPr>
          </a:p>
          <a:p>
            <a:r>
              <a:rPr lang="en-AU" sz="1200" dirty="0">
                <a:latin typeface="Open Sans" pitchFamily="2" charset="0"/>
                <a:ea typeface="Open Sans" pitchFamily="2" charset="0"/>
                <a:cs typeface="Open Sans" pitchFamily="2" charset="0"/>
              </a:rPr>
              <a:t>This Standard has a stronger focus on: </a:t>
            </a:r>
          </a:p>
          <a:p>
            <a:pPr marL="171450" indent="-171450">
              <a:buFont typeface="Arial"/>
              <a:buChar char="•"/>
            </a:pPr>
            <a:r>
              <a:rPr lang="en-AU" sz="1200" dirty="0">
                <a:latin typeface="Open Sans" pitchFamily="2" charset="0"/>
                <a:ea typeface="Open Sans" pitchFamily="2" charset="0"/>
                <a:cs typeface="Open Sans" pitchFamily="2" charset="0"/>
              </a:rPr>
              <a:t>Rights-based, person-centred care</a:t>
            </a:r>
          </a:p>
          <a:p>
            <a:pPr marL="171450" indent="-171450">
              <a:buFont typeface="Arial"/>
              <a:buChar char="•"/>
            </a:pPr>
            <a:r>
              <a:rPr lang="en-AU" sz="1200" dirty="0">
                <a:latin typeface="Open Sans" pitchFamily="2" charset="0"/>
                <a:ea typeface="Open Sans" pitchFamily="2" charset="0"/>
                <a:cs typeface="Open Sans" pitchFamily="2" charset="0"/>
              </a:rPr>
              <a:t>culturally safe care</a:t>
            </a:r>
          </a:p>
          <a:p>
            <a:pPr marL="171450" indent="-171450">
              <a:buFont typeface="Arial"/>
              <a:buChar char="•"/>
            </a:pPr>
            <a:r>
              <a:rPr lang="en-AU" sz="1200" dirty="0">
                <a:latin typeface="Open Sans" pitchFamily="2" charset="0"/>
                <a:ea typeface="Open Sans" pitchFamily="2" charset="0"/>
                <a:cs typeface="Open Sans" pitchFamily="2" charset="0"/>
              </a:rPr>
              <a:t>trauma awareness and healing informed care</a:t>
            </a:r>
          </a:p>
          <a:p>
            <a:pPr marL="171450" indent="-171450">
              <a:buFont typeface="Arial"/>
              <a:buChar char="•"/>
            </a:pPr>
            <a:r>
              <a:rPr lang="en-AU" sz="1200" dirty="0">
                <a:latin typeface="Open Sans" pitchFamily="2" charset="0"/>
                <a:ea typeface="Open Sans" pitchFamily="2" charset="0"/>
                <a:cs typeface="Open Sans" pitchFamily="2" charset="0"/>
              </a:rPr>
              <a:t>decision making; and</a:t>
            </a:r>
          </a:p>
          <a:p>
            <a:pPr marL="171450" indent="-171450">
              <a:buFont typeface="Arial"/>
              <a:buChar char="•"/>
            </a:pPr>
            <a:r>
              <a:rPr lang="en-AU" sz="1200" dirty="0">
                <a:latin typeface="Open Sans" pitchFamily="2" charset="0"/>
                <a:ea typeface="Open Sans" pitchFamily="2" charset="0"/>
                <a:cs typeface="Open Sans" pitchFamily="2" charset="0"/>
              </a:rPr>
              <a:t>dignity of risk.</a:t>
            </a:r>
          </a:p>
          <a:p>
            <a:pPr marL="171450" indent="-171450">
              <a:buFont typeface="Arial"/>
              <a:buChar char="•"/>
            </a:pPr>
            <a:endParaRPr lang="en-AU" sz="1200" dirty="0">
              <a:latin typeface="Open Sans" pitchFamily="2" charset="0"/>
              <a:ea typeface="Open Sans" pitchFamily="2" charset="0"/>
              <a:cs typeface="Open Sans" pitchFamily="2" charset="0"/>
            </a:endParaRPr>
          </a:p>
          <a:p>
            <a:r>
              <a:rPr lang="en-AU" sz="1200" dirty="0">
                <a:latin typeface="Open Sans" pitchFamily="2" charset="0"/>
                <a:ea typeface="Open Sans" pitchFamily="2" charset="0"/>
                <a:cs typeface="Open Sans" pitchFamily="2" charset="0"/>
              </a:rPr>
              <a:t>These key topics are covered within the Outcomes for Standard 1, as you can see listed on the slide here.</a:t>
            </a:r>
          </a:p>
          <a:p>
            <a:pPr marL="0" indent="0">
              <a:buFontTx/>
              <a:buNone/>
            </a:pPr>
            <a:endParaRPr lang="en-AU" sz="1200" dirty="0">
              <a:latin typeface="Open Sans" pitchFamily="2" charset="0"/>
              <a:ea typeface="Open Sans" pitchFamily="2" charset="0"/>
              <a:cs typeface="Open Sans" pitchFamily="2" charset="0"/>
            </a:endParaRPr>
          </a:p>
          <a:p>
            <a:r>
              <a:rPr lang="en-AU" sz="1200" u="sng" dirty="0">
                <a:latin typeface="Open Sans" pitchFamily="2" charset="0"/>
                <a:ea typeface="Open Sans" pitchFamily="2" charset="0"/>
                <a:cs typeface="Open Sans" pitchFamily="2" charset="0"/>
              </a:rPr>
              <a:t>Resources:</a:t>
            </a:r>
          </a:p>
          <a:p>
            <a:r>
              <a:rPr lang="en-AU" sz="1200" u="none" dirty="0">
                <a:latin typeface="Open Sans" pitchFamily="2" charset="0"/>
                <a:ea typeface="Open Sans" pitchFamily="2" charset="0"/>
                <a:cs typeface="Open Sans" pitchFamily="2" charset="0"/>
              </a:rPr>
              <a:t>Strengthened Quality Standard 1: The individual fact sheet [</a:t>
            </a:r>
            <a:r>
              <a:rPr lang="en-GB" sz="1200" u="sng" dirty="0">
                <a:solidFill>
                  <a:srgbClr val="467886"/>
                </a:solidFill>
                <a:effectLst/>
                <a:latin typeface="Open Sans" pitchFamily="2" charset="0"/>
                <a:ea typeface="Open Sans" pitchFamily="2" charset="0"/>
                <a:cs typeface="Open Sans" pitchFamily="2" charset="0"/>
                <a:hlinkClick r:id="rId3"/>
              </a:rPr>
              <a:t>https://www.agedcarequality.gov.au/resource-library/standard-1-individual</a:t>
            </a:r>
            <a:r>
              <a:rPr lang="en-AU" sz="1200" u="none" dirty="0">
                <a:latin typeface="Open Sans" pitchFamily="2" charset="0"/>
                <a:ea typeface="Open Sans" pitchFamily="2" charset="0"/>
                <a:cs typeface="Open Sans" pitchFamily="2" charset="0"/>
              </a:rPr>
              <a:t>]</a:t>
            </a:r>
          </a:p>
          <a:p>
            <a:r>
              <a:rPr lang="en-US" sz="1200" dirty="0">
                <a:latin typeface="Open Sans" pitchFamily="2" charset="0"/>
                <a:ea typeface="Open Sans" pitchFamily="2" charset="0"/>
                <a:cs typeface="Open Sans" pitchFamily="2" charset="0"/>
              </a:rPr>
              <a:t>You can refer to the guidance materials to access further details for each standard with examples of actions each type of person (provider, worker, organisation) can take to apply the Standards in practice.</a:t>
            </a:r>
          </a:p>
          <a:p>
            <a:r>
              <a:rPr lang="en-US" sz="1200" dirty="0">
                <a:latin typeface="Open Sans" pitchFamily="2" charset="0"/>
                <a:ea typeface="Open Sans" pitchFamily="2" charset="0"/>
                <a:cs typeface="Open Sans" pitchFamily="2" charset="0"/>
              </a:rPr>
              <a:t>[</a:t>
            </a:r>
            <a:r>
              <a:rPr lang="en-US" sz="1200" dirty="0">
                <a:latin typeface="Open Sans" pitchFamily="2" charset="0"/>
                <a:ea typeface="Open Sans" pitchFamily="2" charset="0"/>
                <a:cs typeface="Open Sans" pitchFamily="2" charset="0"/>
                <a:hlinkClick r:id="rId4"/>
              </a:rPr>
              <a:t>https://www.agedcarequality.gov.au/strengthened-quality-standards/</a:t>
            </a:r>
            <a:r>
              <a:rPr lang="en-US" sz="1200" dirty="0">
                <a:latin typeface="Open Sans" pitchFamily="2" charset="0"/>
                <a:ea typeface="Open Sans" pitchFamily="2" charset="0"/>
                <a:cs typeface="Open Sans" pitchFamily="2" charset="0"/>
              </a:rPr>
              <a:t>]</a:t>
            </a:r>
          </a:p>
          <a:p>
            <a:endParaRPr lang="en-AU" u="none"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6</a:t>
            </a:fld>
            <a:endParaRPr lang="en-AU"/>
          </a:p>
        </p:txBody>
      </p:sp>
    </p:spTree>
    <p:extLst>
      <p:ext uri="{BB962C8B-B14F-4D97-AF65-F5344CB8AC3E}">
        <p14:creationId xmlns:p14="http://schemas.microsoft.com/office/powerpoint/2010/main" val="1841351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a:ea typeface="Open Sans"/>
                <a:cs typeface="Open Sans"/>
              </a:rPr>
              <a:t>Facilitator notes: This slide gives key information to the key topics of Standard 1. You can find out more in the strengthened Aged Care Quality Standards fact sheets, and then further insight in the guidance materials listed below. </a:t>
            </a:r>
            <a:endParaRPr lang="en-AU" dirty="0">
              <a:latin typeface="Open Sans"/>
              <a:ea typeface="Open Sans"/>
              <a:cs typeface="Open Sans"/>
            </a:endParaRPr>
          </a:p>
          <a:p>
            <a:endParaRPr lang="en-AU" u="sng" dirty="0">
              <a:latin typeface="Open Sans" pitchFamily="2" charset="0"/>
              <a:ea typeface="Open Sans" pitchFamily="2" charset="0"/>
              <a:cs typeface="Open Sans" pitchFamily="2" charset="0"/>
            </a:endParaRPr>
          </a:p>
          <a:p>
            <a:r>
              <a:rPr lang="en-AU" u="sng" dirty="0">
                <a:latin typeface="Open Sans"/>
                <a:ea typeface="Open Sans"/>
                <a:cs typeface="Open Sans"/>
              </a:rPr>
              <a:t>Suggested script:</a:t>
            </a:r>
          </a:p>
          <a:p>
            <a:r>
              <a:rPr lang="en-AU" dirty="0">
                <a:latin typeface="Open Sans"/>
                <a:ea typeface="Open Sans"/>
                <a:cs typeface="Open Sans"/>
              </a:rPr>
              <a:t>The</a:t>
            </a:r>
            <a:r>
              <a:rPr lang="en-AU" u="none" dirty="0">
                <a:latin typeface="Open Sans"/>
                <a:ea typeface="Open Sans"/>
                <a:cs typeface="Open Sans"/>
              </a:rPr>
              <a:t> key </a:t>
            </a:r>
            <a:r>
              <a:rPr lang="en-AU" dirty="0">
                <a:latin typeface="Open Sans"/>
                <a:ea typeface="Open Sans"/>
                <a:cs typeface="Open Sans"/>
              </a:rPr>
              <a:t>topics</a:t>
            </a:r>
            <a:r>
              <a:rPr lang="en-AU" u="none" dirty="0">
                <a:latin typeface="Open Sans"/>
                <a:ea typeface="Open Sans"/>
                <a:cs typeface="Open Sans"/>
              </a:rPr>
              <a:t> of strengthened Quality Standard 1 outline that we need to:</a:t>
            </a:r>
          </a:p>
          <a:p>
            <a:pPr marL="171450" indent="-171450">
              <a:buFont typeface="Arial" panose="020B0604020202020204" pitchFamily="34" charset="0"/>
              <a:buChar char="•"/>
            </a:pPr>
            <a:r>
              <a:rPr lang="en-AU" u="none" dirty="0">
                <a:latin typeface="Open Sans"/>
                <a:ea typeface="Open Sans"/>
                <a:cs typeface="Open Sans"/>
              </a:rPr>
              <a:t>use the principles of rights-based, person-centred care to create professional and trusting relationships with the people in your care</a:t>
            </a:r>
          </a:p>
          <a:p>
            <a:pPr marL="171450" indent="-171450">
              <a:buFont typeface="Arial" panose="020B0604020202020204" pitchFamily="34" charset="0"/>
              <a:buChar char="•"/>
            </a:pPr>
            <a:r>
              <a:rPr lang="en-AU" u="none" dirty="0">
                <a:latin typeface="Open Sans"/>
                <a:ea typeface="Open Sans"/>
                <a:cs typeface="Open Sans"/>
              </a:rPr>
              <a:t>encourage a sense of safety, independence, inclusion and quality of life for people in your care</a:t>
            </a:r>
          </a:p>
          <a:p>
            <a:pPr marL="171450" indent="-171450">
              <a:buFont typeface="Arial" panose="020B0604020202020204" pitchFamily="34" charset="0"/>
              <a:buChar char="•"/>
            </a:pPr>
            <a:r>
              <a:rPr lang="en-AU" u="none" dirty="0">
                <a:latin typeface="Open Sans"/>
                <a:ea typeface="Open Sans"/>
                <a:cs typeface="Open Sans"/>
              </a:rPr>
              <a:t>treat people receiving care with dignity and respect by giving them choice and personal privacy; and understanding and respecting their rights</a:t>
            </a:r>
          </a:p>
          <a:p>
            <a:pPr marL="171450" indent="-171450">
              <a:buFont typeface="Arial" panose="020B0604020202020204" pitchFamily="34" charset="0"/>
              <a:buChar char="•"/>
            </a:pPr>
            <a:r>
              <a:rPr lang="en-AU" u="none" dirty="0">
                <a:latin typeface="Open Sans"/>
                <a:ea typeface="Open Sans"/>
                <a:cs typeface="Open Sans"/>
              </a:rPr>
              <a:t>support independence and quality of life through advocacy and allowing older people to make their own decisions. This includes decisions to take risks where older people make that choice</a:t>
            </a:r>
          </a:p>
          <a:p>
            <a:pPr marL="171450" indent="-171450">
              <a:buFont typeface="Arial" panose="020B0604020202020204" pitchFamily="34" charset="0"/>
              <a:buChar char="•"/>
            </a:pPr>
            <a:r>
              <a:rPr lang="en-AU" u="none" dirty="0">
                <a:latin typeface="Open Sans"/>
                <a:ea typeface="Open Sans"/>
                <a:cs typeface="Open Sans"/>
              </a:rPr>
              <a:t>organise substitute decision makers after you’ve tried all options to support an older person to make decisions</a:t>
            </a:r>
          </a:p>
          <a:p>
            <a:pPr marL="171450" indent="-171450">
              <a:buFont typeface="Arial" panose="020B0604020202020204" pitchFamily="34" charset="0"/>
              <a:buChar char="•"/>
            </a:pPr>
            <a:r>
              <a:rPr lang="en-AU" u="none" dirty="0">
                <a:latin typeface="Open Sans"/>
                <a:ea typeface="Open Sans"/>
                <a:cs typeface="Open Sans"/>
              </a:rPr>
              <a:t>understand the diversity of older people receiving care, including the needs of </a:t>
            </a:r>
            <a:r>
              <a:rPr lang="en-US" dirty="0">
                <a:latin typeface="Open Sans"/>
                <a:ea typeface="+mn-lt"/>
                <a:cs typeface="+mn-lt"/>
              </a:rPr>
              <a:t>Aboriginal and Torres Strait Islander people </a:t>
            </a:r>
            <a:r>
              <a:rPr lang="en-AU" u="none" dirty="0">
                <a:latin typeface="Open Sans"/>
                <a:ea typeface="Open Sans"/>
                <a:cs typeface="Open Sans"/>
              </a:rPr>
              <a:t>and people living with dementia; and</a:t>
            </a:r>
          </a:p>
          <a:p>
            <a:pPr marL="171450" indent="-171450">
              <a:buFont typeface="Arial" panose="020B0604020202020204" pitchFamily="34" charset="0"/>
              <a:buChar char="•"/>
            </a:pPr>
            <a:r>
              <a:rPr lang="en-AU" u="none" dirty="0">
                <a:latin typeface="Open Sans"/>
                <a:ea typeface="Open Sans"/>
                <a:cs typeface="Open Sans"/>
              </a:rPr>
              <a:t>be open and transparent with the people you care for, including about funded aged care service agreements</a:t>
            </a:r>
            <a:r>
              <a:rPr lang="en-AU" dirty="0">
                <a:latin typeface="Open Sans"/>
                <a:ea typeface="Open Sans"/>
                <a:cs typeface="Open Sans"/>
              </a:rPr>
              <a:t>.</a:t>
            </a:r>
            <a:endParaRPr lang="en-AU" u="none" dirty="0">
              <a:latin typeface="Open Sans"/>
              <a:ea typeface="Open Sans"/>
              <a:cs typeface="Open Sans"/>
            </a:endParaRPr>
          </a:p>
          <a:p>
            <a:endParaRPr lang="en-US"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7</a:t>
            </a:fld>
            <a:endParaRPr lang="en-AU"/>
          </a:p>
        </p:txBody>
      </p:sp>
    </p:spTree>
    <p:extLst>
      <p:ext uri="{BB962C8B-B14F-4D97-AF65-F5344CB8AC3E}">
        <p14:creationId xmlns:p14="http://schemas.microsoft.com/office/powerpoint/2010/main" val="695888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pitchFamily="2" charset="0"/>
                <a:ea typeface="Open Sans" pitchFamily="2" charset="0"/>
                <a:cs typeface="Open Sans" pitchFamily="2" charset="0"/>
              </a:rPr>
              <a:t>Facilitator notes: This slide is an opportunity to hold a group discussion with your staff to explore ways you can apply Standard 1 in your funded aged care services. Take this time to identify processes that you may already have in the workplace, or things that you can do to improve or apply processes on Standard 1. Alternatively, you can print this as a take-away resource for your staff to reflect on their own.</a:t>
            </a:r>
          </a:p>
          <a:p>
            <a:endParaRPr lang="en-AU" i="1" dirty="0">
              <a:latin typeface="Open Sans" pitchFamily="2" charset="0"/>
              <a:ea typeface="Open Sans" pitchFamily="2" charset="0"/>
              <a:cs typeface="Open Sans" pitchFamily="2" charset="0"/>
            </a:endParaRPr>
          </a:p>
          <a:p>
            <a:r>
              <a:rPr lang="en-AU" i="0" u="sng" dirty="0">
                <a:latin typeface="Open Sans" pitchFamily="2" charset="0"/>
                <a:ea typeface="Open Sans" pitchFamily="2" charset="0"/>
                <a:cs typeface="Open Sans" pitchFamily="2" charset="0"/>
              </a:rPr>
              <a:t>Suggested script:</a:t>
            </a:r>
          </a:p>
          <a:p>
            <a:r>
              <a:rPr lang="en-AU" dirty="0">
                <a:latin typeface="Open Sans" pitchFamily="2" charset="0"/>
                <a:ea typeface="Open Sans" pitchFamily="2" charset="0"/>
                <a:cs typeface="Open Sans" pitchFamily="2" charset="0"/>
              </a:rPr>
              <a:t>Now that we've had a look at the key topics for Standard 1, let's look at some questions together to see what we already have in place, and ways we might need to improve to meet this standard.</a:t>
            </a:r>
          </a:p>
          <a:p>
            <a:endParaRPr lang="en-AU" dirty="0">
              <a:latin typeface="Open Sans" pitchFamily="2" charset="0"/>
              <a:ea typeface="Open Sans" pitchFamily="2" charset="0"/>
              <a:cs typeface="Open Sans" pitchFamily="2" charset="0"/>
            </a:endParaRPr>
          </a:p>
          <a:p>
            <a:r>
              <a:rPr lang="en-AU" i="1" dirty="0">
                <a:latin typeface="Open Sans" pitchFamily="2" charset="0"/>
                <a:ea typeface="Open Sans" pitchFamily="2" charset="0"/>
                <a:cs typeface="Open Sans" pitchFamily="2" charset="0"/>
              </a:rPr>
              <a:t>Questions on the slide: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itchFamily="2" charset="0"/>
                <a:ea typeface="+mn-ea"/>
                <a:cs typeface="+mn-cs"/>
              </a:rPr>
              <a:t>How do you make sure you reflect these key topics in the funded aged care services you provide to older people?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itchFamily="2" charset="0"/>
                <a:ea typeface="+mn-ea"/>
                <a:cs typeface="+mn-cs"/>
              </a:rPr>
              <a:t>How do you work with older people receiving care in the design of their funded aged care services?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itchFamily="2" charset="0"/>
                <a:ea typeface="+mn-ea"/>
                <a:cs typeface="+mn-cs"/>
              </a:rPr>
              <a:t>How do you get feedback from older people receiving care about their experiences?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itchFamily="2" charset="0"/>
                <a:ea typeface="+mn-ea"/>
                <a:cs typeface="+mn-cs"/>
              </a:rPr>
              <a:t>How do you use feedback from older people and your workers to improve care? </a:t>
            </a:r>
          </a:p>
          <a:p>
            <a:endParaRPr lang="en-AU" dirty="0">
              <a:latin typeface="Open Sans" pitchFamily="2" charset="0"/>
              <a:ea typeface="Open Sans" pitchFamily="2" charset="0"/>
              <a:cs typeface="Open Sans" pitchFamily="2" charset="0"/>
            </a:endParaRPr>
          </a:p>
          <a:p>
            <a:r>
              <a:rPr lang="en-AU" i="1" dirty="0">
                <a:latin typeface="Open Sans" pitchFamily="2" charset="0"/>
                <a:ea typeface="Open Sans" pitchFamily="2" charset="0"/>
                <a:cs typeface="Open Sans" pitchFamily="2" charset="0"/>
              </a:rPr>
              <a:t>Further questions you could ask your staff:</a:t>
            </a:r>
          </a:p>
          <a:p>
            <a:pPr marL="171450" indent="-171450">
              <a:buFont typeface="Arial" panose="020B0604020202020204" pitchFamily="34" charset="0"/>
              <a:buChar char="•"/>
            </a:pPr>
            <a:r>
              <a:rPr lang="en-AU" dirty="0">
                <a:latin typeface="Open Sans" pitchFamily="2" charset="0"/>
                <a:ea typeface="Open Sans" pitchFamily="2" charset="0"/>
                <a:cs typeface="Open Sans" pitchFamily="2" charset="0"/>
              </a:rPr>
              <a:t>How do you understand the older people we are providing care for and support them to make choices that affect their lives, including choices about risk taking?</a:t>
            </a:r>
          </a:p>
          <a:p>
            <a:pPr marL="171450" indent="-171450">
              <a:buFont typeface="Arial" panose="020B0604020202020204" pitchFamily="34" charset="0"/>
              <a:buChar char="•"/>
            </a:pPr>
            <a:r>
              <a:rPr lang="en-AU" dirty="0">
                <a:latin typeface="Open Sans" pitchFamily="2" charset="0"/>
                <a:ea typeface="Open Sans" pitchFamily="2" charset="0"/>
                <a:cs typeface="Open Sans" pitchFamily="2" charset="0"/>
              </a:rPr>
              <a:t>Give an example of how your care is consistent with our organisation’s policies and procedures.</a:t>
            </a:r>
          </a:p>
          <a:p>
            <a:endParaRPr lang="en-AU" dirty="0">
              <a:latin typeface="Open Sans" pitchFamily="2" charset="0"/>
              <a:ea typeface="Open Sans" pitchFamily="2" charset="0"/>
              <a:cs typeface="Open Sans" pitchFamily="2" charset="0"/>
            </a:endParaRPr>
          </a:p>
          <a:p>
            <a:endParaRPr lang="en-AU"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AU" smtClean="0"/>
              <a:t>8</a:t>
            </a:fld>
            <a:endParaRPr lang="en-AU"/>
          </a:p>
        </p:txBody>
      </p:sp>
    </p:spTree>
    <p:extLst>
      <p:ext uri="{BB962C8B-B14F-4D97-AF65-F5344CB8AC3E}">
        <p14:creationId xmlns:p14="http://schemas.microsoft.com/office/powerpoint/2010/main" val="262390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i="1" dirty="0">
                <a:latin typeface="Open Sans" pitchFamily="2" charset="0"/>
                <a:ea typeface="Open Sans" pitchFamily="2" charset="0"/>
                <a:cs typeface="Open Sans" pitchFamily="2" charset="0"/>
              </a:rPr>
              <a:t>Facilitator notes: In this slide we have covered a general introduction on Standard 2, and what the focus of this standard is. Further reading is expected for details on each of the Outcomes for Standard 2 and how they may be applied in practice. Please check the resources section in this slide's notes.</a:t>
            </a:r>
            <a:endParaRPr lang="en-US" dirty="0">
              <a:latin typeface="Open Sans" pitchFamily="2" charset="0"/>
              <a:ea typeface="Open Sans" pitchFamily="2" charset="0"/>
              <a:cs typeface="Open Sans" pitchFamily="2" charset="0"/>
            </a:endParaRPr>
          </a:p>
          <a:p>
            <a:endParaRPr lang="en-AU" u="sng" dirty="0">
              <a:latin typeface="Open Sans" pitchFamily="2" charset="0"/>
              <a:ea typeface="Open Sans" pitchFamily="2" charset="0"/>
              <a:cs typeface="Open Sans" pitchFamily="2" charset="0"/>
            </a:endParaRPr>
          </a:p>
          <a:p>
            <a:r>
              <a:rPr lang="en-AU" u="sng" dirty="0">
                <a:latin typeface="Open Sans" pitchFamily="2" charset="0"/>
                <a:ea typeface="Open Sans" pitchFamily="2" charset="0"/>
                <a:cs typeface="Open Sans" pitchFamily="2" charset="0"/>
              </a:rPr>
              <a:t>Suggested script:</a:t>
            </a:r>
            <a:endParaRPr lang="en-US" u="sng"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Strengthened Quality Standard 2 is “The organisation.” </a:t>
            </a:r>
            <a:endParaRPr lang="en-US"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This Standard holds the governing body responsible for meeting the need to give quality funded aged care services. This Standard recognises it is the responsibility of the governing body to set strategic priorities and encourage a culture of safety and quality. Our governance systems and you as our staff are key to supporting safe, quality, effective and rights-based, person-centred care for every person we care for.</a:t>
            </a:r>
            <a:endParaRPr lang="en-US" dirty="0">
              <a:latin typeface="Open Sans" pitchFamily="2" charset="0"/>
              <a:ea typeface="Open Sans" pitchFamily="2" charset="0"/>
              <a:cs typeface="Open Sans" pitchFamily="2" charset="0"/>
            </a:endParaRPr>
          </a:p>
          <a:p>
            <a:endParaRPr lang="en-AU" dirty="0">
              <a:latin typeface="Open Sans"/>
              <a:ea typeface="Open Sans"/>
              <a:cs typeface="Open Sans"/>
            </a:endParaRPr>
          </a:p>
          <a:p>
            <a:r>
              <a:rPr lang="en-AU" dirty="0">
                <a:latin typeface="Open Sans" pitchFamily="2" charset="0"/>
                <a:ea typeface="Open Sans" pitchFamily="2" charset="0"/>
                <a:cs typeface="Open Sans" pitchFamily="2" charset="0"/>
              </a:rPr>
              <a:t>This Standard focuses on how we: </a:t>
            </a:r>
            <a:endParaRPr lang="en-US" dirty="0">
              <a:latin typeface="Open Sans" pitchFamily="2" charset="0"/>
              <a:ea typeface="Open Sans" pitchFamily="2" charset="0"/>
              <a:cs typeface="Open Sans" pitchFamily="2" charset="0"/>
            </a:endParaRPr>
          </a:p>
          <a:p>
            <a:pPr marL="171450" indent="-171450">
              <a:buFont typeface="Arial"/>
              <a:buChar char="•"/>
            </a:pPr>
            <a:r>
              <a:rPr lang="en-AU" dirty="0">
                <a:latin typeface="Open Sans" pitchFamily="2" charset="0"/>
                <a:ea typeface="Open Sans" pitchFamily="2" charset="0"/>
                <a:cs typeface="Open Sans" pitchFamily="2" charset="0"/>
              </a:rPr>
              <a:t>partner with older people with different backgrounds</a:t>
            </a:r>
          </a:p>
          <a:p>
            <a:pPr marL="171450" indent="-171450">
              <a:buFont typeface="Arial"/>
              <a:buChar char="•"/>
            </a:pPr>
            <a:r>
              <a:rPr lang="en-AU" dirty="0">
                <a:latin typeface="Open Sans" pitchFamily="2" charset="0"/>
                <a:ea typeface="Open Sans" pitchFamily="2" charset="0"/>
                <a:cs typeface="Open Sans" pitchFamily="2" charset="0"/>
              </a:rPr>
              <a:t>promote a quality, safety and inclusion culture</a:t>
            </a:r>
          </a:p>
          <a:p>
            <a:pPr marL="171450" indent="-171450">
              <a:buFont typeface="Arial"/>
              <a:buChar char="•"/>
            </a:pPr>
            <a:r>
              <a:rPr lang="en-AU" dirty="0">
                <a:latin typeface="Open Sans" pitchFamily="2" charset="0"/>
                <a:ea typeface="Open Sans" pitchFamily="2" charset="0"/>
                <a:cs typeface="Open Sans" pitchFamily="2" charset="0"/>
              </a:rPr>
              <a:t>are accountable and have quality systems in place</a:t>
            </a:r>
          </a:p>
          <a:p>
            <a:pPr marL="171450" indent="-171450">
              <a:buFont typeface="Arial"/>
              <a:buChar char="•"/>
            </a:pPr>
            <a:r>
              <a:rPr lang="en-AU" dirty="0">
                <a:latin typeface="Open Sans" pitchFamily="2" charset="0"/>
                <a:ea typeface="Open Sans" pitchFamily="2" charset="0"/>
                <a:cs typeface="Open Sans" pitchFamily="2" charset="0"/>
              </a:rPr>
              <a:t>plan and support your workforce to give quality care; and</a:t>
            </a:r>
          </a:p>
          <a:p>
            <a:pPr marL="171450" indent="-171450">
              <a:buFont typeface="Arial"/>
              <a:buChar char="•"/>
            </a:pPr>
            <a:r>
              <a:rPr lang="en-AU" dirty="0">
                <a:latin typeface="Open Sans" pitchFamily="2" charset="0"/>
                <a:ea typeface="Open Sans" pitchFamily="2" charset="0"/>
                <a:cs typeface="Open Sans" pitchFamily="2" charset="0"/>
              </a:rPr>
              <a:t>plan and manage emergencies and disasters.</a:t>
            </a:r>
          </a:p>
          <a:p>
            <a:pPr marL="171450" indent="-171450">
              <a:buFont typeface="Arial"/>
              <a:buChar char="•"/>
            </a:pPr>
            <a:endParaRPr lang="en-AU"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These key topics are covered within the Outcomes for Standard 2, as you can see listed on the slide here.</a:t>
            </a:r>
            <a:endParaRPr lang="en-US" dirty="0">
              <a:latin typeface="Open Sans" pitchFamily="2" charset="0"/>
              <a:ea typeface="Open Sans" pitchFamily="2" charset="0"/>
              <a:cs typeface="Open Sans" pitchFamily="2" charset="0"/>
            </a:endParaRPr>
          </a:p>
          <a:p>
            <a:endParaRPr lang="en-AU" dirty="0">
              <a:latin typeface="Open Sans" pitchFamily="2" charset="0"/>
              <a:ea typeface="Open Sans" pitchFamily="2" charset="0"/>
              <a:cs typeface="Open Sans" pitchFamily="2" charset="0"/>
            </a:endParaRPr>
          </a:p>
          <a:p>
            <a:r>
              <a:rPr lang="en-AU" u="sng" dirty="0">
                <a:latin typeface="Open Sans" pitchFamily="2" charset="0"/>
                <a:ea typeface="Open Sans" pitchFamily="2" charset="0"/>
                <a:cs typeface="Open Sans" pitchFamily="2" charset="0"/>
              </a:rPr>
              <a:t>Resources:</a:t>
            </a:r>
            <a:endParaRPr lang="en-US" dirty="0">
              <a:latin typeface="Open Sans" pitchFamily="2" charset="0"/>
              <a:ea typeface="Open Sans" pitchFamily="2" charset="0"/>
              <a:cs typeface="Open Sans" pitchFamily="2" charset="0"/>
            </a:endParaRPr>
          </a:p>
          <a:p>
            <a:r>
              <a:rPr lang="en-AU" dirty="0">
                <a:latin typeface="Open Sans" pitchFamily="2" charset="0"/>
                <a:ea typeface="Open Sans" pitchFamily="2" charset="0"/>
                <a:cs typeface="Open Sans" pitchFamily="2" charset="0"/>
              </a:rPr>
              <a:t>Strengthened Quality Standard 2: The organisation fact sheet [</a:t>
            </a:r>
            <a:r>
              <a:rPr lang="en-AU" dirty="0">
                <a:latin typeface="Open Sans" pitchFamily="2" charset="0"/>
                <a:ea typeface="Open Sans" pitchFamily="2" charset="0"/>
                <a:cs typeface="Open Sans" pitchFamily="2" charset="0"/>
                <a:hlinkClick r:id="rId3"/>
              </a:rPr>
              <a:t>https://www.agedcarequality.gov.au/resource-library/standard-2-organisation</a:t>
            </a:r>
            <a:r>
              <a:rPr lang="en-AU" dirty="0">
                <a:latin typeface="Open Sans" pitchFamily="2" charset="0"/>
                <a:ea typeface="Open Sans" pitchFamily="2" charset="0"/>
                <a:cs typeface="Open Sans" pitchFamily="2" charset="0"/>
              </a:rPr>
              <a:t>]</a:t>
            </a:r>
            <a:endParaRPr lang="en-US" dirty="0">
              <a:latin typeface="Open Sans" pitchFamily="2" charset="0"/>
              <a:ea typeface="Open Sans" pitchFamily="2" charset="0"/>
              <a:cs typeface="Open Sans" pitchFamily="2" charset="0"/>
            </a:endParaRPr>
          </a:p>
          <a:p>
            <a:r>
              <a:rPr lang="en-US" dirty="0">
                <a:latin typeface="Open Sans" pitchFamily="2" charset="0"/>
                <a:ea typeface="Open Sans" pitchFamily="2" charset="0"/>
                <a:cs typeface="Open Sans" pitchFamily="2" charset="0"/>
              </a:rPr>
              <a:t>You can refer to the guidance materials to access further details for each standard with examples of actions each type of person (provider, worker, organisation) can take to apply the Standards in practice.</a:t>
            </a:r>
          </a:p>
          <a:p>
            <a:r>
              <a:rPr lang="en-US" dirty="0">
                <a:latin typeface="Open Sans"/>
                <a:ea typeface="Open Sans"/>
                <a:cs typeface="Open Sans"/>
              </a:rPr>
              <a:t>[</a:t>
            </a:r>
            <a:r>
              <a:rPr lang="en-US" dirty="0">
                <a:latin typeface="Open Sans"/>
                <a:ea typeface="Open Sans"/>
                <a:cs typeface="Open Sans"/>
                <a:hlinkClick r:id="rId4"/>
              </a:rPr>
              <a:t>https://www.agedcarequality.gov.au/strengthened-quality-standards/</a:t>
            </a:r>
            <a:r>
              <a:rPr lang="en-US" dirty="0">
                <a:latin typeface="Open Sans"/>
                <a:ea typeface="Open Sans"/>
                <a:cs typeface="Open Sans"/>
              </a:rPr>
              <a:t>]</a:t>
            </a:r>
            <a:endParaRPr lang="en-US" dirty="0">
              <a:latin typeface="Open Sans" pitchFamily="2" charset="0"/>
              <a:ea typeface="Open Sans" pitchFamily="2" charset="0"/>
              <a:cs typeface="Open Sans" pitchFamily="2" charset="0"/>
            </a:endParaRPr>
          </a:p>
          <a:p>
            <a:endParaRPr lang="en-US"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D80C5ACC-04F4-44CC-A469-9B1E45D0931D}" type="slidenum">
              <a:rPr lang="en-US"/>
              <a:t>9</a:t>
            </a:fld>
            <a:endParaRPr lang="en-US"/>
          </a:p>
        </p:txBody>
      </p:sp>
    </p:spTree>
    <p:extLst>
      <p:ext uri="{BB962C8B-B14F-4D97-AF65-F5344CB8AC3E}">
        <p14:creationId xmlns:p14="http://schemas.microsoft.com/office/powerpoint/2010/main" val="175803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8" name="Picture Placeholder 7">
            <a:extLst>
              <a:ext uri="{FF2B5EF4-FFF2-40B4-BE49-F238E27FC236}">
                <a16:creationId xmlns:a16="http://schemas.microsoft.com/office/drawing/2014/main" id="{8F68C761-BC82-4DE6-742B-77C15CB13EB0}"/>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bg1"/>
                </a:solidFill>
              </a:defRPr>
            </a:lvl1pPr>
          </a:lstStyle>
          <a:p>
            <a:r>
              <a:rPr lang="en-AU"/>
              <a:t>Insert logo</a:t>
            </a:r>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Picture Placeholder 7">
            <a:extLst>
              <a:ext uri="{FF2B5EF4-FFF2-40B4-BE49-F238E27FC236}">
                <a16:creationId xmlns:a16="http://schemas.microsoft.com/office/drawing/2014/main" id="{C9BBE5F2-0DE0-5AC0-B9A5-319F995BEE96}"/>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317184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Picture Placeholder 7">
            <a:extLst>
              <a:ext uri="{FF2B5EF4-FFF2-40B4-BE49-F238E27FC236}">
                <a16:creationId xmlns:a16="http://schemas.microsoft.com/office/drawing/2014/main" id="{C05EC987-C004-F6CA-CD12-50651F44D1EB}"/>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171895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Picture Placeholder 7">
            <a:extLst>
              <a:ext uri="{FF2B5EF4-FFF2-40B4-BE49-F238E27FC236}">
                <a16:creationId xmlns:a16="http://schemas.microsoft.com/office/drawing/2014/main" id="{772BF962-61E7-9E1C-26B0-99074C26A104}"/>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2202905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Picture Placeholder 7">
            <a:extLst>
              <a:ext uri="{FF2B5EF4-FFF2-40B4-BE49-F238E27FC236}">
                <a16:creationId xmlns:a16="http://schemas.microsoft.com/office/drawing/2014/main" id="{41D97D32-78B3-8AE9-EBA9-89FE7E34B765}"/>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3479445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B439-801A-1B14-9756-859571203840}"/>
              </a:ext>
            </a:extLst>
          </p:cNvPr>
          <p:cNvSpPr>
            <a:spLocks noGrp="1"/>
          </p:cNvSpPr>
          <p:nvPr>
            <p:ph type="title"/>
          </p:nvPr>
        </p:nvSpPr>
        <p:spPr/>
        <p:txBody>
          <a:bodyPr/>
          <a:lstStyle>
            <a:lvl1pPr>
              <a:defRPr/>
            </a:lvl1p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75407474-10E1-B75C-EAEA-B10A2BE858AB}"/>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6" name="Picture Placeholder 7">
            <a:extLst>
              <a:ext uri="{FF2B5EF4-FFF2-40B4-BE49-F238E27FC236}">
                <a16:creationId xmlns:a16="http://schemas.microsoft.com/office/drawing/2014/main" id="{3D46CC31-FF53-4C9D-96DF-25FE538ABC01}"/>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1171748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44512"/>
            <a:ext cx="10710333" cy="3980750"/>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1159826"/>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6094E317-1F02-9AD0-4442-0C2C50623D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a:extLst>
              <a:ext uri="{FF2B5EF4-FFF2-40B4-BE49-F238E27FC236}">
                <a16:creationId xmlns:a16="http://schemas.microsoft.com/office/drawing/2014/main" id="{AF5DD81F-0185-DF87-79CC-CF2C7B7E65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472" y="241395"/>
            <a:ext cx="11135097" cy="552957"/>
          </a:xfrm>
          <a:prstGeom prst="rect">
            <a:avLst/>
          </a:prstGeom>
        </p:spPr>
      </p:pic>
      <p:sp>
        <p:nvSpPr>
          <p:cNvPr id="5" name="TextBox 4">
            <a:extLst>
              <a:ext uri="{FF2B5EF4-FFF2-40B4-BE49-F238E27FC236}">
                <a16:creationId xmlns:a16="http://schemas.microsoft.com/office/drawing/2014/main" id="{55DBEEBB-A37C-A514-3420-14BA9CEC8E3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059893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27521C-74F9-4378-9856-260243229A03}"/>
              </a:ext>
            </a:extLst>
          </p:cNvPr>
          <p:cNvSpPr>
            <a:spLocks noGrp="1"/>
          </p:cNvSpPr>
          <p:nvPr>
            <p:ph type="pic" sz="quarter" idx="14" hasCustomPrompt="1"/>
          </p:nvPr>
        </p:nvSpPr>
        <p:spPr>
          <a:xfrm>
            <a:off x="4782054" y="0"/>
            <a:ext cx="7419975" cy="6858000"/>
          </a:xfrm>
          <a:solidFill>
            <a:schemeClr val="bg1">
              <a:lumMod val="85000"/>
            </a:schemeClr>
          </a:solidFill>
        </p:spPr>
        <p:txBody>
          <a:bodyPr anchor="ctr"/>
          <a:lstStyle>
            <a:lvl1pPr marL="0" marR="0" indent="0" algn="ctr" defTabSz="914400" rtl="0" eaLnBrk="1" fontAlgn="auto" latinLnBrk="0" hangingPunct="1">
              <a:lnSpc>
                <a:spcPct val="114000"/>
              </a:lnSpc>
              <a:spcBef>
                <a:spcPts val="0"/>
              </a:spcBef>
              <a:spcAft>
                <a:spcPts val="0"/>
              </a:spcAft>
              <a:buClrTx/>
              <a:buSzTx/>
              <a:buFontTx/>
              <a:buNone/>
              <a:tabLst/>
              <a:defRPr baseline="0"/>
            </a:lvl1pPr>
          </a:lstStyle>
          <a:p>
            <a:r>
              <a:rPr lang="en-AU"/>
              <a:t>Click to insert image</a:t>
            </a:r>
          </a:p>
        </p:txBody>
      </p:sp>
      <p:pic>
        <p:nvPicPr>
          <p:cNvPr id="10" name="Picture 9">
            <a:extLst>
              <a:ext uri="{FF2B5EF4-FFF2-40B4-BE49-F238E27FC236}">
                <a16:creationId xmlns:a16="http://schemas.microsoft.com/office/drawing/2014/main" id="{77CD455E-3118-4BE1-9C16-7C28B60FCA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72" y="-10956"/>
            <a:ext cx="7005280" cy="6879913"/>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pic>
        <p:nvPicPr>
          <p:cNvPr id="12" name="Picture 11">
            <a:extLst>
              <a:ext uri="{FF2B5EF4-FFF2-40B4-BE49-F238E27FC236}">
                <a16:creationId xmlns:a16="http://schemas.microsoft.com/office/drawing/2014/main" id="{B1946200-0B08-4746-8B61-746F4FE5963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3" name="TextBox 2">
            <a:extLst>
              <a:ext uri="{FF2B5EF4-FFF2-40B4-BE49-F238E27FC236}">
                <a16:creationId xmlns:a16="http://schemas.microsoft.com/office/drawing/2014/main" id="{BBB24039-DA5C-B343-58CB-F5C75EA990B1}"/>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181696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37CFD9B-5408-7E65-CE74-4BBD8B6D383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342434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FD3800E4-E972-1A59-54D2-60B548479899}"/>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235137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7C6EF4C5-4214-F1F8-22EE-7F86AEC04AD0}"/>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454837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Picture Placeholder 7">
            <a:extLst>
              <a:ext uri="{FF2B5EF4-FFF2-40B4-BE49-F238E27FC236}">
                <a16:creationId xmlns:a16="http://schemas.microsoft.com/office/drawing/2014/main" id="{03CC9E99-CEF2-C7ED-844D-9C7F58C41854}"/>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7338D7E-1CAE-C57E-FB83-8A090B47B07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3106856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51" y="-217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CB65BD80-A70E-2EBB-8E73-94209D5D148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886035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07900378-B4D5-9926-6A35-473DD27DA93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673397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827314"/>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E9CFD88B-0705-2D55-99E5-054C596A82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000" y="6100196"/>
            <a:ext cx="12204000" cy="764180"/>
          </a:xfrm>
          <a:prstGeom prst="rect">
            <a:avLst/>
          </a:prstGeom>
        </p:spPr>
      </p:pic>
      <p:sp>
        <p:nvSpPr>
          <p:cNvPr id="6" name="TextBox 5">
            <a:extLst>
              <a:ext uri="{FF2B5EF4-FFF2-40B4-BE49-F238E27FC236}">
                <a16:creationId xmlns:a16="http://schemas.microsoft.com/office/drawing/2014/main" id="{B029AA93-3971-6E92-4633-355EE851D18D}"/>
              </a:ext>
            </a:extLst>
          </p:cNvPr>
          <p:cNvSpPr txBox="1"/>
          <p:nvPr userDrawn="1"/>
        </p:nvSpPr>
        <p:spPr>
          <a:xfrm>
            <a:off x="11222966" y="5726050"/>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80640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44512"/>
            <a:ext cx="10710333" cy="3980750"/>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1159826"/>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6094E317-1F02-9AD0-4442-0C2C50623D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a:extLst>
              <a:ext uri="{FF2B5EF4-FFF2-40B4-BE49-F238E27FC236}">
                <a16:creationId xmlns:a16="http://schemas.microsoft.com/office/drawing/2014/main" id="{AF5DD81F-0185-DF87-79CC-CF2C7B7E65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472" y="241395"/>
            <a:ext cx="11135097" cy="552957"/>
          </a:xfrm>
          <a:prstGeom prst="rect">
            <a:avLst/>
          </a:prstGeom>
        </p:spPr>
      </p:pic>
      <p:sp>
        <p:nvSpPr>
          <p:cNvPr id="5" name="TextBox 4">
            <a:extLst>
              <a:ext uri="{FF2B5EF4-FFF2-40B4-BE49-F238E27FC236}">
                <a16:creationId xmlns:a16="http://schemas.microsoft.com/office/drawing/2014/main" id="{55DBEEBB-A37C-A514-3420-14BA9CEC8E3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367911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8" y="0"/>
            <a:ext cx="6984999" cy="6858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rgbClr val="00577D"/>
                </a:solidFill>
                <a:latin typeface="+mj-lt"/>
              </a:defRPr>
            </a:lvl1pPr>
          </a:lstStyle>
          <a:p>
            <a:r>
              <a:rPr lang="en-US"/>
              <a:t>Click to edit heading here</a:t>
            </a:r>
            <a:endParaRPr lang="en-AU"/>
          </a:p>
        </p:txBody>
      </p:sp>
      <p:pic>
        <p:nvPicPr>
          <p:cNvPr id="5" name="Picture 4">
            <a:extLst>
              <a:ext uri="{FF2B5EF4-FFF2-40B4-BE49-F238E27FC236}">
                <a16:creationId xmlns:a16="http://schemas.microsoft.com/office/drawing/2014/main" id="{EE729356-DE50-3502-36EF-25ABC23B54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21E2E6E-859E-F458-776F-DC689F7AC6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4" name="TextBox 3">
            <a:extLst>
              <a:ext uri="{FF2B5EF4-FFF2-40B4-BE49-F238E27FC236}">
                <a16:creationId xmlns:a16="http://schemas.microsoft.com/office/drawing/2014/main" id="{A13B3C64-BD06-E1BB-E49D-A45E13B5E37B}"/>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771441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 y="-9000"/>
            <a:ext cx="7001295" cy="6876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chemeClr val="bg1"/>
                </a:solidFill>
              </a:defRPr>
            </a:lvl1pPr>
            <a:lvl2pPr>
              <a:defRPr>
                <a:solidFill>
                  <a:schemeClr val="bg1"/>
                </a:solidFill>
              </a:defRPr>
            </a:lvl2pPr>
            <a:lvl3pPr marL="180000" indent="-180000">
              <a:buClr>
                <a:srgbClr val="00C2DF"/>
              </a:buClr>
              <a:buFont typeface="Arial" panose="020B0604020202020204" pitchFamily="34" charset="0"/>
              <a:buChar char="•"/>
              <a:defRPr>
                <a:solidFill>
                  <a:schemeClr val="bg1"/>
                </a:solidFill>
              </a:defRPr>
            </a:lvl3pPr>
            <a:lvl4pPr marL="360000" indent="-180000">
              <a:buClr>
                <a:srgbClr val="00C2DF"/>
              </a:buClr>
              <a:buFont typeface="Arial" panose="020B0604020202020204" pitchFamily="34" charset="0"/>
              <a:buChar char="•"/>
              <a:defRPr>
                <a:solidFill>
                  <a:schemeClr val="bg1"/>
                </a:solidFill>
              </a:defRPr>
            </a:lvl4pPr>
            <a:lvl5pPr marL="540000" indent="-180000">
              <a:buClr>
                <a:srgbClr val="00C2DF"/>
              </a:buClr>
              <a:buFont typeface="Arial" panose="020B060402020202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pic>
        <p:nvPicPr>
          <p:cNvPr id="9" name="Picture 8">
            <a:extLst>
              <a:ext uri="{FF2B5EF4-FFF2-40B4-BE49-F238E27FC236}">
                <a16:creationId xmlns:a16="http://schemas.microsoft.com/office/drawing/2014/main" id="{C21E2E6E-859E-F458-776F-DC689F7AC6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4" name="TextBox 3">
            <a:extLst>
              <a:ext uri="{FF2B5EF4-FFF2-40B4-BE49-F238E27FC236}">
                <a16:creationId xmlns:a16="http://schemas.microsoft.com/office/drawing/2014/main" id="{774C117C-5673-109E-D72A-34B69C37360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011674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3" name="Content Placeholder 2"/>
          <p:cNvSpPr>
            <a:spLocks noGrp="1"/>
          </p:cNvSpPr>
          <p:nvPr>
            <p:ph idx="1"/>
          </p:nvPr>
        </p:nvSpPr>
        <p:spPr>
          <a:xfrm>
            <a:off x="7124700" y="1010654"/>
            <a:ext cx="4627194"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998275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1" y="2378773"/>
            <a:ext cx="4100174"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100174"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
        <p:nvSpPr>
          <p:cNvPr id="9" name="Rectangle 8">
            <a:extLst>
              <a:ext uri="{FF2B5EF4-FFF2-40B4-BE49-F238E27FC236}">
                <a16:creationId xmlns:a16="http://schemas.microsoft.com/office/drawing/2014/main" id="{DED27932-7C4E-5CBC-42DD-C2D46F382BF9}"/>
              </a:ext>
            </a:extLst>
          </p:cNvPr>
          <p:cNvSpPr/>
          <p:nvPr userDrawn="1"/>
        </p:nvSpPr>
        <p:spPr>
          <a:xfrm>
            <a:off x="4990744" y="-9000"/>
            <a:ext cx="2005386" cy="68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6340979" y="1010654"/>
            <a:ext cx="5410915"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853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Picture Placeholder 7">
            <a:extLst>
              <a:ext uri="{FF2B5EF4-FFF2-40B4-BE49-F238E27FC236}">
                <a16:creationId xmlns:a16="http://schemas.microsoft.com/office/drawing/2014/main" id="{F4E933B2-1017-EFF3-D78B-7BAA774271E9}"/>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Picture Placeholder 7">
            <a:extLst>
              <a:ext uri="{FF2B5EF4-FFF2-40B4-BE49-F238E27FC236}">
                <a16:creationId xmlns:a16="http://schemas.microsoft.com/office/drawing/2014/main" id="{6D0BF222-AF7E-B61C-2EB1-3B86802F2760}"/>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
        <p:nvSpPr>
          <p:cNvPr id="10" name="Picture Placeholder 7">
            <a:extLst>
              <a:ext uri="{FF2B5EF4-FFF2-40B4-BE49-F238E27FC236}">
                <a16:creationId xmlns:a16="http://schemas.microsoft.com/office/drawing/2014/main" id="{4688C3A4-33CE-BE6D-7C65-C45ACD92767B}"/>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6" name="Picture Placeholder 7">
            <a:extLst>
              <a:ext uri="{FF2B5EF4-FFF2-40B4-BE49-F238E27FC236}">
                <a16:creationId xmlns:a16="http://schemas.microsoft.com/office/drawing/2014/main" id="{BBEB15B9-2BCE-7131-7C4F-C50B6091B82E}"/>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BDD2435F-9043-272C-E296-3427E1B2FE49}"/>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tx1"/>
                </a:solidFill>
              </a:defRPr>
            </a:lvl1pPr>
          </a:lstStyle>
          <a:p>
            <a:r>
              <a:rPr lang="en-AU"/>
              <a:t>Insert logo</a:t>
            </a:r>
          </a:p>
        </p:txBody>
      </p:sp>
      <p:sp>
        <p:nvSpPr>
          <p:cNvPr id="8" name="Slide Number Placeholder 7">
            <a:extLst>
              <a:ext uri="{FF2B5EF4-FFF2-40B4-BE49-F238E27FC236}">
                <a16:creationId xmlns:a16="http://schemas.microsoft.com/office/drawing/2014/main" id="{13F1BB1C-13A6-5B0B-F405-D30A1E4124ED}"/>
              </a:ext>
            </a:extLst>
          </p:cNvPr>
          <p:cNvSpPr>
            <a:spLocks noGrp="1"/>
          </p:cNvSpPr>
          <p:nvPr>
            <p:ph type="sldNum" sz="quarter" idx="16"/>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
        <p:nvSpPr>
          <p:cNvPr id="5" name="Picture Placeholder 7">
            <a:extLst>
              <a:ext uri="{FF2B5EF4-FFF2-40B4-BE49-F238E27FC236}">
                <a16:creationId xmlns:a16="http://schemas.microsoft.com/office/drawing/2014/main" id="{BDD2435F-9043-272C-E296-3427E1B2FE49}"/>
              </a:ext>
            </a:extLst>
          </p:cNvPr>
          <p:cNvSpPr>
            <a:spLocks noGrp="1"/>
          </p:cNvSpPr>
          <p:nvPr>
            <p:ph type="pic" sz="quarter" idx="13" hasCustomPrompt="1"/>
          </p:nvPr>
        </p:nvSpPr>
        <p:spPr>
          <a:xfrm>
            <a:off x="154092" y="6030912"/>
            <a:ext cx="2359025" cy="690563"/>
          </a:xfrm>
        </p:spPr>
        <p:txBody>
          <a:bodyPr anchor="ctr"/>
          <a:lstStyle>
            <a:lvl1pPr marL="0" indent="0" algn="ctr">
              <a:buNone/>
              <a:defRPr>
                <a:solidFill>
                  <a:schemeClr val="tx1"/>
                </a:solidFill>
              </a:defRPr>
            </a:lvl1pPr>
          </a:lstStyle>
          <a:p>
            <a:r>
              <a:rPr lang="en-AU"/>
              <a:t>Insert logo</a:t>
            </a:r>
          </a:p>
        </p:txBody>
      </p:sp>
    </p:spTree>
    <p:extLst>
      <p:ext uri="{BB962C8B-B14F-4D97-AF65-F5344CB8AC3E}">
        <p14:creationId xmlns:p14="http://schemas.microsoft.com/office/powerpoint/2010/main" val="3534284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Logo Top Lef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
        <p:nvSpPr>
          <p:cNvPr id="5" name="Picture Placeholder 7">
            <a:extLst>
              <a:ext uri="{FF2B5EF4-FFF2-40B4-BE49-F238E27FC236}">
                <a16:creationId xmlns:a16="http://schemas.microsoft.com/office/drawing/2014/main" id="{BDD2435F-9043-272C-E296-3427E1B2FE49}"/>
              </a:ext>
            </a:extLst>
          </p:cNvPr>
          <p:cNvSpPr>
            <a:spLocks noGrp="1"/>
          </p:cNvSpPr>
          <p:nvPr>
            <p:ph type="pic" sz="quarter" idx="13" hasCustomPrompt="1"/>
          </p:nvPr>
        </p:nvSpPr>
        <p:spPr>
          <a:xfrm>
            <a:off x="85725" y="85725"/>
            <a:ext cx="2359025" cy="690563"/>
          </a:xfrm>
        </p:spPr>
        <p:txBody>
          <a:bodyPr anchor="ctr"/>
          <a:lstStyle>
            <a:lvl1pPr marL="0" indent="0" algn="ctr">
              <a:buNone/>
              <a:defRPr>
                <a:solidFill>
                  <a:schemeClr val="bg1"/>
                </a:solidFill>
              </a:defRPr>
            </a:lvl1pPr>
          </a:lstStyle>
          <a:p>
            <a:r>
              <a:rPr lang="en-AU"/>
              <a:t>Insert logo</a:t>
            </a:r>
          </a:p>
        </p:txBody>
      </p:sp>
    </p:spTree>
    <p:extLst>
      <p:ext uri="{BB962C8B-B14F-4D97-AF65-F5344CB8AC3E}">
        <p14:creationId xmlns:p14="http://schemas.microsoft.com/office/powerpoint/2010/main" val="1674818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3" r:id="rId9"/>
    <p:sldLayoutId id="2147483668" r:id="rId10"/>
    <p:sldLayoutId id="2147483669" r:id="rId11"/>
    <p:sldLayoutId id="2147483670" r:id="rId12"/>
    <p:sldLayoutId id="2147483671" r:id="rId13"/>
    <p:sldLayoutId id="2147483672" r:id="rId14"/>
    <p:sldLayoutId id="2147483675" r:id="rId1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22517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DB2B99-3F6F-0C60-F639-4D4E02B1E070}"/>
              </a:ext>
            </a:extLst>
          </p:cNvPr>
          <p:cNvSpPr>
            <a:spLocks noGrp="1"/>
          </p:cNvSpPr>
          <p:nvPr/>
        </p:nvSpPr>
        <p:spPr>
          <a:xfrm>
            <a:off x="653375" y="1103965"/>
            <a:ext cx="10810974" cy="1927345"/>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999"/>
              </a:lnSpc>
              <a:buNone/>
            </a:pPr>
            <a:r>
              <a:rPr lang="en-AU" sz="1400" b="0" noProof="0" dirty="0">
                <a:solidFill>
                  <a:srgbClr val="002060"/>
                </a:solidFill>
                <a:latin typeface="Open Sans"/>
                <a:ea typeface="Open Sans"/>
                <a:cs typeface="Open Sans"/>
              </a:rPr>
              <a:t>This presentation helps registered aged care providers (provider), aged care workers (workers) and older people to apply the Aged Care Act 2024. This presentation is intended for internal use by providers and is made available for non-commercial use only. </a:t>
            </a:r>
            <a:endParaRPr lang="en-AU" sz="1600" noProof="0" dirty="0">
              <a:solidFill>
                <a:srgbClr val="002060"/>
              </a:solidFill>
            </a:endParaRPr>
          </a:p>
          <a:p>
            <a:endParaRPr lang="en-AU" sz="1400" b="0" noProof="0" dirty="0">
              <a:solidFill>
                <a:schemeClr val="tx1"/>
              </a:solidFill>
            </a:endParaRPr>
          </a:p>
          <a:p>
            <a:r>
              <a:rPr lang="en-AU" sz="1400" b="0" noProof="0" dirty="0">
                <a:solidFill>
                  <a:schemeClr val="tx1"/>
                </a:solidFill>
                <a:latin typeface="Open Sans"/>
                <a:ea typeface="Open Sans"/>
                <a:cs typeface="Open Sans"/>
              </a:rPr>
              <a:t>The information </a:t>
            </a:r>
            <a:r>
              <a:rPr lang="en-AU" sz="1400" b="0" dirty="0">
                <a:solidFill>
                  <a:schemeClr val="tx1"/>
                </a:solidFill>
                <a:latin typeface="Open Sans"/>
                <a:ea typeface="Open Sans"/>
                <a:cs typeface="Open Sans"/>
              </a:rPr>
              <a:t>contained </a:t>
            </a:r>
            <a:r>
              <a:rPr lang="en-AU" sz="1400" b="0" noProof="0" dirty="0">
                <a:solidFill>
                  <a:schemeClr val="tx1"/>
                </a:solidFill>
                <a:latin typeface="Open Sans"/>
                <a:ea typeface="Open Sans"/>
                <a:cs typeface="Open Sans"/>
              </a:rPr>
              <a:t>in this presentation is current at the time of release. It is the responsibility of providers to ensure any information added to this presentation before and during training delivery is accurate.  </a:t>
            </a:r>
          </a:p>
          <a:p>
            <a:endParaRPr lang="en-AU" sz="1400" noProof="0" dirty="0">
              <a:solidFill>
                <a:schemeClr val="tx1"/>
              </a:solidFill>
            </a:endParaRPr>
          </a:p>
          <a:p>
            <a:r>
              <a:rPr lang="en-AU" sz="1400" b="0" noProof="0" dirty="0">
                <a:solidFill>
                  <a:schemeClr val="tx1"/>
                </a:solidFill>
                <a:latin typeface="Open Sans"/>
                <a:ea typeface="Open Sans"/>
                <a:cs typeface="Open Sans"/>
              </a:rPr>
              <a:t>The Commission does not take responsibility for this presentation following release. </a:t>
            </a:r>
          </a:p>
          <a:p>
            <a:endParaRPr lang="en-AU" sz="1400" noProof="0" dirty="0"/>
          </a:p>
          <a:p>
            <a:pPr algn="ctr"/>
            <a:r>
              <a:rPr lang="en-AU" sz="1400" noProof="0" dirty="0"/>
              <a:t>UNCONTROLLED ONCE RELEASED.</a:t>
            </a:r>
            <a:endParaRPr lang="en-AU" sz="1400" b="0" i="1" noProof="0" dirty="0">
              <a:solidFill>
                <a:srgbClr val="002060"/>
              </a:solidFill>
              <a:effectLst/>
              <a:latin typeface="Open Sans"/>
              <a:ea typeface="Open Sans"/>
              <a:cs typeface="Open Sans"/>
            </a:endParaRPr>
          </a:p>
        </p:txBody>
      </p:sp>
      <p:sp>
        <p:nvSpPr>
          <p:cNvPr id="3" name="Title 2">
            <a:extLst>
              <a:ext uri="{FF2B5EF4-FFF2-40B4-BE49-F238E27FC236}">
                <a16:creationId xmlns:a16="http://schemas.microsoft.com/office/drawing/2014/main" id="{91D0C46C-7C0F-8BA8-B249-CBE2654BC22A}"/>
              </a:ext>
            </a:extLst>
          </p:cNvPr>
          <p:cNvSpPr>
            <a:spLocks noGrp="1"/>
          </p:cNvSpPr>
          <p:nvPr/>
        </p:nvSpPr>
        <p:spPr>
          <a:xfrm>
            <a:off x="620950" y="474748"/>
            <a:ext cx="9682163"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3500" noProof="0" dirty="0">
                <a:solidFill>
                  <a:schemeClr val="tx1"/>
                </a:solidFill>
                <a:latin typeface="Open Sans ExtraBold" pitchFamily="2" charset="0"/>
                <a:ea typeface="Open Sans ExtraBold" pitchFamily="2" charset="0"/>
                <a:cs typeface="Open Sans ExtraBold" pitchFamily="2" charset="0"/>
              </a:rPr>
              <a:t>Presentation template</a:t>
            </a:r>
          </a:p>
        </p:txBody>
      </p:sp>
      <p:sp>
        <p:nvSpPr>
          <p:cNvPr id="4" name="TextBox 6">
            <a:extLst>
              <a:ext uri="{FF2B5EF4-FFF2-40B4-BE49-F238E27FC236}">
                <a16:creationId xmlns:a16="http://schemas.microsoft.com/office/drawing/2014/main" id="{51FCE1A8-EB00-BA34-1632-C3C538AF3F42}"/>
              </a:ext>
            </a:extLst>
          </p:cNvPr>
          <p:cNvSpPr txBox="1"/>
          <p:nvPr/>
        </p:nvSpPr>
        <p:spPr>
          <a:xfrm>
            <a:off x="646634" y="3644041"/>
            <a:ext cx="10785290" cy="273921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noProof="0" dirty="0">
                <a:latin typeface="Open Sans"/>
                <a:ea typeface="Open Sans"/>
                <a:cs typeface="Open Sans"/>
              </a:rPr>
              <a:t>This presentation template is customisable. </a:t>
            </a:r>
          </a:p>
          <a:p>
            <a:endParaRPr lang="en-AU" sz="1400" noProof="0" dirty="0">
              <a:latin typeface="Open Sans"/>
              <a:ea typeface="Open Sans"/>
              <a:cs typeface="Open Sans"/>
            </a:endParaRPr>
          </a:p>
          <a:p>
            <a:r>
              <a:rPr lang="en-AU" sz="1400" noProof="0" dirty="0">
                <a:latin typeface="Open Sans"/>
                <a:ea typeface="Open Sans"/>
                <a:cs typeface="Open Sans"/>
              </a:rPr>
              <a:t>Slide 2:</a:t>
            </a:r>
          </a:p>
          <a:p>
            <a:pPr marL="285750" indent="-285750">
              <a:buFont typeface="Arial"/>
              <a:buChar char="•"/>
            </a:pPr>
            <a:r>
              <a:rPr lang="en-AU" sz="1400" noProof="0" dirty="0">
                <a:latin typeface="Open Sans"/>
                <a:ea typeface="Open Sans"/>
                <a:cs typeface="Open Sans"/>
              </a:rPr>
              <a:t>Select ‘Insert logo’ to add your organisation’s logo</a:t>
            </a:r>
          </a:p>
          <a:p>
            <a:pPr marL="285750" indent="-285750">
              <a:buFont typeface="Arial"/>
              <a:buChar char="•"/>
            </a:pPr>
            <a:r>
              <a:rPr lang="en-AU" sz="1400" noProof="0" dirty="0">
                <a:latin typeface="Open Sans"/>
                <a:ea typeface="Open Sans"/>
                <a:cs typeface="Open Sans"/>
              </a:rPr>
              <a:t>Select and add relevant date and insert your organisation’s name</a:t>
            </a:r>
          </a:p>
          <a:p>
            <a:endParaRPr lang="en-AU" sz="1400" noProof="0" dirty="0">
              <a:latin typeface="Open Sans"/>
              <a:ea typeface="Open Sans"/>
              <a:cs typeface="Open Sans"/>
            </a:endParaRPr>
          </a:p>
          <a:p>
            <a:r>
              <a:rPr lang="en-AU" sz="1400" noProof="0" dirty="0">
                <a:latin typeface="Open Sans"/>
                <a:ea typeface="Open Sans"/>
                <a:cs typeface="Open Sans"/>
              </a:rPr>
              <a:t>Slide 3 – 33:</a:t>
            </a:r>
          </a:p>
          <a:p>
            <a:pPr marL="285750" indent="-285750">
              <a:buFont typeface="Arial"/>
              <a:buChar char="•"/>
            </a:pPr>
            <a:r>
              <a:rPr lang="en-AU" sz="1400" noProof="0" dirty="0">
                <a:latin typeface="Open Sans"/>
                <a:ea typeface="Open Sans"/>
                <a:cs typeface="Open Sans"/>
              </a:rPr>
              <a:t>Select ‘Insert logo’ to add your organisation’s logo</a:t>
            </a:r>
          </a:p>
          <a:p>
            <a:endParaRPr lang="en-AU" sz="1400" noProof="0" dirty="0">
              <a:latin typeface="Open Sans"/>
              <a:ea typeface="Open Sans"/>
              <a:cs typeface="Open Sans"/>
            </a:endParaRPr>
          </a:p>
          <a:p>
            <a:r>
              <a:rPr lang="en-AU" sz="1400" i="1" noProof="0" dirty="0">
                <a:latin typeface="Open Sans"/>
                <a:ea typeface="Open Sans"/>
                <a:cs typeface="Open Sans"/>
              </a:rPr>
              <a:t>Customise this presentation by hiding irrelevant information or adding slides to provide further information relevant to your workforce and legislation.</a:t>
            </a:r>
          </a:p>
          <a:p>
            <a:endParaRPr lang="en-AU" noProof="0" dirty="0">
              <a:latin typeface="Open Sans"/>
              <a:ea typeface="Open Sans"/>
              <a:cs typeface="Open Sans"/>
            </a:endParaRPr>
          </a:p>
        </p:txBody>
      </p:sp>
      <p:sp>
        <p:nvSpPr>
          <p:cNvPr id="5" name="Date Placeholder 4">
            <a:extLst>
              <a:ext uri="{FF2B5EF4-FFF2-40B4-BE49-F238E27FC236}">
                <a16:creationId xmlns:a16="http://schemas.microsoft.com/office/drawing/2014/main" id="{7094CC28-291D-E1CB-719A-D720B7605A77}"/>
              </a:ext>
            </a:extLst>
          </p:cNvPr>
          <p:cNvSpPr>
            <a:spLocks noGrp="1"/>
          </p:cNvSpPr>
          <p:nvPr>
            <p:ph type="dt" sz="half" idx="4294967295"/>
          </p:nvPr>
        </p:nvSpPr>
        <p:spPr>
          <a:xfrm>
            <a:off x="753335" y="6447631"/>
            <a:ext cx="2743200" cy="365125"/>
          </a:xfrm>
          <a:prstGeom prst="rect">
            <a:avLst/>
          </a:prstGeom>
        </p:spPr>
        <p:txBody>
          <a:bodyPr/>
          <a:lstStyle/>
          <a:p>
            <a:fld id="{AD7072E2-94AE-4739-8E84-C642D9EDEA62}" type="datetime1">
              <a:rPr lang="en-AU" noProof="0" smtClean="0"/>
              <a:t>8/12/2025</a:t>
            </a:fld>
            <a:endParaRPr lang="en-AU" noProof="0" dirty="0"/>
          </a:p>
        </p:txBody>
      </p:sp>
      <p:sp>
        <p:nvSpPr>
          <p:cNvPr id="6" name="Slide Number Placeholder 5">
            <a:extLst>
              <a:ext uri="{FF2B5EF4-FFF2-40B4-BE49-F238E27FC236}">
                <a16:creationId xmlns:a16="http://schemas.microsoft.com/office/drawing/2014/main" id="{26F6D0A3-BB4F-B942-3DB5-30710409C592}"/>
              </a:ext>
            </a:extLst>
          </p:cNvPr>
          <p:cNvSpPr>
            <a:spLocks noGrp="1"/>
          </p:cNvSpPr>
          <p:nvPr>
            <p:ph type="sldNum" sz="quarter" idx="16"/>
          </p:nvPr>
        </p:nvSpPr>
        <p:spPr/>
        <p:txBody>
          <a:bodyPr/>
          <a:lstStyle/>
          <a:p>
            <a:fld id="{330EA680-D336-4FF7-8B7A-9848BB0A1C32}" type="slidenum">
              <a:rPr lang="en-AU" noProof="0" smtClean="0"/>
              <a:t>1</a:t>
            </a:fld>
            <a:endParaRPr lang="en-AU" noProof="0" dirty="0"/>
          </a:p>
        </p:txBody>
      </p:sp>
    </p:spTree>
    <p:extLst>
      <p:ext uri="{BB962C8B-B14F-4D97-AF65-F5344CB8AC3E}">
        <p14:creationId xmlns:p14="http://schemas.microsoft.com/office/powerpoint/2010/main" val="3464483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2AF3354-15C3-9185-A0DB-B9A83B86B24D}"/>
              </a:ext>
            </a:extLst>
          </p:cNvPr>
          <p:cNvPicPr>
            <a:picLocks noChangeAspect="1"/>
          </p:cNvPicPr>
          <p:nvPr/>
        </p:nvPicPr>
        <p:blipFill>
          <a:blip r:embed="rId3">
            <a:extLst>
              <a:ext uri="{28A0092B-C50C-407E-A947-70E740481C1C}">
                <a14:useLocalDpi xmlns:a14="http://schemas.microsoft.com/office/drawing/2010/main" val="0"/>
              </a:ext>
            </a:extLst>
          </a:blip>
          <a:srcRect l="47974" r="6454"/>
          <a:stretch/>
        </p:blipFill>
        <p:spPr>
          <a:xfrm flipH="1">
            <a:off x="8240616" y="10"/>
            <a:ext cx="3953108" cy="6872406"/>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838200" y="394061"/>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a:ea typeface="Open Sans ExtraBold"/>
                <a:cs typeface="Open Sans ExtraBold"/>
              </a:rPr>
              <a:t>How can we apply Standard 2 in practice?</a:t>
            </a:r>
            <a:endParaRPr kumimoji="0" lang="en-AU" sz="3500" strike="noStrike" cap="none" spc="0" normalizeH="0" baseline="0" noProof="0" dirty="0">
              <a:ln>
                <a:noFill/>
              </a:ln>
              <a:uLnTx/>
              <a:uFillTx/>
              <a:latin typeface="Open Sans ExtraBold"/>
              <a:ea typeface="Open Sans ExtraBold"/>
              <a:cs typeface="Open Sans ExtraBold"/>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216204" y="2005070"/>
            <a:ext cx="8033697" cy="4773310"/>
          </a:xfrm>
          <a:prstGeom prst="rect">
            <a:avLst/>
          </a:prstGeom>
        </p:spPr>
        <p:txBody>
          <a:bodyPr vert="horz" lIns="91440" tIns="45720" rIns="91440" bIns="45720" rtlCol="0" anchor="t">
            <a:noAutofit/>
          </a:bodyPr>
          <a:lstStyle/>
          <a:p>
            <a:pPr marL="285750" indent="-285750">
              <a:lnSpc>
                <a:spcPct val="150000"/>
              </a:lnSpc>
              <a:buFont typeface="Arial"/>
              <a:buChar char="•"/>
            </a:pPr>
            <a:r>
              <a:rPr lang="en-AU" noProof="0" dirty="0">
                <a:solidFill>
                  <a:srgbClr val="000000"/>
                </a:solidFill>
                <a:latin typeface="Open Sans"/>
                <a:ea typeface="+mn-lt"/>
                <a:cs typeface="+mn-lt"/>
              </a:rPr>
              <a:t>recognise diverse backgrounds, including Aboriginal, Torres Strait Islander, and people living with dementia</a:t>
            </a:r>
            <a:endParaRPr lang="en-AU" noProof="0" dirty="0">
              <a:solidFill>
                <a:srgbClr val="444444"/>
              </a:solidFill>
              <a:latin typeface="Open Sans"/>
              <a:ea typeface="Calibri"/>
              <a:cs typeface="Calibri"/>
            </a:endParaRPr>
          </a:p>
          <a:p>
            <a:pPr marL="285750" indent="-285750">
              <a:lnSpc>
                <a:spcPct val="150000"/>
              </a:lnSpc>
              <a:buFont typeface="Arial"/>
              <a:buChar char="•"/>
            </a:pPr>
            <a:r>
              <a:rPr lang="en-AU" noProof="0" dirty="0">
                <a:solidFill>
                  <a:srgbClr val="000000"/>
                </a:solidFill>
                <a:latin typeface="Open Sans"/>
                <a:ea typeface="+mn-lt"/>
                <a:cs typeface="+mn-lt"/>
              </a:rPr>
              <a:t>carry out strategic business planning</a:t>
            </a:r>
            <a:endParaRPr lang="en-AU" noProof="0" dirty="0">
              <a:latin typeface="Open Sans"/>
              <a:ea typeface="+mn-lt"/>
              <a:cs typeface="+mn-lt"/>
            </a:endParaRPr>
          </a:p>
          <a:p>
            <a:pPr marL="285750" indent="-285750">
              <a:lnSpc>
                <a:spcPct val="150000"/>
              </a:lnSpc>
              <a:buFont typeface="Arial"/>
              <a:buChar char="•"/>
            </a:pPr>
            <a:r>
              <a:rPr lang="en-AU" noProof="0" dirty="0">
                <a:solidFill>
                  <a:srgbClr val="000000"/>
                </a:solidFill>
                <a:latin typeface="Open Sans"/>
                <a:ea typeface="+mn-lt"/>
                <a:cs typeface="+mn-lt"/>
              </a:rPr>
              <a:t>ensure the governing body invests in quality funded aged care services</a:t>
            </a:r>
            <a:endParaRPr lang="en-AU" noProof="0" dirty="0">
              <a:latin typeface="Open Sans"/>
              <a:ea typeface="+mn-lt"/>
              <a:cs typeface="+mn-lt"/>
            </a:endParaRPr>
          </a:p>
          <a:p>
            <a:pPr marL="285750" indent="-285750">
              <a:lnSpc>
                <a:spcPct val="150000"/>
              </a:lnSpc>
              <a:buFont typeface="Arial"/>
              <a:buChar char="•"/>
            </a:pPr>
            <a:r>
              <a:rPr lang="en-AU" noProof="0" dirty="0">
                <a:solidFill>
                  <a:srgbClr val="000000"/>
                </a:solidFill>
                <a:latin typeface="Open Sans"/>
                <a:ea typeface="+mn-lt"/>
                <a:cs typeface="+mn-lt"/>
              </a:rPr>
              <a:t>apply continuous improvement and risk management processes</a:t>
            </a:r>
            <a:endParaRPr lang="en-AU" noProof="0" dirty="0">
              <a:latin typeface="Open Sans"/>
              <a:ea typeface="+mn-lt"/>
              <a:cs typeface="+mn-lt"/>
            </a:endParaRPr>
          </a:p>
          <a:p>
            <a:pPr marL="285750" indent="-285750">
              <a:lnSpc>
                <a:spcPct val="150000"/>
              </a:lnSpc>
              <a:buFont typeface="Arial"/>
              <a:buChar char="•"/>
            </a:pPr>
            <a:r>
              <a:rPr lang="en-AU" noProof="0" dirty="0">
                <a:solidFill>
                  <a:srgbClr val="000000"/>
                </a:solidFill>
                <a:latin typeface="Open Sans"/>
                <a:ea typeface="+mn-lt"/>
                <a:cs typeface="+mn-lt"/>
              </a:rPr>
              <a:t>regularly report on systems and performance to people receiving care, their supporters and our staff</a:t>
            </a:r>
            <a:endParaRPr lang="en-AU" noProof="0" dirty="0">
              <a:latin typeface="Open Sans"/>
              <a:ea typeface="+mn-lt"/>
              <a:cs typeface="+mn-lt"/>
            </a:endParaRPr>
          </a:p>
          <a:p>
            <a:pPr marL="285750" indent="-285750">
              <a:lnSpc>
                <a:spcPct val="150000"/>
              </a:lnSpc>
              <a:buFont typeface="Arial"/>
              <a:buChar char="•"/>
            </a:pPr>
            <a:r>
              <a:rPr lang="en-AU" noProof="0" dirty="0">
                <a:solidFill>
                  <a:srgbClr val="000000"/>
                </a:solidFill>
                <a:latin typeface="Open Sans"/>
                <a:ea typeface="+mn-lt"/>
                <a:cs typeface="+mn-lt"/>
              </a:rPr>
              <a:t>provide ongoing competency-based training for all staff</a:t>
            </a:r>
            <a:endParaRPr lang="en-AU" noProof="0" dirty="0">
              <a:latin typeface="Open Sans"/>
              <a:ea typeface="Open Sans"/>
              <a:cs typeface="Open Sans"/>
            </a:endParaRPr>
          </a:p>
          <a:p>
            <a:pPr marL="285750" indent="-285750">
              <a:lnSpc>
                <a:spcPct val="150000"/>
              </a:lnSpc>
              <a:buFont typeface="Arial"/>
              <a:buChar char="•"/>
            </a:pPr>
            <a:r>
              <a:rPr lang="en-AU" noProof="0" dirty="0">
                <a:solidFill>
                  <a:srgbClr val="000000"/>
                </a:solidFill>
                <a:latin typeface="Open Sans"/>
                <a:ea typeface="+mn-lt"/>
                <a:cs typeface="+mn-lt"/>
              </a:rPr>
              <a:t>foster a safe and supportive workplace, encouraging staff to speak up</a:t>
            </a:r>
            <a:endParaRPr lang="en-AU" noProof="0" dirty="0">
              <a:latin typeface="Open Sans"/>
              <a:ea typeface="+mn-lt"/>
              <a:cs typeface="+mn-lt"/>
            </a:endParaRPr>
          </a:p>
          <a:p>
            <a:pPr marL="285750" indent="-285750">
              <a:lnSpc>
                <a:spcPct val="150000"/>
              </a:lnSpc>
              <a:buFont typeface="Arial"/>
              <a:buChar char="•"/>
            </a:pPr>
            <a:r>
              <a:rPr lang="en-AU" noProof="0" dirty="0">
                <a:solidFill>
                  <a:srgbClr val="000000"/>
                </a:solidFill>
                <a:latin typeface="Open Sans"/>
                <a:ea typeface="+mn-lt"/>
                <a:cs typeface="+mn-lt"/>
              </a:rPr>
              <a:t>develop, test, and review emergency and disaster plans with input from older people in our care, their supporters and our staff.</a:t>
            </a:r>
            <a:endParaRPr lang="en-AU" noProof="0" dirty="0">
              <a:latin typeface="Open Sans"/>
              <a:ea typeface="+mn-lt"/>
              <a:cs typeface="+mn-lt"/>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rgbClr val="FFFFFF"/>
                </a:solidFill>
                <a:latin typeface="Calibri" panose="020F0502020204030204"/>
              </a:rPr>
              <a:pPr>
                <a:spcAft>
                  <a:spcPts val="600"/>
                </a:spcAft>
                <a:defRPr/>
              </a:pPr>
              <a:t>10</a:t>
            </a:fld>
            <a:endParaRPr lang="en-AU" noProof="0" dirty="0">
              <a:solidFill>
                <a:srgbClr val="FFFFFF"/>
              </a:solidFill>
              <a:latin typeface="Calibri" panose="020F0502020204030204"/>
            </a:endParaRPr>
          </a:p>
        </p:txBody>
      </p:sp>
      <p:pic>
        <p:nvPicPr>
          <p:cNvPr id="18" name="Picture 17" descr="A group of people in a circle&#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noProof="0" dirty="0"/>
          </a:p>
        </p:txBody>
      </p:sp>
    </p:spTree>
    <p:extLst>
      <p:ext uri="{BB962C8B-B14F-4D97-AF65-F5344CB8AC3E}">
        <p14:creationId xmlns:p14="http://schemas.microsoft.com/office/powerpoint/2010/main" val="1234145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erson and person looking at a magazine&#10;&#10;Description automatically generated">
            <a:extLst>
              <a:ext uri="{FF2B5EF4-FFF2-40B4-BE49-F238E27FC236}">
                <a16:creationId xmlns:a16="http://schemas.microsoft.com/office/drawing/2014/main" id="{02AF3354-15C3-9185-A0DB-B9A83B86B24D}"/>
              </a:ext>
            </a:extLst>
          </p:cNvPr>
          <p:cNvPicPr>
            <a:picLocks noChangeAspect="1"/>
          </p:cNvPicPr>
          <p:nvPr/>
        </p:nvPicPr>
        <p:blipFill>
          <a:blip r:embed="rId3"/>
          <a:srcRect l="58415" t="314" r="1911" b="520"/>
          <a:stretch/>
        </p:blipFill>
        <p:spPr>
          <a:xfrm flipH="1">
            <a:off x="787" y="79"/>
            <a:ext cx="4890208" cy="6843888"/>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482087"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a:ea typeface="Open Sans ExtraBold"/>
                <a:cs typeface="Open Sans ExtraBold"/>
              </a:rPr>
              <a:t>How can we apply Standard 2 in practice?</a:t>
            </a:r>
            <a:endParaRPr kumimoji="0" lang="en-AU" sz="3500" strike="noStrike" cap="none" spc="0" normalizeH="0" baseline="0" noProof="0" dirty="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11</a:t>
            </a:fld>
            <a:endParaRPr lang="en-AU" noProof="0" dirty="0">
              <a:solidFill>
                <a:schemeClr val="tx1"/>
              </a:solidFill>
              <a:latin typeface="Calibri" panose="020F0502020204030204"/>
            </a:endParaRPr>
          </a:p>
        </p:txBody>
      </p:sp>
      <p:pic>
        <p:nvPicPr>
          <p:cNvPr id="18" name="Picture 17" descr="A group of people in a circle&#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noProof="0" dirty="0"/>
          </a:p>
        </p:txBody>
      </p:sp>
      <p:sp>
        <p:nvSpPr>
          <p:cNvPr id="3" name="TextBox 2">
            <a:extLst>
              <a:ext uri="{FF2B5EF4-FFF2-40B4-BE49-F238E27FC236}">
                <a16:creationId xmlns:a16="http://schemas.microsoft.com/office/drawing/2014/main" id="{3983B684-3057-7C74-42F7-9203112DBA65}"/>
              </a:ext>
            </a:extLst>
          </p:cNvPr>
          <p:cNvSpPr txBox="1"/>
          <p:nvPr/>
        </p:nvSpPr>
        <p:spPr>
          <a:xfrm>
            <a:off x="5142408" y="2176072"/>
            <a:ext cx="6945341" cy="3995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AU" noProof="0" dirty="0">
                <a:latin typeface="Open Sans"/>
                <a:ea typeface="+mn-lt"/>
                <a:cs typeface="+mn-lt"/>
              </a:rPr>
              <a:t>support older people to be involved in partnerships</a:t>
            </a:r>
          </a:p>
          <a:p>
            <a:pPr marL="285750" indent="-285750">
              <a:lnSpc>
                <a:spcPct val="150000"/>
              </a:lnSpc>
              <a:buFont typeface="Arial"/>
              <a:buChar char="•"/>
            </a:pPr>
            <a:endParaRPr lang="en-AU" sz="900" noProof="0" dirty="0">
              <a:latin typeface="Open Sans"/>
              <a:ea typeface="+mn-lt"/>
              <a:cs typeface="+mn-lt"/>
            </a:endParaRPr>
          </a:p>
          <a:p>
            <a:pPr marL="285750" indent="-285750">
              <a:lnSpc>
                <a:spcPct val="150000"/>
              </a:lnSpc>
              <a:buFont typeface="Arial"/>
              <a:buChar char="•"/>
            </a:pPr>
            <a:r>
              <a:rPr lang="en-AU" noProof="0" dirty="0">
                <a:latin typeface="Open Sans"/>
                <a:ea typeface="+mn-lt"/>
                <a:cs typeface="+mn-lt"/>
              </a:rPr>
              <a:t>understand those partnerships meet diverse needs, supporting accessibility for Aboriginal and Torres Strait Islander peoples</a:t>
            </a:r>
          </a:p>
          <a:p>
            <a:pPr marL="285750" indent="-285750">
              <a:lnSpc>
                <a:spcPct val="150000"/>
              </a:lnSpc>
              <a:buFont typeface="Arial"/>
              <a:buChar char="•"/>
            </a:pPr>
            <a:endParaRPr lang="en-AU" sz="900" noProof="0" dirty="0">
              <a:latin typeface="Open Sans"/>
              <a:ea typeface="+mn-lt"/>
              <a:cs typeface="+mn-lt"/>
            </a:endParaRPr>
          </a:p>
          <a:p>
            <a:pPr marL="285750" indent="-285750">
              <a:lnSpc>
                <a:spcPct val="150000"/>
              </a:lnSpc>
              <a:buFont typeface="Arial"/>
              <a:buChar char="•"/>
            </a:pPr>
            <a:r>
              <a:rPr lang="en-AU" noProof="0" dirty="0">
                <a:latin typeface="Open Sans"/>
                <a:ea typeface="+mn-lt"/>
                <a:cs typeface="+mn-lt"/>
              </a:rPr>
              <a:t>recognise quality aged care system needs, including data and feedback from supporters and our staff</a:t>
            </a:r>
          </a:p>
          <a:p>
            <a:pPr marL="285750" indent="-285750">
              <a:lnSpc>
                <a:spcPct val="150000"/>
              </a:lnSpc>
              <a:buFont typeface="Arial"/>
              <a:buChar char="•"/>
            </a:pPr>
            <a:endParaRPr lang="en-AU" sz="900" noProof="0" dirty="0">
              <a:latin typeface="Open Sans"/>
              <a:ea typeface="+mn-lt"/>
              <a:cs typeface="+mn-lt"/>
            </a:endParaRPr>
          </a:p>
          <a:p>
            <a:pPr marL="285750" indent="-285750">
              <a:lnSpc>
                <a:spcPct val="150000"/>
              </a:lnSpc>
              <a:buFont typeface="Arial"/>
              <a:buChar char="•"/>
            </a:pPr>
            <a:r>
              <a:rPr lang="en-AU" noProof="0" dirty="0">
                <a:latin typeface="Open Sans"/>
                <a:ea typeface="+mn-lt"/>
                <a:cs typeface="+mn-lt"/>
              </a:rPr>
              <a:t>use and maintain clear, accessible policies and procedures for all relevant staff and stakeholders.</a:t>
            </a:r>
          </a:p>
        </p:txBody>
      </p:sp>
    </p:spTree>
    <p:extLst>
      <p:ext uri="{BB962C8B-B14F-4D97-AF65-F5344CB8AC3E}">
        <p14:creationId xmlns:p14="http://schemas.microsoft.com/office/powerpoint/2010/main" val="3278346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useBgFill="1">
        <p:nvSpPr>
          <p:cNvPr id="26" name="Rectangle 25">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useBgFill="1">
        <p:nvSpPr>
          <p:cNvPr id="28" name="Rectangle 27">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503009" y="1730829"/>
            <a:ext cx="5407378" cy="4628877"/>
          </a:xfrm>
        </p:spPr>
        <p:txBody>
          <a:bodyPr vert="horz" lIns="91440" tIns="45720" rIns="91440" bIns="45720" rtlCol="0" anchor="ctr">
            <a:noAutofit/>
          </a:bodyPr>
          <a:lstStyle/>
          <a:p>
            <a:pPr algn="l"/>
            <a:endParaRPr lang="en-AU" sz="2000" b="0" i="0" u="none" strike="noStrike" baseline="0" noProof="0" dirty="0">
              <a:solidFill>
                <a:srgbClr val="000000"/>
              </a:solidFill>
              <a:latin typeface="Open Sans" pitchFamily="2" charset="0"/>
            </a:endParaRPr>
          </a:p>
          <a:p>
            <a:r>
              <a:rPr lang="en-AU" sz="1800" b="0" i="0" u="none" strike="noStrike" baseline="0" noProof="0" dirty="0">
                <a:solidFill>
                  <a:srgbClr val="000000"/>
                </a:solidFill>
                <a:latin typeface="Open Sans" pitchFamily="2" charset="0"/>
              </a:rPr>
              <a:t>How do you make sure your governing body encourages a culture of safety and quality and drives and monitors quality improvements? </a:t>
            </a:r>
          </a:p>
          <a:p>
            <a:r>
              <a:rPr lang="en-AU" sz="1800" b="0" i="0" u="none" strike="noStrike" baseline="0" noProof="0" dirty="0">
                <a:solidFill>
                  <a:srgbClr val="000000"/>
                </a:solidFill>
                <a:latin typeface="Open Sans" pitchFamily="2" charset="0"/>
              </a:rPr>
              <a:t>How do you partner with older people receiving care to improve the quality of care and workforce systems? </a:t>
            </a:r>
          </a:p>
          <a:p>
            <a:r>
              <a:rPr lang="en-AU" sz="1800" b="0" i="0" u="none" strike="noStrike" baseline="0" noProof="0" dirty="0">
                <a:solidFill>
                  <a:srgbClr val="000000"/>
                </a:solidFill>
                <a:latin typeface="Open Sans" pitchFamily="2" charset="0"/>
              </a:rPr>
              <a:t>How do you partner with older people receiving care, their supporters, and workers to support your strategic planning and improvements to the quality of funded aged care services? </a:t>
            </a:r>
          </a:p>
        </p:txBody>
      </p:sp>
      <p:pic>
        <p:nvPicPr>
          <p:cNvPr id="10" name="Picture 9" descr="A group of people in a circle&#10;&#10;Description automatically generated">
            <a:extLst>
              <a:ext uri="{FF2B5EF4-FFF2-40B4-BE49-F238E27FC236}">
                <a16:creationId xmlns:a16="http://schemas.microsoft.com/office/drawing/2014/main" id="{2892CBF5-D47C-50F9-5C64-4ABD81FDA896}"/>
              </a:ext>
            </a:extLst>
          </p:cNvPr>
          <p:cNvPicPr>
            <a:picLocks noChangeAspect="1"/>
          </p:cNvPicPr>
          <p:nvPr/>
        </p:nvPicPr>
        <p:blipFill>
          <a:blip r:embed="rId3"/>
          <a:srcRect/>
          <a:stretch/>
        </p:blipFill>
        <p:spPr>
          <a:xfrm>
            <a:off x="11376743" y="64406"/>
            <a:ext cx="743279" cy="743279"/>
          </a:xfrm>
          <a:prstGeom prst="rect">
            <a:avLst/>
          </a:prstGeom>
          <a:ln>
            <a:noFill/>
          </a:ln>
        </p:spPr>
      </p:pic>
      <p:pic>
        <p:nvPicPr>
          <p:cNvPr id="9" name="Content Placeholder 8" descr="Colleagues looking at laptop">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4"/>
          <a:srcRect l="17120" r="23614" b="-1"/>
          <a:stretch/>
        </p:blipFill>
        <p:spPr>
          <a:xfrm>
            <a:off x="6103027" y="10"/>
            <a:ext cx="6088971" cy="6857990"/>
          </a:xfrm>
          <a:prstGeom prst="rect">
            <a:avLst/>
          </a:prstGeom>
        </p:spPr>
      </p:pic>
      <p:sp>
        <p:nvSpPr>
          <p:cNvPr id="7" name="Title 2">
            <a:extLst>
              <a:ext uri="{FF2B5EF4-FFF2-40B4-BE49-F238E27FC236}">
                <a16:creationId xmlns:a16="http://schemas.microsoft.com/office/drawing/2014/main" id="{3B5B66EC-621E-9A2E-08C4-789B8A773557}"/>
              </a:ext>
            </a:extLst>
          </p:cNvPr>
          <p:cNvSpPr>
            <a:spLocks noGrp="1"/>
          </p:cNvSpPr>
          <p:nvPr>
            <p:ph type="title"/>
          </p:nvPr>
        </p:nvSpPr>
        <p:spPr>
          <a:xfrm>
            <a:off x="508147" y="434440"/>
            <a:ext cx="4996541" cy="1559301"/>
          </a:xfrm>
        </p:spPr>
        <p:txBody>
          <a:bodyPr vert="horz" lIns="91440" tIns="45720" rIns="91440" bIns="45720" rtlCol="0" anchor="ctr">
            <a:normAutofit/>
          </a:bodyPr>
          <a:lstStyle/>
          <a:p>
            <a:r>
              <a:rPr lang="en-AU" sz="3500" noProof="0" dirty="0">
                <a:latin typeface="Open Sans ExtraBold"/>
                <a:ea typeface="Open Sans ExtraBold"/>
                <a:cs typeface="Open Sans ExtraBold"/>
              </a:rPr>
              <a:t>Reflective questions</a:t>
            </a:r>
          </a:p>
        </p:txBody>
      </p:sp>
      <p:sp>
        <p:nvSpPr>
          <p:cNvPr id="2" name="Picture Placeholder 7">
            <a:extLst>
              <a:ext uri="{FF2B5EF4-FFF2-40B4-BE49-F238E27FC236}">
                <a16:creationId xmlns:a16="http://schemas.microsoft.com/office/drawing/2014/main" id="{1969494A-DF48-6A6C-B8C1-3BB732C0623E}"/>
              </a:ext>
            </a:extLst>
          </p:cNvPr>
          <p:cNvSpPr>
            <a:spLocks noGrp="1"/>
          </p:cNvSpPr>
          <p:nvPr>
            <p:ph type="pic" sz="quarter" idx="13"/>
          </p:nvPr>
        </p:nvSpPr>
        <p:spPr>
          <a:xfrm>
            <a:off x="85725" y="85725"/>
            <a:ext cx="2359025" cy="690563"/>
          </a:xfrm>
        </p:spPr>
        <p:txBody>
          <a:bodyPr/>
          <a:lstStyle/>
          <a:p>
            <a:endParaRPr lang="en-AU" noProof="0" dirty="0"/>
          </a:p>
        </p:txBody>
      </p:sp>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10515600" y="6356350"/>
            <a:ext cx="1462825" cy="365125"/>
          </a:xfrm>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12</a:t>
            </a:fld>
            <a:endParaRPr lang="en-AU" noProof="0" dirty="0">
              <a:solidFill>
                <a:schemeClr val="tx1"/>
              </a:solidFill>
              <a:latin typeface="Calibri" panose="020F0502020204030204"/>
            </a:endParaRPr>
          </a:p>
        </p:txBody>
      </p:sp>
      <p:pic>
        <p:nvPicPr>
          <p:cNvPr id="3" name="Picture 2">
            <a:extLst>
              <a:ext uri="{FF2B5EF4-FFF2-40B4-BE49-F238E27FC236}">
                <a16:creationId xmlns:a16="http://schemas.microsoft.com/office/drawing/2014/main" id="{D501212A-46C5-534D-DCCA-0B283837E31D}"/>
              </a:ext>
            </a:extLst>
          </p:cNvPr>
          <p:cNvPicPr>
            <a:picLocks noChangeAspect="1"/>
          </p:cNvPicPr>
          <p:nvPr/>
        </p:nvPicPr>
        <p:blipFill>
          <a:blip r:embed="rId5"/>
          <a:stretch>
            <a:fillRect/>
          </a:stretch>
        </p:blipFill>
        <p:spPr>
          <a:xfrm>
            <a:off x="11345447" y="85725"/>
            <a:ext cx="743776" cy="737680"/>
          </a:xfrm>
          <a:prstGeom prst="rect">
            <a:avLst/>
          </a:prstGeom>
        </p:spPr>
      </p:pic>
    </p:spTree>
    <p:extLst>
      <p:ext uri="{BB962C8B-B14F-4D97-AF65-F5344CB8AC3E}">
        <p14:creationId xmlns:p14="http://schemas.microsoft.com/office/powerpoint/2010/main" val="399577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00A848-7713-1495-7EEB-3E834450F241}"/>
              </a:ext>
            </a:extLst>
          </p:cNvPr>
          <p:cNvSpPr>
            <a:spLocks noGrp="1"/>
          </p:cNvSpPr>
          <p:nvPr>
            <p:ph type="pic" sz="quarter" idx="13"/>
          </p:nvPr>
        </p:nvSpPr>
        <p:spPr/>
        <p:txBody>
          <a:bodyPr/>
          <a:lstStyle/>
          <a:p>
            <a:endParaRPr lang="en-AU" noProof="0" dirty="0"/>
          </a:p>
        </p:txBody>
      </p:sp>
      <p:pic>
        <p:nvPicPr>
          <p:cNvPr id="5" name="Picture 4" descr="A purple line drawing of a person with arrows up&#10;&#10;Description automatically generated">
            <a:extLst>
              <a:ext uri="{FF2B5EF4-FFF2-40B4-BE49-F238E27FC236}">
                <a16:creationId xmlns:a16="http://schemas.microsoft.com/office/drawing/2014/main" id="{373A2222-F140-85F0-F756-2E60085C624A}"/>
              </a:ext>
            </a:extLst>
          </p:cNvPr>
          <p:cNvPicPr>
            <a:picLocks noGrp="1" noChangeAspect="1"/>
          </p:cNvPicPr>
          <p:nvPr/>
        </p:nvPicPr>
        <p:blipFill>
          <a:blip r:embed="rId3"/>
          <a:stretch>
            <a:fillRect/>
          </a:stretch>
        </p:blipFill>
        <p:spPr>
          <a:xfrm>
            <a:off x="1011888" y="2219225"/>
            <a:ext cx="2971996" cy="3034407"/>
          </a:xfrm>
          <a:prstGeom prst="rect">
            <a:avLst/>
          </a:prstGeom>
          <a:noFill/>
          <a:ln>
            <a:noFill/>
          </a:ln>
        </p:spPr>
      </p:pic>
      <p:pic>
        <p:nvPicPr>
          <p:cNvPr id="18" name="Picture 17" descr="A colorful circle with a black background&#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noProof="0" dirty="0">
                <a:latin typeface="Open Sans ExtraBold"/>
                <a:ea typeface="Open Sans ExtraBold"/>
                <a:cs typeface="Open Sans ExtraBold"/>
              </a:rPr>
              <a:t>Strengthened Quality Standard 3: The care and services</a:t>
            </a:r>
            <a:endParaRPr kumimoji="0" lang="en-AU" sz="3500" strike="noStrike" kern="1200" cap="none" spc="0" normalizeH="0" baseline="0" noProof="0" dirty="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20" name="Slide Number Placeholder 19">
            <a:extLst>
              <a:ext uri="{FF2B5EF4-FFF2-40B4-BE49-F238E27FC236}">
                <a16:creationId xmlns:a16="http://schemas.microsoft.com/office/drawing/2014/main" id="{9536D879-C7A7-F90E-889B-4ABE4BF430E1}"/>
              </a:ext>
            </a:extLst>
          </p:cNvPr>
          <p:cNvSpPr>
            <a:spLocks noGrp="1"/>
          </p:cNvSpPr>
          <p:nvPr>
            <p:ph type="sldNum" sz="quarter" idx="12"/>
          </p:nvPr>
        </p:nvSpPr>
        <p:spPr/>
        <p:txBody>
          <a:bodyPr/>
          <a:lstStyle/>
          <a:p>
            <a:fld id="{330EA680-D336-4FF7-8B7A-9848BB0A1C32}" type="slidenum">
              <a:rPr lang="en-AU" noProof="0" smtClean="0"/>
              <a:t>13</a:t>
            </a:fld>
            <a:endParaRPr lang="en-AU" noProof="0" dirty="0"/>
          </a:p>
        </p:txBody>
      </p:sp>
      <p:sp>
        <p:nvSpPr>
          <p:cNvPr id="47" name="TextBox 46">
            <a:extLst>
              <a:ext uri="{FF2B5EF4-FFF2-40B4-BE49-F238E27FC236}">
                <a16:creationId xmlns:a16="http://schemas.microsoft.com/office/drawing/2014/main" id="{01451681-4761-DD73-D6A6-B024EE57B553}"/>
              </a:ext>
            </a:extLst>
          </p:cNvPr>
          <p:cNvSpPr txBox="1"/>
          <p:nvPr/>
        </p:nvSpPr>
        <p:spPr>
          <a:xfrm>
            <a:off x="4822789" y="3236336"/>
            <a:ext cx="6982767" cy="2783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AU" b="1" noProof="0" dirty="0">
                <a:solidFill>
                  <a:srgbClr val="1E1545"/>
                </a:solidFill>
                <a:latin typeface="Open Sans"/>
                <a:ea typeface="+mn-lt"/>
                <a:cs typeface="+mn-lt"/>
              </a:rPr>
              <a:t>Outcomes</a:t>
            </a:r>
          </a:p>
          <a:p>
            <a:pPr marL="285750" indent="-285750">
              <a:lnSpc>
                <a:spcPct val="200000"/>
              </a:lnSpc>
              <a:buFont typeface="Arial"/>
              <a:buChar char="•"/>
            </a:pPr>
            <a:r>
              <a:rPr lang="en-AU" noProof="0" dirty="0">
                <a:solidFill>
                  <a:srgbClr val="1E1545"/>
                </a:solidFill>
                <a:latin typeface="Open Sans"/>
                <a:ea typeface="+mn-lt"/>
                <a:cs typeface="+mn-lt"/>
              </a:rPr>
              <a:t>3.1: Assessment and Planning</a:t>
            </a:r>
          </a:p>
          <a:p>
            <a:pPr marL="285750" indent="-285750">
              <a:lnSpc>
                <a:spcPct val="200000"/>
              </a:lnSpc>
              <a:buFont typeface="Arial"/>
              <a:buChar char="•"/>
            </a:pPr>
            <a:r>
              <a:rPr lang="en-AU" noProof="0" dirty="0">
                <a:solidFill>
                  <a:srgbClr val="1E1545"/>
                </a:solidFill>
                <a:latin typeface="Open Sans"/>
                <a:ea typeface="+mn-lt"/>
                <a:cs typeface="+mn-lt"/>
              </a:rPr>
              <a:t>3.2: Delivery of funded aged care services</a:t>
            </a:r>
            <a:endParaRPr lang="en-AU" noProof="0" dirty="0">
              <a:latin typeface="Open Sans"/>
              <a:ea typeface="+mn-lt"/>
              <a:cs typeface="+mn-lt"/>
            </a:endParaRPr>
          </a:p>
          <a:p>
            <a:pPr marL="285750" indent="-285750">
              <a:lnSpc>
                <a:spcPct val="200000"/>
              </a:lnSpc>
              <a:buFont typeface="Arial"/>
              <a:buChar char="•"/>
            </a:pPr>
            <a:r>
              <a:rPr lang="en-AU" noProof="0" dirty="0">
                <a:solidFill>
                  <a:srgbClr val="1E1545"/>
                </a:solidFill>
                <a:latin typeface="Open Sans"/>
                <a:ea typeface="+mn-lt"/>
                <a:cs typeface="+mn-lt"/>
              </a:rPr>
              <a:t>3.3: Communicating for safety and quality</a:t>
            </a:r>
            <a:endParaRPr lang="en-AU" noProof="0" dirty="0">
              <a:latin typeface="Open Sans"/>
              <a:ea typeface="+mn-lt"/>
              <a:cs typeface="+mn-lt"/>
            </a:endParaRPr>
          </a:p>
          <a:p>
            <a:pPr marL="285750" indent="-285750">
              <a:lnSpc>
                <a:spcPct val="200000"/>
              </a:lnSpc>
              <a:buFont typeface="Arial"/>
              <a:buChar char="•"/>
            </a:pPr>
            <a:r>
              <a:rPr lang="en-AU" noProof="0" dirty="0">
                <a:solidFill>
                  <a:srgbClr val="1E1545"/>
                </a:solidFill>
                <a:latin typeface="Open Sans"/>
                <a:ea typeface="+mn-lt"/>
                <a:cs typeface="+mn-lt"/>
              </a:rPr>
              <a:t>3.4: Planning and coordination of funded aged care services</a:t>
            </a:r>
          </a:p>
        </p:txBody>
      </p:sp>
      <p:grpSp>
        <p:nvGrpSpPr>
          <p:cNvPr id="8" name="Group 7">
            <a:extLst>
              <a:ext uri="{FF2B5EF4-FFF2-40B4-BE49-F238E27FC236}">
                <a16:creationId xmlns:a16="http://schemas.microsoft.com/office/drawing/2014/main" id="{449F3718-161D-9ACE-7A55-4F2FEC673BE3}"/>
              </a:ext>
            </a:extLst>
          </p:cNvPr>
          <p:cNvGrpSpPr/>
          <p:nvPr/>
        </p:nvGrpSpPr>
        <p:grpSpPr>
          <a:xfrm>
            <a:off x="4747881" y="1777874"/>
            <a:ext cx="3217238" cy="1151767"/>
            <a:chOff x="4747881" y="1634102"/>
            <a:chExt cx="4249832" cy="1971292"/>
          </a:xfrm>
        </p:grpSpPr>
        <p:sp>
          <p:nvSpPr>
            <p:cNvPr id="3" name="Rectangle: Rounded Corners 2">
              <a:extLst>
                <a:ext uri="{FF2B5EF4-FFF2-40B4-BE49-F238E27FC236}">
                  <a16:creationId xmlns:a16="http://schemas.microsoft.com/office/drawing/2014/main" id="{CADDE8A9-AB0F-1950-82EE-57514ABA859C}"/>
                </a:ext>
              </a:extLst>
            </p:cNvPr>
            <p:cNvSpPr/>
            <p:nvPr/>
          </p:nvSpPr>
          <p:spPr>
            <a:xfrm>
              <a:off x="4747881" y="1917182"/>
              <a:ext cx="4249832" cy="1688212"/>
            </a:xfrm>
            <a:prstGeom prst="roundRect">
              <a:avLst>
                <a:gd name="adj" fmla="val 8015"/>
              </a:avLst>
            </a:prstGeom>
            <a:solidFill>
              <a:srgbClr val="D2C3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4" name="Rectangle: Rounded Corners 3">
              <a:extLst>
                <a:ext uri="{FF2B5EF4-FFF2-40B4-BE49-F238E27FC236}">
                  <a16:creationId xmlns:a16="http://schemas.microsoft.com/office/drawing/2014/main" id="{F0E6909C-03A3-1689-0462-9874C551AF90}"/>
                </a:ext>
              </a:extLst>
            </p:cNvPr>
            <p:cNvSpPr/>
            <p:nvPr/>
          </p:nvSpPr>
          <p:spPr>
            <a:xfrm>
              <a:off x="5267021" y="1699265"/>
              <a:ext cx="3211551" cy="431180"/>
            </a:xfrm>
            <a:prstGeom prst="roundRect">
              <a:avLst>
                <a:gd name="adj" fmla="val 50000"/>
              </a:avLst>
            </a:prstGeom>
            <a:solidFill>
              <a:srgbClr val="9D75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6" name="TextBox 14">
              <a:extLst>
                <a:ext uri="{FF2B5EF4-FFF2-40B4-BE49-F238E27FC236}">
                  <a16:creationId xmlns:a16="http://schemas.microsoft.com/office/drawing/2014/main" id="{CEE48377-D6E5-2E98-AC8E-CAB1CAA1ECC5}"/>
                </a:ext>
              </a:extLst>
            </p:cNvPr>
            <p:cNvSpPr txBox="1"/>
            <p:nvPr/>
          </p:nvSpPr>
          <p:spPr>
            <a:xfrm>
              <a:off x="4964097" y="2285070"/>
              <a:ext cx="3794333" cy="1264251"/>
            </a:xfrm>
            <a:prstGeom prst="rect">
              <a:avLst/>
            </a:prstGeom>
            <a:solidFill>
              <a:srgbClr val="D2C3E0"/>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a:ea typeface="Open Sans"/>
                  <a:cs typeface="Open Sans"/>
                </a:rPr>
                <a:t>My care is based around who I am and what’s important to me.</a:t>
              </a:r>
            </a:p>
          </p:txBody>
        </p:sp>
        <p:sp>
          <p:nvSpPr>
            <p:cNvPr id="7" name="TextBox 15">
              <a:extLst>
                <a:ext uri="{FF2B5EF4-FFF2-40B4-BE49-F238E27FC236}">
                  <a16:creationId xmlns:a16="http://schemas.microsoft.com/office/drawing/2014/main" id="{AAA9DDE2-C6BD-A856-5299-17031E96EB19}"/>
                </a:ext>
              </a:extLst>
            </p:cNvPr>
            <p:cNvSpPr txBox="1"/>
            <p:nvPr/>
          </p:nvSpPr>
          <p:spPr>
            <a:xfrm>
              <a:off x="5259798" y="1634102"/>
              <a:ext cx="3122616"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Older person statement</a:t>
              </a:r>
            </a:p>
          </p:txBody>
        </p:sp>
      </p:grpSp>
      <p:grpSp>
        <p:nvGrpSpPr>
          <p:cNvPr id="26" name="Group 25">
            <a:extLst>
              <a:ext uri="{FF2B5EF4-FFF2-40B4-BE49-F238E27FC236}">
                <a16:creationId xmlns:a16="http://schemas.microsoft.com/office/drawing/2014/main" id="{23644244-49C6-21E3-A740-A97615CBA0DD}"/>
              </a:ext>
            </a:extLst>
          </p:cNvPr>
          <p:cNvGrpSpPr/>
          <p:nvPr/>
        </p:nvGrpSpPr>
        <p:grpSpPr>
          <a:xfrm>
            <a:off x="8160914" y="1780087"/>
            <a:ext cx="3217238" cy="1143357"/>
            <a:chOff x="8160914" y="1636313"/>
            <a:chExt cx="4249832" cy="1956898"/>
          </a:xfrm>
        </p:grpSpPr>
        <p:sp>
          <p:nvSpPr>
            <p:cNvPr id="22" name="Rectangle: Rounded Corners 21">
              <a:extLst>
                <a:ext uri="{FF2B5EF4-FFF2-40B4-BE49-F238E27FC236}">
                  <a16:creationId xmlns:a16="http://schemas.microsoft.com/office/drawing/2014/main" id="{040F0611-0C03-1D55-E3E4-1485C1A2CC89}"/>
                </a:ext>
              </a:extLst>
            </p:cNvPr>
            <p:cNvSpPr/>
            <p:nvPr/>
          </p:nvSpPr>
          <p:spPr>
            <a:xfrm>
              <a:off x="8160914" y="1905000"/>
              <a:ext cx="4249832" cy="1688211"/>
            </a:xfrm>
            <a:prstGeom prst="roundRect">
              <a:avLst>
                <a:gd name="adj" fmla="val 8015"/>
              </a:avLst>
            </a:prstGeom>
            <a:solidFill>
              <a:srgbClr val="D2C3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23" name="Rectangle: Rounded Corners 22">
              <a:extLst>
                <a:ext uri="{FF2B5EF4-FFF2-40B4-BE49-F238E27FC236}">
                  <a16:creationId xmlns:a16="http://schemas.microsoft.com/office/drawing/2014/main" id="{CC591E30-251F-6222-1A46-2CBB2F4003E6}"/>
                </a:ext>
              </a:extLst>
            </p:cNvPr>
            <p:cNvSpPr/>
            <p:nvPr/>
          </p:nvSpPr>
          <p:spPr>
            <a:xfrm>
              <a:off x="8680054" y="1687082"/>
              <a:ext cx="3211551" cy="431181"/>
            </a:xfrm>
            <a:prstGeom prst="roundRect">
              <a:avLst>
                <a:gd name="adj" fmla="val 50000"/>
              </a:avLst>
            </a:prstGeom>
            <a:solidFill>
              <a:srgbClr val="9D75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24" name="TextBox 19">
              <a:extLst>
                <a:ext uri="{FF2B5EF4-FFF2-40B4-BE49-F238E27FC236}">
                  <a16:creationId xmlns:a16="http://schemas.microsoft.com/office/drawing/2014/main" id="{C547964D-C037-4149-7560-C7B923389CBA}"/>
                </a:ext>
              </a:extLst>
            </p:cNvPr>
            <p:cNvSpPr txBox="1"/>
            <p:nvPr/>
          </p:nvSpPr>
          <p:spPr>
            <a:xfrm>
              <a:off x="8377127" y="2205136"/>
              <a:ext cx="3709546" cy="1264251"/>
            </a:xfrm>
            <a:prstGeom prst="rect">
              <a:avLst/>
            </a:prstGeom>
            <a:solidFill>
              <a:srgbClr val="D2C3E0"/>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a:ea typeface="Open Sans"/>
                  <a:cs typeface="Open Sans"/>
                </a:rPr>
                <a:t>I understand who I’m caring for and what is important to them.</a:t>
              </a:r>
            </a:p>
          </p:txBody>
        </p:sp>
        <p:sp>
          <p:nvSpPr>
            <p:cNvPr id="25" name="TextBox 20">
              <a:extLst>
                <a:ext uri="{FF2B5EF4-FFF2-40B4-BE49-F238E27FC236}">
                  <a16:creationId xmlns:a16="http://schemas.microsoft.com/office/drawing/2014/main" id="{2DFEE24D-C301-0E46-2243-BB0C6BDCF89B}"/>
                </a:ext>
              </a:extLst>
            </p:cNvPr>
            <p:cNvSpPr txBox="1"/>
            <p:nvPr/>
          </p:nvSpPr>
          <p:spPr>
            <a:xfrm>
              <a:off x="8753141" y="1636313"/>
              <a:ext cx="3042303"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Worker statement</a:t>
              </a:r>
            </a:p>
          </p:txBody>
        </p:sp>
      </p:grpSp>
    </p:spTree>
    <p:extLst>
      <p:ext uri="{BB962C8B-B14F-4D97-AF65-F5344CB8AC3E}">
        <p14:creationId xmlns:p14="http://schemas.microsoft.com/office/powerpoint/2010/main" val="947916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Old women hanging out">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39350" r="15240"/>
          <a:stretch/>
        </p:blipFill>
        <p:spPr>
          <a:xfrm>
            <a:off x="7644384" y="10"/>
            <a:ext cx="4549340" cy="6872406"/>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838200" y="394061"/>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a:ea typeface="Open Sans ExtraBold"/>
                <a:cs typeface="Open Sans ExtraBold"/>
              </a:rPr>
              <a:t>How can we apply Standard 3 in practice?</a:t>
            </a:r>
            <a:endParaRPr kumimoji="0" lang="en-AU" sz="3500" strike="noStrike" cap="none" spc="0" normalizeH="0" baseline="0" noProof="0" dirty="0">
              <a:ln>
                <a:noFill/>
              </a:ln>
              <a:uLnTx/>
              <a:uFillTx/>
              <a:latin typeface="Open Sans ExtraBold"/>
              <a:ea typeface="Open Sans ExtraBold"/>
              <a:cs typeface="Open Sans ExtraBold"/>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330508" y="2995298"/>
            <a:ext cx="6658122" cy="1597666"/>
          </a:xfrm>
          <a:prstGeom prst="rect">
            <a:avLst/>
          </a:prstGeom>
        </p:spPr>
        <p:txBody>
          <a:bodyPr vert="horz" lIns="91440" tIns="45720" rIns="91440" bIns="45720" rtlCol="0" anchor="t">
            <a:noAutofit/>
          </a:bodyPr>
          <a:lstStyle/>
          <a:p>
            <a:pPr marL="285750" indent="-285750">
              <a:lnSpc>
                <a:spcPct val="150000"/>
              </a:lnSpc>
              <a:buFont typeface="Arial"/>
              <a:buChar char="•"/>
            </a:pPr>
            <a:r>
              <a:rPr lang="en-AU" noProof="0" dirty="0">
                <a:solidFill>
                  <a:srgbClr val="000000"/>
                </a:solidFill>
                <a:latin typeface="Open Sans"/>
                <a:ea typeface="+mn-lt"/>
                <a:cs typeface="+mn-lt"/>
              </a:rPr>
              <a:t>have a system to identify and review the skills and strengths of people living with dementia</a:t>
            </a:r>
          </a:p>
          <a:p>
            <a:pPr marL="285750" indent="-285750">
              <a:lnSpc>
                <a:spcPct val="150000"/>
              </a:lnSpc>
              <a:buFont typeface="Arial"/>
              <a:buChar char="•"/>
            </a:pPr>
            <a:endParaRPr lang="en-AU" sz="900" noProof="0" dirty="0">
              <a:solidFill>
                <a:srgbClr val="000000"/>
              </a:solidFill>
              <a:latin typeface="Open Sans"/>
              <a:ea typeface="+mn-lt"/>
              <a:cs typeface="+mn-lt"/>
            </a:endParaRPr>
          </a:p>
          <a:p>
            <a:pPr marL="285750" indent="-285750">
              <a:lnSpc>
                <a:spcPct val="150000"/>
              </a:lnSpc>
              <a:buFont typeface="Arial"/>
              <a:buChar char="•"/>
            </a:pPr>
            <a:r>
              <a:rPr lang="en-AU" noProof="0" dirty="0">
                <a:solidFill>
                  <a:srgbClr val="000000"/>
                </a:solidFill>
                <a:latin typeface="Open Sans"/>
                <a:ea typeface="+mn-lt"/>
                <a:cs typeface="+mn-lt"/>
              </a:rPr>
              <a:t>provide older people with monthly care statements.</a:t>
            </a:r>
            <a:endParaRPr lang="en-AU" noProof="0" dirty="0">
              <a:latin typeface="Open Sans"/>
              <a:ea typeface="+mn-lt"/>
              <a:cs typeface="+mn-lt"/>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14</a:t>
            </a:fld>
            <a:endParaRPr lang="en-AU" noProof="0" dirty="0">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noProof="0" dirty="0"/>
          </a:p>
        </p:txBody>
      </p:sp>
    </p:spTree>
    <p:extLst>
      <p:ext uri="{BB962C8B-B14F-4D97-AF65-F5344CB8AC3E}">
        <p14:creationId xmlns:p14="http://schemas.microsoft.com/office/powerpoint/2010/main" val="1595063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Three old men sitting on the bleachers">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66494" t="12" r="134" b="12662"/>
          <a:stretch/>
        </p:blipFill>
        <p:spPr>
          <a:xfrm flipH="1">
            <a:off x="787" y="78"/>
            <a:ext cx="3931133" cy="6857921"/>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4714658"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a:ea typeface="Open Sans ExtraBold"/>
                <a:cs typeface="Open Sans ExtraBold"/>
              </a:rPr>
              <a:t>How can we apply Standard 3 in practice?</a:t>
            </a:r>
            <a:endParaRPr kumimoji="0" lang="en-AU" sz="3500" strike="noStrike" cap="none" spc="0" normalizeH="0" baseline="0" noProof="0" dirty="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rgbClr val="FFFFFF"/>
                </a:solidFill>
                <a:latin typeface="Calibri" panose="020F0502020204030204"/>
              </a:rPr>
              <a:pPr>
                <a:spcAft>
                  <a:spcPts val="600"/>
                </a:spcAft>
                <a:defRPr/>
              </a:pPr>
              <a:t>15</a:t>
            </a:fld>
            <a:endParaRPr lang="en-AU" noProof="0" dirty="0">
              <a:solidFill>
                <a:srgbClr val="FFFFFF"/>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noProof="0" dirty="0"/>
          </a:p>
        </p:txBody>
      </p:sp>
      <p:sp>
        <p:nvSpPr>
          <p:cNvPr id="3" name="TextBox 2">
            <a:extLst>
              <a:ext uri="{FF2B5EF4-FFF2-40B4-BE49-F238E27FC236}">
                <a16:creationId xmlns:a16="http://schemas.microsoft.com/office/drawing/2014/main" id="{3983B684-3057-7C74-42F7-9203112DBA65}"/>
              </a:ext>
            </a:extLst>
          </p:cNvPr>
          <p:cNvSpPr txBox="1"/>
          <p:nvPr/>
        </p:nvSpPr>
        <p:spPr>
          <a:xfrm>
            <a:off x="4407409" y="2150601"/>
            <a:ext cx="7223760" cy="42030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AU" noProof="0" dirty="0">
                <a:latin typeface="Open Sans"/>
                <a:ea typeface="+mn-lt"/>
                <a:cs typeface="+mn-lt"/>
              </a:rPr>
              <a:t>use a holistic approach to understand the people you provide care to. This means that you need to look at the whole person and all their needs</a:t>
            </a:r>
          </a:p>
          <a:p>
            <a:pPr marL="285750" indent="-285750">
              <a:lnSpc>
                <a:spcPct val="150000"/>
              </a:lnSpc>
              <a:buFont typeface="Arial"/>
              <a:buChar char="•"/>
            </a:pPr>
            <a:endParaRPr lang="en-AU" sz="900" noProof="0" dirty="0">
              <a:latin typeface="Open Sans"/>
              <a:ea typeface="+mn-lt"/>
              <a:cs typeface="+mn-lt"/>
            </a:endParaRPr>
          </a:p>
          <a:p>
            <a:pPr marL="285750" indent="-285750">
              <a:lnSpc>
                <a:spcPct val="150000"/>
              </a:lnSpc>
              <a:buFont typeface="Arial"/>
              <a:buChar char="•"/>
            </a:pPr>
            <a:r>
              <a:rPr lang="en-AU" noProof="0" dirty="0">
                <a:latin typeface="Open Sans"/>
                <a:ea typeface="+mn-lt"/>
                <a:cs typeface="+mn-lt"/>
              </a:rPr>
              <a:t>support detailed assessment and planning</a:t>
            </a:r>
          </a:p>
          <a:p>
            <a:pPr marL="285750" indent="-285750">
              <a:lnSpc>
                <a:spcPct val="150000"/>
              </a:lnSpc>
              <a:buFont typeface="Arial"/>
              <a:buChar char="•"/>
            </a:pPr>
            <a:endParaRPr lang="en-AU" sz="900" noProof="0" dirty="0">
              <a:latin typeface="Open Sans"/>
              <a:ea typeface="+mn-lt"/>
              <a:cs typeface="+mn-lt"/>
            </a:endParaRPr>
          </a:p>
          <a:p>
            <a:pPr marL="285750" indent="-285750">
              <a:lnSpc>
                <a:spcPct val="150000"/>
              </a:lnSpc>
              <a:buFont typeface="Arial"/>
              <a:buChar char="•"/>
            </a:pPr>
            <a:r>
              <a:rPr lang="en-AU" noProof="0" dirty="0">
                <a:latin typeface="Open Sans"/>
                <a:ea typeface="+mn-lt"/>
                <a:cs typeface="+mn-lt"/>
              </a:rPr>
              <a:t>improve older people’s independence and help people get back their independence after an illness or injury</a:t>
            </a:r>
          </a:p>
          <a:p>
            <a:pPr marL="285750" indent="-285750">
              <a:lnSpc>
                <a:spcPct val="150000"/>
              </a:lnSpc>
              <a:buFont typeface="Arial"/>
              <a:buChar char="•"/>
            </a:pPr>
            <a:endParaRPr lang="en-AU" sz="900" noProof="0" dirty="0">
              <a:latin typeface="Open Sans"/>
              <a:ea typeface="+mn-lt"/>
              <a:cs typeface="+mn-lt"/>
            </a:endParaRPr>
          </a:p>
          <a:p>
            <a:pPr marL="285750" indent="-285750">
              <a:lnSpc>
                <a:spcPct val="150000"/>
              </a:lnSpc>
              <a:buFont typeface="Arial"/>
              <a:buChar char="•"/>
            </a:pPr>
            <a:r>
              <a:rPr lang="en-AU" noProof="0" dirty="0">
                <a:latin typeface="Open Sans"/>
                <a:ea typeface="+mn-lt"/>
                <a:cs typeface="+mn-lt"/>
              </a:rPr>
              <a:t>focus on preventative health</a:t>
            </a:r>
          </a:p>
          <a:p>
            <a:pPr marL="285750" indent="-285750">
              <a:lnSpc>
                <a:spcPct val="150000"/>
              </a:lnSpc>
              <a:buFont typeface="Arial"/>
              <a:buChar char="•"/>
            </a:pPr>
            <a:endParaRPr lang="en-AU" sz="900" noProof="0" dirty="0">
              <a:latin typeface="Open Sans"/>
              <a:ea typeface="+mn-lt"/>
              <a:cs typeface="+mn-lt"/>
            </a:endParaRPr>
          </a:p>
          <a:p>
            <a:pPr marL="285750" indent="-285750">
              <a:lnSpc>
                <a:spcPct val="150000"/>
              </a:lnSpc>
              <a:buFont typeface="Arial"/>
              <a:buChar char="•"/>
            </a:pPr>
            <a:r>
              <a:rPr lang="en-AU" noProof="0" dirty="0">
                <a:latin typeface="Open Sans"/>
                <a:ea typeface="+mn-lt"/>
                <a:cs typeface="+mn-lt"/>
              </a:rPr>
              <a:t>respect and support the rights of people receiving care.</a:t>
            </a:r>
          </a:p>
        </p:txBody>
      </p:sp>
    </p:spTree>
    <p:extLst>
      <p:ext uri="{BB962C8B-B14F-4D97-AF65-F5344CB8AC3E}">
        <p14:creationId xmlns:p14="http://schemas.microsoft.com/office/powerpoint/2010/main" val="2328730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noProof="0" dirty="0"/>
          </a:p>
        </p:txBody>
      </p:sp>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7" name="Title 2">
            <a:extLst>
              <a:ext uri="{FF2B5EF4-FFF2-40B4-BE49-F238E27FC236}">
                <a16:creationId xmlns:a16="http://schemas.microsoft.com/office/drawing/2014/main" id="{3B5B66EC-621E-9A2E-08C4-789B8A773557}"/>
              </a:ext>
            </a:extLst>
          </p:cNvPr>
          <p:cNvSpPr>
            <a:spLocks noGrp="1"/>
          </p:cNvSpPr>
          <p:nvPr>
            <p:ph type="title"/>
          </p:nvPr>
        </p:nvSpPr>
        <p:spPr>
          <a:xfrm>
            <a:off x="761802" y="350196"/>
            <a:ext cx="5017205" cy="1624520"/>
          </a:xfrm>
        </p:spPr>
        <p:txBody>
          <a:bodyPr vert="horz" lIns="91440" tIns="45720" rIns="91440" bIns="45720" rtlCol="0" anchor="ctr">
            <a:normAutofit/>
          </a:bodyPr>
          <a:lstStyle/>
          <a:p>
            <a:r>
              <a:rPr lang="en-AU" sz="3500" noProof="0" dirty="0">
                <a:latin typeface="Open Sans ExtraBold" pitchFamily="2" charset="0"/>
                <a:ea typeface="Open Sans ExtraBold" pitchFamily="2" charset="0"/>
                <a:cs typeface="Open Sans ExtraBold" pitchFamily="2" charset="0"/>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519517" y="2078178"/>
            <a:ext cx="5131476" cy="3613149"/>
          </a:xfrm>
        </p:spPr>
        <p:txBody>
          <a:bodyPr vert="horz" lIns="91440" tIns="45720" rIns="91440" bIns="45720" rtlCol="0" anchor="ctr">
            <a:normAutofit/>
          </a:bodyPr>
          <a:lstStyle/>
          <a:p>
            <a:r>
              <a:rPr lang="en-AU" sz="1800" b="0" i="0" u="none" strike="noStrike" baseline="0" noProof="0" dirty="0">
                <a:solidFill>
                  <a:srgbClr val="000000"/>
                </a:solidFill>
                <a:latin typeface="Open Sans" pitchFamily="2" charset="0"/>
              </a:rPr>
              <a:t>How do you make sure this Standard’s key topics are shown in the funded aged care services you provide to older people receiving care? </a:t>
            </a:r>
          </a:p>
          <a:p>
            <a:r>
              <a:rPr lang="en-AU" sz="1800" b="0" i="0" u="none" strike="noStrike" baseline="0" noProof="0" dirty="0">
                <a:solidFill>
                  <a:srgbClr val="000000"/>
                </a:solidFill>
                <a:latin typeface="Open Sans" pitchFamily="2" charset="0"/>
              </a:rPr>
              <a:t>How do you work with older people receiving care to make sure their care and services plans are tailored to their needs, goals and preferences? </a:t>
            </a:r>
          </a:p>
          <a:p>
            <a:r>
              <a:rPr lang="en-AU" sz="1800" b="0" i="0" u="none" strike="noStrike" baseline="0" noProof="0" dirty="0">
                <a:solidFill>
                  <a:srgbClr val="000000"/>
                </a:solidFill>
                <a:latin typeface="Open Sans" pitchFamily="2" charset="0"/>
              </a:rPr>
              <a:t>How do you ask for feedback from older people receiving care about their experience? How do you support older people to raise concerns? </a:t>
            </a:r>
          </a:p>
        </p:txBody>
      </p:sp>
      <p:pic>
        <p:nvPicPr>
          <p:cNvPr id="9" name="Content Placeholder 8" descr="Person writing on whiteboard">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r="40599" b="-2"/>
          <a:stretch/>
        </p:blipFill>
        <p:spPr>
          <a:xfrm>
            <a:off x="6096000" y="1"/>
            <a:ext cx="6102825" cy="6858000"/>
          </a:xfrm>
          <a:prstGeom prst="rect">
            <a:avLst/>
          </a:prstGeom>
        </p:spPr>
      </p:pic>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16</a:t>
            </a:fld>
            <a:endParaRPr lang="en-AU" noProof="0" dirty="0">
              <a:solidFill>
                <a:schemeClr val="tx1"/>
              </a:solidFill>
              <a:latin typeface="Calibri" panose="020F0502020204030204"/>
            </a:endParaRP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3" name="Picture Placeholder 7">
            <a:extLst>
              <a:ext uri="{FF2B5EF4-FFF2-40B4-BE49-F238E27FC236}">
                <a16:creationId xmlns:a16="http://schemas.microsoft.com/office/drawing/2014/main" id="{446F6C6B-9226-6EBB-583B-9168EE8BC8F6}"/>
              </a:ext>
            </a:extLst>
          </p:cNvPr>
          <p:cNvSpPr>
            <a:spLocks noGrp="1"/>
          </p:cNvSpPr>
          <p:nvPr>
            <p:ph type="pic" sz="quarter" idx="13"/>
          </p:nvPr>
        </p:nvSpPr>
        <p:spPr>
          <a:xfrm>
            <a:off x="85725" y="85725"/>
            <a:ext cx="2359025" cy="690563"/>
          </a:xfrm>
        </p:spPr>
        <p:txBody>
          <a:bodyPr/>
          <a:lstStyle/>
          <a:p>
            <a:endParaRPr lang="en-AU" noProof="0" dirty="0"/>
          </a:p>
        </p:txBody>
      </p:sp>
    </p:spTree>
    <p:extLst>
      <p:ext uri="{BB962C8B-B14F-4D97-AF65-F5344CB8AC3E}">
        <p14:creationId xmlns:p14="http://schemas.microsoft.com/office/powerpoint/2010/main" val="126414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32B00-366B-C4DE-C33A-9C1E8C1BC9D6}"/>
              </a:ext>
            </a:extLst>
          </p:cNvPr>
          <p:cNvSpPr>
            <a:spLocks noGrp="1"/>
          </p:cNvSpPr>
          <p:nvPr>
            <p:ph type="sldNum" sz="quarter" idx="12"/>
          </p:nvPr>
        </p:nvSpPr>
        <p:spPr/>
        <p:txBody>
          <a:bodyPr/>
          <a:lstStyle/>
          <a:p>
            <a:fld id="{330EA680-D336-4FF7-8B7A-9848BB0A1C32}" type="slidenum">
              <a:rPr lang="en-AU" noProof="0" smtClean="0"/>
              <a:t>17</a:t>
            </a:fld>
            <a:endParaRPr lang="en-AU" noProof="0" dirty="0"/>
          </a:p>
        </p:txBody>
      </p:sp>
      <p:sp>
        <p:nvSpPr>
          <p:cNvPr id="4" name="Picture Placeholder 3">
            <a:extLst>
              <a:ext uri="{FF2B5EF4-FFF2-40B4-BE49-F238E27FC236}">
                <a16:creationId xmlns:a16="http://schemas.microsoft.com/office/drawing/2014/main" id="{96EA8BD5-5E8C-3BE4-68D1-A230DD5DF27A}"/>
              </a:ext>
            </a:extLst>
          </p:cNvPr>
          <p:cNvSpPr>
            <a:spLocks noGrp="1"/>
          </p:cNvSpPr>
          <p:nvPr>
            <p:ph type="pic" sz="quarter" idx="13"/>
          </p:nvPr>
        </p:nvSpPr>
        <p:spPr/>
        <p:txBody>
          <a:bodyPr/>
          <a:lstStyle/>
          <a:p>
            <a:endParaRPr lang="en-AU" noProof="0" dirty="0"/>
          </a:p>
        </p:txBody>
      </p:sp>
      <p:pic>
        <p:nvPicPr>
          <p:cNvPr id="5" name="Content Placeholder 14">
            <a:extLst>
              <a:ext uri="{FF2B5EF4-FFF2-40B4-BE49-F238E27FC236}">
                <a16:creationId xmlns:a16="http://schemas.microsoft.com/office/drawing/2014/main" id="{AB81D29E-C3C9-07F6-1D76-A52393BE57A8}"/>
              </a:ext>
            </a:extLst>
          </p:cNvPr>
          <p:cNvPicPr>
            <a:picLocks noGrp="1" noChangeAspect="1"/>
          </p:cNvPicPr>
          <p:nvPr/>
        </p:nvPicPr>
        <p:blipFill>
          <a:blip r:embed="rId3" cstate="print">
            <a:extLst>
              <a:ext uri="{28A0092B-C50C-407E-A947-70E740481C1C}">
                <a14:useLocalDpi xmlns:a14="http://schemas.microsoft.com/office/drawing/2010/main" val="0"/>
              </a:ext>
            </a:extLst>
          </a:blip>
          <a:srcRect/>
          <a:stretch/>
        </p:blipFill>
        <p:spPr>
          <a:xfrm>
            <a:off x="7777887" y="2098193"/>
            <a:ext cx="3601909" cy="3601909"/>
          </a:xfrm>
          <a:prstGeom prst="rect">
            <a:avLst/>
          </a:prstGeom>
          <a:ln>
            <a:noFill/>
          </a:ln>
        </p:spPr>
      </p:pic>
      <p:pic>
        <p:nvPicPr>
          <p:cNvPr id="55" name="Picture 54" descr="A colorful circle with a black background&#10;&#10;Description automatically generated">
            <a:extLst>
              <a:ext uri="{FF2B5EF4-FFF2-40B4-BE49-F238E27FC236}">
                <a16:creationId xmlns:a16="http://schemas.microsoft.com/office/drawing/2014/main" id="{3CEC82A9-E602-64D6-A3F6-4381873BFE4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57" name="Title 2">
            <a:extLst>
              <a:ext uri="{FF2B5EF4-FFF2-40B4-BE49-F238E27FC236}">
                <a16:creationId xmlns:a16="http://schemas.microsoft.com/office/drawing/2014/main" id="{89218F7A-5A70-1165-3AEA-6F9EDB2CB83B}"/>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noProof="0" dirty="0">
                <a:latin typeface="Open Sans ExtraBold"/>
                <a:ea typeface="Open Sans ExtraBold"/>
                <a:cs typeface="Open Sans ExtraBold"/>
              </a:rPr>
              <a:t>Strengthened Quality Standard 4: The environment</a:t>
            </a:r>
            <a:endParaRPr kumimoji="0" lang="en-AU" sz="3500" strike="noStrike" kern="1200" cap="none" spc="0" normalizeH="0" baseline="0" noProof="0" dirty="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39" name="TextBox 38">
            <a:extLst>
              <a:ext uri="{FF2B5EF4-FFF2-40B4-BE49-F238E27FC236}">
                <a16:creationId xmlns:a16="http://schemas.microsoft.com/office/drawing/2014/main" id="{37D11D17-1093-7437-C1BC-1FF439E37F9B}"/>
              </a:ext>
            </a:extLst>
          </p:cNvPr>
          <p:cNvSpPr txBox="1"/>
          <p:nvPr/>
        </p:nvSpPr>
        <p:spPr>
          <a:xfrm>
            <a:off x="969657" y="3265715"/>
            <a:ext cx="649184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AU" b="1" noProof="0" dirty="0">
                <a:latin typeface="Open Sans"/>
                <a:ea typeface="Calibri"/>
                <a:cs typeface="Calibri"/>
              </a:rPr>
              <a:t>Outcomes</a:t>
            </a:r>
            <a:endParaRPr lang="en-AU" noProof="0" dirty="0">
              <a:latin typeface="Open Sans"/>
              <a:ea typeface="Calibri"/>
              <a:cs typeface="Calibri"/>
            </a:endParaRPr>
          </a:p>
          <a:p>
            <a:pPr marL="285750" indent="-285750">
              <a:buFont typeface="Arial"/>
              <a:buChar char="•"/>
            </a:pPr>
            <a:r>
              <a:rPr lang="en-AU" noProof="0" dirty="0">
                <a:latin typeface="Open Sans"/>
                <a:cs typeface="Calibri"/>
              </a:rPr>
              <a:t>4.1a: Environment – services delivered in the individual’s home </a:t>
            </a:r>
          </a:p>
          <a:p>
            <a:pPr marL="285750" indent="-285750">
              <a:buFont typeface="Arial"/>
              <a:buChar char="•"/>
            </a:pPr>
            <a:endParaRPr lang="en-AU" noProof="0" dirty="0">
              <a:latin typeface="Open Sans"/>
              <a:cs typeface="Calibri"/>
            </a:endParaRPr>
          </a:p>
          <a:p>
            <a:pPr marL="285750" indent="-285750">
              <a:buFont typeface="Arial"/>
              <a:buChar char="•"/>
            </a:pPr>
            <a:r>
              <a:rPr lang="en-AU" noProof="0" dirty="0">
                <a:latin typeface="Open Sans"/>
                <a:cs typeface="Calibri"/>
              </a:rPr>
              <a:t>4.1b: Environment – services delivered other than in the individual’s home</a:t>
            </a:r>
          </a:p>
          <a:p>
            <a:pPr marL="285750" indent="-285750">
              <a:buFont typeface="Arial"/>
              <a:buChar char="•"/>
            </a:pPr>
            <a:endParaRPr lang="en-AU" noProof="0" dirty="0">
              <a:latin typeface="Open Sans"/>
              <a:ea typeface="Calibri"/>
              <a:cs typeface="Calibri"/>
            </a:endParaRPr>
          </a:p>
          <a:p>
            <a:pPr marL="285750" indent="-285750">
              <a:buFont typeface="Arial"/>
              <a:buChar char="•"/>
            </a:pPr>
            <a:r>
              <a:rPr lang="en-AU" noProof="0" dirty="0">
                <a:latin typeface="Open Sans"/>
                <a:ea typeface="Calibri"/>
                <a:cs typeface="Calibri"/>
              </a:rPr>
              <a:t>4.2: Infection prevention and control​ </a:t>
            </a:r>
          </a:p>
        </p:txBody>
      </p:sp>
      <p:grpSp>
        <p:nvGrpSpPr>
          <p:cNvPr id="2" name="Group 1" descr="Older person statement. I feel safe and supported where I live.">
            <a:extLst>
              <a:ext uri="{FF2B5EF4-FFF2-40B4-BE49-F238E27FC236}">
                <a16:creationId xmlns:a16="http://schemas.microsoft.com/office/drawing/2014/main" id="{7F703973-41D4-D15D-4743-0C2DF193328E}"/>
              </a:ext>
            </a:extLst>
          </p:cNvPr>
          <p:cNvGrpSpPr/>
          <p:nvPr/>
        </p:nvGrpSpPr>
        <p:grpSpPr>
          <a:xfrm>
            <a:off x="969658" y="2029639"/>
            <a:ext cx="3217238" cy="1151767"/>
            <a:chOff x="655455" y="737725"/>
            <a:chExt cx="4249832" cy="1971292"/>
          </a:xfrm>
        </p:grpSpPr>
        <p:sp>
          <p:nvSpPr>
            <p:cNvPr id="19" name="Rectangle: Rounded Corners 18" descr="Older person statement. I feel safe and supported where I live.">
              <a:extLst>
                <a:ext uri="{FF2B5EF4-FFF2-40B4-BE49-F238E27FC236}">
                  <a16:creationId xmlns:a16="http://schemas.microsoft.com/office/drawing/2014/main" id="{4EB77D1F-6881-AC67-2162-BE7352ADD01B}"/>
                </a:ext>
              </a:extLst>
            </p:cNvPr>
            <p:cNvSpPr/>
            <p:nvPr/>
          </p:nvSpPr>
          <p:spPr>
            <a:xfrm>
              <a:off x="655455" y="1020805"/>
              <a:ext cx="4249832" cy="1688212"/>
            </a:xfrm>
            <a:prstGeom prst="roundRect">
              <a:avLst>
                <a:gd name="adj" fmla="val 8015"/>
              </a:avLst>
            </a:prstGeom>
            <a:solidFill>
              <a:srgbClr val="CFC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20" name="Rectangle: Rounded Corners 19">
              <a:extLst>
                <a:ext uri="{FF2B5EF4-FFF2-40B4-BE49-F238E27FC236}">
                  <a16:creationId xmlns:a16="http://schemas.microsoft.com/office/drawing/2014/main" id="{1E8825ED-5FD0-3F76-A0DA-E562E96A71E4}"/>
                </a:ext>
              </a:extLst>
            </p:cNvPr>
            <p:cNvSpPr/>
            <p:nvPr/>
          </p:nvSpPr>
          <p:spPr>
            <a:xfrm>
              <a:off x="1174595" y="802888"/>
              <a:ext cx="3211551" cy="431180"/>
            </a:xfrm>
            <a:prstGeom prst="roundRect">
              <a:avLst>
                <a:gd name="adj" fmla="val 50000"/>
              </a:avLst>
            </a:prstGeom>
            <a:solidFill>
              <a:srgbClr val="3F3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21" name="TextBox 6">
              <a:extLst>
                <a:ext uri="{FF2B5EF4-FFF2-40B4-BE49-F238E27FC236}">
                  <a16:creationId xmlns:a16="http://schemas.microsoft.com/office/drawing/2014/main" id="{CACF5EFC-1245-990D-70ED-326A05EDBD48}"/>
                </a:ext>
              </a:extLst>
            </p:cNvPr>
            <p:cNvSpPr txBox="1"/>
            <p:nvPr/>
          </p:nvSpPr>
          <p:spPr>
            <a:xfrm>
              <a:off x="831512" y="1388047"/>
              <a:ext cx="3794333" cy="895510"/>
            </a:xfrm>
            <a:prstGeom prst="rect">
              <a:avLst/>
            </a:prstGeom>
            <a:solidFill>
              <a:srgbClr val="CFCBD5"/>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pitchFamily="2" charset="0"/>
                  <a:ea typeface="Open Sans" pitchFamily="2" charset="0"/>
                  <a:cs typeface="Open Sans" pitchFamily="2" charset="0"/>
                </a:rPr>
                <a:t>I feel safe and supported where I live.</a:t>
              </a:r>
            </a:p>
          </p:txBody>
        </p:sp>
        <p:sp>
          <p:nvSpPr>
            <p:cNvPr id="22" name="TextBox 9">
              <a:extLst>
                <a:ext uri="{FF2B5EF4-FFF2-40B4-BE49-F238E27FC236}">
                  <a16:creationId xmlns:a16="http://schemas.microsoft.com/office/drawing/2014/main" id="{5BC0D650-1EBB-5E8D-6229-5FBD0E0ED738}"/>
                </a:ext>
              </a:extLst>
            </p:cNvPr>
            <p:cNvSpPr txBox="1"/>
            <p:nvPr/>
          </p:nvSpPr>
          <p:spPr>
            <a:xfrm>
              <a:off x="1167372" y="737725"/>
              <a:ext cx="3122616"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Older person statement</a:t>
              </a:r>
            </a:p>
          </p:txBody>
        </p:sp>
      </p:grpSp>
      <p:grpSp>
        <p:nvGrpSpPr>
          <p:cNvPr id="6" name="Group 5" descr="Worker statement. I create a safe and supportive environment.">
            <a:extLst>
              <a:ext uri="{FF2B5EF4-FFF2-40B4-BE49-F238E27FC236}">
                <a16:creationId xmlns:a16="http://schemas.microsoft.com/office/drawing/2014/main" id="{EF31AEA5-C9AD-B79F-9629-BE1DA049548E}"/>
              </a:ext>
            </a:extLst>
          </p:cNvPr>
          <p:cNvGrpSpPr/>
          <p:nvPr/>
        </p:nvGrpSpPr>
        <p:grpSpPr>
          <a:xfrm>
            <a:off x="4382691" y="2031851"/>
            <a:ext cx="3217238" cy="1143357"/>
            <a:chOff x="245998" y="741510"/>
            <a:chExt cx="4249832" cy="1956898"/>
          </a:xfrm>
        </p:grpSpPr>
        <p:sp>
          <p:nvSpPr>
            <p:cNvPr id="7" name="Rectangle: Rounded Corners 6">
              <a:extLst>
                <a:ext uri="{FF2B5EF4-FFF2-40B4-BE49-F238E27FC236}">
                  <a16:creationId xmlns:a16="http://schemas.microsoft.com/office/drawing/2014/main" id="{79B649C1-5955-121C-4D65-6EA81112D449}"/>
                </a:ext>
              </a:extLst>
            </p:cNvPr>
            <p:cNvSpPr/>
            <p:nvPr/>
          </p:nvSpPr>
          <p:spPr>
            <a:xfrm>
              <a:off x="245998" y="1010197"/>
              <a:ext cx="4249832" cy="1688211"/>
            </a:xfrm>
            <a:prstGeom prst="roundRect">
              <a:avLst>
                <a:gd name="adj" fmla="val 8015"/>
              </a:avLst>
            </a:prstGeom>
            <a:solidFill>
              <a:srgbClr val="CFC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8" name="Rectangle: Rounded Corners 7">
              <a:extLst>
                <a:ext uri="{FF2B5EF4-FFF2-40B4-BE49-F238E27FC236}">
                  <a16:creationId xmlns:a16="http://schemas.microsoft.com/office/drawing/2014/main" id="{1FA6B938-126C-7E3E-BC24-E0FFA34ACB44}"/>
                </a:ext>
              </a:extLst>
            </p:cNvPr>
            <p:cNvSpPr/>
            <p:nvPr/>
          </p:nvSpPr>
          <p:spPr>
            <a:xfrm>
              <a:off x="765138" y="792279"/>
              <a:ext cx="3211551" cy="431181"/>
            </a:xfrm>
            <a:prstGeom prst="roundRect">
              <a:avLst>
                <a:gd name="adj" fmla="val 50000"/>
              </a:avLst>
            </a:prstGeom>
            <a:solidFill>
              <a:srgbClr val="3F3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9" name="TextBox 13">
              <a:extLst>
                <a:ext uri="{FF2B5EF4-FFF2-40B4-BE49-F238E27FC236}">
                  <a16:creationId xmlns:a16="http://schemas.microsoft.com/office/drawing/2014/main" id="{C212DF94-DDB1-6AD8-EBEE-024A92D87668}"/>
                </a:ext>
              </a:extLst>
            </p:cNvPr>
            <p:cNvSpPr txBox="1"/>
            <p:nvPr/>
          </p:nvSpPr>
          <p:spPr>
            <a:xfrm>
              <a:off x="462212" y="1310333"/>
              <a:ext cx="3676465" cy="895510"/>
            </a:xfrm>
            <a:prstGeom prst="rect">
              <a:avLst/>
            </a:prstGeom>
            <a:solidFill>
              <a:srgbClr val="CFCBD5"/>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pitchFamily="2" charset="0"/>
                  <a:ea typeface="Open Sans" pitchFamily="2" charset="0"/>
                  <a:cs typeface="Open Sans" pitchFamily="2" charset="0"/>
                </a:rPr>
                <a:t>I create a safe and supportive environment.</a:t>
              </a:r>
            </a:p>
          </p:txBody>
        </p:sp>
        <p:sp>
          <p:nvSpPr>
            <p:cNvPr id="18" name="TextBox 14">
              <a:extLst>
                <a:ext uri="{FF2B5EF4-FFF2-40B4-BE49-F238E27FC236}">
                  <a16:creationId xmlns:a16="http://schemas.microsoft.com/office/drawing/2014/main" id="{645A7B0A-BF32-8CC3-2D07-C4AB8C9EA790}"/>
                </a:ext>
              </a:extLst>
            </p:cNvPr>
            <p:cNvSpPr txBox="1"/>
            <p:nvPr/>
          </p:nvSpPr>
          <p:spPr>
            <a:xfrm>
              <a:off x="838225" y="741510"/>
              <a:ext cx="3042303"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Worker statement</a:t>
              </a:r>
            </a:p>
          </p:txBody>
        </p:sp>
      </p:grpSp>
    </p:spTree>
    <p:extLst>
      <p:ext uri="{BB962C8B-B14F-4D97-AF65-F5344CB8AC3E}">
        <p14:creationId xmlns:p14="http://schemas.microsoft.com/office/powerpoint/2010/main" val="2266512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enior man at home">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33572" r="19190"/>
          <a:stretch/>
        </p:blipFill>
        <p:spPr>
          <a:xfrm flipH="1">
            <a:off x="786" y="78"/>
            <a:ext cx="4859126" cy="6857921"/>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454519"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a:ea typeface="Open Sans ExtraBold"/>
                <a:cs typeface="Open Sans ExtraBold"/>
              </a:rPr>
              <a:t>How can we apply Standard 4 in practice?</a:t>
            </a:r>
            <a:endParaRPr kumimoji="0" lang="en-AU" sz="3500" strike="noStrike" cap="none" spc="0" normalizeH="0" baseline="0" noProof="0" dirty="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18</a:t>
            </a:fld>
            <a:endParaRPr lang="en-AU" noProof="0" dirty="0">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noProof="0" dirty="0"/>
          </a:p>
        </p:txBody>
      </p:sp>
      <p:sp>
        <p:nvSpPr>
          <p:cNvPr id="3" name="TextBox 2">
            <a:extLst>
              <a:ext uri="{FF2B5EF4-FFF2-40B4-BE49-F238E27FC236}">
                <a16:creationId xmlns:a16="http://schemas.microsoft.com/office/drawing/2014/main" id="{3983B684-3057-7C74-42F7-9203112DBA65}"/>
              </a:ext>
            </a:extLst>
          </p:cNvPr>
          <p:cNvSpPr txBox="1"/>
          <p:nvPr/>
        </p:nvSpPr>
        <p:spPr>
          <a:xfrm>
            <a:off x="5373624" y="2150601"/>
            <a:ext cx="6473952" cy="3995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AU" noProof="0" dirty="0">
                <a:latin typeface="Open Sans"/>
                <a:ea typeface="+mn-lt"/>
                <a:cs typeface="+mn-lt"/>
              </a:rPr>
              <a:t>support older people receiving our care to feel safe in their home environment by identifying and reducing environmental risks</a:t>
            </a:r>
          </a:p>
          <a:p>
            <a:pPr marL="285750" indent="-285750">
              <a:lnSpc>
                <a:spcPct val="150000"/>
              </a:lnSpc>
              <a:buFont typeface="Arial"/>
              <a:buChar char="•"/>
            </a:pPr>
            <a:endParaRPr lang="en-AU" sz="900" noProof="0" dirty="0">
              <a:latin typeface="Open Sans"/>
              <a:ea typeface="+mn-lt"/>
              <a:cs typeface="+mn-lt"/>
            </a:endParaRPr>
          </a:p>
          <a:p>
            <a:pPr marL="285750" indent="-285750">
              <a:lnSpc>
                <a:spcPct val="150000"/>
              </a:lnSpc>
              <a:buFont typeface="Arial"/>
              <a:buChar char="•"/>
            </a:pPr>
            <a:r>
              <a:rPr lang="en-AU" noProof="0" dirty="0">
                <a:latin typeface="Open Sans"/>
                <a:ea typeface="+mn-lt"/>
                <a:cs typeface="+mn-lt"/>
              </a:rPr>
              <a:t>provide a well-maintained environment</a:t>
            </a:r>
          </a:p>
          <a:p>
            <a:pPr marL="285750" indent="-285750">
              <a:lnSpc>
                <a:spcPct val="150000"/>
              </a:lnSpc>
              <a:buFont typeface="Arial"/>
              <a:buChar char="•"/>
            </a:pPr>
            <a:endParaRPr lang="en-AU" sz="900" noProof="0" dirty="0">
              <a:latin typeface="Open Sans"/>
              <a:ea typeface="+mn-lt"/>
              <a:cs typeface="+mn-lt"/>
            </a:endParaRPr>
          </a:p>
          <a:p>
            <a:pPr marL="285750" indent="-285750">
              <a:lnSpc>
                <a:spcPct val="150000"/>
              </a:lnSpc>
              <a:buFont typeface="Arial"/>
              <a:buChar char="•"/>
            </a:pPr>
            <a:r>
              <a:rPr lang="en-AU" noProof="0" dirty="0">
                <a:latin typeface="Open Sans"/>
                <a:ea typeface="+mn-lt"/>
                <a:cs typeface="+mn-lt"/>
              </a:rPr>
              <a:t>design an environment that allows older people to move freely</a:t>
            </a:r>
          </a:p>
          <a:p>
            <a:pPr marL="285750" indent="-285750">
              <a:lnSpc>
                <a:spcPct val="150000"/>
              </a:lnSpc>
              <a:buFont typeface="Arial"/>
              <a:buChar char="•"/>
            </a:pPr>
            <a:endParaRPr lang="en-AU" sz="900" noProof="0" dirty="0">
              <a:latin typeface="Open Sans"/>
              <a:ea typeface="+mn-lt"/>
              <a:cs typeface="+mn-lt"/>
            </a:endParaRPr>
          </a:p>
          <a:p>
            <a:pPr marL="285750" indent="-285750">
              <a:lnSpc>
                <a:spcPct val="150000"/>
              </a:lnSpc>
              <a:buFont typeface="Arial"/>
              <a:buChar char="•"/>
            </a:pPr>
            <a:r>
              <a:rPr lang="en-AU" noProof="0" dirty="0">
                <a:latin typeface="Open Sans"/>
                <a:ea typeface="+mn-lt"/>
                <a:cs typeface="+mn-lt"/>
              </a:rPr>
              <a:t>use high-quality infection prevention and control (IPC) processes.</a:t>
            </a:r>
          </a:p>
        </p:txBody>
      </p:sp>
    </p:spTree>
    <p:extLst>
      <p:ext uri="{BB962C8B-B14F-4D97-AF65-F5344CB8AC3E}">
        <p14:creationId xmlns:p14="http://schemas.microsoft.com/office/powerpoint/2010/main" val="2021931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noProof="0" dirty="0"/>
          </a:p>
        </p:txBody>
      </p:sp>
      <p:sp useBgFill="1">
        <p:nvSpPr>
          <p:cNvPr id="15"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7" name="Title 2">
            <a:extLst>
              <a:ext uri="{FF2B5EF4-FFF2-40B4-BE49-F238E27FC236}">
                <a16:creationId xmlns:a16="http://schemas.microsoft.com/office/drawing/2014/main" id="{3B5B66EC-621E-9A2E-08C4-789B8A773557}"/>
              </a:ext>
            </a:extLst>
          </p:cNvPr>
          <p:cNvSpPr>
            <a:spLocks noGrp="1"/>
          </p:cNvSpPr>
          <p:nvPr>
            <p:ph type="title"/>
          </p:nvPr>
        </p:nvSpPr>
        <p:spPr>
          <a:xfrm>
            <a:off x="761802" y="350196"/>
            <a:ext cx="5017205" cy="1624520"/>
          </a:xfrm>
        </p:spPr>
        <p:txBody>
          <a:bodyPr vert="horz" lIns="91440" tIns="45720" rIns="91440" bIns="45720" rtlCol="0" anchor="ctr">
            <a:normAutofit/>
          </a:bodyPr>
          <a:lstStyle/>
          <a:p>
            <a:r>
              <a:rPr lang="en-AU" sz="3500" noProof="0" dirty="0">
                <a:latin typeface="Open Sans ExtraBold" pitchFamily="2" charset="0"/>
                <a:ea typeface="Open Sans ExtraBold" pitchFamily="2" charset="0"/>
                <a:cs typeface="Open Sans ExtraBold" pitchFamily="2" charset="0"/>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368874" y="1629301"/>
            <a:ext cx="7711640" cy="3613149"/>
          </a:xfrm>
        </p:spPr>
        <p:txBody>
          <a:bodyPr vert="horz" lIns="91440" tIns="45720" rIns="91440" bIns="45720" rtlCol="0" anchor="ctr">
            <a:normAutofit/>
          </a:bodyPr>
          <a:lstStyle/>
          <a:p>
            <a:r>
              <a:rPr lang="en-AU" sz="1800" b="0" i="0" u="none" strike="noStrike" baseline="0" noProof="0" dirty="0">
                <a:solidFill>
                  <a:srgbClr val="000000"/>
                </a:solidFill>
                <a:latin typeface="Open Sans" pitchFamily="2" charset="0"/>
              </a:rPr>
              <a:t>How do you make sure this Standard’s key topics are shown in the funded aged care services you provide to older people receiving care? </a:t>
            </a:r>
          </a:p>
          <a:p>
            <a:r>
              <a:rPr lang="en-AU" sz="1800" b="0" i="0" u="none" strike="noStrike" baseline="0" noProof="0" dirty="0">
                <a:solidFill>
                  <a:srgbClr val="000000"/>
                </a:solidFill>
                <a:latin typeface="Open Sans" pitchFamily="2" charset="0"/>
              </a:rPr>
              <a:t>How do you work with older people receiving care to design the environment where they receive their funded aged care services? </a:t>
            </a:r>
          </a:p>
          <a:p>
            <a:r>
              <a:rPr lang="en-AU" sz="1800" b="0" i="0" u="none" strike="noStrike" baseline="0" noProof="0" dirty="0">
                <a:solidFill>
                  <a:srgbClr val="000000"/>
                </a:solidFill>
                <a:latin typeface="Open Sans" pitchFamily="2" charset="0"/>
              </a:rPr>
              <a:t>How do you ask for feedback from older people receiving care to make sure they feel safe and the environment meets their needs? </a:t>
            </a:r>
          </a:p>
        </p:txBody>
      </p:sp>
      <p:pic>
        <p:nvPicPr>
          <p:cNvPr id="9" name="Content Placeholder 8" descr="Woman standing in work conference room">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33617" r="30630"/>
          <a:stretch/>
        </p:blipFill>
        <p:spPr>
          <a:xfrm>
            <a:off x="8522448" y="1"/>
            <a:ext cx="3676378" cy="6858000"/>
          </a:xfrm>
          <a:prstGeom prst="rect">
            <a:avLst/>
          </a:prstGeom>
        </p:spPr>
      </p:pic>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19</a:t>
            </a:fld>
            <a:endParaRPr lang="en-AU" noProof="0" dirty="0">
              <a:solidFill>
                <a:schemeClr val="tx1"/>
              </a:solidFill>
              <a:latin typeface="Calibri" panose="020F0502020204030204"/>
            </a:endParaRP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2" name="Picture Placeholder 7">
            <a:extLst>
              <a:ext uri="{FF2B5EF4-FFF2-40B4-BE49-F238E27FC236}">
                <a16:creationId xmlns:a16="http://schemas.microsoft.com/office/drawing/2014/main" id="{03BFBF3C-79CF-9F60-6599-4B211AA9E7EB}"/>
              </a:ext>
            </a:extLst>
          </p:cNvPr>
          <p:cNvSpPr>
            <a:spLocks noGrp="1"/>
          </p:cNvSpPr>
          <p:nvPr>
            <p:ph type="pic" sz="quarter" idx="13"/>
          </p:nvPr>
        </p:nvSpPr>
        <p:spPr>
          <a:xfrm>
            <a:off x="85725" y="85725"/>
            <a:ext cx="2359025" cy="690563"/>
          </a:xfrm>
        </p:spPr>
        <p:txBody>
          <a:bodyPr/>
          <a:lstStyle/>
          <a:p>
            <a:endParaRPr lang="en-AU" noProof="0" dirty="0"/>
          </a:p>
        </p:txBody>
      </p:sp>
    </p:spTree>
    <p:extLst>
      <p:ext uri="{BB962C8B-B14F-4D97-AF65-F5344CB8AC3E}">
        <p14:creationId xmlns:p14="http://schemas.microsoft.com/office/powerpoint/2010/main" val="1393270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2C8FEB-5DC0-1DE7-2E06-BF51E407AD35}"/>
              </a:ext>
            </a:extLst>
          </p:cNvPr>
          <p:cNvSpPr>
            <a:spLocks noGrp="1"/>
          </p:cNvSpPr>
          <p:nvPr/>
        </p:nvSpPr>
        <p:spPr>
          <a:xfrm>
            <a:off x="654148" y="2168068"/>
            <a:ext cx="5648178" cy="3529347"/>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a:buChar char="•"/>
            </a:pPr>
            <a:r>
              <a:rPr lang="en-AU" b="0" noProof="0" dirty="0">
                <a:solidFill>
                  <a:schemeClr val="tx1"/>
                </a:solidFill>
              </a:rPr>
              <a:t>an </a:t>
            </a:r>
            <a:r>
              <a:rPr lang="en-AU" noProof="0" dirty="0">
                <a:solidFill>
                  <a:schemeClr val="tx1"/>
                </a:solidFill>
              </a:rPr>
              <a:t>intent statement </a:t>
            </a:r>
            <a:r>
              <a:rPr lang="en-AU" b="0" noProof="0" dirty="0">
                <a:solidFill>
                  <a:schemeClr val="tx1"/>
                </a:solidFill>
              </a:rPr>
              <a:t>to add context</a:t>
            </a:r>
          </a:p>
          <a:p>
            <a:pPr marL="171450" indent="-171450">
              <a:lnSpc>
                <a:spcPct val="150000"/>
              </a:lnSpc>
              <a:buFont typeface="Arial"/>
              <a:buChar char="•"/>
            </a:pPr>
            <a:endParaRPr lang="en-AU" sz="900" b="0" noProof="0" dirty="0">
              <a:solidFill>
                <a:schemeClr val="tx1"/>
              </a:solidFill>
              <a:cs typeface="Calibri" panose="020F0502020204030204"/>
            </a:endParaRPr>
          </a:p>
          <a:p>
            <a:pPr marL="171450" indent="-171450">
              <a:lnSpc>
                <a:spcPct val="150000"/>
              </a:lnSpc>
              <a:buFont typeface="Arial"/>
              <a:buChar char="•"/>
            </a:pPr>
            <a:r>
              <a:rPr lang="en-AU" b="0" noProof="0" dirty="0">
                <a:solidFill>
                  <a:schemeClr val="tx1"/>
                </a:solidFill>
              </a:rPr>
              <a:t>an </a:t>
            </a:r>
            <a:r>
              <a:rPr lang="en-AU" noProof="0" dirty="0">
                <a:solidFill>
                  <a:schemeClr val="tx1"/>
                </a:solidFill>
              </a:rPr>
              <a:t>expectation statement </a:t>
            </a:r>
            <a:r>
              <a:rPr lang="en-AU" b="0" noProof="0" dirty="0">
                <a:solidFill>
                  <a:schemeClr val="tx1"/>
                </a:solidFill>
              </a:rPr>
              <a:t>to outline, in first person, what older people can expect</a:t>
            </a:r>
          </a:p>
          <a:p>
            <a:pPr marL="171450" indent="-171450">
              <a:lnSpc>
                <a:spcPct val="150000"/>
              </a:lnSpc>
              <a:buFont typeface="Arial"/>
              <a:buChar char="•"/>
            </a:pPr>
            <a:endParaRPr lang="en-AU" sz="900" b="0" noProof="0" dirty="0">
              <a:solidFill>
                <a:schemeClr val="tx1"/>
              </a:solidFill>
              <a:cs typeface="Calibri" panose="020F0502020204030204"/>
            </a:endParaRPr>
          </a:p>
          <a:p>
            <a:pPr marL="171450" indent="-171450">
              <a:lnSpc>
                <a:spcPct val="150000"/>
              </a:lnSpc>
              <a:buFont typeface="Arial"/>
              <a:buChar char="•"/>
            </a:pPr>
            <a:r>
              <a:rPr lang="en-AU" b="0" noProof="0" dirty="0">
                <a:solidFill>
                  <a:schemeClr val="tx1"/>
                </a:solidFill>
              </a:rPr>
              <a:t>an </a:t>
            </a:r>
            <a:r>
              <a:rPr lang="en-AU" noProof="0" dirty="0">
                <a:solidFill>
                  <a:schemeClr val="tx1"/>
                </a:solidFill>
              </a:rPr>
              <a:t>outcome statement </a:t>
            </a:r>
            <a:r>
              <a:rPr lang="en-AU" b="0" noProof="0" dirty="0">
                <a:solidFill>
                  <a:schemeClr val="tx1"/>
                </a:solidFill>
              </a:rPr>
              <a:t>which will be enforceable in legislation</a:t>
            </a:r>
          </a:p>
          <a:p>
            <a:pPr marL="171450" indent="-171450">
              <a:lnSpc>
                <a:spcPct val="150000"/>
              </a:lnSpc>
              <a:buFont typeface="Arial"/>
              <a:buChar char="•"/>
            </a:pPr>
            <a:endParaRPr lang="en-AU" sz="900" b="0" noProof="0" dirty="0">
              <a:solidFill>
                <a:schemeClr val="tx1"/>
              </a:solidFill>
              <a:cs typeface="Calibri" panose="020F0502020204030204"/>
            </a:endParaRPr>
          </a:p>
          <a:p>
            <a:pPr marL="171450" indent="-171450">
              <a:lnSpc>
                <a:spcPct val="150000"/>
              </a:lnSpc>
              <a:buFont typeface="Arial"/>
              <a:buChar char="•"/>
            </a:pPr>
            <a:r>
              <a:rPr lang="en-AU" noProof="0" dirty="0">
                <a:solidFill>
                  <a:schemeClr val="tx1"/>
                </a:solidFill>
              </a:rPr>
              <a:t>actions</a:t>
            </a:r>
            <a:r>
              <a:rPr lang="en-AU" b="0" noProof="0" dirty="0">
                <a:solidFill>
                  <a:schemeClr val="tx1"/>
                </a:solidFill>
              </a:rPr>
              <a:t> that demonstrate how providers can meet the outcome.</a:t>
            </a:r>
            <a:endParaRPr lang="en-AU" b="0" noProof="0" dirty="0">
              <a:solidFill>
                <a:schemeClr val="tx1"/>
              </a:solidFill>
              <a:cs typeface="Calibri" panose="020F0502020204030204"/>
            </a:endParaRPr>
          </a:p>
        </p:txBody>
      </p:sp>
      <p:sp>
        <p:nvSpPr>
          <p:cNvPr id="3" name="Title 2">
            <a:extLst>
              <a:ext uri="{FF2B5EF4-FFF2-40B4-BE49-F238E27FC236}">
                <a16:creationId xmlns:a16="http://schemas.microsoft.com/office/drawing/2014/main" id="{2112AE8D-8BB4-31CC-4912-6E688E7C6EB7}"/>
              </a:ext>
            </a:extLst>
          </p:cNvPr>
          <p:cNvSpPr txBox="1">
            <a:spLocks/>
          </p:cNvSpPr>
          <p:nvPr/>
        </p:nvSpPr>
        <p:spPr>
          <a:xfrm>
            <a:off x="530892" y="808831"/>
            <a:ext cx="7389220"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AU" sz="3500" strike="noStrike" kern="1200" cap="none" spc="0" normalizeH="0" baseline="0" noProof="0" dirty="0">
                <a:ln>
                  <a:noFill/>
                </a:ln>
                <a:solidFill>
                  <a:srgbClr val="1E1544"/>
                </a:solidFill>
                <a:uLnTx/>
                <a:uFillTx/>
                <a:latin typeface="Open Sans ExtraBold" pitchFamily="2" charset="0"/>
                <a:ea typeface="Open Sans ExtraBold" pitchFamily="2" charset="0"/>
                <a:cs typeface="Open Sans ExtraBold" pitchFamily="2" charset="0"/>
              </a:rPr>
              <a:t>Each strengthened Quality Standard has:</a:t>
            </a:r>
          </a:p>
        </p:txBody>
      </p:sp>
      <p:grpSp>
        <p:nvGrpSpPr>
          <p:cNvPr id="11" name="Group 10">
            <a:extLst>
              <a:ext uri="{FF2B5EF4-FFF2-40B4-BE49-F238E27FC236}">
                <a16:creationId xmlns:a16="http://schemas.microsoft.com/office/drawing/2014/main" id="{012A2B4E-E82E-6785-CB72-D1CCB30E8363}"/>
              </a:ext>
            </a:extLst>
          </p:cNvPr>
          <p:cNvGrpSpPr/>
          <p:nvPr/>
        </p:nvGrpSpPr>
        <p:grpSpPr>
          <a:xfrm>
            <a:off x="6401243" y="743011"/>
            <a:ext cx="5240338" cy="5240338"/>
            <a:chOff x="6415440" y="743011"/>
            <a:chExt cx="5240338" cy="5240338"/>
          </a:xfrm>
        </p:grpSpPr>
        <p:pic>
          <p:nvPicPr>
            <p:cNvPr id="10" name="Picture 9" descr="A black and white logo with kangaroos and a shield&#10;&#10;Description automatically generated">
              <a:extLst>
                <a:ext uri="{FF2B5EF4-FFF2-40B4-BE49-F238E27FC236}">
                  <a16:creationId xmlns:a16="http://schemas.microsoft.com/office/drawing/2014/main" id="{C9340EC3-0BA2-2F37-82D8-8BD1BA62C851}"/>
                </a:ext>
              </a:extLst>
            </p:cNvPr>
            <p:cNvPicPr>
              <a:picLocks noChangeAspect="1"/>
            </p:cNvPicPr>
            <p:nvPr/>
          </p:nvPicPr>
          <p:blipFill>
            <a:blip r:embed="rId3"/>
            <a:stretch>
              <a:fillRect/>
            </a:stretch>
          </p:blipFill>
          <p:spPr>
            <a:xfrm>
              <a:off x="10301111" y="5427837"/>
              <a:ext cx="1354667" cy="555512"/>
            </a:xfrm>
            <a:prstGeom prst="rect">
              <a:avLst/>
            </a:prstGeom>
            <a:ln>
              <a:noFill/>
            </a:ln>
          </p:spPr>
        </p:pic>
        <p:pic>
          <p:nvPicPr>
            <p:cNvPr id="4" name="Picture 3">
              <a:extLst>
                <a:ext uri="{FF2B5EF4-FFF2-40B4-BE49-F238E27FC236}">
                  <a16:creationId xmlns:a16="http://schemas.microsoft.com/office/drawing/2014/main" id="{8A40E114-759F-A192-6FA9-6D7AE6BDE4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415440" y="743011"/>
              <a:ext cx="5240338" cy="524033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6" name="Picture Placeholder 5">
            <a:extLst>
              <a:ext uri="{FF2B5EF4-FFF2-40B4-BE49-F238E27FC236}">
                <a16:creationId xmlns:a16="http://schemas.microsoft.com/office/drawing/2014/main" id="{89E5F25C-52DC-3A9E-D1F0-FDC82D956AD5}"/>
              </a:ext>
            </a:extLst>
          </p:cNvPr>
          <p:cNvSpPr>
            <a:spLocks noGrp="1"/>
          </p:cNvSpPr>
          <p:nvPr>
            <p:ph type="pic" sz="quarter" idx="13"/>
          </p:nvPr>
        </p:nvSpPr>
        <p:spPr/>
        <p:txBody>
          <a:bodyPr/>
          <a:lstStyle/>
          <a:p>
            <a:endParaRPr lang="en-AU" noProof="0" dirty="0"/>
          </a:p>
        </p:txBody>
      </p:sp>
      <p:sp>
        <p:nvSpPr>
          <p:cNvPr id="7" name="Slide Number Placeholder 6">
            <a:extLst>
              <a:ext uri="{FF2B5EF4-FFF2-40B4-BE49-F238E27FC236}">
                <a16:creationId xmlns:a16="http://schemas.microsoft.com/office/drawing/2014/main" id="{45FB522B-74C4-93E5-9690-7B5E3EF76DD9}"/>
              </a:ext>
            </a:extLst>
          </p:cNvPr>
          <p:cNvSpPr>
            <a:spLocks noGrp="1"/>
          </p:cNvSpPr>
          <p:nvPr>
            <p:ph type="sldNum" sz="quarter" idx="12"/>
          </p:nvPr>
        </p:nvSpPr>
        <p:spPr/>
        <p:txBody>
          <a:bodyPr/>
          <a:lstStyle/>
          <a:p>
            <a:fld id="{330EA680-D336-4FF7-8B7A-9848BB0A1C32}" type="slidenum">
              <a:rPr lang="en-AU" noProof="0" smtClean="0"/>
              <a:t>2</a:t>
            </a:fld>
            <a:endParaRPr lang="en-AU" noProof="0" dirty="0"/>
          </a:p>
        </p:txBody>
      </p:sp>
    </p:spTree>
    <p:extLst>
      <p:ext uri="{BB962C8B-B14F-4D97-AF65-F5344CB8AC3E}">
        <p14:creationId xmlns:p14="http://schemas.microsoft.com/office/powerpoint/2010/main" val="253651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00A848-7713-1495-7EEB-3E834450F241}"/>
              </a:ext>
            </a:extLst>
          </p:cNvPr>
          <p:cNvSpPr>
            <a:spLocks noGrp="1"/>
          </p:cNvSpPr>
          <p:nvPr>
            <p:ph type="pic" sz="quarter" idx="13"/>
          </p:nvPr>
        </p:nvSpPr>
        <p:spPr/>
        <p:txBody>
          <a:bodyPr/>
          <a:lstStyle/>
          <a:p>
            <a:endParaRPr lang="en-AU" noProof="0" dirty="0"/>
          </a:p>
        </p:txBody>
      </p:sp>
      <p:pic>
        <p:nvPicPr>
          <p:cNvPr id="5" name="Picture 4">
            <a:extLst>
              <a:ext uri="{FF2B5EF4-FFF2-40B4-BE49-F238E27FC236}">
                <a16:creationId xmlns:a16="http://schemas.microsoft.com/office/drawing/2014/main" id="{373A2222-F140-85F0-F756-2E60085C624A}"/>
              </a:ext>
            </a:extLst>
          </p:cNvPr>
          <p:cNvPicPr>
            <a:picLocks noGrp="1" noChangeAspect="1"/>
          </p:cNvPicPr>
          <p:nvPr/>
        </p:nvPicPr>
        <p:blipFill>
          <a:blip r:embed="rId3" cstate="print">
            <a:extLst>
              <a:ext uri="{28A0092B-C50C-407E-A947-70E740481C1C}">
                <a14:useLocalDpi xmlns:a14="http://schemas.microsoft.com/office/drawing/2010/main" val="0"/>
              </a:ext>
            </a:extLst>
          </a:blip>
          <a:srcRect/>
          <a:stretch/>
        </p:blipFill>
        <p:spPr>
          <a:xfrm>
            <a:off x="750746" y="2219225"/>
            <a:ext cx="2769883" cy="3034407"/>
          </a:xfrm>
          <a:prstGeom prst="rect">
            <a:avLst/>
          </a:prstGeom>
          <a:noFill/>
          <a:ln>
            <a:noFill/>
          </a:ln>
        </p:spPr>
      </p:pic>
      <p:pic>
        <p:nvPicPr>
          <p:cNvPr id="18" name="Picture 17" descr="A colorful circle with a black background&#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noProof="0" dirty="0">
                <a:latin typeface="Open Sans ExtraBold"/>
                <a:ea typeface="Open Sans ExtraBold"/>
                <a:cs typeface="Open Sans ExtraBold"/>
              </a:rPr>
              <a:t>Strengthened Quality Standard 5: Clinical care</a:t>
            </a:r>
            <a:endParaRPr kumimoji="0" lang="en-AU" sz="3500" strike="noStrike" kern="1200" cap="none" spc="0" normalizeH="0" baseline="0" noProof="0" dirty="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20" name="Slide Number Placeholder 19">
            <a:extLst>
              <a:ext uri="{FF2B5EF4-FFF2-40B4-BE49-F238E27FC236}">
                <a16:creationId xmlns:a16="http://schemas.microsoft.com/office/drawing/2014/main" id="{9536D879-C7A7-F90E-889B-4ABE4BF430E1}"/>
              </a:ext>
            </a:extLst>
          </p:cNvPr>
          <p:cNvSpPr>
            <a:spLocks noGrp="1"/>
          </p:cNvSpPr>
          <p:nvPr>
            <p:ph type="sldNum" sz="quarter" idx="12"/>
          </p:nvPr>
        </p:nvSpPr>
        <p:spPr/>
        <p:txBody>
          <a:bodyPr/>
          <a:lstStyle/>
          <a:p>
            <a:fld id="{330EA680-D336-4FF7-8B7A-9848BB0A1C32}" type="slidenum">
              <a:rPr lang="en-AU" noProof="0" smtClean="0"/>
              <a:t>20</a:t>
            </a:fld>
            <a:endParaRPr lang="en-AU" noProof="0" dirty="0"/>
          </a:p>
        </p:txBody>
      </p:sp>
      <p:sp>
        <p:nvSpPr>
          <p:cNvPr id="47" name="TextBox 46">
            <a:extLst>
              <a:ext uri="{FF2B5EF4-FFF2-40B4-BE49-F238E27FC236}">
                <a16:creationId xmlns:a16="http://schemas.microsoft.com/office/drawing/2014/main" id="{01451681-4761-DD73-D6A6-B024EE57B553}"/>
              </a:ext>
            </a:extLst>
          </p:cNvPr>
          <p:cNvSpPr txBox="1"/>
          <p:nvPr/>
        </p:nvSpPr>
        <p:spPr>
          <a:xfrm>
            <a:off x="4084433" y="3005402"/>
            <a:ext cx="7882128" cy="3908762"/>
          </a:xfrm>
          <a:prstGeom prst="rect">
            <a:avLst/>
          </a:prstGeom>
          <a:noFill/>
        </p:spPr>
        <p:txBody>
          <a:bodyPr rot="0" spcFirstLastPara="0" vertOverflow="overflow" horzOverflow="overflow" vert="horz" wrap="square" lIns="91440" tIns="45720" rIns="91440" bIns="45720" numCol="2" spcCol="180000" rtlCol="0" fromWordArt="0" anchor="t" anchorCtr="0" forceAA="0" compatLnSpc="1">
            <a:prstTxWarp prst="textNoShape">
              <a:avLst/>
            </a:prstTxWarp>
            <a:spAutoFit/>
          </a:bodyPr>
          <a:lstStyle/>
          <a:p>
            <a:pPr>
              <a:lnSpc>
                <a:spcPct val="200000"/>
              </a:lnSpc>
            </a:pPr>
            <a:r>
              <a:rPr lang="en-AU" b="1" noProof="0" dirty="0">
                <a:solidFill>
                  <a:srgbClr val="1E1545"/>
                </a:solidFill>
                <a:latin typeface="Open Sans"/>
                <a:ea typeface="+mn-lt"/>
                <a:cs typeface="+mn-lt"/>
              </a:rPr>
              <a:t>Outcomes</a:t>
            </a:r>
          </a:p>
          <a:p>
            <a:pPr>
              <a:lnSpc>
                <a:spcPct val="200000"/>
              </a:lnSpc>
            </a:pPr>
            <a:endParaRPr lang="en-AU" sz="1200" b="1" noProof="0" dirty="0">
              <a:solidFill>
                <a:srgbClr val="1E1545"/>
              </a:solidFill>
              <a:latin typeface="Open Sans"/>
              <a:ea typeface="+mn-lt"/>
              <a:cs typeface="+mn-lt"/>
            </a:endParaRPr>
          </a:p>
          <a:p>
            <a:pPr marL="285750" indent="-285750">
              <a:buFont typeface="Arial"/>
              <a:buChar char="•"/>
            </a:pPr>
            <a:r>
              <a:rPr lang="en-AU" noProof="0" dirty="0">
                <a:solidFill>
                  <a:srgbClr val="1E1545"/>
                </a:solidFill>
                <a:latin typeface="Open Sans"/>
                <a:ea typeface="+mn-lt"/>
                <a:cs typeface="+mn-lt"/>
              </a:rPr>
              <a:t>5.1: Clinical Governance​</a:t>
            </a:r>
          </a:p>
          <a:p>
            <a:endParaRPr lang="en-AU" sz="1100" noProof="0" dirty="0">
              <a:solidFill>
                <a:srgbClr val="1E1545"/>
              </a:solidFill>
              <a:latin typeface="Open Sans"/>
              <a:ea typeface="+mn-lt"/>
              <a:cs typeface="+mn-lt"/>
            </a:endParaRPr>
          </a:p>
          <a:p>
            <a:pPr marL="285750" indent="-285750">
              <a:buFont typeface="Arial"/>
              <a:buChar char="•"/>
            </a:pPr>
            <a:r>
              <a:rPr lang="en-AU" noProof="0" dirty="0">
                <a:solidFill>
                  <a:srgbClr val="1E1545"/>
                </a:solidFill>
                <a:latin typeface="Open Sans"/>
                <a:ea typeface="+mn-lt"/>
                <a:cs typeface="+mn-lt"/>
              </a:rPr>
              <a:t>5.2: Preventing and controlling infections in delivering clinical care​ services</a:t>
            </a:r>
          </a:p>
          <a:p>
            <a:endParaRPr lang="en-AU" sz="1100" noProof="0" dirty="0">
              <a:solidFill>
                <a:srgbClr val="1E1545"/>
              </a:solidFill>
              <a:latin typeface="Open Sans"/>
              <a:ea typeface="+mn-lt"/>
              <a:cs typeface="+mn-lt"/>
            </a:endParaRPr>
          </a:p>
          <a:p>
            <a:pPr marL="285750" indent="-285750">
              <a:buFont typeface="Arial"/>
              <a:buChar char="•"/>
            </a:pPr>
            <a:r>
              <a:rPr lang="en-AU" noProof="0" dirty="0">
                <a:solidFill>
                  <a:srgbClr val="1E1545"/>
                </a:solidFill>
                <a:latin typeface="Open Sans"/>
                <a:ea typeface="+mn-lt"/>
                <a:cs typeface="+mn-lt"/>
              </a:rPr>
              <a:t>5.3: Safe and quality use of medicines​</a:t>
            </a:r>
          </a:p>
          <a:p>
            <a:pPr marL="285750" indent="-285750">
              <a:buFont typeface="Arial"/>
              <a:buChar char="•"/>
            </a:pPr>
            <a:endParaRPr lang="en-AU" noProof="0" dirty="0">
              <a:solidFill>
                <a:srgbClr val="1E1545"/>
              </a:solidFill>
              <a:latin typeface="Open Sans"/>
              <a:ea typeface="+mn-lt"/>
              <a:cs typeface="+mn-lt"/>
            </a:endParaRPr>
          </a:p>
          <a:p>
            <a:pPr marL="285750" indent="-285750">
              <a:buFont typeface="Arial"/>
              <a:buChar char="•"/>
            </a:pPr>
            <a:endParaRPr lang="en-AU" noProof="0" dirty="0">
              <a:solidFill>
                <a:srgbClr val="1E1545"/>
              </a:solidFill>
              <a:latin typeface="Open Sans"/>
              <a:ea typeface="+mn-lt"/>
              <a:cs typeface="+mn-lt"/>
            </a:endParaRPr>
          </a:p>
          <a:p>
            <a:pPr marL="285750" indent="-285750">
              <a:buFont typeface="Arial"/>
              <a:buChar char="•"/>
            </a:pPr>
            <a:endParaRPr lang="en-AU" noProof="0" dirty="0">
              <a:solidFill>
                <a:srgbClr val="1E1545"/>
              </a:solidFill>
              <a:latin typeface="Open Sans"/>
              <a:ea typeface="+mn-lt"/>
              <a:cs typeface="+mn-lt"/>
            </a:endParaRPr>
          </a:p>
          <a:p>
            <a:pPr marL="285750" indent="-285750">
              <a:buFont typeface="Arial"/>
              <a:buChar char="•"/>
            </a:pPr>
            <a:endParaRPr lang="en-AU" noProof="0" dirty="0">
              <a:solidFill>
                <a:srgbClr val="1E1545"/>
              </a:solidFill>
              <a:latin typeface="Open Sans"/>
              <a:ea typeface="+mn-lt"/>
              <a:cs typeface="+mn-lt"/>
            </a:endParaRPr>
          </a:p>
          <a:p>
            <a:pPr marL="285750" indent="-285750">
              <a:buFont typeface="Arial"/>
              <a:buChar char="•"/>
            </a:pPr>
            <a:endParaRPr lang="en-AU" sz="2000" noProof="0" dirty="0">
              <a:solidFill>
                <a:srgbClr val="1E1545"/>
              </a:solidFill>
              <a:latin typeface="Open Sans"/>
              <a:ea typeface="+mn-lt"/>
              <a:cs typeface="+mn-lt"/>
            </a:endParaRPr>
          </a:p>
          <a:p>
            <a:endParaRPr lang="en-AU" sz="2000" noProof="0" dirty="0">
              <a:solidFill>
                <a:srgbClr val="1E1545"/>
              </a:solidFill>
              <a:latin typeface="Open Sans"/>
              <a:ea typeface="+mn-lt"/>
              <a:cs typeface="+mn-lt"/>
            </a:endParaRPr>
          </a:p>
          <a:p>
            <a:pPr marL="285750" indent="-285750">
              <a:buFont typeface="Arial"/>
              <a:buChar char="•"/>
            </a:pPr>
            <a:r>
              <a:rPr lang="en-AU" noProof="0" dirty="0">
                <a:solidFill>
                  <a:srgbClr val="1E1545"/>
                </a:solidFill>
                <a:latin typeface="Open Sans"/>
                <a:ea typeface="+mn-lt"/>
                <a:cs typeface="+mn-lt"/>
              </a:rPr>
              <a:t>5.4: Comprehensive care​</a:t>
            </a:r>
          </a:p>
          <a:p>
            <a:endParaRPr lang="en-AU" sz="1100" noProof="0" dirty="0">
              <a:solidFill>
                <a:srgbClr val="1E1545"/>
              </a:solidFill>
              <a:latin typeface="Open Sans"/>
              <a:ea typeface="+mn-lt"/>
              <a:cs typeface="+mn-lt"/>
            </a:endParaRPr>
          </a:p>
          <a:p>
            <a:pPr marL="285750" indent="-285750">
              <a:buFont typeface="Arial"/>
              <a:buChar char="•"/>
            </a:pPr>
            <a:r>
              <a:rPr lang="en-AU" noProof="0" dirty="0">
                <a:solidFill>
                  <a:srgbClr val="1E1545"/>
                </a:solidFill>
                <a:latin typeface="Open Sans"/>
                <a:ea typeface="+mn-lt"/>
                <a:cs typeface="+mn-lt"/>
              </a:rPr>
              <a:t>5.5: Safety of clinical care services​</a:t>
            </a:r>
          </a:p>
          <a:p>
            <a:endParaRPr lang="en-AU" sz="1100" noProof="0" dirty="0">
              <a:solidFill>
                <a:srgbClr val="1E1545"/>
              </a:solidFill>
              <a:latin typeface="Open Sans"/>
              <a:ea typeface="+mn-lt"/>
              <a:cs typeface="+mn-lt"/>
            </a:endParaRPr>
          </a:p>
          <a:p>
            <a:pPr marL="285750" indent="-285750">
              <a:buFont typeface="Arial"/>
              <a:buChar char="•"/>
            </a:pPr>
            <a:r>
              <a:rPr lang="en-AU" noProof="0" dirty="0">
                <a:solidFill>
                  <a:srgbClr val="1E1545"/>
                </a:solidFill>
                <a:latin typeface="Open Sans"/>
                <a:ea typeface="+mn-lt"/>
                <a:cs typeface="+mn-lt"/>
              </a:rPr>
              <a:t>5.6: Cognitive impairment​</a:t>
            </a:r>
          </a:p>
          <a:p>
            <a:endParaRPr lang="en-AU" sz="1100" noProof="0" dirty="0">
              <a:solidFill>
                <a:srgbClr val="1E1545"/>
              </a:solidFill>
              <a:latin typeface="Open Sans"/>
              <a:ea typeface="+mn-lt"/>
              <a:cs typeface="+mn-lt"/>
            </a:endParaRPr>
          </a:p>
          <a:p>
            <a:pPr marL="285750" indent="-285750">
              <a:buFont typeface="Arial"/>
              <a:buChar char="•"/>
            </a:pPr>
            <a:r>
              <a:rPr lang="en-AU" noProof="0" dirty="0">
                <a:solidFill>
                  <a:srgbClr val="1E1545"/>
                </a:solidFill>
                <a:latin typeface="Open Sans"/>
                <a:ea typeface="+mn-lt"/>
                <a:cs typeface="+mn-lt"/>
              </a:rPr>
              <a:t>5.7: Palliative care and end-of-life care​</a:t>
            </a:r>
          </a:p>
        </p:txBody>
      </p:sp>
      <p:grpSp>
        <p:nvGrpSpPr>
          <p:cNvPr id="28" name="Group 27">
            <a:extLst>
              <a:ext uri="{FF2B5EF4-FFF2-40B4-BE49-F238E27FC236}">
                <a16:creationId xmlns:a16="http://schemas.microsoft.com/office/drawing/2014/main" id="{2D4247E9-2E37-CC30-D767-AB1996EA7141}"/>
              </a:ext>
            </a:extLst>
          </p:cNvPr>
          <p:cNvGrpSpPr/>
          <p:nvPr/>
        </p:nvGrpSpPr>
        <p:grpSpPr>
          <a:xfrm>
            <a:off x="4448785" y="1663622"/>
            <a:ext cx="3217238" cy="1133479"/>
            <a:chOff x="4448785" y="1663622"/>
            <a:chExt cx="3217238" cy="1133479"/>
          </a:xfrm>
        </p:grpSpPr>
        <p:sp>
          <p:nvSpPr>
            <p:cNvPr id="14" name="Rectangle: Rounded Corners 13">
              <a:extLst>
                <a:ext uri="{FF2B5EF4-FFF2-40B4-BE49-F238E27FC236}">
                  <a16:creationId xmlns:a16="http://schemas.microsoft.com/office/drawing/2014/main" id="{7CE40CB7-B284-560F-AB9D-E4698C7FCEE1}"/>
                </a:ext>
              </a:extLst>
            </p:cNvPr>
            <p:cNvSpPr/>
            <p:nvPr/>
          </p:nvSpPr>
          <p:spPr>
            <a:xfrm>
              <a:off x="4448785" y="1810729"/>
              <a:ext cx="3217238" cy="986372"/>
            </a:xfrm>
            <a:prstGeom prst="roundRect">
              <a:avLst>
                <a:gd name="adj" fmla="val 8015"/>
              </a:avLst>
            </a:prstGeom>
            <a:solidFill>
              <a:srgbClr val="C5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15" name="Rectangle: Rounded Corners 14">
              <a:extLst>
                <a:ext uri="{FF2B5EF4-FFF2-40B4-BE49-F238E27FC236}">
                  <a16:creationId xmlns:a16="http://schemas.microsoft.com/office/drawing/2014/main" id="{688AAEE2-8541-91C8-5AD8-993442B461C4}"/>
                </a:ext>
              </a:extLst>
            </p:cNvPr>
            <p:cNvSpPr/>
            <p:nvPr/>
          </p:nvSpPr>
          <p:spPr>
            <a:xfrm>
              <a:off x="4841788" y="1683407"/>
              <a:ext cx="2431231" cy="251926"/>
            </a:xfrm>
            <a:prstGeom prst="roundRect">
              <a:avLst>
                <a:gd name="adj" fmla="val 50000"/>
              </a:avLst>
            </a:prstGeom>
            <a:solidFill>
              <a:srgbClr val="65BD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16" name="TextBox 14">
              <a:extLst>
                <a:ext uri="{FF2B5EF4-FFF2-40B4-BE49-F238E27FC236}">
                  <a16:creationId xmlns:a16="http://schemas.microsoft.com/office/drawing/2014/main" id="{D9C85CFD-706D-E93D-F2F3-131473451E8D}"/>
                </a:ext>
              </a:extLst>
            </p:cNvPr>
            <p:cNvSpPr txBox="1"/>
            <p:nvPr/>
          </p:nvSpPr>
          <p:spPr>
            <a:xfrm>
              <a:off x="4711926" y="2025298"/>
              <a:ext cx="2690954" cy="523220"/>
            </a:xfrm>
            <a:prstGeom prst="rect">
              <a:avLst/>
            </a:prstGeom>
            <a:solidFill>
              <a:srgbClr val="C5E2E5"/>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pitchFamily="2" charset="0"/>
                  <a:ea typeface="Open Sans" pitchFamily="2" charset="0"/>
                  <a:cs typeface="Open Sans" pitchFamily="2" charset="0"/>
                </a:rPr>
                <a:t>I get the right clinical care for me.</a:t>
              </a:r>
            </a:p>
          </p:txBody>
        </p:sp>
        <p:sp>
          <p:nvSpPr>
            <p:cNvPr id="21" name="TextBox 15">
              <a:extLst>
                <a:ext uri="{FF2B5EF4-FFF2-40B4-BE49-F238E27FC236}">
                  <a16:creationId xmlns:a16="http://schemas.microsoft.com/office/drawing/2014/main" id="{141AA1D6-110B-6BD1-ED64-06FA4A0495E6}"/>
                </a:ext>
              </a:extLst>
            </p:cNvPr>
            <p:cNvSpPr txBox="1"/>
            <p:nvPr/>
          </p:nvSpPr>
          <p:spPr>
            <a:xfrm>
              <a:off x="4836320" y="1663622"/>
              <a:ext cx="2363905" cy="3069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Older person statement</a:t>
              </a:r>
            </a:p>
          </p:txBody>
        </p:sp>
      </p:grpSp>
      <p:grpSp>
        <p:nvGrpSpPr>
          <p:cNvPr id="9" name="Group 8" descr="Worker statement. I understand the clinical needs of the person I am caring for.">
            <a:extLst>
              <a:ext uri="{FF2B5EF4-FFF2-40B4-BE49-F238E27FC236}">
                <a16:creationId xmlns:a16="http://schemas.microsoft.com/office/drawing/2014/main" id="{3D0CBEE8-38A2-C1D6-858F-A241EA0C21E3}"/>
              </a:ext>
            </a:extLst>
          </p:cNvPr>
          <p:cNvGrpSpPr/>
          <p:nvPr/>
        </p:nvGrpSpPr>
        <p:grpSpPr>
          <a:xfrm>
            <a:off x="7861818" y="1647546"/>
            <a:ext cx="3217238" cy="1143357"/>
            <a:chOff x="245998" y="741510"/>
            <a:chExt cx="4249832" cy="1956898"/>
          </a:xfrm>
        </p:grpSpPr>
        <p:sp>
          <p:nvSpPr>
            <p:cNvPr id="10" name="Rectangle: Rounded Corners 9">
              <a:extLst>
                <a:ext uri="{FF2B5EF4-FFF2-40B4-BE49-F238E27FC236}">
                  <a16:creationId xmlns:a16="http://schemas.microsoft.com/office/drawing/2014/main" id="{67236A38-2F70-3841-82B8-DDC7AF10A736}"/>
                </a:ext>
              </a:extLst>
            </p:cNvPr>
            <p:cNvSpPr/>
            <p:nvPr/>
          </p:nvSpPr>
          <p:spPr>
            <a:xfrm>
              <a:off x="245998" y="1010197"/>
              <a:ext cx="4249832" cy="1688211"/>
            </a:xfrm>
            <a:prstGeom prst="roundRect">
              <a:avLst>
                <a:gd name="adj" fmla="val 8015"/>
              </a:avLst>
            </a:prstGeom>
            <a:solidFill>
              <a:srgbClr val="C5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11" name="Rectangle: Rounded Corners 10">
              <a:extLst>
                <a:ext uri="{FF2B5EF4-FFF2-40B4-BE49-F238E27FC236}">
                  <a16:creationId xmlns:a16="http://schemas.microsoft.com/office/drawing/2014/main" id="{88357FCB-9ADB-6526-F12B-9620DAA1C42B}"/>
                </a:ext>
              </a:extLst>
            </p:cNvPr>
            <p:cNvSpPr/>
            <p:nvPr/>
          </p:nvSpPr>
          <p:spPr>
            <a:xfrm>
              <a:off x="765138" y="792279"/>
              <a:ext cx="3211551" cy="431181"/>
            </a:xfrm>
            <a:prstGeom prst="roundRect">
              <a:avLst>
                <a:gd name="adj" fmla="val 50000"/>
              </a:avLst>
            </a:prstGeom>
            <a:solidFill>
              <a:srgbClr val="65BD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12" name="TextBox 19">
              <a:extLst>
                <a:ext uri="{FF2B5EF4-FFF2-40B4-BE49-F238E27FC236}">
                  <a16:creationId xmlns:a16="http://schemas.microsoft.com/office/drawing/2014/main" id="{1C5C472E-4FF8-D7F9-2028-8177DB753339}"/>
                </a:ext>
              </a:extLst>
            </p:cNvPr>
            <p:cNvSpPr txBox="1"/>
            <p:nvPr/>
          </p:nvSpPr>
          <p:spPr>
            <a:xfrm>
              <a:off x="765138" y="1310333"/>
              <a:ext cx="3491406" cy="1264251"/>
            </a:xfrm>
            <a:prstGeom prst="rect">
              <a:avLst/>
            </a:prstGeom>
            <a:solidFill>
              <a:srgbClr val="C5E2E5"/>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pitchFamily="2" charset="0"/>
                  <a:ea typeface="Open Sans" pitchFamily="2" charset="0"/>
                  <a:cs typeface="Open Sans" pitchFamily="2" charset="0"/>
                </a:rPr>
                <a:t>I understand the clinical needs of the person I am caring for.</a:t>
              </a:r>
            </a:p>
          </p:txBody>
        </p:sp>
        <p:sp>
          <p:nvSpPr>
            <p:cNvPr id="13" name="TextBox 20">
              <a:extLst>
                <a:ext uri="{FF2B5EF4-FFF2-40B4-BE49-F238E27FC236}">
                  <a16:creationId xmlns:a16="http://schemas.microsoft.com/office/drawing/2014/main" id="{7A08C83C-9C84-1BD2-4FA1-A9E05370A9DD}"/>
                </a:ext>
              </a:extLst>
            </p:cNvPr>
            <p:cNvSpPr txBox="1"/>
            <p:nvPr/>
          </p:nvSpPr>
          <p:spPr>
            <a:xfrm>
              <a:off x="838225" y="741510"/>
              <a:ext cx="3042303"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Worker statement</a:t>
              </a:r>
            </a:p>
          </p:txBody>
        </p:sp>
      </p:grpSp>
    </p:spTree>
    <p:extLst>
      <p:ext uri="{BB962C8B-B14F-4D97-AF65-F5344CB8AC3E}">
        <p14:creationId xmlns:p14="http://schemas.microsoft.com/office/powerpoint/2010/main" val="1275444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enior woman at home">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26382" r="26382"/>
          <a:stretch/>
        </p:blipFill>
        <p:spPr>
          <a:xfrm flipH="1">
            <a:off x="786" y="78"/>
            <a:ext cx="4859126" cy="6857921"/>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454519"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a:ea typeface="Open Sans ExtraBold"/>
                <a:cs typeface="Open Sans ExtraBold"/>
              </a:rPr>
              <a:t>How can we apply Standard 5 in practice?</a:t>
            </a:r>
            <a:endParaRPr kumimoji="0" lang="en-AU" sz="3500" strike="noStrike" cap="none" spc="0" normalizeH="0" baseline="0" noProof="0" dirty="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21</a:t>
            </a:fld>
            <a:endParaRPr lang="en-AU" noProof="0" dirty="0">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noProof="0" dirty="0"/>
          </a:p>
        </p:txBody>
      </p:sp>
      <p:sp>
        <p:nvSpPr>
          <p:cNvPr id="3" name="TextBox 2">
            <a:extLst>
              <a:ext uri="{FF2B5EF4-FFF2-40B4-BE49-F238E27FC236}">
                <a16:creationId xmlns:a16="http://schemas.microsoft.com/office/drawing/2014/main" id="{3983B684-3057-7C74-42F7-9203112DBA65}"/>
              </a:ext>
            </a:extLst>
          </p:cNvPr>
          <p:cNvSpPr txBox="1"/>
          <p:nvPr/>
        </p:nvSpPr>
        <p:spPr>
          <a:xfrm>
            <a:off x="5373624" y="2150601"/>
            <a:ext cx="6473952" cy="46185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AU" noProof="0" dirty="0">
                <a:latin typeface="Open Sans"/>
                <a:ea typeface="+mn-lt"/>
                <a:cs typeface="+mn-lt"/>
              </a:rPr>
              <a:t>agree with other registered health practitioners, allied health professionals, allied assistants and others about their roles, responsibilities and procedures for providing clinical care services</a:t>
            </a:r>
          </a:p>
          <a:p>
            <a:pPr marL="285750" indent="-285750">
              <a:lnSpc>
                <a:spcPct val="150000"/>
              </a:lnSpc>
              <a:buFont typeface="Arial"/>
              <a:buChar char="•"/>
            </a:pPr>
            <a:r>
              <a:rPr lang="en-AU" noProof="0" dirty="0">
                <a:latin typeface="Open Sans"/>
                <a:ea typeface="+mn-lt"/>
                <a:cs typeface="+mn-lt"/>
              </a:rPr>
              <a:t>work towards using a digital clinical information system</a:t>
            </a:r>
          </a:p>
          <a:p>
            <a:pPr marL="285750" indent="-285750">
              <a:lnSpc>
                <a:spcPct val="150000"/>
              </a:lnSpc>
              <a:buFont typeface="Arial"/>
              <a:buChar char="•"/>
            </a:pPr>
            <a:r>
              <a:rPr lang="en-AU" noProof="0" dirty="0">
                <a:latin typeface="Open Sans"/>
                <a:ea typeface="+mn-lt"/>
                <a:cs typeface="+mn-lt"/>
              </a:rPr>
              <a:t>have processes to make sure medication reviews are done with specific rules for when these must happen</a:t>
            </a:r>
          </a:p>
          <a:p>
            <a:pPr marL="285750" indent="-285750">
              <a:lnSpc>
                <a:spcPct val="150000"/>
              </a:lnSpc>
              <a:buFont typeface="Arial"/>
              <a:buChar char="•"/>
            </a:pPr>
            <a:r>
              <a:rPr lang="en-AU" noProof="0" dirty="0">
                <a:latin typeface="Open Sans"/>
                <a:ea typeface="+mn-lt"/>
                <a:cs typeface="+mn-lt"/>
              </a:rPr>
              <a:t>report adverse medicine and vaccine events to the Therapeutic Goods Administration</a:t>
            </a:r>
          </a:p>
          <a:p>
            <a:pPr marL="285750" indent="-285750">
              <a:lnSpc>
                <a:spcPct val="150000"/>
              </a:lnSpc>
              <a:buFont typeface="Arial"/>
              <a:buChar char="•"/>
            </a:pPr>
            <a:r>
              <a:rPr lang="en-AU" noProof="0" dirty="0">
                <a:latin typeface="Open Sans"/>
                <a:ea typeface="+mn-lt"/>
                <a:cs typeface="+mn-lt"/>
              </a:rPr>
              <a:t>regularly review and improve the effectiveness of our system to use medicines safely and correctly.</a:t>
            </a:r>
          </a:p>
        </p:txBody>
      </p:sp>
    </p:spTree>
    <p:extLst>
      <p:ext uri="{BB962C8B-B14F-4D97-AF65-F5344CB8AC3E}">
        <p14:creationId xmlns:p14="http://schemas.microsoft.com/office/powerpoint/2010/main" val="43005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2E0FCEAB-2804-7AC6-8705-166B6BFAB188}"/>
              </a:ext>
            </a:extLst>
          </p:cNvPr>
          <p:cNvSpPr txBox="1">
            <a:spLocks/>
          </p:cNvSpPr>
          <p:nvPr/>
        </p:nvSpPr>
        <p:spPr>
          <a:xfrm>
            <a:off x="761802" y="661479"/>
            <a:ext cx="5748725" cy="162452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pitchFamily="2" charset="0"/>
                <a:ea typeface="Open Sans ExtraBold" pitchFamily="2" charset="0"/>
                <a:cs typeface="Open Sans ExtraBold" pitchFamily="2" charset="0"/>
              </a:rPr>
              <a:t>How can we apply Standard 5 in practice?</a:t>
            </a:r>
            <a:endParaRPr kumimoji="0" lang="en-AU" sz="3500" strike="noStrike" cap="none" spc="0" normalizeH="0" baseline="0" noProof="0" dirty="0">
              <a:ln>
                <a:noFill/>
              </a:ln>
              <a:uLnTx/>
              <a:uFillTx/>
              <a:latin typeface="Open Sans ExtraBold" pitchFamily="2" charset="0"/>
              <a:ea typeface="Open Sans ExtraBold" pitchFamily="2" charset="0"/>
              <a:cs typeface="Open Sans ExtraBold" pitchFamily="2" charset="0"/>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356104" y="2432304"/>
            <a:ext cx="6839711" cy="3613149"/>
          </a:xfrm>
          <a:prstGeom prst="rect">
            <a:avLst/>
          </a:prstGeom>
        </p:spPr>
        <p:txBody>
          <a:bodyPr vert="horz" lIns="91440" tIns="45720" rIns="91440" bIns="45720" rtlCol="0" anchor="ctr">
            <a:normAutofit fontScale="92500"/>
          </a:bodyPr>
          <a:lstStyle/>
          <a:p>
            <a:pPr marL="285750" indent="-228600">
              <a:lnSpc>
                <a:spcPct val="150000"/>
              </a:lnSpc>
              <a:spcAft>
                <a:spcPts val="600"/>
              </a:spcAft>
              <a:buFont typeface="Arial" panose="020B0604020202020204" pitchFamily="34" charset="0"/>
              <a:buChar char="•"/>
            </a:pPr>
            <a:r>
              <a:rPr lang="en-AU" noProof="0" dirty="0">
                <a:latin typeface="Open Sans" pitchFamily="2" charset="0"/>
                <a:ea typeface="Open Sans" pitchFamily="2" charset="0"/>
                <a:cs typeface="Open Sans" pitchFamily="2" charset="0"/>
              </a:rPr>
              <a:t>use an effective clinical governance framework</a:t>
            </a:r>
          </a:p>
          <a:p>
            <a:pPr marL="285750" indent="-228600">
              <a:lnSpc>
                <a:spcPct val="150000"/>
              </a:lnSpc>
              <a:spcAft>
                <a:spcPts val="600"/>
              </a:spcAft>
              <a:buFont typeface="Arial" panose="020B0604020202020204" pitchFamily="34" charset="0"/>
              <a:buChar char="•"/>
            </a:pPr>
            <a:r>
              <a:rPr lang="en-AU" noProof="0" dirty="0">
                <a:latin typeface="Open Sans" pitchFamily="2" charset="0"/>
                <a:ea typeface="Open Sans" pitchFamily="2" charset="0"/>
                <a:cs typeface="Open Sans" pitchFamily="2" charset="0"/>
              </a:rPr>
              <a:t>provide appropriate rights-based, person-centred clinical care services</a:t>
            </a:r>
          </a:p>
          <a:p>
            <a:pPr marL="285750" indent="-228600">
              <a:lnSpc>
                <a:spcPct val="150000"/>
              </a:lnSpc>
              <a:spcAft>
                <a:spcPts val="600"/>
              </a:spcAft>
              <a:buFont typeface="Arial" panose="020B0604020202020204" pitchFamily="34" charset="0"/>
              <a:buChar char="•"/>
            </a:pPr>
            <a:r>
              <a:rPr lang="en-AU" noProof="0" dirty="0">
                <a:latin typeface="Open Sans" pitchFamily="2" charset="0"/>
                <a:ea typeface="Open Sans" pitchFamily="2" charset="0"/>
                <a:cs typeface="Open Sans" pitchFamily="2" charset="0"/>
              </a:rPr>
              <a:t>make sure we provide people receiving our care with access to a range of supports and registered health practitioners, allied health professionals, allied assistants and others based on their needs</a:t>
            </a:r>
          </a:p>
          <a:p>
            <a:pPr marL="285750" indent="-228600">
              <a:lnSpc>
                <a:spcPct val="150000"/>
              </a:lnSpc>
              <a:spcAft>
                <a:spcPts val="600"/>
              </a:spcAft>
              <a:buFont typeface="Arial" panose="020B0604020202020204" pitchFamily="34" charset="0"/>
              <a:buChar char="•"/>
            </a:pPr>
            <a:r>
              <a:rPr lang="en-AU" noProof="0" dirty="0">
                <a:latin typeface="Open Sans" pitchFamily="2" charset="0"/>
                <a:ea typeface="Open Sans" pitchFamily="2" charset="0"/>
                <a:cs typeface="Open Sans" pitchFamily="2" charset="0"/>
              </a:rPr>
              <a:t>increase dignity as part of palliative care and end of life care.</a:t>
            </a:r>
          </a:p>
        </p:txBody>
      </p:sp>
      <p:pic>
        <p:nvPicPr>
          <p:cNvPr id="9" name="Content Placeholder 8" descr="Old women hanging out">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1155" t="-1" r="56905" b="9639"/>
          <a:stretch/>
        </p:blipFill>
        <p:spPr>
          <a:xfrm>
            <a:off x="7551920" y="1"/>
            <a:ext cx="4646904" cy="6858000"/>
          </a:xfrm>
          <a:prstGeom prst="rect">
            <a:avLst/>
          </a:prstGeom>
        </p:spPr>
      </p:pic>
      <p:sp>
        <p:nvSpPr>
          <p:cNvPr id="5" name="Picture Placeholder 4">
            <a:extLst>
              <a:ext uri="{FF2B5EF4-FFF2-40B4-BE49-F238E27FC236}">
                <a16:creationId xmlns:a16="http://schemas.microsoft.com/office/drawing/2014/main" id="{6F6E287E-A9F8-5936-506F-94864DC914F7}"/>
              </a:ext>
            </a:extLst>
          </p:cNvPr>
          <p:cNvSpPr>
            <a:spLocks noGrp="1"/>
          </p:cNvSpPr>
          <p:nvPr>
            <p:ph type="pic" sz="quarter" idx="13"/>
          </p:nvPr>
        </p:nvSpPr>
        <p:spPr/>
        <p:txBody>
          <a:bodyPr/>
          <a:lstStyle/>
          <a:p>
            <a:endParaRPr lang="en-AU" noProof="0" dirty="0"/>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22</a:t>
            </a:fld>
            <a:endParaRPr lang="en-AU" noProof="0" dirty="0">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Tree>
    <p:extLst>
      <p:ext uri="{BB962C8B-B14F-4D97-AF65-F5344CB8AC3E}">
        <p14:creationId xmlns:p14="http://schemas.microsoft.com/office/powerpoint/2010/main" val="1107704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pic>
        <p:nvPicPr>
          <p:cNvPr id="9" name="Content Placeholder 8" descr="Businesswoman brainstorming at board in office">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32962" r="19979" b="10501"/>
          <a:stretch/>
        </p:blipFill>
        <p:spPr>
          <a:xfrm>
            <a:off x="-1" y="-2"/>
            <a:ext cx="5410198" cy="6858002"/>
          </a:xfrm>
          <a:prstGeom prst="rect">
            <a:avLst/>
          </a:prstGeom>
        </p:spPr>
      </p:pic>
      <p:sp useBgFill="1">
        <p:nvSpPr>
          <p:cNvPr id="23" name="Rectangle 2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 name="Title 2">
            <a:extLst>
              <a:ext uri="{FF2B5EF4-FFF2-40B4-BE49-F238E27FC236}">
                <a16:creationId xmlns:a16="http://schemas.microsoft.com/office/drawing/2014/main" id="{61152C73-3BEF-F18E-143C-1301EFAE843E}"/>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AU" sz="3500" noProof="0" dirty="0">
                <a:latin typeface="Open Sans ExtraBold" pitchFamily="2" charset="0"/>
                <a:ea typeface="Open Sans ExtraBold" pitchFamily="2" charset="0"/>
                <a:cs typeface="Open Sans ExtraBold" pitchFamily="2" charset="0"/>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5791028" y="1567543"/>
            <a:ext cx="6113546" cy="4672535"/>
          </a:xfrm>
        </p:spPr>
        <p:txBody>
          <a:bodyPr vert="horz" lIns="91440" tIns="45720" rIns="91440" bIns="45720" rtlCol="0" anchor="ctr">
            <a:noAutofit/>
          </a:bodyPr>
          <a:lstStyle/>
          <a:p>
            <a:r>
              <a:rPr lang="en-AU" sz="1800" b="0" i="0" u="none" strike="noStrike" baseline="0" noProof="0" dirty="0">
                <a:solidFill>
                  <a:srgbClr val="000000"/>
                </a:solidFill>
                <a:latin typeface="Open Sans" pitchFamily="2" charset="0"/>
              </a:rPr>
              <a:t>How do you make sure this Standard’s key topics are shown in the funded aged care services you provide to the older people receiving care? </a:t>
            </a:r>
          </a:p>
          <a:p>
            <a:r>
              <a:rPr lang="en-AU" sz="1800" b="0" i="0" u="none" strike="noStrike" baseline="0" noProof="0" dirty="0">
                <a:solidFill>
                  <a:srgbClr val="000000"/>
                </a:solidFill>
                <a:latin typeface="Open Sans" pitchFamily="2" charset="0"/>
              </a:rPr>
              <a:t>How do you partner with older people receiving clinical care? </a:t>
            </a:r>
          </a:p>
          <a:p>
            <a:r>
              <a:rPr lang="en-AU" sz="1800" b="0" i="0" u="none" strike="noStrike" baseline="0" noProof="0" dirty="0">
                <a:solidFill>
                  <a:srgbClr val="000000"/>
                </a:solidFill>
                <a:latin typeface="Open Sans" pitchFamily="2" charset="0"/>
              </a:rPr>
              <a:t>How do you ask for feedback from older people receiving care about their experience of clinical care? </a:t>
            </a:r>
          </a:p>
        </p:txBody>
      </p:sp>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23</a:t>
            </a:fld>
            <a:endParaRPr lang="en-AU" noProof="0" dirty="0">
              <a:solidFill>
                <a:schemeClr val="tx1"/>
              </a:solidFill>
              <a:latin typeface="Calibri" panose="020F0502020204030204"/>
            </a:endParaRP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2" name="Picture Placeholder 7">
            <a:extLst>
              <a:ext uri="{FF2B5EF4-FFF2-40B4-BE49-F238E27FC236}">
                <a16:creationId xmlns:a16="http://schemas.microsoft.com/office/drawing/2014/main" id="{CDD3210D-F959-3F22-A711-37295ADDD8DF}"/>
              </a:ext>
            </a:extLst>
          </p:cNvPr>
          <p:cNvSpPr>
            <a:spLocks noGrp="1"/>
          </p:cNvSpPr>
          <p:nvPr>
            <p:ph type="pic" sz="quarter" idx="13"/>
          </p:nvPr>
        </p:nvSpPr>
        <p:spPr>
          <a:xfrm>
            <a:off x="85725" y="85725"/>
            <a:ext cx="2359025" cy="690563"/>
          </a:xfrm>
        </p:spPr>
        <p:txBody>
          <a:bodyPr/>
          <a:lstStyle/>
          <a:p>
            <a:endParaRPr lang="en-AU" noProof="0" dirty="0"/>
          </a:p>
        </p:txBody>
      </p:sp>
    </p:spTree>
    <p:extLst>
      <p:ext uri="{BB962C8B-B14F-4D97-AF65-F5344CB8AC3E}">
        <p14:creationId xmlns:p14="http://schemas.microsoft.com/office/powerpoint/2010/main" val="4169346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32B00-366B-C4DE-C33A-9C1E8C1BC9D6}"/>
              </a:ext>
            </a:extLst>
          </p:cNvPr>
          <p:cNvSpPr>
            <a:spLocks noGrp="1"/>
          </p:cNvSpPr>
          <p:nvPr>
            <p:ph type="sldNum" sz="quarter" idx="12"/>
          </p:nvPr>
        </p:nvSpPr>
        <p:spPr/>
        <p:txBody>
          <a:bodyPr/>
          <a:lstStyle/>
          <a:p>
            <a:fld id="{330EA680-D336-4FF7-8B7A-9848BB0A1C32}" type="slidenum">
              <a:rPr lang="en-AU" noProof="0" smtClean="0"/>
              <a:t>24</a:t>
            </a:fld>
            <a:endParaRPr lang="en-AU" noProof="0" dirty="0"/>
          </a:p>
        </p:txBody>
      </p:sp>
      <p:sp>
        <p:nvSpPr>
          <p:cNvPr id="4" name="Picture Placeholder 3">
            <a:extLst>
              <a:ext uri="{FF2B5EF4-FFF2-40B4-BE49-F238E27FC236}">
                <a16:creationId xmlns:a16="http://schemas.microsoft.com/office/drawing/2014/main" id="{96EA8BD5-5E8C-3BE4-68D1-A230DD5DF27A}"/>
              </a:ext>
            </a:extLst>
          </p:cNvPr>
          <p:cNvSpPr>
            <a:spLocks noGrp="1"/>
          </p:cNvSpPr>
          <p:nvPr>
            <p:ph type="pic" sz="quarter" idx="13"/>
          </p:nvPr>
        </p:nvSpPr>
        <p:spPr/>
        <p:txBody>
          <a:bodyPr/>
          <a:lstStyle/>
          <a:p>
            <a:endParaRPr lang="en-AU" noProof="0" dirty="0"/>
          </a:p>
        </p:txBody>
      </p:sp>
      <p:pic>
        <p:nvPicPr>
          <p:cNvPr id="5" name="Content Placeholder 14">
            <a:extLst>
              <a:ext uri="{FF2B5EF4-FFF2-40B4-BE49-F238E27FC236}">
                <a16:creationId xmlns:a16="http://schemas.microsoft.com/office/drawing/2014/main" id="{AB81D29E-C3C9-07F6-1D76-A52393BE57A8}"/>
              </a:ext>
            </a:extLst>
          </p:cNvPr>
          <p:cNvPicPr>
            <a:picLocks noGrp="1" noChangeAspect="1"/>
          </p:cNvPicPr>
          <p:nvPr/>
        </p:nvPicPr>
        <p:blipFill>
          <a:blip r:embed="rId3" cstate="print">
            <a:extLst>
              <a:ext uri="{28A0092B-C50C-407E-A947-70E740481C1C}">
                <a14:useLocalDpi xmlns:a14="http://schemas.microsoft.com/office/drawing/2010/main" val="0"/>
              </a:ext>
            </a:extLst>
          </a:blip>
          <a:srcRect/>
          <a:stretch/>
        </p:blipFill>
        <p:spPr>
          <a:xfrm>
            <a:off x="7777887" y="2098193"/>
            <a:ext cx="3601909" cy="3601909"/>
          </a:xfrm>
          <a:prstGeom prst="rect">
            <a:avLst/>
          </a:prstGeom>
          <a:ln>
            <a:noFill/>
          </a:ln>
        </p:spPr>
      </p:pic>
      <p:pic>
        <p:nvPicPr>
          <p:cNvPr id="55" name="Picture 54" descr="A colorful circle with a black background&#10;&#10;Description automatically generated">
            <a:extLst>
              <a:ext uri="{FF2B5EF4-FFF2-40B4-BE49-F238E27FC236}">
                <a16:creationId xmlns:a16="http://schemas.microsoft.com/office/drawing/2014/main" id="{3CEC82A9-E602-64D6-A3F6-4381873BFE4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57" name="Title 2">
            <a:extLst>
              <a:ext uri="{FF2B5EF4-FFF2-40B4-BE49-F238E27FC236}">
                <a16:creationId xmlns:a16="http://schemas.microsoft.com/office/drawing/2014/main" id="{89218F7A-5A70-1165-3AEA-6F9EDB2CB83B}"/>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noProof="0" dirty="0">
                <a:latin typeface="Open Sans ExtraBold"/>
                <a:ea typeface="Open Sans ExtraBold"/>
                <a:cs typeface="Open Sans ExtraBold"/>
              </a:rPr>
              <a:t>Strengthened Quality Standard 6: Food and nutrition</a:t>
            </a:r>
            <a:endParaRPr kumimoji="0" lang="en-AU" sz="3500" strike="noStrike" kern="1200" cap="none" spc="0" normalizeH="0" baseline="0" noProof="0" dirty="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39" name="TextBox 38">
            <a:extLst>
              <a:ext uri="{FF2B5EF4-FFF2-40B4-BE49-F238E27FC236}">
                <a16:creationId xmlns:a16="http://schemas.microsoft.com/office/drawing/2014/main" id="{37D11D17-1093-7437-C1BC-1FF439E37F9B}"/>
              </a:ext>
            </a:extLst>
          </p:cNvPr>
          <p:cNvSpPr txBox="1"/>
          <p:nvPr/>
        </p:nvSpPr>
        <p:spPr>
          <a:xfrm>
            <a:off x="969657" y="3265715"/>
            <a:ext cx="6491847" cy="2783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AU" b="1" noProof="0" dirty="0">
                <a:latin typeface="Open Sans"/>
                <a:ea typeface="Calibri"/>
                <a:cs typeface="Calibri"/>
              </a:rPr>
              <a:t>Outcomes</a:t>
            </a:r>
            <a:endParaRPr lang="en-AU" noProof="0" dirty="0">
              <a:latin typeface="Open Sans"/>
              <a:ea typeface="Calibri"/>
              <a:cs typeface="Calibri"/>
            </a:endParaRPr>
          </a:p>
          <a:p>
            <a:pPr marL="285750" indent="-285750">
              <a:lnSpc>
                <a:spcPct val="200000"/>
              </a:lnSpc>
              <a:buFont typeface="Arial"/>
              <a:buChar char="•"/>
            </a:pPr>
            <a:r>
              <a:rPr lang="en-AU" noProof="0" dirty="0">
                <a:latin typeface="Open Sans"/>
                <a:ea typeface="Calibri"/>
                <a:cs typeface="Calibri"/>
              </a:rPr>
              <a:t>6.1: Partnering with individuals on food and nutrition​</a:t>
            </a:r>
          </a:p>
          <a:p>
            <a:pPr marL="285750" indent="-285750">
              <a:lnSpc>
                <a:spcPct val="200000"/>
              </a:lnSpc>
              <a:buFont typeface="Arial"/>
              <a:buChar char="•"/>
            </a:pPr>
            <a:r>
              <a:rPr lang="en-AU" noProof="0" dirty="0">
                <a:latin typeface="Open Sans"/>
                <a:ea typeface="Calibri"/>
                <a:cs typeface="Calibri"/>
              </a:rPr>
              <a:t>6.2: Assessment of nutritional needs and preferences​</a:t>
            </a:r>
          </a:p>
          <a:p>
            <a:pPr marL="285750" indent="-285750">
              <a:lnSpc>
                <a:spcPct val="200000"/>
              </a:lnSpc>
              <a:buFont typeface="Arial"/>
              <a:buChar char="•"/>
            </a:pPr>
            <a:r>
              <a:rPr lang="en-AU" noProof="0" dirty="0">
                <a:latin typeface="Open Sans"/>
                <a:ea typeface="Calibri"/>
                <a:cs typeface="Calibri"/>
              </a:rPr>
              <a:t>6.3: Provision of food and drink​s</a:t>
            </a:r>
          </a:p>
          <a:p>
            <a:pPr marL="285750" indent="-285750">
              <a:lnSpc>
                <a:spcPct val="200000"/>
              </a:lnSpc>
              <a:buFont typeface="Arial"/>
              <a:buChar char="•"/>
            </a:pPr>
            <a:r>
              <a:rPr lang="en-AU" noProof="0" dirty="0">
                <a:latin typeface="Open Sans"/>
                <a:ea typeface="Calibri"/>
                <a:cs typeface="Calibri"/>
              </a:rPr>
              <a:t>6.4: Dining experience​</a:t>
            </a:r>
          </a:p>
        </p:txBody>
      </p:sp>
      <p:grpSp>
        <p:nvGrpSpPr>
          <p:cNvPr id="25" name="Group 24">
            <a:extLst>
              <a:ext uri="{FF2B5EF4-FFF2-40B4-BE49-F238E27FC236}">
                <a16:creationId xmlns:a16="http://schemas.microsoft.com/office/drawing/2014/main" id="{F132DDEA-D5BA-3CA2-D059-98B825C1FEE7}"/>
              </a:ext>
            </a:extLst>
          </p:cNvPr>
          <p:cNvGrpSpPr/>
          <p:nvPr/>
        </p:nvGrpSpPr>
        <p:grpSpPr>
          <a:xfrm>
            <a:off x="672128" y="2098193"/>
            <a:ext cx="3217238" cy="1151767"/>
            <a:chOff x="672128" y="2098193"/>
            <a:chExt cx="3217238" cy="1151767"/>
          </a:xfrm>
        </p:grpSpPr>
        <p:sp>
          <p:nvSpPr>
            <p:cNvPr id="16" name="Rectangle: Rounded Corners 15">
              <a:extLst>
                <a:ext uri="{FF2B5EF4-FFF2-40B4-BE49-F238E27FC236}">
                  <a16:creationId xmlns:a16="http://schemas.microsoft.com/office/drawing/2014/main" id="{D4670E85-D0CD-B647-8FF9-51C15244D8C6}"/>
                </a:ext>
              </a:extLst>
            </p:cNvPr>
            <p:cNvSpPr/>
            <p:nvPr/>
          </p:nvSpPr>
          <p:spPr>
            <a:xfrm>
              <a:off x="672128" y="2263588"/>
              <a:ext cx="3217238" cy="986372"/>
            </a:xfrm>
            <a:prstGeom prst="roundRect">
              <a:avLst>
                <a:gd name="adj" fmla="val 8015"/>
              </a:avLst>
            </a:prstGeom>
            <a:solidFill>
              <a:srgbClr val="FCCE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17" name="Rectangle: Rounded Corners 16">
              <a:extLst>
                <a:ext uri="{FF2B5EF4-FFF2-40B4-BE49-F238E27FC236}">
                  <a16:creationId xmlns:a16="http://schemas.microsoft.com/office/drawing/2014/main" id="{51BDF721-1867-AEC6-AAAB-2D8456A946BA}"/>
                </a:ext>
              </a:extLst>
            </p:cNvPr>
            <p:cNvSpPr/>
            <p:nvPr/>
          </p:nvSpPr>
          <p:spPr>
            <a:xfrm>
              <a:off x="1065131" y="2136266"/>
              <a:ext cx="2431231" cy="251926"/>
            </a:xfrm>
            <a:prstGeom prst="roundRect">
              <a:avLst>
                <a:gd name="adj" fmla="val 50000"/>
              </a:avLst>
            </a:prstGeom>
            <a:solidFill>
              <a:srgbClr val="F587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23" name="TextBox 10">
              <a:extLst>
                <a:ext uri="{FF2B5EF4-FFF2-40B4-BE49-F238E27FC236}">
                  <a16:creationId xmlns:a16="http://schemas.microsoft.com/office/drawing/2014/main" id="{62358C6F-F8AE-878F-7C5B-DAAE172261EA}"/>
                </a:ext>
              </a:extLst>
            </p:cNvPr>
            <p:cNvSpPr txBox="1"/>
            <p:nvPr/>
          </p:nvSpPr>
          <p:spPr>
            <a:xfrm>
              <a:off x="969657" y="2478157"/>
              <a:ext cx="2708164" cy="523220"/>
            </a:xfrm>
            <a:prstGeom prst="rect">
              <a:avLst/>
            </a:prstGeom>
            <a:solidFill>
              <a:srgbClr val="FCCEB2"/>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pitchFamily="2" charset="0"/>
                  <a:ea typeface="Open Sans" pitchFamily="2" charset="0"/>
                  <a:cs typeface="Open Sans" pitchFamily="2" charset="0"/>
                </a:rPr>
                <a:t>I enjoy tasty and nutritious food every day.</a:t>
              </a:r>
            </a:p>
          </p:txBody>
        </p:sp>
        <p:sp>
          <p:nvSpPr>
            <p:cNvPr id="24" name="TextBox 11">
              <a:extLst>
                <a:ext uri="{FF2B5EF4-FFF2-40B4-BE49-F238E27FC236}">
                  <a16:creationId xmlns:a16="http://schemas.microsoft.com/office/drawing/2014/main" id="{0856082C-A723-905F-C85F-9EAE08CFCACD}"/>
                </a:ext>
              </a:extLst>
            </p:cNvPr>
            <p:cNvSpPr txBox="1"/>
            <p:nvPr/>
          </p:nvSpPr>
          <p:spPr>
            <a:xfrm>
              <a:off x="1059663" y="2098193"/>
              <a:ext cx="2363905" cy="3069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Older person statement</a:t>
              </a:r>
            </a:p>
          </p:txBody>
        </p:sp>
      </p:grpSp>
      <p:grpSp>
        <p:nvGrpSpPr>
          <p:cNvPr id="11" name="Group 10" descr="Worker statement. I make sure our residents enjoy appetising and nutritious food everyday.">
            <a:extLst>
              <a:ext uri="{FF2B5EF4-FFF2-40B4-BE49-F238E27FC236}">
                <a16:creationId xmlns:a16="http://schemas.microsoft.com/office/drawing/2014/main" id="{C4E265EF-D703-216C-56FF-FB7B31B46285}"/>
              </a:ext>
            </a:extLst>
          </p:cNvPr>
          <p:cNvGrpSpPr/>
          <p:nvPr/>
        </p:nvGrpSpPr>
        <p:grpSpPr>
          <a:xfrm>
            <a:off x="4085161" y="2118694"/>
            <a:ext cx="3217238" cy="1143357"/>
            <a:chOff x="245998" y="741510"/>
            <a:chExt cx="4249832" cy="1956898"/>
          </a:xfrm>
        </p:grpSpPr>
        <p:sp>
          <p:nvSpPr>
            <p:cNvPr id="12" name="Rectangle: Rounded Corners 11">
              <a:extLst>
                <a:ext uri="{FF2B5EF4-FFF2-40B4-BE49-F238E27FC236}">
                  <a16:creationId xmlns:a16="http://schemas.microsoft.com/office/drawing/2014/main" id="{36B4C29E-B42D-EB4F-0A44-FEFDA940EDA3}"/>
                </a:ext>
              </a:extLst>
            </p:cNvPr>
            <p:cNvSpPr/>
            <p:nvPr/>
          </p:nvSpPr>
          <p:spPr>
            <a:xfrm>
              <a:off x="245998" y="1010197"/>
              <a:ext cx="4249832" cy="1688211"/>
            </a:xfrm>
            <a:prstGeom prst="roundRect">
              <a:avLst>
                <a:gd name="adj" fmla="val 8015"/>
              </a:avLst>
            </a:prstGeom>
            <a:solidFill>
              <a:srgbClr val="FCCE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13" name="Rectangle: Rounded Corners 12">
              <a:extLst>
                <a:ext uri="{FF2B5EF4-FFF2-40B4-BE49-F238E27FC236}">
                  <a16:creationId xmlns:a16="http://schemas.microsoft.com/office/drawing/2014/main" id="{A096A468-6AC0-40DB-7DB7-3A5A09FB0D8C}"/>
                </a:ext>
              </a:extLst>
            </p:cNvPr>
            <p:cNvSpPr/>
            <p:nvPr/>
          </p:nvSpPr>
          <p:spPr>
            <a:xfrm>
              <a:off x="765138" y="792279"/>
              <a:ext cx="3211551" cy="431181"/>
            </a:xfrm>
            <a:prstGeom prst="roundRect">
              <a:avLst>
                <a:gd name="adj" fmla="val 50000"/>
              </a:avLst>
            </a:prstGeom>
            <a:solidFill>
              <a:srgbClr val="F587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14" name="TextBox 15">
              <a:extLst>
                <a:ext uri="{FF2B5EF4-FFF2-40B4-BE49-F238E27FC236}">
                  <a16:creationId xmlns:a16="http://schemas.microsoft.com/office/drawing/2014/main" id="{4A0E9E1C-717E-DA12-953F-87BFA554171F}"/>
                </a:ext>
              </a:extLst>
            </p:cNvPr>
            <p:cNvSpPr txBox="1"/>
            <p:nvPr/>
          </p:nvSpPr>
          <p:spPr>
            <a:xfrm>
              <a:off x="462211" y="1310333"/>
              <a:ext cx="3794333" cy="1264251"/>
            </a:xfrm>
            <a:prstGeom prst="rect">
              <a:avLst/>
            </a:prstGeom>
            <a:solidFill>
              <a:srgbClr val="FCCEB2"/>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pitchFamily="2" charset="0"/>
                  <a:ea typeface="Open Sans" pitchFamily="2" charset="0"/>
                  <a:cs typeface="Open Sans" pitchFamily="2" charset="0"/>
                </a:rPr>
                <a:t>I make sure our residents enjoy appetising and nutritious food every day.</a:t>
              </a:r>
            </a:p>
          </p:txBody>
        </p:sp>
        <p:sp>
          <p:nvSpPr>
            <p:cNvPr id="15" name="TextBox 16">
              <a:extLst>
                <a:ext uri="{FF2B5EF4-FFF2-40B4-BE49-F238E27FC236}">
                  <a16:creationId xmlns:a16="http://schemas.microsoft.com/office/drawing/2014/main" id="{1C4BE22F-FECC-1CBA-E59C-58F7F1DF2B44}"/>
                </a:ext>
              </a:extLst>
            </p:cNvPr>
            <p:cNvSpPr txBox="1"/>
            <p:nvPr/>
          </p:nvSpPr>
          <p:spPr>
            <a:xfrm>
              <a:off x="838225" y="741510"/>
              <a:ext cx="3042303" cy="5253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Worker statement</a:t>
              </a:r>
            </a:p>
          </p:txBody>
        </p:sp>
      </p:grpSp>
    </p:spTree>
    <p:extLst>
      <p:ext uri="{BB962C8B-B14F-4D97-AF65-F5344CB8AC3E}">
        <p14:creationId xmlns:p14="http://schemas.microsoft.com/office/powerpoint/2010/main" val="3139974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Old couple preparing dinner">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36229" t="6949" r="19817"/>
          <a:stretch/>
        </p:blipFill>
        <p:spPr>
          <a:xfrm flipH="1">
            <a:off x="786" y="78"/>
            <a:ext cx="4859126" cy="6857921"/>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454519" y="437193"/>
            <a:ext cx="5879346" cy="1583632"/>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a:ea typeface="Open Sans ExtraBold"/>
                <a:cs typeface="Open Sans ExtraBold"/>
              </a:rPr>
              <a:t>How can we apply Standard 6 in practice?</a:t>
            </a:r>
            <a:endParaRPr kumimoji="0" lang="en-AU" sz="3500" strike="noStrike" cap="none" spc="0" normalizeH="0" baseline="0" noProof="0" dirty="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25</a:t>
            </a:fld>
            <a:endParaRPr lang="en-AU" noProof="0" dirty="0">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noProof="0" dirty="0"/>
          </a:p>
        </p:txBody>
      </p:sp>
      <p:sp>
        <p:nvSpPr>
          <p:cNvPr id="3" name="TextBox 2">
            <a:extLst>
              <a:ext uri="{FF2B5EF4-FFF2-40B4-BE49-F238E27FC236}">
                <a16:creationId xmlns:a16="http://schemas.microsoft.com/office/drawing/2014/main" id="{3983B684-3057-7C74-42F7-9203112DBA65}"/>
              </a:ext>
            </a:extLst>
          </p:cNvPr>
          <p:cNvSpPr txBox="1"/>
          <p:nvPr/>
        </p:nvSpPr>
        <p:spPr>
          <a:xfrm>
            <a:off x="5236464" y="1713010"/>
            <a:ext cx="6748272" cy="5034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AU" noProof="0" dirty="0">
                <a:latin typeface="Open Sans"/>
                <a:ea typeface="+mn-lt"/>
                <a:cs typeface="+mn-lt"/>
              </a:rPr>
              <a:t>work with people in our care to create an enjoyable food, drink and dining experience</a:t>
            </a:r>
          </a:p>
          <a:p>
            <a:pPr marL="285750" indent="-285750">
              <a:lnSpc>
                <a:spcPct val="150000"/>
              </a:lnSpc>
              <a:buFont typeface="Arial"/>
              <a:buChar char="•"/>
            </a:pPr>
            <a:r>
              <a:rPr lang="en-AU" noProof="0" dirty="0">
                <a:latin typeface="Open Sans"/>
                <a:ea typeface="+mn-lt"/>
                <a:cs typeface="+mn-lt"/>
              </a:rPr>
              <a:t>monitor and keep improving our food service</a:t>
            </a:r>
          </a:p>
          <a:p>
            <a:pPr marL="285750" indent="-285750">
              <a:lnSpc>
                <a:spcPct val="150000"/>
              </a:lnSpc>
              <a:buFont typeface="Arial"/>
              <a:buChar char="•"/>
            </a:pPr>
            <a:r>
              <a:rPr lang="en-AU" noProof="0" dirty="0">
                <a:latin typeface="Open Sans"/>
                <a:ea typeface="+mn-lt"/>
                <a:cs typeface="+mn-lt"/>
              </a:rPr>
              <a:t>develop and review menus with older people and relevant registered health practitioners, allied health professionals, allied assistants and others</a:t>
            </a:r>
          </a:p>
          <a:p>
            <a:pPr marL="285750" indent="-285750">
              <a:lnSpc>
                <a:spcPct val="150000"/>
              </a:lnSpc>
              <a:buFont typeface="Arial"/>
              <a:buChar char="•"/>
            </a:pPr>
            <a:r>
              <a:rPr lang="en-AU" noProof="0" dirty="0">
                <a:latin typeface="Open Sans"/>
                <a:ea typeface="+mn-lt"/>
                <a:cs typeface="+mn-lt"/>
              </a:rPr>
              <a:t>make sure people have choice about what, when, where and how they eat and drink</a:t>
            </a:r>
          </a:p>
          <a:p>
            <a:pPr marL="285750" indent="-285750">
              <a:lnSpc>
                <a:spcPct val="150000"/>
              </a:lnSpc>
              <a:buFont typeface="Arial"/>
              <a:buChar char="•"/>
            </a:pPr>
            <a:r>
              <a:rPr lang="en-AU" noProof="0" dirty="0">
                <a:latin typeface="Open Sans"/>
                <a:ea typeface="+mn-lt"/>
                <a:cs typeface="+mn-lt"/>
              </a:rPr>
              <a:t>support people to access nutritious snacks and drinks (including water), at all times</a:t>
            </a:r>
          </a:p>
          <a:p>
            <a:pPr marL="285750" indent="-285750">
              <a:lnSpc>
                <a:spcPct val="150000"/>
              </a:lnSpc>
              <a:buFont typeface="Arial"/>
              <a:buChar char="•"/>
            </a:pPr>
            <a:r>
              <a:rPr lang="en-AU" noProof="0" dirty="0">
                <a:latin typeface="Open Sans"/>
                <a:ea typeface="+mn-lt"/>
                <a:cs typeface="+mn-lt"/>
              </a:rPr>
              <a:t>make sure there are opportunities for people to share food and drinks with their visitors.</a:t>
            </a:r>
          </a:p>
        </p:txBody>
      </p:sp>
    </p:spTree>
    <p:extLst>
      <p:ext uri="{BB962C8B-B14F-4D97-AF65-F5344CB8AC3E}">
        <p14:creationId xmlns:p14="http://schemas.microsoft.com/office/powerpoint/2010/main" val="2430433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People sitting at table outdoors">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22861" r="17909"/>
          <a:stretch/>
        </p:blipFill>
        <p:spPr>
          <a:xfrm flipH="1">
            <a:off x="6096000" y="-7198"/>
            <a:ext cx="6103024" cy="6872406"/>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431541" y="597394"/>
            <a:ext cx="5438908" cy="162897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pitchFamily="2" charset="0"/>
                <a:ea typeface="Open Sans ExtraBold" pitchFamily="2" charset="0"/>
                <a:cs typeface="Open Sans ExtraBold" pitchFamily="2" charset="0"/>
              </a:rPr>
              <a:t>How can we apply Standard 6 in practice?</a:t>
            </a:r>
            <a:endParaRPr kumimoji="0" lang="en-AU" sz="3500" strike="noStrike" cap="none" spc="0" normalizeH="0" baseline="0" noProof="0" dirty="0">
              <a:ln>
                <a:noFill/>
              </a:ln>
              <a:uLnTx/>
              <a:uFillTx/>
              <a:latin typeface="Open Sans ExtraBold" pitchFamily="2" charset="0"/>
              <a:ea typeface="Open Sans ExtraBold" pitchFamily="2" charset="0"/>
              <a:cs typeface="Open Sans ExtraBold" pitchFamily="2" charset="0"/>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312910" y="2226364"/>
            <a:ext cx="5557538" cy="3374137"/>
          </a:xfrm>
          <a:prstGeom prst="rect">
            <a:avLst/>
          </a:prstGeom>
        </p:spPr>
        <p:txBody>
          <a:bodyPr vert="horz" lIns="91440" tIns="45720" rIns="91440" bIns="45720" rtlCol="0" anchor="ctr">
            <a:normAutofit/>
          </a:bodyPr>
          <a:lstStyle/>
          <a:p>
            <a:pPr marL="285750" indent="-228600">
              <a:lnSpc>
                <a:spcPct val="150000"/>
              </a:lnSpc>
              <a:spcAft>
                <a:spcPts val="600"/>
              </a:spcAft>
              <a:buFont typeface="Arial" panose="020B0604020202020204" pitchFamily="34" charset="0"/>
              <a:buChar char="•"/>
            </a:pPr>
            <a:r>
              <a:rPr lang="en-AU" noProof="0" dirty="0">
                <a:latin typeface="Open Sans" pitchFamily="2" charset="0"/>
                <a:ea typeface="Open Sans" pitchFamily="2" charset="0"/>
                <a:cs typeface="Open Sans" pitchFamily="2" charset="0"/>
              </a:rPr>
              <a:t>follow food safety guidelines</a:t>
            </a:r>
          </a:p>
          <a:p>
            <a:pPr marL="285750" indent="-228600">
              <a:lnSpc>
                <a:spcPct val="150000"/>
              </a:lnSpc>
              <a:spcAft>
                <a:spcPts val="600"/>
              </a:spcAft>
              <a:buFont typeface="Arial" panose="020B0604020202020204" pitchFamily="34" charset="0"/>
              <a:buChar char="•"/>
            </a:pPr>
            <a:r>
              <a:rPr lang="en-AU" noProof="0" dirty="0">
                <a:latin typeface="Open Sans" pitchFamily="2" charset="0"/>
                <a:ea typeface="Open Sans" pitchFamily="2" charset="0"/>
                <a:cs typeface="Open Sans" pitchFamily="2" charset="0"/>
              </a:rPr>
              <a:t>provide texture modified foods that people have agreed to eat</a:t>
            </a:r>
          </a:p>
          <a:p>
            <a:pPr marL="285750" indent="-228600">
              <a:lnSpc>
                <a:spcPct val="150000"/>
              </a:lnSpc>
              <a:spcAft>
                <a:spcPts val="600"/>
              </a:spcAft>
              <a:buFont typeface="Arial" panose="020B0604020202020204" pitchFamily="34" charset="0"/>
              <a:buChar char="•"/>
            </a:pPr>
            <a:r>
              <a:rPr lang="en-AU" noProof="0" dirty="0">
                <a:latin typeface="Open Sans" pitchFamily="2" charset="0"/>
                <a:ea typeface="Open Sans" pitchFamily="2" charset="0"/>
                <a:cs typeface="Open Sans" pitchFamily="2" charset="0"/>
              </a:rPr>
              <a:t>improve dining experiences to encourage social engagement</a:t>
            </a:r>
          </a:p>
          <a:p>
            <a:pPr marL="285750" indent="-228600">
              <a:lnSpc>
                <a:spcPct val="150000"/>
              </a:lnSpc>
              <a:spcAft>
                <a:spcPts val="600"/>
              </a:spcAft>
              <a:buFont typeface="Arial" panose="020B0604020202020204" pitchFamily="34" charset="0"/>
              <a:buChar char="•"/>
            </a:pPr>
            <a:r>
              <a:rPr lang="en-AU" noProof="0" dirty="0">
                <a:latin typeface="Open Sans" pitchFamily="2" charset="0"/>
                <a:ea typeface="Open Sans" pitchFamily="2" charset="0"/>
                <a:cs typeface="Open Sans" pitchFamily="2" charset="0"/>
              </a:rPr>
              <a:t>regularly assess menus and mealtimes.</a:t>
            </a:r>
          </a:p>
        </p:txBody>
      </p:sp>
      <p:sp>
        <p:nvSpPr>
          <p:cNvPr id="5" name="Picture Placeholder 4">
            <a:extLst>
              <a:ext uri="{FF2B5EF4-FFF2-40B4-BE49-F238E27FC236}">
                <a16:creationId xmlns:a16="http://schemas.microsoft.com/office/drawing/2014/main" id="{44635FFE-5928-81FB-B13D-A6F906DF7FA5}"/>
              </a:ext>
            </a:extLst>
          </p:cNvPr>
          <p:cNvSpPr>
            <a:spLocks noGrp="1"/>
          </p:cNvSpPr>
          <p:nvPr>
            <p:ph type="pic" sz="quarter" idx="13"/>
          </p:nvPr>
        </p:nvSpPr>
        <p:spPr/>
        <p:txBody>
          <a:bodyPr/>
          <a:lstStyle/>
          <a:p>
            <a:endParaRPr lang="en-AU" noProof="0" dirty="0"/>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rgbClr val="FFFFFF"/>
                </a:solidFill>
                <a:latin typeface="Calibri" panose="020F0502020204030204"/>
              </a:rPr>
              <a:pPr>
                <a:spcAft>
                  <a:spcPts val="600"/>
                </a:spcAft>
                <a:defRPr/>
              </a:pPr>
              <a:t>26</a:t>
            </a:fld>
            <a:endParaRPr lang="en-AU" noProof="0" dirty="0">
              <a:solidFill>
                <a:srgbClr val="FFFFFF"/>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Tree>
    <p:extLst>
      <p:ext uri="{BB962C8B-B14F-4D97-AF65-F5344CB8AC3E}">
        <p14:creationId xmlns:p14="http://schemas.microsoft.com/office/powerpoint/2010/main" val="1634337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pic>
        <p:nvPicPr>
          <p:cNvPr id="9" name="Content Placeholder 8" descr="Two women, one in glasses and blazer, talking in business office">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3106" r="13106"/>
          <a:stretch/>
        </p:blipFill>
        <p:spPr>
          <a:xfrm>
            <a:off x="-1" y="-2"/>
            <a:ext cx="5410198" cy="6858002"/>
          </a:xfrm>
          <a:prstGeom prst="rect">
            <a:avLst/>
          </a:prstGeom>
        </p:spPr>
      </p:pic>
      <p:sp useBgFill="1">
        <p:nvSpPr>
          <p:cNvPr id="20" name="Rectangle 1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 name="Title 2">
            <a:extLst>
              <a:ext uri="{FF2B5EF4-FFF2-40B4-BE49-F238E27FC236}">
                <a16:creationId xmlns:a16="http://schemas.microsoft.com/office/drawing/2014/main" id="{61152C73-3BEF-F18E-143C-1301EFAE843E}"/>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AU" sz="3500" noProof="0" dirty="0">
                <a:latin typeface="Open Sans ExtraBold" pitchFamily="2" charset="0"/>
                <a:ea typeface="Open Sans ExtraBold" pitchFamily="2" charset="0"/>
                <a:cs typeface="Open Sans ExtraBold" pitchFamily="2" charset="0"/>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5895014" y="1847067"/>
            <a:ext cx="6037906" cy="3840480"/>
          </a:xfrm>
        </p:spPr>
        <p:txBody>
          <a:bodyPr vert="horz" lIns="91440" tIns="45720" rIns="91440" bIns="45720" rtlCol="0" anchor="ctr">
            <a:noAutofit/>
          </a:bodyPr>
          <a:lstStyle/>
          <a:p>
            <a:pPr>
              <a:lnSpc>
                <a:spcPct val="150000"/>
              </a:lnSpc>
            </a:pPr>
            <a:r>
              <a:rPr lang="en-AU" sz="1800" noProof="0" dirty="0">
                <a:latin typeface="Open Sans" pitchFamily="2" charset="0"/>
                <a:ea typeface="Open Sans" pitchFamily="2" charset="0"/>
                <a:cs typeface="Open Sans" pitchFamily="2" charset="0"/>
              </a:rPr>
              <a:t>How can we make sure this Standard’s key concepts are shown in the dining experience we provide?</a:t>
            </a:r>
          </a:p>
          <a:p>
            <a:pPr>
              <a:lnSpc>
                <a:spcPct val="150000"/>
              </a:lnSpc>
            </a:pPr>
            <a:r>
              <a:rPr lang="en-AU" sz="1800" noProof="0" dirty="0">
                <a:latin typeface="Open Sans" pitchFamily="2" charset="0"/>
                <a:ea typeface="Open Sans" pitchFamily="2" charset="0"/>
                <a:cs typeface="Open Sans" pitchFamily="2" charset="0"/>
              </a:rPr>
              <a:t>How can we partner with older people to design nutritional and positive mealtime experiences?</a:t>
            </a:r>
          </a:p>
          <a:p>
            <a:pPr>
              <a:lnSpc>
                <a:spcPct val="150000"/>
              </a:lnSpc>
            </a:pPr>
            <a:r>
              <a:rPr lang="en-AU" sz="1800" noProof="0" dirty="0">
                <a:latin typeface="Open Sans" pitchFamily="2" charset="0"/>
                <a:ea typeface="Open Sans" pitchFamily="2" charset="0"/>
                <a:cs typeface="Open Sans" pitchFamily="2" charset="0"/>
              </a:rPr>
              <a:t>How can we ask for feedback from older people and their allied health professionals about their food and dining needs?</a:t>
            </a:r>
          </a:p>
        </p:txBody>
      </p:sp>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27</a:t>
            </a:fld>
            <a:endParaRPr lang="en-AU" noProof="0" dirty="0">
              <a:solidFill>
                <a:schemeClr val="tx1"/>
              </a:solidFill>
              <a:latin typeface="Calibri" panose="020F0502020204030204"/>
            </a:endParaRP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2" name="Picture Placeholder 7">
            <a:extLst>
              <a:ext uri="{FF2B5EF4-FFF2-40B4-BE49-F238E27FC236}">
                <a16:creationId xmlns:a16="http://schemas.microsoft.com/office/drawing/2014/main" id="{152DA8E7-FC0A-E27A-31CC-F57C6D51233B}"/>
              </a:ext>
            </a:extLst>
          </p:cNvPr>
          <p:cNvSpPr>
            <a:spLocks noGrp="1"/>
          </p:cNvSpPr>
          <p:nvPr>
            <p:ph type="pic" sz="quarter" idx="13"/>
          </p:nvPr>
        </p:nvSpPr>
        <p:spPr>
          <a:xfrm>
            <a:off x="85725" y="85725"/>
            <a:ext cx="2359025" cy="690563"/>
          </a:xfrm>
        </p:spPr>
        <p:txBody>
          <a:bodyPr/>
          <a:lstStyle/>
          <a:p>
            <a:endParaRPr lang="en-AU" noProof="0" dirty="0"/>
          </a:p>
        </p:txBody>
      </p:sp>
    </p:spTree>
    <p:extLst>
      <p:ext uri="{BB962C8B-B14F-4D97-AF65-F5344CB8AC3E}">
        <p14:creationId xmlns:p14="http://schemas.microsoft.com/office/powerpoint/2010/main" val="2397506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00A848-7713-1495-7EEB-3E834450F241}"/>
              </a:ext>
            </a:extLst>
          </p:cNvPr>
          <p:cNvSpPr>
            <a:spLocks noGrp="1"/>
          </p:cNvSpPr>
          <p:nvPr>
            <p:ph type="pic" sz="quarter" idx="13"/>
          </p:nvPr>
        </p:nvSpPr>
        <p:spPr/>
        <p:txBody>
          <a:bodyPr/>
          <a:lstStyle/>
          <a:p>
            <a:endParaRPr lang="en-AU" noProof="0" dirty="0"/>
          </a:p>
        </p:txBody>
      </p:sp>
      <p:pic>
        <p:nvPicPr>
          <p:cNvPr id="5" name="Picture 4">
            <a:extLst>
              <a:ext uri="{FF2B5EF4-FFF2-40B4-BE49-F238E27FC236}">
                <a16:creationId xmlns:a16="http://schemas.microsoft.com/office/drawing/2014/main" id="{373A2222-F140-85F0-F756-2E60085C624A}"/>
              </a:ext>
            </a:extLst>
          </p:cNvPr>
          <p:cNvPicPr>
            <a:picLocks noGrp="1" noChangeAspect="1"/>
          </p:cNvPicPr>
          <p:nvPr/>
        </p:nvPicPr>
        <p:blipFill>
          <a:blip r:embed="rId3" cstate="print">
            <a:extLst>
              <a:ext uri="{28A0092B-C50C-407E-A947-70E740481C1C}">
                <a14:useLocalDpi xmlns:a14="http://schemas.microsoft.com/office/drawing/2010/main" val="0"/>
              </a:ext>
            </a:extLst>
          </a:blip>
          <a:srcRect/>
          <a:stretch/>
        </p:blipFill>
        <p:spPr>
          <a:xfrm>
            <a:off x="750746" y="2091449"/>
            <a:ext cx="3447242" cy="3447242"/>
          </a:xfrm>
          <a:prstGeom prst="rect">
            <a:avLst/>
          </a:prstGeom>
          <a:noFill/>
          <a:ln>
            <a:noFill/>
          </a:ln>
        </p:spPr>
      </p:pic>
      <p:pic>
        <p:nvPicPr>
          <p:cNvPr id="18" name="Picture 17" descr="A colorful circle with a black background&#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noProof="0" dirty="0">
                <a:latin typeface="Open Sans ExtraBold"/>
                <a:ea typeface="Open Sans ExtraBold"/>
                <a:cs typeface="Open Sans ExtraBold"/>
              </a:rPr>
              <a:t>Strengthened Quality Standard 7: The residential community</a:t>
            </a:r>
            <a:endParaRPr kumimoji="0" lang="en-AU" sz="3500" strike="noStrike" kern="1200" cap="none" spc="0" normalizeH="0" baseline="0" noProof="0" dirty="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20" name="Slide Number Placeholder 19">
            <a:extLst>
              <a:ext uri="{FF2B5EF4-FFF2-40B4-BE49-F238E27FC236}">
                <a16:creationId xmlns:a16="http://schemas.microsoft.com/office/drawing/2014/main" id="{9536D879-C7A7-F90E-889B-4ABE4BF430E1}"/>
              </a:ext>
            </a:extLst>
          </p:cNvPr>
          <p:cNvSpPr>
            <a:spLocks noGrp="1"/>
          </p:cNvSpPr>
          <p:nvPr>
            <p:ph type="sldNum" sz="quarter" idx="12"/>
          </p:nvPr>
        </p:nvSpPr>
        <p:spPr/>
        <p:txBody>
          <a:bodyPr/>
          <a:lstStyle/>
          <a:p>
            <a:fld id="{330EA680-D336-4FF7-8B7A-9848BB0A1C32}" type="slidenum">
              <a:rPr lang="en-AU" noProof="0" smtClean="0"/>
              <a:t>28</a:t>
            </a:fld>
            <a:endParaRPr lang="en-AU" noProof="0" dirty="0"/>
          </a:p>
        </p:txBody>
      </p:sp>
      <p:sp>
        <p:nvSpPr>
          <p:cNvPr id="47" name="TextBox 46">
            <a:extLst>
              <a:ext uri="{FF2B5EF4-FFF2-40B4-BE49-F238E27FC236}">
                <a16:creationId xmlns:a16="http://schemas.microsoft.com/office/drawing/2014/main" id="{01451681-4761-DD73-D6A6-B024EE57B553}"/>
              </a:ext>
            </a:extLst>
          </p:cNvPr>
          <p:cNvSpPr txBox="1"/>
          <p:nvPr/>
        </p:nvSpPr>
        <p:spPr>
          <a:xfrm>
            <a:off x="4820315" y="3815070"/>
            <a:ext cx="7146245" cy="1200329"/>
          </a:xfrm>
          <a:prstGeom prst="rect">
            <a:avLst/>
          </a:prstGeom>
          <a:noFill/>
        </p:spPr>
        <p:txBody>
          <a:bodyPr rot="0" spcFirstLastPara="0" vertOverflow="overflow" horzOverflow="overflow" vert="horz" wrap="square" lIns="91440" tIns="45720" rIns="91440" bIns="45720" numCol="2" spcCol="180000" rtlCol="0" fromWordArt="0" anchor="t" anchorCtr="0" forceAA="0" compatLnSpc="1">
            <a:prstTxWarp prst="textNoShape">
              <a:avLst/>
            </a:prstTxWarp>
            <a:spAutoFit/>
          </a:bodyPr>
          <a:lstStyle/>
          <a:p>
            <a:pPr>
              <a:lnSpc>
                <a:spcPct val="200000"/>
              </a:lnSpc>
            </a:pPr>
            <a:r>
              <a:rPr lang="en-AU" b="1" noProof="0" dirty="0">
                <a:solidFill>
                  <a:srgbClr val="1E1545"/>
                </a:solidFill>
                <a:latin typeface="Open Sans"/>
                <a:ea typeface="+mn-lt"/>
                <a:cs typeface="+mn-lt"/>
              </a:rPr>
              <a:t>Outcomes</a:t>
            </a:r>
          </a:p>
          <a:p>
            <a:pPr marL="285750" indent="-285750">
              <a:lnSpc>
                <a:spcPct val="200000"/>
              </a:lnSpc>
              <a:buFont typeface="Arial"/>
              <a:buChar char="•"/>
            </a:pPr>
            <a:r>
              <a:rPr lang="en-AU" noProof="0" dirty="0">
                <a:solidFill>
                  <a:srgbClr val="1E1545"/>
                </a:solidFill>
                <a:latin typeface="Open Sans"/>
                <a:ea typeface="+mn-lt"/>
                <a:cs typeface="+mn-lt"/>
              </a:rPr>
              <a:t>7.1 Daily living</a:t>
            </a:r>
          </a:p>
          <a:p>
            <a:pPr marL="285750" indent="-285750">
              <a:lnSpc>
                <a:spcPct val="200000"/>
              </a:lnSpc>
              <a:buFont typeface="Arial"/>
              <a:buChar char="•"/>
            </a:pPr>
            <a:endParaRPr lang="en-AU" noProof="0" dirty="0">
              <a:solidFill>
                <a:srgbClr val="1E1545"/>
              </a:solidFill>
              <a:latin typeface="Open Sans"/>
              <a:ea typeface="+mn-lt"/>
              <a:cs typeface="+mn-lt"/>
            </a:endParaRPr>
          </a:p>
          <a:p>
            <a:pPr marL="285750" indent="-285750">
              <a:lnSpc>
                <a:spcPct val="200000"/>
              </a:lnSpc>
              <a:buFont typeface="Arial"/>
              <a:buChar char="•"/>
            </a:pPr>
            <a:r>
              <a:rPr lang="en-AU" noProof="0" dirty="0">
                <a:solidFill>
                  <a:srgbClr val="1E1545"/>
                </a:solidFill>
                <a:latin typeface="Open Sans"/>
                <a:ea typeface="+mn-lt"/>
                <a:cs typeface="+mn-lt"/>
              </a:rPr>
              <a:t>7.2 Transitions</a:t>
            </a:r>
          </a:p>
        </p:txBody>
      </p:sp>
      <p:grpSp>
        <p:nvGrpSpPr>
          <p:cNvPr id="2" name="Group 1" descr="Older person statement. I contribute to the community I live in.">
            <a:extLst>
              <a:ext uri="{FF2B5EF4-FFF2-40B4-BE49-F238E27FC236}">
                <a16:creationId xmlns:a16="http://schemas.microsoft.com/office/drawing/2014/main" id="{F3D78CDC-F547-D3D5-BD41-594DED61C7AC}"/>
              </a:ext>
            </a:extLst>
          </p:cNvPr>
          <p:cNvGrpSpPr/>
          <p:nvPr/>
        </p:nvGrpSpPr>
        <p:grpSpPr>
          <a:xfrm>
            <a:off x="4820316" y="2457458"/>
            <a:ext cx="3217238" cy="1151767"/>
            <a:chOff x="655455" y="737725"/>
            <a:chExt cx="4249832" cy="1971292"/>
          </a:xfrm>
        </p:grpSpPr>
        <p:sp>
          <p:nvSpPr>
            <p:cNvPr id="22" name="Rectangle: Rounded Corners 21">
              <a:extLst>
                <a:ext uri="{FF2B5EF4-FFF2-40B4-BE49-F238E27FC236}">
                  <a16:creationId xmlns:a16="http://schemas.microsoft.com/office/drawing/2014/main" id="{2C832285-71BE-22C1-9D22-7DEB64960267}"/>
                </a:ext>
              </a:extLst>
            </p:cNvPr>
            <p:cNvSpPr/>
            <p:nvPr/>
          </p:nvSpPr>
          <p:spPr>
            <a:xfrm>
              <a:off x="655455" y="1020805"/>
              <a:ext cx="4249832" cy="1688212"/>
            </a:xfrm>
            <a:prstGeom prst="roundRect">
              <a:avLst>
                <a:gd name="adj" fmla="val 8015"/>
              </a:avLst>
            </a:prstGeom>
            <a:solidFill>
              <a:srgbClr val="FCE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23" name="Rectangle: Rounded Corners 22">
              <a:extLst>
                <a:ext uri="{FF2B5EF4-FFF2-40B4-BE49-F238E27FC236}">
                  <a16:creationId xmlns:a16="http://schemas.microsoft.com/office/drawing/2014/main" id="{ECAA26DE-1CAD-48A7-DE85-4E9497232EDA}"/>
                </a:ext>
              </a:extLst>
            </p:cNvPr>
            <p:cNvSpPr/>
            <p:nvPr/>
          </p:nvSpPr>
          <p:spPr>
            <a:xfrm>
              <a:off x="1174595" y="802888"/>
              <a:ext cx="3211551" cy="431180"/>
            </a:xfrm>
            <a:prstGeom prst="roundRect">
              <a:avLst>
                <a:gd name="adj" fmla="val 50000"/>
              </a:avLst>
            </a:prstGeom>
            <a:solidFill>
              <a:srgbClr val="F7C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24" name="TextBox 14">
              <a:extLst>
                <a:ext uri="{FF2B5EF4-FFF2-40B4-BE49-F238E27FC236}">
                  <a16:creationId xmlns:a16="http://schemas.microsoft.com/office/drawing/2014/main" id="{FEBC72DB-61DE-6479-6BF4-0CBA7515CD2F}"/>
                </a:ext>
              </a:extLst>
            </p:cNvPr>
            <p:cNvSpPr txBox="1"/>
            <p:nvPr/>
          </p:nvSpPr>
          <p:spPr>
            <a:xfrm>
              <a:off x="1414294" y="1388047"/>
              <a:ext cx="3211551" cy="895510"/>
            </a:xfrm>
            <a:prstGeom prst="rect">
              <a:avLst/>
            </a:prstGeom>
            <a:solidFill>
              <a:srgbClr val="FCE4BA"/>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pitchFamily="2" charset="0"/>
                  <a:ea typeface="Open Sans" pitchFamily="2" charset="0"/>
                  <a:cs typeface="Open Sans" pitchFamily="2" charset="0"/>
                </a:rPr>
                <a:t>I contribute to the community I live in.</a:t>
              </a:r>
            </a:p>
          </p:txBody>
        </p:sp>
        <p:sp>
          <p:nvSpPr>
            <p:cNvPr id="25" name="TextBox 15">
              <a:extLst>
                <a:ext uri="{FF2B5EF4-FFF2-40B4-BE49-F238E27FC236}">
                  <a16:creationId xmlns:a16="http://schemas.microsoft.com/office/drawing/2014/main" id="{EE882EF8-2AA9-7BBE-3858-F9F9D84F2028}"/>
                </a:ext>
              </a:extLst>
            </p:cNvPr>
            <p:cNvSpPr txBox="1"/>
            <p:nvPr/>
          </p:nvSpPr>
          <p:spPr>
            <a:xfrm>
              <a:off x="1167372" y="737725"/>
              <a:ext cx="3122616"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Older person statement</a:t>
              </a:r>
            </a:p>
          </p:txBody>
        </p:sp>
      </p:grpSp>
      <p:grpSp>
        <p:nvGrpSpPr>
          <p:cNvPr id="3" name="Group 2" descr="Worker statement. We work together to build a connected residential community.">
            <a:extLst>
              <a:ext uri="{FF2B5EF4-FFF2-40B4-BE49-F238E27FC236}">
                <a16:creationId xmlns:a16="http://schemas.microsoft.com/office/drawing/2014/main" id="{3D4200CC-4ABD-D44D-B86E-CB02E618F69E}"/>
              </a:ext>
            </a:extLst>
          </p:cNvPr>
          <p:cNvGrpSpPr/>
          <p:nvPr/>
        </p:nvGrpSpPr>
        <p:grpSpPr>
          <a:xfrm>
            <a:off x="8233349" y="2459671"/>
            <a:ext cx="3217238" cy="1143357"/>
            <a:chOff x="245998" y="741510"/>
            <a:chExt cx="4249832" cy="1956898"/>
          </a:xfrm>
        </p:grpSpPr>
        <p:sp>
          <p:nvSpPr>
            <p:cNvPr id="4" name="Rectangle: Rounded Corners 3">
              <a:extLst>
                <a:ext uri="{FF2B5EF4-FFF2-40B4-BE49-F238E27FC236}">
                  <a16:creationId xmlns:a16="http://schemas.microsoft.com/office/drawing/2014/main" id="{638EBB0F-A3E5-961D-1295-7AFF27051D63}"/>
                </a:ext>
              </a:extLst>
            </p:cNvPr>
            <p:cNvSpPr/>
            <p:nvPr/>
          </p:nvSpPr>
          <p:spPr>
            <a:xfrm>
              <a:off x="245998" y="1010197"/>
              <a:ext cx="4249832" cy="1688211"/>
            </a:xfrm>
            <a:prstGeom prst="roundRect">
              <a:avLst>
                <a:gd name="adj" fmla="val 8015"/>
              </a:avLst>
            </a:prstGeom>
            <a:solidFill>
              <a:srgbClr val="FCE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6" name="Rectangle: Rounded Corners 5">
              <a:extLst>
                <a:ext uri="{FF2B5EF4-FFF2-40B4-BE49-F238E27FC236}">
                  <a16:creationId xmlns:a16="http://schemas.microsoft.com/office/drawing/2014/main" id="{AC367E30-0836-1B20-33F6-BEF29C8705FA}"/>
                </a:ext>
              </a:extLst>
            </p:cNvPr>
            <p:cNvSpPr/>
            <p:nvPr/>
          </p:nvSpPr>
          <p:spPr>
            <a:xfrm>
              <a:off x="765138" y="792279"/>
              <a:ext cx="3211551" cy="431181"/>
            </a:xfrm>
            <a:prstGeom prst="roundRect">
              <a:avLst>
                <a:gd name="adj" fmla="val 50000"/>
              </a:avLst>
            </a:prstGeom>
            <a:solidFill>
              <a:srgbClr val="F7C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7" name="TextBox 19">
              <a:extLst>
                <a:ext uri="{FF2B5EF4-FFF2-40B4-BE49-F238E27FC236}">
                  <a16:creationId xmlns:a16="http://schemas.microsoft.com/office/drawing/2014/main" id="{52D148B9-348A-F212-DB15-02358434838B}"/>
                </a:ext>
              </a:extLst>
            </p:cNvPr>
            <p:cNvSpPr txBox="1"/>
            <p:nvPr/>
          </p:nvSpPr>
          <p:spPr>
            <a:xfrm>
              <a:off x="462212" y="1310333"/>
              <a:ext cx="3211551" cy="1264251"/>
            </a:xfrm>
            <a:prstGeom prst="rect">
              <a:avLst/>
            </a:prstGeom>
            <a:solidFill>
              <a:srgbClr val="FCE4BA"/>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pitchFamily="2" charset="0"/>
                  <a:ea typeface="Open Sans" pitchFamily="2" charset="0"/>
                  <a:cs typeface="Open Sans" pitchFamily="2" charset="0"/>
                </a:rPr>
                <a:t>We work together to build a connected residential community.</a:t>
              </a:r>
            </a:p>
          </p:txBody>
        </p:sp>
        <p:sp>
          <p:nvSpPr>
            <p:cNvPr id="8" name="TextBox 20">
              <a:extLst>
                <a:ext uri="{FF2B5EF4-FFF2-40B4-BE49-F238E27FC236}">
                  <a16:creationId xmlns:a16="http://schemas.microsoft.com/office/drawing/2014/main" id="{EBB218D6-DB9D-DBC4-D644-A353997EB6D9}"/>
                </a:ext>
              </a:extLst>
            </p:cNvPr>
            <p:cNvSpPr txBox="1"/>
            <p:nvPr/>
          </p:nvSpPr>
          <p:spPr>
            <a:xfrm>
              <a:off x="838225" y="741510"/>
              <a:ext cx="3042303" cy="525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Worker statement</a:t>
              </a:r>
            </a:p>
          </p:txBody>
        </p:sp>
      </p:grpSp>
    </p:spTree>
    <p:extLst>
      <p:ext uri="{BB962C8B-B14F-4D97-AF65-F5344CB8AC3E}">
        <p14:creationId xmlns:p14="http://schemas.microsoft.com/office/powerpoint/2010/main" val="1038472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elfie in the woods">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22825" t="8559" r="33982"/>
          <a:stretch/>
        </p:blipFill>
        <p:spPr>
          <a:xfrm flipH="1">
            <a:off x="786" y="78"/>
            <a:ext cx="4859126" cy="6857921"/>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454519" y="437193"/>
            <a:ext cx="5879346" cy="1870976"/>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a:ea typeface="Open Sans ExtraBold"/>
                <a:cs typeface="Open Sans ExtraBold"/>
              </a:rPr>
              <a:t>How can we apply Standard 7 in practice?</a:t>
            </a:r>
            <a:endParaRPr kumimoji="0" lang="en-AU" sz="3500" strike="noStrike" cap="none" spc="0" normalizeH="0" baseline="0" noProof="0" dirty="0">
              <a:ln>
                <a:noFill/>
              </a:ln>
              <a:uLnTx/>
              <a:uFillTx/>
              <a:latin typeface="Open Sans ExtraBold"/>
              <a:ea typeface="Open Sans ExtraBold"/>
              <a:cs typeface="Open Sans ExtraBold"/>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29</a:t>
            </a:fld>
            <a:endParaRPr lang="en-AU" noProof="0" dirty="0">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noProof="0" dirty="0"/>
          </a:p>
        </p:txBody>
      </p:sp>
      <p:sp>
        <p:nvSpPr>
          <p:cNvPr id="3" name="TextBox 2">
            <a:extLst>
              <a:ext uri="{FF2B5EF4-FFF2-40B4-BE49-F238E27FC236}">
                <a16:creationId xmlns:a16="http://schemas.microsoft.com/office/drawing/2014/main" id="{3983B684-3057-7C74-42F7-9203112DBA65}"/>
              </a:ext>
            </a:extLst>
          </p:cNvPr>
          <p:cNvSpPr txBox="1"/>
          <p:nvPr/>
        </p:nvSpPr>
        <p:spPr>
          <a:xfrm>
            <a:off x="5212080" y="2308169"/>
            <a:ext cx="6748272" cy="2783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a:buChar char="•"/>
            </a:pPr>
            <a:r>
              <a:rPr lang="en-AU" u="none" noProof="0" dirty="0">
                <a:latin typeface="Open Sans"/>
                <a:ea typeface="+mn-lt"/>
                <a:cs typeface="+mn-lt"/>
              </a:rPr>
              <a:t>support a person’s wellbeing by managing transitions that make sure their safety, privacy, choice, decision making and continuity of care are respected</a:t>
            </a:r>
            <a:endParaRPr lang="en-AU" noProof="0" dirty="0"/>
          </a:p>
          <a:p>
            <a:pPr marL="285750" indent="-285750">
              <a:lnSpc>
                <a:spcPct val="200000"/>
              </a:lnSpc>
              <a:buFont typeface="Arial"/>
              <a:buChar char="•"/>
            </a:pPr>
            <a:r>
              <a:rPr lang="en-AU" u="none" noProof="0" dirty="0">
                <a:latin typeface="Open Sans"/>
                <a:ea typeface="+mn-lt"/>
                <a:cs typeface="+mn-lt"/>
              </a:rPr>
              <a:t>recognise and respect diversity and culture</a:t>
            </a:r>
          </a:p>
          <a:p>
            <a:pPr marL="285750" indent="-285750">
              <a:lnSpc>
                <a:spcPct val="200000"/>
              </a:lnSpc>
              <a:buFont typeface="Arial"/>
              <a:buChar char="•"/>
            </a:pPr>
            <a:r>
              <a:rPr lang="en-AU" u="none" noProof="0" dirty="0">
                <a:latin typeface="Open Sans"/>
                <a:ea typeface="+mn-lt"/>
                <a:cs typeface="+mn-lt"/>
              </a:rPr>
              <a:t>encourage physical and psychological safety.</a:t>
            </a:r>
          </a:p>
        </p:txBody>
      </p:sp>
    </p:spTree>
    <p:extLst>
      <p:ext uri="{BB962C8B-B14F-4D97-AF65-F5344CB8AC3E}">
        <p14:creationId xmlns:p14="http://schemas.microsoft.com/office/powerpoint/2010/main" val="313934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 smiling&#10;&#10;Description automatically generated">
            <a:extLst>
              <a:ext uri="{FF2B5EF4-FFF2-40B4-BE49-F238E27FC236}">
                <a16:creationId xmlns:a16="http://schemas.microsoft.com/office/drawing/2014/main" id="{DCDF31BE-D91D-49C3-B955-89CA8CC4FC5E}"/>
              </a:ext>
            </a:extLst>
          </p:cNvPr>
          <p:cNvPicPr>
            <a:picLocks noGrp="1" noChangeAspect="1"/>
          </p:cNvPicPr>
          <p:nvPr/>
        </p:nvPicPr>
        <p:blipFill>
          <a:blip r:embed="rId3">
            <a:extLst>
              <a:ext uri="{28A0092B-C50C-407E-A947-70E740481C1C}">
                <a14:useLocalDpi xmlns:a14="http://schemas.microsoft.com/office/drawing/2010/main" val="0"/>
              </a:ext>
            </a:extLst>
          </a:blip>
          <a:srcRect l="32191" t="1983" r="11248" b="143"/>
          <a:stretch/>
        </p:blipFill>
        <p:spPr>
          <a:xfrm>
            <a:off x="5146158" y="0"/>
            <a:ext cx="7045841" cy="6858000"/>
          </a:xfrm>
          <a:prstGeom prst="rect">
            <a:avLst/>
          </a:prstGeom>
          <a:solidFill>
            <a:schemeClr val="bg1">
              <a:lumMod val="85000"/>
            </a:schemeClr>
          </a:solidFill>
        </p:spPr>
      </p:pic>
      <p:sp>
        <p:nvSpPr>
          <p:cNvPr id="13" name="Rectangle 12">
            <a:extLst>
              <a:ext uri="{FF2B5EF4-FFF2-40B4-BE49-F238E27FC236}">
                <a16:creationId xmlns:a16="http://schemas.microsoft.com/office/drawing/2014/main" id="{9E90DD1F-65C0-5DF9-935A-490F38D7E447}"/>
              </a:ext>
            </a:extLst>
          </p:cNvPr>
          <p:cNvSpPr/>
          <p:nvPr/>
        </p:nvSpPr>
        <p:spPr>
          <a:xfrm>
            <a:off x="0" y="0"/>
            <a:ext cx="543323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 name="Title 3">
            <a:extLst>
              <a:ext uri="{FF2B5EF4-FFF2-40B4-BE49-F238E27FC236}">
                <a16:creationId xmlns:a16="http://schemas.microsoft.com/office/drawing/2014/main" id="{B697200B-155B-C676-E755-ACFD5A6320DD}"/>
              </a:ext>
            </a:extLst>
          </p:cNvPr>
          <p:cNvSpPr>
            <a:spLocks noGrp="1"/>
          </p:cNvSpPr>
          <p:nvPr/>
        </p:nvSpPr>
        <p:spPr>
          <a:xfrm>
            <a:off x="539113" y="2056619"/>
            <a:ext cx="5085511" cy="1052513"/>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anchor="ctr" anchorCtr="0"/>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AU" sz="3500" noProof="0" dirty="0">
                <a:latin typeface="Open Sans ExtraBold" pitchFamily="2" charset="0"/>
                <a:ea typeface="Open Sans ExtraBold" pitchFamily="2" charset="0"/>
                <a:cs typeface="Open Sans ExtraBold" pitchFamily="2" charset="0"/>
              </a:rPr>
              <a:t>Strengthened Aged Care Quality Standards</a:t>
            </a:r>
          </a:p>
        </p:txBody>
      </p:sp>
      <p:sp>
        <p:nvSpPr>
          <p:cNvPr id="4" name="Text Placeholder 4">
            <a:extLst>
              <a:ext uri="{FF2B5EF4-FFF2-40B4-BE49-F238E27FC236}">
                <a16:creationId xmlns:a16="http://schemas.microsoft.com/office/drawing/2014/main" id="{0A447E8A-E827-993D-CE56-4C6113F8EB46}"/>
              </a:ext>
            </a:extLst>
          </p:cNvPr>
          <p:cNvSpPr>
            <a:spLocks noGrp="1"/>
          </p:cNvSpPr>
          <p:nvPr/>
        </p:nvSpPr>
        <p:spPr>
          <a:xfrm>
            <a:off x="539640" y="3570682"/>
            <a:ext cx="2416211" cy="365125"/>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noAutofit/>
          </a:bodyPr>
          <a:lstStyle>
            <a:lvl1pPr marL="0" indent="0" algn="l" defTabSz="914400" rtl="0" eaLnBrk="1" latinLnBrk="0" hangingPunct="1">
              <a:lnSpc>
                <a:spcPct val="114000"/>
              </a:lnSpc>
              <a:spcBef>
                <a:spcPts val="0"/>
              </a:spcBef>
              <a:buFont typeface="Fira Sans Light" panose="020B0403050000020004" pitchFamily="34" charset="0"/>
              <a:buNone/>
              <a:defRPr sz="2000" b="0" kern="1200">
                <a:solidFill>
                  <a:schemeClr val="bg1"/>
                </a:solidFill>
                <a:latin typeface="+mn-lt"/>
                <a:ea typeface="Open Sans Light" pitchFamily="2" charset="0"/>
                <a:cs typeface="Open Sans Light"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2pPr>
            <a:lvl3pPr marL="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3pPr>
            <a:lvl4pPr marL="18000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4pPr>
            <a:lvl5pPr marL="36000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noProof="0" dirty="0">
                <a:latin typeface="Open Sans" pitchFamily="2" charset="0"/>
                <a:ea typeface="Open Sans" pitchFamily="2" charset="0"/>
                <a:cs typeface="Open Sans" pitchFamily="2" charset="0"/>
              </a:rPr>
              <a:t>Provider presentation</a:t>
            </a:r>
          </a:p>
        </p:txBody>
      </p:sp>
      <p:sp>
        <p:nvSpPr>
          <p:cNvPr id="5" name="Date Placeholder 3">
            <a:extLst>
              <a:ext uri="{FF2B5EF4-FFF2-40B4-BE49-F238E27FC236}">
                <a16:creationId xmlns:a16="http://schemas.microsoft.com/office/drawing/2014/main" id="{15DE728C-B36C-8D89-AF18-5DD724B1BE4E}"/>
              </a:ext>
            </a:extLst>
          </p:cNvPr>
          <p:cNvSpPr txBox="1">
            <a:spLocks/>
          </p:cNvSpPr>
          <p:nvPr/>
        </p:nvSpPr>
        <p:spPr>
          <a:xfrm>
            <a:off x="539110" y="4507711"/>
            <a:ext cx="2267886" cy="3651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noProof="0" dirty="0">
                <a:solidFill>
                  <a:schemeClr val="bg1"/>
                </a:solidFill>
                <a:latin typeface="Open Sans" pitchFamily="2" charset="0"/>
                <a:ea typeface="Open Sans" pitchFamily="2" charset="0"/>
                <a:cs typeface="Open Sans" pitchFamily="2" charset="0"/>
              </a:rPr>
              <a:t>[Organisation name]</a:t>
            </a:r>
          </a:p>
        </p:txBody>
      </p:sp>
      <p:sp>
        <p:nvSpPr>
          <p:cNvPr id="6" name="Date Placeholder 3">
            <a:extLst>
              <a:ext uri="{FF2B5EF4-FFF2-40B4-BE49-F238E27FC236}">
                <a16:creationId xmlns:a16="http://schemas.microsoft.com/office/drawing/2014/main" id="{9D6E9E83-939F-BC11-AF3F-259BE3C9FC0E}"/>
              </a:ext>
            </a:extLst>
          </p:cNvPr>
          <p:cNvSpPr txBox="1">
            <a:spLocks/>
          </p:cNvSpPr>
          <p:nvPr/>
        </p:nvSpPr>
        <p:spPr>
          <a:xfrm>
            <a:off x="539110" y="5033176"/>
            <a:ext cx="917551" cy="3651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noProof="0" dirty="0">
                <a:solidFill>
                  <a:schemeClr val="bg1"/>
                </a:solidFill>
                <a:latin typeface="Open Sans" pitchFamily="2" charset="0"/>
                <a:ea typeface="Open Sans" pitchFamily="2" charset="0"/>
                <a:cs typeface="Open Sans" pitchFamily="2" charset="0"/>
              </a:rPr>
              <a:t>[Date]</a:t>
            </a:r>
          </a:p>
        </p:txBody>
      </p:sp>
      <p:sp>
        <p:nvSpPr>
          <p:cNvPr id="19" name="Picture Placeholder 18">
            <a:extLst>
              <a:ext uri="{FF2B5EF4-FFF2-40B4-BE49-F238E27FC236}">
                <a16:creationId xmlns:a16="http://schemas.microsoft.com/office/drawing/2014/main" id="{60D436D3-48BB-138D-14DB-D9EA643105FA}"/>
              </a:ext>
            </a:extLst>
          </p:cNvPr>
          <p:cNvSpPr>
            <a:spLocks noGrp="1"/>
          </p:cNvSpPr>
          <p:nvPr>
            <p:ph type="pic" sz="quarter" idx="13"/>
          </p:nvPr>
        </p:nvSpPr>
        <p:spPr/>
        <p:txBody>
          <a:bodyPr/>
          <a:lstStyle/>
          <a:p>
            <a:endParaRPr lang="en-AU" noProof="0" dirty="0"/>
          </a:p>
        </p:txBody>
      </p:sp>
      <p:pic>
        <p:nvPicPr>
          <p:cNvPr id="20" name="Picture 19" descr="A colorful circle with a black background&#10;&#10;Description automatically generated">
            <a:extLst>
              <a:ext uri="{FF2B5EF4-FFF2-40B4-BE49-F238E27FC236}">
                <a16:creationId xmlns:a16="http://schemas.microsoft.com/office/drawing/2014/main" id="{82531657-C590-773B-309B-7F09D5A83896}"/>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7" name="Date Placeholder 6">
            <a:extLst>
              <a:ext uri="{FF2B5EF4-FFF2-40B4-BE49-F238E27FC236}">
                <a16:creationId xmlns:a16="http://schemas.microsoft.com/office/drawing/2014/main" id="{6DE45ECC-2836-3EDC-4C87-E7914A7EA147}"/>
              </a:ext>
            </a:extLst>
          </p:cNvPr>
          <p:cNvSpPr>
            <a:spLocks noGrp="1"/>
          </p:cNvSpPr>
          <p:nvPr>
            <p:ph type="dt" sz="half" idx="4294967295"/>
          </p:nvPr>
        </p:nvSpPr>
        <p:spPr>
          <a:xfrm>
            <a:off x="838200" y="6356350"/>
            <a:ext cx="2743200" cy="365125"/>
          </a:xfrm>
          <a:prstGeom prst="rect">
            <a:avLst/>
          </a:prstGeom>
        </p:spPr>
        <p:txBody>
          <a:bodyPr/>
          <a:lstStyle/>
          <a:p>
            <a:fld id="{590EC2E2-D362-45C6-943A-E27563E281AE}" type="datetime1">
              <a:rPr lang="en-AU" noProof="0" smtClean="0"/>
              <a:t>8/12/2025</a:t>
            </a:fld>
            <a:endParaRPr lang="en-AU" noProof="0" dirty="0"/>
          </a:p>
        </p:txBody>
      </p:sp>
      <p:sp>
        <p:nvSpPr>
          <p:cNvPr id="8" name="Slide Number Placeholder 7">
            <a:extLst>
              <a:ext uri="{FF2B5EF4-FFF2-40B4-BE49-F238E27FC236}">
                <a16:creationId xmlns:a16="http://schemas.microsoft.com/office/drawing/2014/main" id="{5E294716-6745-A0B2-BBA7-62E243B757A7}"/>
              </a:ext>
            </a:extLst>
          </p:cNvPr>
          <p:cNvSpPr>
            <a:spLocks noGrp="1"/>
          </p:cNvSpPr>
          <p:nvPr>
            <p:ph type="sldNum" sz="quarter" idx="12"/>
          </p:nvPr>
        </p:nvSpPr>
        <p:spPr/>
        <p:txBody>
          <a:bodyPr/>
          <a:lstStyle/>
          <a:p>
            <a:fld id="{330EA680-D336-4FF7-8B7A-9848BB0A1C32}" type="slidenum">
              <a:rPr lang="en-AU" noProof="0" smtClean="0"/>
              <a:t>3</a:t>
            </a:fld>
            <a:endParaRPr lang="en-AU" noProof="0" dirty="0"/>
          </a:p>
        </p:txBody>
      </p:sp>
    </p:spTree>
    <p:extLst>
      <p:ext uri="{BB962C8B-B14F-4D97-AF65-F5344CB8AC3E}">
        <p14:creationId xmlns:p14="http://schemas.microsoft.com/office/powerpoint/2010/main" val="4139464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enior women drinking tea">
            <a:extLst>
              <a:ext uri="{FF2B5EF4-FFF2-40B4-BE49-F238E27FC236}">
                <a16:creationId xmlns:a16="http://schemas.microsoft.com/office/drawing/2014/main" id="{02AF3354-15C3-9185-A0DB-B9A83B86B24D}"/>
              </a:ext>
            </a:extLst>
          </p:cNvPr>
          <p:cNvPicPr>
            <a:picLocks noChangeAspect="1"/>
          </p:cNvPicPr>
          <p:nvPr/>
        </p:nvPicPr>
        <p:blipFill>
          <a:blip r:embed="rId3" cstate="print">
            <a:extLst>
              <a:ext uri="{28A0092B-C50C-407E-A947-70E740481C1C}">
                <a14:useLocalDpi xmlns:a14="http://schemas.microsoft.com/office/drawing/2010/main" val="0"/>
              </a:ext>
            </a:extLst>
          </a:blip>
          <a:srcRect l="23538" r="43306"/>
          <a:stretch/>
        </p:blipFill>
        <p:spPr>
          <a:xfrm flipH="1">
            <a:off x="8610600" y="2038"/>
            <a:ext cx="3588424" cy="6872406"/>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431541" y="597394"/>
            <a:ext cx="5438908" cy="162897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spcAft>
                <a:spcPts val="600"/>
              </a:spcAft>
              <a:defRPr/>
            </a:pPr>
            <a:r>
              <a:rPr lang="en-AU" sz="3500" noProof="0" dirty="0">
                <a:latin typeface="Open Sans ExtraBold" pitchFamily="2" charset="0"/>
                <a:ea typeface="Open Sans ExtraBold" pitchFamily="2" charset="0"/>
                <a:cs typeface="Open Sans ExtraBold" pitchFamily="2" charset="0"/>
              </a:rPr>
              <a:t>How can we apply Standard 7 in practice?</a:t>
            </a:r>
            <a:endParaRPr kumimoji="0" lang="en-AU" sz="3500" strike="noStrike" cap="none" spc="0" normalizeH="0" baseline="0" noProof="0" dirty="0">
              <a:ln>
                <a:noFill/>
              </a:ln>
              <a:uLnTx/>
              <a:uFillTx/>
              <a:latin typeface="Open Sans ExtraBold" pitchFamily="2" charset="0"/>
              <a:ea typeface="Open Sans ExtraBold" pitchFamily="2" charset="0"/>
              <a:cs typeface="Open Sans ExtraBold" pitchFamily="2" charset="0"/>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312910" y="2226364"/>
            <a:ext cx="8297690" cy="4320740"/>
          </a:xfrm>
          <a:prstGeom prst="rect">
            <a:avLst/>
          </a:prstGeom>
        </p:spPr>
        <p:txBody>
          <a:bodyPr vert="horz" lIns="91440" tIns="45720" rIns="91440" bIns="45720" rtlCol="0" anchor="ctr">
            <a:noAutofit/>
          </a:bodyPr>
          <a:lstStyle/>
          <a:p>
            <a:pPr marL="171450" indent="-171450">
              <a:lnSpc>
                <a:spcPct val="160000"/>
              </a:lnSpc>
              <a:buFont typeface="Arial" panose="020B0604020202020204" pitchFamily="34" charset="0"/>
              <a:buChar char="•"/>
            </a:pPr>
            <a:r>
              <a:rPr lang="en-AU" u="none" noProof="0" dirty="0">
                <a:latin typeface="Open Sans" pitchFamily="2" charset="0"/>
                <a:ea typeface="Open Sans" pitchFamily="2" charset="0"/>
                <a:cs typeface="Open Sans" pitchFamily="2" charset="0"/>
              </a:rPr>
              <a:t>reduce boredom and loneliness as well as monitoring older people’s daily activities</a:t>
            </a:r>
          </a:p>
          <a:p>
            <a:pPr marL="171450" indent="-171450">
              <a:lnSpc>
                <a:spcPct val="160000"/>
              </a:lnSpc>
              <a:buFont typeface="Arial" panose="020B0604020202020204" pitchFamily="34" charset="0"/>
              <a:buChar char="•"/>
            </a:pPr>
            <a:r>
              <a:rPr lang="en-AU" u="none" noProof="0" dirty="0">
                <a:latin typeface="Open Sans" pitchFamily="2" charset="0"/>
                <a:ea typeface="Open Sans" pitchFamily="2" charset="0"/>
                <a:cs typeface="Open Sans" pitchFamily="2" charset="0"/>
              </a:rPr>
              <a:t>develop strategies to protect the physical and psychological safety of older people receiving care</a:t>
            </a:r>
          </a:p>
          <a:p>
            <a:pPr marL="171450" indent="-171450">
              <a:lnSpc>
                <a:spcPct val="160000"/>
              </a:lnSpc>
              <a:buFont typeface="Arial" panose="020B0604020202020204" pitchFamily="34" charset="0"/>
              <a:buChar char="•"/>
            </a:pPr>
            <a:r>
              <a:rPr lang="en-AU" u="none" noProof="0" dirty="0">
                <a:latin typeface="Open Sans" pitchFamily="2" charset="0"/>
                <a:ea typeface="Open Sans" pitchFamily="2" charset="0"/>
                <a:cs typeface="Open Sans" pitchFamily="2" charset="0"/>
              </a:rPr>
              <a:t>allow people receiving care to meet visitors in private, including making sure they can engage in sexual activity without judgement if they want to</a:t>
            </a:r>
          </a:p>
          <a:p>
            <a:pPr marL="171450" indent="-171450">
              <a:lnSpc>
                <a:spcPct val="160000"/>
              </a:lnSpc>
              <a:buFont typeface="Arial" panose="020B0604020202020204" pitchFamily="34" charset="0"/>
              <a:buChar char="•"/>
            </a:pPr>
            <a:r>
              <a:rPr lang="en-AU" u="none" noProof="0" dirty="0">
                <a:latin typeface="Open Sans" pitchFamily="2" charset="0"/>
                <a:ea typeface="Open Sans" pitchFamily="2" charset="0"/>
                <a:cs typeface="Open Sans" pitchFamily="2" charset="0"/>
              </a:rPr>
              <a:t>support continuity of care by helping with access to other services if needed; and</a:t>
            </a:r>
          </a:p>
          <a:p>
            <a:pPr marL="171450" indent="-171450">
              <a:lnSpc>
                <a:spcPct val="160000"/>
              </a:lnSpc>
              <a:buFont typeface="Arial" panose="020B0604020202020204" pitchFamily="34" charset="0"/>
              <a:buChar char="•"/>
            </a:pPr>
            <a:r>
              <a:rPr lang="en-AU" u="none" noProof="0" dirty="0">
                <a:latin typeface="Open Sans" pitchFamily="2" charset="0"/>
                <a:ea typeface="Open Sans" pitchFamily="2" charset="0"/>
                <a:cs typeface="Open Sans" pitchFamily="2" charset="0"/>
              </a:rPr>
              <a:t>maintain connections with the people receiving care’s specialist services.</a:t>
            </a:r>
          </a:p>
        </p:txBody>
      </p:sp>
      <p:sp>
        <p:nvSpPr>
          <p:cNvPr id="5" name="Picture Placeholder 4">
            <a:extLst>
              <a:ext uri="{FF2B5EF4-FFF2-40B4-BE49-F238E27FC236}">
                <a16:creationId xmlns:a16="http://schemas.microsoft.com/office/drawing/2014/main" id="{44635FFE-5928-81FB-B13D-A6F906DF7FA5}"/>
              </a:ext>
            </a:extLst>
          </p:cNvPr>
          <p:cNvSpPr>
            <a:spLocks noGrp="1"/>
          </p:cNvSpPr>
          <p:nvPr>
            <p:ph type="pic" sz="quarter" idx="13"/>
          </p:nvPr>
        </p:nvSpPr>
        <p:spPr/>
        <p:txBody>
          <a:bodyPr/>
          <a:lstStyle/>
          <a:p>
            <a:endParaRPr lang="en-AU" noProof="0" dirty="0"/>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30</a:t>
            </a:fld>
            <a:endParaRPr lang="en-AU" noProof="0" dirty="0">
              <a:solidFill>
                <a:schemeClr val="tx1"/>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Tree>
    <p:extLst>
      <p:ext uri="{BB962C8B-B14F-4D97-AF65-F5344CB8AC3E}">
        <p14:creationId xmlns:p14="http://schemas.microsoft.com/office/powerpoint/2010/main" val="64096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pic>
        <p:nvPicPr>
          <p:cNvPr id="9" name="Content Placeholder 8" descr="Person working and looking out window smiling">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49631" t="10714" r="10695"/>
          <a:stretch/>
        </p:blipFill>
        <p:spPr>
          <a:xfrm flipH="1">
            <a:off x="-1" y="-2"/>
            <a:ext cx="4572001" cy="685800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 name="Title 2">
            <a:extLst>
              <a:ext uri="{FF2B5EF4-FFF2-40B4-BE49-F238E27FC236}">
                <a16:creationId xmlns:a16="http://schemas.microsoft.com/office/drawing/2014/main" id="{61152C73-3BEF-F18E-143C-1301EFAE843E}"/>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AU" sz="3500" noProof="0" dirty="0">
                <a:latin typeface="Open Sans ExtraBold" pitchFamily="2" charset="0"/>
                <a:ea typeface="Open Sans ExtraBold" pitchFamily="2" charset="0"/>
                <a:cs typeface="Open Sans ExtraBold" pitchFamily="2" charset="0"/>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4991099" y="1885041"/>
            <a:ext cx="6781802" cy="4176540"/>
          </a:xfrm>
        </p:spPr>
        <p:txBody>
          <a:bodyPr vert="horz" lIns="91440" tIns="45720" rIns="91440" bIns="45720" rtlCol="0" anchor="ctr">
            <a:noAutofit/>
          </a:bodyPr>
          <a:lstStyle/>
          <a:p>
            <a:pPr>
              <a:lnSpc>
                <a:spcPct val="150000"/>
              </a:lnSpc>
            </a:pPr>
            <a:r>
              <a:rPr lang="en-AU" sz="1800" noProof="0" dirty="0">
                <a:latin typeface="Open Sans" pitchFamily="2" charset="0"/>
                <a:ea typeface="Open Sans" pitchFamily="2" charset="0"/>
                <a:cs typeface="Open Sans" pitchFamily="2" charset="0"/>
              </a:rPr>
              <a:t>How do we make sure this Standard’s key concepts are shown in the design of a culturally safe community environment?</a:t>
            </a:r>
          </a:p>
          <a:p>
            <a:pPr>
              <a:lnSpc>
                <a:spcPct val="150000"/>
              </a:lnSpc>
            </a:pPr>
            <a:r>
              <a:rPr lang="en-AU" sz="1800" noProof="0" dirty="0">
                <a:latin typeface="Open Sans" pitchFamily="2" charset="0"/>
                <a:ea typeface="Open Sans" pitchFamily="2" charset="0"/>
                <a:cs typeface="Open Sans" pitchFamily="2" charset="0"/>
              </a:rPr>
              <a:t>How do we work with older people receiving care to make sure they feel supported to take part, build and maintain connections and relationships in the community?</a:t>
            </a:r>
          </a:p>
          <a:p>
            <a:pPr>
              <a:lnSpc>
                <a:spcPct val="150000"/>
              </a:lnSpc>
            </a:pPr>
            <a:r>
              <a:rPr lang="en-AU" sz="1800" noProof="0" dirty="0">
                <a:latin typeface="Open Sans" pitchFamily="2" charset="0"/>
                <a:ea typeface="Open Sans" pitchFamily="2" charset="0"/>
                <a:cs typeface="Open Sans" pitchFamily="2" charset="0"/>
              </a:rPr>
              <a:t>How do we ask for feedback from older people in our care and make sure what they say is valued so they feel at home and safe in their residential community?</a:t>
            </a:r>
          </a:p>
        </p:txBody>
      </p:sp>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330EA680-D336-4FF7-8B7A-9848BB0A1C32}" type="slidenum">
              <a:rPr lang="en-AU" noProof="0" smtClean="0">
                <a:solidFill>
                  <a:schemeClr val="tx1"/>
                </a:solidFill>
                <a:latin typeface="Calibri" panose="020F0502020204030204"/>
              </a:rPr>
              <a:pPr>
                <a:spcAft>
                  <a:spcPts val="600"/>
                </a:spcAft>
                <a:defRPr/>
              </a:pPr>
              <a:t>31</a:t>
            </a:fld>
            <a:endParaRPr lang="en-AU" noProof="0" dirty="0">
              <a:solidFill>
                <a:schemeClr val="tx1"/>
              </a:solidFill>
              <a:latin typeface="Calibri" panose="020F0502020204030204"/>
            </a:endParaRP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Tree>
    <p:extLst>
      <p:ext uri="{BB962C8B-B14F-4D97-AF65-F5344CB8AC3E}">
        <p14:creationId xmlns:p14="http://schemas.microsoft.com/office/powerpoint/2010/main" val="1119495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2C8FEB-5DC0-1DE7-2E06-BF51E407AD35}"/>
              </a:ext>
            </a:extLst>
          </p:cNvPr>
          <p:cNvSpPr>
            <a:spLocks noGrp="1"/>
          </p:cNvSpPr>
          <p:nvPr/>
        </p:nvSpPr>
        <p:spPr>
          <a:xfrm>
            <a:off x="654148" y="1961322"/>
            <a:ext cx="7956452" cy="3736093"/>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AU" b="0" u="none" noProof="0" dirty="0">
                <a:solidFill>
                  <a:schemeClr val="tx1"/>
                </a:solidFill>
              </a:rPr>
              <a:t>make sure we have clearly documented systems and processes</a:t>
            </a:r>
          </a:p>
          <a:p>
            <a:pPr marL="171450" indent="-171450">
              <a:lnSpc>
                <a:spcPct val="150000"/>
              </a:lnSpc>
              <a:buFont typeface="Arial" panose="020B0604020202020204" pitchFamily="34" charset="0"/>
              <a:buChar char="•"/>
            </a:pPr>
            <a:r>
              <a:rPr lang="en-AU" b="0" u="none" noProof="0" dirty="0">
                <a:solidFill>
                  <a:schemeClr val="tx1"/>
                </a:solidFill>
              </a:rPr>
              <a:t>use monitoring tools to show how you as our staff are following these processes, and find</a:t>
            </a:r>
            <a:r>
              <a:rPr lang="en-AU" b="0" noProof="0" dirty="0">
                <a:solidFill>
                  <a:schemeClr val="tx1"/>
                </a:solidFill>
              </a:rPr>
              <a:t> </a:t>
            </a:r>
            <a:r>
              <a:rPr lang="en-AU" b="0" u="none" noProof="0" dirty="0">
                <a:solidFill>
                  <a:schemeClr val="tx1"/>
                </a:solidFill>
              </a:rPr>
              <a:t>opportunities for improvement</a:t>
            </a:r>
          </a:p>
          <a:p>
            <a:pPr marL="171450" indent="-171450">
              <a:lnSpc>
                <a:spcPct val="150000"/>
              </a:lnSpc>
              <a:buFont typeface="Arial" panose="020B0604020202020204" pitchFamily="34" charset="0"/>
              <a:buChar char="•"/>
            </a:pPr>
            <a:r>
              <a:rPr lang="en-AU" b="0" u="none" noProof="0" dirty="0">
                <a:solidFill>
                  <a:schemeClr val="tx1"/>
                </a:solidFill>
              </a:rPr>
              <a:t>work with people receiving care to understand their experience and care outcomes</a:t>
            </a:r>
          </a:p>
          <a:p>
            <a:pPr marL="171450" indent="-171450">
              <a:lnSpc>
                <a:spcPct val="150000"/>
              </a:lnSpc>
              <a:buFont typeface="Arial" panose="020B0604020202020204" pitchFamily="34" charset="0"/>
              <a:buChar char="•"/>
            </a:pPr>
            <a:r>
              <a:rPr lang="en-AU" b="0" u="none" noProof="0" dirty="0">
                <a:solidFill>
                  <a:schemeClr val="tx1"/>
                </a:solidFill>
              </a:rPr>
              <a:t>observe how our organisation provides care</a:t>
            </a:r>
          </a:p>
          <a:p>
            <a:pPr marL="171450" indent="-171450">
              <a:lnSpc>
                <a:spcPct val="150000"/>
              </a:lnSpc>
              <a:buFont typeface="Arial" panose="020B0604020202020204" pitchFamily="34" charset="0"/>
              <a:buChar char="•"/>
            </a:pPr>
            <a:r>
              <a:rPr lang="en-AU" b="0" u="none" noProof="0" dirty="0">
                <a:solidFill>
                  <a:schemeClr val="tx1"/>
                </a:solidFill>
              </a:rPr>
              <a:t>ask for feedback from our governing body, managers, staff and others involved in giving funded aged care services; and</a:t>
            </a:r>
          </a:p>
          <a:p>
            <a:pPr marL="171450" indent="-171450">
              <a:lnSpc>
                <a:spcPct val="150000"/>
              </a:lnSpc>
              <a:buFont typeface="Arial" panose="020B0604020202020204" pitchFamily="34" charset="0"/>
              <a:buChar char="•"/>
            </a:pPr>
            <a:r>
              <a:rPr lang="en-AU" b="0" u="none" noProof="0" dirty="0">
                <a:solidFill>
                  <a:schemeClr val="tx1"/>
                </a:solidFill>
              </a:rPr>
              <a:t>use feedback to improve our funded aged care services.</a:t>
            </a:r>
          </a:p>
        </p:txBody>
      </p:sp>
      <p:sp>
        <p:nvSpPr>
          <p:cNvPr id="3" name="Title 2">
            <a:extLst>
              <a:ext uri="{FF2B5EF4-FFF2-40B4-BE49-F238E27FC236}">
                <a16:creationId xmlns:a16="http://schemas.microsoft.com/office/drawing/2014/main" id="{2112AE8D-8BB4-31CC-4912-6E688E7C6EB7}"/>
              </a:ext>
            </a:extLst>
          </p:cNvPr>
          <p:cNvSpPr txBox="1">
            <a:spLocks/>
          </p:cNvSpPr>
          <p:nvPr/>
        </p:nvSpPr>
        <p:spPr>
          <a:xfrm>
            <a:off x="530892" y="808831"/>
            <a:ext cx="7389220"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AU" sz="3500" strike="noStrike" kern="1200" cap="none" spc="0" normalizeH="0" baseline="0" noProof="0" dirty="0">
                <a:ln>
                  <a:noFill/>
                </a:ln>
                <a:solidFill>
                  <a:srgbClr val="1E1544"/>
                </a:solidFill>
                <a:uLnTx/>
                <a:uFillTx/>
                <a:latin typeface="Open Sans ExtraBold" pitchFamily="2" charset="0"/>
                <a:ea typeface="Open Sans ExtraBold" pitchFamily="2" charset="0"/>
                <a:cs typeface="Open Sans ExtraBold" pitchFamily="2" charset="0"/>
              </a:rPr>
              <a:t>How do we demonstrate conformance?</a:t>
            </a:r>
          </a:p>
        </p:txBody>
      </p:sp>
      <p:sp>
        <p:nvSpPr>
          <p:cNvPr id="6" name="Picture Placeholder 5">
            <a:extLst>
              <a:ext uri="{FF2B5EF4-FFF2-40B4-BE49-F238E27FC236}">
                <a16:creationId xmlns:a16="http://schemas.microsoft.com/office/drawing/2014/main" id="{89E5F25C-52DC-3A9E-D1F0-FDC82D956AD5}"/>
              </a:ext>
            </a:extLst>
          </p:cNvPr>
          <p:cNvSpPr>
            <a:spLocks noGrp="1"/>
          </p:cNvSpPr>
          <p:nvPr>
            <p:ph type="pic" sz="quarter" idx="13"/>
          </p:nvPr>
        </p:nvSpPr>
        <p:spPr/>
        <p:txBody>
          <a:bodyPr/>
          <a:lstStyle/>
          <a:p>
            <a:endParaRPr lang="en-AU" noProof="0" dirty="0"/>
          </a:p>
        </p:txBody>
      </p:sp>
      <p:pic>
        <p:nvPicPr>
          <p:cNvPr id="10" name="Content Placeholder 8" descr="Old lady with arms wide open">
            <a:extLst>
              <a:ext uri="{FF2B5EF4-FFF2-40B4-BE49-F238E27FC236}">
                <a16:creationId xmlns:a16="http://schemas.microsoft.com/office/drawing/2014/main" id="{2EFAE88D-EB1F-2450-7765-1BD6D944AD48}"/>
              </a:ext>
            </a:extLst>
          </p:cNvPr>
          <p:cNvPicPr>
            <a:picLocks noChangeAspect="1"/>
          </p:cNvPicPr>
          <p:nvPr/>
        </p:nvPicPr>
        <p:blipFill>
          <a:blip r:embed="rId3" cstate="print">
            <a:extLst>
              <a:ext uri="{28A0092B-C50C-407E-A947-70E740481C1C}">
                <a14:useLocalDpi xmlns:a14="http://schemas.microsoft.com/office/drawing/2010/main" val="0"/>
              </a:ext>
            </a:extLst>
          </a:blip>
          <a:srcRect l="31367" r="32132"/>
          <a:stretch/>
        </p:blipFill>
        <p:spPr>
          <a:xfrm flipH="1">
            <a:off x="8430769" y="-7198"/>
            <a:ext cx="3768256" cy="6872406"/>
          </a:xfrm>
          <a:prstGeom prst="rect">
            <a:avLst/>
          </a:prstGeom>
        </p:spPr>
      </p:pic>
      <p:sp>
        <p:nvSpPr>
          <p:cNvPr id="7" name="Slide Number Placeholder 6">
            <a:extLst>
              <a:ext uri="{FF2B5EF4-FFF2-40B4-BE49-F238E27FC236}">
                <a16:creationId xmlns:a16="http://schemas.microsoft.com/office/drawing/2014/main" id="{45FB522B-74C4-93E5-9690-7B5E3EF76DD9}"/>
              </a:ext>
            </a:extLst>
          </p:cNvPr>
          <p:cNvSpPr>
            <a:spLocks noGrp="1"/>
          </p:cNvSpPr>
          <p:nvPr>
            <p:ph type="sldNum" sz="quarter" idx="12"/>
          </p:nvPr>
        </p:nvSpPr>
        <p:spPr/>
        <p:txBody>
          <a:bodyPr/>
          <a:lstStyle/>
          <a:p>
            <a:fld id="{330EA680-D336-4FF7-8B7A-9848BB0A1C32}" type="slidenum">
              <a:rPr lang="en-AU" noProof="0" smtClean="0">
                <a:solidFill>
                  <a:schemeClr val="bg1"/>
                </a:solidFill>
              </a:rPr>
              <a:t>32</a:t>
            </a:fld>
            <a:endParaRPr lang="en-AU" noProof="0" dirty="0">
              <a:solidFill>
                <a:schemeClr val="bg1"/>
              </a:solidFill>
            </a:endParaRPr>
          </a:p>
        </p:txBody>
      </p:sp>
      <p:pic>
        <p:nvPicPr>
          <p:cNvPr id="5" name="Picture 4" descr="A colorful circle with a black background&#10;&#10;Description automatically generated">
            <a:extLst>
              <a:ext uri="{FF2B5EF4-FFF2-40B4-BE49-F238E27FC236}">
                <a16:creationId xmlns:a16="http://schemas.microsoft.com/office/drawing/2014/main" id="{315951B7-6EF0-6C3E-B57D-6946ADA83EFD}"/>
              </a:ext>
            </a:extLst>
          </p:cNvPr>
          <p:cNvPicPr>
            <a:picLocks noChangeAspect="1"/>
          </p:cNvPicPr>
          <p:nvPr/>
        </p:nvPicPr>
        <p:blipFill>
          <a:blip r:embed="rId4"/>
          <a:stretch>
            <a:fillRect/>
          </a:stretch>
        </p:blipFill>
        <p:spPr>
          <a:xfrm>
            <a:off x="11376743" y="63261"/>
            <a:ext cx="743279" cy="745570"/>
          </a:xfrm>
          <a:prstGeom prst="rect">
            <a:avLst/>
          </a:prstGeom>
          <a:ln>
            <a:noFill/>
          </a:ln>
        </p:spPr>
      </p:pic>
    </p:spTree>
    <p:extLst>
      <p:ext uri="{BB962C8B-B14F-4D97-AF65-F5344CB8AC3E}">
        <p14:creationId xmlns:p14="http://schemas.microsoft.com/office/powerpoint/2010/main" val="1592416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7E023FE-5996-9E1C-9622-A7962DE7A465}"/>
              </a:ext>
            </a:extLst>
          </p:cNvPr>
          <p:cNvPicPr>
            <a:picLocks noChangeAspect="1" noChangeArrowheads="1"/>
          </p:cNvPicPr>
          <p:nvPr/>
        </p:nvPicPr>
        <p:blipFill>
          <a:blip r:embed="rId3"/>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FCA8B21-3DEE-6F3E-9873-07BFEB443490}"/>
              </a:ext>
            </a:extLst>
          </p:cNvPr>
          <p:cNvSpPr>
            <a:spLocks noGrp="1"/>
          </p:cNvSpPr>
          <p:nvPr>
            <p:ph type="sldNum" sz="quarter" idx="12"/>
          </p:nvPr>
        </p:nvSpPr>
        <p:spPr/>
        <p:txBody>
          <a:bodyPr/>
          <a:lstStyle/>
          <a:p>
            <a:fld id="{330EA680-D336-4FF7-8B7A-9848BB0A1C32}" type="slidenum">
              <a:rPr lang="en-AU" noProof="0" smtClean="0">
                <a:solidFill>
                  <a:schemeClr val="bg1"/>
                </a:solidFill>
              </a:rPr>
              <a:t>33</a:t>
            </a:fld>
            <a:endParaRPr lang="en-AU" noProof="0" dirty="0">
              <a:solidFill>
                <a:schemeClr val="bg1"/>
              </a:solidFill>
            </a:endParaRPr>
          </a:p>
        </p:txBody>
      </p:sp>
      <p:sp>
        <p:nvSpPr>
          <p:cNvPr id="6" name="Picture Placeholder 5">
            <a:extLst>
              <a:ext uri="{FF2B5EF4-FFF2-40B4-BE49-F238E27FC236}">
                <a16:creationId xmlns:a16="http://schemas.microsoft.com/office/drawing/2014/main" id="{1DAA11AC-6DD5-EB4B-C7EF-60BA665F043D}"/>
              </a:ext>
            </a:extLst>
          </p:cNvPr>
          <p:cNvSpPr>
            <a:spLocks noGrp="1"/>
          </p:cNvSpPr>
          <p:nvPr>
            <p:ph type="pic" sz="quarter" idx="13"/>
          </p:nvPr>
        </p:nvSpPr>
        <p:spPr>
          <a:xfrm>
            <a:off x="9790442" y="-539"/>
            <a:ext cx="2359025" cy="690563"/>
          </a:xfrm>
        </p:spPr>
        <p:txBody>
          <a:bodyPr/>
          <a:lstStyle/>
          <a:p>
            <a:endParaRPr lang="en-AU" noProof="0" dirty="0"/>
          </a:p>
        </p:txBody>
      </p:sp>
      <p:sp>
        <p:nvSpPr>
          <p:cNvPr id="7" name="Title 2">
            <a:extLst>
              <a:ext uri="{FF2B5EF4-FFF2-40B4-BE49-F238E27FC236}">
                <a16:creationId xmlns:a16="http://schemas.microsoft.com/office/drawing/2014/main" id="{B0D2A3FF-FC4F-BF6F-3860-CE1EBC22A769}"/>
              </a:ext>
            </a:extLst>
          </p:cNvPr>
          <p:cNvSpPr txBox="1">
            <a:spLocks/>
          </p:cNvSpPr>
          <p:nvPr/>
        </p:nvSpPr>
        <p:spPr>
          <a:xfrm>
            <a:off x="2401390" y="545456"/>
            <a:ext cx="7389220"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3500" strike="noStrike" kern="1200" cap="none" spc="0" normalizeH="0" baseline="0" noProof="0" dirty="0">
                <a:ln>
                  <a:noFill/>
                </a:ln>
                <a:solidFill>
                  <a:schemeClr val="bg1"/>
                </a:solidFill>
                <a:uLnTx/>
                <a:uFillTx/>
                <a:latin typeface="Open Sans ExtraBold" pitchFamily="2" charset="0"/>
                <a:ea typeface="Open Sans ExtraBold" pitchFamily="2" charset="0"/>
                <a:cs typeface="Open Sans ExtraBold" pitchFamily="2" charset="0"/>
              </a:rPr>
              <a:t>What now?</a:t>
            </a:r>
          </a:p>
        </p:txBody>
      </p:sp>
    </p:spTree>
    <p:extLst>
      <p:ext uri="{BB962C8B-B14F-4D97-AF65-F5344CB8AC3E}">
        <p14:creationId xmlns:p14="http://schemas.microsoft.com/office/powerpoint/2010/main" val="3600884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0F96C5-EF97-C52C-6B6A-B7FB6B1343DD}"/>
              </a:ext>
            </a:extLst>
          </p:cNvPr>
          <p:cNvSpPr>
            <a:spLocks noGrp="1"/>
          </p:cNvSpPr>
          <p:nvPr>
            <p:ph type="title"/>
          </p:nvPr>
        </p:nvSpPr>
        <p:spPr>
          <a:xfrm>
            <a:off x="293704" y="213053"/>
            <a:ext cx="11688499" cy="570717"/>
          </a:xfrm>
          <a:solidFill>
            <a:schemeClr val="bg1"/>
          </a:solidFill>
        </p:spPr>
        <p:txBody>
          <a:bodyPr/>
          <a:lstStyle/>
          <a:p>
            <a:r>
              <a:rPr lang="en-AU" noProof="0" dirty="0"/>
              <a:t>Registration categories</a:t>
            </a:r>
          </a:p>
        </p:txBody>
      </p:sp>
      <p:graphicFrame>
        <p:nvGraphicFramePr>
          <p:cNvPr id="8" name="Table 7">
            <a:extLst>
              <a:ext uri="{FF2B5EF4-FFF2-40B4-BE49-F238E27FC236}">
                <a16:creationId xmlns:a16="http://schemas.microsoft.com/office/drawing/2014/main" id="{EFC68223-9E83-1152-6362-1B20AAACD7B2}"/>
              </a:ext>
            </a:extLst>
          </p:cNvPr>
          <p:cNvGraphicFramePr>
            <a:graphicFrameLocks noGrp="1"/>
          </p:cNvGraphicFramePr>
          <p:nvPr>
            <p:extLst>
              <p:ext uri="{D42A27DB-BD31-4B8C-83A1-F6EECF244321}">
                <p14:modId xmlns:p14="http://schemas.microsoft.com/office/powerpoint/2010/main" val="265162149"/>
              </p:ext>
            </p:extLst>
          </p:nvPr>
        </p:nvGraphicFramePr>
        <p:xfrm>
          <a:off x="293704" y="783770"/>
          <a:ext cx="11602190" cy="5732194"/>
        </p:xfrm>
        <a:graphic>
          <a:graphicData uri="http://schemas.openxmlformats.org/drawingml/2006/table">
            <a:tbl>
              <a:tblPr firstRow="1" bandRow="1">
                <a:tableStyleId>{073A0DAA-6AF3-43AB-8588-CEC1D06C72B9}</a:tableStyleId>
              </a:tblPr>
              <a:tblGrid>
                <a:gridCol w="1042390">
                  <a:extLst>
                    <a:ext uri="{9D8B030D-6E8A-4147-A177-3AD203B41FA5}">
                      <a16:colId xmlns:a16="http://schemas.microsoft.com/office/drawing/2014/main" val="3870518217"/>
                    </a:ext>
                  </a:extLst>
                </a:gridCol>
                <a:gridCol w="2153920">
                  <a:extLst>
                    <a:ext uri="{9D8B030D-6E8A-4147-A177-3AD203B41FA5}">
                      <a16:colId xmlns:a16="http://schemas.microsoft.com/office/drawing/2014/main" val="1958144237"/>
                    </a:ext>
                  </a:extLst>
                </a:gridCol>
                <a:gridCol w="3583093">
                  <a:extLst>
                    <a:ext uri="{9D8B030D-6E8A-4147-A177-3AD203B41FA5}">
                      <a16:colId xmlns:a16="http://schemas.microsoft.com/office/drawing/2014/main" val="851014831"/>
                    </a:ext>
                  </a:extLst>
                </a:gridCol>
                <a:gridCol w="2502349">
                  <a:extLst>
                    <a:ext uri="{9D8B030D-6E8A-4147-A177-3AD203B41FA5}">
                      <a16:colId xmlns:a16="http://schemas.microsoft.com/office/drawing/2014/main" val="3194145614"/>
                    </a:ext>
                  </a:extLst>
                </a:gridCol>
                <a:gridCol w="2320438">
                  <a:extLst>
                    <a:ext uri="{9D8B030D-6E8A-4147-A177-3AD203B41FA5}">
                      <a16:colId xmlns:a16="http://schemas.microsoft.com/office/drawing/2014/main" val="974852151"/>
                    </a:ext>
                  </a:extLst>
                </a:gridCol>
              </a:tblGrid>
              <a:tr h="373880">
                <a:tc rowSpan="2">
                  <a:txBody>
                    <a:bodyPr/>
                    <a:lstStyle/>
                    <a:p>
                      <a:endParaRPr lang="en-AU" sz="1100" noProof="0" dirty="0">
                        <a:solidFill>
                          <a:schemeClr val="bg1"/>
                        </a:solidFill>
                      </a:endParaRPr>
                    </a:p>
                    <a:p>
                      <a:r>
                        <a:rPr lang="en-AU" sz="1100" noProof="0" dirty="0">
                          <a:solidFill>
                            <a:schemeClr val="bg1"/>
                          </a:solidFill>
                        </a:rPr>
                        <a:t>Provider registration category</a:t>
                      </a:r>
                    </a:p>
                  </a:txBody>
                  <a:tcPr/>
                </a:tc>
                <a:tc rowSpan="2">
                  <a:txBody>
                    <a:bodyPr/>
                    <a:lstStyle/>
                    <a:p>
                      <a:endParaRPr lang="en-AU" sz="1100" noProof="0" dirty="0">
                        <a:solidFill>
                          <a:schemeClr val="bg1"/>
                        </a:solidFill>
                      </a:endParaRPr>
                    </a:p>
                    <a:p>
                      <a:endParaRPr lang="en-AU" sz="1100" noProof="0" dirty="0">
                        <a:solidFill>
                          <a:schemeClr val="bg1"/>
                        </a:solidFill>
                      </a:endParaRPr>
                    </a:p>
                    <a:p>
                      <a:r>
                        <a:rPr lang="en-AU" sz="1100" noProof="0" dirty="0">
                          <a:solidFill>
                            <a:schemeClr val="bg1"/>
                          </a:solidFill>
                        </a:rPr>
                        <a:t>Description</a:t>
                      </a:r>
                    </a:p>
                  </a:txBody>
                  <a:tcPr/>
                </a:tc>
                <a:tc rowSpan="2">
                  <a:txBody>
                    <a:bodyPr/>
                    <a:lstStyle/>
                    <a:p>
                      <a:endParaRPr lang="en-AU" sz="1100" noProof="0" dirty="0">
                        <a:solidFill>
                          <a:schemeClr val="bg1"/>
                        </a:solidFill>
                      </a:endParaRPr>
                    </a:p>
                    <a:p>
                      <a:endParaRPr lang="en-AU" sz="1100" noProof="0" dirty="0">
                        <a:solidFill>
                          <a:schemeClr val="bg1"/>
                        </a:solidFill>
                      </a:endParaRPr>
                    </a:p>
                    <a:p>
                      <a:r>
                        <a:rPr lang="en-AU" sz="1100" noProof="0" dirty="0">
                          <a:solidFill>
                            <a:schemeClr val="bg1"/>
                          </a:solidFill>
                        </a:rPr>
                        <a:t>Service types</a:t>
                      </a:r>
                    </a:p>
                  </a:txBody>
                  <a:tcPr/>
                </a:tc>
                <a:tc gridSpan="2">
                  <a:txBody>
                    <a:bodyPr/>
                    <a:lstStyle/>
                    <a:p>
                      <a:r>
                        <a:rPr lang="en-AU" sz="900" noProof="0" dirty="0">
                          <a:solidFill>
                            <a:schemeClr val="bg1"/>
                          </a:solidFill>
                        </a:rPr>
                        <a:t>Application to registration categories</a:t>
                      </a:r>
                    </a:p>
                  </a:txBody>
                  <a:tcPr/>
                </a:tc>
                <a:tc hMerge="1">
                  <a:txBody>
                    <a:bodyPr/>
                    <a:lstStyle/>
                    <a:p>
                      <a:endParaRPr lang="en-AU" sz="900">
                        <a:solidFill>
                          <a:schemeClr val="bg1"/>
                        </a:solidFill>
                      </a:endParaRPr>
                    </a:p>
                  </a:txBody>
                  <a:tcPr>
                    <a:solidFill>
                      <a:schemeClr val="accent2">
                        <a:lumMod val="75000"/>
                      </a:schemeClr>
                    </a:solidFill>
                  </a:tcPr>
                </a:tc>
                <a:extLst>
                  <a:ext uri="{0D108BD9-81ED-4DB2-BD59-A6C34878D82A}">
                    <a16:rowId xmlns:a16="http://schemas.microsoft.com/office/drawing/2014/main" val="1971536245"/>
                  </a:ext>
                </a:extLst>
              </a:tr>
              <a:tr h="373880">
                <a:tc vMerge="1">
                  <a:txBody>
                    <a:bodyPr/>
                    <a:lstStyle/>
                    <a:p>
                      <a:endParaRPr lang="en-AU" sz="900">
                        <a:solidFill>
                          <a:schemeClr val="bg1"/>
                        </a:solidFill>
                      </a:endParaRPr>
                    </a:p>
                  </a:txBody>
                  <a:tcPr>
                    <a:solidFill>
                      <a:schemeClr val="accent2">
                        <a:lumMod val="75000"/>
                      </a:schemeClr>
                    </a:solidFill>
                  </a:tcPr>
                </a:tc>
                <a:tc vMerge="1">
                  <a:txBody>
                    <a:bodyPr/>
                    <a:lstStyle/>
                    <a:p>
                      <a:endParaRPr lang="en-AU" sz="900">
                        <a:solidFill>
                          <a:schemeClr val="bg1"/>
                        </a:solidFill>
                      </a:endParaRPr>
                    </a:p>
                  </a:txBody>
                  <a:tcPr>
                    <a:solidFill>
                      <a:schemeClr val="accent2">
                        <a:lumMod val="75000"/>
                      </a:schemeClr>
                    </a:solidFill>
                  </a:tcPr>
                </a:tc>
                <a:tc vMerge="1">
                  <a:txBody>
                    <a:bodyPr/>
                    <a:lstStyle/>
                    <a:p>
                      <a:endParaRPr lang="en-AU" sz="900">
                        <a:solidFill>
                          <a:schemeClr val="bg1"/>
                        </a:solidFill>
                      </a:endParaRPr>
                    </a:p>
                  </a:txBody>
                  <a:tcPr>
                    <a:solidFill>
                      <a:schemeClr val="accent2">
                        <a:lumMod val="75000"/>
                      </a:schemeClr>
                    </a:solidFill>
                  </a:tcPr>
                </a:tc>
                <a:tc>
                  <a:txBody>
                    <a:bodyPr/>
                    <a:lstStyle/>
                    <a:p>
                      <a:r>
                        <a:rPr lang="en-AU" sz="1100" kern="1200" noProof="0">
                          <a:solidFill>
                            <a:schemeClr val="dk1"/>
                          </a:solidFill>
                          <a:latin typeface="+mn-lt"/>
                          <a:ea typeface="+mn-ea"/>
                          <a:cs typeface="+mn-cs"/>
                        </a:rPr>
                        <a:t>Aged care Quality Standards –</a:t>
                      </a:r>
                    </a:p>
                    <a:p>
                      <a:r>
                        <a:rPr lang="en-AU" sz="1100" kern="1200" noProof="0">
                          <a:solidFill>
                            <a:schemeClr val="dk1"/>
                          </a:solidFill>
                          <a:latin typeface="+mn-lt"/>
                          <a:ea typeface="+mn-ea"/>
                          <a:cs typeface="+mn-cs"/>
                        </a:rPr>
                        <a:t>1-4</a:t>
                      </a:r>
                      <a:endParaRPr lang="en-AU" sz="1100" kern="1200" noProof="0" dirty="0">
                        <a:solidFill>
                          <a:schemeClr val="dk1"/>
                        </a:solidFill>
                        <a:latin typeface="+mn-lt"/>
                        <a:ea typeface="+mn-ea"/>
                        <a:cs typeface="+mn-cs"/>
                      </a:endParaRPr>
                    </a:p>
                  </a:txBody>
                  <a:tcPr/>
                </a:tc>
                <a:tc>
                  <a:txBody>
                    <a:bodyPr/>
                    <a:lstStyle/>
                    <a:p>
                      <a:r>
                        <a:rPr lang="en-AU" sz="1100" kern="1200" noProof="0">
                          <a:solidFill>
                            <a:schemeClr val="dk1"/>
                          </a:solidFill>
                          <a:latin typeface="+mn-lt"/>
                          <a:ea typeface="+mn-ea"/>
                          <a:cs typeface="+mn-cs"/>
                        </a:rPr>
                        <a:t>Aged care Quality Standards –  5-7</a:t>
                      </a:r>
                      <a:endParaRPr lang="en-AU" sz="1100" kern="1200" noProof="0" dirty="0">
                        <a:solidFill>
                          <a:schemeClr val="dk1"/>
                        </a:solidFill>
                        <a:latin typeface="+mn-lt"/>
                        <a:ea typeface="+mn-ea"/>
                        <a:cs typeface="+mn-cs"/>
                      </a:endParaRPr>
                    </a:p>
                  </a:txBody>
                  <a:tcPr/>
                </a:tc>
                <a:extLst>
                  <a:ext uri="{0D108BD9-81ED-4DB2-BD59-A6C34878D82A}">
                    <a16:rowId xmlns:a16="http://schemas.microsoft.com/office/drawing/2014/main" val="1107318227"/>
                  </a:ext>
                </a:extLst>
              </a:tr>
              <a:tr h="606517">
                <a:tc>
                  <a:txBody>
                    <a:bodyPr/>
                    <a:lstStyle/>
                    <a:p>
                      <a:r>
                        <a:rPr lang="en-AU" sz="1100" noProof="0" dirty="0"/>
                        <a:t>Category 1</a:t>
                      </a:r>
                    </a:p>
                  </a:txBody>
                  <a:tcPr/>
                </a:tc>
                <a:tc>
                  <a:txBody>
                    <a:bodyPr/>
                    <a:lstStyle/>
                    <a:p>
                      <a:r>
                        <a:rPr lang="en-AU" sz="1100" noProof="0" dirty="0"/>
                        <a:t>Home and community services</a:t>
                      </a:r>
                    </a:p>
                  </a:txBody>
                  <a:tcPr/>
                </a:tc>
                <a:tc>
                  <a:txBody>
                    <a:bodyPr/>
                    <a:lstStyle/>
                    <a:p>
                      <a:pPr marL="171450" indent="-171450">
                        <a:buFont typeface="Wingdings" panose="05000000000000000000" pitchFamily="2" charset="2"/>
                        <a:buChar char="§"/>
                      </a:pPr>
                      <a:r>
                        <a:rPr lang="en-AU" sz="1100" noProof="0" dirty="0"/>
                        <a:t>Domestic assistance</a:t>
                      </a:r>
                    </a:p>
                    <a:p>
                      <a:pPr marL="171450" indent="-171450">
                        <a:buFont typeface="Wingdings" panose="05000000000000000000" pitchFamily="2" charset="2"/>
                        <a:buChar char="§"/>
                      </a:pPr>
                      <a:r>
                        <a:rPr lang="en-AU" sz="1100" noProof="0" dirty="0"/>
                        <a:t>Home maintenance and repairs</a:t>
                      </a:r>
                    </a:p>
                    <a:p>
                      <a:pPr marL="171450" indent="-171450">
                        <a:buFont typeface="Wingdings" panose="05000000000000000000" pitchFamily="2" charset="2"/>
                        <a:buChar char="§"/>
                      </a:pPr>
                      <a:r>
                        <a:rPr lang="en-AU" sz="1100" noProof="0" dirty="0"/>
                        <a:t>Meals</a:t>
                      </a:r>
                    </a:p>
                    <a:p>
                      <a:pPr marL="171450" indent="-171450">
                        <a:buFont typeface="Wingdings" panose="05000000000000000000" pitchFamily="2" charset="2"/>
                        <a:buChar char="§"/>
                      </a:pPr>
                      <a:r>
                        <a:rPr lang="en-AU" sz="1100" noProof="0" dirty="0"/>
                        <a:t>Transport</a:t>
                      </a:r>
                    </a:p>
                  </a:txBody>
                  <a:tcPr/>
                </a:tc>
                <a:tc>
                  <a:txBody>
                    <a:bodyPr/>
                    <a:lstStyle/>
                    <a:p>
                      <a:endParaRPr lang="en-AU" sz="1100" noProof="0" dirty="0"/>
                    </a:p>
                  </a:txBody>
                  <a:tcPr/>
                </a:tc>
                <a:tc>
                  <a:txBody>
                    <a:bodyPr/>
                    <a:lstStyle/>
                    <a:p>
                      <a:endParaRPr lang="en-AU" sz="1100" noProof="0" dirty="0"/>
                    </a:p>
                  </a:txBody>
                  <a:tcPr/>
                </a:tc>
                <a:extLst>
                  <a:ext uri="{0D108BD9-81ED-4DB2-BD59-A6C34878D82A}">
                    <a16:rowId xmlns:a16="http://schemas.microsoft.com/office/drawing/2014/main" val="713324425"/>
                  </a:ext>
                </a:extLst>
              </a:tr>
              <a:tr h="606517">
                <a:tc>
                  <a:txBody>
                    <a:bodyPr/>
                    <a:lstStyle/>
                    <a:p>
                      <a:r>
                        <a:rPr lang="en-AU" sz="1100" noProof="0" dirty="0"/>
                        <a:t>Category 2</a:t>
                      </a:r>
                    </a:p>
                  </a:txBody>
                  <a:tcPr/>
                </a:tc>
                <a:tc>
                  <a:txBody>
                    <a:bodyPr/>
                    <a:lstStyle/>
                    <a:p>
                      <a:r>
                        <a:rPr lang="en-AU" sz="1100" noProof="0" dirty="0"/>
                        <a:t>Assistive technology and home modifications</a:t>
                      </a:r>
                    </a:p>
                  </a:txBody>
                  <a:tcPr/>
                </a:tc>
                <a:tc>
                  <a:txBody>
                    <a:bodyPr/>
                    <a:lstStyle/>
                    <a:p>
                      <a:pPr marL="171450" indent="-171450">
                        <a:buFont typeface="Wingdings" panose="05000000000000000000" pitchFamily="2" charset="2"/>
                        <a:buChar char="§"/>
                      </a:pPr>
                      <a:r>
                        <a:rPr lang="en-AU" sz="1100" noProof="0" dirty="0"/>
                        <a:t>Equipment and products</a:t>
                      </a:r>
                    </a:p>
                    <a:p>
                      <a:pPr marL="171450" indent="-171450">
                        <a:buFont typeface="Wingdings" panose="05000000000000000000" pitchFamily="2" charset="2"/>
                        <a:buChar char="§"/>
                      </a:pPr>
                      <a:r>
                        <a:rPr lang="en-AU" sz="1100" noProof="0" dirty="0"/>
                        <a:t>Home adjustments</a:t>
                      </a:r>
                    </a:p>
                  </a:txBody>
                  <a:tcPr/>
                </a:tc>
                <a:tc>
                  <a:txBody>
                    <a:bodyPr/>
                    <a:lstStyle/>
                    <a:p>
                      <a:endParaRPr lang="en-AU" sz="1100" noProof="0" dirty="0"/>
                    </a:p>
                  </a:txBody>
                  <a:tcPr/>
                </a:tc>
                <a:tc>
                  <a:txBody>
                    <a:bodyPr/>
                    <a:lstStyle/>
                    <a:p>
                      <a:endParaRPr lang="en-AU" sz="1100" noProof="0" dirty="0"/>
                    </a:p>
                  </a:txBody>
                  <a:tcPr/>
                </a:tc>
                <a:extLst>
                  <a:ext uri="{0D108BD9-81ED-4DB2-BD59-A6C34878D82A}">
                    <a16:rowId xmlns:a16="http://schemas.microsoft.com/office/drawing/2014/main" val="1739934453"/>
                  </a:ext>
                </a:extLst>
              </a:tr>
              <a:tr h="606517">
                <a:tc>
                  <a:txBody>
                    <a:bodyPr/>
                    <a:lstStyle/>
                    <a:p>
                      <a:r>
                        <a:rPr lang="en-AU" sz="1100" noProof="0" dirty="0"/>
                        <a:t>Category 3</a:t>
                      </a:r>
                    </a:p>
                  </a:txBody>
                  <a:tcPr/>
                </a:tc>
                <a:tc>
                  <a:txBody>
                    <a:bodyPr/>
                    <a:lstStyle/>
                    <a:p>
                      <a:r>
                        <a:rPr lang="en-AU" sz="1100" noProof="0" dirty="0"/>
                        <a:t>Advisory and support services</a:t>
                      </a:r>
                    </a:p>
                  </a:txBody>
                  <a:tcPr/>
                </a:tc>
                <a:tc>
                  <a:txBody>
                    <a:bodyPr/>
                    <a:lstStyle/>
                    <a:p>
                      <a:pPr marL="171450" indent="-171450">
                        <a:buFont typeface="Wingdings" panose="05000000000000000000" pitchFamily="2" charset="2"/>
                        <a:buChar char="§"/>
                      </a:pPr>
                      <a:r>
                        <a:rPr lang="en-AU" sz="1100" noProof="0" dirty="0"/>
                        <a:t>Hoarding and squalor assistance</a:t>
                      </a:r>
                    </a:p>
                    <a:p>
                      <a:pPr marL="171450" indent="-171450">
                        <a:buFont typeface="Wingdings" panose="05000000000000000000" pitchFamily="2" charset="2"/>
                        <a:buChar char="§"/>
                      </a:pPr>
                      <a:r>
                        <a:rPr lang="en-AU" sz="1100" noProof="0" dirty="0"/>
                        <a:t>Social support and community engagement</a:t>
                      </a:r>
                    </a:p>
                  </a:txBody>
                  <a:tcPr/>
                </a:tc>
                <a:tc>
                  <a:txBody>
                    <a:bodyPr/>
                    <a:lstStyle/>
                    <a:p>
                      <a:endParaRPr lang="en-AU" sz="1100" noProof="0" dirty="0"/>
                    </a:p>
                  </a:txBody>
                  <a:tcPr/>
                </a:tc>
                <a:tc>
                  <a:txBody>
                    <a:bodyPr/>
                    <a:lstStyle/>
                    <a:p>
                      <a:endParaRPr lang="en-AU" sz="1100" noProof="0" dirty="0"/>
                    </a:p>
                  </a:txBody>
                  <a:tcPr/>
                </a:tc>
                <a:extLst>
                  <a:ext uri="{0D108BD9-81ED-4DB2-BD59-A6C34878D82A}">
                    <a16:rowId xmlns:a16="http://schemas.microsoft.com/office/drawing/2014/main" val="2066176262"/>
                  </a:ext>
                </a:extLst>
              </a:tr>
              <a:tr h="606517">
                <a:tc>
                  <a:txBody>
                    <a:bodyPr/>
                    <a:lstStyle/>
                    <a:p>
                      <a:r>
                        <a:rPr lang="en-AU" sz="1100" noProof="0" dirty="0"/>
                        <a:t>Category 4</a:t>
                      </a:r>
                    </a:p>
                  </a:txBody>
                  <a:tcPr/>
                </a:tc>
                <a:tc>
                  <a:txBody>
                    <a:bodyPr/>
                    <a:lstStyle/>
                    <a:p>
                      <a:r>
                        <a:rPr lang="en-AU" sz="1100" noProof="0" dirty="0"/>
                        <a:t>Personal care and care support in the home or community (including respite)</a:t>
                      </a:r>
                    </a:p>
                  </a:txBody>
                  <a:tcPr/>
                </a:tc>
                <a:tc>
                  <a:txBody>
                    <a:bodyPr/>
                    <a:lstStyle/>
                    <a:p>
                      <a:pPr marL="171450" indent="-171450">
                        <a:buFont typeface="Wingdings" panose="05000000000000000000" pitchFamily="2" charset="2"/>
                        <a:buChar char="§"/>
                      </a:pPr>
                      <a:r>
                        <a:rPr lang="en-AU" sz="1100" noProof="0" dirty="0"/>
                        <a:t>Allied health and other therapy</a:t>
                      </a:r>
                    </a:p>
                    <a:p>
                      <a:pPr marL="171450" indent="-171450">
                        <a:buFont typeface="Wingdings" panose="05000000000000000000" pitchFamily="2" charset="2"/>
                        <a:buChar char="§"/>
                      </a:pPr>
                      <a:r>
                        <a:rPr lang="en-AU" sz="1100" noProof="0" dirty="0"/>
                        <a:t>Personal care</a:t>
                      </a:r>
                    </a:p>
                    <a:p>
                      <a:pPr marL="171450" indent="-171450">
                        <a:buFont typeface="Wingdings" panose="05000000000000000000" pitchFamily="2" charset="2"/>
                        <a:buChar char="§"/>
                      </a:pPr>
                      <a:r>
                        <a:rPr lang="en-AU" sz="1100" noProof="0" dirty="0"/>
                        <a:t>Nutrition</a:t>
                      </a:r>
                    </a:p>
                    <a:p>
                      <a:pPr marL="171450" indent="-171450">
                        <a:buFont typeface="Wingdings" panose="05000000000000000000" pitchFamily="2" charset="2"/>
                        <a:buChar char="§"/>
                      </a:pPr>
                      <a:r>
                        <a:rPr lang="en-AU" sz="1100" noProof="0" dirty="0"/>
                        <a:t>Therapeutic services for independent living</a:t>
                      </a:r>
                    </a:p>
                    <a:p>
                      <a:pPr marL="171450" indent="-171450">
                        <a:buFont typeface="Wingdings" panose="05000000000000000000" pitchFamily="2" charset="2"/>
                        <a:buChar char="§"/>
                      </a:pPr>
                      <a:r>
                        <a:rPr lang="en-AU" sz="1100" noProof="0" dirty="0"/>
                        <a:t>Home or community general respite</a:t>
                      </a:r>
                    </a:p>
                    <a:p>
                      <a:pPr marL="171450" indent="-171450">
                        <a:buFont typeface="Wingdings" panose="05000000000000000000" pitchFamily="2" charset="2"/>
                        <a:buChar char="§"/>
                      </a:pPr>
                      <a:r>
                        <a:rPr lang="en-AU" sz="1100" noProof="0" dirty="0"/>
                        <a:t>Community cottage respite</a:t>
                      </a:r>
                    </a:p>
                    <a:p>
                      <a:pPr marL="171450" indent="-171450">
                        <a:buFont typeface="Wingdings" panose="05000000000000000000" pitchFamily="2" charset="2"/>
                        <a:buChar char="§"/>
                      </a:pPr>
                      <a:r>
                        <a:rPr lang="en-AU" sz="1100" noProof="0" dirty="0"/>
                        <a:t>Care management</a:t>
                      </a:r>
                    </a:p>
                    <a:p>
                      <a:pPr marL="171450" indent="-171450">
                        <a:buFont typeface="Wingdings" panose="05000000000000000000" pitchFamily="2" charset="2"/>
                        <a:buChar char="§"/>
                      </a:pPr>
                      <a:r>
                        <a:rPr lang="en-AU" sz="1100" noProof="0" dirty="0"/>
                        <a:t>Restorative care management</a:t>
                      </a:r>
                    </a:p>
                  </a:txBody>
                  <a:tcPr/>
                </a:tc>
                <a:tc>
                  <a:txBody>
                    <a:bodyPr/>
                    <a:lstStyle/>
                    <a:p>
                      <a:r>
                        <a:rPr lang="en-AU" sz="1100" noProof="0" dirty="0"/>
                        <a:t>Standard 1: The individual</a:t>
                      </a:r>
                    </a:p>
                    <a:p>
                      <a:r>
                        <a:rPr lang="en-AU" sz="1100" noProof="0" dirty="0"/>
                        <a:t>Standard 2: The organisation</a:t>
                      </a:r>
                    </a:p>
                    <a:p>
                      <a:r>
                        <a:rPr lang="en-AU" sz="1100" noProof="0" dirty="0"/>
                        <a:t>Standard 3: The care and services</a:t>
                      </a:r>
                    </a:p>
                    <a:p>
                      <a:r>
                        <a:rPr lang="en-AU" sz="1100" noProof="0" dirty="0"/>
                        <a:t>Standard 4: The environment</a:t>
                      </a:r>
                    </a:p>
                  </a:txBody>
                  <a:tcPr/>
                </a:tc>
                <a:tc>
                  <a:txBody>
                    <a:bodyPr/>
                    <a:lstStyle/>
                    <a:p>
                      <a:r>
                        <a:rPr lang="en-AU" sz="1100" noProof="0"/>
                        <a:t>Standard 5: Clinical care</a:t>
                      </a:r>
                    </a:p>
                    <a:p>
                      <a:r>
                        <a:rPr lang="en-AU" sz="1100" noProof="0"/>
                        <a:t>Outcome 5.1 Clinical governance</a:t>
                      </a:r>
                    </a:p>
                    <a:p>
                      <a:endParaRPr lang="en-AU" sz="1100" noProof="0"/>
                    </a:p>
                    <a:p>
                      <a:r>
                        <a:rPr lang="en-AU" sz="1100" noProof="0"/>
                        <a:t>(Applies to the service types of care management and restorative care management only)</a:t>
                      </a:r>
                      <a:endParaRPr lang="en-AU" sz="1100" i="1" noProof="0" dirty="0"/>
                    </a:p>
                  </a:txBody>
                  <a:tcPr/>
                </a:tc>
                <a:extLst>
                  <a:ext uri="{0D108BD9-81ED-4DB2-BD59-A6C34878D82A}">
                    <a16:rowId xmlns:a16="http://schemas.microsoft.com/office/drawing/2014/main" val="2852456056"/>
                  </a:ext>
                </a:extLst>
              </a:tr>
              <a:tr h="606517">
                <a:tc>
                  <a:txBody>
                    <a:bodyPr/>
                    <a:lstStyle/>
                    <a:p>
                      <a:r>
                        <a:rPr lang="en-AU" sz="1100" noProof="0" dirty="0"/>
                        <a:t>Category 5</a:t>
                      </a:r>
                    </a:p>
                  </a:txBody>
                  <a:tcPr/>
                </a:tc>
                <a:tc>
                  <a:txBody>
                    <a:bodyPr/>
                    <a:lstStyle/>
                    <a:p>
                      <a:r>
                        <a:rPr lang="en-AU" sz="1100" noProof="0" dirty="0"/>
                        <a:t>Nursing and transition care</a:t>
                      </a:r>
                    </a:p>
                  </a:txBody>
                  <a:tcPr/>
                </a:tc>
                <a:tc>
                  <a:txBody>
                    <a:bodyPr/>
                    <a:lstStyle/>
                    <a:p>
                      <a:pPr marL="171450" indent="-171450">
                        <a:buFont typeface="Wingdings" panose="05000000000000000000" pitchFamily="2" charset="2"/>
                        <a:buChar char="§"/>
                      </a:pPr>
                      <a:r>
                        <a:rPr lang="en-AU" sz="1100" noProof="0" dirty="0"/>
                        <a:t>Nursing care</a:t>
                      </a:r>
                    </a:p>
                    <a:p>
                      <a:pPr marL="171450" indent="-171450">
                        <a:buFont typeface="Wingdings" panose="05000000000000000000" pitchFamily="2" charset="2"/>
                        <a:buChar char="§"/>
                      </a:pPr>
                      <a:r>
                        <a:rPr lang="en-AU" sz="1100" noProof="0" dirty="0"/>
                        <a:t>Assistance with transition care</a:t>
                      </a:r>
                    </a:p>
                  </a:txBody>
                  <a:tcPr/>
                </a:tc>
                <a:tc>
                  <a:txBody>
                    <a:bodyPr/>
                    <a:lstStyle/>
                    <a:p>
                      <a:r>
                        <a:rPr lang="en-AU" sz="1100" noProof="0" dirty="0"/>
                        <a:t>Standard 1: The individual</a:t>
                      </a:r>
                    </a:p>
                    <a:p>
                      <a:r>
                        <a:rPr lang="en-AU" sz="1100" noProof="0" dirty="0"/>
                        <a:t>Standard 2: The organisation</a:t>
                      </a:r>
                    </a:p>
                    <a:p>
                      <a:r>
                        <a:rPr lang="en-AU" sz="1100" noProof="0" dirty="0"/>
                        <a:t>Standard 3: The care and services</a:t>
                      </a:r>
                    </a:p>
                    <a:p>
                      <a:r>
                        <a:rPr lang="en-AU" sz="1100" noProof="0" dirty="0"/>
                        <a:t>Standard 4: The environment</a:t>
                      </a:r>
                    </a:p>
                  </a:txBody>
                  <a:tcPr/>
                </a:tc>
                <a:tc>
                  <a:txBody>
                    <a:bodyPr/>
                    <a:lstStyle/>
                    <a:p>
                      <a:r>
                        <a:rPr lang="en-AU" sz="1100" noProof="0" dirty="0"/>
                        <a:t>Standard 5: Clinical care</a:t>
                      </a:r>
                    </a:p>
                  </a:txBody>
                  <a:tcPr/>
                </a:tc>
                <a:extLst>
                  <a:ext uri="{0D108BD9-81ED-4DB2-BD59-A6C34878D82A}">
                    <a16:rowId xmlns:a16="http://schemas.microsoft.com/office/drawing/2014/main" val="153096778"/>
                  </a:ext>
                </a:extLst>
              </a:tr>
              <a:tr h="606517">
                <a:tc>
                  <a:txBody>
                    <a:bodyPr/>
                    <a:lstStyle/>
                    <a:p>
                      <a:r>
                        <a:rPr lang="en-AU" sz="1100" noProof="0" dirty="0"/>
                        <a:t>Category 6</a:t>
                      </a:r>
                    </a:p>
                  </a:txBody>
                  <a:tcPr/>
                </a:tc>
                <a:tc>
                  <a:txBody>
                    <a:bodyPr/>
                    <a:lstStyle/>
                    <a:p>
                      <a:r>
                        <a:rPr lang="en-AU" sz="1100" noProof="0" dirty="0"/>
                        <a:t>Residential care (including respite)</a:t>
                      </a:r>
                    </a:p>
                  </a:txBody>
                  <a:tcPr/>
                </a:tc>
                <a:tc>
                  <a:txBody>
                    <a:bodyPr/>
                    <a:lstStyle/>
                    <a:p>
                      <a:pPr marL="171450" indent="-171450">
                        <a:buFont typeface="Wingdings" panose="05000000000000000000" pitchFamily="2" charset="2"/>
                        <a:buChar char="§"/>
                      </a:pPr>
                      <a:r>
                        <a:rPr lang="en-AU" sz="1100" noProof="0" dirty="0"/>
                        <a:t>Residential accommodation</a:t>
                      </a:r>
                    </a:p>
                    <a:p>
                      <a:pPr marL="171450" indent="-171450">
                        <a:buFont typeface="Wingdings" panose="05000000000000000000" pitchFamily="2" charset="2"/>
                        <a:buChar char="§"/>
                      </a:pPr>
                      <a:r>
                        <a:rPr lang="en-AU" sz="1100" noProof="0" dirty="0"/>
                        <a:t>Residential everyday living</a:t>
                      </a:r>
                    </a:p>
                    <a:p>
                      <a:pPr marL="171450" indent="-171450">
                        <a:buFont typeface="Wingdings" panose="05000000000000000000" pitchFamily="2" charset="2"/>
                        <a:buChar char="§"/>
                      </a:pPr>
                      <a:r>
                        <a:rPr lang="en-AU" sz="1100" noProof="0" dirty="0"/>
                        <a:t>Residential services</a:t>
                      </a:r>
                    </a:p>
                    <a:p>
                      <a:pPr marL="171450" indent="-171450">
                        <a:buFont typeface="Wingdings" panose="05000000000000000000" pitchFamily="2" charset="2"/>
                        <a:buChar char="§"/>
                      </a:pPr>
                      <a:r>
                        <a:rPr lang="en-AU" sz="1100" noProof="0" dirty="0"/>
                        <a:t>Residential clinical care</a:t>
                      </a:r>
                    </a:p>
                  </a:txBody>
                  <a:tcPr/>
                </a:tc>
                <a:tc>
                  <a:txBody>
                    <a:bodyPr/>
                    <a:lstStyle/>
                    <a:p>
                      <a:r>
                        <a:rPr lang="en-AU" sz="1100" noProof="0" dirty="0"/>
                        <a:t>Standard 1: The individual</a:t>
                      </a:r>
                    </a:p>
                    <a:p>
                      <a:r>
                        <a:rPr lang="en-AU" sz="1100" noProof="0" dirty="0"/>
                        <a:t>Standard 2: The organisation</a:t>
                      </a:r>
                    </a:p>
                    <a:p>
                      <a:r>
                        <a:rPr lang="en-AU" sz="1100" noProof="0" dirty="0"/>
                        <a:t>Standard 3: The care and services</a:t>
                      </a:r>
                    </a:p>
                    <a:p>
                      <a:r>
                        <a:rPr lang="en-AU" sz="1100" noProof="0" dirty="0"/>
                        <a:t>Standard 4: The environment</a:t>
                      </a:r>
                    </a:p>
                  </a:txBody>
                  <a:tcPr/>
                </a:tc>
                <a:tc>
                  <a:txBody>
                    <a:bodyPr/>
                    <a:lstStyle/>
                    <a:p>
                      <a:r>
                        <a:rPr lang="en-AU" sz="1100" noProof="0" dirty="0"/>
                        <a:t>Standard 5: Clinical care</a:t>
                      </a:r>
                    </a:p>
                    <a:p>
                      <a:r>
                        <a:rPr lang="en-AU" sz="1100" noProof="0" dirty="0"/>
                        <a:t>Standard 6: Food and nutrition</a:t>
                      </a:r>
                    </a:p>
                    <a:p>
                      <a:r>
                        <a:rPr lang="en-AU" sz="1100" noProof="0" dirty="0"/>
                        <a:t>Standard 7: The residential community</a:t>
                      </a:r>
                    </a:p>
                  </a:txBody>
                  <a:tcPr/>
                </a:tc>
                <a:extLst>
                  <a:ext uri="{0D108BD9-81ED-4DB2-BD59-A6C34878D82A}">
                    <a16:rowId xmlns:a16="http://schemas.microsoft.com/office/drawing/2014/main" val="2419684005"/>
                  </a:ext>
                </a:extLst>
              </a:tr>
            </a:tbl>
          </a:graphicData>
        </a:graphic>
      </p:graphicFrame>
    </p:spTree>
    <p:extLst>
      <p:ext uri="{BB962C8B-B14F-4D97-AF65-F5344CB8AC3E}">
        <p14:creationId xmlns:p14="http://schemas.microsoft.com/office/powerpoint/2010/main" val="3797386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3C045-A0BC-857B-E9E7-B4A4A67D668B}"/>
              </a:ext>
            </a:extLst>
          </p:cNvPr>
          <p:cNvSpPr/>
          <p:nvPr/>
        </p:nvSpPr>
        <p:spPr>
          <a:xfrm>
            <a:off x="2830945" y="206381"/>
            <a:ext cx="6530109" cy="10838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prstClr val="white"/>
                </a:solidFill>
                <a:effectLst/>
                <a:uLnTx/>
                <a:uFillTx/>
                <a:latin typeface="Open Sans"/>
                <a:ea typeface="+mn-ea"/>
                <a:cs typeface="+mn-cs"/>
              </a:rPr>
              <a:t>STANDARD</a:t>
            </a:r>
          </a:p>
        </p:txBody>
      </p:sp>
      <p:sp>
        <p:nvSpPr>
          <p:cNvPr id="14" name="Rectangle: Rounded Corners 13">
            <a:extLst>
              <a:ext uri="{FF2B5EF4-FFF2-40B4-BE49-F238E27FC236}">
                <a16:creationId xmlns:a16="http://schemas.microsoft.com/office/drawing/2014/main" id="{B2A9EE66-A60C-3DBC-28ED-EBDD74572C34}"/>
              </a:ext>
            </a:extLst>
          </p:cNvPr>
          <p:cNvSpPr/>
          <p:nvPr/>
        </p:nvSpPr>
        <p:spPr>
          <a:xfrm>
            <a:off x="838500" y="2719349"/>
            <a:ext cx="3807912" cy="5887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Open Sans"/>
                <a:ea typeface="+mn-ea"/>
                <a:cs typeface="+mn-cs"/>
              </a:rPr>
              <a:t>An intent</a:t>
            </a:r>
          </a:p>
        </p:txBody>
      </p:sp>
      <p:sp>
        <p:nvSpPr>
          <p:cNvPr id="15" name="Rectangle: Rounded Corners 14">
            <a:extLst>
              <a:ext uri="{FF2B5EF4-FFF2-40B4-BE49-F238E27FC236}">
                <a16:creationId xmlns:a16="http://schemas.microsoft.com/office/drawing/2014/main" id="{43268FB2-308C-C9EA-AAAC-69D0D693489B}"/>
              </a:ext>
            </a:extLst>
          </p:cNvPr>
          <p:cNvSpPr/>
          <p:nvPr/>
        </p:nvSpPr>
        <p:spPr>
          <a:xfrm>
            <a:off x="838500" y="3416317"/>
            <a:ext cx="3807912" cy="5887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Open Sans"/>
                <a:ea typeface="+mn-ea"/>
                <a:cs typeface="+mn-cs"/>
              </a:rPr>
              <a:t>Expectation statement</a:t>
            </a:r>
          </a:p>
        </p:txBody>
      </p:sp>
      <p:sp>
        <p:nvSpPr>
          <p:cNvPr id="16" name="Rectangle: Rounded Corners 15">
            <a:extLst>
              <a:ext uri="{FF2B5EF4-FFF2-40B4-BE49-F238E27FC236}">
                <a16:creationId xmlns:a16="http://schemas.microsoft.com/office/drawing/2014/main" id="{7E03BAD0-B4E5-13F5-0740-3D11FAA43C0E}"/>
              </a:ext>
            </a:extLst>
          </p:cNvPr>
          <p:cNvSpPr/>
          <p:nvPr/>
        </p:nvSpPr>
        <p:spPr>
          <a:xfrm>
            <a:off x="838499" y="4138651"/>
            <a:ext cx="3821585" cy="5887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Open Sans"/>
                <a:ea typeface="+mn-ea"/>
                <a:cs typeface="+mn-cs"/>
              </a:rPr>
              <a:t>Outcomes</a:t>
            </a:r>
          </a:p>
        </p:txBody>
      </p:sp>
      <p:sp>
        <p:nvSpPr>
          <p:cNvPr id="17" name="Rectangle: Rounded Corners 16">
            <a:extLst>
              <a:ext uri="{FF2B5EF4-FFF2-40B4-BE49-F238E27FC236}">
                <a16:creationId xmlns:a16="http://schemas.microsoft.com/office/drawing/2014/main" id="{C9AA3D6E-FF06-3293-9148-46D1E68D7CE4}"/>
              </a:ext>
            </a:extLst>
          </p:cNvPr>
          <p:cNvSpPr/>
          <p:nvPr/>
        </p:nvSpPr>
        <p:spPr>
          <a:xfrm>
            <a:off x="838500" y="4888125"/>
            <a:ext cx="3807912" cy="5887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Open Sans"/>
                <a:ea typeface="+mn-ea"/>
                <a:cs typeface="+mn-cs"/>
              </a:rPr>
              <a:t>Actions</a:t>
            </a:r>
          </a:p>
        </p:txBody>
      </p:sp>
      <p:sp>
        <p:nvSpPr>
          <p:cNvPr id="18" name="Rectangle: Rounded Corners 17">
            <a:extLst>
              <a:ext uri="{FF2B5EF4-FFF2-40B4-BE49-F238E27FC236}">
                <a16:creationId xmlns:a16="http://schemas.microsoft.com/office/drawing/2014/main" id="{6BFD3D86-5EB3-43E9-C61B-FDB742C92649}"/>
              </a:ext>
            </a:extLst>
          </p:cNvPr>
          <p:cNvSpPr/>
          <p:nvPr/>
        </p:nvSpPr>
        <p:spPr>
          <a:xfrm>
            <a:off x="6928981" y="3416317"/>
            <a:ext cx="3807912" cy="5887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Open Sans"/>
                <a:ea typeface="+mn-ea"/>
                <a:cs typeface="+mn-cs"/>
              </a:rPr>
              <a:t>Key tasks</a:t>
            </a:r>
          </a:p>
        </p:txBody>
      </p:sp>
      <p:sp>
        <p:nvSpPr>
          <p:cNvPr id="19" name="Rectangle: Rounded Corners 18">
            <a:extLst>
              <a:ext uri="{FF2B5EF4-FFF2-40B4-BE49-F238E27FC236}">
                <a16:creationId xmlns:a16="http://schemas.microsoft.com/office/drawing/2014/main" id="{097686B5-20FE-B25C-9931-C3C65DD9C8E8}"/>
              </a:ext>
            </a:extLst>
          </p:cNvPr>
          <p:cNvSpPr/>
          <p:nvPr/>
        </p:nvSpPr>
        <p:spPr>
          <a:xfrm>
            <a:off x="6928981" y="2709799"/>
            <a:ext cx="3807912" cy="5887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Open Sans"/>
                <a:ea typeface="+mn-ea"/>
                <a:cs typeface="+mn-cs"/>
              </a:rPr>
              <a:t>Why it’s important</a:t>
            </a:r>
          </a:p>
        </p:txBody>
      </p:sp>
      <p:sp>
        <p:nvSpPr>
          <p:cNvPr id="20" name="Rectangle: Rounded Corners 19">
            <a:extLst>
              <a:ext uri="{FF2B5EF4-FFF2-40B4-BE49-F238E27FC236}">
                <a16:creationId xmlns:a16="http://schemas.microsoft.com/office/drawing/2014/main" id="{AD75323C-1C68-8BBA-A880-4AEF09B2F0CD}"/>
              </a:ext>
            </a:extLst>
          </p:cNvPr>
          <p:cNvSpPr/>
          <p:nvPr/>
        </p:nvSpPr>
        <p:spPr>
          <a:xfrm>
            <a:off x="852173" y="1791535"/>
            <a:ext cx="3807912" cy="588724"/>
          </a:xfrm>
          <a:prstGeom prst="round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Open Sans"/>
                <a:ea typeface="+mn-ea"/>
                <a:cs typeface="+mn-cs"/>
              </a:rPr>
              <a:t>Legislation</a:t>
            </a:r>
          </a:p>
        </p:txBody>
      </p:sp>
      <p:sp>
        <p:nvSpPr>
          <p:cNvPr id="21" name="Rectangle: Rounded Corners 20">
            <a:extLst>
              <a:ext uri="{FF2B5EF4-FFF2-40B4-BE49-F238E27FC236}">
                <a16:creationId xmlns:a16="http://schemas.microsoft.com/office/drawing/2014/main" id="{6945AF47-E5F5-C244-1FF7-B12089E93224}"/>
              </a:ext>
            </a:extLst>
          </p:cNvPr>
          <p:cNvSpPr/>
          <p:nvPr/>
        </p:nvSpPr>
        <p:spPr>
          <a:xfrm>
            <a:off x="6928981" y="1794953"/>
            <a:ext cx="3807912" cy="588724"/>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Open Sans"/>
                <a:ea typeface="+mn-ea"/>
                <a:cs typeface="+mn-cs"/>
              </a:rPr>
              <a:t>Guidance</a:t>
            </a:r>
          </a:p>
        </p:txBody>
      </p:sp>
      <p:cxnSp>
        <p:nvCxnSpPr>
          <p:cNvPr id="25" name="Straight Arrow Connector 24">
            <a:extLst>
              <a:ext uri="{FF2B5EF4-FFF2-40B4-BE49-F238E27FC236}">
                <a16:creationId xmlns:a16="http://schemas.microsoft.com/office/drawing/2014/main" id="{3B98325B-9468-5C5E-61FB-D7F082886536}"/>
              </a:ext>
            </a:extLst>
          </p:cNvPr>
          <p:cNvCxnSpPr/>
          <p:nvPr/>
        </p:nvCxnSpPr>
        <p:spPr>
          <a:xfrm flipH="1">
            <a:off x="4183693" y="1290272"/>
            <a:ext cx="864296" cy="501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08733C6-AF0E-A5F9-F6C6-670C9CF02EEC}"/>
              </a:ext>
            </a:extLst>
          </p:cNvPr>
          <p:cNvCxnSpPr/>
          <p:nvPr/>
        </p:nvCxnSpPr>
        <p:spPr>
          <a:xfrm>
            <a:off x="7290148" y="1290272"/>
            <a:ext cx="776614" cy="501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D6F2712E-CD52-7058-40F0-29EFF5EBA7FE}"/>
              </a:ext>
            </a:extLst>
          </p:cNvPr>
          <p:cNvSpPr/>
          <p:nvPr/>
        </p:nvSpPr>
        <p:spPr>
          <a:xfrm>
            <a:off x="841858" y="4137451"/>
            <a:ext cx="3807912" cy="588724"/>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399509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0" nodeType="afterEffect">
                                  <p:stCondLst>
                                    <p:cond delay="500"/>
                                  </p:stCondLst>
                                  <p:childTnLst>
                                    <p:animEffect transition="out" filter="fade">
                                      <p:cBhvr>
                                        <p:cTn id="9" dur="1000" tmFilter="0, 0; .2, .5; .8, .5; 1, 0"/>
                                        <p:tgtEl>
                                          <p:spTgt spid="28"/>
                                        </p:tgtEl>
                                      </p:cBhvr>
                                    </p:animEffect>
                                    <p:animScale>
                                      <p:cBhvr>
                                        <p:cTn id="10" dur="50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00A848-7713-1495-7EEB-3E834450F241}"/>
              </a:ext>
            </a:extLst>
          </p:cNvPr>
          <p:cNvSpPr>
            <a:spLocks noGrp="1"/>
          </p:cNvSpPr>
          <p:nvPr>
            <p:ph type="pic" sz="quarter" idx="13"/>
          </p:nvPr>
        </p:nvSpPr>
        <p:spPr/>
        <p:txBody>
          <a:bodyPr/>
          <a:lstStyle/>
          <a:p>
            <a:endParaRPr lang="en-AU" noProof="0" dirty="0"/>
          </a:p>
        </p:txBody>
      </p:sp>
      <p:pic>
        <p:nvPicPr>
          <p:cNvPr id="5" name="Picture 4" descr="A person with a heart&#10;&#10;Description automatically generated">
            <a:extLst>
              <a:ext uri="{FF2B5EF4-FFF2-40B4-BE49-F238E27FC236}">
                <a16:creationId xmlns:a16="http://schemas.microsoft.com/office/drawing/2014/main" id="{373A2222-F140-85F0-F756-2E60085C624A}"/>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708" y="1735868"/>
            <a:ext cx="2971996" cy="3641156"/>
          </a:xfrm>
          <a:prstGeom prst="rect">
            <a:avLst/>
          </a:prstGeom>
          <a:noFill/>
          <a:ln>
            <a:noFill/>
          </a:ln>
        </p:spPr>
      </p:pic>
      <p:grpSp>
        <p:nvGrpSpPr>
          <p:cNvPr id="49" name="Group 48">
            <a:extLst>
              <a:ext uri="{FF2B5EF4-FFF2-40B4-BE49-F238E27FC236}">
                <a16:creationId xmlns:a16="http://schemas.microsoft.com/office/drawing/2014/main" id="{EC1ED6F0-BF50-B191-ACE5-EE612F21ED46}"/>
              </a:ext>
            </a:extLst>
          </p:cNvPr>
          <p:cNvGrpSpPr/>
          <p:nvPr/>
        </p:nvGrpSpPr>
        <p:grpSpPr>
          <a:xfrm>
            <a:off x="4340154" y="1686425"/>
            <a:ext cx="3474269" cy="1148364"/>
            <a:chOff x="4340154" y="1470765"/>
            <a:chExt cx="3474269" cy="1148364"/>
          </a:xfrm>
        </p:grpSpPr>
        <p:sp>
          <p:nvSpPr>
            <p:cNvPr id="13" name="Rectangle: Rounded Corners 12">
              <a:extLst>
                <a:ext uri="{FF2B5EF4-FFF2-40B4-BE49-F238E27FC236}">
                  <a16:creationId xmlns:a16="http://schemas.microsoft.com/office/drawing/2014/main" id="{71729E22-12D4-1B11-B2A1-0C06DC26CB98}"/>
                </a:ext>
              </a:extLst>
            </p:cNvPr>
            <p:cNvSpPr/>
            <p:nvPr/>
          </p:nvSpPr>
          <p:spPr>
            <a:xfrm>
              <a:off x="4340154" y="1630152"/>
              <a:ext cx="3474269" cy="988977"/>
            </a:xfrm>
            <a:prstGeom prst="roundRect">
              <a:avLst>
                <a:gd name="adj" fmla="val 8015"/>
              </a:avLst>
            </a:prstGeom>
            <a:solidFill>
              <a:srgbClr val="F0C7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14" name="Rectangle: Rounded Corners 13">
              <a:extLst>
                <a:ext uri="{FF2B5EF4-FFF2-40B4-BE49-F238E27FC236}">
                  <a16:creationId xmlns:a16="http://schemas.microsoft.com/office/drawing/2014/main" id="{05928BF1-3BD8-A33D-4D88-AEC8B91D64A0}"/>
                </a:ext>
              </a:extLst>
            </p:cNvPr>
            <p:cNvSpPr/>
            <p:nvPr/>
          </p:nvSpPr>
          <p:spPr>
            <a:xfrm>
              <a:off x="4764555" y="1502493"/>
              <a:ext cx="2625467" cy="252591"/>
            </a:xfrm>
            <a:prstGeom prst="roundRect">
              <a:avLst>
                <a:gd name="adj" fmla="val 50000"/>
              </a:avLst>
            </a:prstGeom>
            <a:solidFill>
              <a:srgbClr val="D956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15" name="TextBox 58">
              <a:extLst>
                <a:ext uri="{FF2B5EF4-FFF2-40B4-BE49-F238E27FC236}">
                  <a16:creationId xmlns:a16="http://schemas.microsoft.com/office/drawing/2014/main" id="{3D912B41-2B21-B5F0-ACB5-1393178C65D4}"/>
                </a:ext>
              </a:extLst>
            </p:cNvPr>
            <p:cNvSpPr txBox="1"/>
            <p:nvPr/>
          </p:nvSpPr>
          <p:spPr>
            <a:xfrm>
              <a:off x="4516912" y="1845665"/>
              <a:ext cx="3101895" cy="523221"/>
            </a:xfrm>
            <a:prstGeom prst="rect">
              <a:avLst/>
            </a:prstGeom>
            <a:solidFill>
              <a:srgbClr val="F0C7C7"/>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pitchFamily="2" charset="0"/>
                  <a:ea typeface="Open Sans" pitchFamily="2" charset="0"/>
                  <a:cs typeface="Open Sans" pitchFamily="2" charset="0"/>
                </a:rPr>
                <a:t>I am valued and have choice over the life I lead.</a:t>
              </a:r>
            </a:p>
          </p:txBody>
        </p:sp>
        <p:sp>
          <p:nvSpPr>
            <p:cNvPr id="16" name="TextBox 59">
              <a:extLst>
                <a:ext uri="{FF2B5EF4-FFF2-40B4-BE49-F238E27FC236}">
                  <a16:creationId xmlns:a16="http://schemas.microsoft.com/office/drawing/2014/main" id="{20D505C4-3697-549E-C83B-1509791F7E28}"/>
                </a:ext>
              </a:extLst>
            </p:cNvPr>
            <p:cNvSpPr txBox="1"/>
            <p:nvPr/>
          </p:nvSpPr>
          <p:spPr>
            <a:xfrm>
              <a:off x="4824306" y="1470765"/>
              <a:ext cx="2487105" cy="307778"/>
            </a:xfrm>
            <a:prstGeom prst="rect">
              <a:avLst/>
            </a:prstGeom>
            <a:noFill/>
            <a:ln>
              <a:noFill/>
            </a:ln>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Older person statement</a:t>
              </a:r>
            </a:p>
          </p:txBody>
        </p:sp>
      </p:grpSp>
      <p:grpSp>
        <p:nvGrpSpPr>
          <p:cNvPr id="48" name="Group 47">
            <a:extLst>
              <a:ext uri="{FF2B5EF4-FFF2-40B4-BE49-F238E27FC236}">
                <a16:creationId xmlns:a16="http://schemas.microsoft.com/office/drawing/2014/main" id="{A7DA7EBD-2401-3844-EAB7-5A6B40255B0C}"/>
              </a:ext>
            </a:extLst>
          </p:cNvPr>
          <p:cNvGrpSpPr/>
          <p:nvPr/>
        </p:nvGrpSpPr>
        <p:grpSpPr>
          <a:xfrm>
            <a:off x="8063157" y="1686425"/>
            <a:ext cx="3474269" cy="1148364"/>
            <a:chOff x="8063157" y="1470765"/>
            <a:chExt cx="3474269" cy="1148364"/>
          </a:xfrm>
        </p:grpSpPr>
        <p:sp>
          <p:nvSpPr>
            <p:cNvPr id="9" name="Rectangle: Rounded Corners 8">
              <a:extLst>
                <a:ext uri="{FF2B5EF4-FFF2-40B4-BE49-F238E27FC236}">
                  <a16:creationId xmlns:a16="http://schemas.microsoft.com/office/drawing/2014/main" id="{98599FC5-BC5B-9135-F886-173CC15FBF61}"/>
                </a:ext>
              </a:extLst>
            </p:cNvPr>
            <p:cNvSpPr/>
            <p:nvPr/>
          </p:nvSpPr>
          <p:spPr>
            <a:xfrm>
              <a:off x="8063157" y="1630152"/>
              <a:ext cx="3474269" cy="988977"/>
            </a:xfrm>
            <a:prstGeom prst="roundRect">
              <a:avLst>
                <a:gd name="adj" fmla="val 8015"/>
              </a:avLst>
            </a:prstGeom>
            <a:solidFill>
              <a:srgbClr val="F0C7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10" name="Rectangle: Rounded Corners 9">
              <a:extLst>
                <a:ext uri="{FF2B5EF4-FFF2-40B4-BE49-F238E27FC236}">
                  <a16:creationId xmlns:a16="http://schemas.microsoft.com/office/drawing/2014/main" id="{789263FF-BBAA-EDCB-0416-F6FD3E2148D6}"/>
                </a:ext>
              </a:extLst>
            </p:cNvPr>
            <p:cNvSpPr/>
            <p:nvPr/>
          </p:nvSpPr>
          <p:spPr>
            <a:xfrm>
              <a:off x="8487558" y="1502493"/>
              <a:ext cx="2625467" cy="252591"/>
            </a:xfrm>
            <a:prstGeom prst="roundRect">
              <a:avLst>
                <a:gd name="adj" fmla="val 50000"/>
              </a:avLst>
            </a:prstGeom>
            <a:solidFill>
              <a:srgbClr val="D956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11" name="TextBox 68">
              <a:extLst>
                <a:ext uri="{FF2B5EF4-FFF2-40B4-BE49-F238E27FC236}">
                  <a16:creationId xmlns:a16="http://schemas.microsoft.com/office/drawing/2014/main" id="{10DA5987-5CE2-0111-750E-954FA854795E}"/>
                </a:ext>
              </a:extLst>
            </p:cNvPr>
            <p:cNvSpPr txBox="1"/>
            <p:nvPr/>
          </p:nvSpPr>
          <p:spPr>
            <a:xfrm>
              <a:off x="8239913" y="1805975"/>
              <a:ext cx="3101895" cy="738665"/>
            </a:xfrm>
            <a:prstGeom prst="rect">
              <a:avLst/>
            </a:prstGeom>
            <a:solidFill>
              <a:srgbClr val="F0C7C7"/>
            </a:solid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latin typeface="Open Sans" pitchFamily="2" charset="0"/>
                  <a:ea typeface="Open Sans" pitchFamily="2" charset="0"/>
                  <a:cs typeface="Open Sans" pitchFamily="2" charset="0"/>
                </a:rPr>
                <a:t>I understand the people I care for and support them in choices that affect their lives.</a:t>
              </a:r>
            </a:p>
          </p:txBody>
        </p:sp>
        <p:sp>
          <p:nvSpPr>
            <p:cNvPr id="12" name="TextBox 69">
              <a:extLst>
                <a:ext uri="{FF2B5EF4-FFF2-40B4-BE49-F238E27FC236}">
                  <a16:creationId xmlns:a16="http://schemas.microsoft.com/office/drawing/2014/main" id="{DA33DCB7-1C5D-0C70-F5EE-35C5DCA30068}"/>
                </a:ext>
              </a:extLst>
            </p:cNvPr>
            <p:cNvSpPr txBox="1"/>
            <p:nvPr/>
          </p:nvSpPr>
          <p:spPr>
            <a:xfrm>
              <a:off x="8547309" y="1470765"/>
              <a:ext cx="2487105" cy="307778"/>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Worker statement</a:t>
              </a:r>
            </a:p>
          </p:txBody>
        </p:sp>
      </p:grpSp>
      <p:pic>
        <p:nvPicPr>
          <p:cNvPr id="18" name="Picture 17" descr="A colorful circle with a black background&#10;&#10;Description automatically generated">
            <a:extLst>
              <a:ext uri="{FF2B5EF4-FFF2-40B4-BE49-F238E27FC236}">
                <a16:creationId xmlns:a16="http://schemas.microsoft.com/office/drawing/2014/main" id="{F93810CB-DC75-2818-44D1-53B4CB366CC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530891" y="808831"/>
            <a:ext cx="11339980" cy="6331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ct val="0"/>
              </a:spcBef>
              <a:spcAft>
                <a:spcPts val="0"/>
              </a:spcAft>
              <a:buClrTx/>
              <a:buSzTx/>
              <a:buFontTx/>
              <a:buNone/>
              <a:tabLst/>
              <a:defRPr/>
            </a:pPr>
            <a:r>
              <a:rPr lang="en-AU" sz="3500" noProof="0" dirty="0">
                <a:latin typeface="Open Sans ExtraBold"/>
                <a:ea typeface="Open Sans ExtraBold"/>
                <a:cs typeface="Open Sans ExtraBold"/>
              </a:rPr>
              <a:t>Strengthened Quality Standard 1: The individual</a:t>
            </a:r>
            <a:endParaRPr kumimoji="0" lang="en-AU" sz="3500" strike="noStrike" kern="1200" cap="none" spc="0" normalizeH="0" baseline="0" noProof="0" dirty="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20" name="Slide Number Placeholder 19">
            <a:extLst>
              <a:ext uri="{FF2B5EF4-FFF2-40B4-BE49-F238E27FC236}">
                <a16:creationId xmlns:a16="http://schemas.microsoft.com/office/drawing/2014/main" id="{9536D879-C7A7-F90E-889B-4ABE4BF430E1}"/>
              </a:ext>
            </a:extLst>
          </p:cNvPr>
          <p:cNvSpPr>
            <a:spLocks noGrp="1"/>
          </p:cNvSpPr>
          <p:nvPr>
            <p:ph type="sldNum" sz="quarter" idx="12"/>
          </p:nvPr>
        </p:nvSpPr>
        <p:spPr/>
        <p:txBody>
          <a:bodyPr/>
          <a:lstStyle/>
          <a:p>
            <a:fld id="{330EA680-D336-4FF7-8B7A-9848BB0A1C32}" type="slidenum">
              <a:rPr lang="en-AU" noProof="0" smtClean="0"/>
              <a:t>6</a:t>
            </a:fld>
            <a:endParaRPr lang="en-AU" noProof="0" dirty="0"/>
          </a:p>
        </p:txBody>
      </p:sp>
      <p:sp>
        <p:nvSpPr>
          <p:cNvPr id="47" name="TextBox 46">
            <a:extLst>
              <a:ext uri="{FF2B5EF4-FFF2-40B4-BE49-F238E27FC236}">
                <a16:creationId xmlns:a16="http://schemas.microsoft.com/office/drawing/2014/main" id="{01451681-4761-DD73-D6A6-B024EE57B553}"/>
              </a:ext>
            </a:extLst>
          </p:cNvPr>
          <p:cNvSpPr txBox="1"/>
          <p:nvPr/>
        </p:nvSpPr>
        <p:spPr>
          <a:xfrm>
            <a:off x="4822791" y="3236336"/>
            <a:ext cx="5637450" cy="33374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AU" b="1" noProof="0" dirty="0">
                <a:solidFill>
                  <a:srgbClr val="1E1545"/>
                </a:solidFill>
                <a:latin typeface="Open Sans"/>
                <a:ea typeface="Calibri"/>
                <a:cs typeface="Calibri"/>
              </a:rPr>
              <a:t>Outcomes</a:t>
            </a:r>
          </a:p>
          <a:p>
            <a:pPr marL="285750" indent="-285750">
              <a:lnSpc>
                <a:spcPct val="200000"/>
              </a:lnSpc>
              <a:buFont typeface="Arial"/>
              <a:buChar char="•"/>
            </a:pPr>
            <a:r>
              <a:rPr lang="en-AU" noProof="0" dirty="0">
                <a:solidFill>
                  <a:srgbClr val="1E1545"/>
                </a:solidFill>
                <a:latin typeface="Open Sans"/>
                <a:ea typeface="Calibri"/>
                <a:cs typeface="Calibri"/>
              </a:rPr>
              <a:t>1.1: Person-centred care</a:t>
            </a:r>
          </a:p>
          <a:p>
            <a:pPr marL="285750" indent="-285750">
              <a:lnSpc>
                <a:spcPct val="200000"/>
              </a:lnSpc>
              <a:buFont typeface="Arial"/>
              <a:buChar char="•"/>
            </a:pPr>
            <a:r>
              <a:rPr lang="en-AU" noProof="0" dirty="0">
                <a:solidFill>
                  <a:srgbClr val="1E1545"/>
                </a:solidFill>
                <a:latin typeface="Open Sans"/>
                <a:ea typeface="Open Sans"/>
                <a:cs typeface="Open Sans"/>
              </a:rPr>
              <a:t>1.2: Dignity, respect and privacy</a:t>
            </a:r>
          </a:p>
          <a:p>
            <a:pPr marL="285750" indent="-285750">
              <a:lnSpc>
                <a:spcPct val="200000"/>
              </a:lnSpc>
              <a:buFont typeface="Arial"/>
              <a:buChar char="•"/>
            </a:pPr>
            <a:r>
              <a:rPr lang="en-AU" noProof="0" dirty="0">
                <a:solidFill>
                  <a:srgbClr val="1E1545"/>
                </a:solidFill>
                <a:latin typeface="Open Sans"/>
                <a:ea typeface="Open Sans"/>
                <a:cs typeface="Open Sans"/>
              </a:rPr>
              <a:t>1.3: Choice, independence and quality of life</a:t>
            </a:r>
          </a:p>
          <a:p>
            <a:pPr marL="285750" indent="-285750">
              <a:lnSpc>
                <a:spcPct val="200000"/>
              </a:lnSpc>
              <a:buFont typeface="Arial"/>
              <a:buChar char="•"/>
            </a:pPr>
            <a:r>
              <a:rPr lang="en-AU" noProof="0" dirty="0">
                <a:solidFill>
                  <a:srgbClr val="1E1545"/>
                </a:solidFill>
                <a:latin typeface="Open Sans"/>
                <a:ea typeface="Open Sans"/>
                <a:cs typeface="Open Sans"/>
              </a:rPr>
              <a:t>1.4: Transparency</a:t>
            </a:r>
            <a:r>
              <a:rPr lang="en-AU" noProof="0" dirty="0">
                <a:latin typeface="Open Sans"/>
                <a:ea typeface="Open Sans"/>
                <a:cs typeface="Open Sans"/>
              </a:rPr>
              <a:t> and agreements</a:t>
            </a:r>
            <a:endParaRPr lang="en-AU" noProof="0" dirty="0">
              <a:solidFill>
                <a:srgbClr val="1E1545"/>
              </a:solidFill>
              <a:latin typeface="Open Sans"/>
              <a:ea typeface="Open Sans"/>
              <a:cs typeface="Open Sans"/>
            </a:endParaRPr>
          </a:p>
          <a:p>
            <a:pPr marL="285750" indent="-285750">
              <a:lnSpc>
                <a:spcPct val="200000"/>
              </a:lnSpc>
              <a:buFont typeface="Arial"/>
              <a:buChar char="•"/>
            </a:pPr>
            <a:endParaRPr lang="en-AU" noProof="0" dirty="0">
              <a:latin typeface="Open Sans"/>
              <a:ea typeface="Calibri"/>
              <a:cs typeface="Calibri"/>
            </a:endParaRPr>
          </a:p>
        </p:txBody>
      </p:sp>
    </p:spTree>
    <p:extLst>
      <p:ext uri="{BB962C8B-B14F-4D97-AF65-F5344CB8AC3E}">
        <p14:creationId xmlns:p14="http://schemas.microsoft.com/office/powerpoint/2010/main" val="1879526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2AF3354-15C3-9185-A0DB-B9A83B86B24D}"/>
              </a:ext>
            </a:extLst>
          </p:cNvPr>
          <p:cNvPicPr>
            <a:picLocks noChangeAspect="1"/>
          </p:cNvPicPr>
          <p:nvPr/>
        </p:nvPicPr>
        <p:blipFill>
          <a:blip r:embed="rId3">
            <a:extLst>
              <a:ext uri="{28A0092B-C50C-407E-A947-70E740481C1C}">
                <a14:useLocalDpi xmlns:a14="http://schemas.microsoft.com/office/drawing/2010/main" val="0"/>
              </a:ext>
            </a:extLst>
          </a:blip>
          <a:srcRect l="31305" r="15375"/>
          <a:stretch/>
        </p:blipFill>
        <p:spPr>
          <a:xfrm flipH="1">
            <a:off x="8240616" y="10"/>
            <a:ext cx="3951381" cy="6857990"/>
          </a:xfrm>
          <a:prstGeom prst="rect">
            <a:avLst/>
          </a:prstGeom>
        </p:spPr>
      </p:pic>
      <p:sp>
        <p:nvSpPr>
          <p:cNvPr id="19" name="Title 2">
            <a:extLst>
              <a:ext uri="{FF2B5EF4-FFF2-40B4-BE49-F238E27FC236}">
                <a16:creationId xmlns:a16="http://schemas.microsoft.com/office/drawing/2014/main" id="{2E0FCEAB-2804-7AC6-8705-166B6BFAB188}"/>
              </a:ext>
            </a:extLst>
          </p:cNvPr>
          <p:cNvSpPr txBox="1">
            <a:spLocks/>
          </p:cNvSpPr>
          <p:nvPr/>
        </p:nvSpPr>
        <p:spPr>
          <a:xfrm>
            <a:off x="838200" y="365125"/>
            <a:ext cx="5860055" cy="1899912"/>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914400" fontAlgn="auto">
              <a:lnSpc>
                <a:spcPct val="90000"/>
              </a:lnSpc>
              <a:spcBef>
                <a:spcPct val="0"/>
              </a:spcBef>
              <a:spcAft>
                <a:spcPts val="600"/>
              </a:spcAft>
              <a:buClrTx/>
              <a:buSzTx/>
              <a:tabLst/>
              <a:defRPr/>
            </a:pPr>
            <a:r>
              <a:rPr lang="en-AU" sz="3500" noProof="0" dirty="0">
                <a:latin typeface="Open Sans ExtraBold" pitchFamily="2" charset="0"/>
                <a:ea typeface="Open Sans ExtraBold" pitchFamily="2" charset="0"/>
                <a:cs typeface="Open Sans ExtraBold" pitchFamily="2" charset="0"/>
              </a:rPr>
              <a:t>How can we apply Standard 1 in practice?</a:t>
            </a:r>
            <a:endParaRPr kumimoji="0" lang="en-AU" sz="3500" strike="noStrike" cap="none" spc="0" normalizeH="0" baseline="0" noProof="0" dirty="0">
              <a:ln>
                <a:noFill/>
              </a:ln>
              <a:uLnTx/>
              <a:uFillTx/>
              <a:latin typeface="Open Sans ExtraBold" pitchFamily="2" charset="0"/>
              <a:ea typeface="Open Sans ExtraBold" pitchFamily="2" charset="0"/>
              <a:cs typeface="Open Sans ExtraBold" pitchFamily="2" charset="0"/>
            </a:endParaRPr>
          </a:p>
        </p:txBody>
      </p:sp>
      <p:sp>
        <p:nvSpPr>
          <p:cNvPr id="4" name="TextBox 3">
            <a:extLst>
              <a:ext uri="{FF2B5EF4-FFF2-40B4-BE49-F238E27FC236}">
                <a16:creationId xmlns:a16="http://schemas.microsoft.com/office/drawing/2014/main" id="{8E3C8EA2-B348-3FFA-B647-66FEAE5F0941}"/>
              </a:ext>
            </a:extLst>
          </p:cNvPr>
          <p:cNvSpPr txBox="1"/>
          <p:nvPr/>
        </p:nvSpPr>
        <p:spPr>
          <a:xfrm>
            <a:off x="291548" y="1846043"/>
            <a:ext cx="7949067" cy="4875431"/>
          </a:xfrm>
          <a:prstGeom prst="rect">
            <a:avLst/>
          </a:prstGeom>
        </p:spPr>
        <p:txBody>
          <a:bodyPr vert="horz" lIns="91440" tIns="45720" rIns="91440" bIns="45720" rtlCol="0" anchor="t">
            <a:noAutofit/>
          </a:bodyPr>
          <a:lstStyle/>
          <a:p>
            <a:pPr marL="285750" indent="-285750">
              <a:lnSpc>
                <a:spcPct val="150000"/>
              </a:lnSpc>
              <a:buFont typeface="Arial"/>
              <a:buChar char="•"/>
            </a:pPr>
            <a:r>
              <a:rPr lang="en-AU" noProof="0" dirty="0">
                <a:latin typeface="Open Sans"/>
                <a:ea typeface="+mn-lt"/>
                <a:cs typeface="+mn-lt"/>
              </a:rPr>
              <a:t>build trust and professional relationships with rights-based, person-centred care</a:t>
            </a:r>
            <a:endParaRPr lang="en-AU" noProof="0" dirty="0">
              <a:latin typeface="Open Sans"/>
              <a:ea typeface="Open Sans"/>
              <a:cs typeface="Open Sans"/>
            </a:endParaRPr>
          </a:p>
          <a:p>
            <a:pPr marL="285750" indent="-285750">
              <a:lnSpc>
                <a:spcPct val="150000"/>
              </a:lnSpc>
              <a:buFont typeface="Arial"/>
              <a:buChar char="•"/>
            </a:pPr>
            <a:r>
              <a:rPr lang="en-AU" noProof="0" dirty="0">
                <a:latin typeface="Open Sans"/>
                <a:ea typeface="+mn-lt"/>
                <a:cs typeface="+mn-lt"/>
              </a:rPr>
              <a:t>foster safety, independence, inclusion, and quality of life</a:t>
            </a:r>
          </a:p>
          <a:p>
            <a:pPr marL="285750" indent="-285750">
              <a:lnSpc>
                <a:spcPct val="150000"/>
              </a:lnSpc>
              <a:buFont typeface="Arial"/>
              <a:buChar char="•"/>
            </a:pPr>
            <a:r>
              <a:rPr lang="en-AU" noProof="0" dirty="0">
                <a:latin typeface="Open Sans"/>
                <a:ea typeface="+mn-lt"/>
                <a:cs typeface="+mn-lt"/>
              </a:rPr>
              <a:t>respect dignity and privacy by offering choice and honouring rights</a:t>
            </a:r>
          </a:p>
          <a:p>
            <a:pPr marL="285750" indent="-285750">
              <a:lnSpc>
                <a:spcPct val="150000"/>
              </a:lnSpc>
              <a:buFont typeface="Arial"/>
              <a:buChar char="•"/>
            </a:pPr>
            <a:r>
              <a:rPr lang="en-AU" noProof="0" dirty="0">
                <a:latin typeface="Open Sans"/>
                <a:ea typeface="+mn-lt"/>
                <a:cs typeface="+mn-lt"/>
              </a:rPr>
              <a:t>support independence and risk-taking through advocacy and decision-making</a:t>
            </a:r>
            <a:endParaRPr lang="en-AU" noProof="0" dirty="0">
              <a:latin typeface="Open Sans"/>
              <a:ea typeface="Open Sans"/>
              <a:cs typeface="Open Sans"/>
            </a:endParaRPr>
          </a:p>
          <a:p>
            <a:pPr marL="285750" indent="-285750">
              <a:lnSpc>
                <a:spcPct val="150000"/>
              </a:lnSpc>
              <a:buFont typeface="Arial"/>
              <a:buChar char="•"/>
            </a:pPr>
            <a:r>
              <a:rPr lang="en-AU" noProof="0" dirty="0">
                <a:latin typeface="Open Sans"/>
                <a:ea typeface="+mn-lt"/>
                <a:cs typeface="+mn-lt"/>
              </a:rPr>
              <a:t>arrange substitute decision-makers when all other options are exhausted</a:t>
            </a:r>
            <a:endParaRPr lang="en-AU" noProof="0" dirty="0">
              <a:latin typeface="Open Sans"/>
              <a:ea typeface="Open Sans"/>
              <a:cs typeface="Open Sans"/>
            </a:endParaRPr>
          </a:p>
          <a:p>
            <a:pPr marL="285750" indent="-285750">
              <a:lnSpc>
                <a:spcPct val="150000"/>
              </a:lnSpc>
              <a:buFont typeface="Arial"/>
              <a:buChar char="•"/>
            </a:pPr>
            <a:r>
              <a:rPr lang="en-AU" noProof="0" dirty="0">
                <a:latin typeface="Open Sans"/>
                <a:ea typeface="+mn-lt"/>
                <a:cs typeface="+mn-lt"/>
              </a:rPr>
              <a:t>acknowledge the diversity of older people, including Aboriginal and Torres Strait Islander people and those with dementia</a:t>
            </a:r>
          </a:p>
          <a:p>
            <a:pPr marL="285750" indent="-285750">
              <a:lnSpc>
                <a:spcPct val="150000"/>
              </a:lnSpc>
              <a:buFont typeface="Arial"/>
              <a:buChar char="•"/>
            </a:pPr>
            <a:r>
              <a:rPr lang="en-AU" noProof="0" dirty="0">
                <a:latin typeface="Open Sans"/>
                <a:ea typeface="+mn-lt"/>
                <a:cs typeface="+mn-lt"/>
              </a:rPr>
              <a:t>be open and transparent about funded aged care service agreements.</a:t>
            </a:r>
            <a:endParaRPr lang="en-AU" noProof="0" dirty="0">
              <a:latin typeface="Open Sans"/>
              <a:ea typeface="Open Sans"/>
              <a:cs typeface="Open Sans"/>
            </a:endParaRPr>
          </a:p>
        </p:txBody>
      </p:sp>
      <p:sp>
        <p:nvSpPr>
          <p:cNvPr id="2" name="Slide Number Placeholder 1">
            <a:extLst>
              <a:ext uri="{FF2B5EF4-FFF2-40B4-BE49-F238E27FC236}">
                <a16:creationId xmlns:a16="http://schemas.microsoft.com/office/drawing/2014/main" id="{2125516E-F361-0852-F34B-F68A11876FEC}"/>
              </a:ext>
            </a:extLst>
          </p:cNvPr>
          <p:cNvSpPr>
            <a:spLocks noGrp="1"/>
          </p:cNvSpPr>
          <p:nvPr>
            <p:ph type="sldNum" sz="quarter" idx="16"/>
          </p:nvPr>
        </p:nvSpPr>
        <p:spPr/>
        <p:txBody>
          <a:bodyPr vert="horz" lIns="91440" tIns="45720" rIns="91440" bIns="45720" rtlCol="0" anchor="ctr">
            <a:normAutofit/>
          </a:bodyPr>
          <a:lstStyle/>
          <a:p>
            <a:pPr>
              <a:spcAft>
                <a:spcPts val="600"/>
              </a:spcAft>
              <a:defRPr/>
            </a:pPr>
            <a:fld id="{330EA680-D336-4FF7-8B7A-9848BB0A1C32}" type="slidenum">
              <a:rPr lang="en-AU" noProof="0" smtClean="0">
                <a:solidFill>
                  <a:srgbClr val="FFFFFF"/>
                </a:solidFill>
                <a:latin typeface="Calibri" panose="020F0502020204030204"/>
              </a:rPr>
              <a:pPr>
                <a:spcAft>
                  <a:spcPts val="600"/>
                </a:spcAft>
                <a:defRPr/>
              </a:pPr>
              <a:t>7</a:t>
            </a:fld>
            <a:endParaRPr lang="en-AU" noProof="0" dirty="0">
              <a:solidFill>
                <a:srgbClr val="FFFFFF"/>
              </a:solidFill>
              <a:latin typeface="Calibri" panose="020F0502020204030204"/>
            </a:endParaRPr>
          </a:p>
        </p:txBody>
      </p:sp>
      <p:pic>
        <p:nvPicPr>
          <p:cNvPr id="18" name="Picture 17">
            <a:extLst>
              <a:ext uri="{FF2B5EF4-FFF2-40B4-BE49-F238E27FC236}">
                <a16:creationId xmlns:a16="http://schemas.microsoft.com/office/drawing/2014/main" id="{F93810CB-DC75-2818-44D1-53B4CB366C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3" name="Picture Placeholder 7">
            <a:extLst>
              <a:ext uri="{FF2B5EF4-FFF2-40B4-BE49-F238E27FC236}">
                <a16:creationId xmlns:a16="http://schemas.microsoft.com/office/drawing/2014/main" id="{AFE5901D-4CD1-174B-2BBA-756A58B7EB85}"/>
              </a:ext>
            </a:extLst>
          </p:cNvPr>
          <p:cNvSpPr>
            <a:spLocks noGrp="1"/>
          </p:cNvSpPr>
          <p:nvPr>
            <p:ph type="pic" sz="quarter" idx="13"/>
          </p:nvPr>
        </p:nvSpPr>
        <p:spPr>
          <a:xfrm>
            <a:off x="85725" y="85725"/>
            <a:ext cx="2359025" cy="690563"/>
          </a:xfrm>
        </p:spPr>
        <p:txBody>
          <a:bodyPr/>
          <a:lstStyle/>
          <a:p>
            <a:endParaRPr lang="en-AU" noProof="0" dirty="0"/>
          </a:p>
        </p:txBody>
      </p:sp>
    </p:spTree>
    <p:extLst>
      <p:ext uri="{BB962C8B-B14F-4D97-AF65-F5344CB8AC3E}">
        <p14:creationId xmlns:p14="http://schemas.microsoft.com/office/powerpoint/2010/main" val="2931581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pic>
        <p:nvPicPr>
          <p:cNvPr id="9" name="Content Placeholder 8" descr="Woman wearing glasses">
            <a:extLst>
              <a:ext uri="{FF2B5EF4-FFF2-40B4-BE49-F238E27FC236}">
                <a16:creationId xmlns:a16="http://schemas.microsoft.com/office/drawing/2014/main" id="{3568AAD8-E76E-0DA0-B811-49ADA0E7C3C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4296" r="43243"/>
          <a:stretch/>
        </p:blipFill>
        <p:spPr>
          <a:xfrm>
            <a:off x="-1" y="-2"/>
            <a:ext cx="5410198" cy="685800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 name="Title 2">
            <a:extLst>
              <a:ext uri="{FF2B5EF4-FFF2-40B4-BE49-F238E27FC236}">
                <a16:creationId xmlns:a16="http://schemas.microsoft.com/office/drawing/2014/main" id="{61152C73-3BEF-F18E-143C-1301EFAE843E}"/>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AU" sz="3500" noProof="0" dirty="0">
                <a:latin typeface="Open Sans ExtraBold"/>
                <a:ea typeface="Open Sans ExtraBold"/>
                <a:cs typeface="Open Sans ExtraBold"/>
              </a:rPr>
              <a:t>Reflective questions</a:t>
            </a:r>
          </a:p>
        </p:txBody>
      </p:sp>
      <p:sp>
        <p:nvSpPr>
          <p:cNvPr id="4" name="Content Placeholder 3">
            <a:extLst>
              <a:ext uri="{FF2B5EF4-FFF2-40B4-BE49-F238E27FC236}">
                <a16:creationId xmlns:a16="http://schemas.microsoft.com/office/drawing/2014/main" id="{25216122-4329-3741-0071-7066037BCB29}"/>
              </a:ext>
            </a:extLst>
          </p:cNvPr>
          <p:cNvSpPr>
            <a:spLocks noGrp="1"/>
          </p:cNvSpPr>
          <p:nvPr>
            <p:ph sz="half" idx="1"/>
          </p:nvPr>
        </p:nvSpPr>
        <p:spPr>
          <a:xfrm>
            <a:off x="6100940" y="1649186"/>
            <a:ext cx="5477377" cy="4677156"/>
          </a:xfrm>
        </p:spPr>
        <p:txBody>
          <a:bodyPr vert="horz" lIns="91440" tIns="45720" rIns="91440" bIns="45720" rtlCol="0" anchor="ctr">
            <a:noAutofit/>
          </a:bodyPr>
          <a:lstStyle/>
          <a:p>
            <a:pPr algn="l"/>
            <a:endParaRPr lang="en-AU" sz="2000" b="0" i="0" u="none" strike="noStrike" baseline="0" noProof="0" dirty="0">
              <a:solidFill>
                <a:srgbClr val="000000"/>
              </a:solidFill>
              <a:latin typeface="Open Sans" pitchFamily="2" charset="0"/>
            </a:endParaRPr>
          </a:p>
          <a:p>
            <a:r>
              <a:rPr lang="en-AU" sz="1800" b="0" i="0" u="none" strike="noStrike" baseline="0" noProof="0" dirty="0">
                <a:solidFill>
                  <a:srgbClr val="000000"/>
                </a:solidFill>
                <a:latin typeface="Open Sans" pitchFamily="2" charset="0"/>
              </a:rPr>
              <a:t>How do you make sure you reflect these key topics in the funded aged care services you provide to older people? </a:t>
            </a:r>
          </a:p>
          <a:p>
            <a:r>
              <a:rPr lang="en-AU" sz="1800" b="0" i="0" u="none" strike="noStrike" baseline="0" noProof="0" dirty="0">
                <a:solidFill>
                  <a:srgbClr val="000000"/>
                </a:solidFill>
                <a:latin typeface="Open Sans" pitchFamily="2" charset="0"/>
              </a:rPr>
              <a:t>How do you work with older people receiving care in the design of their funded aged care services? </a:t>
            </a:r>
          </a:p>
          <a:p>
            <a:r>
              <a:rPr lang="en-AU" sz="1800" b="0" i="0" u="none" strike="noStrike" baseline="0" noProof="0" dirty="0">
                <a:solidFill>
                  <a:srgbClr val="000000"/>
                </a:solidFill>
                <a:latin typeface="Open Sans" pitchFamily="2" charset="0"/>
              </a:rPr>
              <a:t>How do you get feedback from older people receiving care about their experiences? </a:t>
            </a:r>
          </a:p>
          <a:p>
            <a:r>
              <a:rPr lang="en-AU" sz="1800" b="0" i="0" u="none" strike="noStrike" baseline="0" noProof="0" dirty="0">
                <a:solidFill>
                  <a:srgbClr val="000000"/>
                </a:solidFill>
                <a:latin typeface="Open Sans" pitchFamily="2" charset="0"/>
              </a:rPr>
              <a:t>How do you use feedback from older people and your workers to improve care? </a:t>
            </a:r>
          </a:p>
        </p:txBody>
      </p:sp>
      <p:pic>
        <p:nvPicPr>
          <p:cNvPr id="10" name="Picture 9">
            <a:extLst>
              <a:ext uri="{FF2B5EF4-FFF2-40B4-BE49-F238E27FC236}">
                <a16:creationId xmlns:a16="http://schemas.microsoft.com/office/drawing/2014/main" id="{2892CBF5-D47C-50F9-5C64-4ABD81FDA8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376743" y="64406"/>
            <a:ext cx="743279" cy="743279"/>
          </a:xfrm>
          <a:prstGeom prst="rect">
            <a:avLst/>
          </a:prstGeom>
          <a:ln>
            <a:noFill/>
          </a:ln>
        </p:spPr>
      </p:pic>
      <p:sp>
        <p:nvSpPr>
          <p:cNvPr id="12" name="Slide Number Placeholder 11">
            <a:extLst>
              <a:ext uri="{FF2B5EF4-FFF2-40B4-BE49-F238E27FC236}">
                <a16:creationId xmlns:a16="http://schemas.microsoft.com/office/drawing/2014/main" id="{48CDEFFF-2FEB-CA66-8F45-7516FAB62C64}"/>
              </a:ext>
            </a:extLst>
          </p:cNvPr>
          <p:cNvSpPr>
            <a:spLocks noGrp="1"/>
          </p:cNvSpPr>
          <p:nvPr>
            <p:ph type="sldNum" sz="quarter" idx="12"/>
          </p:nvPr>
        </p:nvSpPr>
        <p:spPr/>
        <p:txBody>
          <a:bodyPr/>
          <a:lstStyle/>
          <a:p>
            <a:fld id="{330EA680-D336-4FF7-8B7A-9848BB0A1C32}" type="slidenum">
              <a:rPr lang="en-AU" noProof="0" smtClean="0"/>
              <a:t>8</a:t>
            </a:fld>
            <a:endParaRPr lang="en-AU" noProof="0" dirty="0"/>
          </a:p>
        </p:txBody>
      </p:sp>
      <p:sp>
        <p:nvSpPr>
          <p:cNvPr id="13" name="Picture Placeholder 7">
            <a:extLst>
              <a:ext uri="{FF2B5EF4-FFF2-40B4-BE49-F238E27FC236}">
                <a16:creationId xmlns:a16="http://schemas.microsoft.com/office/drawing/2014/main" id="{4B0317A0-6EB5-DF60-2F3B-A746B62E9069}"/>
              </a:ext>
            </a:extLst>
          </p:cNvPr>
          <p:cNvSpPr>
            <a:spLocks noGrp="1"/>
          </p:cNvSpPr>
          <p:nvPr>
            <p:ph type="pic" sz="quarter" idx="13"/>
          </p:nvPr>
        </p:nvSpPr>
        <p:spPr>
          <a:xfrm>
            <a:off x="85725" y="85725"/>
            <a:ext cx="2359025" cy="690563"/>
          </a:xfrm>
        </p:spPr>
        <p:txBody>
          <a:bodyPr/>
          <a:lstStyle/>
          <a:p>
            <a:endParaRPr lang="en-AU" noProof="0" dirty="0"/>
          </a:p>
        </p:txBody>
      </p:sp>
    </p:spTree>
    <p:extLst>
      <p:ext uri="{BB962C8B-B14F-4D97-AF65-F5344CB8AC3E}">
        <p14:creationId xmlns:p14="http://schemas.microsoft.com/office/powerpoint/2010/main" val="2888372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632B00-366B-C4DE-C33A-9C1E8C1BC9D6}"/>
              </a:ext>
            </a:extLst>
          </p:cNvPr>
          <p:cNvSpPr>
            <a:spLocks noGrp="1"/>
          </p:cNvSpPr>
          <p:nvPr>
            <p:ph type="sldNum" sz="quarter" idx="12"/>
          </p:nvPr>
        </p:nvSpPr>
        <p:spPr/>
        <p:txBody>
          <a:bodyPr/>
          <a:lstStyle/>
          <a:p>
            <a:fld id="{330EA680-D336-4FF7-8B7A-9848BB0A1C32}" type="slidenum">
              <a:rPr lang="en-AU" noProof="0" smtClean="0"/>
              <a:t>9</a:t>
            </a:fld>
            <a:endParaRPr lang="en-AU" noProof="0" dirty="0"/>
          </a:p>
        </p:txBody>
      </p:sp>
      <p:sp>
        <p:nvSpPr>
          <p:cNvPr id="4" name="Picture Placeholder 3">
            <a:extLst>
              <a:ext uri="{FF2B5EF4-FFF2-40B4-BE49-F238E27FC236}">
                <a16:creationId xmlns:a16="http://schemas.microsoft.com/office/drawing/2014/main" id="{96EA8BD5-5E8C-3BE4-68D1-A230DD5DF27A}"/>
              </a:ext>
            </a:extLst>
          </p:cNvPr>
          <p:cNvSpPr>
            <a:spLocks noGrp="1"/>
          </p:cNvSpPr>
          <p:nvPr>
            <p:ph type="pic" sz="quarter" idx="13"/>
          </p:nvPr>
        </p:nvSpPr>
        <p:spPr/>
        <p:txBody>
          <a:bodyPr/>
          <a:lstStyle/>
          <a:p>
            <a:endParaRPr lang="en-AU" noProof="0" dirty="0"/>
          </a:p>
        </p:txBody>
      </p:sp>
      <p:pic>
        <p:nvPicPr>
          <p:cNvPr id="5" name="Content Placeholder 14" descr="A group of green people&#10;&#10;Description automatically generated">
            <a:extLst>
              <a:ext uri="{FF2B5EF4-FFF2-40B4-BE49-F238E27FC236}">
                <a16:creationId xmlns:a16="http://schemas.microsoft.com/office/drawing/2014/main" id="{AB81D29E-C3C9-07F6-1D76-A52393BE57A8}"/>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1260" y="1474488"/>
            <a:ext cx="3097951" cy="1509761"/>
          </a:xfrm>
          <a:prstGeom prst="rect">
            <a:avLst/>
          </a:prstGeom>
          <a:ln>
            <a:noFill/>
          </a:ln>
        </p:spPr>
      </p:pic>
      <p:grpSp>
        <p:nvGrpSpPr>
          <p:cNvPr id="48" name="Group 47">
            <a:extLst>
              <a:ext uri="{FF2B5EF4-FFF2-40B4-BE49-F238E27FC236}">
                <a16:creationId xmlns:a16="http://schemas.microsoft.com/office/drawing/2014/main" id="{5D97B7EE-498B-FD6A-7173-1843A2F73061}"/>
              </a:ext>
            </a:extLst>
          </p:cNvPr>
          <p:cNvGrpSpPr/>
          <p:nvPr/>
        </p:nvGrpSpPr>
        <p:grpSpPr>
          <a:xfrm>
            <a:off x="969658" y="1867124"/>
            <a:ext cx="3217238" cy="1151767"/>
            <a:chOff x="4844412" y="1908989"/>
            <a:chExt cx="3217238" cy="1151767"/>
          </a:xfrm>
        </p:grpSpPr>
        <p:sp>
          <p:nvSpPr>
            <p:cNvPr id="14" name="Rectangle: Rounded Corners 13">
              <a:extLst>
                <a:ext uri="{FF2B5EF4-FFF2-40B4-BE49-F238E27FC236}">
                  <a16:creationId xmlns:a16="http://schemas.microsoft.com/office/drawing/2014/main" id="{6AA587E6-DF61-C930-D0FB-CFB2D355647B}"/>
                </a:ext>
              </a:extLst>
            </p:cNvPr>
            <p:cNvSpPr/>
            <p:nvPr/>
          </p:nvSpPr>
          <p:spPr>
            <a:xfrm>
              <a:off x="4844412" y="2074384"/>
              <a:ext cx="3217238" cy="986372"/>
            </a:xfrm>
            <a:prstGeom prst="roundRect">
              <a:avLst>
                <a:gd name="adj" fmla="val 8015"/>
              </a:avLst>
            </a:prstGeom>
            <a:solidFill>
              <a:srgbClr val="D4E7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15" name="Rectangle: Rounded Corners 14">
              <a:extLst>
                <a:ext uri="{FF2B5EF4-FFF2-40B4-BE49-F238E27FC236}">
                  <a16:creationId xmlns:a16="http://schemas.microsoft.com/office/drawing/2014/main" id="{077D6BA2-9892-BD00-D159-FCD5A7A3EC24}"/>
                </a:ext>
              </a:extLst>
            </p:cNvPr>
            <p:cNvSpPr/>
            <p:nvPr/>
          </p:nvSpPr>
          <p:spPr>
            <a:xfrm>
              <a:off x="5237415" y="1947062"/>
              <a:ext cx="2431231" cy="251926"/>
            </a:xfrm>
            <a:prstGeom prst="roundRect">
              <a:avLst>
                <a:gd name="adj" fmla="val 50000"/>
              </a:avLst>
            </a:prstGeom>
            <a:solidFill>
              <a:srgbClr val="93C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16" name="TextBox 8">
              <a:extLst>
                <a:ext uri="{FF2B5EF4-FFF2-40B4-BE49-F238E27FC236}">
                  <a16:creationId xmlns:a16="http://schemas.microsoft.com/office/drawing/2014/main" id="{2A8B5010-625F-7C27-B3ED-45ACE1062A3F}"/>
                </a:ext>
              </a:extLst>
            </p:cNvPr>
            <p:cNvSpPr txBox="1"/>
            <p:nvPr/>
          </p:nvSpPr>
          <p:spPr>
            <a:xfrm>
              <a:off x="5008093" y="2289330"/>
              <a:ext cx="2872413" cy="523220"/>
            </a:xfrm>
            <a:prstGeom prst="rect">
              <a:avLst/>
            </a:prstGeom>
            <a:solidFill>
              <a:srgbClr val="D4E7C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solidFill>
                    <a:srgbClr val="00577D"/>
                  </a:solidFill>
                  <a:latin typeface="Open Sans" pitchFamily="2" charset="0"/>
                  <a:ea typeface="Open Sans" pitchFamily="2" charset="0"/>
                  <a:cs typeface="Open Sans" pitchFamily="2" charset="0"/>
                </a:rPr>
                <a:t>I have confidence in my services provider.</a:t>
              </a:r>
            </a:p>
          </p:txBody>
        </p:sp>
        <p:sp>
          <p:nvSpPr>
            <p:cNvPr id="17" name="TextBox 9">
              <a:extLst>
                <a:ext uri="{FF2B5EF4-FFF2-40B4-BE49-F238E27FC236}">
                  <a16:creationId xmlns:a16="http://schemas.microsoft.com/office/drawing/2014/main" id="{49FAC90B-EDC9-3F81-8EA8-3AADD83FCF31}"/>
                </a:ext>
              </a:extLst>
            </p:cNvPr>
            <p:cNvSpPr txBox="1"/>
            <p:nvPr/>
          </p:nvSpPr>
          <p:spPr>
            <a:xfrm>
              <a:off x="5231947" y="1908989"/>
              <a:ext cx="2363905" cy="306967"/>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Older person statement</a:t>
              </a:r>
            </a:p>
          </p:txBody>
        </p:sp>
      </p:grpSp>
      <p:grpSp>
        <p:nvGrpSpPr>
          <p:cNvPr id="47" name="Group 46">
            <a:extLst>
              <a:ext uri="{FF2B5EF4-FFF2-40B4-BE49-F238E27FC236}">
                <a16:creationId xmlns:a16="http://schemas.microsoft.com/office/drawing/2014/main" id="{DA4C6183-AA18-A342-7456-933D693A714F}"/>
              </a:ext>
            </a:extLst>
          </p:cNvPr>
          <p:cNvGrpSpPr/>
          <p:nvPr/>
        </p:nvGrpSpPr>
        <p:grpSpPr>
          <a:xfrm>
            <a:off x="4382691" y="1869336"/>
            <a:ext cx="3217238" cy="1143357"/>
            <a:chOff x="8257445" y="1911201"/>
            <a:chExt cx="3217238" cy="1143357"/>
          </a:xfrm>
        </p:grpSpPr>
        <p:sp>
          <p:nvSpPr>
            <p:cNvPr id="10" name="Rectangle: Rounded Corners 9">
              <a:extLst>
                <a:ext uri="{FF2B5EF4-FFF2-40B4-BE49-F238E27FC236}">
                  <a16:creationId xmlns:a16="http://schemas.microsoft.com/office/drawing/2014/main" id="{949D07EF-481A-E20B-F1D9-BD2A278E2A39}"/>
                </a:ext>
              </a:extLst>
            </p:cNvPr>
            <p:cNvSpPr/>
            <p:nvPr/>
          </p:nvSpPr>
          <p:spPr>
            <a:xfrm>
              <a:off x="8257445" y="2068187"/>
              <a:ext cx="3217238" cy="986371"/>
            </a:xfrm>
            <a:prstGeom prst="roundRect">
              <a:avLst>
                <a:gd name="adj" fmla="val 8015"/>
              </a:avLst>
            </a:prstGeom>
            <a:solidFill>
              <a:srgbClr val="D4E7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p>
          </p:txBody>
        </p:sp>
        <p:sp>
          <p:nvSpPr>
            <p:cNvPr id="11" name="Rectangle: Rounded Corners 10">
              <a:extLst>
                <a:ext uri="{FF2B5EF4-FFF2-40B4-BE49-F238E27FC236}">
                  <a16:creationId xmlns:a16="http://schemas.microsoft.com/office/drawing/2014/main" id="{92085CD6-1795-D6C8-9DD7-8B4734008672}"/>
                </a:ext>
              </a:extLst>
            </p:cNvPr>
            <p:cNvSpPr/>
            <p:nvPr/>
          </p:nvSpPr>
          <p:spPr>
            <a:xfrm>
              <a:off x="8650448" y="1940864"/>
              <a:ext cx="2431231" cy="251926"/>
            </a:xfrm>
            <a:prstGeom prst="roundRect">
              <a:avLst>
                <a:gd name="adj" fmla="val 50000"/>
              </a:avLst>
            </a:prstGeom>
            <a:solidFill>
              <a:srgbClr val="93C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noProof="0" dirty="0">
                <a:highlight>
                  <a:srgbClr val="D9566C"/>
                </a:highlight>
              </a:endParaRPr>
            </a:p>
          </p:txBody>
        </p:sp>
        <p:sp>
          <p:nvSpPr>
            <p:cNvPr id="12" name="TextBox 13">
              <a:extLst>
                <a:ext uri="{FF2B5EF4-FFF2-40B4-BE49-F238E27FC236}">
                  <a16:creationId xmlns:a16="http://schemas.microsoft.com/office/drawing/2014/main" id="{AD328CDE-5147-A902-AEA1-931B89C5C587}"/>
                </a:ext>
              </a:extLst>
            </p:cNvPr>
            <p:cNvSpPr txBox="1"/>
            <p:nvPr/>
          </p:nvSpPr>
          <p:spPr>
            <a:xfrm>
              <a:off x="8421124" y="2295739"/>
              <a:ext cx="2834347" cy="523220"/>
            </a:xfrm>
            <a:prstGeom prst="rect">
              <a:avLst/>
            </a:prstGeom>
            <a:solidFill>
              <a:srgbClr val="D4E7C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400" b="1" noProof="0" dirty="0">
                  <a:solidFill>
                    <a:srgbClr val="00577D"/>
                  </a:solidFill>
                  <a:latin typeface="Open Sans" pitchFamily="2" charset="0"/>
                  <a:ea typeface="Open Sans" pitchFamily="2" charset="0"/>
                  <a:cs typeface="Open Sans" pitchFamily="2" charset="0"/>
                </a:rPr>
                <a:t>I feel empowered to do my job well.</a:t>
              </a:r>
            </a:p>
          </p:txBody>
        </p:sp>
        <p:sp>
          <p:nvSpPr>
            <p:cNvPr id="13" name="TextBox 15">
              <a:extLst>
                <a:ext uri="{FF2B5EF4-FFF2-40B4-BE49-F238E27FC236}">
                  <a16:creationId xmlns:a16="http://schemas.microsoft.com/office/drawing/2014/main" id="{FFCE3D8D-B4C0-E2F8-7294-865B96F6672A}"/>
                </a:ext>
              </a:extLst>
            </p:cNvPr>
            <p:cNvSpPr txBox="1"/>
            <p:nvPr/>
          </p:nvSpPr>
          <p:spPr>
            <a:xfrm>
              <a:off x="8705777" y="1911201"/>
              <a:ext cx="2303106" cy="306967"/>
            </a:xfrm>
            <a:prstGeom prst="rect">
              <a:avLst/>
            </a:prstGeom>
            <a:noFill/>
          </p:spPr>
          <p:txBody>
            <a:bodyPr wrap="squar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b="1" noProof="0" dirty="0">
                  <a:solidFill>
                    <a:schemeClr val="bg1"/>
                  </a:solidFill>
                  <a:latin typeface="Open Sans" pitchFamily="2" charset="0"/>
                  <a:ea typeface="Open Sans" pitchFamily="2" charset="0"/>
                  <a:cs typeface="Open Sans" pitchFamily="2" charset="0"/>
                </a:rPr>
                <a:t>Worker statement</a:t>
              </a:r>
            </a:p>
          </p:txBody>
        </p:sp>
      </p:grpSp>
      <p:pic>
        <p:nvPicPr>
          <p:cNvPr id="55" name="Picture 54" descr="A colorful circle with a black background&#10;&#10;Description automatically generated">
            <a:extLst>
              <a:ext uri="{FF2B5EF4-FFF2-40B4-BE49-F238E27FC236}">
                <a16:creationId xmlns:a16="http://schemas.microsoft.com/office/drawing/2014/main" id="{3CEC82A9-E602-64D6-A3F6-4381873BFE4A}"/>
              </a:ext>
            </a:extLst>
          </p:cNvPr>
          <p:cNvPicPr>
            <a:picLocks noChangeAspect="1"/>
          </p:cNvPicPr>
          <p:nvPr/>
        </p:nvPicPr>
        <p:blipFill>
          <a:blip r:embed="rId4"/>
          <a:stretch>
            <a:fillRect/>
          </a:stretch>
        </p:blipFill>
        <p:spPr>
          <a:xfrm>
            <a:off x="11376743" y="63261"/>
            <a:ext cx="743279" cy="745570"/>
          </a:xfrm>
          <a:prstGeom prst="rect">
            <a:avLst/>
          </a:prstGeom>
          <a:ln>
            <a:noFill/>
          </a:ln>
        </p:spPr>
      </p:pic>
      <p:sp>
        <p:nvSpPr>
          <p:cNvPr id="57" name="Title 2">
            <a:extLst>
              <a:ext uri="{FF2B5EF4-FFF2-40B4-BE49-F238E27FC236}">
                <a16:creationId xmlns:a16="http://schemas.microsoft.com/office/drawing/2014/main" id="{89218F7A-5A70-1165-3AEA-6F9EDB2CB83B}"/>
              </a:ext>
            </a:extLst>
          </p:cNvPr>
          <p:cNvSpPr txBox="1">
            <a:spLocks/>
          </p:cNvSpPr>
          <p:nvPr/>
        </p:nvSpPr>
        <p:spPr>
          <a:xfrm>
            <a:off x="530891" y="808831"/>
            <a:ext cx="10582133" cy="633114"/>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ct val="0"/>
              </a:spcBef>
              <a:defRPr/>
            </a:pPr>
            <a:r>
              <a:rPr lang="en-AU" sz="3500" noProof="0" dirty="0">
                <a:latin typeface="Open Sans ExtraBold"/>
                <a:ea typeface="Open Sans ExtraBold"/>
                <a:cs typeface="Open Sans ExtraBold"/>
              </a:rPr>
              <a:t>Strengthened Quality Standard 2: The organisation</a:t>
            </a:r>
            <a:endParaRPr kumimoji="0" lang="en-AU" sz="3500" strike="noStrike" kern="1200" cap="none" spc="0" normalizeH="0" baseline="0" noProof="0" dirty="0">
              <a:ln>
                <a:noFill/>
              </a:ln>
              <a:solidFill>
                <a:srgbClr val="1E1544"/>
              </a:solidFill>
              <a:uLnTx/>
              <a:uFillTx/>
              <a:latin typeface="Open Sans ExtraBold" pitchFamily="2" charset="0"/>
              <a:ea typeface="Open Sans ExtraBold" pitchFamily="2" charset="0"/>
              <a:cs typeface="Open Sans ExtraBold" pitchFamily="2" charset="0"/>
            </a:endParaRPr>
          </a:p>
        </p:txBody>
      </p:sp>
      <p:sp>
        <p:nvSpPr>
          <p:cNvPr id="39" name="TextBox 38">
            <a:extLst>
              <a:ext uri="{FF2B5EF4-FFF2-40B4-BE49-F238E27FC236}">
                <a16:creationId xmlns:a16="http://schemas.microsoft.com/office/drawing/2014/main" id="{37D11D17-1093-7437-C1BC-1FF439E37F9B}"/>
              </a:ext>
            </a:extLst>
          </p:cNvPr>
          <p:cNvSpPr txBox="1"/>
          <p:nvPr/>
        </p:nvSpPr>
        <p:spPr>
          <a:xfrm>
            <a:off x="996383" y="2971214"/>
            <a:ext cx="1675319" cy="5674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AU" b="1" noProof="0" dirty="0">
                <a:latin typeface="Open Sans"/>
                <a:ea typeface="Calibri"/>
                <a:cs typeface="Calibri"/>
              </a:rPr>
              <a:t>Outcomes</a:t>
            </a:r>
            <a:endParaRPr lang="en-AU" noProof="0" dirty="0">
              <a:latin typeface="Open Sans"/>
              <a:ea typeface="Calibri"/>
              <a:cs typeface="Calibri"/>
            </a:endParaRPr>
          </a:p>
        </p:txBody>
      </p:sp>
      <p:graphicFrame>
        <p:nvGraphicFramePr>
          <p:cNvPr id="2" name="Table 1">
            <a:extLst>
              <a:ext uri="{FF2B5EF4-FFF2-40B4-BE49-F238E27FC236}">
                <a16:creationId xmlns:a16="http://schemas.microsoft.com/office/drawing/2014/main" id="{F968B53B-5F9A-F059-C915-203D3575C85F}"/>
              </a:ext>
            </a:extLst>
          </p:cNvPr>
          <p:cNvGraphicFramePr>
            <a:graphicFrameLocks noGrp="1"/>
          </p:cNvGraphicFramePr>
          <p:nvPr>
            <p:extLst>
              <p:ext uri="{D42A27DB-BD31-4B8C-83A1-F6EECF244321}">
                <p14:modId xmlns:p14="http://schemas.microsoft.com/office/powerpoint/2010/main" val="2437519870"/>
              </p:ext>
            </p:extLst>
          </p:nvPr>
        </p:nvGraphicFramePr>
        <p:xfrm>
          <a:off x="1023784" y="3538146"/>
          <a:ext cx="5719916" cy="3032760"/>
        </p:xfrm>
        <a:graphic>
          <a:graphicData uri="http://schemas.openxmlformats.org/drawingml/2006/table">
            <a:tbl>
              <a:tblPr firstRow="1" bandRow="1">
                <a:tableStyleId>{5C22544A-7EE6-4342-B048-85BDC9FD1C3A}</a:tableStyleId>
              </a:tblPr>
              <a:tblGrid>
                <a:gridCol w="5719916">
                  <a:extLst>
                    <a:ext uri="{9D8B030D-6E8A-4147-A177-3AD203B41FA5}">
                      <a16:colId xmlns:a16="http://schemas.microsoft.com/office/drawing/2014/main" val="187636811"/>
                    </a:ext>
                  </a:extLst>
                </a:gridCol>
              </a:tblGrid>
              <a:tr h="370840">
                <a:tc>
                  <a:txBody>
                    <a:bodyPr/>
                    <a:lstStyle/>
                    <a:p>
                      <a:pPr marL="0" indent="0">
                        <a:buFont typeface="Arial"/>
                        <a:buNone/>
                      </a:pPr>
                      <a:r>
                        <a:rPr lang="en-AU" b="0" noProof="0" dirty="0">
                          <a:solidFill>
                            <a:schemeClr val="bg2">
                              <a:lumMod val="10000"/>
                            </a:schemeClr>
                          </a:solidFill>
                          <a:latin typeface="Open Sans"/>
                          <a:ea typeface="Calibri"/>
                          <a:cs typeface="Calibri"/>
                        </a:rPr>
                        <a:t>2.1: Partnering with individuals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7745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noProof="0" dirty="0">
                          <a:solidFill>
                            <a:schemeClr val="bg2">
                              <a:lumMod val="10000"/>
                            </a:schemeClr>
                          </a:solidFill>
                          <a:latin typeface="Open Sans"/>
                          <a:ea typeface="Calibri"/>
                          <a:cs typeface="Calibri"/>
                        </a:rPr>
                        <a:t>2.2a: Quality, safety and inclusion culture to support aged care workers to deliver quality care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38555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noProof="0" dirty="0">
                          <a:solidFill>
                            <a:schemeClr val="bg2">
                              <a:lumMod val="10000"/>
                            </a:schemeClr>
                          </a:solidFill>
                          <a:latin typeface="Open Sans"/>
                          <a:ea typeface="Calibri"/>
                          <a:cs typeface="Calibri"/>
                        </a:rPr>
                        <a:t>2.2b: Quality, safety and inclusion culture to support individuals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42224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noProof="0" dirty="0">
                          <a:solidFill>
                            <a:schemeClr val="bg2">
                              <a:lumMod val="10000"/>
                            </a:schemeClr>
                          </a:solidFill>
                          <a:latin typeface="Open Sans"/>
                          <a:ea typeface="Calibri"/>
                          <a:cs typeface="Calibri"/>
                        </a:rPr>
                        <a:t>2.3: Accountability, quality system and policies and procedures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5765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noProof="0" dirty="0">
                          <a:solidFill>
                            <a:schemeClr val="bg2">
                              <a:lumMod val="10000"/>
                            </a:schemeClr>
                          </a:solidFill>
                          <a:latin typeface="Open Sans"/>
                          <a:ea typeface="Calibri"/>
                          <a:cs typeface="Calibri"/>
                        </a:rPr>
                        <a:t>2.4: Risk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166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noProof="0" dirty="0">
                          <a:solidFill>
                            <a:schemeClr val="bg2">
                              <a:lumMod val="10000"/>
                            </a:schemeClr>
                          </a:solidFill>
                          <a:latin typeface="Open Sans"/>
                          <a:ea typeface="Calibri"/>
                          <a:cs typeface="Calibri"/>
                        </a:rPr>
                        <a:t>2.5: Incident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7238481"/>
                  </a:ext>
                </a:extLst>
              </a:tr>
            </a:tbl>
          </a:graphicData>
        </a:graphic>
      </p:graphicFrame>
      <p:graphicFrame>
        <p:nvGraphicFramePr>
          <p:cNvPr id="6" name="Table 5">
            <a:extLst>
              <a:ext uri="{FF2B5EF4-FFF2-40B4-BE49-F238E27FC236}">
                <a16:creationId xmlns:a16="http://schemas.microsoft.com/office/drawing/2014/main" id="{9E638C72-E384-4FA2-7CFD-4CA7A3DACCBE}"/>
              </a:ext>
            </a:extLst>
          </p:cNvPr>
          <p:cNvGraphicFramePr>
            <a:graphicFrameLocks noGrp="1"/>
          </p:cNvGraphicFramePr>
          <p:nvPr>
            <p:extLst>
              <p:ext uri="{D42A27DB-BD31-4B8C-83A1-F6EECF244321}">
                <p14:modId xmlns:p14="http://schemas.microsoft.com/office/powerpoint/2010/main" val="2581752314"/>
              </p:ext>
            </p:extLst>
          </p:nvPr>
        </p:nvGraphicFramePr>
        <p:xfrm>
          <a:off x="6923205" y="3538146"/>
          <a:ext cx="4064000" cy="30327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81602881"/>
                    </a:ext>
                  </a:extLst>
                </a:gridCol>
              </a:tblGrid>
              <a:tr h="370840">
                <a:tc>
                  <a:txBody>
                    <a:bodyPr/>
                    <a:lstStyle/>
                    <a:p>
                      <a:r>
                        <a:rPr lang="en-AU" sz="1800" b="0" kern="1200" noProof="0" dirty="0">
                          <a:solidFill>
                            <a:schemeClr val="bg2">
                              <a:lumMod val="10000"/>
                            </a:schemeClr>
                          </a:solidFill>
                          <a:latin typeface="Open Sans"/>
                          <a:cs typeface="Calibri"/>
                        </a:rPr>
                        <a:t>2.6a: Complaints and feedback management for aged care workers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774541"/>
                  </a:ext>
                </a:extLst>
              </a:tr>
              <a:tr h="370840">
                <a:tc>
                  <a:txBody>
                    <a:bodyPr/>
                    <a:lstStyle/>
                    <a:p>
                      <a:r>
                        <a:rPr lang="en-AU" sz="1800" b="0" kern="1200" noProof="0" dirty="0">
                          <a:solidFill>
                            <a:schemeClr val="bg2">
                              <a:lumMod val="10000"/>
                            </a:schemeClr>
                          </a:solidFill>
                          <a:latin typeface="Open Sans"/>
                          <a:cs typeface="Calibri"/>
                        </a:rPr>
                        <a:t>2.6b: Complaints and feedback management for individuals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3855536"/>
                  </a:ext>
                </a:extLst>
              </a:tr>
              <a:tr h="370840">
                <a:tc>
                  <a:txBody>
                    <a:bodyPr/>
                    <a:lstStyle/>
                    <a:p>
                      <a:pPr marL="0" indent="0">
                        <a:lnSpc>
                          <a:spcPct val="100000"/>
                        </a:lnSpc>
                        <a:buFont typeface="Arial"/>
                        <a:buNone/>
                      </a:pPr>
                      <a:r>
                        <a:rPr lang="en-AU" sz="1800" b="0" kern="1200" noProof="0" dirty="0">
                          <a:solidFill>
                            <a:schemeClr val="bg2">
                              <a:lumMod val="10000"/>
                            </a:schemeClr>
                          </a:solidFill>
                          <a:latin typeface="Open Sans"/>
                          <a:ea typeface="Calibri"/>
                          <a:cs typeface="Calibri"/>
                        </a:rPr>
                        <a:t>2.7: Information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42224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kern="1200" noProof="0" dirty="0">
                          <a:solidFill>
                            <a:schemeClr val="bg2">
                              <a:lumMod val="10000"/>
                            </a:schemeClr>
                          </a:solidFill>
                          <a:latin typeface="Open Sans"/>
                          <a:ea typeface="Calibri"/>
                          <a:cs typeface="Calibri"/>
                        </a:rPr>
                        <a:t>2.8: Workforce planning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5765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kern="1200" noProof="0" dirty="0">
                          <a:solidFill>
                            <a:schemeClr val="bg2">
                              <a:lumMod val="10000"/>
                            </a:schemeClr>
                          </a:solidFill>
                          <a:latin typeface="Open Sans"/>
                          <a:ea typeface="Calibri"/>
                          <a:cs typeface="Calibri"/>
                        </a:rPr>
                        <a:t>2.9: Human resource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166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kern="1200" noProof="0" dirty="0">
                          <a:solidFill>
                            <a:schemeClr val="bg2">
                              <a:lumMod val="10000"/>
                            </a:schemeClr>
                          </a:solidFill>
                          <a:latin typeface="Open Sans"/>
                          <a:ea typeface="Calibri"/>
                          <a:cs typeface="Calibri"/>
                        </a:rPr>
                        <a:t>2.10: Emergency and disaster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7238481"/>
                  </a:ext>
                </a:extLst>
              </a:tr>
            </a:tbl>
          </a:graphicData>
        </a:graphic>
      </p:graphicFrame>
    </p:spTree>
    <p:extLst>
      <p:ext uri="{BB962C8B-B14F-4D97-AF65-F5344CB8AC3E}">
        <p14:creationId xmlns:p14="http://schemas.microsoft.com/office/powerpoint/2010/main" val="3354048912"/>
      </p:ext>
    </p:extLst>
  </p:cSld>
  <p:clrMapOvr>
    <a:masterClrMapping/>
  </p:clrMapOvr>
</p:sld>
</file>

<file path=ppt/theme/theme1.xml><?xml version="1.0" encoding="utf-8"?>
<a:theme xmlns:a="http://schemas.openxmlformats.org/drawingml/2006/main" name="office theme">
  <a:themeElements>
    <a:clrScheme name="Custom 1">
      <a:dk1>
        <a:srgbClr val="1E1545"/>
      </a:dk1>
      <a:lt1>
        <a:sysClr val="window" lastClr="FFFFFF"/>
      </a:lt1>
      <a:dk2>
        <a:srgbClr val="1E1545"/>
      </a:dk2>
      <a:lt2>
        <a:srgbClr val="EBEBEC"/>
      </a:lt2>
      <a:accent1>
        <a:srgbClr val="DA576C"/>
      </a:accent1>
      <a:accent2>
        <a:srgbClr val="78BE43"/>
      </a:accent2>
      <a:accent3>
        <a:srgbClr val="8C5AA5"/>
      </a:accent3>
      <a:accent4>
        <a:srgbClr val="F4B223"/>
      </a:accent4>
      <a:accent5>
        <a:srgbClr val="2AB1BB"/>
      </a:accent5>
      <a:accent6>
        <a:srgbClr val="F26A2B"/>
      </a:accent6>
      <a:hlink>
        <a:srgbClr val="45B0E1"/>
      </a:hlink>
      <a:folHlink>
        <a:srgbClr val="C1E4F5"/>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ll reforms">
  <a:themeElements>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fontScheme name="Open 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3DFEC386164A9E514A3F283EA8BB" ma:contentTypeVersion="13" ma:contentTypeDescription="Create a new document." ma:contentTypeScope="" ma:versionID="6b7b9f563267c16aa716a8f53839b3a1">
  <xsd:schema xmlns:xsd="http://www.w3.org/2001/XMLSchema" xmlns:xs="http://www.w3.org/2001/XMLSchema" xmlns:p="http://schemas.microsoft.com/office/2006/metadata/properties" xmlns:ns2="84b19ea7-d61a-4583-bb00-55465adf5bcb" xmlns:ns3="ef9ebb58-0321-4887-b389-526ad070f493" targetNamespace="http://schemas.microsoft.com/office/2006/metadata/properties" ma:root="true" ma:fieldsID="15338d3509dafef65b984335b1f17036" ns2:_="" ns3:_="">
    <xsd:import namespace="84b19ea7-d61a-4583-bb00-55465adf5bcb"/>
    <xsd:import namespace="ef9ebb58-0321-4887-b389-526ad070f49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BillingMetadata"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19ea7-d61a-4583-bb00-55465adf5bc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2" nillable="true" ma:displayName="Taxonomy Catch All Column" ma:hidden="true" ma:list="{1b8ac0b1-0ec6-4d84-93b9-9cfeda57bcc7}" ma:internalName="TaxCatchAll" ma:showField="CatchAllData" ma:web="84b19ea7-d61a-4583-bb00-55465adf5b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9ebb58-0321-4887-b389-526ad070f49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84b19ea7-d61a-4583-bb00-55465adf5bcb">43AUEAQ5DAMQ-89688049-3304</_dlc_DocId>
    <_dlc_DocIdUrl xmlns="84b19ea7-d61a-4583-bb00-55465adf5bcb">
      <Url>https://agedcarequality.sharepoint.com/sites/SectorEducation/_layouts/15/DocIdRedir.aspx?ID=43AUEAQ5DAMQ-89688049-3304</Url>
      <Description>43AUEAQ5DAMQ-89688049-3304</Description>
    </_dlc_DocIdUrl>
    <TaxCatchAll xmlns="84b19ea7-d61a-4583-bb00-55465adf5bcb" xsi:nil="true"/>
    <lcf76f155ced4ddcb4097134ff3c332f xmlns="ef9ebb58-0321-4887-b389-526ad070f493">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705FE5-4B12-4BA2-A385-D940E86DE7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b19ea7-d61a-4583-bb00-55465adf5bcb"/>
    <ds:schemaRef ds:uri="ef9ebb58-0321-4887-b389-526ad070f4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09F311-10F9-4546-BAAA-91D4EECE9A73}">
  <ds:schemaRefs>
    <ds:schemaRef ds:uri="http://schemas.microsoft.com/sharepoint/events"/>
  </ds:schemaRefs>
</ds:datastoreItem>
</file>

<file path=customXml/itemProps3.xml><?xml version="1.0" encoding="utf-8"?>
<ds:datastoreItem xmlns:ds="http://schemas.openxmlformats.org/officeDocument/2006/customXml" ds:itemID="{79EA1E46-1B54-4285-B5BE-B413F807BA56}">
  <ds:schemaRefs>
    <ds:schemaRef ds:uri="84b19ea7-d61a-4583-bb00-55465adf5bcb"/>
    <ds:schemaRef ds:uri="http://purl.org/dc/term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ef9ebb58-0321-4887-b389-526ad070f493"/>
    <ds:schemaRef ds:uri="http://www.w3.org/XML/1998/namespace"/>
  </ds:schemaRefs>
</ds:datastoreItem>
</file>

<file path=customXml/itemProps4.xml><?xml version="1.0" encoding="utf-8"?>
<ds:datastoreItem xmlns:ds="http://schemas.openxmlformats.org/officeDocument/2006/customXml" ds:itemID="{D4A738BE-7B7F-475B-ACAD-BFE8447F7C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356</TotalTime>
  <Words>9064</Words>
  <Application>Microsoft Office PowerPoint</Application>
  <PresentationFormat>Widescreen</PresentationFormat>
  <Paragraphs>797</Paragraphs>
  <Slides>33</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Aptos</vt:lpstr>
      <vt:lpstr>Aptos Display</vt:lpstr>
      <vt:lpstr>Arial</vt:lpstr>
      <vt:lpstr>Arial,Sans-Serif</vt:lpstr>
      <vt:lpstr>Calibri</vt:lpstr>
      <vt:lpstr>Fira Sans Light</vt:lpstr>
      <vt:lpstr>Open Sans</vt:lpstr>
      <vt:lpstr>Open Sans ExtraBold</vt:lpstr>
      <vt:lpstr>Wingdings</vt:lpstr>
      <vt:lpstr>office theme</vt:lpstr>
      <vt:lpstr>All reforms</vt:lpstr>
      <vt:lpstr>PowerPoint Presentation</vt:lpstr>
      <vt:lpstr>PowerPoint Presentation</vt:lpstr>
      <vt:lpstr>PowerPoint Presentation</vt:lpstr>
      <vt:lpstr>Registration categories</vt:lpstr>
      <vt:lpstr>PowerPoint Presentation</vt:lpstr>
      <vt:lpstr>PowerPoint Presentation</vt:lpstr>
      <vt:lpstr>PowerPoint Presentation</vt:lpstr>
      <vt:lpstr>Reflective questions</vt:lpstr>
      <vt:lpstr>PowerPoint Presentation</vt:lpstr>
      <vt:lpstr>PowerPoint Presentation</vt:lpstr>
      <vt:lpstr>PowerPoint Presentation</vt:lpstr>
      <vt:lpstr>Reflective questions</vt:lpstr>
      <vt:lpstr>PowerPoint Presentation</vt:lpstr>
      <vt:lpstr>PowerPoint Presentation</vt:lpstr>
      <vt:lpstr>PowerPoint Presentation</vt:lpstr>
      <vt:lpstr>Reflective questions</vt:lpstr>
      <vt:lpstr>PowerPoint Presentation</vt:lpstr>
      <vt:lpstr>PowerPoint Presentation</vt:lpstr>
      <vt:lpstr>Reflective questions</vt:lpstr>
      <vt:lpstr>PowerPoint Presentation</vt:lpstr>
      <vt:lpstr>PowerPoint Presentation</vt:lpstr>
      <vt:lpstr>PowerPoint Presentation</vt:lpstr>
      <vt:lpstr>Reflective questions</vt:lpstr>
      <vt:lpstr>PowerPoint Presentation</vt:lpstr>
      <vt:lpstr>PowerPoint Presentation</vt:lpstr>
      <vt:lpstr>PowerPoint Presentation</vt:lpstr>
      <vt:lpstr>Reflective questions</vt:lpstr>
      <vt:lpstr>PowerPoint Presentation</vt:lpstr>
      <vt:lpstr>PowerPoint Presentation</vt:lpstr>
      <vt:lpstr>PowerPoint Presentation</vt:lpstr>
      <vt:lpstr>Reflective 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Ayla Weeks</dc:creator>
  <cp:lastModifiedBy>Scott Morgan</cp:lastModifiedBy>
  <cp:revision>20</cp:revision>
  <dcterms:created xsi:type="dcterms:W3CDTF">2024-10-30T06:10:28Z</dcterms:created>
  <dcterms:modified xsi:type="dcterms:W3CDTF">2025-12-07T22:26:08Z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0x0101003B243DFEC386164A9E514A3F283EA8BB</vt:lpwstr>
  </property>
  <property fmtid="{D5CDD505-2E9C-101B-9397-08002B2CF9AE}" pid="3" name="MediaServiceImageTags">
    <vt:lpwstr/>
  </property>
  <property fmtid="{D5CDD505-2E9C-101B-9397-08002B2CF9AE}" pid="4" name="_dlc_DocIdItemGuid">
    <vt:lpwstr>c0e1b97a-4a29-47f1-9266-40fca3fc24a4</vt:lpwstr>
  </property>
</Properties>
</file>