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Lst>
  <p:notesMasterIdLst>
    <p:notesMasterId r:id="rId51"/>
  </p:notesMasterIdLst>
  <p:handoutMasterIdLst>
    <p:handoutMasterId r:id="rId52"/>
  </p:handoutMasterIdLst>
  <p:sldIdLst>
    <p:sldId id="1909" r:id="rId6"/>
    <p:sldId id="463" r:id="rId7"/>
    <p:sldId id="1908" r:id="rId8"/>
    <p:sldId id="445" r:id="rId9"/>
    <p:sldId id="1845" r:id="rId10"/>
    <p:sldId id="1846" r:id="rId11"/>
    <p:sldId id="1842" r:id="rId12"/>
    <p:sldId id="1915" r:id="rId13"/>
    <p:sldId id="1840" r:id="rId14"/>
    <p:sldId id="1910" r:id="rId15"/>
    <p:sldId id="1829" r:id="rId16"/>
    <p:sldId id="1911" r:id="rId17"/>
    <p:sldId id="1916" r:id="rId18"/>
    <p:sldId id="1833" r:id="rId19"/>
    <p:sldId id="1917" r:id="rId20"/>
    <p:sldId id="1886" r:id="rId21"/>
    <p:sldId id="1914" r:id="rId22"/>
    <p:sldId id="1912" r:id="rId23"/>
    <p:sldId id="1918" r:id="rId24"/>
    <p:sldId id="1848" r:id="rId25"/>
    <p:sldId id="1919" r:id="rId26"/>
    <p:sldId id="1927" r:id="rId27"/>
    <p:sldId id="1928" r:id="rId28"/>
    <p:sldId id="1898" r:id="rId29"/>
    <p:sldId id="1888" r:id="rId30"/>
    <p:sldId id="1925" r:id="rId31"/>
    <p:sldId id="1934" r:id="rId32"/>
    <p:sldId id="1899" r:id="rId33"/>
    <p:sldId id="1929" r:id="rId34"/>
    <p:sldId id="1935" r:id="rId35"/>
    <p:sldId id="1920" r:id="rId36"/>
    <p:sldId id="1926" r:id="rId37"/>
    <p:sldId id="1936" r:id="rId38"/>
    <p:sldId id="1922" r:id="rId39"/>
    <p:sldId id="1930" r:id="rId40"/>
    <p:sldId id="1937" r:id="rId41"/>
    <p:sldId id="1923" r:id="rId42"/>
    <p:sldId id="1931" r:id="rId43"/>
    <p:sldId id="1938" r:id="rId44"/>
    <p:sldId id="1924" r:id="rId45"/>
    <p:sldId id="1932" r:id="rId46"/>
    <p:sldId id="1939" r:id="rId47"/>
    <p:sldId id="1921" r:id="rId48"/>
    <p:sldId id="1933" r:id="rId49"/>
    <p:sldId id="1940" r:id="rId50"/>
  </p:sldIdLst>
  <p:sldSz cx="12192000" cy="6858000"/>
  <p:notesSz cx="7104063" cy="10234613"/>
  <p:embeddedFontLst>
    <p:embeddedFont>
      <p:font typeface="Fira Sans Light" panose="020B0403050000020004" pitchFamily="34" charset="0"/>
      <p:regular r:id="rId53"/>
      <p:italic r:id="rId54"/>
    </p:embeddedFont>
    <p:embeddedFont>
      <p:font typeface="Open Sans" panose="020B0606030504020204" pitchFamily="34" charset="0"/>
      <p:regular r:id="rId55"/>
      <p:bold r:id="rId56"/>
      <p:italic r:id="rId57"/>
      <p:boldItalic r:id="rId58"/>
    </p:embeddedFont>
    <p:embeddedFont>
      <p:font typeface="Open Sans ExtraBold" panose="020B0906030804020204" pitchFamily="34" charset="0"/>
      <p:bold r:id="rId59"/>
      <p:boldItalic r:id="rId60"/>
    </p:embeddedFont>
    <p:embeddedFont>
      <p:font typeface="Open Sans Light" panose="020B0306030504020204" pitchFamily="34" charset="0"/>
      <p:regular r:id="rId61"/>
      <p: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01B003-0959-E48E-EB00-1BAB7E4F3E07}" name="Elizabeth Hayes" initials="EH" userId="S::Elizabeth.Hayes@agedcarequality.gov.au::6fe8e213-5eff-401d-a5aa-639d03c52a68" providerId="AD"/>
  <p188:author id="{DE56E23B-23B3-BA7D-30D7-6D894D2827E6}" name="Alison Brown" initials="AB" userId="S::alison.brown@agedcarequality.gov.au::8d93c07a-74ff-4439-98fa-875b57717f4b" providerId="AD"/>
  <p188:author id="{F73FD16C-34FF-707F-096C-7699CF1904E0}" name="Janine Buckley" initials="JB" userId="S::Janine.Buckley@agedcarequality.gov.au::f2032725-be37-4531-bf3e-611d629eeb86" providerId="AD"/>
  <p188:author id="{E0F2B588-6A6D-28F8-7E6A-F37839D2D29D}" name="Michelle Courts" initials="MC" userId="S::Michelle.Courts@agedcarequality.gov.au::3e6f7b8c-89e1-493a-aaa7-2bb32b45a7fe" providerId="AD"/>
  <p188:author id="{BDDA5F90-271B-9D52-1BEE-545EF7A44EEC}" name="Janine Buckley" initials="JB" userId="S::janine.buckley@agedcarequality.gov.au::f2032725-be37-4531-bf3e-611d629eeb86" providerId="AD"/>
  <p188:author id="{DB3A619D-DD90-3E85-70EB-D173EA4665D5}" name="Warren Davis" initials="WD" userId="S::warren.davis@agedcarequality.gov.au::24337aed-0de7-4462-8187-f6f069197e0a" providerId="AD"/>
  <p188:author id="{C08AAFC0-D4E9-3DCB-D0D2-24AFD66257B6}" name="Zabrina Batterham" initials="ZB" userId="S::zabrina.batterham@agedcarequality.gov.au::4521c680-e78e-42bf-b363-7f7e9d351f2b" providerId="AD"/>
  <p188:author id="{415521DC-141A-BBEE-6EE0-C5A8DBAE86B3}" name="Zabrina Batterham" initials="ZB" userId="S::Zabrina.Batterham@agedcarequality.gov.au::4521c680-e78e-42bf-b363-7f7e9d351f2b" providerId="AD"/>
  <p188:author id="{FB3C07EA-7CEB-B66E-AEA9-745525237986}" name="Catherine Spiller" initials="CS" userId="S::catherine.spiller@agedcarequality.gov.au::ae1e7613-e550-4667-a24c-a8cfc8bc45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A2A"/>
    <a:srgbClr val="AE8FC1"/>
    <a:srgbClr val="FCE5BB"/>
    <a:srgbClr val="A098AC"/>
    <a:srgbClr val="F4B221"/>
    <a:srgbClr val="8B59A4"/>
    <a:srgbClr val="FCCEB1"/>
    <a:srgbClr val="28B3BC"/>
    <a:srgbClr val="1E1544"/>
    <a:srgbClr val="D2C3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09" autoAdjust="0"/>
  </p:normalViewPr>
  <p:slideViewPr>
    <p:cSldViewPr snapToGrid="0">
      <p:cViewPr varScale="1">
        <p:scale>
          <a:sx n="91" d="100"/>
          <a:sy n="91" d="100"/>
        </p:scale>
        <p:origin x="402"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1E743-8A22-4D19-B72B-6372B1191007}"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AU"/>
        </a:p>
      </dgm:t>
    </dgm:pt>
    <dgm:pt modelId="{2FB9B779-E04B-4738-B5C6-27CF7D828E7F}">
      <dgm:prSet/>
      <dgm:spPr/>
      <dgm:t>
        <a:bodyPr/>
        <a:lstStyle/>
        <a:p>
          <a:r>
            <a:rPr lang="en-GB"/>
            <a:t>Introduction – slides 6 to 8  </a:t>
          </a:r>
          <a:endParaRPr lang="en-AU"/>
        </a:p>
      </dgm:t>
    </dgm:pt>
    <dgm:pt modelId="{FC1CA76E-0259-48C8-9C7F-AF945CC14949}" type="parTrans" cxnId="{9451D506-B76B-47A0-993E-B03BB07FA2F2}">
      <dgm:prSet/>
      <dgm:spPr/>
      <dgm:t>
        <a:bodyPr/>
        <a:lstStyle/>
        <a:p>
          <a:endParaRPr lang="en-AU"/>
        </a:p>
      </dgm:t>
    </dgm:pt>
    <dgm:pt modelId="{F07ED2CD-E59D-4BFB-BD2E-0942A47A52B4}" type="sibTrans" cxnId="{9451D506-B76B-47A0-993E-B03BB07FA2F2}">
      <dgm:prSet/>
      <dgm:spPr/>
      <dgm:t>
        <a:bodyPr/>
        <a:lstStyle/>
        <a:p>
          <a:endParaRPr lang="en-AU"/>
        </a:p>
      </dgm:t>
    </dgm:pt>
    <dgm:pt modelId="{677FE6DA-7871-48A7-890D-6E4AC3B4D386}">
      <dgm:prSet/>
      <dgm:spPr/>
      <dgm:t>
        <a:bodyPr/>
        <a:lstStyle/>
        <a:p>
          <a:r>
            <a:rPr lang="en-GB"/>
            <a:t>Section 1 Transitions – slides 9 to 18  </a:t>
          </a:r>
          <a:endParaRPr lang="en-AU"/>
        </a:p>
      </dgm:t>
    </dgm:pt>
    <dgm:pt modelId="{B7C13D3E-1D6A-45B8-8A54-FB75A548514D}" type="parTrans" cxnId="{F02D6DBC-D414-4184-8D1C-C6E4B40ACAC4}">
      <dgm:prSet/>
      <dgm:spPr/>
      <dgm:t>
        <a:bodyPr/>
        <a:lstStyle/>
        <a:p>
          <a:endParaRPr lang="en-AU"/>
        </a:p>
      </dgm:t>
    </dgm:pt>
    <dgm:pt modelId="{82F1F44A-C42A-4488-8AC5-E8F7FB79B292}" type="sibTrans" cxnId="{F02D6DBC-D414-4184-8D1C-C6E4B40ACAC4}">
      <dgm:prSet/>
      <dgm:spPr/>
      <dgm:t>
        <a:bodyPr/>
        <a:lstStyle/>
        <a:p>
          <a:endParaRPr lang="en-AU"/>
        </a:p>
      </dgm:t>
    </dgm:pt>
    <dgm:pt modelId="{AFC3905E-5E73-40BC-A22B-4CE1514B50DE}">
      <dgm:prSet/>
      <dgm:spPr/>
      <dgm:t>
        <a:bodyPr/>
        <a:lstStyle/>
        <a:p>
          <a:r>
            <a:rPr lang="en-GB"/>
            <a:t>Section 2 Relating the strengthened Quality Standards to your own setting – slides 20 to 45 </a:t>
          </a:r>
          <a:endParaRPr lang="en-AU"/>
        </a:p>
      </dgm:t>
    </dgm:pt>
    <dgm:pt modelId="{21919A4D-CD0C-4628-9D15-6A16F7F33743}" type="parTrans" cxnId="{BD5A3C7F-89E7-458B-B75A-DD03FB238ACC}">
      <dgm:prSet/>
      <dgm:spPr/>
      <dgm:t>
        <a:bodyPr/>
        <a:lstStyle/>
        <a:p>
          <a:endParaRPr lang="en-AU"/>
        </a:p>
      </dgm:t>
    </dgm:pt>
    <dgm:pt modelId="{05422C86-43FB-4453-9569-0D45C26B6177}" type="sibTrans" cxnId="{BD5A3C7F-89E7-458B-B75A-DD03FB238ACC}">
      <dgm:prSet/>
      <dgm:spPr/>
      <dgm:t>
        <a:bodyPr/>
        <a:lstStyle/>
        <a:p>
          <a:endParaRPr lang="en-AU"/>
        </a:p>
      </dgm:t>
    </dgm:pt>
    <dgm:pt modelId="{BA16C8BF-C15E-4200-9076-C2F19EF85666}">
      <dgm:prSet/>
      <dgm:spPr/>
      <dgm:t>
        <a:bodyPr/>
        <a:lstStyle/>
        <a:p>
          <a:r>
            <a:rPr lang="en-GB"/>
            <a:t>Where to locate information regarding the strengthened Quality Standards</a:t>
          </a:r>
          <a:endParaRPr lang="en-AU"/>
        </a:p>
      </dgm:t>
    </dgm:pt>
    <dgm:pt modelId="{C97400BD-4C12-46AA-B375-7CB469062A76}" type="parTrans" cxnId="{7C6EC608-44A0-488F-AA37-3373060E0290}">
      <dgm:prSet/>
      <dgm:spPr/>
      <dgm:t>
        <a:bodyPr/>
        <a:lstStyle/>
        <a:p>
          <a:endParaRPr lang="en-AU"/>
        </a:p>
      </dgm:t>
    </dgm:pt>
    <dgm:pt modelId="{B21F0FF6-DF47-4AE9-9D8E-8DE1E9D81EC0}" type="sibTrans" cxnId="{7C6EC608-44A0-488F-AA37-3373060E0290}">
      <dgm:prSet/>
      <dgm:spPr/>
      <dgm:t>
        <a:bodyPr/>
        <a:lstStyle/>
        <a:p>
          <a:endParaRPr lang="en-AU"/>
        </a:p>
      </dgm:t>
    </dgm:pt>
    <dgm:pt modelId="{BB0345E2-4AEE-42E7-A49B-03487A144B7E}">
      <dgm:prSet/>
      <dgm:spPr/>
      <dgm:t>
        <a:bodyPr/>
        <a:lstStyle/>
        <a:p>
          <a:r>
            <a:rPr lang="en-AU"/>
            <a:t>Reviewing transition practices within the context of a case study</a:t>
          </a:r>
        </a:p>
      </dgm:t>
    </dgm:pt>
    <dgm:pt modelId="{633C2606-7AF7-41BA-957E-FB07D8E8CAFB}" type="parTrans" cxnId="{66C29C53-81E7-48DB-9DD7-C5B3F7641C7B}">
      <dgm:prSet/>
      <dgm:spPr/>
      <dgm:t>
        <a:bodyPr/>
        <a:lstStyle/>
        <a:p>
          <a:endParaRPr lang="en-AU"/>
        </a:p>
      </dgm:t>
    </dgm:pt>
    <dgm:pt modelId="{AF28C0D1-7756-42DA-AF72-44C148B028B6}" type="sibTrans" cxnId="{66C29C53-81E7-48DB-9DD7-C5B3F7641C7B}">
      <dgm:prSet/>
      <dgm:spPr/>
      <dgm:t>
        <a:bodyPr/>
        <a:lstStyle/>
        <a:p>
          <a:endParaRPr lang="en-AU"/>
        </a:p>
      </dgm:t>
    </dgm:pt>
    <dgm:pt modelId="{696DCFE1-6C6D-4126-B35B-5AA9DF868BE3}">
      <dgm:prSet/>
      <dgm:spPr/>
      <dgm:t>
        <a:bodyPr/>
        <a:lstStyle/>
        <a:p>
          <a:r>
            <a:rPr lang="en-AU"/>
            <a:t>Standard 1 – slides 25 to 27</a:t>
          </a:r>
        </a:p>
      </dgm:t>
    </dgm:pt>
    <dgm:pt modelId="{0F1508F1-47AB-4C43-B531-1DF71DECC696}" type="parTrans" cxnId="{9B91C3BD-3373-4999-B27A-3ADC9969F0ED}">
      <dgm:prSet/>
      <dgm:spPr/>
      <dgm:t>
        <a:bodyPr/>
        <a:lstStyle/>
        <a:p>
          <a:endParaRPr lang="en-AU"/>
        </a:p>
      </dgm:t>
    </dgm:pt>
    <dgm:pt modelId="{9792A6E2-2E0C-4B07-A23B-D91AD474E6CC}" type="sibTrans" cxnId="{9B91C3BD-3373-4999-B27A-3ADC9969F0ED}">
      <dgm:prSet/>
      <dgm:spPr/>
      <dgm:t>
        <a:bodyPr/>
        <a:lstStyle/>
        <a:p>
          <a:endParaRPr lang="en-AU"/>
        </a:p>
      </dgm:t>
    </dgm:pt>
    <dgm:pt modelId="{E4539369-8FA0-47B8-8B21-12CBE046A3EB}">
      <dgm:prSet/>
      <dgm:spPr/>
      <dgm:t>
        <a:bodyPr/>
        <a:lstStyle/>
        <a:p>
          <a:r>
            <a:rPr lang="en-AU"/>
            <a:t>Standard 2 – slides 28 to 30</a:t>
          </a:r>
        </a:p>
      </dgm:t>
    </dgm:pt>
    <dgm:pt modelId="{5CBECB97-3936-4997-8A8B-7D4DC3F836DA}" type="parTrans" cxnId="{B7699EA7-8B70-4EFA-97D1-3B155347F67F}">
      <dgm:prSet/>
      <dgm:spPr/>
      <dgm:t>
        <a:bodyPr/>
        <a:lstStyle/>
        <a:p>
          <a:endParaRPr lang="en-AU"/>
        </a:p>
      </dgm:t>
    </dgm:pt>
    <dgm:pt modelId="{EA3B8D57-E84D-4B3E-A8E2-1DCD4AEB4227}" type="sibTrans" cxnId="{B7699EA7-8B70-4EFA-97D1-3B155347F67F}">
      <dgm:prSet/>
      <dgm:spPr/>
      <dgm:t>
        <a:bodyPr/>
        <a:lstStyle/>
        <a:p>
          <a:endParaRPr lang="en-AU"/>
        </a:p>
      </dgm:t>
    </dgm:pt>
    <dgm:pt modelId="{6E8BA3D0-389C-4DF4-B371-CBFE8ECBA849}">
      <dgm:prSet/>
      <dgm:spPr/>
      <dgm:t>
        <a:bodyPr/>
        <a:lstStyle/>
        <a:p>
          <a:r>
            <a:rPr lang="en-AU"/>
            <a:t>Standard 3 – slides 31 to 33</a:t>
          </a:r>
        </a:p>
      </dgm:t>
    </dgm:pt>
    <dgm:pt modelId="{DAEAA18A-9319-4FD7-BC46-B0B7F9A9DD1B}" type="parTrans" cxnId="{CD3A70D3-9F0C-410E-B46B-EB0BC46F37AC}">
      <dgm:prSet/>
      <dgm:spPr/>
      <dgm:t>
        <a:bodyPr/>
        <a:lstStyle/>
        <a:p>
          <a:endParaRPr lang="en-AU"/>
        </a:p>
      </dgm:t>
    </dgm:pt>
    <dgm:pt modelId="{339E828A-5995-44F6-BDC5-91A8E8BF559A}" type="sibTrans" cxnId="{CD3A70D3-9F0C-410E-B46B-EB0BC46F37AC}">
      <dgm:prSet/>
      <dgm:spPr/>
      <dgm:t>
        <a:bodyPr/>
        <a:lstStyle/>
        <a:p>
          <a:endParaRPr lang="en-AU"/>
        </a:p>
      </dgm:t>
    </dgm:pt>
    <dgm:pt modelId="{B1BFE77D-706B-4C98-AB02-72DD03AC93B4}">
      <dgm:prSet/>
      <dgm:spPr/>
      <dgm:t>
        <a:bodyPr/>
        <a:lstStyle/>
        <a:p>
          <a:r>
            <a:rPr lang="en-AU"/>
            <a:t>Standard 4 – slides 34 to 36</a:t>
          </a:r>
        </a:p>
      </dgm:t>
    </dgm:pt>
    <dgm:pt modelId="{93327B45-0242-47D7-A11C-4EDD125E1E6C}" type="parTrans" cxnId="{630F99DC-1B5C-42AA-9815-E992D5A3D8C7}">
      <dgm:prSet/>
      <dgm:spPr/>
      <dgm:t>
        <a:bodyPr/>
        <a:lstStyle/>
        <a:p>
          <a:endParaRPr lang="en-AU"/>
        </a:p>
      </dgm:t>
    </dgm:pt>
    <dgm:pt modelId="{AD85625F-18FC-44A4-B1D2-37693B411C36}" type="sibTrans" cxnId="{630F99DC-1B5C-42AA-9815-E992D5A3D8C7}">
      <dgm:prSet/>
      <dgm:spPr/>
      <dgm:t>
        <a:bodyPr/>
        <a:lstStyle/>
        <a:p>
          <a:endParaRPr lang="en-AU"/>
        </a:p>
      </dgm:t>
    </dgm:pt>
    <dgm:pt modelId="{8E6B3C80-9DE5-4DA2-8BA1-EC78FF332237}">
      <dgm:prSet/>
      <dgm:spPr/>
      <dgm:t>
        <a:bodyPr/>
        <a:lstStyle/>
        <a:p>
          <a:r>
            <a:rPr lang="en-AU"/>
            <a:t>Standard 5 – slides 37 to 39</a:t>
          </a:r>
        </a:p>
      </dgm:t>
    </dgm:pt>
    <dgm:pt modelId="{B0CFD80E-AF89-41BF-90A8-57C6F64E8E1E}" type="parTrans" cxnId="{00148F3E-48DF-4FF4-9214-B39E6E8630BE}">
      <dgm:prSet/>
      <dgm:spPr/>
      <dgm:t>
        <a:bodyPr/>
        <a:lstStyle/>
        <a:p>
          <a:endParaRPr lang="en-AU"/>
        </a:p>
      </dgm:t>
    </dgm:pt>
    <dgm:pt modelId="{F0F1AC16-69D5-45BD-B5D2-A90E15000DC8}" type="sibTrans" cxnId="{00148F3E-48DF-4FF4-9214-B39E6E8630BE}">
      <dgm:prSet/>
      <dgm:spPr/>
      <dgm:t>
        <a:bodyPr/>
        <a:lstStyle/>
        <a:p>
          <a:endParaRPr lang="en-AU"/>
        </a:p>
      </dgm:t>
    </dgm:pt>
    <dgm:pt modelId="{ADF5736B-B66F-42FE-893E-0AC94B342A7B}">
      <dgm:prSet/>
      <dgm:spPr/>
      <dgm:t>
        <a:bodyPr/>
        <a:lstStyle/>
        <a:p>
          <a:r>
            <a:rPr lang="en-AU"/>
            <a:t>Standard 6 – slides 40 to 42</a:t>
          </a:r>
        </a:p>
      </dgm:t>
    </dgm:pt>
    <dgm:pt modelId="{22FA7322-D898-4C28-A890-64FEF6D25B55}" type="parTrans" cxnId="{BE632666-D47C-4F72-8120-4A52A7502C5E}">
      <dgm:prSet/>
      <dgm:spPr/>
      <dgm:t>
        <a:bodyPr/>
        <a:lstStyle/>
        <a:p>
          <a:endParaRPr lang="en-AU"/>
        </a:p>
      </dgm:t>
    </dgm:pt>
    <dgm:pt modelId="{D3DA093B-9C4D-49B8-B377-5A4130C198DC}" type="sibTrans" cxnId="{BE632666-D47C-4F72-8120-4A52A7502C5E}">
      <dgm:prSet/>
      <dgm:spPr/>
      <dgm:t>
        <a:bodyPr/>
        <a:lstStyle/>
        <a:p>
          <a:endParaRPr lang="en-AU"/>
        </a:p>
      </dgm:t>
    </dgm:pt>
    <dgm:pt modelId="{2F721481-FBB8-42DC-8DB5-7BD0EB9C78B6}">
      <dgm:prSet/>
      <dgm:spPr/>
      <dgm:t>
        <a:bodyPr/>
        <a:lstStyle/>
        <a:p>
          <a:r>
            <a:rPr lang="en-AU"/>
            <a:t>Standard 7 – slides 43 to 45</a:t>
          </a:r>
        </a:p>
      </dgm:t>
    </dgm:pt>
    <dgm:pt modelId="{8A21398A-7EF3-41CF-822A-27F12DFB9310}" type="parTrans" cxnId="{5982A4FC-916E-4742-A33D-914CED4364F7}">
      <dgm:prSet/>
      <dgm:spPr/>
      <dgm:t>
        <a:bodyPr/>
        <a:lstStyle/>
        <a:p>
          <a:endParaRPr lang="en-AU"/>
        </a:p>
      </dgm:t>
    </dgm:pt>
    <dgm:pt modelId="{7F57FFAA-3AE9-4E98-B71C-26662BE9A078}" type="sibTrans" cxnId="{5982A4FC-916E-4742-A33D-914CED4364F7}">
      <dgm:prSet/>
      <dgm:spPr/>
      <dgm:t>
        <a:bodyPr/>
        <a:lstStyle/>
        <a:p>
          <a:endParaRPr lang="en-AU"/>
        </a:p>
      </dgm:t>
    </dgm:pt>
    <dgm:pt modelId="{A4D841A9-B93F-41F3-8E85-D43139C91272}">
      <dgm:prSet/>
      <dgm:spPr/>
      <dgm:t>
        <a:bodyPr/>
        <a:lstStyle/>
        <a:p>
          <a:r>
            <a:rPr lang="en-AU"/>
            <a:t>Case study information (if required) – slides 22 to 24</a:t>
          </a:r>
        </a:p>
      </dgm:t>
    </dgm:pt>
    <dgm:pt modelId="{A53E56CB-13E9-4FFA-B13F-A8F2A5EFAF3C}" type="parTrans" cxnId="{D7CB5959-B140-401C-9DDE-3A4453D59FA8}">
      <dgm:prSet/>
      <dgm:spPr/>
      <dgm:t>
        <a:bodyPr/>
        <a:lstStyle/>
        <a:p>
          <a:endParaRPr lang="en-AU"/>
        </a:p>
      </dgm:t>
    </dgm:pt>
    <dgm:pt modelId="{2DAB9091-7EE0-4F31-8A73-50054ED2B7DB}" type="sibTrans" cxnId="{D7CB5959-B140-401C-9DDE-3A4453D59FA8}">
      <dgm:prSet/>
      <dgm:spPr/>
      <dgm:t>
        <a:bodyPr/>
        <a:lstStyle/>
        <a:p>
          <a:endParaRPr lang="en-AU"/>
        </a:p>
      </dgm:t>
    </dgm:pt>
    <dgm:pt modelId="{438B459B-EDAB-4843-938B-B272E4A729C9}" type="pres">
      <dgm:prSet presAssocID="{BE11E743-8A22-4D19-B72B-6372B1191007}" presName="linear" presStyleCnt="0">
        <dgm:presLayoutVars>
          <dgm:animLvl val="lvl"/>
          <dgm:resizeHandles val="exact"/>
        </dgm:presLayoutVars>
      </dgm:prSet>
      <dgm:spPr/>
    </dgm:pt>
    <dgm:pt modelId="{880256D8-E290-4DFE-AB47-85149EB4D613}" type="pres">
      <dgm:prSet presAssocID="{2FB9B779-E04B-4738-B5C6-27CF7D828E7F}" presName="parentText" presStyleLbl="node1" presStyleIdx="0" presStyleCnt="3" custLinFactNeighborX="136" custLinFactNeighborY="-6204">
        <dgm:presLayoutVars>
          <dgm:chMax val="0"/>
          <dgm:bulletEnabled val="1"/>
        </dgm:presLayoutVars>
      </dgm:prSet>
      <dgm:spPr/>
    </dgm:pt>
    <dgm:pt modelId="{0007D208-3A82-4624-8BD7-84E1B4E46DF6}" type="pres">
      <dgm:prSet presAssocID="{2FB9B779-E04B-4738-B5C6-27CF7D828E7F}" presName="childText" presStyleLbl="revTx" presStyleIdx="0" presStyleCnt="3">
        <dgm:presLayoutVars>
          <dgm:bulletEnabled val="1"/>
        </dgm:presLayoutVars>
      </dgm:prSet>
      <dgm:spPr/>
    </dgm:pt>
    <dgm:pt modelId="{5A9B3EC8-EDA5-409D-9EAD-1B8DD3B6091F}" type="pres">
      <dgm:prSet presAssocID="{677FE6DA-7871-48A7-890D-6E4AC3B4D386}" presName="parentText" presStyleLbl="node1" presStyleIdx="1" presStyleCnt="3">
        <dgm:presLayoutVars>
          <dgm:chMax val="0"/>
          <dgm:bulletEnabled val="1"/>
        </dgm:presLayoutVars>
      </dgm:prSet>
      <dgm:spPr/>
    </dgm:pt>
    <dgm:pt modelId="{3740C49C-62E9-4AC4-A783-D7B288AFD899}" type="pres">
      <dgm:prSet presAssocID="{677FE6DA-7871-48A7-890D-6E4AC3B4D386}" presName="childText" presStyleLbl="revTx" presStyleIdx="1" presStyleCnt="3">
        <dgm:presLayoutVars>
          <dgm:bulletEnabled val="1"/>
        </dgm:presLayoutVars>
      </dgm:prSet>
      <dgm:spPr/>
    </dgm:pt>
    <dgm:pt modelId="{18FEE365-52DD-4F9E-9F64-277E355C797F}" type="pres">
      <dgm:prSet presAssocID="{AFC3905E-5E73-40BC-A22B-4CE1514B50DE}" presName="parentText" presStyleLbl="node1" presStyleIdx="2" presStyleCnt="3">
        <dgm:presLayoutVars>
          <dgm:chMax val="0"/>
          <dgm:bulletEnabled val="1"/>
        </dgm:presLayoutVars>
      </dgm:prSet>
      <dgm:spPr/>
    </dgm:pt>
    <dgm:pt modelId="{42A3192D-75B9-49F6-A023-6738C2EF819E}" type="pres">
      <dgm:prSet presAssocID="{AFC3905E-5E73-40BC-A22B-4CE1514B50DE}" presName="childText" presStyleLbl="revTx" presStyleIdx="2" presStyleCnt="3">
        <dgm:presLayoutVars>
          <dgm:bulletEnabled val="1"/>
        </dgm:presLayoutVars>
      </dgm:prSet>
      <dgm:spPr/>
    </dgm:pt>
  </dgm:ptLst>
  <dgm:cxnLst>
    <dgm:cxn modelId="{F9C53001-CDBD-4DC9-A41E-086AEC9CBDC3}" type="presOf" srcId="{6E8BA3D0-389C-4DF4-B371-CBFE8ECBA849}" destId="{42A3192D-75B9-49F6-A023-6738C2EF819E}" srcOrd="0" destOrd="3" presId="urn:microsoft.com/office/officeart/2005/8/layout/vList2"/>
    <dgm:cxn modelId="{9451D506-B76B-47A0-993E-B03BB07FA2F2}" srcId="{BE11E743-8A22-4D19-B72B-6372B1191007}" destId="{2FB9B779-E04B-4738-B5C6-27CF7D828E7F}" srcOrd="0" destOrd="0" parTransId="{FC1CA76E-0259-48C8-9C7F-AF945CC14949}" sibTransId="{F07ED2CD-E59D-4BFB-BD2E-0942A47A52B4}"/>
    <dgm:cxn modelId="{0F60FA06-FBFB-4873-B851-AAC56ACE8F93}" type="presOf" srcId="{B1BFE77D-706B-4C98-AB02-72DD03AC93B4}" destId="{42A3192D-75B9-49F6-A023-6738C2EF819E}" srcOrd="0" destOrd="4" presId="urn:microsoft.com/office/officeart/2005/8/layout/vList2"/>
    <dgm:cxn modelId="{7C6EC608-44A0-488F-AA37-3373060E0290}" srcId="{2FB9B779-E04B-4738-B5C6-27CF7D828E7F}" destId="{BA16C8BF-C15E-4200-9076-C2F19EF85666}" srcOrd="0" destOrd="0" parTransId="{C97400BD-4C12-46AA-B375-7CB469062A76}" sibTransId="{B21F0FF6-DF47-4AE9-9D8E-8DE1E9D81EC0}"/>
    <dgm:cxn modelId="{0EACD62A-F230-4881-B748-926C6CAB6BD0}" type="presOf" srcId="{BA16C8BF-C15E-4200-9076-C2F19EF85666}" destId="{0007D208-3A82-4624-8BD7-84E1B4E46DF6}" srcOrd="0" destOrd="0" presId="urn:microsoft.com/office/officeart/2005/8/layout/vList2"/>
    <dgm:cxn modelId="{DDDB173E-E3AD-434F-907E-E8EDE7F5D63A}" type="presOf" srcId="{BE11E743-8A22-4D19-B72B-6372B1191007}" destId="{438B459B-EDAB-4843-938B-B272E4A729C9}" srcOrd="0" destOrd="0" presId="urn:microsoft.com/office/officeart/2005/8/layout/vList2"/>
    <dgm:cxn modelId="{00148F3E-48DF-4FF4-9214-B39E6E8630BE}" srcId="{AFC3905E-5E73-40BC-A22B-4CE1514B50DE}" destId="{8E6B3C80-9DE5-4DA2-8BA1-EC78FF332237}" srcOrd="5" destOrd="0" parTransId="{B0CFD80E-AF89-41BF-90A8-57C6F64E8E1E}" sibTransId="{F0F1AC16-69D5-45BD-B5D2-A90E15000DC8}"/>
    <dgm:cxn modelId="{A151CB64-7A98-4D3B-9086-FDC97341C01B}" type="presOf" srcId="{AFC3905E-5E73-40BC-A22B-4CE1514B50DE}" destId="{18FEE365-52DD-4F9E-9F64-277E355C797F}" srcOrd="0" destOrd="0" presId="urn:microsoft.com/office/officeart/2005/8/layout/vList2"/>
    <dgm:cxn modelId="{BE632666-D47C-4F72-8120-4A52A7502C5E}" srcId="{AFC3905E-5E73-40BC-A22B-4CE1514B50DE}" destId="{ADF5736B-B66F-42FE-893E-0AC94B342A7B}" srcOrd="6" destOrd="0" parTransId="{22FA7322-D898-4C28-A890-64FEF6D25B55}" sibTransId="{D3DA093B-9C4D-49B8-B377-5A4130C198DC}"/>
    <dgm:cxn modelId="{5563E667-5826-4C6E-89C3-4F87A7576649}" type="presOf" srcId="{A4D841A9-B93F-41F3-8E85-D43139C91272}" destId="{42A3192D-75B9-49F6-A023-6738C2EF819E}" srcOrd="0" destOrd="0" presId="urn:microsoft.com/office/officeart/2005/8/layout/vList2"/>
    <dgm:cxn modelId="{11E46268-CE1E-4539-8364-62BADD1934AC}" type="presOf" srcId="{696DCFE1-6C6D-4126-B35B-5AA9DF868BE3}" destId="{42A3192D-75B9-49F6-A023-6738C2EF819E}" srcOrd="0" destOrd="1" presId="urn:microsoft.com/office/officeart/2005/8/layout/vList2"/>
    <dgm:cxn modelId="{66C29C53-81E7-48DB-9DD7-C5B3F7641C7B}" srcId="{677FE6DA-7871-48A7-890D-6E4AC3B4D386}" destId="{BB0345E2-4AEE-42E7-A49B-03487A144B7E}" srcOrd="0" destOrd="0" parTransId="{633C2606-7AF7-41BA-957E-FB07D8E8CAFB}" sibTransId="{AF28C0D1-7756-42DA-AF72-44C148B028B6}"/>
    <dgm:cxn modelId="{DD23C778-F19C-46BA-B885-62531E54B1B8}" type="presOf" srcId="{677FE6DA-7871-48A7-890D-6E4AC3B4D386}" destId="{5A9B3EC8-EDA5-409D-9EAD-1B8DD3B6091F}" srcOrd="0" destOrd="0" presId="urn:microsoft.com/office/officeart/2005/8/layout/vList2"/>
    <dgm:cxn modelId="{D7CB5959-B140-401C-9DDE-3A4453D59FA8}" srcId="{AFC3905E-5E73-40BC-A22B-4CE1514B50DE}" destId="{A4D841A9-B93F-41F3-8E85-D43139C91272}" srcOrd="0" destOrd="0" parTransId="{A53E56CB-13E9-4FFA-B13F-A8F2A5EFAF3C}" sibTransId="{2DAB9091-7EE0-4F31-8A73-50054ED2B7DB}"/>
    <dgm:cxn modelId="{BD5A3C7F-89E7-458B-B75A-DD03FB238ACC}" srcId="{BE11E743-8A22-4D19-B72B-6372B1191007}" destId="{AFC3905E-5E73-40BC-A22B-4CE1514B50DE}" srcOrd="2" destOrd="0" parTransId="{21919A4D-CD0C-4628-9D15-6A16F7F33743}" sibTransId="{05422C86-43FB-4453-9569-0D45C26B6177}"/>
    <dgm:cxn modelId="{7AE94991-13D3-4A8C-91E0-BD446248F7CD}" type="presOf" srcId="{8E6B3C80-9DE5-4DA2-8BA1-EC78FF332237}" destId="{42A3192D-75B9-49F6-A023-6738C2EF819E}" srcOrd="0" destOrd="5" presId="urn:microsoft.com/office/officeart/2005/8/layout/vList2"/>
    <dgm:cxn modelId="{8F127792-C494-44B8-A37A-E775C1FA67FE}" type="presOf" srcId="{2FB9B779-E04B-4738-B5C6-27CF7D828E7F}" destId="{880256D8-E290-4DFE-AB47-85149EB4D613}" srcOrd="0" destOrd="0" presId="urn:microsoft.com/office/officeart/2005/8/layout/vList2"/>
    <dgm:cxn modelId="{B7699EA7-8B70-4EFA-97D1-3B155347F67F}" srcId="{AFC3905E-5E73-40BC-A22B-4CE1514B50DE}" destId="{E4539369-8FA0-47B8-8B21-12CBE046A3EB}" srcOrd="2" destOrd="0" parTransId="{5CBECB97-3936-4997-8A8B-7D4DC3F836DA}" sibTransId="{EA3B8D57-E84D-4B3E-A8E2-1DCD4AEB4227}"/>
    <dgm:cxn modelId="{3A14E5AD-1AD2-42D8-A8E9-3836E8446128}" type="presOf" srcId="{2F721481-FBB8-42DC-8DB5-7BD0EB9C78B6}" destId="{42A3192D-75B9-49F6-A023-6738C2EF819E}" srcOrd="0" destOrd="7" presId="urn:microsoft.com/office/officeart/2005/8/layout/vList2"/>
    <dgm:cxn modelId="{29E30CBB-F88B-4394-B739-0B6FA0EF754B}" type="presOf" srcId="{BB0345E2-4AEE-42E7-A49B-03487A144B7E}" destId="{3740C49C-62E9-4AC4-A783-D7B288AFD899}" srcOrd="0" destOrd="0" presId="urn:microsoft.com/office/officeart/2005/8/layout/vList2"/>
    <dgm:cxn modelId="{F02D6DBC-D414-4184-8D1C-C6E4B40ACAC4}" srcId="{BE11E743-8A22-4D19-B72B-6372B1191007}" destId="{677FE6DA-7871-48A7-890D-6E4AC3B4D386}" srcOrd="1" destOrd="0" parTransId="{B7C13D3E-1D6A-45B8-8A54-FB75A548514D}" sibTransId="{82F1F44A-C42A-4488-8AC5-E8F7FB79B292}"/>
    <dgm:cxn modelId="{9B91C3BD-3373-4999-B27A-3ADC9969F0ED}" srcId="{AFC3905E-5E73-40BC-A22B-4CE1514B50DE}" destId="{696DCFE1-6C6D-4126-B35B-5AA9DF868BE3}" srcOrd="1" destOrd="0" parTransId="{0F1508F1-47AB-4C43-B531-1DF71DECC696}" sibTransId="{9792A6E2-2E0C-4B07-A23B-D91AD474E6CC}"/>
    <dgm:cxn modelId="{CD3A70D3-9F0C-410E-B46B-EB0BC46F37AC}" srcId="{AFC3905E-5E73-40BC-A22B-4CE1514B50DE}" destId="{6E8BA3D0-389C-4DF4-B371-CBFE8ECBA849}" srcOrd="3" destOrd="0" parTransId="{DAEAA18A-9319-4FD7-BC46-B0B7F9A9DD1B}" sibTransId="{339E828A-5995-44F6-BDC5-91A8E8BF559A}"/>
    <dgm:cxn modelId="{8E49EDD5-671B-438B-86DA-3DB012F9A0EB}" type="presOf" srcId="{ADF5736B-B66F-42FE-893E-0AC94B342A7B}" destId="{42A3192D-75B9-49F6-A023-6738C2EF819E}" srcOrd="0" destOrd="6" presId="urn:microsoft.com/office/officeart/2005/8/layout/vList2"/>
    <dgm:cxn modelId="{630F99DC-1B5C-42AA-9815-E992D5A3D8C7}" srcId="{AFC3905E-5E73-40BC-A22B-4CE1514B50DE}" destId="{B1BFE77D-706B-4C98-AB02-72DD03AC93B4}" srcOrd="4" destOrd="0" parTransId="{93327B45-0242-47D7-A11C-4EDD125E1E6C}" sibTransId="{AD85625F-18FC-44A4-B1D2-37693B411C36}"/>
    <dgm:cxn modelId="{40331FE1-8426-43A2-BA72-FFEE3C7A137D}" type="presOf" srcId="{E4539369-8FA0-47B8-8B21-12CBE046A3EB}" destId="{42A3192D-75B9-49F6-A023-6738C2EF819E}" srcOrd="0" destOrd="2" presId="urn:microsoft.com/office/officeart/2005/8/layout/vList2"/>
    <dgm:cxn modelId="{5982A4FC-916E-4742-A33D-914CED4364F7}" srcId="{AFC3905E-5E73-40BC-A22B-4CE1514B50DE}" destId="{2F721481-FBB8-42DC-8DB5-7BD0EB9C78B6}" srcOrd="7" destOrd="0" parTransId="{8A21398A-7EF3-41CF-822A-27F12DFB9310}" sibTransId="{7F57FFAA-3AE9-4E98-B71C-26662BE9A078}"/>
    <dgm:cxn modelId="{1C75EC85-C373-44A6-9C91-DAC6BEC491DE}" type="presParOf" srcId="{438B459B-EDAB-4843-938B-B272E4A729C9}" destId="{880256D8-E290-4DFE-AB47-85149EB4D613}" srcOrd="0" destOrd="0" presId="urn:microsoft.com/office/officeart/2005/8/layout/vList2"/>
    <dgm:cxn modelId="{4CED5903-9C0D-4212-A33B-4E149FE678B8}" type="presParOf" srcId="{438B459B-EDAB-4843-938B-B272E4A729C9}" destId="{0007D208-3A82-4624-8BD7-84E1B4E46DF6}" srcOrd="1" destOrd="0" presId="urn:microsoft.com/office/officeart/2005/8/layout/vList2"/>
    <dgm:cxn modelId="{BDE5AB5F-7BF5-4883-A514-EC3018A7D050}" type="presParOf" srcId="{438B459B-EDAB-4843-938B-B272E4A729C9}" destId="{5A9B3EC8-EDA5-409D-9EAD-1B8DD3B6091F}" srcOrd="2" destOrd="0" presId="urn:microsoft.com/office/officeart/2005/8/layout/vList2"/>
    <dgm:cxn modelId="{420A509F-53BA-488E-9E73-69F8BF43A066}" type="presParOf" srcId="{438B459B-EDAB-4843-938B-B272E4A729C9}" destId="{3740C49C-62E9-4AC4-A783-D7B288AFD899}" srcOrd="3" destOrd="0" presId="urn:microsoft.com/office/officeart/2005/8/layout/vList2"/>
    <dgm:cxn modelId="{CC6A8E48-C0B7-4C27-A404-D32E1D74986D}" type="presParOf" srcId="{438B459B-EDAB-4843-938B-B272E4A729C9}" destId="{18FEE365-52DD-4F9E-9F64-277E355C797F}" srcOrd="4" destOrd="0" presId="urn:microsoft.com/office/officeart/2005/8/layout/vList2"/>
    <dgm:cxn modelId="{57B9306A-701D-48D1-92A7-7052DB99C0F2}" type="presParOf" srcId="{438B459B-EDAB-4843-938B-B272E4A729C9}" destId="{42A3192D-75B9-49F6-A023-6738C2EF819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A69CA8-1EAE-4DF9-AA8D-651973FBCFB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9BEE432D-9FFE-4A3F-A9E5-36ED40BAA75E}">
      <dgm:prSet phldrT="[Text]" custT="1"/>
      <dgm:spPr/>
      <dgm:t>
        <a:bodyPr/>
        <a:lstStyle/>
        <a:p>
          <a:r>
            <a:rPr lang="en-AU" sz="1600"/>
            <a:t>The hospital called Riverview to tell them Maria was being discharged that day, but no verbal handover was given.</a:t>
          </a:r>
        </a:p>
      </dgm:t>
    </dgm:pt>
    <dgm:pt modelId="{AD72FF6B-1550-4090-A33B-94EEB0CD5D25}" type="parTrans" cxnId="{907AB824-715D-45D4-8618-3E7C767A9119}">
      <dgm:prSet/>
      <dgm:spPr/>
      <dgm:t>
        <a:bodyPr/>
        <a:lstStyle/>
        <a:p>
          <a:endParaRPr lang="en-AU"/>
        </a:p>
      </dgm:t>
    </dgm:pt>
    <dgm:pt modelId="{7432FEEF-2B65-4DA5-917F-51AE6891C98D}" type="sibTrans" cxnId="{907AB824-715D-45D4-8618-3E7C767A9119}">
      <dgm:prSet/>
      <dgm:spPr/>
      <dgm:t>
        <a:bodyPr/>
        <a:lstStyle/>
        <a:p>
          <a:endParaRPr lang="en-AU"/>
        </a:p>
      </dgm:t>
    </dgm:pt>
    <dgm:pt modelId="{B50CFC1D-7D8B-4451-AF22-3218E9E00AF4}">
      <dgm:prSet phldrT="[Text]" custT="1"/>
      <dgm:spPr/>
      <dgm:t>
        <a:bodyPr/>
        <a:lstStyle/>
        <a:p>
          <a:r>
            <a:rPr lang="en-AU" sz="1600"/>
            <a:t>Maria arrived back at Riverview with her discharge summary, but no discharge medications. </a:t>
          </a:r>
        </a:p>
      </dgm:t>
    </dgm:pt>
    <dgm:pt modelId="{8CC106D5-AF46-450F-9828-F21C89D557E9}" type="parTrans" cxnId="{69A897E2-F3AF-4172-BFA3-E5335C6A5355}">
      <dgm:prSet/>
      <dgm:spPr/>
      <dgm:t>
        <a:bodyPr/>
        <a:lstStyle/>
        <a:p>
          <a:endParaRPr lang="en-AU"/>
        </a:p>
      </dgm:t>
    </dgm:pt>
    <dgm:pt modelId="{7705A3EF-4A02-441F-8EEB-02B18C4F5A2A}" type="sibTrans" cxnId="{69A897E2-F3AF-4172-BFA3-E5335C6A5355}">
      <dgm:prSet/>
      <dgm:spPr/>
      <dgm:t>
        <a:bodyPr/>
        <a:lstStyle/>
        <a:p>
          <a:endParaRPr lang="en-AU"/>
        </a:p>
      </dgm:t>
    </dgm:pt>
    <dgm:pt modelId="{F2467880-2E0F-475C-B5F0-3E3A54A4D956}">
      <dgm:prSet phldrT="[Text]" custT="1"/>
      <dgm:spPr/>
      <dgm:t>
        <a:bodyPr/>
        <a:lstStyle/>
        <a:p>
          <a:r>
            <a:rPr lang="en-AU" sz="1600"/>
            <a:t>The RN provided a handover to the next shift by reading parts of the discharge summary. </a:t>
          </a:r>
        </a:p>
      </dgm:t>
    </dgm:pt>
    <dgm:pt modelId="{A3FCAFA5-E092-4DC6-AD60-CFF13D1B2226}" type="parTrans" cxnId="{AB6970EF-14E6-4921-8398-6954AC38079A}">
      <dgm:prSet/>
      <dgm:spPr/>
      <dgm:t>
        <a:bodyPr/>
        <a:lstStyle/>
        <a:p>
          <a:endParaRPr lang="en-AU"/>
        </a:p>
      </dgm:t>
    </dgm:pt>
    <dgm:pt modelId="{79665D84-134E-4733-8BA9-7FE1080CFE3D}" type="sibTrans" cxnId="{AB6970EF-14E6-4921-8398-6954AC38079A}">
      <dgm:prSet/>
      <dgm:spPr/>
      <dgm:t>
        <a:bodyPr/>
        <a:lstStyle/>
        <a:p>
          <a:endParaRPr lang="en-AU"/>
        </a:p>
      </dgm:t>
    </dgm:pt>
    <dgm:pt modelId="{D611F11F-BCF0-4C3E-88D8-82099336B913}">
      <dgm:prSet phldrT="[Text]" custT="1"/>
      <dgm:spPr/>
      <dgm:t>
        <a:bodyPr/>
        <a:lstStyle/>
        <a:p>
          <a:r>
            <a:rPr lang="en-AU" sz="1600"/>
            <a:t>A copy of the discharge summary was added in the GP book for the next scheduled visit in 5 days time.</a:t>
          </a:r>
        </a:p>
      </dgm:t>
    </dgm:pt>
    <dgm:pt modelId="{EFED2422-4F4C-4368-9D41-B72DAA8007FB}" type="parTrans" cxnId="{D5A2341B-E207-46C3-8B2A-FFFC2188FC64}">
      <dgm:prSet/>
      <dgm:spPr/>
      <dgm:t>
        <a:bodyPr/>
        <a:lstStyle/>
        <a:p>
          <a:endParaRPr lang="en-AU"/>
        </a:p>
      </dgm:t>
    </dgm:pt>
    <dgm:pt modelId="{D9BD5C30-5C94-45CD-9CA4-19FD272E97C3}" type="sibTrans" cxnId="{D5A2341B-E207-46C3-8B2A-FFFC2188FC64}">
      <dgm:prSet/>
      <dgm:spPr/>
      <dgm:t>
        <a:bodyPr/>
        <a:lstStyle/>
        <a:p>
          <a:endParaRPr lang="en-AU"/>
        </a:p>
      </dgm:t>
    </dgm:pt>
    <dgm:pt modelId="{9D865EB5-0D67-46EE-B2C9-FD4C6C307E55}">
      <dgm:prSet phldrT="[Text]" custT="1"/>
      <dgm:spPr/>
      <dgm:t>
        <a:bodyPr/>
        <a:lstStyle/>
        <a:p>
          <a:r>
            <a:rPr lang="en-AU" sz="1600"/>
            <a:t>The RN taking over was busy and didn’t review information from Maria’s discharge summary. Maria’s care and services plan was not updated.</a:t>
          </a:r>
        </a:p>
      </dgm:t>
    </dgm:pt>
    <dgm:pt modelId="{DD72D9C7-A7C9-4721-BC20-5CE21C8B14DC}" type="parTrans" cxnId="{F647A3FD-87A9-47C0-BF8F-EB0334D5D39A}">
      <dgm:prSet/>
      <dgm:spPr/>
      <dgm:t>
        <a:bodyPr/>
        <a:lstStyle/>
        <a:p>
          <a:endParaRPr lang="en-AU"/>
        </a:p>
      </dgm:t>
    </dgm:pt>
    <dgm:pt modelId="{F16C6C11-4B91-4FB0-BEF2-773BAB0DC38A}" type="sibTrans" cxnId="{F647A3FD-87A9-47C0-BF8F-EB0334D5D39A}">
      <dgm:prSet/>
      <dgm:spPr/>
      <dgm:t>
        <a:bodyPr/>
        <a:lstStyle/>
        <a:p>
          <a:endParaRPr lang="en-AU"/>
        </a:p>
      </dgm:t>
    </dgm:pt>
    <dgm:pt modelId="{E67C0E9E-FA41-40DA-9F23-47ECBBF10E31}">
      <dgm:prSet phldrT="[Text]" custT="1"/>
      <dgm:spPr/>
      <dgm:t>
        <a:bodyPr/>
        <a:lstStyle/>
        <a:p>
          <a:r>
            <a:rPr lang="en-AU" sz="1600"/>
            <a:t>Maria was greeted by an RN who told her that if she needed anything, it would be best to wait until the next shift as she was about to finish her shift.</a:t>
          </a:r>
        </a:p>
      </dgm:t>
    </dgm:pt>
    <dgm:pt modelId="{B44FCBED-1704-43C8-811D-6915445EF16A}" type="parTrans" cxnId="{7810BAB7-AF15-47A3-A204-139D8D92808C}">
      <dgm:prSet/>
      <dgm:spPr/>
      <dgm:t>
        <a:bodyPr/>
        <a:lstStyle/>
        <a:p>
          <a:endParaRPr lang="en-AU"/>
        </a:p>
      </dgm:t>
    </dgm:pt>
    <dgm:pt modelId="{BE5CA501-85E4-4A7D-A92C-051217B37BD1}" type="sibTrans" cxnId="{7810BAB7-AF15-47A3-A204-139D8D92808C}">
      <dgm:prSet/>
      <dgm:spPr/>
      <dgm:t>
        <a:bodyPr/>
        <a:lstStyle/>
        <a:p>
          <a:endParaRPr lang="en-AU"/>
        </a:p>
      </dgm:t>
    </dgm:pt>
    <dgm:pt modelId="{69C887F8-61C2-4E50-AE13-020DDAA58901}" type="pres">
      <dgm:prSet presAssocID="{22A69CA8-1EAE-4DF9-AA8D-651973FBCFBE}" presName="Name0" presStyleCnt="0">
        <dgm:presLayoutVars>
          <dgm:chMax val="7"/>
          <dgm:chPref val="7"/>
          <dgm:dir/>
        </dgm:presLayoutVars>
      </dgm:prSet>
      <dgm:spPr/>
    </dgm:pt>
    <dgm:pt modelId="{FF64EC96-E396-45C7-8DAF-5C60BC5AC138}" type="pres">
      <dgm:prSet presAssocID="{22A69CA8-1EAE-4DF9-AA8D-651973FBCFBE}" presName="Name1" presStyleCnt="0"/>
      <dgm:spPr/>
    </dgm:pt>
    <dgm:pt modelId="{F310269F-BCA5-489F-9CEF-497AE7D6BA18}" type="pres">
      <dgm:prSet presAssocID="{22A69CA8-1EAE-4DF9-AA8D-651973FBCFBE}" presName="cycle" presStyleCnt="0"/>
      <dgm:spPr/>
    </dgm:pt>
    <dgm:pt modelId="{207D043C-7F5E-47CD-9633-2C61951B4123}" type="pres">
      <dgm:prSet presAssocID="{22A69CA8-1EAE-4DF9-AA8D-651973FBCFBE}" presName="srcNode" presStyleLbl="node1" presStyleIdx="0" presStyleCnt="6"/>
      <dgm:spPr/>
    </dgm:pt>
    <dgm:pt modelId="{77FD8534-C324-4F29-838E-84150A79649F}" type="pres">
      <dgm:prSet presAssocID="{22A69CA8-1EAE-4DF9-AA8D-651973FBCFBE}" presName="conn" presStyleLbl="parChTrans1D2" presStyleIdx="0" presStyleCnt="1"/>
      <dgm:spPr/>
    </dgm:pt>
    <dgm:pt modelId="{B2C1CF88-493B-4B0F-AD25-1695A029A1FA}" type="pres">
      <dgm:prSet presAssocID="{22A69CA8-1EAE-4DF9-AA8D-651973FBCFBE}" presName="extraNode" presStyleLbl="node1" presStyleIdx="0" presStyleCnt="6"/>
      <dgm:spPr/>
    </dgm:pt>
    <dgm:pt modelId="{B0DE412D-A027-422A-B720-AF35A94782D4}" type="pres">
      <dgm:prSet presAssocID="{22A69CA8-1EAE-4DF9-AA8D-651973FBCFBE}" presName="dstNode" presStyleLbl="node1" presStyleIdx="0" presStyleCnt="6"/>
      <dgm:spPr/>
    </dgm:pt>
    <dgm:pt modelId="{A732BF3F-3682-4098-A064-A3990A57A794}" type="pres">
      <dgm:prSet presAssocID="{9BEE432D-9FFE-4A3F-A9E5-36ED40BAA75E}" presName="text_1" presStyleLbl="node1" presStyleIdx="0" presStyleCnt="6">
        <dgm:presLayoutVars>
          <dgm:bulletEnabled val="1"/>
        </dgm:presLayoutVars>
      </dgm:prSet>
      <dgm:spPr/>
    </dgm:pt>
    <dgm:pt modelId="{C60CD2B9-F508-4848-8F64-D74C2AADDFEE}" type="pres">
      <dgm:prSet presAssocID="{9BEE432D-9FFE-4A3F-A9E5-36ED40BAA75E}" presName="accent_1" presStyleCnt="0"/>
      <dgm:spPr/>
    </dgm:pt>
    <dgm:pt modelId="{E5E3AAF6-F1D0-4442-BE4C-0FFA9270FD01}" type="pres">
      <dgm:prSet presAssocID="{9BEE432D-9FFE-4A3F-A9E5-36ED40BAA75E}" presName="accentRepeatNode" presStyleLbl="solidFgAcc1" presStyleIdx="0" presStyleCnt="6"/>
      <dgm:spPr/>
    </dgm:pt>
    <dgm:pt modelId="{6AAF55B8-32D7-4B12-8B97-E9B4606A1548}" type="pres">
      <dgm:prSet presAssocID="{B50CFC1D-7D8B-4451-AF22-3218E9E00AF4}" presName="text_2" presStyleLbl="node1" presStyleIdx="1" presStyleCnt="6" custScaleY="110213">
        <dgm:presLayoutVars>
          <dgm:bulletEnabled val="1"/>
        </dgm:presLayoutVars>
      </dgm:prSet>
      <dgm:spPr/>
    </dgm:pt>
    <dgm:pt modelId="{5AC6DB72-96F6-4217-869B-4492A64BC6F1}" type="pres">
      <dgm:prSet presAssocID="{B50CFC1D-7D8B-4451-AF22-3218E9E00AF4}" presName="accent_2" presStyleCnt="0"/>
      <dgm:spPr/>
    </dgm:pt>
    <dgm:pt modelId="{8FDEE19A-97CC-43F3-8CF0-C7572DDB1EC2}" type="pres">
      <dgm:prSet presAssocID="{B50CFC1D-7D8B-4451-AF22-3218E9E00AF4}" presName="accentRepeatNode" presStyleLbl="solidFgAcc1" presStyleIdx="1" presStyleCnt="6"/>
      <dgm:spPr/>
    </dgm:pt>
    <dgm:pt modelId="{11E4357D-B03E-4EED-BD51-A0583EAF22B6}" type="pres">
      <dgm:prSet presAssocID="{E67C0E9E-FA41-40DA-9F23-47ECBBF10E31}" presName="text_3" presStyleLbl="node1" presStyleIdx="2" presStyleCnt="6" custScaleY="131170">
        <dgm:presLayoutVars>
          <dgm:bulletEnabled val="1"/>
        </dgm:presLayoutVars>
      </dgm:prSet>
      <dgm:spPr/>
    </dgm:pt>
    <dgm:pt modelId="{F9F4DAA0-5AE9-4E18-9B98-A960C4993C49}" type="pres">
      <dgm:prSet presAssocID="{E67C0E9E-FA41-40DA-9F23-47ECBBF10E31}" presName="accent_3" presStyleCnt="0"/>
      <dgm:spPr/>
    </dgm:pt>
    <dgm:pt modelId="{F9F38C6E-2E16-43A6-9511-7257C210E6C4}" type="pres">
      <dgm:prSet presAssocID="{E67C0E9E-FA41-40DA-9F23-47ECBBF10E31}" presName="accentRepeatNode" presStyleLbl="solidFgAcc1" presStyleIdx="2" presStyleCnt="6"/>
      <dgm:spPr/>
    </dgm:pt>
    <dgm:pt modelId="{57BCA35C-1CD0-4E39-8EB7-6659A00CC9DA}" type="pres">
      <dgm:prSet presAssocID="{F2467880-2E0F-475C-B5F0-3E3A54A4D956}" presName="text_4" presStyleLbl="node1" presStyleIdx="3" presStyleCnt="6" custScaleY="94244">
        <dgm:presLayoutVars>
          <dgm:bulletEnabled val="1"/>
        </dgm:presLayoutVars>
      </dgm:prSet>
      <dgm:spPr/>
    </dgm:pt>
    <dgm:pt modelId="{A7F50C21-2060-453A-8520-86DCC08041EF}" type="pres">
      <dgm:prSet presAssocID="{F2467880-2E0F-475C-B5F0-3E3A54A4D956}" presName="accent_4" presStyleCnt="0"/>
      <dgm:spPr/>
    </dgm:pt>
    <dgm:pt modelId="{D12B8BD5-9663-44A7-A961-5F6EA87562AD}" type="pres">
      <dgm:prSet presAssocID="{F2467880-2E0F-475C-B5F0-3E3A54A4D956}" presName="accentRepeatNode" presStyleLbl="solidFgAcc1" presStyleIdx="3" presStyleCnt="6"/>
      <dgm:spPr/>
    </dgm:pt>
    <dgm:pt modelId="{901B2FC9-4924-4457-8F49-6E61B25E9D4D}" type="pres">
      <dgm:prSet presAssocID="{D611F11F-BCF0-4C3E-88D8-82099336B913}" presName="text_5" presStyleLbl="node1" presStyleIdx="4" presStyleCnt="6" custLinFactNeighborY="-4102">
        <dgm:presLayoutVars>
          <dgm:bulletEnabled val="1"/>
        </dgm:presLayoutVars>
      </dgm:prSet>
      <dgm:spPr/>
    </dgm:pt>
    <dgm:pt modelId="{D0EF5ED0-6E35-4DCC-AAFD-0931FCB8E9A6}" type="pres">
      <dgm:prSet presAssocID="{D611F11F-BCF0-4C3E-88D8-82099336B913}" presName="accent_5" presStyleCnt="0"/>
      <dgm:spPr/>
    </dgm:pt>
    <dgm:pt modelId="{A49F53C3-0048-46B7-ABBC-8391A7B2AF0F}" type="pres">
      <dgm:prSet presAssocID="{D611F11F-BCF0-4C3E-88D8-82099336B913}" presName="accentRepeatNode" presStyleLbl="solidFgAcc1" presStyleIdx="4" presStyleCnt="6" custLinFactNeighborY="-4923"/>
      <dgm:spPr/>
    </dgm:pt>
    <dgm:pt modelId="{AA849A6E-2AED-4937-A21A-4546FBF9103E}" type="pres">
      <dgm:prSet presAssocID="{9D865EB5-0D67-46EE-B2C9-FD4C6C307E55}" presName="text_6" presStyleLbl="node1" presStyleIdx="5" presStyleCnt="6" custScaleY="138493">
        <dgm:presLayoutVars>
          <dgm:bulletEnabled val="1"/>
        </dgm:presLayoutVars>
      </dgm:prSet>
      <dgm:spPr/>
    </dgm:pt>
    <dgm:pt modelId="{A90D999A-B27D-4FB3-91E8-D71D31DE5C5D}" type="pres">
      <dgm:prSet presAssocID="{9D865EB5-0D67-46EE-B2C9-FD4C6C307E55}" presName="accent_6" presStyleCnt="0"/>
      <dgm:spPr/>
    </dgm:pt>
    <dgm:pt modelId="{82F738F7-FA4D-411E-9941-6C60A682F380}" type="pres">
      <dgm:prSet presAssocID="{9D865EB5-0D67-46EE-B2C9-FD4C6C307E55}" presName="accentRepeatNode" presStyleLbl="solidFgAcc1" presStyleIdx="5" presStyleCnt="6" custScaleY="112410"/>
      <dgm:spPr/>
    </dgm:pt>
  </dgm:ptLst>
  <dgm:cxnLst>
    <dgm:cxn modelId="{C6A62502-3C2B-489F-8B63-6C1D43F0369D}" type="presOf" srcId="{D611F11F-BCF0-4C3E-88D8-82099336B913}" destId="{901B2FC9-4924-4457-8F49-6E61B25E9D4D}" srcOrd="0" destOrd="0" presId="urn:microsoft.com/office/officeart/2008/layout/VerticalCurvedList"/>
    <dgm:cxn modelId="{B4FB310F-90B5-47A4-8179-8E873E4B5A57}" type="presOf" srcId="{E67C0E9E-FA41-40DA-9F23-47ECBBF10E31}" destId="{11E4357D-B03E-4EED-BD51-A0583EAF22B6}" srcOrd="0" destOrd="0" presId="urn:microsoft.com/office/officeart/2008/layout/VerticalCurvedList"/>
    <dgm:cxn modelId="{D5A2341B-E207-46C3-8B2A-FFFC2188FC64}" srcId="{22A69CA8-1EAE-4DF9-AA8D-651973FBCFBE}" destId="{D611F11F-BCF0-4C3E-88D8-82099336B913}" srcOrd="4" destOrd="0" parTransId="{EFED2422-4F4C-4368-9D41-B72DAA8007FB}" sibTransId="{D9BD5C30-5C94-45CD-9CA4-19FD272E97C3}"/>
    <dgm:cxn modelId="{907AB824-715D-45D4-8618-3E7C767A9119}" srcId="{22A69CA8-1EAE-4DF9-AA8D-651973FBCFBE}" destId="{9BEE432D-9FFE-4A3F-A9E5-36ED40BAA75E}" srcOrd="0" destOrd="0" parTransId="{AD72FF6B-1550-4090-A33B-94EEB0CD5D25}" sibTransId="{7432FEEF-2B65-4DA5-917F-51AE6891C98D}"/>
    <dgm:cxn modelId="{23CFC439-7D19-4B2F-85CB-53B8E106E4B1}" type="presOf" srcId="{F2467880-2E0F-475C-B5F0-3E3A54A4D956}" destId="{57BCA35C-1CD0-4E39-8EB7-6659A00CC9DA}" srcOrd="0" destOrd="0" presId="urn:microsoft.com/office/officeart/2008/layout/VerticalCurvedList"/>
    <dgm:cxn modelId="{D1866168-9892-4064-9E53-DED6E118DA7B}" type="presOf" srcId="{9BEE432D-9FFE-4A3F-A9E5-36ED40BAA75E}" destId="{A732BF3F-3682-4098-A064-A3990A57A794}" srcOrd="0" destOrd="0" presId="urn:microsoft.com/office/officeart/2008/layout/VerticalCurvedList"/>
    <dgm:cxn modelId="{73579450-5947-4766-B4E1-B4E3726E64C0}" type="presOf" srcId="{7432FEEF-2B65-4DA5-917F-51AE6891C98D}" destId="{77FD8534-C324-4F29-838E-84150A79649F}" srcOrd="0" destOrd="0" presId="urn:microsoft.com/office/officeart/2008/layout/VerticalCurvedList"/>
    <dgm:cxn modelId="{44ADF750-C76C-458F-9D20-C13D190198E4}" type="presOf" srcId="{B50CFC1D-7D8B-4451-AF22-3218E9E00AF4}" destId="{6AAF55B8-32D7-4B12-8B97-E9B4606A1548}" srcOrd="0" destOrd="0" presId="urn:microsoft.com/office/officeart/2008/layout/VerticalCurvedList"/>
    <dgm:cxn modelId="{7810BAB7-AF15-47A3-A204-139D8D92808C}" srcId="{22A69CA8-1EAE-4DF9-AA8D-651973FBCFBE}" destId="{E67C0E9E-FA41-40DA-9F23-47ECBBF10E31}" srcOrd="2" destOrd="0" parTransId="{B44FCBED-1704-43C8-811D-6915445EF16A}" sibTransId="{BE5CA501-85E4-4A7D-A92C-051217B37BD1}"/>
    <dgm:cxn modelId="{6B84A5C1-D1AD-40AE-B435-65724718ABC9}" type="presOf" srcId="{9D865EB5-0D67-46EE-B2C9-FD4C6C307E55}" destId="{AA849A6E-2AED-4937-A21A-4546FBF9103E}" srcOrd="0" destOrd="0" presId="urn:microsoft.com/office/officeart/2008/layout/VerticalCurvedList"/>
    <dgm:cxn modelId="{69A897E2-F3AF-4172-BFA3-E5335C6A5355}" srcId="{22A69CA8-1EAE-4DF9-AA8D-651973FBCFBE}" destId="{B50CFC1D-7D8B-4451-AF22-3218E9E00AF4}" srcOrd="1" destOrd="0" parTransId="{8CC106D5-AF46-450F-9828-F21C89D557E9}" sibTransId="{7705A3EF-4A02-441F-8EEB-02B18C4F5A2A}"/>
    <dgm:cxn modelId="{717379EE-7BF6-412E-81BA-6E82413BD4AD}" type="presOf" srcId="{22A69CA8-1EAE-4DF9-AA8D-651973FBCFBE}" destId="{69C887F8-61C2-4E50-AE13-020DDAA58901}" srcOrd="0" destOrd="0" presId="urn:microsoft.com/office/officeart/2008/layout/VerticalCurvedList"/>
    <dgm:cxn modelId="{AB6970EF-14E6-4921-8398-6954AC38079A}" srcId="{22A69CA8-1EAE-4DF9-AA8D-651973FBCFBE}" destId="{F2467880-2E0F-475C-B5F0-3E3A54A4D956}" srcOrd="3" destOrd="0" parTransId="{A3FCAFA5-E092-4DC6-AD60-CFF13D1B2226}" sibTransId="{79665D84-134E-4733-8BA9-7FE1080CFE3D}"/>
    <dgm:cxn modelId="{F647A3FD-87A9-47C0-BF8F-EB0334D5D39A}" srcId="{22A69CA8-1EAE-4DF9-AA8D-651973FBCFBE}" destId="{9D865EB5-0D67-46EE-B2C9-FD4C6C307E55}" srcOrd="5" destOrd="0" parTransId="{DD72D9C7-A7C9-4721-BC20-5CE21C8B14DC}" sibTransId="{F16C6C11-4B91-4FB0-BEF2-773BAB0DC38A}"/>
    <dgm:cxn modelId="{0FA221F9-3863-4FB5-9AD2-CB8991A12A06}" type="presParOf" srcId="{69C887F8-61C2-4E50-AE13-020DDAA58901}" destId="{FF64EC96-E396-45C7-8DAF-5C60BC5AC138}" srcOrd="0" destOrd="0" presId="urn:microsoft.com/office/officeart/2008/layout/VerticalCurvedList"/>
    <dgm:cxn modelId="{419741EA-A2BD-4250-9EFA-9E6CC9D56D34}" type="presParOf" srcId="{FF64EC96-E396-45C7-8DAF-5C60BC5AC138}" destId="{F310269F-BCA5-489F-9CEF-497AE7D6BA18}" srcOrd="0" destOrd="0" presId="urn:microsoft.com/office/officeart/2008/layout/VerticalCurvedList"/>
    <dgm:cxn modelId="{E1F3E9F9-DE5C-49E1-85FA-FB11A77CDDAA}" type="presParOf" srcId="{F310269F-BCA5-489F-9CEF-497AE7D6BA18}" destId="{207D043C-7F5E-47CD-9633-2C61951B4123}" srcOrd="0" destOrd="0" presId="urn:microsoft.com/office/officeart/2008/layout/VerticalCurvedList"/>
    <dgm:cxn modelId="{85B809CC-60D2-4A50-9DBB-95FF571911BF}" type="presParOf" srcId="{F310269F-BCA5-489F-9CEF-497AE7D6BA18}" destId="{77FD8534-C324-4F29-838E-84150A79649F}" srcOrd="1" destOrd="0" presId="urn:microsoft.com/office/officeart/2008/layout/VerticalCurvedList"/>
    <dgm:cxn modelId="{22EA6F4E-9A46-4F13-A7CB-41E6473736F2}" type="presParOf" srcId="{F310269F-BCA5-489F-9CEF-497AE7D6BA18}" destId="{B2C1CF88-493B-4B0F-AD25-1695A029A1FA}" srcOrd="2" destOrd="0" presId="urn:microsoft.com/office/officeart/2008/layout/VerticalCurvedList"/>
    <dgm:cxn modelId="{3412CD50-2B05-46AA-8B6F-A3A6668011BE}" type="presParOf" srcId="{F310269F-BCA5-489F-9CEF-497AE7D6BA18}" destId="{B0DE412D-A027-422A-B720-AF35A94782D4}" srcOrd="3" destOrd="0" presId="urn:microsoft.com/office/officeart/2008/layout/VerticalCurvedList"/>
    <dgm:cxn modelId="{2231C78E-A89E-4854-9B12-211DCF172E33}" type="presParOf" srcId="{FF64EC96-E396-45C7-8DAF-5C60BC5AC138}" destId="{A732BF3F-3682-4098-A064-A3990A57A794}" srcOrd="1" destOrd="0" presId="urn:microsoft.com/office/officeart/2008/layout/VerticalCurvedList"/>
    <dgm:cxn modelId="{68164002-D19A-4E03-B2A8-3FDDE32FB296}" type="presParOf" srcId="{FF64EC96-E396-45C7-8DAF-5C60BC5AC138}" destId="{C60CD2B9-F508-4848-8F64-D74C2AADDFEE}" srcOrd="2" destOrd="0" presId="urn:microsoft.com/office/officeart/2008/layout/VerticalCurvedList"/>
    <dgm:cxn modelId="{2D80F338-C2E2-4524-8726-53CD1CACD947}" type="presParOf" srcId="{C60CD2B9-F508-4848-8F64-D74C2AADDFEE}" destId="{E5E3AAF6-F1D0-4442-BE4C-0FFA9270FD01}" srcOrd="0" destOrd="0" presId="urn:microsoft.com/office/officeart/2008/layout/VerticalCurvedList"/>
    <dgm:cxn modelId="{58E12527-CE3D-452B-806F-1D84C0110993}" type="presParOf" srcId="{FF64EC96-E396-45C7-8DAF-5C60BC5AC138}" destId="{6AAF55B8-32D7-4B12-8B97-E9B4606A1548}" srcOrd="3" destOrd="0" presId="urn:microsoft.com/office/officeart/2008/layout/VerticalCurvedList"/>
    <dgm:cxn modelId="{EB1E108E-C064-4CA4-B581-346D927BECE5}" type="presParOf" srcId="{FF64EC96-E396-45C7-8DAF-5C60BC5AC138}" destId="{5AC6DB72-96F6-4217-869B-4492A64BC6F1}" srcOrd="4" destOrd="0" presId="urn:microsoft.com/office/officeart/2008/layout/VerticalCurvedList"/>
    <dgm:cxn modelId="{A5484DE5-55CB-4779-BD78-87F79B9ECD68}" type="presParOf" srcId="{5AC6DB72-96F6-4217-869B-4492A64BC6F1}" destId="{8FDEE19A-97CC-43F3-8CF0-C7572DDB1EC2}" srcOrd="0" destOrd="0" presId="urn:microsoft.com/office/officeart/2008/layout/VerticalCurvedList"/>
    <dgm:cxn modelId="{E87F94DD-BBC6-46AE-9E24-65FAB8C72123}" type="presParOf" srcId="{FF64EC96-E396-45C7-8DAF-5C60BC5AC138}" destId="{11E4357D-B03E-4EED-BD51-A0583EAF22B6}" srcOrd="5" destOrd="0" presId="urn:microsoft.com/office/officeart/2008/layout/VerticalCurvedList"/>
    <dgm:cxn modelId="{6CDC032C-D9DC-4CEC-A885-EC150193EFE6}" type="presParOf" srcId="{FF64EC96-E396-45C7-8DAF-5C60BC5AC138}" destId="{F9F4DAA0-5AE9-4E18-9B98-A960C4993C49}" srcOrd="6" destOrd="0" presId="urn:microsoft.com/office/officeart/2008/layout/VerticalCurvedList"/>
    <dgm:cxn modelId="{13E811FE-427C-4A5A-96C7-8DDECB15D6DA}" type="presParOf" srcId="{F9F4DAA0-5AE9-4E18-9B98-A960C4993C49}" destId="{F9F38C6E-2E16-43A6-9511-7257C210E6C4}" srcOrd="0" destOrd="0" presId="urn:microsoft.com/office/officeart/2008/layout/VerticalCurvedList"/>
    <dgm:cxn modelId="{B9C92FE4-A524-4906-916B-D0A279CBBCB8}" type="presParOf" srcId="{FF64EC96-E396-45C7-8DAF-5C60BC5AC138}" destId="{57BCA35C-1CD0-4E39-8EB7-6659A00CC9DA}" srcOrd="7" destOrd="0" presId="urn:microsoft.com/office/officeart/2008/layout/VerticalCurvedList"/>
    <dgm:cxn modelId="{76378061-F1F5-4DEA-98DE-1410F6DDBF24}" type="presParOf" srcId="{FF64EC96-E396-45C7-8DAF-5C60BC5AC138}" destId="{A7F50C21-2060-453A-8520-86DCC08041EF}" srcOrd="8" destOrd="0" presId="urn:microsoft.com/office/officeart/2008/layout/VerticalCurvedList"/>
    <dgm:cxn modelId="{BF10444A-54CA-4984-9374-3088ABB6BDB0}" type="presParOf" srcId="{A7F50C21-2060-453A-8520-86DCC08041EF}" destId="{D12B8BD5-9663-44A7-A961-5F6EA87562AD}" srcOrd="0" destOrd="0" presId="urn:microsoft.com/office/officeart/2008/layout/VerticalCurvedList"/>
    <dgm:cxn modelId="{B80E1E3E-EFF3-433F-8AD0-709E8A9F9F6B}" type="presParOf" srcId="{FF64EC96-E396-45C7-8DAF-5C60BC5AC138}" destId="{901B2FC9-4924-4457-8F49-6E61B25E9D4D}" srcOrd="9" destOrd="0" presId="urn:microsoft.com/office/officeart/2008/layout/VerticalCurvedList"/>
    <dgm:cxn modelId="{2E8CB833-2F9F-497F-A570-EAD3895A09AC}" type="presParOf" srcId="{FF64EC96-E396-45C7-8DAF-5C60BC5AC138}" destId="{D0EF5ED0-6E35-4DCC-AAFD-0931FCB8E9A6}" srcOrd="10" destOrd="0" presId="urn:microsoft.com/office/officeart/2008/layout/VerticalCurvedList"/>
    <dgm:cxn modelId="{5470064F-82FA-4A4E-AEA5-5C655E883738}" type="presParOf" srcId="{D0EF5ED0-6E35-4DCC-AAFD-0931FCB8E9A6}" destId="{A49F53C3-0048-46B7-ABBC-8391A7B2AF0F}" srcOrd="0" destOrd="0" presId="urn:microsoft.com/office/officeart/2008/layout/VerticalCurvedList"/>
    <dgm:cxn modelId="{D3A8FA51-245B-4870-9B58-DB65E777DA29}" type="presParOf" srcId="{FF64EC96-E396-45C7-8DAF-5C60BC5AC138}" destId="{AA849A6E-2AED-4937-A21A-4546FBF9103E}" srcOrd="11" destOrd="0" presId="urn:microsoft.com/office/officeart/2008/layout/VerticalCurvedList"/>
    <dgm:cxn modelId="{E3D8A7B1-54D6-4209-A62F-F13B15A65366}" type="presParOf" srcId="{FF64EC96-E396-45C7-8DAF-5C60BC5AC138}" destId="{A90D999A-B27D-4FB3-91E8-D71D31DE5C5D}" srcOrd="12" destOrd="0" presId="urn:microsoft.com/office/officeart/2008/layout/VerticalCurvedList"/>
    <dgm:cxn modelId="{012ED613-0F62-40B7-8CCB-E86F62CCE586}" type="presParOf" srcId="{A90D999A-B27D-4FB3-91E8-D71D31DE5C5D}" destId="{82F738F7-FA4D-411E-9941-6C60A682F38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A69CA8-1EAE-4DF9-AA8D-651973FBCFB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9BEE432D-9FFE-4A3F-A9E5-36ED40BAA75E}">
      <dgm:prSet phldrT="[Text]" custT="1"/>
      <dgm:spPr/>
      <dgm:t>
        <a:bodyPr/>
        <a:lstStyle/>
        <a:p>
          <a:r>
            <a:rPr lang="en-AU" sz="1600"/>
            <a:t>The hospital called Riverview to tell them Maria was being discharged that day, but no verbal handover was given.</a:t>
          </a:r>
        </a:p>
      </dgm:t>
    </dgm:pt>
    <dgm:pt modelId="{AD72FF6B-1550-4090-A33B-94EEB0CD5D25}" type="parTrans" cxnId="{907AB824-715D-45D4-8618-3E7C767A9119}">
      <dgm:prSet/>
      <dgm:spPr/>
      <dgm:t>
        <a:bodyPr/>
        <a:lstStyle/>
        <a:p>
          <a:endParaRPr lang="en-AU"/>
        </a:p>
      </dgm:t>
    </dgm:pt>
    <dgm:pt modelId="{7432FEEF-2B65-4DA5-917F-51AE6891C98D}" type="sibTrans" cxnId="{907AB824-715D-45D4-8618-3E7C767A9119}">
      <dgm:prSet/>
      <dgm:spPr/>
      <dgm:t>
        <a:bodyPr/>
        <a:lstStyle/>
        <a:p>
          <a:endParaRPr lang="en-AU"/>
        </a:p>
      </dgm:t>
    </dgm:pt>
    <dgm:pt modelId="{B50CFC1D-7D8B-4451-AF22-3218E9E00AF4}">
      <dgm:prSet phldrT="[Text]" custT="1"/>
      <dgm:spPr/>
      <dgm:t>
        <a:bodyPr/>
        <a:lstStyle/>
        <a:p>
          <a:r>
            <a:rPr lang="en-AU" sz="1600"/>
            <a:t>Maria arrived back at Riverview with her discharge summary, but no discharge medications. </a:t>
          </a:r>
        </a:p>
      </dgm:t>
    </dgm:pt>
    <dgm:pt modelId="{8CC106D5-AF46-450F-9828-F21C89D557E9}" type="parTrans" cxnId="{69A897E2-F3AF-4172-BFA3-E5335C6A5355}">
      <dgm:prSet/>
      <dgm:spPr/>
      <dgm:t>
        <a:bodyPr/>
        <a:lstStyle/>
        <a:p>
          <a:endParaRPr lang="en-AU"/>
        </a:p>
      </dgm:t>
    </dgm:pt>
    <dgm:pt modelId="{7705A3EF-4A02-441F-8EEB-02B18C4F5A2A}" type="sibTrans" cxnId="{69A897E2-F3AF-4172-BFA3-E5335C6A5355}">
      <dgm:prSet/>
      <dgm:spPr/>
      <dgm:t>
        <a:bodyPr/>
        <a:lstStyle/>
        <a:p>
          <a:endParaRPr lang="en-AU"/>
        </a:p>
      </dgm:t>
    </dgm:pt>
    <dgm:pt modelId="{F2467880-2E0F-475C-B5F0-3E3A54A4D956}">
      <dgm:prSet phldrT="[Text]" custT="1"/>
      <dgm:spPr/>
      <dgm:t>
        <a:bodyPr/>
        <a:lstStyle/>
        <a:p>
          <a:r>
            <a:rPr lang="en-AU" sz="1600"/>
            <a:t>The RN provided a handover to the next shift by reading parts of the discharge summary. </a:t>
          </a:r>
        </a:p>
      </dgm:t>
    </dgm:pt>
    <dgm:pt modelId="{A3FCAFA5-E092-4DC6-AD60-CFF13D1B2226}" type="parTrans" cxnId="{AB6970EF-14E6-4921-8398-6954AC38079A}">
      <dgm:prSet/>
      <dgm:spPr/>
      <dgm:t>
        <a:bodyPr/>
        <a:lstStyle/>
        <a:p>
          <a:endParaRPr lang="en-AU"/>
        </a:p>
      </dgm:t>
    </dgm:pt>
    <dgm:pt modelId="{79665D84-134E-4733-8BA9-7FE1080CFE3D}" type="sibTrans" cxnId="{AB6970EF-14E6-4921-8398-6954AC38079A}">
      <dgm:prSet/>
      <dgm:spPr/>
      <dgm:t>
        <a:bodyPr/>
        <a:lstStyle/>
        <a:p>
          <a:endParaRPr lang="en-AU"/>
        </a:p>
      </dgm:t>
    </dgm:pt>
    <dgm:pt modelId="{D611F11F-BCF0-4C3E-88D8-82099336B913}">
      <dgm:prSet phldrT="[Text]" custT="1"/>
      <dgm:spPr/>
      <dgm:t>
        <a:bodyPr/>
        <a:lstStyle/>
        <a:p>
          <a:r>
            <a:rPr lang="en-AU" sz="1600"/>
            <a:t>A copy of the discharge summary was added in the GP book for the next scheduled visit in 5 days time.</a:t>
          </a:r>
        </a:p>
      </dgm:t>
    </dgm:pt>
    <dgm:pt modelId="{EFED2422-4F4C-4368-9D41-B72DAA8007FB}" type="parTrans" cxnId="{D5A2341B-E207-46C3-8B2A-FFFC2188FC64}">
      <dgm:prSet/>
      <dgm:spPr/>
      <dgm:t>
        <a:bodyPr/>
        <a:lstStyle/>
        <a:p>
          <a:endParaRPr lang="en-AU"/>
        </a:p>
      </dgm:t>
    </dgm:pt>
    <dgm:pt modelId="{D9BD5C30-5C94-45CD-9CA4-19FD272E97C3}" type="sibTrans" cxnId="{D5A2341B-E207-46C3-8B2A-FFFC2188FC64}">
      <dgm:prSet/>
      <dgm:spPr/>
      <dgm:t>
        <a:bodyPr/>
        <a:lstStyle/>
        <a:p>
          <a:endParaRPr lang="en-AU"/>
        </a:p>
      </dgm:t>
    </dgm:pt>
    <dgm:pt modelId="{9D865EB5-0D67-46EE-B2C9-FD4C6C307E55}">
      <dgm:prSet phldrT="[Text]" custT="1"/>
      <dgm:spPr/>
      <dgm:t>
        <a:bodyPr/>
        <a:lstStyle/>
        <a:p>
          <a:r>
            <a:rPr lang="en-AU" sz="1600"/>
            <a:t>The RN taking over was busy and didn’t review information from Maria’s discharge summary. Maria’s care and services plan was not updated.</a:t>
          </a:r>
        </a:p>
      </dgm:t>
    </dgm:pt>
    <dgm:pt modelId="{DD72D9C7-A7C9-4721-BC20-5CE21C8B14DC}" type="parTrans" cxnId="{F647A3FD-87A9-47C0-BF8F-EB0334D5D39A}">
      <dgm:prSet/>
      <dgm:spPr/>
      <dgm:t>
        <a:bodyPr/>
        <a:lstStyle/>
        <a:p>
          <a:endParaRPr lang="en-AU"/>
        </a:p>
      </dgm:t>
    </dgm:pt>
    <dgm:pt modelId="{F16C6C11-4B91-4FB0-BEF2-773BAB0DC38A}" type="sibTrans" cxnId="{F647A3FD-87A9-47C0-BF8F-EB0334D5D39A}">
      <dgm:prSet/>
      <dgm:spPr/>
      <dgm:t>
        <a:bodyPr/>
        <a:lstStyle/>
        <a:p>
          <a:endParaRPr lang="en-AU"/>
        </a:p>
      </dgm:t>
    </dgm:pt>
    <dgm:pt modelId="{E67C0E9E-FA41-40DA-9F23-47ECBBF10E31}">
      <dgm:prSet phldrT="[Text]" custT="1"/>
      <dgm:spPr/>
      <dgm:t>
        <a:bodyPr/>
        <a:lstStyle/>
        <a:p>
          <a:r>
            <a:rPr lang="en-AU" sz="1600"/>
            <a:t>Maria was greeted by an RN who told her that if she needed anything, it would be best to wait until the next shift as she was about to finish her shift.</a:t>
          </a:r>
        </a:p>
      </dgm:t>
    </dgm:pt>
    <dgm:pt modelId="{B44FCBED-1704-43C8-811D-6915445EF16A}" type="parTrans" cxnId="{7810BAB7-AF15-47A3-A204-139D8D92808C}">
      <dgm:prSet/>
      <dgm:spPr/>
      <dgm:t>
        <a:bodyPr/>
        <a:lstStyle/>
        <a:p>
          <a:endParaRPr lang="en-AU"/>
        </a:p>
      </dgm:t>
    </dgm:pt>
    <dgm:pt modelId="{BE5CA501-85E4-4A7D-A92C-051217B37BD1}" type="sibTrans" cxnId="{7810BAB7-AF15-47A3-A204-139D8D92808C}">
      <dgm:prSet/>
      <dgm:spPr/>
      <dgm:t>
        <a:bodyPr/>
        <a:lstStyle/>
        <a:p>
          <a:endParaRPr lang="en-AU"/>
        </a:p>
      </dgm:t>
    </dgm:pt>
    <dgm:pt modelId="{69C887F8-61C2-4E50-AE13-020DDAA58901}" type="pres">
      <dgm:prSet presAssocID="{22A69CA8-1EAE-4DF9-AA8D-651973FBCFBE}" presName="Name0" presStyleCnt="0">
        <dgm:presLayoutVars>
          <dgm:chMax val="7"/>
          <dgm:chPref val="7"/>
          <dgm:dir/>
        </dgm:presLayoutVars>
      </dgm:prSet>
      <dgm:spPr/>
    </dgm:pt>
    <dgm:pt modelId="{FF64EC96-E396-45C7-8DAF-5C60BC5AC138}" type="pres">
      <dgm:prSet presAssocID="{22A69CA8-1EAE-4DF9-AA8D-651973FBCFBE}" presName="Name1" presStyleCnt="0"/>
      <dgm:spPr/>
    </dgm:pt>
    <dgm:pt modelId="{F310269F-BCA5-489F-9CEF-497AE7D6BA18}" type="pres">
      <dgm:prSet presAssocID="{22A69CA8-1EAE-4DF9-AA8D-651973FBCFBE}" presName="cycle" presStyleCnt="0"/>
      <dgm:spPr/>
    </dgm:pt>
    <dgm:pt modelId="{207D043C-7F5E-47CD-9633-2C61951B4123}" type="pres">
      <dgm:prSet presAssocID="{22A69CA8-1EAE-4DF9-AA8D-651973FBCFBE}" presName="srcNode" presStyleLbl="node1" presStyleIdx="0" presStyleCnt="6"/>
      <dgm:spPr/>
    </dgm:pt>
    <dgm:pt modelId="{77FD8534-C324-4F29-838E-84150A79649F}" type="pres">
      <dgm:prSet presAssocID="{22A69CA8-1EAE-4DF9-AA8D-651973FBCFBE}" presName="conn" presStyleLbl="parChTrans1D2" presStyleIdx="0" presStyleCnt="1"/>
      <dgm:spPr/>
    </dgm:pt>
    <dgm:pt modelId="{B2C1CF88-493B-4B0F-AD25-1695A029A1FA}" type="pres">
      <dgm:prSet presAssocID="{22A69CA8-1EAE-4DF9-AA8D-651973FBCFBE}" presName="extraNode" presStyleLbl="node1" presStyleIdx="0" presStyleCnt="6"/>
      <dgm:spPr/>
    </dgm:pt>
    <dgm:pt modelId="{B0DE412D-A027-422A-B720-AF35A94782D4}" type="pres">
      <dgm:prSet presAssocID="{22A69CA8-1EAE-4DF9-AA8D-651973FBCFBE}" presName="dstNode" presStyleLbl="node1" presStyleIdx="0" presStyleCnt="6"/>
      <dgm:spPr/>
    </dgm:pt>
    <dgm:pt modelId="{A732BF3F-3682-4098-A064-A3990A57A794}" type="pres">
      <dgm:prSet presAssocID="{9BEE432D-9FFE-4A3F-A9E5-36ED40BAA75E}" presName="text_1" presStyleLbl="node1" presStyleIdx="0" presStyleCnt="6">
        <dgm:presLayoutVars>
          <dgm:bulletEnabled val="1"/>
        </dgm:presLayoutVars>
      </dgm:prSet>
      <dgm:spPr/>
    </dgm:pt>
    <dgm:pt modelId="{C60CD2B9-F508-4848-8F64-D74C2AADDFEE}" type="pres">
      <dgm:prSet presAssocID="{9BEE432D-9FFE-4A3F-A9E5-36ED40BAA75E}" presName="accent_1" presStyleCnt="0"/>
      <dgm:spPr/>
    </dgm:pt>
    <dgm:pt modelId="{E5E3AAF6-F1D0-4442-BE4C-0FFA9270FD01}" type="pres">
      <dgm:prSet presAssocID="{9BEE432D-9FFE-4A3F-A9E5-36ED40BAA75E}" presName="accentRepeatNode" presStyleLbl="solidFgAcc1" presStyleIdx="0" presStyleCnt="6"/>
      <dgm:spPr/>
    </dgm:pt>
    <dgm:pt modelId="{6AAF55B8-32D7-4B12-8B97-E9B4606A1548}" type="pres">
      <dgm:prSet presAssocID="{B50CFC1D-7D8B-4451-AF22-3218E9E00AF4}" presName="text_2" presStyleLbl="node1" presStyleIdx="1" presStyleCnt="6" custScaleY="110213">
        <dgm:presLayoutVars>
          <dgm:bulletEnabled val="1"/>
        </dgm:presLayoutVars>
      </dgm:prSet>
      <dgm:spPr/>
    </dgm:pt>
    <dgm:pt modelId="{5AC6DB72-96F6-4217-869B-4492A64BC6F1}" type="pres">
      <dgm:prSet presAssocID="{B50CFC1D-7D8B-4451-AF22-3218E9E00AF4}" presName="accent_2" presStyleCnt="0"/>
      <dgm:spPr/>
    </dgm:pt>
    <dgm:pt modelId="{8FDEE19A-97CC-43F3-8CF0-C7572DDB1EC2}" type="pres">
      <dgm:prSet presAssocID="{B50CFC1D-7D8B-4451-AF22-3218E9E00AF4}" presName="accentRepeatNode" presStyleLbl="solidFgAcc1" presStyleIdx="1" presStyleCnt="6"/>
      <dgm:spPr/>
    </dgm:pt>
    <dgm:pt modelId="{11E4357D-B03E-4EED-BD51-A0583EAF22B6}" type="pres">
      <dgm:prSet presAssocID="{E67C0E9E-FA41-40DA-9F23-47ECBBF10E31}" presName="text_3" presStyleLbl="node1" presStyleIdx="2" presStyleCnt="6" custScaleY="131170">
        <dgm:presLayoutVars>
          <dgm:bulletEnabled val="1"/>
        </dgm:presLayoutVars>
      </dgm:prSet>
      <dgm:spPr/>
    </dgm:pt>
    <dgm:pt modelId="{F9F4DAA0-5AE9-4E18-9B98-A960C4993C49}" type="pres">
      <dgm:prSet presAssocID="{E67C0E9E-FA41-40DA-9F23-47ECBBF10E31}" presName="accent_3" presStyleCnt="0"/>
      <dgm:spPr/>
    </dgm:pt>
    <dgm:pt modelId="{F9F38C6E-2E16-43A6-9511-7257C210E6C4}" type="pres">
      <dgm:prSet presAssocID="{E67C0E9E-FA41-40DA-9F23-47ECBBF10E31}" presName="accentRepeatNode" presStyleLbl="solidFgAcc1" presStyleIdx="2" presStyleCnt="6"/>
      <dgm:spPr/>
    </dgm:pt>
    <dgm:pt modelId="{57BCA35C-1CD0-4E39-8EB7-6659A00CC9DA}" type="pres">
      <dgm:prSet presAssocID="{F2467880-2E0F-475C-B5F0-3E3A54A4D956}" presName="text_4" presStyleLbl="node1" presStyleIdx="3" presStyleCnt="6" custScaleY="94244">
        <dgm:presLayoutVars>
          <dgm:bulletEnabled val="1"/>
        </dgm:presLayoutVars>
      </dgm:prSet>
      <dgm:spPr/>
    </dgm:pt>
    <dgm:pt modelId="{A7F50C21-2060-453A-8520-86DCC08041EF}" type="pres">
      <dgm:prSet presAssocID="{F2467880-2E0F-475C-B5F0-3E3A54A4D956}" presName="accent_4" presStyleCnt="0"/>
      <dgm:spPr/>
    </dgm:pt>
    <dgm:pt modelId="{D12B8BD5-9663-44A7-A961-5F6EA87562AD}" type="pres">
      <dgm:prSet presAssocID="{F2467880-2E0F-475C-B5F0-3E3A54A4D956}" presName="accentRepeatNode" presStyleLbl="solidFgAcc1" presStyleIdx="3" presStyleCnt="6"/>
      <dgm:spPr/>
    </dgm:pt>
    <dgm:pt modelId="{901B2FC9-4924-4457-8F49-6E61B25E9D4D}" type="pres">
      <dgm:prSet presAssocID="{D611F11F-BCF0-4C3E-88D8-82099336B913}" presName="text_5" presStyleLbl="node1" presStyleIdx="4" presStyleCnt="6" custLinFactNeighborY="-4102">
        <dgm:presLayoutVars>
          <dgm:bulletEnabled val="1"/>
        </dgm:presLayoutVars>
      </dgm:prSet>
      <dgm:spPr/>
    </dgm:pt>
    <dgm:pt modelId="{D0EF5ED0-6E35-4DCC-AAFD-0931FCB8E9A6}" type="pres">
      <dgm:prSet presAssocID="{D611F11F-BCF0-4C3E-88D8-82099336B913}" presName="accent_5" presStyleCnt="0"/>
      <dgm:spPr/>
    </dgm:pt>
    <dgm:pt modelId="{A49F53C3-0048-46B7-ABBC-8391A7B2AF0F}" type="pres">
      <dgm:prSet presAssocID="{D611F11F-BCF0-4C3E-88D8-82099336B913}" presName="accentRepeatNode" presStyleLbl="solidFgAcc1" presStyleIdx="4" presStyleCnt="6" custLinFactNeighborY="-4923"/>
      <dgm:spPr/>
    </dgm:pt>
    <dgm:pt modelId="{AA849A6E-2AED-4937-A21A-4546FBF9103E}" type="pres">
      <dgm:prSet presAssocID="{9D865EB5-0D67-46EE-B2C9-FD4C6C307E55}" presName="text_6" presStyleLbl="node1" presStyleIdx="5" presStyleCnt="6" custScaleY="138493">
        <dgm:presLayoutVars>
          <dgm:bulletEnabled val="1"/>
        </dgm:presLayoutVars>
      </dgm:prSet>
      <dgm:spPr/>
    </dgm:pt>
    <dgm:pt modelId="{A90D999A-B27D-4FB3-91E8-D71D31DE5C5D}" type="pres">
      <dgm:prSet presAssocID="{9D865EB5-0D67-46EE-B2C9-FD4C6C307E55}" presName="accent_6" presStyleCnt="0"/>
      <dgm:spPr/>
    </dgm:pt>
    <dgm:pt modelId="{82F738F7-FA4D-411E-9941-6C60A682F380}" type="pres">
      <dgm:prSet presAssocID="{9D865EB5-0D67-46EE-B2C9-FD4C6C307E55}" presName="accentRepeatNode" presStyleLbl="solidFgAcc1" presStyleIdx="5" presStyleCnt="6" custScaleY="112410"/>
      <dgm:spPr/>
    </dgm:pt>
  </dgm:ptLst>
  <dgm:cxnLst>
    <dgm:cxn modelId="{C6A62502-3C2B-489F-8B63-6C1D43F0369D}" type="presOf" srcId="{D611F11F-BCF0-4C3E-88D8-82099336B913}" destId="{901B2FC9-4924-4457-8F49-6E61B25E9D4D}" srcOrd="0" destOrd="0" presId="urn:microsoft.com/office/officeart/2008/layout/VerticalCurvedList"/>
    <dgm:cxn modelId="{B4FB310F-90B5-47A4-8179-8E873E4B5A57}" type="presOf" srcId="{E67C0E9E-FA41-40DA-9F23-47ECBBF10E31}" destId="{11E4357D-B03E-4EED-BD51-A0583EAF22B6}" srcOrd="0" destOrd="0" presId="urn:microsoft.com/office/officeart/2008/layout/VerticalCurvedList"/>
    <dgm:cxn modelId="{D5A2341B-E207-46C3-8B2A-FFFC2188FC64}" srcId="{22A69CA8-1EAE-4DF9-AA8D-651973FBCFBE}" destId="{D611F11F-BCF0-4C3E-88D8-82099336B913}" srcOrd="4" destOrd="0" parTransId="{EFED2422-4F4C-4368-9D41-B72DAA8007FB}" sibTransId="{D9BD5C30-5C94-45CD-9CA4-19FD272E97C3}"/>
    <dgm:cxn modelId="{907AB824-715D-45D4-8618-3E7C767A9119}" srcId="{22A69CA8-1EAE-4DF9-AA8D-651973FBCFBE}" destId="{9BEE432D-9FFE-4A3F-A9E5-36ED40BAA75E}" srcOrd="0" destOrd="0" parTransId="{AD72FF6B-1550-4090-A33B-94EEB0CD5D25}" sibTransId="{7432FEEF-2B65-4DA5-917F-51AE6891C98D}"/>
    <dgm:cxn modelId="{23CFC439-7D19-4B2F-85CB-53B8E106E4B1}" type="presOf" srcId="{F2467880-2E0F-475C-B5F0-3E3A54A4D956}" destId="{57BCA35C-1CD0-4E39-8EB7-6659A00CC9DA}" srcOrd="0" destOrd="0" presId="urn:microsoft.com/office/officeart/2008/layout/VerticalCurvedList"/>
    <dgm:cxn modelId="{D1866168-9892-4064-9E53-DED6E118DA7B}" type="presOf" srcId="{9BEE432D-9FFE-4A3F-A9E5-36ED40BAA75E}" destId="{A732BF3F-3682-4098-A064-A3990A57A794}" srcOrd="0" destOrd="0" presId="urn:microsoft.com/office/officeart/2008/layout/VerticalCurvedList"/>
    <dgm:cxn modelId="{73579450-5947-4766-B4E1-B4E3726E64C0}" type="presOf" srcId="{7432FEEF-2B65-4DA5-917F-51AE6891C98D}" destId="{77FD8534-C324-4F29-838E-84150A79649F}" srcOrd="0" destOrd="0" presId="urn:microsoft.com/office/officeart/2008/layout/VerticalCurvedList"/>
    <dgm:cxn modelId="{44ADF750-C76C-458F-9D20-C13D190198E4}" type="presOf" srcId="{B50CFC1D-7D8B-4451-AF22-3218E9E00AF4}" destId="{6AAF55B8-32D7-4B12-8B97-E9B4606A1548}" srcOrd="0" destOrd="0" presId="urn:microsoft.com/office/officeart/2008/layout/VerticalCurvedList"/>
    <dgm:cxn modelId="{7810BAB7-AF15-47A3-A204-139D8D92808C}" srcId="{22A69CA8-1EAE-4DF9-AA8D-651973FBCFBE}" destId="{E67C0E9E-FA41-40DA-9F23-47ECBBF10E31}" srcOrd="2" destOrd="0" parTransId="{B44FCBED-1704-43C8-811D-6915445EF16A}" sibTransId="{BE5CA501-85E4-4A7D-A92C-051217B37BD1}"/>
    <dgm:cxn modelId="{6B84A5C1-D1AD-40AE-B435-65724718ABC9}" type="presOf" srcId="{9D865EB5-0D67-46EE-B2C9-FD4C6C307E55}" destId="{AA849A6E-2AED-4937-A21A-4546FBF9103E}" srcOrd="0" destOrd="0" presId="urn:microsoft.com/office/officeart/2008/layout/VerticalCurvedList"/>
    <dgm:cxn modelId="{69A897E2-F3AF-4172-BFA3-E5335C6A5355}" srcId="{22A69CA8-1EAE-4DF9-AA8D-651973FBCFBE}" destId="{B50CFC1D-7D8B-4451-AF22-3218E9E00AF4}" srcOrd="1" destOrd="0" parTransId="{8CC106D5-AF46-450F-9828-F21C89D557E9}" sibTransId="{7705A3EF-4A02-441F-8EEB-02B18C4F5A2A}"/>
    <dgm:cxn modelId="{717379EE-7BF6-412E-81BA-6E82413BD4AD}" type="presOf" srcId="{22A69CA8-1EAE-4DF9-AA8D-651973FBCFBE}" destId="{69C887F8-61C2-4E50-AE13-020DDAA58901}" srcOrd="0" destOrd="0" presId="urn:microsoft.com/office/officeart/2008/layout/VerticalCurvedList"/>
    <dgm:cxn modelId="{AB6970EF-14E6-4921-8398-6954AC38079A}" srcId="{22A69CA8-1EAE-4DF9-AA8D-651973FBCFBE}" destId="{F2467880-2E0F-475C-B5F0-3E3A54A4D956}" srcOrd="3" destOrd="0" parTransId="{A3FCAFA5-E092-4DC6-AD60-CFF13D1B2226}" sibTransId="{79665D84-134E-4733-8BA9-7FE1080CFE3D}"/>
    <dgm:cxn modelId="{F647A3FD-87A9-47C0-BF8F-EB0334D5D39A}" srcId="{22A69CA8-1EAE-4DF9-AA8D-651973FBCFBE}" destId="{9D865EB5-0D67-46EE-B2C9-FD4C6C307E55}" srcOrd="5" destOrd="0" parTransId="{DD72D9C7-A7C9-4721-BC20-5CE21C8B14DC}" sibTransId="{F16C6C11-4B91-4FB0-BEF2-773BAB0DC38A}"/>
    <dgm:cxn modelId="{0FA221F9-3863-4FB5-9AD2-CB8991A12A06}" type="presParOf" srcId="{69C887F8-61C2-4E50-AE13-020DDAA58901}" destId="{FF64EC96-E396-45C7-8DAF-5C60BC5AC138}" srcOrd="0" destOrd="0" presId="urn:microsoft.com/office/officeart/2008/layout/VerticalCurvedList"/>
    <dgm:cxn modelId="{419741EA-A2BD-4250-9EFA-9E6CC9D56D34}" type="presParOf" srcId="{FF64EC96-E396-45C7-8DAF-5C60BC5AC138}" destId="{F310269F-BCA5-489F-9CEF-497AE7D6BA18}" srcOrd="0" destOrd="0" presId="urn:microsoft.com/office/officeart/2008/layout/VerticalCurvedList"/>
    <dgm:cxn modelId="{E1F3E9F9-DE5C-49E1-85FA-FB11A77CDDAA}" type="presParOf" srcId="{F310269F-BCA5-489F-9CEF-497AE7D6BA18}" destId="{207D043C-7F5E-47CD-9633-2C61951B4123}" srcOrd="0" destOrd="0" presId="urn:microsoft.com/office/officeart/2008/layout/VerticalCurvedList"/>
    <dgm:cxn modelId="{85B809CC-60D2-4A50-9DBB-95FF571911BF}" type="presParOf" srcId="{F310269F-BCA5-489F-9CEF-497AE7D6BA18}" destId="{77FD8534-C324-4F29-838E-84150A79649F}" srcOrd="1" destOrd="0" presId="urn:microsoft.com/office/officeart/2008/layout/VerticalCurvedList"/>
    <dgm:cxn modelId="{22EA6F4E-9A46-4F13-A7CB-41E6473736F2}" type="presParOf" srcId="{F310269F-BCA5-489F-9CEF-497AE7D6BA18}" destId="{B2C1CF88-493B-4B0F-AD25-1695A029A1FA}" srcOrd="2" destOrd="0" presId="urn:microsoft.com/office/officeart/2008/layout/VerticalCurvedList"/>
    <dgm:cxn modelId="{3412CD50-2B05-46AA-8B6F-A3A6668011BE}" type="presParOf" srcId="{F310269F-BCA5-489F-9CEF-497AE7D6BA18}" destId="{B0DE412D-A027-422A-B720-AF35A94782D4}" srcOrd="3" destOrd="0" presId="urn:microsoft.com/office/officeart/2008/layout/VerticalCurvedList"/>
    <dgm:cxn modelId="{2231C78E-A89E-4854-9B12-211DCF172E33}" type="presParOf" srcId="{FF64EC96-E396-45C7-8DAF-5C60BC5AC138}" destId="{A732BF3F-3682-4098-A064-A3990A57A794}" srcOrd="1" destOrd="0" presId="urn:microsoft.com/office/officeart/2008/layout/VerticalCurvedList"/>
    <dgm:cxn modelId="{68164002-D19A-4E03-B2A8-3FDDE32FB296}" type="presParOf" srcId="{FF64EC96-E396-45C7-8DAF-5C60BC5AC138}" destId="{C60CD2B9-F508-4848-8F64-D74C2AADDFEE}" srcOrd="2" destOrd="0" presId="urn:microsoft.com/office/officeart/2008/layout/VerticalCurvedList"/>
    <dgm:cxn modelId="{2D80F338-C2E2-4524-8726-53CD1CACD947}" type="presParOf" srcId="{C60CD2B9-F508-4848-8F64-D74C2AADDFEE}" destId="{E5E3AAF6-F1D0-4442-BE4C-0FFA9270FD01}" srcOrd="0" destOrd="0" presId="urn:microsoft.com/office/officeart/2008/layout/VerticalCurvedList"/>
    <dgm:cxn modelId="{58E12527-CE3D-452B-806F-1D84C0110993}" type="presParOf" srcId="{FF64EC96-E396-45C7-8DAF-5C60BC5AC138}" destId="{6AAF55B8-32D7-4B12-8B97-E9B4606A1548}" srcOrd="3" destOrd="0" presId="urn:microsoft.com/office/officeart/2008/layout/VerticalCurvedList"/>
    <dgm:cxn modelId="{EB1E108E-C064-4CA4-B581-346D927BECE5}" type="presParOf" srcId="{FF64EC96-E396-45C7-8DAF-5C60BC5AC138}" destId="{5AC6DB72-96F6-4217-869B-4492A64BC6F1}" srcOrd="4" destOrd="0" presId="urn:microsoft.com/office/officeart/2008/layout/VerticalCurvedList"/>
    <dgm:cxn modelId="{A5484DE5-55CB-4779-BD78-87F79B9ECD68}" type="presParOf" srcId="{5AC6DB72-96F6-4217-869B-4492A64BC6F1}" destId="{8FDEE19A-97CC-43F3-8CF0-C7572DDB1EC2}" srcOrd="0" destOrd="0" presId="urn:microsoft.com/office/officeart/2008/layout/VerticalCurvedList"/>
    <dgm:cxn modelId="{E87F94DD-BBC6-46AE-9E24-65FAB8C72123}" type="presParOf" srcId="{FF64EC96-E396-45C7-8DAF-5C60BC5AC138}" destId="{11E4357D-B03E-4EED-BD51-A0583EAF22B6}" srcOrd="5" destOrd="0" presId="urn:microsoft.com/office/officeart/2008/layout/VerticalCurvedList"/>
    <dgm:cxn modelId="{6CDC032C-D9DC-4CEC-A885-EC150193EFE6}" type="presParOf" srcId="{FF64EC96-E396-45C7-8DAF-5C60BC5AC138}" destId="{F9F4DAA0-5AE9-4E18-9B98-A960C4993C49}" srcOrd="6" destOrd="0" presId="urn:microsoft.com/office/officeart/2008/layout/VerticalCurvedList"/>
    <dgm:cxn modelId="{13E811FE-427C-4A5A-96C7-8DDECB15D6DA}" type="presParOf" srcId="{F9F4DAA0-5AE9-4E18-9B98-A960C4993C49}" destId="{F9F38C6E-2E16-43A6-9511-7257C210E6C4}" srcOrd="0" destOrd="0" presId="urn:microsoft.com/office/officeart/2008/layout/VerticalCurvedList"/>
    <dgm:cxn modelId="{B9C92FE4-A524-4906-916B-D0A279CBBCB8}" type="presParOf" srcId="{FF64EC96-E396-45C7-8DAF-5C60BC5AC138}" destId="{57BCA35C-1CD0-4E39-8EB7-6659A00CC9DA}" srcOrd="7" destOrd="0" presId="urn:microsoft.com/office/officeart/2008/layout/VerticalCurvedList"/>
    <dgm:cxn modelId="{76378061-F1F5-4DEA-98DE-1410F6DDBF24}" type="presParOf" srcId="{FF64EC96-E396-45C7-8DAF-5C60BC5AC138}" destId="{A7F50C21-2060-453A-8520-86DCC08041EF}" srcOrd="8" destOrd="0" presId="urn:microsoft.com/office/officeart/2008/layout/VerticalCurvedList"/>
    <dgm:cxn modelId="{BF10444A-54CA-4984-9374-3088ABB6BDB0}" type="presParOf" srcId="{A7F50C21-2060-453A-8520-86DCC08041EF}" destId="{D12B8BD5-9663-44A7-A961-5F6EA87562AD}" srcOrd="0" destOrd="0" presId="urn:microsoft.com/office/officeart/2008/layout/VerticalCurvedList"/>
    <dgm:cxn modelId="{B80E1E3E-EFF3-433F-8AD0-709E8A9F9F6B}" type="presParOf" srcId="{FF64EC96-E396-45C7-8DAF-5C60BC5AC138}" destId="{901B2FC9-4924-4457-8F49-6E61B25E9D4D}" srcOrd="9" destOrd="0" presId="urn:microsoft.com/office/officeart/2008/layout/VerticalCurvedList"/>
    <dgm:cxn modelId="{2E8CB833-2F9F-497F-A570-EAD3895A09AC}" type="presParOf" srcId="{FF64EC96-E396-45C7-8DAF-5C60BC5AC138}" destId="{D0EF5ED0-6E35-4DCC-AAFD-0931FCB8E9A6}" srcOrd="10" destOrd="0" presId="urn:microsoft.com/office/officeart/2008/layout/VerticalCurvedList"/>
    <dgm:cxn modelId="{5470064F-82FA-4A4E-AEA5-5C655E883738}" type="presParOf" srcId="{D0EF5ED0-6E35-4DCC-AAFD-0931FCB8E9A6}" destId="{A49F53C3-0048-46B7-ABBC-8391A7B2AF0F}" srcOrd="0" destOrd="0" presId="urn:microsoft.com/office/officeart/2008/layout/VerticalCurvedList"/>
    <dgm:cxn modelId="{D3A8FA51-245B-4870-9B58-DB65E777DA29}" type="presParOf" srcId="{FF64EC96-E396-45C7-8DAF-5C60BC5AC138}" destId="{AA849A6E-2AED-4937-A21A-4546FBF9103E}" srcOrd="11" destOrd="0" presId="urn:microsoft.com/office/officeart/2008/layout/VerticalCurvedList"/>
    <dgm:cxn modelId="{E3D8A7B1-54D6-4209-A62F-F13B15A65366}" type="presParOf" srcId="{FF64EC96-E396-45C7-8DAF-5C60BC5AC138}" destId="{A90D999A-B27D-4FB3-91E8-D71D31DE5C5D}" srcOrd="12" destOrd="0" presId="urn:microsoft.com/office/officeart/2008/layout/VerticalCurvedList"/>
    <dgm:cxn modelId="{012ED613-0F62-40B7-8CCB-E86F62CCE586}" type="presParOf" srcId="{A90D999A-B27D-4FB3-91E8-D71D31DE5C5D}" destId="{82F738F7-FA4D-411E-9941-6C60A682F38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8302F5-8CB7-453B-8016-086F4408E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60841481-07E2-4228-9798-E9F04F5BEF0B}">
      <dgm:prSet phldrT="[Text]"/>
      <dgm:spPr>
        <a:solidFill>
          <a:srgbClr val="D9566C"/>
        </a:solidFill>
      </dgm:spPr>
      <dgm:t>
        <a:bodyPr/>
        <a:lstStyle/>
        <a:p>
          <a:r>
            <a:rPr lang="en-AU"/>
            <a:t>Outcome 1.1: Person-centred care</a:t>
          </a:r>
        </a:p>
      </dgm:t>
    </dgm:pt>
    <dgm:pt modelId="{14166B6D-8AA4-4A4E-BEEC-5BF05E32FBEB}" type="parTrans" cxnId="{3B010624-2361-4B12-BE11-0A2D2E3BF969}">
      <dgm:prSet/>
      <dgm:spPr/>
      <dgm:t>
        <a:bodyPr/>
        <a:lstStyle/>
        <a:p>
          <a:endParaRPr lang="en-AU"/>
        </a:p>
      </dgm:t>
    </dgm:pt>
    <dgm:pt modelId="{2C615159-74C0-47CF-8A86-27A7675D88C6}" type="sibTrans" cxnId="{3B010624-2361-4B12-BE11-0A2D2E3BF969}">
      <dgm:prSet/>
      <dgm:spPr/>
      <dgm:t>
        <a:bodyPr/>
        <a:lstStyle/>
        <a:p>
          <a:endParaRPr lang="en-AU"/>
        </a:p>
      </dgm:t>
    </dgm:pt>
    <dgm:pt modelId="{0AD6E556-9AF4-4445-9F35-45E496E17078}">
      <dgm:prSet phldrT="[Text]" custT="1"/>
      <dgm:spPr>
        <a:solidFill>
          <a:srgbClr val="F2C8C7">
            <a:alpha val="89804"/>
          </a:srgbClr>
        </a:solidFill>
      </dgm:spPr>
      <dgm:t>
        <a:bodyPr/>
        <a:lstStyle/>
        <a:p>
          <a:pPr>
            <a:buNone/>
          </a:pPr>
          <a:r>
            <a:rPr lang="en-AU" sz="1200" dirty="0"/>
            <a:t>The provider demonstrates that the provider understands that the safety, health, wellbeing and quality of life of individuals is the primary consideration in the delivery of funded aged care services.</a:t>
          </a:r>
        </a:p>
      </dgm:t>
    </dgm:pt>
    <dgm:pt modelId="{3F2A0525-6DDD-41A8-8E0A-AE9821473DD1}" type="parTrans" cxnId="{75F72DBD-1A51-4E32-91C1-925E712A43B0}">
      <dgm:prSet/>
      <dgm:spPr/>
      <dgm:t>
        <a:bodyPr/>
        <a:lstStyle/>
        <a:p>
          <a:endParaRPr lang="en-AU"/>
        </a:p>
      </dgm:t>
    </dgm:pt>
    <dgm:pt modelId="{FA2E4241-F4EC-4CCD-B5CD-79B4D5280E3A}" type="sibTrans" cxnId="{75F72DBD-1A51-4E32-91C1-925E712A43B0}">
      <dgm:prSet/>
      <dgm:spPr/>
      <dgm:t>
        <a:bodyPr/>
        <a:lstStyle/>
        <a:p>
          <a:endParaRPr lang="en-AU"/>
        </a:p>
      </dgm:t>
    </dgm:pt>
    <dgm:pt modelId="{250BD9F4-F908-4D29-ADE5-A225285FC028}">
      <dgm:prSet phldrT="[Text]"/>
      <dgm:spPr>
        <a:solidFill>
          <a:srgbClr val="D9566C"/>
        </a:solidFill>
      </dgm:spPr>
      <dgm:t>
        <a:bodyPr/>
        <a:lstStyle/>
        <a:p>
          <a:r>
            <a:rPr lang="en-AU"/>
            <a:t>Outcome 1.2: Dignity, respect and privacy</a:t>
          </a:r>
        </a:p>
      </dgm:t>
    </dgm:pt>
    <dgm:pt modelId="{865B75DC-18F7-4EF5-8C06-470735A41AD9}" type="parTrans" cxnId="{9875AE2C-C087-4B18-9609-045CC5F2A47C}">
      <dgm:prSet/>
      <dgm:spPr/>
      <dgm:t>
        <a:bodyPr/>
        <a:lstStyle/>
        <a:p>
          <a:endParaRPr lang="en-AU"/>
        </a:p>
      </dgm:t>
    </dgm:pt>
    <dgm:pt modelId="{082754EA-FF6F-46DC-BBB1-6D15A66BE318}" type="sibTrans" cxnId="{9875AE2C-C087-4B18-9609-045CC5F2A47C}">
      <dgm:prSet/>
      <dgm:spPr/>
      <dgm:t>
        <a:bodyPr/>
        <a:lstStyle/>
        <a:p>
          <a:endParaRPr lang="en-AU"/>
        </a:p>
      </dgm:t>
    </dgm:pt>
    <dgm:pt modelId="{74CF01A1-A8F4-4262-B611-CCB7D6E41D5D}">
      <dgm:prSet phldrT="[Text]" custT="1"/>
      <dgm:spPr>
        <a:solidFill>
          <a:srgbClr val="F2C8C7">
            <a:alpha val="90000"/>
          </a:srgbClr>
        </a:solidFill>
      </dgm:spPr>
      <dgm:t>
        <a:bodyPr/>
        <a:lstStyle/>
        <a:p>
          <a:pPr>
            <a:buNone/>
          </a:pPr>
          <a:r>
            <a:rPr lang="en-AU" sz="1200" dirty="0"/>
            <a:t>The provider must deliver funded aged care services to individuals in a way that is free from all forms of discrimination, abuse and neglect, treats individuals with dignity and respect, and respects the personal privacy of individuals.</a:t>
          </a:r>
        </a:p>
      </dgm:t>
    </dgm:pt>
    <dgm:pt modelId="{FEB6C08D-E176-49F6-9EE3-3D9585241164}" type="parTrans" cxnId="{C6287B7C-694B-4E7F-A1A1-677AF1D6261C}">
      <dgm:prSet/>
      <dgm:spPr/>
      <dgm:t>
        <a:bodyPr/>
        <a:lstStyle/>
        <a:p>
          <a:endParaRPr lang="en-AU"/>
        </a:p>
      </dgm:t>
    </dgm:pt>
    <dgm:pt modelId="{0066B7FE-E8BC-40D7-89C3-1D7C68F05AFF}" type="sibTrans" cxnId="{C6287B7C-694B-4E7F-A1A1-677AF1D6261C}">
      <dgm:prSet/>
      <dgm:spPr/>
      <dgm:t>
        <a:bodyPr/>
        <a:lstStyle/>
        <a:p>
          <a:endParaRPr lang="en-AU"/>
        </a:p>
      </dgm:t>
    </dgm:pt>
    <dgm:pt modelId="{86BA19EC-C9A4-4FB3-B9D4-2376703787BD}">
      <dgm:prSet phldrT="[Text]"/>
      <dgm:spPr>
        <a:solidFill>
          <a:srgbClr val="D9566C"/>
        </a:solidFill>
      </dgm:spPr>
      <dgm:t>
        <a:bodyPr/>
        <a:lstStyle/>
        <a:p>
          <a:r>
            <a:rPr lang="en-AU"/>
            <a:t>Outcome 1.3: Choice, independence and quality of life</a:t>
          </a:r>
        </a:p>
      </dgm:t>
    </dgm:pt>
    <dgm:pt modelId="{8CB271BF-2D92-4DB9-BA35-4F4D37EA5610}" type="parTrans" cxnId="{7E55A38B-1A3F-45FE-AFF5-F086653A134A}">
      <dgm:prSet/>
      <dgm:spPr/>
      <dgm:t>
        <a:bodyPr/>
        <a:lstStyle/>
        <a:p>
          <a:endParaRPr lang="en-AU"/>
        </a:p>
      </dgm:t>
    </dgm:pt>
    <dgm:pt modelId="{9A2C9513-589A-4F75-B403-0C5989A8E533}" type="sibTrans" cxnId="{7E55A38B-1A3F-45FE-AFF5-F086653A134A}">
      <dgm:prSet/>
      <dgm:spPr/>
      <dgm:t>
        <a:bodyPr/>
        <a:lstStyle/>
        <a:p>
          <a:endParaRPr lang="en-AU"/>
        </a:p>
      </dgm:t>
    </dgm:pt>
    <dgm:pt modelId="{F1F9ED08-D660-49B5-AA4F-C8FDCFCDDD15}">
      <dgm:prSet phldrT="[Text]" custT="1"/>
      <dgm:spPr>
        <a:solidFill>
          <a:srgbClr val="F2C8C7">
            <a:alpha val="90000"/>
          </a:srgbClr>
        </a:solidFill>
      </dgm:spPr>
      <dgm:t>
        <a:bodyPr/>
        <a:lstStyle/>
        <a:p>
          <a:pPr>
            <a:buNone/>
          </a:pPr>
          <a:r>
            <a:rPr lang="en-AU" sz="1200" dirty="0"/>
            <a:t>The provider must support individuals to exercise choice and make decisions about their funded aged care services and provide them with support to exercise choice and make decisions when they want or need it.</a:t>
          </a:r>
        </a:p>
      </dgm:t>
    </dgm:pt>
    <dgm:pt modelId="{7307FD4C-8C57-456A-8AB0-1363BDE09690}" type="parTrans" cxnId="{F01BDCC9-13C0-427B-8F38-E55D773358D8}">
      <dgm:prSet/>
      <dgm:spPr/>
      <dgm:t>
        <a:bodyPr/>
        <a:lstStyle/>
        <a:p>
          <a:endParaRPr lang="en-AU"/>
        </a:p>
      </dgm:t>
    </dgm:pt>
    <dgm:pt modelId="{F725CE23-3DC0-4887-B5F5-D947420D4DD6}" type="sibTrans" cxnId="{F01BDCC9-13C0-427B-8F38-E55D773358D8}">
      <dgm:prSet/>
      <dgm:spPr/>
      <dgm:t>
        <a:bodyPr/>
        <a:lstStyle/>
        <a:p>
          <a:endParaRPr lang="en-AU"/>
        </a:p>
      </dgm:t>
    </dgm:pt>
    <dgm:pt modelId="{07D547A5-087B-4B49-A267-F17C59F68B0E}">
      <dgm:prSet phldrT="[Text]"/>
      <dgm:spPr>
        <a:solidFill>
          <a:srgbClr val="D9566C"/>
        </a:solidFill>
      </dgm:spPr>
      <dgm:t>
        <a:bodyPr/>
        <a:lstStyle/>
        <a:p>
          <a:r>
            <a:rPr lang="en-AU"/>
            <a:t>Outcome 1.4: Transparency and agreements</a:t>
          </a:r>
        </a:p>
      </dgm:t>
    </dgm:pt>
    <dgm:pt modelId="{F1D35B45-7072-41E0-BAF7-101FD52B43CA}" type="parTrans" cxnId="{5252666D-ED1D-4A6C-93BC-FBE5B15ACF62}">
      <dgm:prSet/>
      <dgm:spPr/>
      <dgm:t>
        <a:bodyPr/>
        <a:lstStyle/>
        <a:p>
          <a:endParaRPr lang="en-AU"/>
        </a:p>
      </dgm:t>
    </dgm:pt>
    <dgm:pt modelId="{CC344517-E811-404D-8681-2C21F1D1D1BC}" type="sibTrans" cxnId="{5252666D-ED1D-4A6C-93BC-FBE5B15ACF62}">
      <dgm:prSet/>
      <dgm:spPr/>
      <dgm:t>
        <a:bodyPr/>
        <a:lstStyle/>
        <a:p>
          <a:endParaRPr lang="en-AU"/>
        </a:p>
      </dgm:t>
    </dgm:pt>
    <dgm:pt modelId="{2F5B0F4C-9A3F-49B9-85DE-0496F2C42D71}">
      <dgm:prSet phldrT="[Text]" custT="1"/>
      <dgm:spPr>
        <a:solidFill>
          <a:srgbClr val="F2C8C7">
            <a:alpha val="90000"/>
          </a:srgbClr>
        </a:solidFill>
      </dgm:spPr>
      <dgm:t>
        <a:bodyPr/>
        <a:lstStyle/>
        <a:p>
          <a:pPr>
            <a:buNone/>
          </a:pPr>
          <a:r>
            <a:rPr lang="en-AU" sz="1200" dirty="0"/>
            <a:t>Before entering into any agreements with individuals about the delivery of funded aged care services, the provider must provide individuals with the opportunity to exercise autonomy, the time they need to consider the agreement and an opportunity to seek advice.</a:t>
          </a:r>
        </a:p>
      </dgm:t>
    </dgm:pt>
    <dgm:pt modelId="{29BAF8A4-4AA1-443E-AECD-D7618E82518D}" type="parTrans" cxnId="{3F7E42BF-832E-47DC-AB28-D2C8C53F9A25}">
      <dgm:prSet/>
      <dgm:spPr/>
      <dgm:t>
        <a:bodyPr/>
        <a:lstStyle/>
        <a:p>
          <a:endParaRPr lang="en-AU"/>
        </a:p>
      </dgm:t>
    </dgm:pt>
    <dgm:pt modelId="{D40E36BB-52C2-4E5D-9847-E83C6852C733}" type="sibTrans" cxnId="{3F7E42BF-832E-47DC-AB28-D2C8C53F9A25}">
      <dgm:prSet/>
      <dgm:spPr/>
      <dgm:t>
        <a:bodyPr/>
        <a:lstStyle/>
        <a:p>
          <a:endParaRPr lang="en-AU"/>
        </a:p>
      </dgm:t>
    </dgm:pt>
    <dgm:pt modelId="{687C80BE-2AC2-4E92-9384-27530E4E51D3}">
      <dgm:prSet phldrT="[Text]" custT="1"/>
      <dgm:spPr>
        <a:solidFill>
          <a:srgbClr val="F2C8C7">
            <a:alpha val="89804"/>
          </a:srgbClr>
        </a:solidFill>
      </dgm:spPr>
      <dgm:t>
        <a:bodyPr/>
        <a:lstStyle/>
        <a:p>
          <a:pPr>
            <a:buNone/>
          </a:pPr>
          <a:r>
            <a:rPr lang="en-AU" sz="1200"/>
            <a:t>The provider demonstrates that the provider understands and values individuals, including their identity, culture, ability, diversity, beliefs and life experiences.</a:t>
          </a:r>
        </a:p>
      </dgm:t>
    </dgm:pt>
    <dgm:pt modelId="{DA9BD2EE-5D79-49C9-AEE3-EEE604C0B4CB}" type="parTrans" cxnId="{22B0DAF5-43FE-476C-AAD9-EA5FA0114DDB}">
      <dgm:prSet/>
      <dgm:spPr/>
      <dgm:t>
        <a:bodyPr/>
        <a:lstStyle/>
        <a:p>
          <a:endParaRPr lang="en-AU"/>
        </a:p>
      </dgm:t>
    </dgm:pt>
    <dgm:pt modelId="{535D728F-BB2D-4523-9A77-4ABAA9D8D480}" type="sibTrans" cxnId="{22B0DAF5-43FE-476C-AAD9-EA5FA0114DDB}">
      <dgm:prSet/>
      <dgm:spPr/>
      <dgm:t>
        <a:bodyPr/>
        <a:lstStyle/>
        <a:p>
          <a:endParaRPr lang="en-AU"/>
        </a:p>
      </dgm:t>
    </dgm:pt>
    <dgm:pt modelId="{E5A0DB46-4ECE-41E0-8CAD-15770996C088}">
      <dgm:prSet phldrT="[Text]" custT="1"/>
      <dgm:spPr>
        <a:solidFill>
          <a:srgbClr val="F2C8C7">
            <a:alpha val="89804"/>
          </a:srgbClr>
        </a:solidFill>
      </dgm:spPr>
      <dgm:t>
        <a:bodyPr/>
        <a:lstStyle/>
        <a:p>
          <a:pPr>
            <a:buNone/>
          </a:pPr>
          <a:r>
            <a:rPr lang="en-AU" sz="1200" dirty="0"/>
            <a:t>The provider demonstrates that the provider develops funded aged care service with, and tailored to, individuals, taking into account their needs, goals and preferences.</a:t>
          </a:r>
        </a:p>
      </dgm:t>
    </dgm:pt>
    <dgm:pt modelId="{C86A3331-115E-472D-BCE4-489997B7839D}" type="parTrans" cxnId="{86B1E241-13B4-4B12-AEE4-62E22FCF74CC}">
      <dgm:prSet/>
      <dgm:spPr/>
      <dgm:t>
        <a:bodyPr/>
        <a:lstStyle/>
        <a:p>
          <a:endParaRPr lang="en-AU"/>
        </a:p>
      </dgm:t>
    </dgm:pt>
    <dgm:pt modelId="{B0166563-46DA-4464-A552-2304A28D44A4}" type="sibTrans" cxnId="{86B1E241-13B4-4B12-AEE4-62E22FCF74CC}">
      <dgm:prSet/>
      <dgm:spPr/>
      <dgm:t>
        <a:bodyPr/>
        <a:lstStyle/>
        <a:p>
          <a:endParaRPr lang="en-AU"/>
        </a:p>
      </dgm:t>
    </dgm:pt>
    <dgm:pt modelId="{5BC6C197-E581-48B2-B3DB-FED769FE9BE7}">
      <dgm:prSet phldrT="[Text]" custT="1"/>
      <dgm:spPr>
        <a:solidFill>
          <a:srgbClr val="F2C8C7">
            <a:alpha val="90000"/>
          </a:srgbClr>
        </a:solidFill>
      </dgm:spPr>
      <dgm:t>
        <a:bodyPr/>
        <a:lstStyle/>
        <a:p>
          <a:pPr>
            <a:buNone/>
          </a:pPr>
          <a:r>
            <a:rPr lang="en-AU" sz="1200"/>
            <a:t>The provider demonstrates that the provider understands the rights of individuals under the Statement of Rights. The provider must have practices in place to ensure that the provider acts compatibly with the Statement of Rights, in accordance with subsection 24(2) of the Act (acting compatibly with the Statement of Rights).</a:t>
          </a:r>
        </a:p>
      </dgm:t>
    </dgm:pt>
    <dgm:pt modelId="{168E75DB-7416-48F2-9A1B-2B8B403B53F1}" type="parTrans" cxnId="{1DDB1EED-F6F0-4413-8C38-F6E8FA4B6ECB}">
      <dgm:prSet/>
      <dgm:spPr/>
      <dgm:t>
        <a:bodyPr/>
        <a:lstStyle/>
        <a:p>
          <a:endParaRPr lang="en-AU"/>
        </a:p>
      </dgm:t>
    </dgm:pt>
    <dgm:pt modelId="{4AFC910C-44E4-48EE-A7CA-3C766CA47F37}" type="sibTrans" cxnId="{1DDB1EED-F6F0-4413-8C38-F6E8FA4B6ECB}">
      <dgm:prSet/>
      <dgm:spPr/>
      <dgm:t>
        <a:bodyPr/>
        <a:lstStyle/>
        <a:p>
          <a:endParaRPr lang="en-AU"/>
        </a:p>
      </dgm:t>
    </dgm:pt>
    <dgm:pt modelId="{F450C3C5-4171-47AD-91E5-C04CC4979D04}">
      <dgm:prSet phldrT="[Text]" custT="1"/>
      <dgm:spPr>
        <a:solidFill>
          <a:srgbClr val="F2C8C7">
            <a:alpha val="90000"/>
          </a:srgbClr>
        </a:solidFill>
      </dgm:spPr>
      <dgm:t>
        <a:bodyPr/>
        <a:lstStyle/>
        <a:p>
          <a:pPr>
            <a:buNone/>
          </a:pPr>
          <a:r>
            <a:rPr lang="en-AU" sz="1200" dirty="0"/>
            <a:t>The provider must provide individuals with timely, accurate, tailored and sufficient information about their funded aged care services, in a way they understand.</a:t>
          </a:r>
        </a:p>
      </dgm:t>
    </dgm:pt>
    <dgm:pt modelId="{6F90C3EE-2957-4960-B5D4-900DFE5C0DD3}" type="parTrans" cxnId="{A3964D78-F700-42CB-9A0C-83FEE852A0E3}">
      <dgm:prSet/>
      <dgm:spPr/>
      <dgm:t>
        <a:bodyPr/>
        <a:lstStyle/>
        <a:p>
          <a:endParaRPr lang="en-AU"/>
        </a:p>
      </dgm:t>
    </dgm:pt>
    <dgm:pt modelId="{D418E9F0-1281-442A-8204-58FFA00D0C63}" type="sibTrans" cxnId="{A3964D78-F700-42CB-9A0C-83FEE852A0E3}">
      <dgm:prSet/>
      <dgm:spPr/>
      <dgm:t>
        <a:bodyPr/>
        <a:lstStyle/>
        <a:p>
          <a:endParaRPr lang="en-AU"/>
        </a:p>
      </dgm:t>
    </dgm:pt>
    <dgm:pt modelId="{A625E94F-E060-4524-A32C-62BAB6E5EA4F}">
      <dgm:prSet phldrT="[Text]" custT="1"/>
      <dgm:spPr>
        <a:solidFill>
          <a:srgbClr val="F2C8C7">
            <a:alpha val="90000"/>
          </a:srgbClr>
        </a:solidFill>
      </dgm:spPr>
      <dgm:t>
        <a:bodyPr/>
        <a:lstStyle/>
        <a:p>
          <a:pPr>
            <a:buNone/>
          </a:pPr>
          <a:r>
            <a:rPr lang="en-AU" sz="1200"/>
            <a:t>The provider must support individuals to exercise dignity of risk to achieve their goals and maintain independence and quality of life.</a:t>
          </a:r>
        </a:p>
      </dgm:t>
    </dgm:pt>
    <dgm:pt modelId="{42CA7D4D-E8C7-49ED-997A-4393E247F138}" type="parTrans" cxnId="{CF83DB2F-BACC-4378-AABF-200039B0ECE7}">
      <dgm:prSet/>
      <dgm:spPr/>
      <dgm:t>
        <a:bodyPr/>
        <a:lstStyle/>
        <a:p>
          <a:endParaRPr lang="en-AU"/>
        </a:p>
      </dgm:t>
    </dgm:pt>
    <dgm:pt modelId="{A7B858B5-9EEB-40DF-BEB8-2969E981F5F2}" type="sibTrans" cxnId="{CF83DB2F-BACC-4378-AABF-200039B0ECE7}">
      <dgm:prSet/>
      <dgm:spPr/>
      <dgm:t>
        <a:bodyPr/>
        <a:lstStyle/>
        <a:p>
          <a:endParaRPr lang="en-AU"/>
        </a:p>
      </dgm:t>
    </dgm:pt>
    <dgm:pt modelId="{DE3EAA03-467D-45C3-95D6-192B08CE9372}">
      <dgm:prSet phldrT="[Text]" custT="1"/>
      <dgm:spPr>
        <a:solidFill>
          <a:srgbClr val="F2C8C7">
            <a:alpha val="90000"/>
          </a:srgbClr>
        </a:solidFill>
      </dgm:spPr>
      <dgm:t>
        <a:bodyPr/>
        <a:lstStyle/>
        <a:p>
          <a:pPr>
            <a:buNone/>
          </a:pPr>
          <a:r>
            <a:rPr lang="en-AU" sz="1200"/>
            <a:t>The provider must support individuals to understand and make informed decisions about their agreements, fees and invoices.</a:t>
          </a:r>
        </a:p>
      </dgm:t>
    </dgm:pt>
    <dgm:pt modelId="{402630AF-6B52-4B29-9C48-BE8E336B875B}" type="parTrans" cxnId="{AC9850A2-46AD-4AAF-86F9-575002DABB4D}">
      <dgm:prSet/>
      <dgm:spPr/>
      <dgm:t>
        <a:bodyPr/>
        <a:lstStyle/>
        <a:p>
          <a:endParaRPr lang="en-AU"/>
        </a:p>
      </dgm:t>
    </dgm:pt>
    <dgm:pt modelId="{8752E9A3-3443-4B9A-93C2-2F437B92F579}" type="sibTrans" cxnId="{AC9850A2-46AD-4AAF-86F9-575002DABB4D}">
      <dgm:prSet/>
      <dgm:spPr/>
      <dgm:t>
        <a:bodyPr/>
        <a:lstStyle/>
        <a:p>
          <a:endParaRPr lang="en-AU"/>
        </a:p>
      </dgm:t>
    </dgm:pt>
    <dgm:pt modelId="{2259F31A-1BDD-4266-8814-E80C7A975987}" type="pres">
      <dgm:prSet presAssocID="{3D8302F5-8CB7-453B-8016-086F4408EF30}" presName="Name0" presStyleCnt="0">
        <dgm:presLayoutVars>
          <dgm:dir/>
          <dgm:animLvl val="lvl"/>
          <dgm:resizeHandles val="exact"/>
        </dgm:presLayoutVars>
      </dgm:prSet>
      <dgm:spPr/>
    </dgm:pt>
    <dgm:pt modelId="{2BF18588-F4C1-4523-98DC-556186107CB4}" type="pres">
      <dgm:prSet presAssocID="{60841481-07E2-4228-9798-E9F04F5BEF0B}" presName="composite" presStyleCnt="0"/>
      <dgm:spPr/>
    </dgm:pt>
    <dgm:pt modelId="{69483792-89F4-4FE4-940F-B62D2038764B}" type="pres">
      <dgm:prSet presAssocID="{60841481-07E2-4228-9798-E9F04F5BEF0B}" presName="parTx" presStyleLbl="alignNode1" presStyleIdx="0" presStyleCnt="4">
        <dgm:presLayoutVars>
          <dgm:chMax val="0"/>
          <dgm:chPref val="0"/>
          <dgm:bulletEnabled val="1"/>
        </dgm:presLayoutVars>
      </dgm:prSet>
      <dgm:spPr/>
    </dgm:pt>
    <dgm:pt modelId="{ABC9B620-E686-4605-901B-3AE79B11A046}" type="pres">
      <dgm:prSet presAssocID="{60841481-07E2-4228-9798-E9F04F5BEF0B}" presName="desTx" presStyleLbl="alignAccFollowNode1" presStyleIdx="0" presStyleCnt="4">
        <dgm:presLayoutVars>
          <dgm:bulletEnabled val="1"/>
        </dgm:presLayoutVars>
      </dgm:prSet>
      <dgm:spPr/>
    </dgm:pt>
    <dgm:pt modelId="{65574BA3-69E6-4300-9636-23F56C81078A}" type="pres">
      <dgm:prSet presAssocID="{2C615159-74C0-47CF-8A86-27A7675D88C6}" presName="space" presStyleCnt="0"/>
      <dgm:spPr/>
    </dgm:pt>
    <dgm:pt modelId="{DE53C1DB-DCE7-4529-92C4-DF81D35524A5}" type="pres">
      <dgm:prSet presAssocID="{250BD9F4-F908-4D29-ADE5-A225285FC028}" presName="composite" presStyleCnt="0"/>
      <dgm:spPr/>
    </dgm:pt>
    <dgm:pt modelId="{B1DC46BC-76CD-4B61-9C46-0185253C0E3B}" type="pres">
      <dgm:prSet presAssocID="{250BD9F4-F908-4D29-ADE5-A225285FC028}" presName="parTx" presStyleLbl="alignNode1" presStyleIdx="1" presStyleCnt="4">
        <dgm:presLayoutVars>
          <dgm:chMax val="0"/>
          <dgm:chPref val="0"/>
          <dgm:bulletEnabled val="1"/>
        </dgm:presLayoutVars>
      </dgm:prSet>
      <dgm:spPr/>
    </dgm:pt>
    <dgm:pt modelId="{DD331CCD-72A7-4D59-B6AA-641E7EF2A110}" type="pres">
      <dgm:prSet presAssocID="{250BD9F4-F908-4D29-ADE5-A225285FC028}" presName="desTx" presStyleLbl="alignAccFollowNode1" presStyleIdx="1" presStyleCnt="4">
        <dgm:presLayoutVars>
          <dgm:bulletEnabled val="1"/>
        </dgm:presLayoutVars>
      </dgm:prSet>
      <dgm:spPr/>
    </dgm:pt>
    <dgm:pt modelId="{8DBCF49A-28DB-49A4-82A0-F0FFC6B7E3DB}" type="pres">
      <dgm:prSet presAssocID="{082754EA-FF6F-46DC-BBB1-6D15A66BE318}" presName="space" presStyleCnt="0"/>
      <dgm:spPr/>
    </dgm:pt>
    <dgm:pt modelId="{50C9FCCE-36C9-4172-9AD8-79F2462CCB04}" type="pres">
      <dgm:prSet presAssocID="{86BA19EC-C9A4-4FB3-B9D4-2376703787BD}" presName="composite" presStyleCnt="0"/>
      <dgm:spPr/>
    </dgm:pt>
    <dgm:pt modelId="{B3A95E6E-54FE-4A6F-A2C8-924B46F33FF8}" type="pres">
      <dgm:prSet presAssocID="{86BA19EC-C9A4-4FB3-B9D4-2376703787BD}" presName="parTx" presStyleLbl="alignNode1" presStyleIdx="2" presStyleCnt="4">
        <dgm:presLayoutVars>
          <dgm:chMax val="0"/>
          <dgm:chPref val="0"/>
          <dgm:bulletEnabled val="1"/>
        </dgm:presLayoutVars>
      </dgm:prSet>
      <dgm:spPr/>
    </dgm:pt>
    <dgm:pt modelId="{0E46EDF5-9C50-449B-88F0-64D9DB73520A}" type="pres">
      <dgm:prSet presAssocID="{86BA19EC-C9A4-4FB3-B9D4-2376703787BD}" presName="desTx" presStyleLbl="alignAccFollowNode1" presStyleIdx="2" presStyleCnt="4">
        <dgm:presLayoutVars>
          <dgm:bulletEnabled val="1"/>
        </dgm:presLayoutVars>
      </dgm:prSet>
      <dgm:spPr/>
    </dgm:pt>
    <dgm:pt modelId="{284F5417-0D04-4DDD-AA5C-8E7A6D4E66FD}" type="pres">
      <dgm:prSet presAssocID="{9A2C9513-589A-4F75-B403-0C5989A8E533}" presName="space" presStyleCnt="0"/>
      <dgm:spPr/>
    </dgm:pt>
    <dgm:pt modelId="{5FD43725-8FAA-43B1-BF8C-3E320EC920E3}" type="pres">
      <dgm:prSet presAssocID="{07D547A5-087B-4B49-A267-F17C59F68B0E}" presName="composite" presStyleCnt="0"/>
      <dgm:spPr/>
    </dgm:pt>
    <dgm:pt modelId="{4764A036-40C5-4D29-B4CD-B637FE56CB44}" type="pres">
      <dgm:prSet presAssocID="{07D547A5-087B-4B49-A267-F17C59F68B0E}" presName="parTx" presStyleLbl="alignNode1" presStyleIdx="3" presStyleCnt="4">
        <dgm:presLayoutVars>
          <dgm:chMax val="0"/>
          <dgm:chPref val="0"/>
          <dgm:bulletEnabled val="1"/>
        </dgm:presLayoutVars>
      </dgm:prSet>
      <dgm:spPr/>
    </dgm:pt>
    <dgm:pt modelId="{5DFA2051-B862-4721-A862-6297CAAD3F1A}" type="pres">
      <dgm:prSet presAssocID="{07D547A5-087B-4B49-A267-F17C59F68B0E}" presName="desTx" presStyleLbl="alignAccFollowNode1" presStyleIdx="3" presStyleCnt="4">
        <dgm:presLayoutVars>
          <dgm:bulletEnabled val="1"/>
        </dgm:presLayoutVars>
      </dgm:prSet>
      <dgm:spPr/>
    </dgm:pt>
  </dgm:ptLst>
  <dgm:cxnLst>
    <dgm:cxn modelId="{D48CE71B-8B10-4C41-9BC9-DA15FE8CFFA4}" type="presOf" srcId="{2F5B0F4C-9A3F-49B9-85DE-0496F2C42D71}" destId="{5DFA2051-B862-4721-A862-6297CAAD3F1A}" srcOrd="0" destOrd="0" presId="urn:microsoft.com/office/officeart/2005/8/layout/hList1"/>
    <dgm:cxn modelId="{3B010624-2361-4B12-BE11-0A2D2E3BF969}" srcId="{3D8302F5-8CB7-453B-8016-086F4408EF30}" destId="{60841481-07E2-4228-9798-E9F04F5BEF0B}" srcOrd="0" destOrd="0" parTransId="{14166B6D-8AA4-4A4E-BEEC-5BF05E32FBEB}" sibTransId="{2C615159-74C0-47CF-8A86-27A7675D88C6}"/>
    <dgm:cxn modelId="{9875AE2C-C087-4B18-9609-045CC5F2A47C}" srcId="{3D8302F5-8CB7-453B-8016-086F4408EF30}" destId="{250BD9F4-F908-4D29-ADE5-A225285FC028}" srcOrd="1" destOrd="0" parTransId="{865B75DC-18F7-4EF5-8C06-470735A41AD9}" sibTransId="{082754EA-FF6F-46DC-BBB1-6D15A66BE318}"/>
    <dgm:cxn modelId="{CF83DB2F-BACC-4378-AABF-200039B0ECE7}" srcId="{86BA19EC-C9A4-4FB3-B9D4-2376703787BD}" destId="{A625E94F-E060-4524-A32C-62BAB6E5EA4F}" srcOrd="2" destOrd="0" parTransId="{42CA7D4D-E8C7-49ED-997A-4393E247F138}" sibTransId="{A7B858B5-9EEB-40DF-BEB8-2969E981F5F2}"/>
    <dgm:cxn modelId="{7925C636-2883-42AB-BCF4-F11833509C18}" type="presOf" srcId="{5BC6C197-E581-48B2-B3DB-FED769FE9BE7}" destId="{DD331CCD-72A7-4D59-B6AA-641E7EF2A110}" srcOrd="0" destOrd="1" presId="urn:microsoft.com/office/officeart/2005/8/layout/hList1"/>
    <dgm:cxn modelId="{D3DEC63A-DAA9-4A73-919C-F17E29391312}" type="presOf" srcId="{F1F9ED08-D660-49B5-AA4F-C8FDCFCDDD15}" destId="{0E46EDF5-9C50-449B-88F0-64D9DB73520A}" srcOrd="0" destOrd="0" presId="urn:microsoft.com/office/officeart/2005/8/layout/hList1"/>
    <dgm:cxn modelId="{518E5541-4227-4C48-8CE1-C1807AA27EEA}" type="presOf" srcId="{0AD6E556-9AF4-4445-9F35-45E496E17078}" destId="{ABC9B620-E686-4605-901B-3AE79B11A046}" srcOrd="0" destOrd="0" presId="urn:microsoft.com/office/officeart/2005/8/layout/hList1"/>
    <dgm:cxn modelId="{86B1E241-13B4-4B12-AEE4-62E22FCF74CC}" srcId="{60841481-07E2-4228-9798-E9F04F5BEF0B}" destId="{E5A0DB46-4ECE-41E0-8CAD-15770996C088}" srcOrd="2" destOrd="0" parTransId="{C86A3331-115E-472D-BCE4-489997B7839D}" sibTransId="{B0166563-46DA-4464-A552-2304A28D44A4}"/>
    <dgm:cxn modelId="{6C70E541-D24A-46CB-85CC-0104DAA7E1EF}" type="presOf" srcId="{E5A0DB46-4ECE-41E0-8CAD-15770996C088}" destId="{ABC9B620-E686-4605-901B-3AE79B11A046}" srcOrd="0" destOrd="2" presId="urn:microsoft.com/office/officeart/2005/8/layout/hList1"/>
    <dgm:cxn modelId="{44677044-50C2-41BF-A431-D0CA6F0EA782}" type="presOf" srcId="{A625E94F-E060-4524-A32C-62BAB6E5EA4F}" destId="{0E46EDF5-9C50-449B-88F0-64D9DB73520A}" srcOrd="0" destOrd="2" presId="urn:microsoft.com/office/officeart/2005/8/layout/hList1"/>
    <dgm:cxn modelId="{F9BAE946-76B2-4E12-B457-FE17616078C4}" type="presOf" srcId="{60841481-07E2-4228-9798-E9F04F5BEF0B}" destId="{69483792-89F4-4FE4-940F-B62D2038764B}" srcOrd="0" destOrd="0" presId="urn:microsoft.com/office/officeart/2005/8/layout/hList1"/>
    <dgm:cxn modelId="{5252666D-ED1D-4A6C-93BC-FBE5B15ACF62}" srcId="{3D8302F5-8CB7-453B-8016-086F4408EF30}" destId="{07D547A5-087B-4B49-A267-F17C59F68B0E}" srcOrd="3" destOrd="0" parTransId="{F1D35B45-7072-41E0-BAF7-101FD52B43CA}" sibTransId="{CC344517-E811-404D-8681-2C21F1D1D1BC}"/>
    <dgm:cxn modelId="{D477A753-D693-42AD-AFA1-1C254E921E11}" type="presOf" srcId="{687C80BE-2AC2-4E92-9384-27530E4E51D3}" destId="{ABC9B620-E686-4605-901B-3AE79B11A046}" srcOrd="0" destOrd="1" presId="urn:microsoft.com/office/officeart/2005/8/layout/hList1"/>
    <dgm:cxn modelId="{C7F52976-1BA0-4F7D-843A-6200771B5C8E}" type="presOf" srcId="{74CF01A1-A8F4-4262-B611-CCB7D6E41D5D}" destId="{DD331CCD-72A7-4D59-B6AA-641E7EF2A110}" srcOrd="0" destOrd="0" presId="urn:microsoft.com/office/officeart/2005/8/layout/hList1"/>
    <dgm:cxn modelId="{A3964D78-F700-42CB-9A0C-83FEE852A0E3}" srcId="{86BA19EC-C9A4-4FB3-B9D4-2376703787BD}" destId="{F450C3C5-4171-47AD-91E5-C04CC4979D04}" srcOrd="1" destOrd="0" parTransId="{6F90C3EE-2957-4960-B5D4-900DFE5C0DD3}" sibTransId="{D418E9F0-1281-442A-8204-58FFA00D0C63}"/>
    <dgm:cxn modelId="{C6287B7C-694B-4E7F-A1A1-677AF1D6261C}" srcId="{250BD9F4-F908-4D29-ADE5-A225285FC028}" destId="{74CF01A1-A8F4-4262-B611-CCB7D6E41D5D}" srcOrd="0" destOrd="0" parTransId="{FEB6C08D-E176-49F6-9EE3-3D9585241164}" sibTransId="{0066B7FE-E8BC-40D7-89C3-1D7C68F05AFF}"/>
    <dgm:cxn modelId="{7E55A38B-1A3F-45FE-AFF5-F086653A134A}" srcId="{3D8302F5-8CB7-453B-8016-086F4408EF30}" destId="{86BA19EC-C9A4-4FB3-B9D4-2376703787BD}" srcOrd="2" destOrd="0" parTransId="{8CB271BF-2D92-4DB9-BA35-4F4D37EA5610}" sibTransId="{9A2C9513-589A-4F75-B403-0C5989A8E533}"/>
    <dgm:cxn modelId="{AC9850A2-46AD-4AAF-86F9-575002DABB4D}" srcId="{07D547A5-087B-4B49-A267-F17C59F68B0E}" destId="{DE3EAA03-467D-45C3-95D6-192B08CE9372}" srcOrd="1" destOrd="0" parTransId="{402630AF-6B52-4B29-9C48-BE8E336B875B}" sibTransId="{8752E9A3-3443-4B9A-93C2-2F437B92F579}"/>
    <dgm:cxn modelId="{DEAEC8BC-62D6-49F9-BBAE-3FA3FDC4634F}" type="presOf" srcId="{DE3EAA03-467D-45C3-95D6-192B08CE9372}" destId="{5DFA2051-B862-4721-A862-6297CAAD3F1A}" srcOrd="0" destOrd="1" presId="urn:microsoft.com/office/officeart/2005/8/layout/hList1"/>
    <dgm:cxn modelId="{75F72DBD-1A51-4E32-91C1-925E712A43B0}" srcId="{60841481-07E2-4228-9798-E9F04F5BEF0B}" destId="{0AD6E556-9AF4-4445-9F35-45E496E17078}" srcOrd="0" destOrd="0" parTransId="{3F2A0525-6DDD-41A8-8E0A-AE9821473DD1}" sibTransId="{FA2E4241-F4EC-4CCD-B5CD-79B4D5280E3A}"/>
    <dgm:cxn modelId="{3F7E42BF-832E-47DC-AB28-D2C8C53F9A25}" srcId="{07D547A5-087B-4B49-A267-F17C59F68B0E}" destId="{2F5B0F4C-9A3F-49B9-85DE-0496F2C42D71}" srcOrd="0" destOrd="0" parTransId="{29BAF8A4-4AA1-443E-AECD-D7618E82518D}" sibTransId="{D40E36BB-52C2-4E5D-9847-E83C6852C733}"/>
    <dgm:cxn modelId="{F01BDCC9-13C0-427B-8F38-E55D773358D8}" srcId="{86BA19EC-C9A4-4FB3-B9D4-2376703787BD}" destId="{F1F9ED08-D660-49B5-AA4F-C8FDCFCDDD15}" srcOrd="0" destOrd="0" parTransId="{7307FD4C-8C57-456A-8AB0-1363BDE09690}" sibTransId="{F725CE23-3DC0-4887-B5F5-D947420D4DD6}"/>
    <dgm:cxn modelId="{FD6335CE-E230-4164-99A7-CF1A505371CB}" type="presOf" srcId="{86BA19EC-C9A4-4FB3-B9D4-2376703787BD}" destId="{B3A95E6E-54FE-4A6F-A2C8-924B46F33FF8}" srcOrd="0" destOrd="0" presId="urn:microsoft.com/office/officeart/2005/8/layout/hList1"/>
    <dgm:cxn modelId="{C0B88AD2-4769-44A1-A300-7362E1E64988}" type="presOf" srcId="{07D547A5-087B-4B49-A267-F17C59F68B0E}" destId="{4764A036-40C5-4D29-B4CD-B637FE56CB44}" srcOrd="0" destOrd="0" presId="urn:microsoft.com/office/officeart/2005/8/layout/hList1"/>
    <dgm:cxn modelId="{A922AEE5-4767-4FAA-AD1D-8580163E85A5}" type="presOf" srcId="{250BD9F4-F908-4D29-ADE5-A225285FC028}" destId="{B1DC46BC-76CD-4B61-9C46-0185253C0E3B}" srcOrd="0" destOrd="0" presId="urn:microsoft.com/office/officeart/2005/8/layout/hList1"/>
    <dgm:cxn modelId="{61ADDFE6-641B-47AD-8C97-39E4D83C1E32}" type="presOf" srcId="{3D8302F5-8CB7-453B-8016-086F4408EF30}" destId="{2259F31A-1BDD-4266-8814-E80C7A975987}" srcOrd="0" destOrd="0" presId="urn:microsoft.com/office/officeart/2005/8/layout/hList1"/>
    <dgm:cxn modelId="{1DDB1EED-F6F0-4413-8C38-F6E8FA4B6ECB}" srcId="{250BD9F4-F908-4D29-ADE5-A225285FC028}" destId="{5BC6C197-E581-48B2-B3DB-FED769FE9BE7}" srcOrd="1" destOrd="0" parTransId="{168E75DB-7416-48F2-9A1B-2B8B403B53F1}" sibTransId="{4AFC910C-44E4-48EE-A7CA-3C766CA47F37}"/>
    <dgm:cxn modelId="{22B0DAF5-43FE-476C-AAD9-EA5FA0114DDB}" srcId="{60841481-07E2-4228-9798-E9F04F5BEF0B}" destId="{687C80BE-2AC2-4E92-9384-27530E4E51D3}" srcOrd="1" destOrd="0" parTransId="{DA9BD2EE-5D79-49C9-AEE3-EEE604C0B4CB}" sibTransId="{535D728F-BB2D-4523-9A77-4ABAA9D8D480}"/>
    <dgm:cxn modelId="{2E38BBFB-63D6-449A-9798-C52C08413563}" type="presOf" srcId="{F450C3C5-4171-47AD-91E5-C04CC4979D04}" destId="{0E46EDF5-9C50-449B-88F0-64D9DB73520A}" srcOrd="0" destOrd="1" presId="urn:microsoft.com/office/officeart/2005/8/layout/hList1"/>
    <dgm:cxn modelId="{AAAEBBF0-6DB5-4CEF-A629-86F9A626705E}" type="presParOf" srcId="{2259F31A-1BDD-4266-8814-E80C7A975987}" destId="{2BF18588-F4C1-4523-98DC-556186107CB4}" srcOrd="0" destOrd="0" presId="urn:microsoft.com/office/officeart/2005/8/layout/hList1"/>
    <dgm:cxn modelId="{62B7EDD9-F4B0-4EE8-9C4A-4682432A2BA7}" type="presParOf" srcId="{2BF18588-F4C1-4523-98DC-556186107CB4}" destId="{69483792-89F4-4FE4-940F-B62D2038764B}" srcOrd="0" destOrd="0" presId="urn:microsoft.com/office/officeart/2005/8/layout/hList1"/>
    <dgm:cxn modelId="{04D1D9EE-B21C-4699-BC3F-C3CE96E44795}" type="presParOf" srcId="{2BF18588-F4C1-4523-98DC-556186107CB4}" destId="{ABC9B620-E686-4605-901B-3AE79B11A046}" srcOrd="1" destOrd="0" presId="urn:microsoft.com/office/officeart/2005/8/layout/hList1"/>
    <dgm:cxn modelId="{5865205A-0443-463D-93E1-1437013DCAC8}" type="presParOf" srcId="{2259F31A-1BDD-4266-8814-E80C7A975987}" destId="{65574BA3-69E6-4300-9636-23F56C81078A}" srcOrd="1" destOrd="0" presId="urn:microsoft.com/office/officeart/2005/8/layout/hList1"/>
    <dgm:cxn modelId="{52219107-C031-4F13-82C0-C93178C47475}" type="presParOf" srcId="{2259F31A-1BDD-4266-8814-E80C7A975987}" destId="{DE53C1DB-DCE7-4529-92C4-DF81D35524A5}" srcOrd="2" destOrd="0" presId="urn:microsoft.com/office/officeart/2005/8/layout/hList1"/>
    <dgm:cxn modelId="{9F64C8BC-FEEB-45AE-9CD9-0D28F10587BF}" type="presParOf" srcId="{DE53C1DB-DCE7-4529-92C4-DF81D35524A5}" destId="{B1DC46BC-76CD-4B61-9C46-0185253C0E3B}" srcOrd="0" destOrd="0" presId="urn:microsoft.com/office/officeart/2005/8/layout/hList1"/>
    <dgm:cxn modelId="{874DA0B0-B5D9-4F96-BA5D-DF6ECEB397CA}" type="presParOf" srcId="{DE53C1DB-DCE7-4529-92C4-DF81D35524A5}" destId="{DD331CCD-72A7-4D59-B6AA-641E7EF2A110}" srcOrd="1" destOrd="0" presId="urn:microsoft.com/office/officeart/2005/8/layout/hList1"/>
    <dgm:cxn modelId="{AA5CCB45-27B0-41D0-95DA-09A417BF83E1}" type="presParOf" srcId="{2259F31A-1BDD-4266-8814-E80C7A975987}" destId="{8DBCF49A-28DB-49A4-82A0-F0FFC6B7E3DB}" srcOrd="3" destOrd="0" presId="urn:microsoft.com/office/officeart/2005/8/layout/hList1"/>
    <dgm:cxn modelId="{47E233C0-3B1E-4581-953E-AEC57E46CA66}" type="presParOf" srcId="{2259F31A-1BDD-4266-8814-E80C7A975987}" destId="{50C9FCCE-36C9-4172-9AD8-79F2462CCB04}" srcOrd="4" destOrd="0" presId="urn:microsoft.com/office/officeart/2005/8/layout/hList1"/>
    <dgm:cxn modelId="{AB691258-24D1-430D-9414-6F95410D519B}" type="presParOf" srcId="{50C9FCCE-36C9-4172-9AD8-79F2462CCB04}" destId="{B3A95E6E-54FE-4A6F-A2C8-924B46F33FF8}" srcOrd="0" destOrd="0" presId="urn:microsoft.com/office/officeart/2005/8/layout/hList1"/>
    <dgm:cxn modelId="{D22B20E3-3873-4F4A-938B-337DAD29CC50}" type="presParOf" srcId="{50C9FCCE-36C9-4172-9AD8-79F2462CCB04}" destId="{0E46EDF5-9C50-449B-88F0-64D9DB73520A}" srcOrd="1" destOrd="0" presId="urn:microsoft.com/office/officeart/2005/8/layout/hList1"/>
    <dgm:cxn modelId="{9EFEB3A7-8DB1-4047-8598-BECBE36B04ED}" type="presParOf" srcId="{2259F31A-1BDD-4266-8814-E80C7A975987}" destId="{284F5417-0D04-4DDD-AA5C-8E7A6D4E66FD}" srcOrd="5" destOrd="0" presId="urn:microsoft.com/office/officeart/2005/8/layout/hList1"/>
    <dgm:cxn modelId="{B3147DEB-F21E-44A7-B8F7-705DF9BEB8F7}" type="presParOf" srcId="{2259F31A-1BDD-4266-8814-E80C7A975987}" destId="{5FD43725-8FAA-43B1-BF8C-3E320EC920E3}" srcOrd="6" destOrd="0" presId="urn:microsoft.com/office/officeart/2005/8/layout/hList1"/>
    <dgm:cxn modelId="{208854E5-290E-4471-96C6-083C1E40489D}" type="presParOf" srcId="{5FD43725-8FAA-43B1-BF8C-3E320EC920E3}" destId="{4764A036-40C5-4D29-B4CD-B637FE56CB44}" srcOrd="0" destOrd="0" presId="urn:microsoft.com/office/officeart/2005/8/layout/hList1"/>
    <dgm:cxn modelId="{1B923D65-4F03-4AFD-893E-8CC671A3C5C8}" type="presParOf" srcId="{5FD43725-8FAA-43B1-BF8C-3E320EC920E3}" destId="{5DFA2051-B862-4721-A862-6297CAAD3F1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8302F5-8CB7-453B-8016-086F4408E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60841481-07E2-4228-9798-E9F04F5BEF0B}">
      <dgm:prSet phldrT="[Text]" custT="1"/>
      <dgm:spPr>
        <a:solidFill>
          <a:srgbClr val="8B59A4"/>
        </a:solidFill>
      </dgm:spPr>
      <dgm:t>
        <a:bodyPr/>
        <a:lstStyle/>
        <a:p>
          <a:r>
            <a:rPr lang="en-AU" sz="1100"/>
            <a:t>Outcome 3.1: Assessment and planning</a:t>
          </a:r>
        </a:p>
      </dgm:t>
    </dgm:pt>
    <dgm:pt modelId="{14166B6D-8AA4-4A4E-BEEC-5BF05E32FBEB}" type="parTrans" cxnId="{3B010624-2361-4B12-BE11-0A2D2E3BF969}">
      <dgm:prSet/>
      <dgm:spPr/>
      <dgm:t>
        <a:bodyPr/>
        <a:lstStyle/>
        <a:p>
          <a:endParaRPr lang="en-AU"/>
        </a:p>
      </dgm:t>
    </dgm:pt>
    <dgm:pt modelId="{2C615159-74C0-47CF-8A86-27A7675D88C6}" type="sibTrans" cxnId="{3B010624-2361-4B12-BE11-0A2D2E3BF969}">
      <dgm:prSet/>
      <dgm:spPr/>
      <dgm:t>
        <a:bodyPr/>
        <a:lstStyle/>
        <a:p>
          <a:endParaRPr lang="en-AU"/>
        </a:p>
      </dgm:t>
    </dgm:pt>
    <dgm:pt modelId="{0AD6E556-9AF4-4445-9F35-45E496E17078}">
      <dgm:prSet phldrT="[Text]" custT="1"/>
      <dgm:spPr>
        <a:solidFill>
          <a:srgbClr val="D2C3DF">
            <a:alpha val="97255"/>
          </a:srgbClr>
        </a:solidFill>
      </dgm:spPr>
      <dgm:t>
        <a:bodyPr/>
        <a:lstStyle/>
        <a:p>
          <a:pPr>
            <a:buNone/>
          </a:pPr>
          <a:r>
            <a:rPr lang="en-AU" sz="1200" dirty="0"/>
            <a:t>The provider must actively engage with individuals to whom the provider delivers funded aged care services, supporters of individuals (if any) and any other persons involved in the care of individuals in developing and reviewing the individual’s care and services plans through ongoing communication.</a:t>
          </a:r>
        </a:p>
      </dgm:t>
    </dgm:pt>
    <dgm:pt modelId="{3F2A0525-6DDD-41A8-8E0A-AE9821473DD1}" type="parTrans" cxnId="{75F72DBD-1A51-4E32-91C1-925E712A43B0}">
      <dgm:prSet/>
      <dgm:spPr/>
      <dgm:t>
        <a:bodyPr/>
        <a:lstStyle/>
        <a:p>
          <a:endParaRPr lang="en-AU"/>
        </a:p>
      </dgm:t>
    </dgm:pt>
    <dgm:pt modelId="{FA2E4241-F4EC-4CCD-B5CD-79B4D5280E3A}" type="sibTrans" cxnId="{75F72DBD-1A51-4E32-91C1-925E712A43B0}">
      <dgm:prSet/>
      <dgm:spPr/>
      <dgm:t>
        <a:bodyPr/>
        <a:lstStyle/>
        <a:p>
          <a:endParaRPr lang="en-AU"/>
        </a:p>
      </dgm:t>
    </dgm:pt>
    <dgm:pt modelId="{250BD9F4-F908-4D29-ADE5-A225285FC028}">
      <dgm:prSet phldrT="[Text]" custT="1"/>
      <dgm:spPr>
        <a:solidFill>
          <a:srgbClr val="8B59A4"/>
        </a:solidFill>
      </dgm:spPr>
      <dgm:t>
        <a:bodyPr/>
        <a:lstStyle/>
        <a:p>
          <a:r>
            <a:rPr lang="en-AU" sz="1050" dirty="0"/>
            <a:t>Outcome 3.2: Delivery of funded aged care services</a:t>
          </a:r>
        </a:p>
      </dgm:t>
    </dgm:pt>
    <dgm:pt modelId="{865B75DC-18F7-4EF5-8C06-470735A41AD9}" type="parTrans" cxnId="{9875AE2C-C087-4B18-9609-045CC5F2A47C}">
      <dgm:prSet/>
      <dgm:spPr/>
      <dgm:t>
        <a:bodyPr/>
        <a:lstStyle/>
        <a:p>
          <a:endParaRPr lang="en-AU"/>
        </a:p>
      </dgm:t>
    </dgm:pt>
    <dgm:pt modelId="{082754EA-FF6F-46DC-BBB1-6D15A66BE318}" type="sibTrans" cxnId="{9875AE2C-C087-4B18-9609-045CC5F2A47C}">
      <dgm:prSet/>
      <dgm:spPr/>
      <dgm:t>
        <a:bodyPr/>
        <a:lstStyle/>
        <a:p>
          <a:endParaRPr lang="en-AU"/>
        </a:p>
      </dgm:t>
    </dgm:pt>
    <dgm:pt modelId="{74CF01A1-A8F4-4262-B611-CCB7D6E41D5D}">
      <dgm:prSet phldrT="[Text]" custT="1"/>
      <dgm:spPr>
        <a:solidFill>
          <a:srgbClr val="D2C3DF">
            <a:alpha val="97647"/>
          </a:srgbClr>
        </a:solidFill>
      </dgm:spPr>
      <dgm:t>
        <a:bodyPr/>
        <a:lstStyle/>
        <a:p>
          <a:pPr>
            <a:buNone/>
          </a:pPr>
          <a:r>
            <a:rPr lang="en-AU" sz="1200" dirty="0"/>
            <a:t>The provider must ensure that individuals receive quality funded aged care services that meet their needs, goals and preferences and optimise their quality of life, reablement and maintenance of function.</a:t>
          </a:r>
        </a:p>
      </dgm:t>
    </dgm:pt>
    <dgm:pt modelId="{FEB6C08D-E176-49F6-9EE3-3D9585241164}" type="parTrans" cxnId="{C6287B7C-694B-4E7F-A1A1-677AF1D6261C}">
      <dgm:prSet/>
      <dgm:spPr/>
      <dgm:t>
        <a:bodyPr/>
        <a:lstStyle/>
        <a:p>
          <a:endParaRPr lang="en-AU"/>
        </a:p>
      </dgm:t>
    </dgm:pt>
    <dgm:pt modelId="{0066B7FE-E8BC-40D7-89C3-1D7C68F05AFF}" type="sibTrans" cxnId="{C6287B7C-694B-4E7F-A1A1-677AF1D6261C}">
      <dgm:prSet/>
      <dgm:spPr/>
      <dgm:t>
        <a:bodyPr/>
        <a:lstStyle/>
        <a:p>
          <a:endParaRPr lang="en-AU"/>
        </a:p>
      </dgm:t>
    </dgm:pt>
    <dgm:pt modelId="{86BA19EC-C9A4-4FB3-B9D4-2376703787BD}">
      <dgm:prSet phldrT="[Text]" custT="1"/>
      <dgm:spPr>
        <a:solidFill>
          <a:srgbClr val="8B59A4"/>
        </a:solidFill>
      </dgm:spPr>
      <dgm:t>
        <a:bodyPr/>
        <a:lstStyle/>
        <a:p>
          <a:r>
            <a:rPr lang="en-AU" sz="1050"/>
            <a:t>Outcome 3.3: Communicating for safety and quality</a:t>
          </a:r>
        </a:p>
      </dgm:t>
    </dgm:pt>
    <dgm:pt modelId="{8CB271BF-2D92-4DB9-BA35-4F4D37EA5610}" type="parTrans" cxnId="{7E55A38B-1A3F-45FE-AFF5-F086653A134A}">
      <dgm:prSet/>
      <dgm:spPr/>
      <dgm:t>
        <a:bodyPr/>
        <a:lstStyle/>
        <a:p>
          <a:endParaRPr lang="en-AU"/>
        </a:p>
      </dgm:t>
    </dgm:pt>
    <dgm:pt modelId="{9A2C9513-589A-4F75-B403-0C5989A8E533}" type="sibTrans" cxnId="{7E55A38B-1A3F-45FE-AFF5-F086653A134A}">
      <dgm:prSet/>
      <dgm:spPr/>
      <dgm:t>
        <a:bodyPr/>
        <a:lstStyle/>
        <a:p>
          <a:endParaRPr lang="en-AU"/>
        </a:p>
      </dgm:t>
    </dgm:pt>
    <dgm:pt modelId="{F1F9ED08-D660-49B5-AA4F-C8FDCFCDDD15}">
      <dgm:prSet phldrT="[Text]" custT="1"/>
      <dgm:spPr>
        <a:solidFill>
          <a:srgbClr val="D2C3DF">
            <a:alpha val="97647"/>
          </a:srgbClr>
        </a:solidFill>
      </dgm:spPr>
      <dgm:t>
        <a:bodyPr/>
        <a:lstStyle/>
        <a:p>
          <a:pPr>
            <a:buNone/>
          </a:pPr>
          <a:r>
            <a:rPr lang="en-US" sz="1200" b="0" i="0" dirty="0"/>
            <a:t>The provider must ensure that critical information relevant to the delivery of funded aged care services to individuals is communicated effectively to the individuals, between aged care workers delivering the services, with supporters of the individuals and other persons supporting the individuals and with registered health practitioners, allied health professionals, allied health assistants and others involved in the individual’s care</a:t>
          </a:r>
          <a:r>
            <a:rPr lang="en-AU" sz="1200" dirty="0"/>
            <a:t>.</a:t>
          </a:r>
        </a:p>
      </dgm:t>
    </dgm:pt>
    <dgm:pt modelId="{7307FD4C-8C57-456A-8AB0-1363BDE09690}" type="parTrans" cxnId="{F01BDCC9-13C0-427B-8F38-E55D773358D8}">
      <dgm:prSet/>
      <dgm:spPr/>
      <dgm:t>
        <a:bodyPr/>
        <a:lstStyle/>
        <a:p>
          <a:endParaRPr lang="en-AU"/>
        </a:p>
      </dgm:t>
    </dgm:pt>
    <dgm:pt modelId="{F725CE23-3DC0-4887-B5F5-D947420D4DD6}" type="sibTrans" cxnId="{F01BDCC9-13C0-427B-8F38-E55D773358D8}">
      <dgm:prSet/>
      <dgm:spPr/>
      <dgm:t>
        <a:bodyPr/>
        <a:lstStyle/>
        <a:p>
          <a:endParaRPr lang="en-AU"/>
        </a:p>
      </dgm:t>
    </dgm:pt>
    <dgm:pt modelId="{07D547A5-087B-4B49-A267-F17C59F68B0E}">
      <dgm:prSet phldrT="[Text]" custT="1"/>
      <dgm:spPr>
        <a:solidFill>
          <a:srgbClr val="8B59A4"/>
        </a:solidFill>
      </dgm:spPr>
      <dgm:t>
        <a:bodyPr/>
        <a:lstStyle/>
        <a:p>
          <a:r>
            <a:rPr lang="en-AU" sz="1050" dirty="0"/>
            <a:t>Outcome 3.4: Planning and coordination of funded aged care services</a:t>
          </a:r>
        </a:p>
      </dgm:t>
    </dgm:pt>
    <dgm:pt modelId="{F1D35B45-7072-41E0-BAF7-101FD52B43CA}" type="parTrans" cxnId="{5252666D-ED1D-4A6C-93BC-FBE5B15ACF62}">
      <dgm:prSet/>
      <dgm:spPr/>
      <dgm:t>
        <a:bodyPr/>
        <a:lstStyle/>
        <a:p>
          <a:endParaRPr lang="en-AU"/>
        </a:p>
      </dgm:t>
    </dgm:pt>
    <dgm:pt modelId="{CC344517-E811-404D-8681-2C21F1D1D1BC}" type="sibTrans" cxnId="{5252666D-ED1D-4A6C-93BC-FBE5B15ACF62}">
      <dgm:prSet/>
      <dgm:spPr/>
      <dgm:t>
        <a:bodyPr/>
        <a:lstStyle/>
        <a:p>
          <a:endParaRPr lang="en-AU"/>
        </a:p>
      </dgm:t>
    </dgm:pt>
    <dgm:pt modelId="{2F5B0F4C-9A3F-49B9-85DE-0496F2C42D71}">
      <dgm:prSet phldrT="[Text]" custT="1"/>
      <dgm:spPr>
        <a:solidFill>
          <a:srgbClr val="D2C3DF">
            <a:alpha val="97647"/>
          </a:srgbClr>
        </a:solidFill>
      </dgm:spPr>
      <dgm:t>
        <a:bodyPr/>
        <a:lstStyle/>
        <a:p>
          <a:pPr>
            <a:buNone/>
          </a:pPr>
          <a:r>
            <a:rPr lang="en-AU" sz="1200" dirty="0"/>
            <a:t>The provider must ensure that individuals receive funded aged care services that are planned and coordinated, including where multiple health providers and registered providers, supporters of individuals and other persons supporting individuals are involved.</a:t>
          </a:r>
        </a:p>
      </dgm:t>
    </dgm:pt>
    <dgm:pt modelId="{29BAF8A4-4AA1-443E-AECD-D7618E82518D}" type="parTrans" cxnId="{3F7E42BF-832E-47DC-AB28-D2C8C53F9A25}">
      <dgm:prSet/>
      <dgm:spPr/>
      <dgm:t>
        <a:bodyPr/>
        <a:lstStyle/>
        <a:p>
          <a:endParaRPr lang="en-AU"/>
        </a:p>
      </dgm:t>
    </dgm:pt>
    <dgm:pt modelId="{D40E36BB-52C2-4E5D-9847-E83C6852C733}" type="sibTrans" cxnId="{3F7E42BF-832E-47DC-AB28-D2C8C53F9A25}">
      <dgm:prSet/>
      <dgm:spPr/>
      <dgm:t>
        <a:bodyPr/>
        <a:lstStyle/>
        <a:p>
          <a:endParaRPr lang="en-AU"/>
        </a:p>
      </dgm:t>
    </dgm:pt>
    <dgm:pt modelId="{8DADD7D6-70D6-4B72-BDF5-9F9C7616BCED}">
      <dgm:prSet phldrT="[Text]" custT="1"/>
      <dgm:spPr>
        <a:solidFill>
          <a:srgbClr val="D2C3DF">
            <a:alpha val="97255"/>
          </a:srgbClr>
        </a:solidFill>
      </dgm:spPr>
      <dgm:t>
        <a:bodyPr/>
        <a:lstStyle/>
        <a:p>
          <a:pPr>
            <a:buNone/>
          </a:pPr>
          <a:r>
            <a:rPr lang="en-AU" sz="1200"/>
            <a:t>Care and services plans must describe the current needs, goals and preferences of individuals and include strategies for risk management and preventative care.</a:t>
          </a:r>
        </a:p>
      </dgm:t>
    </dgm:pt>
    <dgm:pt modelId="{A702BE02-8E35-45B7-BA24-899E8B448A65}" type="parTrans" cxnId="{DF55D7BB-A24A-40D4-9148-DC621F19676D}">
      <dgm:prSet/>
      <dgm:spPr/>
      <dgm:t>
        <a:bodyPr/>
        <a:lstStyle/>
        <a:p>
          <a:endParaRPr lang="en-AU"/>
        </a:p>
      </dgm:t>
    </dgm:pt>
    <dgm:pt modelId="{8E8D2701-AD43-4BD4-A5F4-C32999924BA4}" type="sibTrans" cxnId="{DF55D7BB-A24A-40D4-9148-DC621F19676D}">
      <dgm:prSet/>
      <dgm:spPr/>
      <dgm:t>
        <a:bodyPr/>
        <a:lstStyle/>
        <a:p>
          <a:endParaRPr lang="en-AU"/>
        </a:p>
      </dgm:t>
    </dgm:pt>
    <dgm:pt modelId="{4D019235-B110-40A1-9152-B60A31CA7F15}">
      <dgm:prSet phldrT="[Text]" custT="1"/>
      <dgm:spPr>
        <a:solidFill>
          <a:srgbClr val="D2C3DF">
            <a:alpha val="97255"/>
          </a:srgbClr>
        </a:solidFill>
      </dgm:spPr>
      <dgm:t>
        <a:bodyPr/>
        <a:lstStyle/>
        <a:p>
          <a:pPr>
            <a:buNone/>
          </a:pPr>
          <a:r>
            <a:rPr lang="en-AU" sz="1200" dirty="0"/>
            <a:t>The provider must ensure that care and services plans are regularly reviewed and are used by aged care workers to guide the delivery of funded aged care services.</a:t>
          </a:r>
        </a:p>
      </dgm:t>
    </dgm:pt>
    <dgm:pt modelId="{6AFC658F-2569-4C81-BC79-5522C545A5ED}" type="parTrans" cxnId="{8B2B6BB4-437F-4F4A-90E6-8FB73415EA35}">
      <dgm:prSet/>
      <dgm:spPr/>
      <dgm:t>
        <a:bodyPr/>
        <a:lstStyle/>
        <a:p>
          <a:endParaRPr lang="en-AU"/>
        </a:p>
      </dgm:t>
    </dgm:pt>
    <dgm:pt modelId="{364A613B-CEE4-4A3B-9C70-EA8C35C5236A}" type="sibTrans" cxnId="{8B2B6BB4-437F-4F4A-90E6-8FB73415EA35}">
      <dgm:prSet/>
      <dgm:spPr/>
      <dgm:t>
        <a:bodyPr/>
        <a:lstStyle/>
        <a:p>
          <a:endParaRPr lang="en-AU"/>
        </a:p>
      </dgm:t>
    </dgm:pt>
    <dgm:pt modelId="{279AFAA7-4387-450F-85DB-1853D319AA77}">
      <dgm:prSet phldrT="[Text]" custT="1"/>
      <dgm:spPr>
        <a:solidFill>
          <a:srgbClr val="D2C3DF">
            <a:alpha val="97647"/>
          </a:srgbClr>
        </a:solidFill>
      </dgm:spPr>
      <dgm:t>
        <a:bodyPr/>
        <a:lstStyle/>
        <a:p>
          <a:pPr>
            <a:buNone/>
          </a:pPr>
          <a:r>
            <a:rPr lang="en-AU" sz="1200" dirty="0"/>
            <a:t>The provider must ensure that funded aged care services are delivered in a way that is culturally safe and culturally appropriate for individuals with specific needs and diverse backgrounds.</a:t>
          </a:r>
        </a:p>
      </dgm:t>
    </dgm:pt>
    <dgm:pt modelId="{52C4389D-525C-4ABF-8E83-5DE125722185}" type="parTrans" cxnId="{3FD4FB7E-82BD-4422-9B61-5EB698661DAD}">
      <dgm:prSet/>
      <dgm:spPr/>
      <dgm:t>
        <a:bodyPr/>
        <a:lstStyle/>
        <a:p>
          <a:endParaRPr lang="en-AU"/>
        </a:p>
      </dgm:t>
    </dgm:pt>
    <dgm:pt modelId="{2370A005-C448-4F8B-974F-74EB670528C6}" type="sibTrans" cxnId="{3FD4FB7E-82BD-4422-9B61-5EB698661DAD}">
      <dgm:prSet/>
      <dgm:spPr/>
      <dgm:t>
        <a:bodyPr/>
        <a:lstStyle/>
        <a:p>
          <a:endParaRPr lang="en-AU"/>
        </a:p>
      </dgm:t>
    </dgm:pt>
    <dgm:pt modelId="{CD885FB3-3623-4BD0-B456-5D6E3772F732}">
      <dgm:prSet phldrT="[Text]" custT="1"/>
      <dgm:spPr>
        <a:solidFill>
          <a:srgbClr val="D2C3DF">
            <a:alpha val="97647"/>
          </a:srgbClr>
        </a:solidFill>
      </dgm:spPr>
      <dgm:t>
        <a:bodyPr/>
        <a:lstStyle/>
        <a:p>
          <a:pPr>
            <a:buNone/>
          </a:pPr>
          <a:r>
            <a:rPr lang="en-AU" sz="1200"/>
            <a:t>The provider must ensure that risks to individuals, and changes and deterioration in the condition of individuals are escalated and communicated as appropriate.</a:t>
          </a:r>
        </a:p>
      </dgm:t>
    </dgm:pt>
    <dgm:pt modelId="{2207CD99-839D-49EB-8814-13DA4245DF42}" type="parTrans" cxnId="{B569C1B5-D7BC-4E13-AF0C-8BF06FEBB3EE}">
      <dgm:prSet/>
      <dgm:spPr/>
      <dgm:t>
        <a:bodyPr/>
        <a:lstStyle/>
        <a:p>
          <a:endParaRPr lang="en-AU"/>
        </a:p>
      </dgm:t>
    </dgm:pt>
    <dgm:pt modelId="{8AFD1422-783F-4249-A5AE-B2C929029FA6}" type="sibTrans" cxnId="{B569C1B5-D7BC-4E13-AF0C-8BF06FEBB3EE}">
      <dgm:prSet/>
      <dgm:spPr/>
      <dgm:t>
        <a:bodyPr/>
        <a:lstStyle/>
        <a:p>
          <a:endParaRPr lang="en-AU"/>
        </a:p>
      </dgm:t>
    </dgm:pt>
    <dgm:pt modelId="{2259F31A-1BDD-4266-8814-E80C7A975987}" type="pres">
      <dgm:prSet presAssocID="{3D8302F5-8CB7-453B-8016-086F4408EF30}" presName="Name0" presStyleCnt="0">
        <dgm:presLayoutVars>
          <dgm:dir/>
          <dgm:animLvl val="lvl"/>
          <dgm:resizeHandles val="exact"/>
        </dgm:presLayoutVars>
      </dgm:prSet>
      <dgm:spPr/>
    </dgm:pt>
    <dgm:pt modelId="{2BF18588-F4C1-4523-98DC-556186107CB4}" type="pres">
      <dgm:prSet presAssocID="{60841481-07E2-4228-9798-E9F04F5BEF0B}" presName="composite" presStyleCnt="0"/>
      <dgm:spPr/>
    </dgm:pt>
    <dgm:pt modelId="{69483792-89F4-4FE4-940F-B62D2038764B}" type="pres">
      <dgm:prSet presAssocID="{60841481-07E2-4228-9798-E9F04F5BEF0B}" presName="parTx" presStyleLbl="alignNode1" presStyleIdx="0" presStyleCnt="4" custScaleX="105298">
        <dgm:presLayoutVars>
          <dgm:chMax val="0"/>
          <dgm:chPref val="0"/>
          <dgm:bulletEnabled val="1"/>
        </dgm:presLayoutVars>
      </dgm:prSet>
      <dgm:spPr/>
    </dgm:pt>
    <dgm:pt modelId="{ABC9B620-E686-4605-901B-3AE79B11A046}" type="pres">
      <dgm:prSet presAssocID="{60841481-07E2-4228-9798-E9F04F5BEF0B}" presName="desTx" presStyleLbl="alignAccFollowNode1" presStyleIdx="0" presStyleCnt="4" custScaleX="105441">
        <dgm:presLayoutVars>
          <dgm:bulletEnabled val="1"/>
        </dgm:presLayoutVars>
      </dgm:prSet>
      <dgm:spPr/>
    </dgm:pt>
    <dgm:pt modelId="{65574BA3-69E6-4300-9636-23F56C81078A}" type="pres">
      <dgm:prSet presAssocID="{2C615159-74C0-47CF-8A86-27A7675D88C6}" presName="space" presStyleCnt="0"/>
      <dgm:spPr/>
    </dgm:pt>
    <dgm:pt modelId="{DE53C1DB-DCE7-4529-92C4-DF81D35524A5}" type="pres">
      <dgm:prSet presAssocID="{250BD9F4-F908-4D29-ADE5-A225285FC028}" presName="composite" presStyleCnt="0"/>
      <dgm:spPr/>
    </dgm:pt>
    <dgm:pt modelId="{B1DC46BC-76CD-4B61-9C46-0185253C0E3B}" type="pres">
      <dgm:prSet presAssocID="{250BD9F4-F908-4D29-ADE5-A225285FC028}" presName="parTx" presStyleLbl="alignNode1" presStyleIdx="1" presStyleCnt="4">
        <dgm:presLayoutVars>
          <dgm:chMax val="0"/>
          <dgm:chPref val="0"/>
          <dgm:bulletEnabled val="1"/>
        </dgm:presLayoutVars>
      </dgm:prSet>
      <dgm:spPr/>
    </dgm:pt>
    <dgm:pt modelId="{DD331CCD-72A7-4D59-B6AA-641E7EF2A110}" type="pres">
      <dgm:prSet presAssocID="{250BD9F4-F908-4D29-ADE5-A225285FC028}" presName="desTx" presStyleLbl="alignAccFollowNode1" presStyleIdx="1" presStyleCnt="4">
        <dgm:presLayoutVars>
          <dgm:bulletEnabled val="1"/>
        </dgm:presLayoutVars>
      </dgm:prSet>
      <dgm:spPr/>
    </dgm:pt>
    <dgm:pt modelId="{8DBCF49A-28DB-49A4-82A0-F0FFC6B7E3DB}" type="pres">
      <dgm:prSet presAssocID="{082754EA-FF6F-46DC-BBB1-6D15A66BE318}" presName="space" presStyleCnt="0"/>
      <dgm:spPr/>
    </dgm:pt>
    <dgm:pt modelId="{50C9FCCE-36C9-4172-9AD8-79F2462CCB04}" type="pres">
      <dgm:prSet presAssocID="{86BA19EC-C9A4-4FB3-B9D4-2376703787BD}" presName="composite" presStyleCnt="0"/>
      <dgm:spPr/>
    </dgm:pt>
    <dgm:pt modelId="{B3A95E6E-54FE-4A6F-A2C8-924B46F33FF8}" type="pres">
      <dgm:prSet presAssocID="{86BA19EC-C9A4-4FB3-B9D4-2376703787BD}" presName="parTx" presStyleLbl="alignNode1" presStyleIdx="2" presStyleCnt="4">
        <dgm:presLayoutVars>
          <dgm:chMax val="0"/>
          <dgm:chPref val="0"/>
          <dgm:bulletEnabled val="1"/>
        </dgm:presLayoutVars>
      </dgm:prSet>
      <dgm:spPr/>
    </dgm:pt>
    <dgm:pt modelId="{0E46EDF5-9C50-449B-88F0-64D9DB73520A}" type="pres">
      <dgm:prSet presAssocID="{86BA19EC-C9A4-4FB3-B9D4-2376703787BD}" presName="desTx" presStyleLbl="alignAccFollowNode1" presStyleIdx="2" presStyleCnt="4">
        <dgm:presLayoutVars>
          <dgm:bulletEnabled val="1"/>
        </dgm:presLayoutVars>
      </dgm:prSet>
      <dgm:spPr/>
    </dgm:pt>
    <dgm:pt modelId="{284F5417-0D04-4DDD-AA5C-8E7A6D4E66FD}" type="pres">
      <dgm:prSet presAssocID="{9A2C9513-589A-4F75-B403-0C5989A8E533}" presName="space" presStyleCnt="0"/>
      <dgm:spPr/>
    </dgm:pt>
    <dgm:pt modelId="{5FD43725-8FAA-43B1-BF8C-3E320EC920E3}" type="pres">
      <dgm:prSet presAssocID="{07D547A5-087B-4B49-A267-F17C59F68B0E}" presName="composite" presStyleCnt="0"/>
      <dgm:spPr/>
    </dgm:pt>
    <dgm:pt modelId="{4764A036-40C5-4D29-B4CD-B637FE56CB44}" type="pres">
      <dgm:prSet presAssocID="{07D547A5-087B-4B49-A267-F17C59F68B0E}" presName="parTx" presStyleLbl="alignNode1" presStyleIdx="3" presStyleCnt="4">
        <dgm:presLayoutVars>
          <dgm:chMax val="0"/>
          <dgm:chPref val="0"/>
          <dgm:bulletEnabled val="1"/>
        </dgm:presLayoutVars>
      </dgm:prSet>
      <dgm:spPr/>
    </dgm:pt>
    <dgm:pt modelId="{5DFA2051-B862-4721-A862-6297CAAD3F1A}" type="pres">
      <dgm:prSet presAssocID="{07D547A5-087B-4B49-A267-F17C59F68B0E}" presName="desTx" presStyleLbl="alignAccFollowNode1" presStyleIdx="3" presStyleCnt="4">
        <dgm:presLayoutVars>
          <dgm:bulletEnabled val="1"/>
        </dgm:presLayoutVars>
      </dgm:prSet>
      <dgm:spPr/>
    </dgm:pt>
  </dgm:ptLst>
  <dgm:cxnLst>
    <dgm:cxn modelId="{D48CE71B-8B10-4C41-9BC9-DA15FE8CFFA4}" type="presOf" srcId="{2F5B0F4C-9A3F-49B9-85DE-0496F2C42D71}" destId="{5DFA2051-B862-4721-A862-6297CAAD3F1A}" srcOrd="0" destOrd="0" presId="urn:microsoft.com/office/officeart/2005/8/layout/hList1"/>
    <dgm:cxn modelId="{0DD12D22-0E2B-478D-BD47-91BFA47D17C7}" type="presOf" srcId="{4D019235-B110-40A1-9152-B60A31CA7F15}" destId="{ABC9B620-E686-4605-901B-3AE79B11A046}" srcOrd="0" destOrd="2" presId="urn:microsoft.com/office/officeart/2005/8/layout/hList1"/>
    <dgm:cxn modelId="{3B010624-2361-4B12-BE11-0A2D2E3BF969}" srcId="{3D8302F5-8CB7-453B-8016-086F4408EF30}" destId="{60841481-07E2-4228-9798-E9F04F5BEF0B}" srcOrd="0" destOrd="0" parTransId="{14166B6D-8AA4-4A4E-BEEC-5BF05E32FBEB}" sibTransId="{2C615159-74C0-47CF-8A86-27A7675D88C6}"/>
    <dgm:cxn modelId="{9875AE2C-C087-4B18-9609-045CC5F2A47C}" srcId="{3D8302F5-8CB7-453B-8016-086F4408EF30}" destId="{250BD9F4-F908-4D29-ADE5-A225285FC028}" srcOrd="1" destOrd="0" parTransId="{865B75DC-18F7-4EF5-8C06-470735A41AD9}" sibTransId="{082754EA-FF6F-46DC-BBB1-6D15A66BE318}"/>
    <dgm:cxn modelId="{0C787134-081D-49F7-8FD1-761A64893822}" type="presOf" srcId="{CD885FB3-3623-4BD0-B456-5D6E3772F732}" destId="{0E46EDF5-9C50-449B-88F0-64D9DB73520A}" srcOrd="0" destOrd="1" presId="urn:microsoft.com/office/officeart/2005/8/layout/hList1"/>
    <dgm:cxn modelId="{D3DEC63A-DAA9-4A73-919C-F17E29391312}" type="presOf" srcId="{F1F9ED08-D660-49B5-AA4F-C8FDCFCDDD15}" destId="{0E46EDF5-9C50-449B-88F0-64D9DB73520A}" srcOrd="0" destOrd="0" presId="urn:microsoft.com/office/officeart/2005/8/layout/hList1"/>
    <dgm:cxn modelId="{518E5541-4227-4C48-8CE1-C1807AA27EEA}" type="presOf" srcId="{0AD6E556-9AF4-4445-9F35-45E496E17078}" destId="{ABC9B620-E686-4605-901B-3AE79B11A046}" srcOrd="0" destOrd="0" presId="urn:microsoft.com/office/officeart/2005/8/layout/hList1"/>
    <dgm:cxn modelId="{F9BAE946-76B2-4E12-B457-FE17616078C4}" type="presOf" srcId="{60841481-07E2-4228-9798-E9F04F5BEF0B}" destId="{69483792-89F4-4FE4-940F-B62D2038764B}" srcOrd="0" destOrd="0" presId="urn:microsoft.com/office/officeart/2005/8/layout/hList1"/>
    <dgm:cxn modelId="{5252666D-ED1D-4A6C-93BC-FBE5B15ACF62}" srcId="{3D8302F5-8CB7-453B-8016-086F4408EF30}" destId="{07D547A5-087B-4B49-A267-F17C59F68B0E}" srcOrd="3" destOrd="0" parTransId="{F1D35B45-7072-41E0-BAF7-101FD52B43CA}" sibTransId="{CC344517-E811-404D-8681-2C21F1D1D1BC}"/>
    <dgm:cxn modelId="{C7F52976-1BA0-4F7D-843A-6200771B5C8E}" type="presOf" srcId="{74CF01A1-A8F4-4262-B611-CCB7D6E41D5D}" destId="{DD331CCD-72A7-4D59-B6AA-641E7EF2A110}" srcOrd="0" destOrd="0" presId="urn:microsoft.com/office/officeart/2005/8/layout/hList1"/>
    <dgm:cxn modelId="{C6287B7C-694B-4E7F-A1A1-677AF1D6261C}" srcId="{250BD9F4-F908-4D29-ADE5-A225285FC028}" destId="{74CF01A1-A8F4-4262-B611-CCB7D6E41D5D}" srcOrd="0" destOrd="0" parTransId="{FEB6C08D-E176-49F6-9EE3-3D9585241164}" sibTransId="{0066B7FE-E8BC-40D7-89C3-1D7C68F05AFF}"/>
    <dgm:cxn modelId="{3FD4FB7E-82BD-4422-9B61-5EB698661DAD}" srcId="{250BD9F4-F908-4D29-ADE5-A225285FC028}" destId="{279AFAA7-4387-450F-85DB-1853D319AA77}" srcOrd="1" destOrd="0" parTransId="{52C4389D-525C-4ABF-8E83-5DE125722185}" sibTransId="{2370A005-C448-4F8B-974F-74EB670528C6}"/>
    <dgm:cxn modelId="{7E55A38B-1A3F-45FE-AFF5-F086653A134A}" srcId="{3D8302F5-8CB7-453B-8016-086F4408EF30}" destId="{86BA19EC-C9A4-4FB3-B9D4-2376703787BD}" srcOrd="2" destOrd="0" parTransId="{8CB271BF-2D92-4DB9-BA35-4F4D37EA5610}" sibTransId="{9A2C9513-589A-4F75-B403-0C5989A8E533}"/>
    <dgm:cxn modelId="{227CD2A1-A592-47E6-AF7C-FA656DB7D348}" type="presOf" srcId="{8DADD7D6-70D6-4B72-BDF5-9F9C7616BCED}" destId="{ABC9B620-E686-4605-901B-3AE79B11A046}" srcOrd="0" destOrd="1" presId="urn:microsoft.com/office/officeart/2005/8/layout/hList1"/>
    <dgm:cxn modelId="{8B2B6BB4-437F-4F4A-90E6-8FB73415EA35}" srcId="{60841481-07E2-4228-9798-E9F04F5BEF0B}" destId="{4D019235-B110-40A1-9152-B60A31CA7F15}" srcOrd="2" destOrd="0" parTransId="{6AFC658F-2569-4C81-BC79-5522C545A5ED}" sibTransId="{364A613B-CEE4-4A3B-9C70-EA8C35C5236A}"/>
    <dgm:cxn modelId="{B569C1B5-D7BC-4E13-AF0C-8BF06FEBB3EE}" srcId="{86BA19EC-C9A4-4FB3-B9D4-2376703787BD}" destId="{CD885FB3-3623-4BD0-B456-5D6E3772F732}" srcOrd="1" destOrd="0" parTransId="{2207CD99-839D-49EB-8814-13DA4245DF42}" sibTransId="{8AFD1422-783F-4249-A5AE-B2C929029FA6}"/>
    <dgm:cxn modelId="{DF55D7BB-A24A-40D4-9148-DC621F19676D}" srcId="{60841481-07E2-4228-9798-E9F04F5BEF0B}" destId="{8DADD7D6-70D6-4B72-BDF5-9F9C7616BCED}" srcOrd="1" destOrd="0" parTransId="{A702BE02-8E35-45B7-BA24-899E8B448A65}" sibTransId="{8E8D2701-AD43-4BD4-A5F4-C32999924BA4}"/>
    <dgm:cxn modelId="{75F72DBD-1A51-4E32-91C1-925E712A43B0}" srcId="{60841481-07E2-4228-9798-E9F04F5BEF0B}" destId="{0AD6E556-9AF4-4445-9F35-45E496E17078}" srcOrd="0" destOrd="0" parTransId="{3F2A0525-6DDD-41A8-8E0A-AE9821473DD1}" sibTransId="{FA2E4241-F4EC-4CCD-B5CD-79B4D5280E3A}"/>
    <dgm:cxn modelId="{3F7E42BF-832E-47DC-AB28-D2C8C53F9A25}" srcId="{07D547A5-087B-4B49-A267-F17C59F68B0E}" destId="{2F5B0F4C-9A3F-49B9-85DE-0496F2C42D71}" srcOrd="0" destOrd="0" parTransId="{29BAF8A4-4AA1-443E-AECD-D7618E82518D}" sibTransId="{D40E36BB-52C2-4E5D-9847-E83C6852C733}"/>
    <dgm:cxn modelId="{F01BDCC9-13C0-427B-8F38-E55D773358D8}" srcId="{86BA19EC-C9A4-4FB3-B9D4-2376703787BD}" destId="{F1F9ED08-D660-49B5-AA4F-C8FDCFCDDD15}" srcOrd="0" destOrd="0" parTransId="{7307FD4C-8C57-456A-8AB0-1363BDE09690}" sibTransId="{F725CE23-3DC0-4887-B5F5-D947420D4DD6}"/>
    <dgm:cxn modelId="{FD6335CE-E230-4164-99A7-CF1A505371CB}" type="presOf" srcId="{86BA19EC-C9A4-4FB3-B9D4-2376703787BD}" destId="{B3A95E6E-54FE-4A6F-A2C8-924B46F33FF8}" srcOrd="0" destOrd="0" presId="urn:microsoft.com/office/officeart/2005/8/layout/hList1"/>
    <dgm:cxn modelId="{C0B88AD2-4769-44A1-A300-7362E1E64988}" type="presOf" srcId="{07D547A5-087B-4B49-A267-F17C59F68B0E}" destId="{4764A036-40C5-4D29-B4CD-B637FE56CB44}" srcOrd="0" destOrd="0" presId="urn:microsoft.com/office/officeart/2005/8/layout/hList1"/>
    <dgm:cxn modelId="{A922AEE5-4767-4FAA-AD1D-8580163E85A5}" type="presOf" srcId="{250BD9F4-F908-4D29-ADE5-A225285FC028}" destId="{B1DC46BC-76CD-4B61-9C46-0185253C0E3B}" srcOrd="0" destOrd="0" presId="urn:microsoft.com/office/officeart/2005/8/layout/hList1"/>
    <dgm:cxn modelId="{61ADDFE6-641B-47AD-8C97-39E4D83C1E32}" type="presOf" srcId="{3D8302F5-8CB7-453B-8016-086F4408EF30}" destId="{2259F31A-1BDD-4266-8814-E80C7A975987}" srcOrd="0" destOrd="0" presId="urn:microsoft.com/office/officeart/2005/8/layout/hList1"/>
    <dgm:cxn modelId="{3BDA4FFD-531D-4F3F-B9DF-1D5D5D133221}" type="presOf" srcId="{279AFAA7-4387-450F-85DB-1853D319AA77}" destId="{DD331CCD-72A7-4D59-B6AA-641E7EF2A110}" srcOrd="0" destOrd="1" presId="urn:microsoft.com/office/officeart/2005/8/layout/hList1"/>
    <dgm:cxn modelId="{AAAEBBF0-6DB5-4CEF-A629-86F9A626705E}" type="presParOf" srcId="{2259F31A-1BDD-4266-8814-E80C7A975987}" destId="{2BF18588-F4C1-4523-98DC-556186107CB4}" srcOrd="0" destOrd="0" presId="urn:microsoft.com/office/officeart/2005/8/layout/hList1"/>
    <dgm:cxn modelId="{62B7EDD9-F4B0-4EE8-9C4A-4682432A2BA7}" type="presParOf" srcId="{2BF18588-F4C1-4523-98DC-556186107CB4}" destId="{69483792-89F4-4FE4-940F-B62D2038764B}" srcOrd="0" destOrd="0" presId="urn:microsoft.com/office/officeart/2005/8/layout/hList1"/>
    <dgm:cxn modelId="{04D1D9EE-B21C-4699-BC3F-C3CE96E44795}" type="presParOf" srcId="{2BF18588-F4C1-4523-98DC-556186107CB4}" destId="{ABC9B620-E686-4605-901B-3AE79B11A046}" srcOrd="1" destOrd="0" presId="urn:microsoft.com/office/officeart/2005/8/layout/hList1"/>
    <dgm:cxn modelId="{5865205A-0443-463D-93E1-1437013DCAC8}" type="presParOf" srcId="{2259F31A-1BDD-4266-8814-E80C7A975987}" destId="{65574BA3-69E6-4300-9636-23F56C81078A}" srcOrd="1" destOrd="0" presId="urn:microsoft.com/office/officeart/2005/8/layout/hList1"/>
    <dgm:cxn modelId="{52219107-C031-4F13-82C0-C93178C47475}" type="presParOf" srcId="{2259F31A-1BDD-4266-8814-E80C7A975987}" destId="{DE53C1DB-DCE7-4529-92C4-DF81D35524A5}" srcOrd="2" destOrd="0" presId="urn:microsoft.com/office/officeart/2005/8/layout/hList1"/>
    <dgm:cxn modelId="{9F64C8BC-FEEB-45AE-9CD9-0D28F10587BF}" type="presParOf" srcId="{DE53C1DB-DCE7-4529-92C4-DF81D35524A5}" destId="{B1DC46BC-76CD-4B61-9C46-0185253C0E3B}" srcOrd="0" destOrd="0" presId="urn:microsoft.com/office/officeart/2005/8/layout/hList1"/>
    <dgm:cxn modelId="{874DA0B0-B5D9-4F96-BA5D-DF6ECEB397CA}" type="presParOf" srcId="{DE53C1DB-DCE7-4529-92C4-DF81D35524A5}" destId="{DD331CCD-72A7-4D59-B6AA-641E7EF2A110}" srcOrd="1" destOrd="0" presId="urn:microsoft.com/office/officeart/2005/8/layout/hList1"/>
    <dgm:cxn modelId="{AA5CCB45-27B0-41D0-95DA-09A417BF83E1}" type="presParOf" srcId="{2259F31A-1BDD-4266-8814-E80C7A975987}" destId="{8DBCF49A-28DB-49A4-82A0-F0FFC6B7E3DB}" srcOrd="3" destOrd="0" presId="urn:microsoft.com/office/officeart/2005/8/layout/hList1"/>
    <dgm:cxn modelId="{47E233C0-3B1E-4581-953E-AEC57E46CA66}" type="presParOf" srcId="{2259F31A-1BDD-4266-8814-E80C7A975987}" destId="{50C9FCCE-36C9-4172-9AD8-79F2462CCB04}" srcOrd="4" destOrd="0" presId="urn:microsoft.com/office/officeart/2005/8/layout/hList1"/>
    <dgm:cxn modelId="{AB691258-24D1-430D-9414-6F95410D519B}" type="presParOf" srcId="{50C9FCCE-36C9-4172-9AD8-79F2462CCB04}" destId="{B3A95E6E-54FE-4A6F-A2C8-924B46F33FF8}" srcOrd="0" destOrd="0" presId="urn:microsoft.com/office/officeart/2005/8/layout/hList1"/>
    <dgm:cxn modelId="{D22B20E3-3873-4F4A-938B-337DAD29CC50}" type="presParOf" srcId="{50C9FCCE-36C9-4172-9AD8-79F2462CCB04}" destId="{0E46EDF5-9C50-449B-88F0-64D9DB73520A}" srcOrd="1" destOrd="0" presId="urn:microsoft.com/office/officeart/2005/8/layout/hList1"/>
    <dgm:cxn modelId="{9EFEB3A7-8DB1-4047-8598-BECBE36B04ED}" type="presParOf" srcId="{2259F31A-1BDD-4266-8814-E80C7A975987}" destId="{284F5417-0D04-4DDD-AA5C-8E7A6D4E66FD}" srcOrd="5" destOrd="0" presId="urn:microsoft.com/office/officeart/2005/8/layout/hList1"/>
    <dgm:cxn modelId="{B3147DEB-F21E-44A7-B8F7-705DF9BEB8F7}" type="presParOf" srcId="{2259F31A-1BDD-4266-8814-E80C7A975987}" destId="{5FD43725-8FAA-43B1-BF8C-3E320EC920E3}" srcOrd="6" destOrd="0" presId="urn:microsoft.com/office/officeart/2005/8/layout/hList1"/>
    <dgm:cxn modelId="{208854E5-290E-4471-96C6-083C1E40489D}" type="presParOf" srcId="{5FD43725-8FAA-43B1-BF8C-3E320EC920E3}" destId="{4764A036-40C5-4D29-B4CD-B637FE56CB44}" srcOrd="0" destOrd="0" presId="urn:microsoft.com/office/officeart/2005/8/layout/hList1"/>
    <dgm:cxn modelId="{1B923D65-4F03-4AFD-893E-8CC671A3C5C8}" type="presParOf" srcId="{5FD43725-8FAA-43B1-BF8C-3E320EC920E3}" destId="{5DFA2051-B862-4721-A862-6297CAAD3F1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8302F5-8CB7-453B-8016-086F4408E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60841481-07E2-4228-9798-E9F04F5BEF0B}">
      <dgm:prSet phldrT="[Text]"/>
      <dgm:spPr>
        <a:solidFill>
          <a:srgbClr val="1E1544"/>
        </a:solidFill>
      </dgm:spPr>
      <dgm:t>
        <a:bodyPr/>
        <a:lstStyle/>
        <a:p>
          <a:pPr rtl="0"/>
          <a:r>
            <a:rPr lang="en-AU" b="0"/>
            <a:t>Outcome </a:t>
          </a:r>
          <a:r>
            <a:rPr lang="en-AU" b="0">
              <a:latin typeface="+mn-lt"/>
            </a:rPr>
            <a:t>4.1a: Environment – services delivered in the individual's home</a:t>
          </a:r>
        </a:p>
      </dgm:t>
    </dgm:pt>
    <dgm:pt modelId="{14166B6D-8AA4-4A4E-BEEC-5BF05E32FBEB}" type="parTrans" cxnId="{3B010624-2361-4B12-BE11-0A2D2E3BF969}">
      <dgm:prSet/>
      <dgm:spPr/>
      <dgm:t>
        <a:bodyPr/>
        <a:lstStyle/>
        <a:p>
          <a:endParaRPr lang="en-AU"/>
        </a:p>
      </dgm:t>
    </dgm:pt>
    <dgm:pt modelId="{2C615159-74C0-47CF-8A86-27A7675D88C6}" type="sibTrans" cxnId="{3B010624-2361-4B12-BE11-0A2D2E3BF969}">
      <dgm:prSet/>
      <dgm:spPr/>
      <dgm:t>
        <a:bodyPr/>
        <a:lstStyle/>
        <a:p>
          <a:endParaRPr lang="en-AU"/>
        </a:p>
      </dgm:t>
    </dgm:pt>
    <dgm:pt modelId="{0AD6E556-9AF4-4445-9F35-45E496E17078}">
      <dgm:prSet phldrT="[Text]" custT="1"/>
      <dgm:spPr>
        <a:solidFill>
          <a:srgbClr val="A098AC">
            <a:alpha val="97255"/>
          </a:srgbClr>
        </a:solidFill>
      </dgm:spPr>
      <dgm:t>
        <a:bodyPr/>
        <a:lstStyle/>
        <a:p>
          <a:pPr>
            <a:buNone/>
          </a:pPr>
          <a:r>
            <a:rPr lang="en-AU" sz="1200" dirty="0"/>
            <a:t>When delivering funded aged care services to individuals in their homes, the provider must support the individuals to mitigate environmental risks relevant to the services.</a:t>
          </a:r>
        </a:p>
      </dgm:t>
    </dgm:pt>
    <dgm:pt modelId="{3F2A0525-6DDD-41A8-8E0A-AE9821473DD1}" type="parTrans" cxnId="{75F72DBD-1A51-4E32-91C1-925E712A43B0}">
      <dgm:prSet/>
      <dgm:spPr/>
      <dgm:t>
        <a:bodyPr/>
        <a:lstStyle/>
        <a:p>
          <a:endParaRPr lang="en-AU"/>
        </a:p>
      </dgm:t>
    </dgm:pt>
    <dgm:pt modelId="{FA2E4241-F4EC-4CCD-B5CD-79B4D5280E3A}" type="sibTrans" cxnId="{75F72DBD-1A51-4E32-91C1-925E712A43B0}">
      <dgm:prSet/>
      <dgm:spPr/>
      <dgm:t>
        <a:bodyPr/>
        <a:lstStyle/>
        <a:p>
          <a:endParaRPr lang="en-AU"/>
        </a:p>
      </dgm:t>
    </dgm:pt>
    <dgm:pt modelId="{250BD9F4-F908-4D29-ADE5-A225285FC028}">
      <dgm:prSet phldrT="[Text]"/>
      <dgm:spPr>
        <a:solidFill>
          <a:srgbClr val="1E1544"/>
        </a:solidFill>
      </dgm:spPr>
      <dgm:t>
        <a:bodyPr/>
        <a:lstStyle/>
        <a:p>
          <a:pPr rtl="0"/>
          <a:r>
            <a:rPr lang="en-AU"/>
            <a:t>Outcome </a:t>
          </a:r>
          <a:r>
            <a:rPr lang="en-AU">
              <a:latin typeface="+mn-lt"/>
            </a:rPr>
            <a:t>4.1b: Environment – services delivered other than in the individual's home</a:t>
          </a:r>
        </a:p>
      </dgm:t>
    </dgm:pt>
    <dgm:pt modelId="{865B75DC-18F7-4EF5-8C06-470735A41AD9}" type="parTrans" cxnId="{9875AE2C-C087-4B18-9609-045CC5F2A47C}">
      <dgm:prSet/>
      <dgm:spPr/>
      <dgm:t>
        <a:bodyPr/>
        <a:lstStyle/>
        <a:p>
          <a:endParaRPr lang="en-AU"/>
        </a:p>
      </dgm:t>
    </dgm:pt>
    <dgm:pt modelId="{082754EA-FF6F-46DC-BBB1-6D15A66BE318}" type="sibTrans" cxnId="{9875AE2C-C087-4B18-9609-045CC5F2A47C}">
      <dgm:prSet/>
      <dgm:spPr/>
      <dgm:t>
        <a:bodyPr/>
        <a:lstStyle/>
        <a:p>
          <a:endParaRPr lang="en-AU"/>
        </a:p>
      </dgm:t>
    </dgm:pt>
    <dgm:pt modelId="{74CF01A1-A8F4-4262-B611-CCB7D6E41D5D}">
      <dgm:prSet phldrT="[Text]" custT="1"/>
      <dgm:spPr>
        <a:solidFill>
          <a:srgbClr val="A098AC">
            <a:alpha val="97647"/>
          </a:srgbClr>
        </a:solidFill>
      </dgm:spPr>
      <dgm:t>
        <a:bodyPr/>
        <a:lstStyle/>
        <a:p>
          <a:pPr>
            <a:buNone/>
          </a:pPr>
          <a:r>
            <a:rPr lang="en-AU" sz="1200" dirty="0"/>
            <a:t>Where the provider delivers funded aged care services to individuals other than in their homes, the provider must ensure that individuals are able to access funded aged care services in a clean, safe and comfortable environment that optimises their sense of belonging, interaction and function.</a:t>
          </a:r>
        </a:p>
      </dgm:t>
    </dgm:pt>
    <dgm:pt modelId="{FEB6C08D-E176-49F6-9EE3-3D9585241164}" type="parTrans" cxnId="{C6287B7C-694B-4E7F-A1A1-677AF1D6261C}">
      <dgm:prSet/>
      <dgm:spPr/>
      <dgm:t>
        <a:bodyPr/>
        <a:lstStyle/>
        <a:p>
          <a:endParaRPr lang="en-AU"/>
        </a:p>
      </dgm:t>
    </dgm:pt>
    <dgm:pt modelId="{0066B7FE-E8BC-40D7-89C3-1D7C68F05AFF}" type="sibTrans" cxnId="{C6287B7C-694B-4E7F-A1A1-677AF1D6261C}">
      <dgm:prSet/>
      <dgm:spPr/>
      <dgm:t>
        <a:bodyPr/>
        <a:lstStyle/>
        <a:p>
          <a:endParaRPr lang="en-AU"/>
        </a:p>
      </dgm:t>
    </dgm:pt>
    <dgm:pt modelId="{86BA19EC-C9A4-4FB3-B9D4-2376703787BD}">
      <dgm:prSet phldrT="[Text]"/>
      <dgm:spPr>
        <a:solidFill>
          <a:srgbClr val="1E1544"/>
        </a:solidFill>
      </dgm:spPr>
      <dgm:t>
        <a:bodyPr/>
        <a:lstStyle/>
        <a:p>
          <a:pPr rtl="0"/>
          <a:r>
            <a:rPr lang="en-AU" b="0">
              <a:latin typeface="+mn-lt"/>
            </a:rPr>
            <a:t>Outcome 4.2: Infection prevention and control</a:t>
          </a:r>
        </a:p>
      </dgm:t>
    </dgm:pt>
    <dgm:pt modelId="{8CB271BF-2D92-4DB9-BA35-4F4D37EA5610}" type="parTrans" cxnId="{7E55A38B-1A3F-45FE-AFF5-F086653A134A}">
      <dgm:prSet/>
      <dgm:spPr/>
      <dgm:t>
        <a:bodyPr/>
        <a:lstStyle/>
        <a:p>
          <a:endParaRPr lang="en-AU"/>
        </a:p>
      </dgm:t>
    </dgm:pt>
    <dgm:pt modelId="{9A2C9513-589A-4F75-B403-0C5989A8E533}" type="sibTrans" cxnId="{7E55A38B-1A3F-45FE-AFF5-F086653A134A}">
      <dgm:prSet/>
      <dgm:spPr/>
      <dgm:t>
        <a:bodyPr/>
        <a:lstStyle/>
        <a:p>
          <a:endParaRPr lang="en-AU"/>
        </a:p>
      </dgm:t>
    </dgm:pt>
    <dgm:pt modelId="{F1F9ED08-D660-49B5-AA4F-C8FDCFCDDD15}">
      <dgm:prSet phldrT="[Text]" custT="1"/>
      <dgm:spPr>
        <a:solidFill>
          <a:srgbClr val="A098AC">
            <a:alpha val="97647"/>
          </a:srgbClr>
        </a:solidFill>
      </dgm:spPr>
      <dgm:t>
        <a:bodyPr/>
        <a:lstStyle/>
        <a:p>
          <a:pPr>
            <a:buNone/>
          </a:pPr>
          <a:r>
            <a:rPr lang="en-AU" sz="1200"/>
            <a:t>The provider must have an appropriate infection prevention and control system.</a:t>
          </a:r>
        </a:p>
      </dgm:t>
    </dgm:pt>
    <dgm:pt modelId="{7307FD4C-8C57-456A-8AB0-1363BDE09690}" type="parTrans" cxnId="{F01BDCC9-13C0-427B-8F38-E55D773358D8}">
      <dgm:prSet/>
      <dgm:spPr/>
      <dgm:t>
        <a:bodyPr/>
        <a:lstStyle/>
        <a:p>
          <a:endParaRPr lang="en-AU"/>
        </a:p>
      </dgm:t>
    </dgm:pt>
    <dgm:pt modelId="{F725CE23-3DC0-4887-B5F5-D947420D4DD6}" type="sibTrans" cxnId="{F01BDCC9-13C0-427B-8F38-E55D773358D8}">
      <dgm:prSet/>
      <dgm:spPr/>
      <dgm:t>
        <a:bodyPr/>
        <a:lstStyle/>
        <a:p>
          <a:endParaRPr lang="en-AU"/>
        </a:p>
      </dgm:t>
    </dgm:pt>
    <dgm:pt modelId="{D55960C0-D1D3-4C6A-9260-5A624DC6FA27}">
      <dgm:prSet phldrT="[Text]" custT="1"/>
      <dgm:spPr>
        <a:solidFill>
          <a:srgbClr val="A098AC">
            <a:alpha val="97255"/>
          </a:srgbClr>
        </a:solidFill>
      </dgm:spPr>
      <dgm:t>
        <a:bodyPr/>
        <a:lstStyle/>
        <a:p>
          <a:pPr>
            <a:buNone/>
          </a:pPr>
          <a:r>
            <a:rPr lang="en-AU" sz="1200" dirty="0"/>
            <a:t>Where the provider uses equipment in the delivery of any funded aged care services to individuals, or providers equipment to individuals, the equipment must be safe and must meet the needs of the individuals.</a:t>
          </a:r>
        </a:p>
      </dgm:t>
    </dgm:pt>
    <dgm:pt modelId="{BE088A5E-63AC-4587-8E0D-8C044C16593D}" type="parTrans" cxnId="{FDF4AE56-3DE0-41D0-B01B-862E9987B4D2}">
      <dgm:prSet/>
      <dgm:spPr/>
      <dgm:t>
        <a:bodyPr/>
        <a:lstStyle/>
        <a:p>
          <a:endParaRPr lang="en-AU"/>
        </a:p>
      </dgm:t>
    </dgm:pt>
    <dgm:pt modelId="{920E056D-214A-4D14-AC18-89CFF366A5DD}" type="sibTrans" cxnId="{FDF4AE56-3DE0-41D0-B01B-862E9987B4D2}">
      <dgm:prSet/>
      <dgm:spPr/>
      <dgm:t>
        <a:bodyPr/>
        <a:lstStyle/>
        <a:p>
          <a:endParaRPr lang="en-AU"/>
        </a:p>
      </dgm:t>
    </dgm:pt>
    <dgm:pt modelId="{FFDCC042-C6DF-4BF3-8727-467EDFCF06A8}">
      <dgm:prSet phldrT="[Text]" custT="1"/>
      <dgm:spPr>
        <a:solidFill>
          <a:srgbClr val="A098AC">
            <a:alpha val="97647"/>
          </a:srgbClr>
        </a:solidFill>
      </dgm:spPr>
      <dgm:t>
        <a:bodyPr/>
        <a:lstStyle/>
        <a:p>
          <a:pPr>
            <a:buNone/>
          </a:pPr>
          <a:r>
            <a:rPr lang="en-AU" sz="1200" dirty="0"/>
            <a:t>Where the provider uses equipment in the delivery of any funded aged care services to individuals, or provides equipment to individuals, the equipment must be safe and must meet the needs of the individuals.</a:t>
          </a:r>
        </a:p>
      </dgm:t>
    </dgm:pt>
    <dgm:pt modelId="{727B5484-DD16-4D9C-AF1D-EE56AD64094E}" type="parTrans" cxnId="{26B34FF4-697A-4356-A19C-49EB58F3F4CF}">
      <dgm:prSet/>
      <dgm:spPr/>
      <dgm:t>
        <a:bodyPr/>
        <a:lstStyle/>
        <a:p>
          <a:endParaRPr lang="en-AU"/>
        </a:p>
      </dgm:t>
    </dgm:pt>
    <dgm:pt modelId="{F9E2DD73-C35D-4358-953C-5D077E292675}" type="sibTrans" cxnId="{26B34FF4-697A-4356-A19C-49EB58F3F4CF}">
      <dgm:prSet/>
      <dgm:spPr/>
      <dgm:t>
        <a:bodyPr/>
        <a:lstStyle/>
        <a:p>
          <a:endParaRPr lang="en-AU"/>
        </a:p>
      </dgm:t>
    </dgm:pt>
    <dgm:pt modelId="{7D4E7230-77EA-45E7-9B88-F0B2A3F3B468}">
      <dgm:prSet phldrT="[Text]" custT="1"/>
      <dgm:spPr>
        <a:solidFill>
          <a:srgbClr val="A098AC">
            <a:alpha val="97647"/>
          </a:srgbClr>
        </a:solidFill>
      </dgm:spPr>
      <dgm:t>
        <a:bodyPr/>
        <a:lstStyle/>
        <a:p>
          <a:pPr>
            <a:buNone/>
          </a:pPr>
          <a:r>
            <a:rPr lang="en-AU" sz="1200" dirty="0"/>
            <a:t>The provider must ensure that aged care workers use hygienic practices and take appropriate infection prevention and control precautions when delivering funded aged care services.</a:t>
          </a:r>
        </a:p>
      </dgm:t>
    </dgm:pt>
    <dgm:pt modelId="{92EFD120-084E-41D0-A836-1A34F6558414}" type="parTrans" cxnId="{49908D46-4432-413E-ACEF-F16945503E31}">
      <dgm:prSet/>
      <dgm:spPr/>
      <dgm:t>
        <a:bodyPr/>
        <a:lstStyle/>
        <a:p>
          <a:endParaRPr lang="en-AU"/>
        </a:p>
      </dgm:t>
    </dgm:pt>
    <dgm:pt modelId="{6D0B85C2-5505-44A0-AA4B-0AFE9598B879}" type="sibTrans" cxnId="{49908D46-4432-413E-ACEF-F16945503E31}">
      <dgm:prSet/>
      <dgm:spPr/>
      <dgm:t>
        <a:bodyPr/>
        <a:lstStyle/>
        <a:p>
          <a:endParaRPr lang="en-AU"/>
        </a:p>
      </dgm:t>
    </dgm:pt>
    <dgm:pt modelId="{2259F31A-1BDD-4266-8814-E80C7A975987}" type="pres">
      <dgm:prSet presAssocID="{3D8302F5-8CB7-453B-8016-086F4408EF30}" presName="Name0" presStyleCnt="0">
        <dgm:presLayoutVars>
          <dgm:dir/>
          <dgm:animLvl val="lvl"/>
          <dgm:resizeHandles val="exact"/>
        </dgm:presLayoutVars>
      </dgm:prSet>
      <dgm:spPr/>
    </dgm:pt>
    <dgm:pt modelId="{2BF18588-F4C1-4523-98DC-556186107CB4}" type="pres">
      <dgm:prSet presAssocID="{60841481-07E2-4228-9798-E9F04F5BEF0B}" presName="composite" presStyleCnt="0"/>
      <dgm:spPr/>
    </dgm:pt>
    <dgm:pt modelId="{69483792-89F4-4FE4-940F-B62D2038764B}" type="pres">
      <dgm:prSet presAssocID="{60841481-07E2-4228-9798-E9F04F5BEF0B}" presName="parTx" presStyleLbl="alignNode1" presStyleIdx="0" presStyleCnt="3">
        <dgm:presLayoutVars>
          <dgm:chMax val="0"/>
          <dgm:chPref val="0"/>
          <dgm:bulletEnabled val="1"/>
        </dgm:presLayoutVars>
      </dgm:prSet>
      <dgm:spPr/>
    </dgm:pt>
    <dgm:pt modelId="{ABC9B620-E686-4605-901B-3AE79B11A046}" type="pres">
      <dgm:prSet presAssocID="{60841481-07E2-4228-9798-E9F04F5BEF0B}" presName="desTx" presStyleLbl="alignAccFollowNode1" presStyleIdx="0" presStyleCnt="3">
        <dgm:presLayoutVars>
          <dgm:bulletEnabled val="1"/>
        </dgm:presLayoutVars>
      </dgm:prSet>
      <dgm:spPr/>
    </dgm:pt>
    <dgm:pt modelId="{65574BA3-69E6-4300-9636-23F56C81078A}" type="pres">
      <dgm:prSet presAssocID="{2C615159-74C0-47CF-8A86-27A7675D88C6}" presName="space" presStyleCnt="0"/>
      <dgm:spPr/>
    </dgm:pt>
    <dgm:pt modelId="{DE53C1DB-DCE7-4529-92C4-DF81D35524A5}" type="pres">
      <dgm:prSet presAssocID="{250BD9F4-F908-4D29-ADE5-A225285FC028}" presName="composite" presStyleCnt="0"/>
      <dgm:spPr/>
    </dgm:pt>
    <dgm:pt modelId="{B1DC46BC-76CD-4B61-9C46-0185253C0E3B}" type="pres">
      <dgm:prSet presAssocID="{250BD9F4-F908-4D29-ADE5-A225285FC028}" presName="parTx" presStyleLbl="alignNode1" presStyleIdx="1" presStyleCnt="3">
        <dgm:presLayoutVars>
          <dgm:chMax val="0"/>
          <dgm:chPref val="0"/>
          <dgm:bulletEnabled val="1"/>
        </dgm:presLayoutVars>
      </dgm:prSet>
      <dgm:spPr/>
    </dgm:pt>
    <dgm:pt modelId="{DD331CCD-72A7-4D59-B6AA-641E7EF2A110}" type="pres">
      <dgm:prSet presAssocID="{250BD9F4-F908-4D29-ADE5-A225285FC028}" presName="desTx" presStyleLbl="alignAccFollowNode1" presStyleIdx="1" presStyleCnt="3">
        <dgm:presLayoutVars>
          <dgm:bulletEnabled val="1"/>
        </dgm:presLayoutVars>
      </dgm:prSet>
      <dgm:spPr/>
    </dgm:pt>
    <dgm:pt modelId="{8DBCF49A-28DB-49A4-82A0-F0FFC6B7E3DB}" type="pres">
      <dgm:prSet presAssocID="{082754EA-FF6F-46DC-BBB1-6D15A66BE318}" presName="space" presStyleCnt="0"/>
      <dgm:spPr/>
    </dgm:pt>
    <dgm:pt modelId="{50C9FCCE-36C9-4172-9AD8-79F2462CCB04}" type="pres">
      <dgm:prSet presAssocID="{86BA19EC-C9A4-4FB3-B9D4-2376703787BD}" presName="composite" presStyleCnt="0"/>
      <dgm:spPr/>
    </dgm:pt>
    <dgm:pt modelId="{B3A95E6E-54FE-4A6F-A2C8-924B46F33FF8}" type="pres">
      <dgm:prSet presAssocID="{86BA19EC-C9A4-4FB3-B9D4-2376703787BD}" presName="parTx" presStyleLbl="alignNode1" presStyleIdx="2" presStyleCnt="3">
        <dgm:presLayoutVars>
          <dgm:chMax val="0"/>
          <dgm:chPref val="0"/>
          <dgm:bulletEnabled val="1"/>
        </dgm:presLayoutVars>
      </dgm:prSet>
      <dgm:spPr/>
    </dgm:pt>
    <dgm:pt modelId="{0E46EDF5-9C50-449B-88F0-64D9DB73520A}" type="pres">
      <dgm:prSet presAssocID="{86BA19EC-C9A4-4FB3-B9D4-2376703787BD}" presName="desTx" presStyleLbl="alignAccFollowNode1" presStyleIdx="2" presStyleCnt="3">
        <dgm:presLayoutVars>
          <dgm:bulletEnabled val="1"/>
        </dgm:presLayoutVars>
      </dgm:prSet>
      <dgm:spPr/>
    </dgm:pt>
  </dgm:ptLst>
  <dgm:cxnLst>
    <dgm:cxn modelId="{3B010624-2361-4B12-BE11-0A2D2E3BF969}" srcId="{3D8302F5-8CB7-453B-8016-086F4408EF30}" destId="{60841481-07E2-4228-9798-E9F04F5BEF0B}" srcOrd="0" destOrd="0" parTransId="{14166B6D-8AA4-4A4E-BEEC-5BF05E32FBEB}" sibTransId="{2C615159-74C0-47CF-8A86-27A7675D88C6}"/>
    <dgm:cxn modelId="{9875AE2C-C087-4B18-9609-045CC5F2A47C}" srcId="{3D8302F5-8CB7-453B-8016-086F4408EF30}" destId="{250BD9F4-F908-4D29-ADE5-A225285FC028}" srcOrd="1" destOrd="0" parTransId="{865B75DC-18F7-4EF5-8C06-470735A41AD9}" sibTransId="{082754EA-FF6F-46DC-BBB1-6D15A66BE318}"/>
    <dgm:cxn modelId="{13375337-5843-49FE-82AB-AA7153EED9EA}" type="presOf" srcId="{FFDCC042-C6DF-4BF3-8727-467EDFCF06A8}" destId="{DD331CCD-72A7-4D59-B6AA-641E7EF2A110}" srcOrd="0" destOrd="1" presId="urn:microsoft.com/office/officeart/2005/8/layout/hList1"/>
    <dgm:cxn modelId="{D3DEC63A-DAA9-4A73-919C-F17E29391312}" type="presOf" srcId="{F1F9ED08-D660-49B5-AA4F-C8FDCFCDDD15}" destId="{0E46EDF5-9C50-449B-88F0-64D9DB73520A}" srcOrd="0" destOrd="0" presId="urn:microsoft.com/office/officeart/2005/8/layout/hList1"/>
    <dgm:cxn modelId="{518E5541-4227-4C48-8CE1-C1807AA27EEA}" type="presOf" srcId="{0AD6E556-9AF4-4445-9F35-45E496E17078}" destId="{ABC9B620-E686-4605-901B-3AE79B11A046}" srcOrd="0" destOrd="0" presId="urn:microsoft.com/office/officeart/2005/8/layout/hList1"/>
    <dgm:cxn modelId="{49908D46-4432-413E-ACEF-F16945503E31}" srcId="{86BA19EC-C9A4-4FB3-B9D4-2376703787BD}" destId="{7D4E7230-77EA-45E7-9B88-F0B2A3F3B468}" srcOrd="1" destOrd="0" parTransId="{92EFD120-084E-41D0-A836-1A34F6558414}" sibTransId="{6D0B85C2-5505-44A0-AA4B-0AFE9598B879}"/>
    <dgm:cxn modelId="{F9BAE946-76B2-4E12-B457-FE17616078C4}" type="presOf" srcId="{60841481-07E2-4228-9798-E9F04F5BEF0B}" destId="{69483792-89F4-4FE4-940F-B62D2038764B}" srcOrd="0" destOrd="0" presId="urn:microsoft.com/office/officeart/2005/8/layout/hList1"/>
    <dgm:cxn modelId="{C7F52976-1BA0-4F7D-843A-6200771B5C8E}" type="presOf" srcId="{74CF01A1-A8F4-4262-B611-CCB7D6E41D5D}" destId="{DD331CCD-72A7-4D59-B6AA-641E7EF2A110}" srcOrd="0" destOrd="0" presId="urn:microsoft.com/office/officeart/2005/8/layout/hList1"/>
    <dgm:cxn modelId="{FDF4AE56-3DE0-41D0-B01B-862E9987B4D2}" srcId="{60841481-07E2-4228-9798-E9F04F5BEF0B}" destId="{D55960C0-D1D3-4C6A-9260-5A624DC6FA27}" srcOrd="1" destOrd="0" parTransId="{BE088A5E-63AC-4587-8E0D-8C044C16593D}" sibTransId="{920E056D-214A-4D14-AC18-89CFF366A5DD}"/>
    <dgm:cxn modelId="{C6287B7C-694B-4E7F-A1A1-677AF1D6261C}" srcId="{250BD9F4-F908-4D29-ADE5-A225285FC028}" destId="{74CF01A1-A8F4-4262-B611-CCB7D6E41D5D}" srcOrd="0" destOrd="0" parTransId="{FEB6C08D-E176-49F6-9EE3-3D9585241164}" sibTransId="{0066B7FE-E8BC-40D7-89C3-1D7C68F05AFF}"/>
    <dgm:cxn modelId="{7E55A38B-1A3F-45FE-AFF5-F086653A134A}" srcId="{3D8302F5-8CB7-453B-8016-086F4408EF30}" destId="{86BA19EC-C9A4-4FB3-B9D4-2376703787BD}" srcOrd="2" destOrd="0" parTransId="{8CB271BF-2D92-4DB9-BA35-4F4D37EA5610}" sibTransId="{9A2C9513-589A-4F75-B403-0C5989A8E533}"/>
    <dgm:cxn modelId="{445D08B8-3F13-44A8-A998-269EBE4AAAD1}" type="presOf" srcId="{D55960C0-D1D3-4C6A-9260-5A624DC6FA27}" destId="{ABC9B620-E686-4605-901B-3AE79B11A046}" srcOrd="0" destOrd="1" presId="urn:microsoft.com/office/officeart/2005/8/layout/hList1"/>
    <dgm:cxn modelId="{75F72DBD-1A51-4E32-91C1-925E712A43B0}" srcId="{60841481-07E2-4228-9798-E9F04F5BEF0B}" destId="{0AD6E556-9AF4-4445-9F35-45E496E17078}" srcOrd="0" destOrd="0" parTransId="{3F2A0525-6DDD-41A8-8E0A-AE9821473DD1}" sibTransId="{FA2E4241-F4EC-4CCD-B5CD-79B4D5280E3A}"/>
    <dgm:cxn modelId="{F01BDCC9-13C0-427B-8F38-E55D773358D8}" srcId="{86BA19EC-C9A4-4FB3-B9D4-2376703787BD}" destId="{F1F9ED08-D660-49B5-AA4F-C8FDCFCDDD15}" srcOrd="0" destOrd="0" parTransId="{7307FD4C-8C57-456A-8AB0-1363BDE09690}" sibTransId="{F725CE23-3DC0-4887-B5F5-D947420D4DD6}"/>
    <dgm:cxn modelId="{FD6335CE-E230-4164-99A7-CF1A505371CB}" type="presOf" srcId="{86BA19EC-C9A4-4FB3-B9D4-2376703787BD}" destId="{B3A95E6E-54FE-4A6F-A2C8-924B46F33FF8}" srcOrd="0" destOrd="0" presId="urn:microsoft.com/office/officeart/2005/8/layout/hList1"/>
    <dgm:cxn modelId="{20FC1DE2-E456-4FC8-AC77-F5DABE50BE76}" type="presOf" srcId="{7D4E7230-77EA-45E7-9B88-F0B2A3F3B468}" destId="{0E46EDF5-9C50-449B-88F0-64D9DB73520A}" srcOrd="0" destOrd="1" presId="urn:microsoft.com/office/officeart/2005/8/layout/hList1"/>
    <dgm:cxn modelId="{A922AEE5-4767-4FAA-AD1D-8580163E85A5}" type="presOf" srcId="{250BD9F4-F908-4D29-ADE5-A225285FC028}" destId="{B1DC46BC-76CD-4B61-9C46-0185253C0E3B}" srcOrd="0" destOrd="0" presId="urn:microsoft.com/office/officeart/2005/8/layout/hList1"/>
    <dgm:cxn modelId="{61ADDFE6-641B-47AD-8C97-39E4D83C1E32}" type="presOf" srcId="{3D8302F5-8CB7-453B-8016-086F4408EF30}" destId="{2259F31A-1BDD-4266-8814-E80C7A975987}" srcOrd="0" destOrd="0" presId="urn:microsoft.com/office/officeart/2005/8/layout/hList1"/>
    <dgm:cxn modelId="{26B34FF4-697A-4356-A19C-49EB58F3F4CF}" srcId="{250BD9F4-F908-4D29-ADE5-A225285FC028}" destId="{FFDCC042-C6DF-4BF3-8727-467EDFCF06A8}" srcOrd="1" destOrd="0" parTransId="{727B5484-DD16-4D9C-AF1D-EE56AD64094E}" sibTransId="{F9E2DD73-C35D-4358-953C-5D077E292675}"/>
    <dgm:cxn modelId="{AAAEBBF0-6DB5-4CEF-A629-86F9A626705E}" type="presParOf" srcId="{2259F31A-1BDD-4266-8814-E80C7A975987}" destId="{2BF18588-F4C1-4523-98DC-556186107CB4}" srcOrd="0" destOrd="0" presId="urn:microsoft.com/office/officeart/2005/8/layout/hList1"/>
    <dgm:cxn modelId="{62B7EDD9-F4B0-4EE8-9C4A-4682432A2BA7}" type="presParOf" srcId="{2BF18588-F4C1-4523-98DC-556186107CB4}" destId="{69483792-89F4-4FE4-940F-B62D2038764B}" srcOrd="0" destOrd="0" presId="urn:microsoft.com/office/officeart/2005/8/layout/hList1"/>
    <dgm:cxn modelId="{04D1D9EE-B21C-4699-BC3F-C3CE96E44795}" type="presParOf" srcId="{2BF18588-F4C1-4523-98DC-556186107CB4}" destId="{ABC9B620-E686-4605-901B-3AE79B11A046}" srcOrd="1" destOrd="0" presId="urn:microsoft.com/office/officeart/2005/8/layout/hList1"/>
    <dgm:cxn modelId="{5865205A-0443-463D-93E1-1437013DCAC8}" type="presParOf" srcId="{2259F31A-1BDD-4266-8814-E80C7A975987}" destId="{65574BA3-69E6-4300-9636-23F56C81078A}" srcOrd="1" destOrd="0" presId="urn:microsoft.com/office/officeart/2005/8/layout/hList1"/>
    <dgm:cxn modelId="{52219107-C031-4F13-82C0-C93178C47475}" type="presParOf" srcId="{2259F31A-1BDD-4266-8814-E80C7A975987}" destId="{DE53C1DB-DCE7-4529-92C4-DF81D35524A5}" srcOrd="2" destOrd="0" presId="urn:microsoft.com/office/officeart/2005/8/layout/hList1"/>
    <dgm:cxn modelId="{9F64C8BC-FEEB-45AE-9CD9-0D28F10587BF}" type="presParOf" srcId="{DE53C1DB-DCE7-4529-92C4-DF81D35524A5}" destId="{B1DC46BC-76CD-4B61-9C46-0185253C0E3B}" srcOrd="0" destOrd="0" presId="urn:microsoft.com/office/officeart/2005/8/layout/hList1"/>
    <dgm:cxn modelId="{874DA0B0-B5D9-4F96-BA5D-DF6ECEB397CA}" type="presParOf" srcId="{DE53C1DB-DCE7-4529-92C4-DF81D35524A5}" destId="{DD331CCD-72A7-4D59-B6AA-641E7EF2A110}" srcOrd="1" destOrd="0" presId="urn:microsoft.com/office/officeart/2005/8/layout/hList1"/>
    <dgm:cxn modelId="{AA5CCB45-27B0-41D0-95DA-09A417BF83E1}" type="presParOf" srcId="{2259F31A-1BDD-4266-8814-E80C7A975987}" destId="{8DBCF49A-28DB-49A4-82A0-F0FFC6B7E3DB}" srcOrd="3" destOrd="0" presId="urn:microsoft.com/office/officeart/2005/8/layout/hList1"/>
    <dgm:cxn modelId="{47E233C0-3B1E-4581-953E-AEC57E46CA66}" type="presParOf" srcId="{2259F31A-1BDD-4266-8814-E80C7A975987}" destId="{50C9FCCE-36C9-4172-9AD8-79F2462CCB04}" srcOrd="4" destOrd="0" presId="urn:microsoft.com/office/officeart/2005/8/layout/hList1"/>
    <dgm:cxn modelId="{AB691258-24D1-430D-9414-6F95410D519B}" type="presParOf" srcId="{50C9FCCE-36C9-4172-9AD8-79F2462CCB04}" destId="{B3A95E6E-54FE-4A6F-A2C8-924B46F33FF8}" srcOrd="0" destOrd="0" presId="urn:microsoft.com/office/officeart/2005/8/layout/hList1"/>
    <dgm:cxn modelId="{D22B20E3-3873-4F4A-938B-337DAD29CC50}" type="presParOf" srcId="{50C9FCCE-36C9-4172-9AD8-79F2462CCB04}" destId="{0E46EDF5-9C50-449B-88F0-64D9DB73520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E14DDF-300E-4008-8DDF-E747AD6B2D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1CEA2F53-64F3-4184-BD14-7FE523ECF314}">
      <dgm:prSet phldrT="[Text]"/>
      <dgm:spPr>
        <a:solidFill>
          <a:srgbClr val="28B3BC"/>
        </a:solidFill>
      </dgm:spPr>
      <dgm:t>
        <a:bodyPr/>
        <a:lstStyle/>
        <a:p>
          <a:r>
            <a:rPr lang="en-AU"/>
            <a:t>Outcome 5.1 Clinical governance</a:t>
          </a:r>
        </a:p>
      </dgm:t>
    </dgm:pt>
    <dgm:pt modelId="{F723E94E-4067-4CBA-891B-8C27A0F9CBC6}" type="parTrans" cxnId="{27E2658D-C7B6-4D1B-B3D9-F08F1582D9CD}">
      <dgm:prSet/>
      <dgm:spPr/>
      <dgm:t>
        <a:bodyPr/>
        <a:lstStyle/>
        <a:p>
          <a:endParaRPr lang="en-AU"/>
        </a:p>
      </dgm:t>
    </dgm:pt>
    <dgm:pt modelId="{DE69C083-68DF-4D2C-AF5F-0D01B7A8867B}" type="sibTrans" cxnId="{27E2658D-C7B6-4D1B-B3D9-F08F1582D9CD}">
      <dgm:prSet/>
      <dgm:spPr/>
      <dgm:t>
        <a:bodyPr/>
        <a:lstStyle/>
        <a:p>
          <a:endParaRPr lang="en-AU"/>
        </a:p>
      </dgm:t>
    </dgm:pt>
    <dgm:pt modelId="{D8F307E5-A9D2-4FA3-BBE0-860087892F43}">
      <dgm:prSet phldrT="[Text]"/>
      <dgm:spPr>
        <a:solidFill>
          <a:srgbClr val="28B3BC"/>
        </a:solidFill>
      </dgm:spPr>
      <dgm:t>
        <a:bodyPr/>
        <a:lstStyle/>
        <a:p>
          <a:r>
            <a:rPr lang="en-AU"/>
            <a:t>Outcome 5.2 Preventing and controlling infections in delivering clinical care services</a:t>
          </a:r>
        </a:p>
      </dgm:t>
    </dgm:pt>
    <dgm:pt modelId="{E50929F9-3B90-460D-B1EA-404A0AC3F40B}" type="parTrans" cxnId="{3812FB76-1642-48D0-9CA6-F5B4B6E91302}">
      <dgm:prSet/>
      <dgm:spPr/>
      <dgm:t>
        <a:bodyPr/>
        <a:lstStyle/>
        <a:p>
          <a:endParaRPr lang="en-AU"/>
        </a:p>
      </dgm:t>
    </dgm:pt>
    <dgm:pt modelId="{2EEC0973-0D95-4310-9FD6-6C5F4F515735}" type="sibTrans" cxnId="{3812FB76-1642-48D0-9CA6-F5B4B6E91302}">
      <dgm:prSet/>
      <dgm:spPr/>
      <dgm:t>
        <a:bodyPr/>
        <a:lstStyle/>
        <a:p>
          <a:endParaRPr lang="en-AU"/>
        </a:p>
      </dgm:t>
    </dgm:pt>
    <dgm:pt modelId="{D1B9FD98-B6AC-4C6D-AD4A-1F2F50269810}">
      <dgm:prSet phldrT="[Text]"/>
      <dgm:spPr>
        <a:solidFill>
          <a:srgbClr val="28B3BC"/>
        </a:solidFill>
      </dgm:spPr>
      <dgm:t>
        <a:bodyPr/>
        <a:lstStyle/>
        <a:p>
          <a:r>
            <a:rPr lang="en-AU"/>
            <a:t>Outcome 5.3 Safe and quality use of medicines</a:t>
          </a:r>
        </a:p>
      </dgm:t>
    </dgm:pt>
    <dgm:pt modelId="{377D51AE-FBDF-47CE-96B3-34A714750AFE}" type="parTrans" cxnId="{C2647A3A-8E74-4E23-AECB-E3AB23B3AF83}">
      <dgm:prSet/>
      <dgm:spPr/>
      <dgm:t>
        <a:bodyPr/>
        <a:lstStyle/>
        <a:p>
          <a:endParaRPr lang="en-AU"/>
        </a:p>
      </dgm:t>
    </dgm:pt>
    <dgm:pt modelId="{07937A68-2E34-4A49-B8B4-A169962D3BDD}" type="sibTrans" cxnId="{C2647A3A-8E74-4E23-AECB-E3AB23B3AF83}">
      <dgm:prSet/>
      <dgm:spPr/>
      <dgm:t>
        <a:bodyPr/>
        <a:lstStyle/>
        <a:p>
          <a:endParaRPr lang="en-AU"/>
        </a:p>
      </dgm:t>
    </dgm:pt>
    <dgm:pt modelId="{3C55957C-0B1B-4F18-9EA9-DAE1816D61B7}">
      <dgm:prSet phldrT="[Text]"/>
      <dgm:spPr>
        <a:solidFill>
          <a:srgbClr val="28B3BC"/>
        </a:solidFill>
      </dgm:spPr>
      <dgm:t>
        <a:bodyPr/>
        <a:lstStyle/>
        <a:p>
          <a:r>
            <a:rPr lang="en-AU"/>
            <a:t>Outcome 5.4 Comprehensive care</a:t>
          </a:r>
        </a:p>
      </dgm:t>
    </dgm:pt>
    <dgm:pt modelId="{74212DD8-A133-4DC3-904A-71A3063913FB}" type="parTrans" cxnId="{B4944C14-D52B-4646-A8A0-54A2947A9DF3}">
      <dgm:prSet/>
      <dgm:spPr/>
      <dgm:t>
        <a:bodyPr/>
        <a:lstStyle/>
        <a:p>
          <a:endParaRPr lang="en-AU"/>
        </a:p>
      </dgm:t>
    </dgm:pt>
    <dgm:pt modelId="{23A9EFE8-2214-483E-B535-44FEE432A96B}" type="sibTrans" cxnId="{B4944C14-D52B-4646-A8A0-54A2947A9DF3}">
      <dgm:prSet/>
      <dgm:spPr/>
      <dgm:t>
        <a:bodyPr/>
        <a:lstStyle/>
        <a:p>
          <a:endParaRPr lang="en-AU"/>
        </a:p>
      </dgm:t>
    </dgm:pt>
    <dgm:pt modelId="{8B151DF1-BA70-4A63-AEBA-CD0E4E6EBA35}">
      <dgm:prSet phldrT="[Text]"/>
      <dgm:spPr>
        <a:solidFill>
          <a:srgbClr val="28B3BC"/>
        </a:solidFill>
      </dgm:spPr>
      <dgm:t>
        <a:bodyPr/>
        <a:lstStyle/>
        <a:p>
          <a:r>
            <a:rPr lang="en-AU"/>
            <a:t>Outcome 5.5 Safety of clinical care services</a:t>
          </a:r>
        </a:p>
      </dgm:t>
    </dgm:pt>
    <dgm:pt modelId="{60955450-9118-49DF-A458-F3F8821589BE}" type="parTrans" cxnId="{1CF87BCC-1A49-403D-9479-758ECED9B4A9}">
      <dgm:prSet/>
      <dgm:spPr/>
      <dgm:t>
        <a:bodyPr/>
        <a:lstStyle/>
        <a:p>
          <a:endParaRPr lang="en-AU"/>
        </a:p>
      </dgm:t>
    </dgm:pt>
    <dgm:pt modelId="{DC74F839-9037-4537-B133-CD0A9FFE4D46}" type="sibTrans" cxnId="{1CF87BCC-1A49-403D-9479-758ECED9B4A9}">
      <dgm:prSet/>
      <dgm:spPr/>
      <dgm:t>
        <a:bodyPr/>
        <a:lstStyle/>
        <a:p>
          <a:endParaRPr lang="en-AU"/>
        </a:p>
      </dgm:t>
    </dgm:pt>
    <dgm:pt modelId="{C49104AB-ACAF-425B-B528-8F69A75924BD}">
      <dgm:prSet phldrT="[Text]"/>
      <dgm:spPr>
        <a:solidFill>
          <a:srgbClr val="28B3BC"/>
        </a:solidFill>
      </dgm:spPr>
      <dgm:t>
        <a:bodyPr/>
        <a:lstStyle/>
        <a:p>
          <a:r>
            <a:rPr lang="en-AU"/>
            <a:t>Outcome 5.6 Cognitive impairment</a:t>
          </a:r>
        </a:p>
      </dgm:t>
    </dgm:pt>
    <dgm:pt modelId="{1B95D987-8D71-43B2-B310-58E5CB9BB860}" type="parTrans" cxnId="{86B3F468-E752-420F-94C5-659016D49EEB}">
      <dgm:prSet/>
      <dgm:spPr/>
      <dgm:t>
        <a:bodyPr/>
        <a:lstStyle/>
        <a:p>
          <a:endParaRPr lang="en-AU"/>
        </a:p>
      </dgm:t>
    </dgm:pt>
    <dgm:pt modelId="{B41B1A0D-624B-4602-BB4B-3EE2663FAE2F}" type="sibTrans" cxnId="{86B3F468-E752-420F-94C5-659016D49EEB}">
      <dgm:prSet/>
      <dgm:spPr/>
      <dgm:t>
        <a:bodyPr/>
        <a:lstStyle/>
        <a:p>
          <a:endParaRPr lang="en-AU"/>
        </a:p>
      </dgm:t>
    </dgm:pt>
    <dgm:pt modelId="{C311058E-CCBB-4180-B029-08DB905508F3}">
      <dgm:prSet phldrT="[Text]"/>
      <dgm:spPr>
        <a:solidFill>
          <a:srgbClr val="28B3BC"/>
        </a:solidFill>
        <a:ln>
          <a:solidFill>
            <a:srgbClr val="28B3BC"/>
          </a:solidFill>
        </a:ln>
      </dgm:spPr>
      <dgm:t>
        <a:bodyPr/>
        <a:lstStyle/>
        <a:p>
          <a:r>
            <a:rPr lang="en-AU"/>
            <a:t>Outcome 5.7 Palliative care and end-of-life</a:t>
          </a:r>
        </a:p>
      </dgm:t>
    </dgm:pt>
    <dgm:pt modelId="{273D643A-3B59-4731-BA6D-00FFDD148E4E}" type="parTrans" cxnId="{100FD1B2-85D3-4117-B85D-37894CFB5524}">
      <dgm:prSet/>
      <dgm:spPr/>
      <dgm:t>
        <a:bodyPr/>
        <a:lstStyle/>
        <a:p>
          <a:endParaRPr lang="en-AU"/>
        </a:p>
      </dgm:t>
    </dgm:pt>
    <dgm:pt modelId="{F925CBD0-C4B0-4647-ABAF-49B0A20D9C34}" type="sibTrans" cxnId="{100FD1B2-85D3-4117-B85D-37894CFB5524}">
      <dgm:prSet/>
      <dgm:spPr/>
      <dgm:t>
        <a:bodyPr/>
        <a:lstStyle/>
        <a:p>
          <a:endParaRPr lang="en-AU"/>
        </a:p>
      </dgm:t>
    </dgm:pt>
    <dgm:pt modelId="{544FCAEE-978F-4743-9A31-77F40F2DA087}" type="pres">
      <dgm:prSet presAssocID="{B1E14DDF-300E-4008-8DDF-E747AD6B2DAD}" presName="linear" presStyleCnt="0">
        <dgm:presLayoutVars>
          <dgm:dir/>
          <dgm:animLvl val="lvl"/>
          <dgm:resizeHandles val="exact"/>
        </dgm:presLayoutVars>
      </dgm:prSet>
      <dgm:spPr/>
    </dgm:pt>
    <dgm:pt modelId="{EA59188A-697F-4EA9-94A2-6BD96D57C7F4}" type="pres">
      <dgm:prSet presAssocID="{1CEA2F53-64F3-4184-BD14-7FE523ECF314}" presName="parentLin" presStyleCnt="0"/>
      <dgm:spPr/>
    </dgm:pt>
    <dgm:pt modelId="{969503E1-8836-468F-809E-5C70DEDD61A9}" type="pres">
      <dgm:prSet presAssocID="{1CEA2F53-64F3-4184-BD14-7FE523ECF314}" presName="parentLeftMargin" presStyleLbl="node1" presStyleIdx="0" presStyleCnt="7"/>
      <dgm:spPr/>
    </dgm:pt>
    <dgm:pt modelId="{5A090739-AB77-4B4E-9CAC-EECD2AE89C45}" type="pres">
      <dgm:prSet presAssocID="{1CEA2F53-64F3-4184-BD14-7FE523ECF314}" presName="parentText" presStyleLbl="node1" presStyleIdx="0" presStyleCnt="7">
        <dgm:presLayoutVars>
          <dgm:chMax val="0"/>
          <dgm:bulletEnabled val="1"/>
        </dgm:presLayoutVars>
      </dgm:prSet>
      <dgm:spPr/>
    </dgm:pt>
    <dgm:pt modelId="{81B3952C-9F1A-4811-9305-AFADE7774A55}" type="pres">
      <dgm:prSet presAssocID="{1CEA2F53-64F3-4184-BD14-7FE523ECF314}" presName="negativeSpace" presStyleCnt="0"/>
      <dgm:spPr/>
    </dgm:pt>
    <dgm:pt modelId="{0A1DB92C-A063-411D-9A46-0964A87323A3}" type="pres">
      <dgm:prSet presAssocID="{1CEA2F53-64F3-4184-BD14-7FE523ECF314}" presName="childText" presStyleLbl="conFgAcc1" presStyleIdx="0" presStyleCnt="7">
        <dgm:presLayoutVars>
          <dgm:bulletEnabled val="1"/>
        </dgm:presLayoutVars>
      </dgm:prSet>
      <dgm:spPr>
        <a:ln>
          <a:solidFill>
            <a:schemeClr val="accent3">
              <a:lumMod val="75000"/>
            </a:schemeClr>
          </a:solidFill>
        </a:ln>
      </dgm:spPr>
    </dgm:pt>
    <dgm:pt modelId="{42166903-A9C9-4743-BA0A-6FF20FC25AC4}" type="pres">
      <dgm:prSet presAssocID="{DE69C083-68DF-4D2C-AF5F-0D01B7A8867B}" presName="spaceBetweenRectangles" presStyleCnt="0"/>
      <dgm:spPr/>
    </dgm:pt>
    <dgm:pt modelId="{542E90E4-8532-48E6-A7DD-925AC61B03E9}" type="pres">
      <dgm:prSet presAssocID="{D8F307E5-A9D2-4FA3-BBE0-860087892F43}" presName="parentLin" presStyleCnt="0"/>
      <dgm:spPr/>
    </dgm:pt>
    <dgm:pt modelId="{6030B0F9-E3F2-4495-BD45-66FD2FB54A1D}" type="pres">
      <dgm:prSet presAssocID="{D8F307E5-A9D2-4FA3-BBE0-860087892F43}" presName="parentLeftMargin" presStyleLbl="node1" presStyleIdx="0" presStyleCnt="7"/>
      <dgm:spPr/>
    </dgm:pt>
    <dgm:pt modelId="{3ECD2F86-873F-4F1A-91CC-5F7CA14FE1CC}" type="pres">
      <dgm:prSet presAssocID="{D8F307E5-A9D2-4FA3-BBE0-860087892F43}" presName="parentText" presStyleLbl="node1" presStyleIdx="1" presStyleCnt="7">
        <dgm:presLayoutVars>
          <dgm:chMax val="0"/>
          <dgm:bulletEnabled val="1"/>
        </dgm:presLayoutVars>
      </dgm:prSet>
      <dgm:spPr/>
    </dgm:pt>
    <dgm:pt modelId="{67AB3752-CEC7-4921-A21A-24FD3CF90AD8}" type="pres">
      <dgm:prSet presAssocID="{D8F307E5-A9D2-4FA3-BBE0-860087892F43}" presName="negativeSpace" presStyleCnt="0"/>
      <dgm:spPr/>
    </dgm:pt>
    <dgm:pt modelId="{715D16BB-9EFD-4A5B-96C5-40B993270D92}" type="pres">
      <dgm:prSet presAssocID="{D8F307E5-A9D2-4FA3-BBE0-860087892F43}" presName="childText" presStyleLbl="conFgAcc1" presStyleIdx="1" presStyleCnt="7">
        <dgm:presLayoutVars>
          <dgm:bulletEnabled val="1"/>
        </dgm:presLayoutVars>
      </dgm:prSet>
      <dgm:spPr>
        <a:ln>
          <a:solidFill>
            <a:schemeClr val="accent3">
              <a:lumMod val="75000"/>
            </a:schemeClr>
          </a:solidFill>
        </a:ln>
      </dgm:spPr>
    </dgm:pt>
    <dgm:pt modelId="{C3CA7571-E70E-44F2-A5A4-1E1FC398A80F}" type="pres">
      <dgm:prSet presAssocID="{2EEC0973-0D95-4310-9FD6-6C5F4F515735}" presName="spaceBetweenRectangles" presStyleCnt="0"/>
      <dgm:spPr/>
    </dgm:pt>
    <dgm:pt modelId="{DDCB4296-B394-4D4E-BA4E-03060F86FE6B}" type="pres">
      <dgm:prSet presAssocID="{D1B9FD98-B6AC-4C6D-AD4A-1F2F50269810}" presName="parentLin" presStyleCnt="0"/>
      <dgm:spPr/>
    </dgm:pt>
    <dgm:pt modelId="{2980D6E1-0DC1-4C60-9C2F-90984B75B0B5}" type="pres">
      <dgm:prSet presAssocID="{D1B9FD98-B6AC-4C6D-AD4A-1F2F50269810}" presName="parentLeftMargin" presStyleLbl="node1" presStyleIdx="1" presStyleCnt="7"/>
      <dgm:spPr/>
    </dgm:pt>
    <dgm:pt modelId="{E79BB699-916F-431A-B907-18611ACDEAAE}" type="pres">
      <dgm:prSet presAssocID="{D1B9FD98-B6AC-4C6D-AD4A-1F2F50269810}" presName="parentText" presStyleLbl="node1" presStyleIdx="2" presStyleCnt="7">
        <dgm:presLayoutVars>
          <dgm:chMax val="0"/>
          <dgm:bulletEnabled val="1"/>
        </dgm:presLayoutVars>
      </dgm:prSet>
      <dgm:spPr/>
    </dgm:pt>
    <dgm:pt modelId="{9D22A518-9B76-4A93-876D-AE2257B88FBB}" type="pres">
      <dgm:prSet presAssocID="{D1B9FD98-B6AC-4C6D-AD4A-1F2F50269810}" presName="negativeSpace" presStyleCnt="0"/>
      <dgm:spPr/>
    </dgm:pt>
    <dgm:pt modelId="{4BDDE2F5-7B2F-4B42-82CB-FEE90C8500F3}" type="pres">
      <dgm:prSet presAssocID="{D1B9FD98-B6AC-4C6D-AD4A-1F2F50269810}" presName="childText" presStyleLbl="conFgAcc1" presStyleIdx="2" presStyleCnt="7">
        <dgm:presLayoutVars>
          <dgm:bulletEnabled val="1"/>
        </dgm:presLayoutVars>
      </dgm:prSet>
      <dgm:spPr>
        <a:ln>
          <a:solidFill>
            <a:schemeClr val="accent3">
              <a:lumMod val="75000"/>
            </a:schemeClr>
          </a:solidFill>
        </a:ln>
      </dgm:spPr>
    </dgm:pt>
    <dgm:pt modelId="{049397F1-52FE-49C0-A8EC-16B999C61E88}" type="pres">
      <dgm:prSet presAssocID="{07937A68-2E34-4A49-B8B4-A169962D3BDD}" presName="spaceBetweenRectangles" presStyleCnt="0"/>
      <dgm:spPr/>
    </dgm:pt>
    <dgm:pt modelId="{F931BCB8-5DE5-4CDD-BD36-4D5BBB040692}" type="pres">
      <dgm:prSet presAssocID="{3C55957C-0B1B-4F18-9EA9-DAE1816D61B7}" presName="parentLin" presStyleCnt="0"/>
      <dgm:spPr/>
    </dgm:pt>
    <dgm:pt modelId="{E2016559-9EF5-4E47-9208-0513E5DBFF1E}" type="pres">
      <dgm:prSet presAssocID="{3C55957C-0B1B-4F18-9EA9-DAE1816D61B7}" presName="parentLeftMargin" presStyleLbl="node1" presStyleIdx="2" presStyleCnt="7"/>
      <dgm:spPr/>
    </dgm:pt>
    <dgm:pt modelId="{193676DA-D9D8-457E-BCC6-C82E80D9F342}" type="pres">
      <dgm:prSet presAssocID="{3C55957C-0B1B-4F18-9EA9-DAE1816D61B7}" presName="parentText" presStyleLbl="node1" presStyleIdx="3" presStyleCnt="7">
        <dgm:presLayoutVars>
          <dgm:chMax val="0"/>
          <dgm:bulletEnabled val="1"/>
        </dgm:presLayoutVars>
      </dgm:prSet>
      <dgm:spPr/>
    </dgm:pt>
    <dgm:pt modelId="{99B31EA8-ACBF-488B-B709-7555E49BBA84}" type="pres">
      <dgm:prSet presAssocID="{3C55957C-0B1B-4F18-9EA9-DAE1816D61B7}" presName="negativeSpace" presStyleCnt="0"/>
      <dgm:spPr/>
    </dgm:pt>
    <dgm:pt modelId="{F3A54199-DF88-4DE9-B209-966AABD9675B}" type="pres">
      <dgm:prSet presAssocID="{3C55957C-0B1B-4F18-9EA9-DAE1816D61B7}" presName="childText" presStyleLbl="conFgAcc1" presStyleIdx="3" presStyleCnt="7">
        <dgm:presLayoutVars>
          <dgm:bulletEnabled val="1"/>
        </dgm:presLayoutVars>
      </dgm:prSet>
      <dgm:spPr>
        <a:ln>
          <a:solidFill>
            <a:schemeClr val="accent3">
              <a:lumMod val="75000"/>
            </a:schemeClr>
          </a:solidFill>
        </a:ln>
      </dgm:spPr>
    </dgm:pt>
    <dgm:pt modelId="{3A417B16-094B-4F11-BDBE-252354D9F4E0}" type="pres">
      <dgm:prSet presAssocID="{23A9EFE8-2214-483E-B535-44FEE432A96B}" presName="spaceBetweenRectangles" presStyleCnt="0"/>
      <dgm:spPr/>
    </dgm:pt>
    <dgm:pt modelId="{CCABA874-852B-47CC-98D2-6A64252413FF}" type="pres">
      <dgm:prSet presAssocID="{8B151DF1-BA70-4A63-AEBA-CD0E4E6EBA35}" presName="parentLin" presStyleCnt="0"/>
      <dgm:spPr/>
    </dgm:pt>
    <dgm:pt modelId="{CAD969C9-F15B-45EC-AF6E-48771E69DFF2}" type="pres">
      <dgm:prSet presAssocID="{8B151DF1-BA70-4A63-AEBA-CD0E4E6EBA35}" presName="parentLeftMargin" presStyleLbl="node1" presStyleIdx="3" presStyleCnt="7"/>
      <dgm:spPr/>
    </dgm:pt>
    <dgm:pt modelId="{2865088F-C13B-4B08-9278-5D5AD850AB13}" type="pres">
      <dgm:prSet presAssocID="{8B151DF1-BA70-4A63-AEBA-CD0E4E6EBA35}" presName="parentText" presStyleLbl="node1" presStyleIdx="4" presStyleCnt="7">
        <dgm:presLayoutVars>
          <dgm:chMax val="0"/>
          <dgm:bulletEnabled val="1"/>
        </dgm:presLayoutVars>
      </dgm:prSet>
      <dgm:spPr/>
    </dgm:pt>
    <dgm:pt modelId="{5428AC59-D77F-4EFC-9D78-29F79308FEF8}" type="pres">
      <dgm:prSet presAssocID="{8B151DF1-BA70-4A63-AEBA-CD0E4E6EBA35}" presName="negativeSpace" presStyleCnt="0"/>
      <dgm:spPr/>
    </dgm:pt>
    <dgm:pt modelId="{58A3E821-9452-4DE5-ACBD-B6ED71B773C2}" type="pres">
      <dgm:prSet presAssocID="{8B151DF1-BA70-4A63-AEBA-CD0E4E6EBA35}" presName="childText" presStyleLbl="conFgAcc1" presStyleIdx="4" presStyleCnt="7">
        <dgm:presLayoutVars>
          <dgm:bulletEnabled val="1"/>
        </dgm:presLayoutVars>
      </dgm:prSet>
      <dgm:spPr>
        <a:ln>
          <a:solidFill>
            <a:schemeClr val="accent3">
              <a:lumMod val="75000"/>
            </a:schemeClr>
          </a:solidFill>
        </a:ln>
      </dgm:spPr>
    </dgm:pt>
    <dgm:pt modelId="{31B8F077-582D-4645-A56E-377E84D7F2B2}" type="pres">
      <dgm:prSet presAssocID="{DC74F839-9037-4537-B133-CD0A9FFE4D46}" presName="spaceBetweenRectangles" presStyleCnt="0"/>
      <dgm:spPr/>
    </dgm:pt>
    <dgm:pt modelId="{35503FED-5759-4634-A19E-F8E24AEFE8AD}" type="pres">
      <dgm:prSet presAssocID="{C49104AB-ACAF-425B-B528-8F69A75924BD}" presName="parentLin" presStyleCnt="0"/>
      <dgm:spPr/>
    </dgm:pt>
    <dgm:pt modelId="{C89A414B-76F7-45D9-A16C-1B988EA3274D}" type="pres">
      <dgm:prSet presAssocID="{C49104AB-ACAF-425B-B528-8F69A75924BD}" presName="parentLeftMargin" presStyleLbl="node1" presStyleIdx="4" presStyleCnt="7"/>
      <dgm:spPr/>
    </dgm:pt>
    <dgm:pt modelId="{AD1A96D3-6A1D-49B5-9D1D-6670AB4301FA}" type="pres">
      <dgm:prSet presAssocID="{C49104AB-ACAF-425B-B528-8F69A75924BD}" presName="parentText" presStyleLbl="node1" presStyleIdx="5" presStyleCnt="7">
        <dgm:presLayoutVars>
          <dgm:chMax val="0"/>
          <dgm:bulletEnabled val="1"/>
        </dgm:presLayoutVars>
      </dgm:prSet>
      <dgm:spPr/>
    </dgm:pt>
    <dgm:pt modelId="{7FD021DD-3E20-436B-A990-5347B8CDAE26}" type="pres">
      <dgm:prSet presAssocID="{C49104AB-ACAF-425B-B528-8F69A75924BD}" presName="negativeSpace" presStyleCnt="0"/>
      <dgm:spPr/>
    </dgm:pt>
    <dgm:pt modelId="{5B7658F5-A6DC-48D4-BBE5-7D0CBCE5AEE5}" type="pres">
      <dgm:prSet presAssocID="{C49104AB-ACAF-425B-B528-8F69A75924BD}" presName="childText" presStyleLbl="conFgAcc1" presStyleIdx="5" presStyleCnt="7">
        <dgm:presLayoutVars>
          <dgm:bulletEnabled val="1"/>
        </dgm:presLayoutVars>
      </dgm:prSet>
      <dgm:spPr>
        <a:ln>
          <a:solidFill>
            <a:schemeClr val="accent3">
              <a:lumMod val="75000"/>
            </a:schemeClr>
          </a:solidFill>
        </a:ln>
      </dgm:spPr>
    </dgm:pt>
    <dgm:pt modelId="{9753D7E1-0C74-4D06-B5E4-C87587382FAF}" type="pres">
      <dgm:prSet presAssocID="{B41B1A0D-624B-4602-BB4B-3EE2663FAE2F}" presName="spaceBetweenRectangles" presStyleCnt="0"/>
      <dgm:spPr/>
    </dgm:pt>
    <dgm:pt modelId="{1030B1D3-6FF8-4675-A317-8E9C2A31EE0F}" type="pres">
      <dgm:prSet presAssocID="{C311058E-CCBB-4180-B029-08DB905508F3}" presName="parentLin" presStyleCnt="0"/>
      <dgm:spPr/>
    </dgm:pt>
    <dgm:pt modelId="{BAC3E3F1-6581-4793-A05E-964106C4F233}" type="pres">
      <dgm:prSet presAssocID="{C311058E-CCBB-4180-B029-08DB905508F3}" presName="parentLeftMargin" presStyleLbl="node1" presStyleIdx="5" presStyleCnt="7"/>
      <dgm:spPr/>
    </dgm:pt>
    <dgm:pt modelId="{C841BA92-6B24-44AD-A258-70828EC8360E}" type="pres">
      <dgm:prSet presAssocID="{C311058E-CCBB-4180-B029-08DB905508F3}" presName="parentText" presStyleLbl="node1" presStyleIdx="6" presStyleCnt="7">
        <dgm:presLayoutVars>
          <dgm:chMax val="0"/>
          <dgm:bulletEnabled val="1"/>
        </dgm:presLayoutVars>
      </dgm:prSet>
      <dgm:spPr/>
    </dgm:pt>
    <dgm:pt modelId="{8D20FCE3-53CA-48E8-BA61-46F4403EA4AA}" type="pres">
      <dgm:prSet presAssocID="{C311058E-CCBB-4180-B029-08DB905508F3}" presName="negativeSpace" presStyleCnt="0"/>
      <dgm:spPr/>
    </dgm:pt>
    <dgm:pt modelId="{B34AE0B4-5825-4D41-9188-D0BF17DC7903}" type="pres">
      <dgm:prSet presAssocID="{C311058E-CCBB-4180-B029-08DB905508F3}" presName="childText" presStyleLbl="conFgAcc1" presStyleIdx="6" presStyleCnt="7">
        <dgm:presLayoutVars>
          <dgm:bulletEnabled val="1"/>
        </dgm:presLayoutVars>
      </dgm:prSet>
      <dgm:spPr>
        <a:ln>
          <a:solidFill>
            <a:schemeClr val="accent3">
              <a:lumMod val="75000"/>
            </a:schemeClr>
          </a:solidFill>
        </a:ln>
      </dgm:spPr>
    </dgm:pt>
  </dgm:ptLst>
  <dgm:cxnLst>
    <dgm:cxn modelId="{B4944C14-D52B-4646-A8A0-54A2947A9DF3}" srcId="{B1E14DDF-300E-4008-8DDF-E747AD6B2DAD}" destId="{3C55957C-0B1B-4F18-9EA9-DAE1816D61B7}" srcOrd="3" destOrd="0" parTransId="{74212DD8-A133-4DC3-904A-71A3063913FB}" sibTransId="{23A9EFE8-2214-483E-B535-44FEE432A96B}"/>
    <dgm:cxn modelId="{12849721-0FC9-448C-85BB-0229F04A7ACC}" type="presOf" srcId="{8B151DF1-BA70-4A63-AEBA-CD0E4E6EBA35}" destId="{2865088F-C13B-4B08-9278-5D5AD850AB13}" srcOrd="1" destOrd="0" presId="urn:microsoft.com/office/officeart/2005/8/layout/list1"/>
    <dgm:cxn modelId="{FDF89834-BA0F-4494-84B4-9B462044E8CE}" type="presOf" srcId="{C311058E-CCBB-4180-B029-08DB905508F3}" destId="{C841BA92-6B24-44AD-A258-70828EC8360E}" srcOrd="1" destOrd="0" presId="urn:microsoft.com/office/officeart/2005/8/layout/list1"/>
    <dgm:cxn modelId="{C2647A3A-8E74-4E23-AECB-E3AB23B3AF83}" srcId="{B1E14DDF-300E-4008-8DDF-E747AD6B2DAD}" destId="{D1B9FD98-B6AC-4C6D-AD4A-1F2F50269810}" srcOrd="2" destOrd="0" parTransId="{377D51AE-FBDF-47CE-96B3-34A714750AFE}" sibTransId="{07937A68-2E34-4A49-B8B4-A169962D3BDD}"/>
    <dgm:cxn modelId="{68249943-10CB-4B00-82CE-485FC1B2E13C}" type="presOf" srcId="{D1B9FD98-B6AC-4C6D-AD4A-1F2F50269810}" destId="{2980D6E1-0DC1-4C60-9C2F-90984B75B0B5}" srcOrd="0" destOrd="0" presId="urn:microsoft.com/office/officeart/2005/8/layout/list1"/>
    <dgm:cxn modelId="{C450D744-8F9E-4285-AF7C-4FC0A904965A}" type="presOf" srcId="{1CEA2F53-64F3-4184-BD14-7FE523ECF314}" destId="{969503E1-8836-468F-809E-5C70DEDD61A9}" srcOrd="0" destOrd="0" presId="urn:microsoft.com/office/officeart/2005/8/layout/list1"/>
    <dgm:cxn modelId="{86B3F468-E752-420F-94C5-659016D49EEB}" srcId="{B1E14DDF-300E-4008-8DDF-E747AD6B2DAD}" destId="{C49104AB-ACAF-425B-B528-8F69A75924BD}" srcOrd="5" destOrd="0" parTransId="{1B95D987-8D71-43B2-B310-58E5CB9BB860}" sibTransId="{B41B1A0D-624B-4602-BB4B-3EE2663FAE2F}"/>
    <dgm:cxn modelId="{15BFBA6B-656C-4962-AB07-7549721331CE}" type="presOf" srcId="{D8F307E5-A9D2-4FA3-BBE0-860087892F43}" destId="{6030B0F9-E3F2-4495-BD45-66FD2FB54A1D}" srcOrd="0" destOrd="0" presId="urn:microsoft.com/office/officeart/2005/8/layout/list1"/>
    <dgm:cxn modelId="{3812FB76-1642-48D0-9CA6-F5B4B6E91302}" srcId="{B1E14DDF-300E-4008-8DDF-E747AD6B2DAD}" destId="{D8F307E5-A9D2-4FA3-BBE0-860087892F43}" srcOrd="1" destOrd="0" parTransId="{E50929F9-3B90-460D-B1EA-404A0AC3F40B}" sibTransId="{2EEC0973-0D95-4310-9FD6-6C5F4F515735}"/>
    <dgm:cxn modelId="{BACFD27B-0DFB-4F21-9998-8C368495D0CB}" type="presOf" srcId="{3C55957C-0B1B-4F18-9EA9-DAE1816D61B7}" destId="{E2016559-9EF5-4E47-9208-0513E5DBFF1E}" srcOrd="0" destOrd="0" presId="urn:microsoft.com/office/officeart/2005/8/layout/list1"/>
    <dgm:cxn modelId="{3984CF7E-4534-479F-B342-6292FD4FA7AA}" type="presOf" srcId="{C49104AB-ACAF-425B-B528-8F69A75924BD}" destId="{C89A414B-76F7-45D9-A16C-1B988EA3274D}" srcOrd="0" destOrd="0" presId="urn:microsoft.com/office/officeart/2005/8/layout/list1"/>
    <dgm:cxn modelId="{CFFDF288-7CF2-41D5-A8F5-BFBBD304CEF1}" type="presOf" srcId="{B1E14DDF-300E-4008-8DDF-E747AD6B2DAD}" destId="{544FCAEE-978F-4743-9A31-77F40F2DA087}" srcOrd="0" destOrd="0" presId="urn:microsoft.com/office/officeart/2005/8/layout/list1"/>
    <dgm:cxn modelId="{27E2658D-C7B6-4D1B-B3D9-F08F1582D9CD}" srcId="{B1E14DDF-300E-4008-8DDF-E747AD6B2DAD}" destId="{1CEA2F53-64F3-4184-BD14-7FE523ECF314}" srcOrd="0" destOrd="0" parTransId="{F723E94E-4067-4CBA-891B-8C27A0F9CBC6}" sibTransId="{DE69C083-68DF-4D2C-AF5F-0D01B7A8867B}"/>
    <dgm:cxn modelId="{0002C793-B531-4202-A1FD-8B8C38DFBAB3}" type="presOf" srcId="{C311058E-CCBB-4180-B029-08DB905508F3}" destId="{BAC3E3F1-6581-4793-A05E-964106C4F233}" srcOrd="0" destOrd="0" presId="urn:microsoft.com/office/officeart/2005/8/layout/list1"/>
    <dgm:cxn modelId="{2E440399-F386-457F-99B7-728D01D23B5F}" type="presOf" srcId="{C49104AB-ACAF-425B-B528-8F69A75924BD}" destId="{AD1A96D3-6A1D-49B5-9D1D-6670AB4301FA}" srcOrd="1" destOrd="0" presId="urn:microsoft.com/office/officeart/2005/8/layout/list1"/>
    <dgm:cxn modelId="{100FD1B2-85D3-4117-B85D-37894CFB5524}" srcId="{B1E14DDF-300E-4008-8DDF-E747AD6B2DAD}" destId="{C311058E-CCBB-4180-B029-08DB905508F3}" srcOrd="6" destOrd="0" parTransId="{273D643A-3B59-4731-BA6D-00FFDD148E4E}" sibTransId="{F925CBD0-C4B0-4647-ABAF-49B0A20D9C34}"/>
    <dgm:cxn modelId="{597E17BD-0360-4E32-A42D-8EB7D662E5EF}" type="presOf" srcId="{D1B9FD98-B6AC-4C6D-AD4A-1F2F50269810}" destId="{E79BB699-916F-431A-B907-18611ACDEAAE}" srcOrd="1" destOrd="0" presId="urn:microsoft.com/office/officeart/2005/8/layout/list1"/>
    <dgm:cxn modelId="{16815BC8-8502-4736-83C4-67E681F62CBF}" type="presOf" srcId="{D8F307E5-A9D2-4FA3-BBE0-860087892F43}" destId="{3ECD2F86-873F-4F1A-91CC-5F7CA14FE1CC}" srcOrd="1" destOrd="0" presId="urn:microsoft.com/office/officeart/2005/8/layout/list1"/>
    <dgm:cxn modelId="{583C4ECA-7D85-48BD-AA96-C3E5120BA812}" type="presOf" srcId="{8B151DF1-BA70-4A63-AEBA-CD0E4E6EBA35}" destId="{CAD969C9-F15B-45EC-AF6E-48771E69DFF2}" srcOrd="0" destOrd="0" presId="urn:microsoft.com/office/officeart/2005/8/layout/list1"/>
    <dgm:cxn modelId="{1CF87BCC-1A49-403D-9479-758ECED9B4A9}" srcId="{B1E14DDF-300E-4008-8DDF-E747AD6B2DAD}" destId="{8B151DF1-BA70-4A63-AEBA-CD0E4E6EBA35}" srcOrd="4" destOrd="0" parTransId="{60955450-9118-49DF-A458-F3F8821589BE}" sibTransId="{DC74F839-9037-4537-B133-CD0A9FFE4D46}"/>
    <dgm:cxn modelId="{ECFFA0F5-0C2D-40F0-BDDD-2D7E3B992DC8}" type="presOf" srcId="{1CEA2F53-64F3-4184-BD14-7FE523ECF314}" destId="{5A090739-AB77-4B4E-9CAC-EECD2AE89C45}" srcOrd="1" destOrd="0" presId="urn:microsoft.com/office/officeart/2005/8/layout/list1"/>
    <dgm:cxn modelId="{D104BEFF-1B16-48BD-9035-45D1C49055E3}" type="presOf" srcId="{3C55957C-0B1B-4F18-9EA9-DAE1816D61B7}" destId="{193676DA-D9D8-457E-BCC6-C82E80D9F342}" srcOrd="1" destOrd="0" presId="urn:microsoft.com/office/officeart/2005/8/layout/list1"/>
    <dgm:cxn modelId="{7E7045CB-B52C-4089-A857-788E32B7B81E}" type="presParOf" srcId="{544FCAEE-978F-4743-9A31-77F40F2DA087}" destId="{EA59188A-697F-4EA9-94A2-6BD96D57C7F4}" srcOrd="0" destOrd="0" presId="urn:microsoft.com/office/officeart/2005/8/layout/list1"/>
    <dgm:cxn modelId="{56CA7D24-1A5E-4654-BF43-2BCE4F4862A6}" type="presParOf" srcId="{EA59188A-697F-4EA9-94A2-6BD96D57C7F4}" destId="{969503E1-8836-468F-809E-5C70DEDD61A9}" srcOrd="0" destOrd="0" presId="urn:microsoft.com/office/officeart/2005/8/layout/list1"/>
    <dgm:cxn modelId="{F6BDD43A-4E1E-4EE2-A22D-A3EF15BC058B}" type="presParOf" srcId="{EA59188A-697F-4EA9-94A2-6BD96D57C7F4}" destId="{5A090739-AB77-4B4E-9CAC-EECD2AE89C45}" srcOrd="1" destOrd="0" presId="urn:microsoft.com/office/officeart/2005/8/layout/list1"/>
    <dgm:cxn modelId="{B61647A6-714A-4091-A824-1079036233D2}" type="presParOf" srcId="{544FCAEE-978F-4743-9A31-77F40F2DA087}" destId="{81B3952C-9F1A-4811-9305-AFADE7774A55}" srcOrd="1" destOrd="0" presId="urn:microsoft.com/office/officeart/2005/8/layout/list1"/>
    <dgm:cxn modelId="{33FD9CD5-BCF6-4ADC-8630-1411D8F37D00}" type="presParOf" srcId="{544FCAEE-978F-4743-9A31-77F40F2DA087}" destId="{0A1DB92C-A063-411D-9A46-0964A87323A3}" srcOrd="2" destOrd="0" presId="urn:microsoft.com/office/officeart/2005/8/layout/list1"/>
    <dgm:cxn modelId="{60FD2C58-1C27-4E06-8732-E7D3AFEB2B50}" type="presParOf" srcId="{544FCAEE-978F-4743-9A31-77F40F2DA087}" destId="{42166903-A9C9-4743-BA0A-6FF20FC25AC4}" srcOrd="3" destOrd="0" presId="urn:microsoft.com/office/officeart/2005/8/layout/list1"/>
    <dgm:cxn modelId="{A2C0D4A4-E99B-49A8-9C8F-37077340B04C}" type="presParOf" srcId="{544FCAEE-978F-4743-9A31-77F40F2DA087}" destId="{542E90E4-8532-48E6-A7DD-925AC61B03E9}" srcOrd="4" destOrd="0" presId="urn:microsoft.com/office/officeart/2005/8/layout/list1"/>
    <dgm:cxn modelId="{EA019598-C5DC-4AEB-BB70-630FCF1C909E}" type="presParOf" srcId="{542E90E4-8532-48E6-A7DD-925AC61B03E9}" destId="{6030B0F9-E3F2-4495-BD45-66FD2FB54A1D}" srcOrd="0" destOrd="0" presId="urn:microsoft.com/office/officeart/2005/8/layout/list1"/>
    <dgm:cxn modelId="{531DE65E-6E56-4E3B-8A3C-F2D9DF21328E}" type="presParOf" srcId="{542E90E4-8532-48E6-A7DD-925AC61B03E9}" destId="{3ECD2F86-873F-4F1A-91CC-5F7CA14FE1CC}" srcOrd="1" destOrd="0" presId="urn:microsoft.com/office/officeart/2005/8/layout/list1"/>
    <dgm:cxn modelId="{B44012E2-B3B3-4A2C-A818-71D5EE09F1BE}" type="presParOf" srcId="{544FCAEE-978F-4743-9A31-77F40F2DA087}" destId="{67AB3752-CEC7-4921-A21A-24FD3CF90AD8}" srcOrd="5" destOrd="0" presId="urn:microsoft.com/office/officeart/2005/8/layout/list1"/>
    <dgm:cxn modelId="{F5F35318-B4B3-4145-B18C-7F74B301221B}" type="presParOf" srcId="{544FCAEE-978F-4743-9A31-77F40F2DA087}" destId="{715D16BB-9EFD-4A5B-96C5-40B993270D92}" srcOrd="6" destOrd="0" presId="urn:microsoft.com/office/officeart/2005/8/layout/list1"/>
    <dgm:cxn modelId="{416BD895-E342-4A6E-BDB8-13AE87E8B6BC}" type="presParOf" srcId="{544FCAEE-978F-4743-9A31-77F40F2DA087}" destId="{C3CA7571-E70E-44F2-A5A4-1E1FC398A80F}" srcOrd="7" destOrd="0" presId="urn:microsoft.com/office/officeart/2005/8/layout/list1"/>
    <dgm:cxn modelId="{0E680B11-84E6-4A27-9397-A3323E64E7B5}" type="presParOf" srcId="{544FCAEE-978F-4743-9A31-77F40F2DA087}" destId="{DDCB4296-B394-4D4E-BA4E-03060F86FE6B}" srcOrd="8" destOrd="0" presId="urn:microsoft.com/office/officeart/2005/8/layout/list1"/>
    <dgm:cxn modelId="{DD0BDFBF-35CB-4715-9980-8503A1EC7AB8}" type="presParOf" srcId="{DDCB4296-B394-4D4E-BA4E-03060F86FE6B}" destId="{2980D6E1-0DC1-4C60-9C2F-90984B75B0B5}" srcOrd="0" destOrd="0" presId="urn:microsoft.com/office/officeart/2005/8/layout/list1"/>
    <dgm:cxn modelId="{AE256374-317B-4D48-B013-E80C710747EA}" type="presParOf" srcId="{DDCB4296-B394-4D4E-BA4E-03060F86FE6B}" destId="{E79BB699-916F-431A-B907-18611ACDEAAE}" srcOrd="1" destOrd="0" presId="urn:microsoft.com/office/officeart/2005/8/layout/list1"/>
    <dgm:cxn modelId="{1F69D502-E0F8-4092-A6AA-82CD52338BFD}" type="presParOf" srcId="{544FCAEE-978F-4743-9A31-77F40F2DA087}" destId="{9D22A518-9B76-4A93-876D-AE2257B88FBB}" srcOrd="9" destOrd="0" presId="urn:microsoft.com/office/officeart/2005/8/layout/list1"/>
    <dgm:cxn modelId="{F7E58FA6-DB8B-4E86-AF82-19109D581A9D}" type="presParOf" srcId="{544FCAEE-978F-4743-9A31-77F40F2DA087}" destId="{4BDDE2F5-7B2F-4B42-82CB-FEE90C8500F3}" srcOrd="10" destOrd="0" presId="urn:microsoft.com/office/officeart/2005/8/layout/list1"/>
    <dgm:cxn modelId="{0342DDAD-DD2B-4288-A198-EE982C33BC85}" type="presParOf" srcId="{544FCAEE-978F-4743-9A31-77F40F2DA087}" destId="{049397F1-52FE-49C0-A8EC-16B999C61E88}" srcOrd="11" destOrd="0" presId="urn:microsoft.com/office/officeart/2005/8/layout/list1"/>
    <dgm:cxn modelId="{59DAF6D7-86E5-4635-8D0E-F2EB9FC289F5}" type="presParOf" srcId="{544FCAEE-978F-4743-9A31-77F40F2DA087}" destId="{F931BCB8-5DE5-4CDD-BD36-4D5BBB040692}" srcOrd="12" destOrd="0" presId="urn:microsoft.com/office/officeart/2005/8/layout/list1"/>
    <dgm:cxn modelId="{075FA019-9EBB-4D37-B692-F978F511831E}" type="presParOf" srcId="{F931BCB8-5DE5-4CDD-BD36-4D5BBB040692}" destId="{E2016559-9EF5-4E47-9208-0513E5DBFF1E}" srcOrd="0" destOrd="0" presId="urn:microsoft.com/office/officeart/2005/8/layout/list1"/>
    <dgm:cxn modelId="{055DD93B-1D0D-447B-A670-8980BA85E0DB}" type="presParOf" srcId="{F931BCB8-5DE5-4CDD-BD36-4D5BBB040692}" destId="{193676DA-D9D8-457E-BCC6-C82E80D9F342}" srcOrd="1" destOrd="0" presId="urn:microsoft.com/office/officeart/2005/8/layout/list1"/>
    <dgm:cxn modelId="{FAD64293-ADA4-48A2-9C22-ACFF51F8B4CC}" type="presParOf" srcId="{544FCAEE-978F-4743-9A31-77F40F2DA087}" destId="{99B31EA8-ACBF-488B-B709-7555E49BBA84}" srcOrd="13" destOrd="0" presId="urn:microsoft.com/office/officeart/2005/8/layout/list1"/>
    <dgm:cxn modelId="{75A99EBD-ED1C-4957-B905-FCE8A8062E8E}" type="presParOf" srcId="{544FCAEE-978F-4743-9A31-77F40F2DA087}" destId="{F3A54199-DF88-4DE9-B209-966AABD9675B}" srcOrd="14" destOrd="0" presId="urn:microsoft.com/office/officeart/2005/8/layout/list1"/>
    <dgm:cxn modelId="{94B44049-1F67-4DDF-9CE5-1F7C0D419BA9}" type="presParOf" srcId="{544FCAEE-978F-4743-9A31-77F40F2DA087}" destId="{3A417B16-094B-4F11-BDBE-252354D9F4E0}" srcOrd="15" destOrd="0" presId="urn:microsoft.com/office/officeart/2005/8/layout/list1"/>
    <dgm:cxn modelId="{81B86940-8DA8-4DF4-83D0-A52CCAB0BC6F}" type="presParOf" srcId="{544FCAEE-978F-4743-9A31-77F40F2DA087}" destId="{CCABA874-852B-47CC-98D2-6A64252413FF}" srcOrd="16" destOrd="0" presId="urn:microsoft.com/office/officeart/2005/8/layout/list1"/>
    <dgm:cxn modelId="{232D30DE-1C03-46A1-89C6-90938B5FFA5F}" type="presParOf" srcId="{CCABA874-852B-47CC-98D2-6A64252413FF}" destId="{CAD969C9-F15B-45EC-AF6E-48771E69DFF2}" srcOrd="0" destOrd="0" presId="urn:microsoft.com/office/officeart/2005/8/layout/list1"/>
    <dgm:cxn modelId="{3EA5CF18-A926-4A34-98D0-0077C3F4E885}" type="presParOf" srcId="{CCABA874-852B-47CC-98D2-6A64252413FF}" destId="{2865088F-C13B-4B08-9278-5D5AD850AB13}" srcOrd="1" destOrd="0" presId="urn:microsoft.com/office/officeart/2005/8/layout/list1"/>
    <dgm:cxn modelId="{E6F9F5D4-2B63-4148-95ED-937D584F16C1}" type="presParOf" srcId="{544FCAEE-978F-4743-9A31-77F40F2DA087}" destId="{5428AC59-D77F-4EFC-9D78-29F79308FEF8}" srcOrd="17" destOrd="0" presId="urn:microsoft.com/office/officeart/2005/8/layout/list1"/>
    <dgm:cxn modelId="{F29B6AD0-BE9D-4415-9A1A-900BE2AAF712}" type="presParOf" srcId="{544FCAEE-978F-4743-9A31-77F40F2DA087}" destId="{58A3E821-9452-4DE5-ACBD-B6ED71B773C2}" srcOrd="18" destOrd="0" presId="urn:microsoft.com/office/officeart/2005/8/layout/list1"/>
    <dgm:cxn modelId="{2E418D07-9F6A-43CB-A6FA-BD8FF15390C6}" type="presParOf" srcId="{544FCAEE-978F-4743-9A31-77F40F2DA087}" destId="{31B8F077-582D-4645-A56E-377E84D7F2B2}" srcOrd="19" destOrd="0" presId="urn:microsoft.com/office/officeart/2005/8/layout/list1"/>
    <dgm:cxn modelId="{BDCC4576-1FBD-4C67-B9D1-D4AE16226418}" type="presParOf" srcId="{544FCAEE-978F-4743-9A31-77F40F2DA087}" destId="{35503FED-5759-4634-A19E-F8E24AEFE8AD}" srcOrd="20" destOrd="0" presId="urn:microsoft.com/office/officeart/2005/8/layout/list1"/>
    <dgm:cxn modelId="{3D8E4FA7-0E9C-4873-A5BA-C5D7E525DBE4}" type="presParOf" srcId="{35503FED-5759-4634-A19E-F8E24AEFE8AD}" destId="{C89A414B-76F7-45D9-A16C-1B988EA3274D}" srcOrd="0" destOrd="0" presId="urn:microsoft.com/office/officeart/2005/8/layout/list1"/>
    <dgm:cxn modelId="{695F60A6-1766-4226-A37D-3893E5774142}" type="presParOf" srcId="{35503FED-5759-4634-A19E-F8E24AEFE8AD}" destId="{AD1A96D3-6A1D-49B5-9D1D-6670AB4301FA}" srcOrd="1" destOrd="0" presId="urn:microsoft.com/office/officeart/2005/8/layout/list1"/>
    <dgm:cxn modelId="{CCCE82A5-9929-4403-8937-F509BB2B4B17}" type="presParOf" srcId="{544FCAEE-978F-4743-9A31-77F40F2DA087}" destId="{7FD021DD-3E20-436B-A990-5347B8CDAE26}" srcOrd="21" destOrd="0" presId="urn:microsoft.com/office/officeart/2005/8/layout/list1"/>
    <dgm:cxn modelId="{D3D30579-3EC0-49D2-85F8-C0CBA73B37E9}" type="presParOf" srcId="{544FCAEE-978F-4743-9A31-77F40F2DA087}" destId="{5B7658F5-A6DC-48D4-BBE5-7D0CBCE5AEE5}" srcOrd="22" destOrd="0" presId="urn:microsoft.com/office/officeart/2005/8/layout/list1"/>
    <dgm:cxn modelId="{A8E31566-55DC-4ED5-963F-03AD462BB25F}" type="presParOf" srcId="{544FCAEE-978F-4743-9A31-77F40F2DA087}" destId="{9753D7E1-0C74-4D06-B5E4-C87587382FAF}" srcOrd="23" destOrd="0" presId="urn:microsoft.com/office/officeart/2005/8/layout/list1"/>
    <dgm:cxn modelId="{09590BB8-099F-4277-AF9A-E79CB14152F9}" type="presParOf" srcId="{544FCAEE-978F-4743-9A31-77F40F2DA087}" destId="{1030B1D3-6FF8-4675-A317-8E9C2A31EE0F}" srcOrd="24" destOrd="0" presId="urn:microsoft.com/office/officeart/2005/8/layout/list1"/>
    <dgm:cxn modelId="{AA918E2D-91FD-4FB4-A817-0B87AD30131F}" type="presParOf" srcId="{1030B1D3-6FF8-4675-A317-8E9C2A31EE0F}" destId="{BAC3E3F1-6581-4793-A05E-964106C4F233}" srcOrd="0" destOrd="0" presId="urn:microsoft.com/office/officeart/2005/8/layout/list1"/>
    <dgm:cxn modelId="{3946400B-F52F-474A-946C-1F1D28052E16}" type="presParOf" srcId="{1030B1D3-6FF8-4675-A317-8E9C2A31EE0F}" destId="{C841BA92-6B24-44AD-A258-70828EC8360E}" srcOrd="1" destOrd="0" presId="urn:microsoft.com/office/officeart/2005/8/layout/list1"/>
    <dgm:cxn modelId="{AD27A4FB-74A5-4995-809F-CEC613B6EC7C}" type="presParOf" srcId="{544FCAEE-978F-4743-9A31-77F40F2DA087}" destId="{8D20FCE3-53CA-48E8-BA61-46F4403EA4AA}" srcOrd="25" destOrd="0" presId="urn:microsoft.com/office/officeart/2005/8/layout/list1"/>
    <dgm:cxn modelId="{3E300A20-2E49-4E0E-BB24-C09DAD1F59B6}" type="presParOf" srcId="{544FCAEE-978F-4743-9A31-77F40F2DA087}" destId="{B34AE0B4-5825-4D41-9188-D0BF17DC7903}" srcOrd="26"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8302F5-8CB7-453B-8016-086F4408E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60841481-07E2-4228-9798-E9F04F5BEF0B}">
      <dgm:prSet phldrT="[Text]" custT="1"/>
      <dgm:spPr>
        <a:solidFill>
          <a:srgbClr val="F36A2A"/>
        </a:solidFill>
        <a:ln>
          <a:solidFill>
            <a:srgbClr val="F36A2A"/>
          </a:solidFill>
        </a:ln>
      </dgm:spPr>
      <dgm:t>
        <a:bodyPr/>
        <a:lstStyle/>
        <a:p>
          <a:r>
            <a:rPr lang="en-AU" sz="1400"/>
            <a:t>Outcome 6.1: Partnering with individuals on food and drinks</a:t>
          </a:r>
        </a:p>
      </dgm:t>
    </dgm:pt>
    <dgm:pt modelId="{14166B6D-8AA4-4A4E-BEEC-5BF05E32FBEB}" type="parTrans" cxnId="{3B010624-2361-4B12-BE11-0A2D2E3BF969}">
      <dgm:prSet/>
      <dgm:spPr/>
      <dgm:t>
        <a:bodyPr/>
        <a:lstStyle/>
        <a:p>
          <a:endParaRPr lang="en-AU"/>
        </a:p>
      </dgm:t>
    </dgm:pt>
    <dgm:pt modelId="{2C615159-74C0-47CF-8A86-27A7675D88C6}" type="sibTrans" cxnId="{3B010624-2361-4B12-BE11-0A2D2E3BF969}">
      <dgm:prSet/>
      <dgm:spPr/>
      <dgm:t>
        <a:bodyPr/>
        <a:lstStyle/>
        <a:p>
          <a:endParaRPr lang="en-AU"/>
        </a:p>
      </dgm:t>
    </dgm:pt>
    <dgm:pt modelId="{0AD6E556-9AF4-4445-9F35-45E496E17078}">
      <dgm:prSet phldrT="[Text]" custT="1"/>
      <dgm:spPr>
        <a:solidFill>
          <a:srgbClr val="FCCEB1">
            <a:alpha val="97255"/>
          </a:srgbClr>
        </a:solidFill>
      </dgm:spPr>
      <dgm:t>
        <a:bodyPr/>
        <a:lstStyle/>
        <a:p>
          <a:pPr>
            <a:buNone/>
          </a:pPr>
          <a:r>
            <a:rPr lang="en-AU" sz="1400"/>
            <a:t>The provider must partner with individuals to deliver a quality meal and refreshment service that incudes appealing and varied food and drinks and an enjoyable dining experience.</a:t>
          </a:r>
        </a:p>
      </dgm:t>
    </dgm:pt>
    <dgm:pt modelId="{3F2A0525-6DDD-41A8-8E0A-AE9821473DD1}" type="parTrans" cxnId="{75F72DBD-1A51-4E32-91C1-925E712A43B0}">
      <dgm:prSet/>
      <dgm:spPr/>
      <dgm:t>
        <a:bodyPr/>
        <a:lstStyle/>
        <a:p>
          <a:endParaRPr lang="en-AU"/>
        </a:p>
      </dgm:t>
    </dgm:pt>
    <dgm:pt modelId="{FA2E4241-F4EC-4CCD-B5CD-79B4D5280E3A}" type="sibTrans" cxnId="{75F72DBD-1A51-4E32-91C1-925E712A43B0}">
      <dgm:prSet/>
      <dgm:spPr/>
      <dgm:t>
        <a:bodyPr/>
        <a:lstStyle/>
        <a:p>
          <a:endParaRPr lang="en-AU"/>
        </a:p>
      </dgm:t>
    </dgm:pt>
    <dgm:pt modelId="{250BD9F4-F908-4D29-ADE5-A225285FC028}">
      <dgm:prSet phldrT="[Text]" custT="1"/>
      <dgm:spPr>
        <a:solidFill>
          <a:srgbClr val="F36A2A"/>
        </a:solidFill>
        <a:ln>
          <a:solidFill>
            <a:srgbClr val="F36A2A"/>
          </a:solidFill>
        </a:ln>
      </dgm:spPr>
      <dgm:t>
        <a:bodyPr/>
        <a:lstStyle/>
        <a:p>
          <a:r>
            <a:rPr lang="en-AU" sz="1400"/>
            <a:t>Outcome 6.2: Assessment of nutritional needs and preferences</a:t>
          </a:r>
        </a:p>
      </dgm:t>
    </dgm:pt>
    <dgm:pt modelId="{865B75DC-18F7-4EF5-8C06-470735A41AD9}" type="parTrans" cxnId="{9875AE2C-C087-4B18-9609-045CC5F2A47C}">
      <dgm:prSet/>
      <dgm:spPr/>
      <dgm:t>
        <a:bodyPr/>
        <a:lstStyle/>
        <a:p>
          <a:endParaRPr lang="en-AU"/>
        </a:p>
      </dgm:t>
    </dgm:pt>
    <dgm:pt modelId="{082754EA-FF6F-46DC-BBB1-6D15A66BE318}" type="sibTrans" cxnId="{9875AE2C-C087-4B18-9609-045CC5F2A47C}">
      <dgm:prSet/>
      <dgm:spPr/>
      <dgm:t>
        <a:bodyPr/>
        <a:lstStyle/>
        <a:p>
          <a:endParaRPr lang="en-AU"/>
        </a:p>
      </dgm:t>
    </dgm:pt>
    <dgm:pt modelId="{74CF01A1-A8F4-4262-B611-CCB7D6E41D5D}">
      <dgm:prSet phldrT="[Text]" custT="1"/>
      <dgm:spPr>
        <a:solidFill>
          <a:srgbClr val="FCCEB1">
            <a:alpha val="97647"/>
          </a:srgbClr>
        </a:solidFill>
      </dgm:spPr>
      <dgm:t>
        <a:bodyPr/>
        <a:lstStyle/>
        <a:p>
          <a:pPr>
            <a:buNone/>
          </a:pPr>
          <a:r>
            <a:rPr lang="en-AU" sz="1400"/>
            <a:t>The provider must demonstrate that the provider understands the specific nutritional needs of individuals and assesses the current needs, abilities and preferences of individuals in relation to what and how they eat and drink.</a:t>
          </a:r>
        </a:p>
      </dgm:t>
    </dgm:pt>
    <dgm:pt modelId="{FEB6C08D-E176-49F6-9EE3-3D9585241164}" type="parTrans" cxnId="{C6287B7C-694B-4E7F-A1A1-677AF1D6261C}">
      <dgm:prSet/>
      <dgm:spPr/>
      <dgm:t>
        <a:bodyPr/>
        <a:lstStyle/>
        <a:p>
          <a:endParaRPr lang="en-AU"/>
        </a:p>
      </dgm:t>
    </dgm:pt>
    <dgm:pt modelId="{0066B7FE-E8BC-40D7-89C3-1D7C68F05AFF}" type="sibTrans" cxnId="{C6287B7C-694B-4E7F-A1A1-677AF1D6261C}">
      <dgm:prSet/>
      <dgm:spPr/>
      <dgm:t>
        <a:bodyPr/>
        <a:lstStyle/>
        <a:p>
          <a:endParaRPr lang="en-AU"/>
        </a:p>
      </dgm:t>
    </dgm:pt>
    <dgm:pt modelId="{86BA19EC-C9A4-4FB3-B9D4-2376703787BD}">
      <dgm:prSet phldrT="[Text]" custT="1"/>
      <dgm:spPr>
        <a:solidFill>
          <a:srgbClr val="F36A2A"/>
        </a:solidFill>
        <a:ln>
          <a:solidFill>
            <a:srgbClr val="F36A2A"/>
          </a:solidFill>
        </a:ln>
      </dgm:spPr>
      <dgm:t>
        <a:bodyPr/>
        <a:lstStyle/>
        <a:p>
          <a:r>
            <a:rPr lang="en-AU" sz="1400"/>
            <a:t>Outcome 6.3: Provision of food and drinks</a:t>
          </a:r>
        </a:p>
      </dgm:t>
    </dgm:pt>
    <dgm:pt modelId="{8CB271BF-2D92-4DB9-BA35-4F4D37EA5610}" type="parTrans" cxnId="{7E55A38B-1A3F-45FE-AFF5-F086653A134A}">
      <dgm:prSet/>
      <dgm:spPr/>
      <dgm:t>
        <a:bodyPr/>
        <a:lstStyle/>
        <a:p>
          <a:endParaRPr lang="en-AU"/>
        </a:p>
      </dgm:t>
    </dgm:pt>
    <dgm:pt modelId="{9A2C9513-589A-4F75-B403-0C5989A8E533}" type="sibTrans" cxnId="{7E55A38B-1A3F-45FE-AFF5-F086653A134A}">
      <dgm:prSet/>
      <dgm:spPr/>
      <dgm:t>
        <a:bodyPr/>
        <a:lstStyle/>
        <a:p>
          <a:endParaRPr lang="en-AU"/>
        </a:p>
      </dgm:t>
    </dgm:pt>
    <dgm:pt modelId="{F1F9ED08-D660-49B5-AA4F-C8FDCFCDDD15}">
      <dgm:prSet phldrT="[Text]" custT="1"/>
      <dgm:spPr>
        <a:solidFill>
          <a:srgbClr val="FCCEB1">
            <a:alpha val="97647"/>
          </a:srgbClr>
        </a:solidFill>
      </dgm:spPr>
      <dgm:t>
        <a:bodyPr/>
        <a:lstStyle/>
        <a:p>
          <a:pPr>
            <a:buNone/>
          </a:pPr>
          <a:r>
            <a:rPr lang="en-AU" sz="1400"/>
            <a:t>The provider must provide individuals with food and drinks that meet their nutritional needs and are appetising and flavoursome, have variation and choice about what they eat and drink and choice about how much they eat and drink. </a:t>
          </a:r>
        </a:p>
      </dgm:t>
    </dgm:pt>
    <dgm:pt modelId="{7307FD4C-8C57-456A-8AB0-1363BDE09690}" type="parTrans" cxnId="{F01BDCC9-13C0-427B-8F38-E55D773358D8}">
      <dgm:prSet/>
      <dgm:spPr/>
      <dgm:t>
        <a:bodyPr/>
        <a:lstStyle/>
        <a:p>
          <a:endParaRPr lang="en-AU"/>
        </a:p>
      </dgm:t>
    </dgm:pt>
    <dgm:pt modelId="{F725CE23-3DC0-4887-B5F5-D947420D4DD6}" type="sibTrans" cxnId="{F01BDCC9-13C0-427B-8F38-E55D773358D8}">
      <dgm:prSet/>
      <dgm:spPr/>
      <dgm:t>
        <a:bodyPr/>
        <a:lstStyle/>
        <a:p>
          <a:endParaRPr lang="en-AU"/>
        </a:p>
      </dgm:t>
    </dgm:pt>
    <dgm:pt modelId="{07D547A5-087B-4B49-A267-F17C59F68B0E}">
      <dgm:prSet phldrT="[Text]" custT="1"/>
      <dgm:spPr>
        <a:solidFill>
          <a:srgbClr val="F36A2A"/>
        </a:solidFill>
        <a:ln>
          <a:solidFill>
            <a:srgbClr val="F36A2A"/>
          </a:solidFill>
        </a:ln>
      </dgm:spPr>
      <dgm:t>
        <a:bodyPr/>
        <a:lstStyle/>
        <a:p>
          <a:r>
            <a:rPr lang="en-AU" sz="1400"/>
            <a:t>Outcome 6.4: Dining experience</a:t>
          </a:r>
        </a:p>
      </dgm:t>
    </dgm:pt>
    <dgm:pt modelId="{F1D35B45-7072-41E0-BAF7-101FD52B43CA}" type="parTrans" cxnId="{5252666D-ED1D-4A6C-93BC-FBE5B15ACF62}">
      <dgm:prSet/>
      <dgm:spPr/>
      <dgm:t>
        <a:bodyPr/>
        <a:lstStyle/>
        <a:p>
          <a:endParaRPr lang="en-AU"/>
        </a:p>
      </dgm:t>
    </dgm:pt>
    <dgm:pt modelId="{CC344517-E811-404D-8681-2C21F1D1D1BC}" type="sibTrans" cxnId="{5252666D-ED1D-4A6C-93BC-FBE5B15ACF62}">
      <dgm:prSet/>
      <dgm:spPr/>
      <dgm:t>
        <a:bodyPr/>
        <a:lstStyle/>
        <a:p>
          <a:endParaRPr lang="en-AU"/>
        </a:p>
      </dgm:t>
    </dgm:pt>
    <dgm:pt modelId="{2F5B0F4C-9A3F-49B9-85DE-0496F2C42D71}">
      <dgm:prSet phldrT="[Text]" custT="1"/>
      <dgm:spPr>
        <a:solidFill>
          <a:srgbClr val="FCCEB1">
            <a:alpha val="97647"/>
          </a:srgbClr>
        </a:solidFill>
      </dgm:spPr>
      <dgm:t>
        <a:bodyPr/>
        <a:lstStyle/>
        <a:p>
          <a:pPr>
            <a:buNone/>
          </a:pPr>
          <a:r>
            <a:rPr lang="en-AU" sz="1400"/>
            <a:t>The provider must support individuals to eat and drink.</a:t>
          </a:r>
        </a:p>
      </dgm:t>
    </dgm:pt>
    <dgm:pt modelId="{29BAF8A4-4AA1-443E-AECD-D7618E82518D}" type="parTrans" cxnId="{3F7E42BF-832E-47DC-AB28-D2C8C53F9A25}">
      <dgm:prSet/>
      <dgm:spPr/>
      <dgm:t>
        <a:bodyPr/>
        <a:lstStyle/>
        <a:p>
          <a:endParaRPr lang="en-AU"/>
        </a:p>
      </dgm:t>
    </dgm:pt>
    <dgm:pt modelId="{D40E36BB-52C2-4E5D-9847-E83C6852C733}" type="sibTrans" cxnId="{3F7E42BF-832E-47DC-AB28-D2C8C53F9A25}">
      <dgm:prSet/>
      <dgm:spPr/>
      <dgm:t>
        <a:bodyPr/>
        <a:lstStyle/>
        <a:p>
          <a:endParaRPr lang="en-AU"/>
        </a:p>
      </dgm:t>
    </dgm:pt>
    <dgm:pt modelId="{F9E846DB-69B1-4329-A2E8-C3D3DA7E3F60}">
      <dgm:prSet phldrT="[Text]" custT="1"/>
      <dgm:spPr>
        <a:solidFill>
          <a:srgbClr val="FCCEB1">
            <a:alpha val="97647"/>
          </a:srgbClr>
        </a:solidFill>
      </dgm:spPr>
      <dgm:t>
        <a:bodyPr/>
        <a:lstStyle/>
        <a:p>
          <a:pPr>
            <a:buNone/>
          </a:pPr>
          <a:r>
            <a:rPr lang="en-AU" sz="1400"/>
            <a:t>The provider must ensure that the dining experience meets the needs and preferences of individuals to support social engagement, function and quality of life.</a:t>
          </a:r>
        </a:p>
      </dgm:t>
    </dgm:pt>
    <dgm:pt modelId="{1F2CABEC-CDF1-416A-B9DA-3D052B906319}" type="parTrans" cxnId="{6EB22406-34F2-4F18-82AD-BA9A31FEE243}">
      <dgm:prSet/>
      <dgm:spPr/>
      <dgm:t>
        <a:bodyPr/>
        <a:lstStyle/>
        <a:p>
          <a:endParaRPr lang="en-AU"/>
        </a:p>
      </dgm:t>
    </dgm:pt>
    <dgm:pt modelId="{7214C20F-8E63-4759-A341-FBB69D565CBC}" type="sibTrans" cxnId="{6EB22406-34F2-4F18-82AD-BA9A31FEE243}">
      <dgm:prSet/>
      <dgm:spPr/>
      <dgm:t>
        <a:bodyPr/>
        <a:lstStyle/>
        <a:p>
          <a:endParaRPr lang="en-AU"/>
        </a:p>
      </dgm:t>
    </dgm:pt>
    <dgm:pt modelId="{2259F31A-1BDD-4266-8814-E80C7A975987}" type="pres">
      <dgm:prSet presAssocID="{3D8302F5-8CB7-453B-8016-086F4408EF30}" presName="Name0" presStyleCnt="0">
        <dgm:presLayoutVars>
          <dgm:dir/>
          <dgm:animLvl val="lvl"/>
          <dgm:resizeHandles val="exact"/>
        </dgm:presLayoutVars>
      </dgm:prSet>
      <dgm:spPr/>
    </dgm:pt>
    <dgm:pt modelId="{2BF18588-F4C1-4523-98DC-556186107CB4}" type="pres">
      <dgm:prSet presAssocID="{60841481-07E2-4228-9798-E9F04F5BEF0B}" presName="composite" presStyleCnt="0"/>
      <dgm:spPr/>
    </dgm:pt>
    <dgm:pt modelId="{69483792-89F4-4FE4-940F-B62D2038764B}" type="pres">
      <dgm:prSet presAssocID="{60841481-07E2-4228-9798-E9F04F5BEF0B}" presName="parTx" presStyleLbl="alignNode1" presStyleIdx="0" presStyleCnt="4">
        <dgm:presLayoutVars>
          <dgm:chMax val="0"/>
          <dgm:chPref val="0"/>
          <dgm:bulletEnabled val="1"/>
        </dgm:presLayoutVars>
      </dgm:prSet>
      <dgm:spPr/>
    </dgm:pt>
    <dgm:pt modelId="{ABC9B620-E686-4605-901B-3AE79B11A046}" type="pres">
      <dgm:prSet presAssocID="{60841481-07E2-4228-9798-E9F04F5BEF0B}" presName="desTx" presStyleLbl="alignAccFollowNode1" presStyleIdx="0" presStyleCnt="4" custScaleX="100575">
        <dgm:presLayoutVars>
          <dgm:bulletEnabled val="1"/>
        </dgm:presLayoutVars>
      </dgm:prSet>
      <dgm:spPr/>
    </dgm:pt>
    <dgm:pt modelId="{65574BA3-69E6-4300-9636-23F56C81078A}" type="pres">
      <dgm:prSet presAssocID="{2C615159-74C0-47CF-8A86-27A7675D88C6}" presName="space" presStyleCnt="0"/>
      <dgm:spPr/>
    </dgm:pt>
    <dgm:pt modelId="{DE53C1DB-DCE7-4529-92C4-DF81D35524A5}" type="pres">
      <dgm:prSet presAssocID="{250BD9F4-F908-4D29-ADE5-A225285FC028}" presName="composite" presStyleCnt="0"/>
      <dgm:spPr/>
    </dgm:pt>
    <dgm:pt modelId="{B1DC46BC-76CD-4B61-9C46-0185253C0E3B}" type="pres">
      <dgm:prSet presAssocID="{250BD9F4-F908-4D29-ADE5-A225285FC028}" presName="parTx" presStyleLbl="alignNode1" presStyleIdx="1" presStyleCnt="4">
        <dgm:presLayoutVars>
          <dgm:chMax val="0"/>
          <dgm:chPref val="0"/>
          <dgm:bulletEnabled val="1"/>
        </dgm:presLayoutVars>
      </dgm:prSet>
      <dgm:spPr/>
    </dgm:pt>
    <dgm:pt modelId="{DD331CCD-72A7-4D59-B6AA-641E7EF2A110}" type="pres">
      <dgm:prSet presAssocID="{250BD9F4-F908-4D29-ADE5-A225285FC028}" presName="desTx" presStyleLbl="alignAccFollowNode1" presStyleIdx="1" presStyleCnt="4" custScaleX="100575">
        <dgm:presLayoutVars>
          <dgm:bulletEnabled val="1"/>
        </dgm:presLayoutVars>
      </dgm:prSet>
      <dgm:spPr/>
    </dgm:pt>
    <dgm:pt modelId="{8DBCF49A-28DB-49A4-82A0-F0FFC6B7E3DB}" type="pres">
      <dgm:prSet presAssocID="{082754EA-FF6F-46DC-BBB1-6D15A66BE318}" presName="space" presStyleCnt="0"/>
      <dgm:spPr/>
    </dgm:pt>
    <dgm:pt modelId="{50C9FCCE-36C9-4172-9AD8-79F2462CCB04}" type="pres">
      <dgm:prSet presAssocID="{86BA19EC-C9A4-4FB3-B9D4-2376703787BD}" presName="composite" presStyleCnt="0"/>
      <dgm:spPr/>
    </dgm:pt>
    <dgm:pt modelId="{B3A95E6E-54FE-4A6F-A2C8-924B46F33FF8}" type="pres">
      <dgm:prSet presAssocID="{86BA19EC-C9A4-4FB3-B9D4-2376703787BD}" presName="parTx" presStyleLbl="alignNode1" presStyleIdx="2" presStyleCnt="4">
        <dgm:presLayoutVars>
          <dgm:chMax val="0"/>
          <dgm:chPref val="0"/>
          <dgm:bulletEnabled val="1"/>
        </dgm:presLayoutVars>
      </dgm:prSet>
      <dgm:spPr/>
    </dgm:pt>
    <dgm:pt modelId="{0E46EDF5-9C50-449B-88F0-64D9DB73520A}" type="pres">
      <dgm:prSet presAssocID="{86BA19EC-C9A4-4FB3-B9D4-2376703787BD}" presName="desTx" presStyleLbl="alignAccFollowNode1" presStyleIdx="2" presStyleCnt="4" custScaleX="100575">
        <dgm:presLayoutVars>
          <dgm:bulletEnabled val="1"/>
        </dgm:presLayoutVars>
      </dgm:prSet>
      <dgm:spPr/>
    </dgm:pt>
    <dgm:pt modelId="{284F5417-0D04-4DDD-AA5C-8E7A6D4E66FD}" type="pres">
      <dgm:prSet presAssocID="{9A2C9513-589A-4F75-B403-0C5989A8E533}" presName="space" presStyleCnt="0"/>
      <dgm:spPr/>
    </dgm:pt>
    <dgm:pt modelId="{5FD43725-8FAA-43B1-BF8C-3E320EC920E3}" type="pres">
      <dgm:prSet presAssocID="{07D547A5-087B-4B49-A267-F17C59F68B0E}" presName="composite" presStyleCnt="0"/>
      <dgm:spPr/>
    </dgm:pt>
    <dgm:pt modelId="{4764A036-40C5-4D29-B4CD-B637FE56CB44}" type="pres">
      <dgm:prSet presAssocID="{07D547A5-087B-4B49-A267-F17C59F68B0E}" presName="parTx" presStyleLbl="alignNode1" presStyleIdx="3" presStyleCnt="4">
        <dgm:presLayoutVars>
          <dgm:chMax val="0"/>
          <dgm:chPref val="0"/>
          <dgm:bulletEnabled val="1"/>
        </dgm:presLayoutVars>
      </dgm:prSet>
      <dgm:spPr/>
    </dgm:pt>
    <dgm:pt modelId="{5DFA2051-B862-4721-A862-6297CAAD3F1A}" type="pres">
      <dgm:prSet presAssocID="{07D547A5-087B-4B49-A267-F17C59F68B0E}" presName="desTx" presStyleLbl="alignAccFollowNode1" presStyleIdx="3" presStyleCnt="4" custScaleX="100575">
        <dgm:presLayoutVars>
          <dgm:bulletEnabled val="1"/>
        </dgm:presLayoutVars>
      </dgm:prSet>
      <dgm:spPr/>
    </dgm:pt>
  </dgm:ptLst>
  <dgm:cxnLst>
    <dgm:cxn modelId="{6EB22406-34F2-4F18-82AD-BA9A31FEE243}" srcId="{07D547A5-087B-4B49-A267-F17C59F68B0E}" destId="{F9E846DB-69B1-4329-A2E8-C3D3DA7E3F60}" srcOrd="1" destOrd="0" parTransId="{1F2CABEC-CDF1-416A-B9DA-3D052B906319}" sibTransId="{7214C20F-8E63-4759-A341-FBB69D565CBC}"/>
    <dgm:cxn modelId="{9CF08813-2B2E-47F6-ACF9-EA30D8AD961D}" type="presOf" srcId="{F9E846DB-69B1-4329-A2E8-C3D3DA7E3F60}" destId="{5DFA2051-B862-4721-A862-6297CAAD3F1A}" srcOrd="0" destOrd="1" presId="urn:microsoft.com/office/officeart/2005/8/layout/hList1"/>
    <dgm:cxn modelId="{D48CE71B-8B10-4C41-9BC9-DA15FE8CFFA4}" type="presOf" srcId="{2F5B0F4C-9A3F-49B9-85DE-0496F2C42D71}" destId="{5DFA2051-B862-4721-A862-6297CAAD3F1A}" srcOrd="0" destOrd="0" presId="urn:microsoft.com/office/officeart/2005/8/layout/hList1"/>
    <dgm:cxn modelId="{3B010624-2361-4B12-BE11-0A2D2E3BF969}" srcId="{3D8302F5-8CB7-453B-8016-086F4408EF30}" destId="{60841481-07E2-4228-9798-E9F04F5BEF0B}" srcOrd="0" destOrd="0" parTransId="{14166B6D-8AA4-4A4E-BEEC-5BF05E32FBEB}" sibTransId="{2C615159-74C0-47CF-8A86-27A7675D88C6}"/>
    <dgm:cxn modelId="{9875AE2C-C087-4B18-9609-045CC5F2A47C}" srcId="{3D8302F5-8CB7-453B-8016-086F4408EF30}" destId="{250BD9F4-F908-4D29-ADE5-A225285FC028}" srcOrd="1" destOrd="0" parTransId="{865B75DC-18F7-4EF5-8C06-470735A41AD9}" sibTransId="{082754EA-FF6F-46DC-BBB1-6D15A66BE318}"/>
    <dgm:cxn modelId="{D3DEC63A-DAA9-4A73-919C-F17E29391312}" type="presOf" srcId="{F1F9ED08-D660-49B5-AA4F-C8FDCFCDDD15}" destId="{0E46EDF5-9C50-449B-88F0-64D9DB73520A}" srcOrd="0" destOrd="0" presId="urn:microsoft.com/office/officeart/2005/8/layout/hList1"/>
    <dgm:cxn modelId="{518E5541-4227-4C48-8CE1-C1807AA27EEA}" type="presOf" srcId="{0AD6E556-9AF4-4445-9F35-45E496E17078}" destId="{ABC9B620-E686-4605-901B-3AE79B11A046}" srcOrd="0" destOrd="0" presId="urn:microsoft.com/office/officeart/2005/8/layout/hList1"/>
    <dgm:cxn modelId="{F9BAE946-76B2-4E12-B457-FE17616078C4}" type="presOf" srcId="{60841481-07E2-4228-9798-E9F04F5BEF0B}" destId="{69483792-89F4-4FE4-940F-B62D2038764B}" srcOrd="0" destOrd="0" presId="urn:microsoft.com/office/officeart/2005/8/layout/hList1"/>
    <dgm:cxn modelId="{5252666D-ED1D-4A6C-93BC-FBE5B15ACF62}" srcId="{3D8302F5-8CB7-453B-8016-086F4408EF30}" destId="{07D547A5-087B-4B49-A267-F17C59F68B0E}" srcOrd="3" destOrd="0" parTransId="{F1D35B45-7072-41E0-BAF7-101FD52B43CA}" sibTransId="{CC344517-E811-404D-8681-2C21F1D1D1BC}"/>
    <dgm:cxn modelId="{C7F52976-1BA0-4F7D-843A-6200771B5C8E}" type="presOf" srcId="{74CF01A1-A8F4-4262-B611-CCB7D6E41D5D}" destId="{DD331CCD-72A7-4D59-B6AA-641E7EF2A110}" srcOrd="0" destOrd="0" presId="urn:microsoft.com/office/officeart/2005/8/layout/hList1"/>
    <dgm:cxn modelId="{C6287B7C-694B-4E7F-A1A1-677AF1D6261C}" srcId="{250BD9F4-F908-4D29-ADE5-A225285FC028}" destId="{74CF01A1-A8F4-4262-B611-CCB7D6E41D5D}" srcOrd="0" destOrd="0" parTransId="{FEB6C08D-E176-49F6-9EE3-3D9585241164}" sibTransId="{0066B7FE-E8BC-40D7-89C3-1D7C68F05AFF}"/>
    <dgm:cxn modelId="{7E55A38B-1A3F-45FE-AFF5-F086653A134A}" srcId="{3D8302F5-8CB7-453B-8016-086F4408EF30}" destId="{86BA19EC-C9A4-4FB3-B9D4-2376703787BD}" srcOrd="2" destOrd="0" parTransId="{8CB271BF-2D92-4DB9-BA35-4F4D37EA5610}" sibTransId="{9A2C9513-589A-4F75-B403-0C5989A8E533}"/>
    <dgm:cxn modelId="{75F72DBD-1A51-4E32-91C1-925E712A43B0}" srcId="{60841481-07E2-4228-9798-E9F04F5BEF0B}" destId="{0AD6E556-9AF4-4445-9F35-45E496E17078}" srcOrd="0" destOrd="0" parTransId="{3F2A0525-6DDD-41A8-8E0A-AE9821473DD1}" sibTransId="{FA2E4241-F4EC-4CCD-B5CD-79B4D5280E3A}"/>
    <dgm:cxn modelId="{3F7E42BF-832E-47DC-AB28-D2C8C53F9A25}" srcId="{07D547A5-087B-4B49-A267-F17C59F68B0E}" destId="{2F5B0F4C-9A3F-49B9-85DE-0496F2C42D71}" srcOrd="0" destOrd="0" parTransId="{29BAF8A4-4AA1-443E-AECD-D7618E82518D}" sibTransId="{D40E36BB-52C2-4E5D-9847-E83C6852C733}"/>
    <dgm:cxn modelId="{F01BDCC9-13C0-427B-8F38-E55D773358D8}" srcId="{86BA19EC-C9A4-4FB3-B9D4-2376703787BD}" destId="{F1F9ED08-D660-49B5-AA4F-C8FDCFCDDD15}" srcOrd="0" destOrd="0" parTransId="{7307FD4C-8C57-456A-8AB0-1363BDE09690}" sibTransId="{F725CE23-3DC0-4887-B5F5-D947420D4DD6}"/>
    <dgm:cxn modelId="{FD6335CE-E230-4164-99A7-CF1A505371CB}" type="presOf" srcId="{86BA19EC-C9A4-4FB3-B9D4-2376703787BD}" destId="{B3A95E6E-54FE-4A6F-A2C8-924B46F33FF8}" srcOrd="0" destOrd="0" presId="urn:microsoft.com/office/officeart/2005/8/layout/hList1"/>
    <dgm:cxn modelId="{C0B88AD2-4769-44A1-A300-7362E1E64988}" type="presOf" srcId="{07D547A5-087B-4B49-A267-F17C59F68B0E}" destId="{4764A036-40C5-4D29-B4CD-B637FE56CB44}" srcOrd="0" destOrd="0" presId="urn:microsoft.com/office/officeart/2005/8/layout/hList1"/>
    <dgm:cxn modelId="{A922AEE5-4767-4FAA-AD1D-8580163E85A5}" type="presOf" srcId="{250BD9F4-F908-4D29-ADE5-A225285FC028}" destId="{B1DC46BC-76CD-4B61-9C46-0185253C0E3B}" srcOrd="0" destOrd="0" presId="urn:microsoft.com/office/officeart/2005/8/layout/hList1"/>
    <dgm:cxn modelId="{61ADDFE6-641B-47AD-8C97-39E4D83C1E32}" type="presOf" srcId="{3D8302F5-8CB7-453B-8016-086F4408EF30}" destId="{2259F31A-1BDD-4266-8814-E80C7A975987}" srcOrd="0" destOrd="0" presId="urn:microsoft.com/office/officeart/2005/8/layout/hList1"/>
    <dgm:cxn modelId="{AAAEBBF0-6DB5-4CEF-A629-86F9A626705E}" type="presParOf" srcId="{2259F31A-1BDD-4266-8814-E80C7A975987}" destId="{2BF18588-F4C1-4523-98DC-556186107CB4}" srcOrd="0" destOrd="0" presId="urn:microsoft.com/office/officeart/2005/8/layout/hList1"/>
    <dgm:cxn modelId="{62B7EDD9-F4B0-4EE8-9C4A-4682432A2BA7}" type="presParOf" srcId="{2BF18588-F4C1-4523-98DC-556186107CB4}" destId="{69483792-89F4-4FE4-940F-B62D2038764B}" srcOrd="0" destOrd="0" presId="urn:microsoft.com/office/officeart/2005/8/layout/hList1"/>
    <dgm:cxn modelId="{04D1D9EE-B21C-4699-BC3F-C3CE96E44795}" type="presParOf" srcId="{2BF18588-F4C1-4523-98DC-556186107CB4}" destId="{ABC9B620-E686-4605-901B-3AE79B11A046}" srcOrd="1" destOrd="0" presId="urn:microsoft.com/office/officeart/2005/8/layout/hList1"/>
    <dgm:cxn modelId="{5865205A-0443-463D-93E1-1437013DCAC8}" type="presParOf" srcId="{2259F31A-1BDD-4266-8814-E80C7A975987}" destId="{65574BA3-69E6-4300-9636-23F56C81078A}" srcOrd="1" destOrd="0" presId="urn:microsoft.com/office/officeart/2005/8/layout/hList1"/>
    <dgm:cxn modelId="{52219107-C031-4F13-82C0-C93178C47475}" type="presParOf" srcId="{2259F31A-1BDD-4266-8814-E80C7A975987}" destId="{DE53C1DB-DCE7-4529-92C4-DF81D35524A5}" srcOrd="2" destOrd="0" presId="urn:microsoft.com/office/officeart/2005/8/layout/hList1"/>
    <dgm:cxn modelId="{9F64C8BC-FEEB-45AE-9CD9-0D28F10587BF}" type="presParOf" srcId="{DE53C1DB-DCE7-4529-92C4-DF81D35524A5}" destId="{B1DC46BC-76CD-4B61-9C46-0185253C0E3B}" srcOrd="0" destOrd="0" presId="urn:microsoft.com/office/officeart/2005/8/layout/hList1"/>
    <dgm:cxn modelId="{874DA0B0-B5D9-4F96-BA5D-DF6ECEB397CA}" type="presParOf" srcId="{DE53C1DB-DCE7-4529-92C4-DF81D35524A5}" destId="{DD331CCD-72A7-4D59-B6AA-641E7EF2A110}" srcOrd="1" destOrd="0" presId="urn:microsoft.com/office/officeart/2005/8/layout/hList1"/>
    <dgm:cxn modelId="{AA5CCB45-27B0-41D0-95DA-09A417BF83E1}" type="presParOf" srcId="{2259F31A-1BDD-4266-8814-E80C7A975987}" destId="{8DBCF49A-28DB-49A4-82A0-F0FFC6B7E3DB}" srcOrd="3" destOrd="0" presId="urn:microsoft.com/office/officeart/2005/8/layout/hList1"/>
    <dgm:cxn modelId="{47E233C0-3B1E-4581-953E-AEC57E46CA66}" type="presParOf" srcId="{2259F31A-1BDD-4266-8814-E80C7A975987}" destId="{50C9FCCE-36C9-4172-9AD8-79F2462CCB04}" srcOrd="4" destOrd="0" presId="urn:microsoft.com/office/officeart/2005/8/layout/hList1"/>
    <dgm:cxn modelId="{AB691258-24D1-430D-9414-6F95410D519B}" type="presParOf" srcId="{50C9FCCE-36C9-4172-9AD8-79F2462CCB04}" destId="{B3A95E6E-54FE-4A6F-A2C8-924B46F33FF8}" srcOrd="0" destOrd="0" presId="urn:microsoft.com/office/officeart/2005/8/layout/hList1"/>
    <dgm:cxn modelId="{D22B20E3-3873-4F4A-938B-337DAD29CC50}" type="presParOf" srcId="{50C9FCCE-36C9-4172-9AD8-79F2462CCB04}" destId="{0E46EDF5-9C50-449B-88F0-64D9DB73520A}" srcOrd="1" destOrd="0" presId="urn:microsoft.com/office/officeart/2005/8/layout/hList1"/>
    <dgm:cxn modelId="{9EFEB3A7-8DB1-4047-8598-BECBE36B04ED}" type="presParOf" srcId="{2259F31A-1BDD-4266-8814-E80C7A975987}" destId="{284F5417-0D04-4DDD-AA5C-8E7A6D4E66FD}" srcOrd="5" destOrd="0" presId="urn:microsoft.com/office/officeart/2005/8/layout/hList1"/>
    <dgm:cxn modelId="{B3147DEB-F21E-44A7-B8F7-705DF9BEB8F7}" type="presParOf" srcId="{2259F31A-1BDD-4266-8814-E80C7A975987}" destId="{5FD43725-8FAA-43B1-BF8C-3E320EC920E3}" srcOrd="6" destOrd="0" presId="urn:microsoft.com/office/officeart/2005/8/layout/hList1"/>
    <dgm:cxn modelId="{208854E5-290E-4471-96C6-083C1E40489D}" type="presParOf" srcId="{5FD43725-8FAA-43B1-BF8C-3E320EC920E3}" destId="{4764A036-40C5-4D29-B4CD-B637FE56CB44}" srcOrd="0" destOrd="0" presId="urn:microsoft.com/office/officeart/2005/8/layout/hList1"/>
    <dgm:cxn modelId="{1B923D65-4F03-4AFD-893E-8CC671A3C5C8}" type="presParOf" srcId="{5FD43725-8FAA-43B1-BF8C-3E320EC920E3}" destId="{5DFA2051-B862-4721-A862-6297CAAD3F1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256D8-E290-4DFE-AB47-85149EB4D613}">
      <dsp:nvSpPr>
        <dsp:cNvPr id="0" name=""/>
        <dsp:cNvSpPr/>
      </dsp:nvSpPr>
      <dsp:spPr>
        <a:xfrm>
          <a:off x="0" y="18866"/>
          <a:ext cx="11002838" cy="489060"/>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Introduction – slides 6 to 8  </a:t>
          </a:r>
          <a:endParaRPr lang="en-AU" sz="1900" kern="1200"/>
        </a:p>
      </dsp:txBody>
      <dsp:txXfrm>
        <a:off x="23874" y="42740"/>
        <a:ext cx="10955090" cy="441312"/>
      </dsp:txXfrm>
    </dsp:sp>
    <dsp:sp modelId="{0007D208-3A82-4624-8BD7-84E1B4E46DF6}">
      <dsp:nvSpPr>
        <dsp:cNvPr id="0" name=""/>
        <dsp:cNvSpPr/>
      </dsp:nvSpPr>
      <dsp:spPr>
        <a:xfrm>
          <a:off x="0" y="527447"/>
          <a:ext cx="1100283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4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a:t>Where to locate information regarding the strengthened Quality Standards</a:t>
          </a:r>
          <a:endParaRPr lang="en-AU" sz="1500" kern="1200"/>
        </a:p>
      </dsp:txBody>
      <dsp:txXfrm>
        <a:off x="0" y="527447"/>
        <a:ext cx="11002838" cy="314640"/>
      </dsp:txXfrm>
    </dsp:sp>
    <dsp:sp modelId="{5A9B3EC8-EDA5-409D-9EAD-1B8DD3B6091F}">
      <dsp:nvSpPr>
        <dsp:cNvPr id="0" name=""/>
        <dsp:cNvSpPr/>
      </dsp:nvSpPr>
      <dsp:spPr>
        <a:xfrm>
          <a:off x="0" y="842087"/>
          <a:ext cx="11002838" cy="489060"/>
        </a:xfrm>
        <a:prstGeom prst="roundRect">
          <a:avLst/>
        </a:prstGeom>
        <a:solidFill>
          <a:schemeClr val="accent2">
            <a:shade val="80000"/>
            <a:hueOff val="11373"/>
            <a:satOff val="-23864"/>
            <a:lumOff val="188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Section 1 Transitions – slides 9 to 18  </a:t>
          </a:r>
          <a:endParaRPr lang="en-AU" sz="1900" kern="1200"/>
        </a:p>
      </dsp:txBody>
      <dsp:txXfrm>
        <a:off x="23874" y="865961"/>
        <a:ext cx="10955090" cy="441312"/>
      </dsp:txXfrm>
    </dsp:sp>
    <dsp:sp modelId="{3740C49C-62E9-4AC4-A783-D7B288AFD899}">
      <dsp:nvSpPr>
        <dsp:cNvPr id="0" name=""/>
        <dsp:cNvSpPr/>
      </dsp:nvSpPr>
      <dsp:spPr>
        <a:xfrm>
          <a:off x="0" y="1331147"/>
          <a:ext cx="1100283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4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AU" sz="1500" kern="1200"/>
            <a:t>Reviewing transition practices within the context of a case study</a:t>
          </a:r>
        </a:p>
      </dsp:txBody>
      <dsp:txXfrm>
        <a:off x="0" y="1331147"/>
        <a:ext cx="11002838" cy="314640"/>
      </dsp:txXfrm>
    </dsp:sp>
    <dsp:sp modelId="{18FEE365-52DD-4F9E-9F64-277E355C797F}">
      <dsp:nvSpPr>
        <dsp:cNvPr id="0" name=""/>
        <dsp:cNvSpPr/>
      </dsp:nvSpPr>
      <dsp:spPr>
        <a:xfrm>
          <a:off x="0" y="1645787"/>
          <a:ext cx="11002838" cy="489060"/>
        </a:xfrm>
        <a:prstGeom prst="roundRect">
          <a:avLst/>
        </a:prstGeom>
        <a:solidFill>
          <a:schemeClr val="accent2">
            <a:shade val="80000"/>
            <a:hueOff val="22745"/>
            <a:satOff val="-47729"/>
            <a:lumOff val="37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Section 2 Relating the strengthened Quality Standards to your own setting – slides 20 to 45 </a:t>
          </a:r>
          <a:endParaRPr lang="en-AU" sz="1900" kern="1200"/>
        </a:p>
      </dsp:txBody>
      <dsp:txXfrm>
        <a:off x="23874" y="1669661"/>
        <a:ext cx="10955090" cy="441312"/>
      </dsp:txXfrm>
    </dsp:sp>
    <dsp:sp modelId="{42A3192D-75B9-49F6-A023-6738C2EF819E}">
      <dsp:nvSpPr>
        <dsp:cNvPr id="0" name=""/>
        <dsp:cNvSpPr/>
      </dsp:nvSpPr>
      <dsp:spPr>
        <a:xfrm>
          <a:off x="0" y="2134847"/>
          <a:ext cx="11002838" cy="228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4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AU" sz="1500" kern="1200"/>
            <a:t>Case study information (if required) – slides 22 to 24</a:t>
          </a:r>
        </a:p>
        <a:p>
          <a:pPr marL="114300" lvl="1" indent="-114300" algn="l" defTabSz="666750">
            <a:lnSpc>
              <a:spcPct val="90000"/>
            </a:lnSpc>
            <a:spcBef>
              <a:spcPct val="0"/>
            </a:spcBef>
            <a:spcAft>
              <a:spcPct val="20000"/>
            </a:spcAft>
            <a:buChar char="•"/>
          </a:pPr>
          <a:r>
            <a:rPr lang="en-AU" sz="1500" kern="1200"/>
            <a:t>Standard 1 – slides 25 to 27</a:t>
          </a:r>
        </a:p>
        <a:p>
          <a:pPr marL="114300" lvl="1" indent="-114300" algn="l" defTabSz="666750">
            <a:lnSpc>
              <a:spcPct val="90000"/>
            </a:lnSpc>
            <a:spcBef>
              <a:spcPct val="0"/>
            </a:spcBef>
            <a:spcAft>
              <a:spcPct val="20000"/>
            </a:spcAft>
            <a:buChar char="•"/>
          </a:pPr>
          <a:r>
            <a:rPr lang="en-AU" sz="1500" kern="1200"/>
            <a:t>Standard 2 – slides 28 to 30</a:t>
          </a:r>
        </a:p>
        <a:p>
          <a:pPr marL="114300" lvl="1" indent="-114300" algn="l" defTabSz="666750">
            <a:lnSpc>
              <a:spcPct val="90000"/>
            </a:lnSpc>
            <a:spcBef>
              <a:spcPct val="0"/>
            </a:spcBef>
            <a:spcAft>
              <a:spcPct val="20000"/>
            </a:spcAft>
            <a:buChar char="•"/>
          </a:pPr>
          <a:r>
            <a:rPr lang="en-AU" sz="1500" kern="1200"/>
            <a:t>Standard 3 – slides 31 to 33</a:t>
          </a:r>
        </a:p>
        <a:p>
          <a:pPr marL="114300" lvl="1" indent="-114300" algn="l" defTabSz="666750">
            <a:lnSpc>
              <a:spcPct val="90000"/>
            </a:lnSpc>
            <a:spcBef>
              <a:spcPct val="0"/>
            </a:spcBef>
            <a:spcAft>
              <a:spcPct val="20000"/>
            </a:spcAft>
            <a:buChar char="•"/>
          </a:pPr>
          <a:r>
            <a:rPr lang="en-AU" sz="1500" kern="1200"/>
            <a:t>Standard 4 – slides 34 to 36</a:t>
          </a:r>
        </a:p>
        <a:p>
          <a:pPr marL="114300" lvl="1" indent="-114300" algn="l" defTabSz="666750">
            <a:lnSpc>
              <a:spcPct val="90000"/>
            </a:lnSpc>
            <a:spcBef>
              <a:spcPct val="0"/>
            </a:spcBef>
            <a:spcAft>
              <a:spcPct val="20000"/>
            </a:spcAft>
            <a:buChar char="•"/>
          </a:pPr>
          <a:r>
            <a:rPr lang="en-AU" sz="1500" kern="1200"/>
            <a:t>Standard 5 – slides 37 to 39</a:t>
          </a:r>
        </a:p>
        <a:p>
          <a:pPr marL="114300" lvl="1" indent="-114300" algn="l" defTabSz="666750">
            <a:lnSpc>
              <a:spcPct val="90000"/>
            </a:lnSpc>
            <a:spcBef>
              <a:spcPct val="0"/>
            </a:spcBef>
            <a:spcAft>
              <a:spcPct val="20000"/>
            </a:spcAft>
            <a:buChar char="•"/>
          </a:pPr>
          <a:r>
            <a:rPr lang="en-AU" sz="1500" kern="1200"/>
            <a:t>Standard 6 – slides 40 to 42</a:t>
          </a:r>
        </a:p>
        <a:p>
          <a:pPr marL="114300" lvl="1" indent="-114300" algn="l" defTabSz="666750">
            <a:lnSpc>
              <a:spcPct val="90000"/>
            </a:lnSpc>
            <a:spcBef>
              <a:spcPct val="0"/>
            </a:spcBef>
            <a:spcAft>
              <a:spcPct val="20000"/>
            </a:spcAft>
            <a:buChar char="•"/>
          </a:pPr>
          <a:r>
            <a:rPr lang="en-AU" sz="1500" kern="1200"/>
            <a:t>Standard 7 – slides 43 to 45</a:t>
          </a:r>
        </a:p>
      </dsp:txBody>
      <dsp:txXfrm>
        <a:off x="0" y="2134847"/>
        <a:ext cx="11002838" cy="2281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D8534-C324-4F29-838E-84150A79649F}">
      <dsp:nvSpPr>
        <dsp:cNvPr id="0" name=""/>
        <dsp:cNvSpPr/>
      </dsp:nvSpPr>
      <dsp:spPr>
        <a:xfrm>
          <a:off x="-7039757" y="-1076269"/>
          <a:ext cx="8378527" cy="8378527"/>
        </a:xfrm>
        <a:prstGeom prst="blockArc">
          <a:avLst>
            <a:gd name="adj1" fmla="val 18900000"/>
            <a:gd name="adj2" fmla="val 2700000"/>
            <a:gd name="adj3" fmla="val 25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2BF3F-3682-4098-A064-A3990A57A794}">
      <dsp:nvSpPr>
        <dsp:cNvPr id="0" name=""/>
        <dsp:cNvSpPr/>
      </dsp:nvSpPr>
      <dsp:spPr>
        <a:xfrm>
          <a:off x="498390" y="327860"/>
          <a:ext cx="6243996" cy="655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The hospital called Riverview to tell them Maria was being discharged that day, but no verbal handover was given.</a:t>
          </a:r>
        </a:p>
      </dsp:txBody>
      <dsp:txXfrm>
        <a:off x="498390" y="327860"/>
        <a:ext cx="6243996" cy="655472"/>
      </dsp:txXfrm>
    </dsp:sp>
    <dsp:sp modelId="{E5E3AAF6-F1D0-4442-BE4C-0FFA9270FD01}">
      <dsp:nvSpPr>
        <dsp:cNvPr id="0" name=""/>
        <dsp:cNvSpPr/>
      </dsp:nvSpPr>
      <dsp:spPr>
        <a:xfrm>
          <a:off x="88720" y="245926"/>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AF55B8-32D7-4B12-8B97-E9B4606A1548}">
      <dsp:nvSpPr>
        <dsp:cNvPr id="0" name=""/>
        <dsp:cNvSpPr/>
      </dsp:nvSpPr>
      <dsp:spPr>
        <a:xfrm>
          <a:off x="1037560" y="1277472"/>
          <a:ext cx="5704825" cy="722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Maria arrived back at Riverview with her discharge summary, but no discharge medications. </a:t>
          </a:r>
        </a:p>
      </dsp:txBody>
      <dsp:txXfrm>
        <a:off x="1037560" y="1277472"/>
        <a:ext cx="5704825" cy="722415"/>
      </dsp:txXfrm>
    </dsp:sp>
    <dsp:sp modelId="{8FDEE19A-97CC-43F3-8CF0-C7572DDB1EC2}">
      <dsp:nvSpPr>
        <dsp:cNvPr id="0" name=""/>
        <dsp:cNvSpPr/>
      </dsp:nvSpPr>
      <dsp:spPr>
        <a:xfrm>
          <a:off x="627890" y="1229010"/>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4357D-B03E-4EED-BD51-A0583EAF22B6}">
      <dsp:nvSpPr>
        <dsp:cNvPr id="0" name=""/>
        <dsp:cNvSpPr/>
      </dsp:nvSpPr>
      <dsp:spPr>
        <a:xfrm>
          <a:off x="1284110" y="2191872"/>
          <a:ext cx="5458276" cy="8597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Maria was greeted by an RN who told her that if she needed anything, it would be best to wait until the next shift as she was about to finish her shift.</a:t>
          </a:r>
        </a:p>
      </dsp:txBody>
      <dsp:txXfrm>
        <a:off x="1284110" y="2191872"/>
        <a:ext cx="5458276" cy="859782"/>
      </dsp:txXfrm>
    </dsp:sp>
    <dsp:sp modelId="{F9F38C6E-2E16-43A6-9511-7257C210E6C4}">
      <dsp:nvSpPr>
        <dsp:cNvPr id="0" name=""/>
        <dsp:cNvSpPr/>
      </dsp:nvSpPr>
      <dsp:spPr>
        <a:xfrm>
          <a:off x="874440" y="2212093"/>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BCA35C-1CD0-4E39-8EB7-6659A00CC9DA}">
      <dsp:nvSpPr>
        <dsp:cNvPr id="0" name=""/>
        <dsp:cNvSpPr/>
      </dsp:nvSpPr>
      <dsp:spPr>
        <a:xfrm>
          <a:off x="1284110" y="3295352"/>
          <a:ext cx="5458276" cy="617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The RN provided a handover to the next shift by reading parts of the discharge summary. </a:t>
          </a:r>
        </a:p>
      </dsp:txBody>
      <dsp:txXfrm>
        <a:off x="1284110" y="3295352"/>
        <a:ext cx="5458276" cy="617743"/>
      </dsp:txXfrm>
    </dsp:sp>
    <dsp:sp modelId="{D12B8BD5-9663-44A7-A961-5F6EA87562AD}">
      <dsp:nvSpPr>
        <dsp:cNvPr id="0" name=""/>
        <dsp:cNvSpPr/>
      </dsp:nvSpPr>
      <dsp:spPr>
        <a:xfrm>
          <a:off x="874440" y="3194554"/>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1B2FC9-4924-4457-8F49-6E61B25E9D4D}">
      <dsp:nvSpPr>
        <dsp:cNvPr id="0" name=""/>
        <dsp:cNvSpPr/>
      </dsp:nvSpPr>
      <dsp:spPr>
        <a:xfrm>
          <a:off x="1037560" y="4232684"/>
          <a:ext cx="5704825" cy="655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A copy of the discharge summary was added in the GP book for the next scheduled visit in 5 days time.</a:t>
          </a:r>
        </a:p>
      </dsp:txBody>
      <dsp:txXfrm>
        <a:off x="1037560" y="4232684"/>
        <a:ext cx="5704825" cy="655472"/>
      </dsp:txXfrm>
    </dsp:sp>
    <dsp:sp modelId="{A49F53C3-0048-46B7-ABBC-8391A7B2AF0F}">
      <dsp:nvSpPr>
        <dsp:cNvPr id="0" name=""/>
        <dsp:cNvSpPr/>
      </dsp:nvSpPr>
      <dsp:spPr>
        <a:xfrm>
          <a:off x="627890" y="4137301"/>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49A6E-2AED-4937-A21A-4546FBF9103E}">
      <dsp:nvSpPr>
        <dsp:cNvPr id="0" name=""/>
        <dsp:cNvSpPr/>
      </dsp:nvSpPr>
      <dsp:spPr>
        <a:xfrm>
          <a:off x="498390" y="5116500"/>
          <a:ext cx="6243996" cy="9077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The RN taking over was busy and didn’t review information from Maria’s discharge summary. Maria’s care and services plan was not updated.</a:t>
          </a:r>
        </a:p>
      </dsp:txBody>
      <dsp:txXfrm>
        <a:off x="498390" y="5116500"/>
        <a:ext cx="6243996" cy="907782"/>
      </dsp:txXfrm>
    </dsp:sp>
    <dsp:sp modelId="{82F738F7-FA4D-411E-9941-6C60A682F380}">
      <dsp:nvSpPr>
        <dsp:cNvPr id="0" name=""/>
        <dsp:cNvSpPr/>
      </dsp:nvSpPr>
      <dsp:spPr>
        <a:xfrm>
          <a:off x="88720" y="5109881"/>
          <a:ext cx="819340" cy="92102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D8534-C324-4F29-838E-84150A79649F}">
      <dsp:nvSpPr>
        <dsp:cNvPr id="0" name=""/>
        <dsp:cNvSpPr/>
      </dsp:nvSpPr>
      <dsp:spPr>
        <a:xfrm>
          <a:off x="-7039757" y="-1076269"/>
          <a:ext cx="8378527" cy="8378527"/>
        </a:xfrm>
        <a:prstGeom prst="blockArc">
          <a:avLst>
            <a:gd name="adj1" fmla="val 18900000"/>
            <a:gd name="adj2" fmla="val 2700000"/>
            <a:gd name="adj3" fmla="val 25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2BF3F-3682-4098-A064-A3990A57A794}">
      <dsp:nvSpPr>
        <dsp:cNvPr id="0" name=""/>
        <dsp:cNvSpPr/>
      </dsp:nvSpPr>
      <dsp:spPr>
        <a:xfrm>
          <a:off x="498390" y="327860"/>
          <a:ext cx="6243996" cy="655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The hospital called Riverview to tell them Maria was being discharged that day, but no verbal handover was given.</a:t>
          </a:r>
        </a:p>
      </dsp:txBody>
      <dsp:txXfrm>
        <a:off x="498390" y="327860"/>
        <a:ext cx="6243996" cy="655472"/>
      </dsp:txXfrm>
    </dsp:sp>
    <dsp:sp modelId="{E5E3AAF6-F1D0-4442-BE4C-0FFA9270FD01}">
      <dsp:nvSpPr>
        <dsp:cNvPr id="0" name=""/>
        <dsp:cNvSpPr/>
      </dsp:nvSpPr>
      <dsp:spPr>
        <a:xfrm>
          <a:off x="88720" y="245926"/>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AF55B8-32D7-4B12-8B97-E9B4606A1548}">
      <dsp:nvSpPr>
        <dsp:cNvPr id="0" name=""/>
        <dsp:cNvSpPr/>
      </dsp:nvSpPr>
      <dsp:spPr>
        <a:xfrm>
          <a:off x="1037560" y="1277472"/>
          <a:ext cx="5704825" cy="722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Maria arrived back at Riverview with her discharge summary, but no discharge medications. </a:t>
          </a:r>
        </a:p>
      </dsp:txBody>
      <dsp:txXfrm>
        <a:off x="1037560" y="1277472"/>
        <a:ext cx="5704825" cy="722415"/>
      </dsp:txXfrm>
    </dsp:sp>
    <dsp:sp modelId="{8FDEE19A-97CC-43F3-8CF0-C7572DDB1EC2}">
      <dsp:nvSpPr>
        <dsp:cNvPr id="0" name=""/>
        <dsp:cNvSpPr/>
      </dsp:nvSpPr>
      <dsp:spPr>
        <a:xfrm>
          <a:off x="627890" y="1229010"/>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4357D-B03E-4EED-BD51-A0583EAF22B6}">
      <dsp:nvSpPr>
        <dsp:cNvPr id="0" name=""/>
        <dsp:cNvSpPr/>
      </dsp:nvSpPr>
      <dsp:spPr>
        <a:xfrm>
          <a:off x="1284110" y="2191872"/>
          <a:ext cx="5458276" cy="8597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Maria was greeted by an RN who told her that if she needed anything, it would be best to wait until the next shift as she was about to finish her shift.</a:t>
          </a:r>
        </a:p>
      </dsp:txBody>
      <dsp:txXfrm>
        <a:off x="1284110" y="2191872"/>
        <a:ext cx="5458276" cy="859782"/>
      </dsp:txXfrm>
    </dsp:sp>
    <dsp:sp modelId="{F9F38C6E-2E16-43A6-9511-7257C210E6C4}">
      <dsp:nvSpPr>
        <dsp:cNvPr id="0" name=""/>
        <dsp:cNvSpPr/>
      </dsp:nvSpPr>
      <dsp:spPr>
        <a:xfrm>
          <a:off x="874440" y="2212093"/>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BCA35C-1CD0-4E39-8EB7-6659A00CC9DA}">
      <dsp:nvSpPr>
        <dsp:cNvPr id="0" name=""/>
        <dsp:cNvSpPr/>
      </dsp:nvSpPr>
      <dsp:spPr>
        <a:xfrm>
          <a:off x="1284110" y="3295352"/>
          <a:ext cx="5458276" cy="617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The RN provided a handover to the next shift by reading parts of the discharge summary. </a:t>
          </a:r>
        </a:p>
      </dsp:txBody>
      <dsp:txXfrm>
        <a:off x="1284110" y="3295352"/>
        <a:ext cx="5458276" cy="617743"/>
      </dsp:txXfrm>
    </dsp:sp>
    <dsp:sp modelId="{D12B8BD5-9663-44A7-A961-5F6EA87562AD}">
      <dsp:nvSpPr>
        <dsp:cNvPr id="0" name=""/>
        <dsp:cNvSpPr/>
      </dsp:nvSpPr>
      <dsp:spPr>
        <a:xfrm>
          <a:off x="874440" y="3194554"/>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1B2FC9-4924-4457-8F49-6E61B25E9D4D}">
      <dsp:nvSpPr>
        <dsp:cNvPr id="0" name=""/>
        <dsp:cNvSpPr/>
      </dsp:nvSpPr>
      <dsp:spPr>
        <a:xfrm>
          <a:off x="1037560" y="4232684"/>
          <a:ext cx="5704825" cy="655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A copy of the discharge summary was added in the GP book for the next scheduled visit in 5 days time.</a:t>
          </a:r>
        </a:p>
      </dsp:txBody>
      <dsp:txXfrm>
        <a:off x="1037560" y="4232684"/>
        <a:ext cx="5704825" cy="655472"/>
      </dsp:txXfrm>
    </dsp:sp>
    <dsp:sp modelId="{A49F53C3-0048-46B7-ABBC-8391A7B2AF0F}">
      <dsp:nvSpPr>
        <dsp:cNvPr id="0" name=""/>
        <dsp:cNvSpPr/>
      </dsp:nvSpPr>
      <dsp:spPr>
        <a:xfrm>
          <a:off x="627890" y="4137301"/>
          <a:ext cx="819340" cy="819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49A6E-2AED-4937-A21A-4546FBF9103E}">
      <dsp:nvSpPr>
        <dsp:cNvPr id="0" name=""/>
        <dsp:cNvSpPr/>
      </dsp:nvSpPr>
      <dsp:spPr>
        <a:xfrm>
          <a:off x="498390" y="5116500"/>
          <a:ext cx="6243996" cy="9077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281" tIns="40640" rIns="40640" bIns="40640" numCol="1" spcCol="1270" anchor="ctr" anchorCtr="0">
          <a:noAutofit/>
        </a:bodyPr>
        <a:lstStyle/>
        <a:p>
          <a:pPr marL="0" lvl="0" indent="0" algn="l" defTabSz="711200">
            <a:lnSpc>
              <a:spcPct val="90000"/>
            </a:lnSpc>
            <a:spcBef>
              <a:spcPct val="0"/>
            </a:spcBef>
            <a:spcAft>
              <a:spcPct val="35000"/>
            </a:spcAft>
            <a:buNone/>
          </a:pPr>
          <a:r>
            <a:rPr lang="en-AU" sz="1600" kern="1200"/>
            <a:t>The RN taking over was busy and didn’t review information from Maria’s discharge summary. Maria’s care and services plan was not updated.</a:t>
          </a:r>
        </a:p>
      </dsp:txBody>
      <dsp:txXfrm>
        <a:off x="498390" y="5116500"/>
        <a:ext cx="6243996" cy="907782"/>
      </dsp:txXfrm>
    </dsp:sp>
    <dsp:sp modelId="{82F738F7-FA4D-411E-9941-6C60A682F380}">
      <dsp:nvSpPr>
        <dsp:cNvPr id="0" name=""/>
        <dsp:cNvSpPr/>
      </dsp:nvSpPr>
      <dsp:spPr>
        <a:xfrm>
          <a:off x="88720" y="5109881"/>
          <a:ext cx="819340" cy="92102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3792-89F4-4FE4-940F-B62D2038764B}">
      <dsp:nvSpPr>
        <dsp:cNvPr id="0" name=""/>
        <dsp:cNvSpPr/>
      </dsp:nvSpPr>
      <dsp:spPr>
        <a:xfrm>
          <a:off x="4253" y="44807"/>
          <a:ext cx="2557813" cy="993551"/>
        </a:xfrm>
        <a:prstGeom prst="rect">
          <a:avLst/>
        </a:prstGeom>
        <a:solidFill>
          <a:srgbClr val="D9566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1.1: Person-centred care</a:t>
          </a:r>
        </a:p>
      </dsp:txBody>
      <dsp:txXfrm>
        <a:off x="4253" y="44807"/>
        <a:ext cx="2557813" cy="993551"/>
      </dsp:txXfrm>
    </dsp:sp>
    <dsp:sp modelId="{ABC9B620-E686-4605-901B-3AE79B11A046}">
      <dsp:nvSpPr>
        <dsp:cNvPr id="0" name=""/>
        <dsp:cNvSpPr/>
      </dsp:nvSpPr>
      <dsp:spPr>
        <a:xfrm>
          <a:off x="4253" y="1038359"/>
          <a:ext cx="2557813" cy="3974416"/>
        </a:xfrm>
        <a:prstGeom prst="rect">
          <a:avLst/>
        </a:prstGeom>
        <a:solidFill>
          <a:srgbClr val="F2C8C7">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The provider demonstrates that the provider understands that the safety, health, wellbeing and quality of life of individuals is the primary consideration in the delivery of funded aged care services.</a:t>
          </a:r>
        </a:p>
        <a:p>
          <a:pPr marL="114300" lvl="1" indent="-114300" algn="l" defTabSz="533400">
            <a:lnSpc>
              <a:spcPct val="90000"/>
            </a:lnSpc>
            <a:spcBef>
              <a:spcPct val="0"/>
            </a:spcBef>
            <a:spcAft>
              <a:spcPct val="15000"/>
            </a:spcAft>
            <a:buNone/>
          </a:pPr>
          <a:r>
            <a:rPr lang="en-AU" sz="1200" kern="1200"/>
            <a:t>The provider demonstrates that the provider understands and values individuals, including their identity, culture, ability, diversity, beliefs and life experiences.</a:t>
          </a:r>
        </a:p>
        <a:p>
          <a:pPr marL="114300" lvl="1" indent="-114300" algn="l" defTabSz="533400">
            <a:lnSpc>
              <a:spcPct val="90000"/>
            </a:lnSpc>
            <a:spcBef>
              <a:spcPct val="0"/>
            </a:spcBef>
            <a:spcAft>
              <a:spcPct val="15000"/>
            </a:spcAft>
            <a:buNone/>
          </a:pPr>
          <a:r>
            <a:rPr lang="en-AU" sz="1200" kern="1200" dirty="0"/>
            <a:t>The provider demonstrates that the provider develops funded aged care service with, and tailored to, individuals, taking into account their needs, goals and preferences.</a:t>
          </a:r>
        </a:p>
      </dsp:txBody>
      <dsp:txXfrm>
        <a:off x="4253" y="1038359"/>
        <a:ext cx="2557813" cy="3974416"/>
      </dsp:txXfrm>
    </dsp:sp>
    <dsp:sp modelId="{B1DC46BC-76CD-4B61-9C46-0185253C0E3B}">
      <dsp:nvSpPr>
        <dsp:cNvPr id="0" name=""/>
        <dsp:cNvSpPr/>
      </dsp:nvSpPr>
      <dsp:spPr>
        <a:xfrm>
          <a:off x="2920161" y="44807"/>
          <a:ext cx="2557813" cy="993551"/>
        </a:xfrm>
        <a:prstGeom prst="rect">
          <a:avLst/>
        </a:prstGeom>
        <a:solidFill>
          <a:srgbClr val="D9566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1.2: Dignity, respect and privacy</a:t>
          </a:r>
        </a:p>
      </dsp:txBody>
      <dsp:txXfrm>
        <a:off x="2920161" y="44807"/>
        <a:ext cx="2557813" cy="993551"/>
      </dsp:txXfrm>
    </dsp:sp>
    <dsp:sp modelId="{DD331CCD-72A7-4D59-B6AA-641E7EF2A110}">
      <dsp:nvSpPr>
        <dsp:cNvPr id="0" name=""/>
        <dsp:cNvSpPr/>
      </dsp:nvSpPr>
      <dsp:spPr>
        <a:xfrm>
          <a:off x="2920161" y="1038359"/>
          <a:ext cx="2557813" cy="3974416"/>
        </a:xfrm>
        <a:prstGeom prst="rect">
          <a:avLst/>
        </a:prstGeom>
        <a:solidFill>
          <a:srgbClr val="F2C8C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The provider must deliver funded aged care services to individuals in a way that is free from all forms of discrimination, abuse and neglect, treats individuals with dignity and respect, and respects the personal privacy of individuals.</a:t>
          </a:r>
        </a:p>
        <a:p>
          <a:pPr marL="114300" lvl="1" indent="-114300" algn="l" defTabSz="533400">
            <a:lnSpc>
              <a:spcPct val="90000"/>
            </a:lnSpc>
            <a:spcBef>
              <a:spcPct val="0"/>
            </a:spcBef>
            <a:spcAft>
              <a:spcPct val="15000"/>
            </a:spcAft>
            <a:buNone/>
          </a:pPr>
          <a:r>
            <a:rPr lang="en-AU" sz="1200" kern="1200"/>
            <a:t>The provider demonstrates that the provider understands the rights of individuals under the Statement of Rights. The provider must have practices in place to ensure that the provider acts compatibly with the Statement of Rights, in accordance with subsection 24(2) of the Act (acting compatibly with the Statement of Rights).</a:t>
          </a:r>
        </a:p>
      </dsp:txBody>
      <dsp:txXfrm>
        <a:off x="2920161" y="1038359"/>
        <a:ext cx="2557813" cy="3974416"/>
      </dsp:txXfrm>
    </dsp:sp>
    <dsp:sp modelId="{B3A95E6E-54FE-4A6F-A2C8-924B46F33FF8}">
      <dsp:nvSpPr>
        <dsp:cNvPr id="0" name=""/>
        <dsp:cNvSpPr/>
      </dsp:nvSpPr>
      <dsp:spPr>
        <a:xfrm>
          <a:off x="5836069" y="44807"/>
          <a:ext cx="2557813" cy="993551"/>
        </a:xfrm>
        <a:prstGeom prst="rect">
          <a:avLst/>
        </a:prstGeom>
        <a:solidFill>
          <a:srgbClr val="D9566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1.3: Choice, independence and quality of life</a:t>
          </a:r>
        </a:p>
      </dsp:txBody>
      <dsp:txXfrm>
        <a:off x="5836069" y="44807"/>
        <a:ext cx="2557813" cy="993551"/>
      </dsp:txXfrm>
    </dsp:sp>
    <dsp:sp modelId="{0E46EDF5-9C50-449B-88F0-64D9DB73520A}">
      <dsp:nvSpPr>
        <dsp:cNvPr id="0" name=""/>
        <dsp:cNvSpPr/>
      </dsp:nvSpPr>
      <dsp:spPr>
        <a:xfrm>
          <a:off x="5836069" y="1038359"/>
          <a:ext cx="2557813" cy="3974416"/>
        </a:xfrm>
        <a:prstGeom prst="rect">
          <a:avLst/>
        </a:prstGeom>
        <a:solidFill>
          <a:srgbClr val="F2C8C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The provider must support individuals to exercise choice and make decisions about their funded aged care services and provide them with support to exercise choice and make decisions when they want or need it.</a:t>
          </a:r>
        </a:p>
        <a:p>
          <a:pPr marL="114300" lvl="1" indent="-114300" algn="l" defTabSz="533400">
            <a:lnSpc>
              <a:spcPct val="90000"/>
            </a:lnSpc>
            <a:spcBef>
              <a:spcPct val="0"/>
            </a:spcBef>
            <a:spcAft>
              <a:spcPct val="15000"/>
            </a:spcAft>
            <a:buNone/>
          </a:pPr>
          <a:r>
            <a:rPr lang="en-AU" sz="1200" kern="1200" dirty="0"/>
            <a:t>The provider must provide individuals with timely, accurate, tailored and sufficient information about their funded aged care services, in a way they understand.</a:t>
          </a:r>
        </a:p>
        <a:p>
          <a:pPr marL="114300" lvl="1" indent="-114300" algn="l" defTabSz="533400">
            <a:lnSpc>
              <a:spcPct val="90000"/>
            </a:lnSpc>
            <a:spcBef>
              <a:spcPct val="0"/>
            </a:spcBef>
            <a:spcAft>
              <a:spcPct val="15000"/>
            </a:spcAft>
            <a:buNone/>
          </a:pPr>
          <a:r>
            <a:rPr lang="en-AU" sz="1200" kern="1200"/>
            <a:t>The provider must support individuals to exercise dignity of risk to achieve their goals and maintain independence and quality of life.</a:t>
          </a:r>
        </a:p>
      </dsp:txBody>
      <dsp:txXfrm>
        <a:off x="5836069" y="1038359"/>
        <a:ext cx="2557813" cy="3974416"/>
      </dsp:txXfrm>
    </dsp:sp>
    <dsp:sp modelId="{4764A036-40C5-4D29-B4CD-B637FE56CB44}">
      <dsp:nvSpPr>
        <dsp:cNvPr id="0" name=""/>
        <dsp:cNvSpPr/>
      </dsp:nvSpPr>
      <dsp:spPr>
        <a:xfrm>
          <a:off x="8751977" y="44807"/>
          <a:ext cx="2557813" cy="993551"/>
        </a:xfrm>
        <a:prstGeom prst="rect">
          <a:avLst/>
        </a:prstGeom>
        <a:solidFill>
          <a:srgbClr val="D9566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1.4: Transparency and agreements</a:t>
          </a:r>
        </a:p>
      </dsp:txBody>
      <dsp:txXfrm>
        <a:off x="8751977" y="44807"/>
        <a:ext cx="2557813" cy="993551"/>
      </dsp:txXfrm>
    </dsp:sp>
    <dsp:sp modelId="{5DFA2051-B862-4721-A862-6297CAAD3F1A}">
      <dsp:nvSpPr>
        <dsp:cNvPr id="0" name=""/>
        <dsp:cNvSpPr/>
      </dsp:nvSpPr>
      <dsp:spPr>
        <a:xfrm>
          <a:off x="8751977" y="1038359"/>
          <a:ext cx="2557813" cy="3974416"/>
        </a:xfrm>
        <a:prstGeom prst="rect">
          <a:avLst/>
        </a:prstGeom>
        <a:solidFill>
          <a:srgbClr val="F2C8C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Before entering into any agreements with individuals about the delivery of funded aged care services, the provider must provide individuals with the opportunity to exercise autonomy, the time they need to consider the agreement and an opportunity to seek advice.</a:t>
          </a:r>
        </a:p>
        <a:p>
          <a:pPr marL="114300" lvl="1" indent="-114300" algn="l" defTabSz="533400">
            <a:lnSpc>
              <a:spcPct val="90000"/>
            </a:lnSpc>
            <a:spcBef>
              <a:spcPct val="0"/>
            </a:spcBef>
            <a:spcAft>
              <a:spcPct val="15000"/>
            </a:spcAft>
            <a:buNone/>
          </a:pPr>
          <a:r>
            <a:rPr lang="en-AU" sz="1200" kern="1200"/>
            <a:t>The provider must support individuals to understand and make informed decisions about their agreements, fees and invoices.</a:t>
          </a:r>
        </a:p>
      </dsp:txBody>
      <dsp:txXfrm>
        <a:off x="8751977" y="1038359"/>
        <a:ext cx="2557813" cy="3974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3792-89F4-4FE4-940F-B62D2038764B}">
      <dsp:nvSpPr>
        <dsp:cNvPr id="0" name=""/>
        <dsp:cNvSpPr/>
      </dsp:nvSpPr>
      <dsp:spPr>
        <a:xfrm>
          <a:off x="14188" y="-26808"/>
          <a:ext cx="2658733" cy="584259"/>
        </a:xfrm>
        <a:prstGeom prst="rect">
          <a:avLst/>
        </a:prstGeom>
        <a:solidFill>
          <a:srgbClr val="8B59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AU" sz="1100" kern="1200"/>
            <a:t>Outcome 3.1: Assessment and planning</a:t>
          </a:r>
        </a:p>
      </dsp:txBody>
      <dsp:txXfrm>
        <a:off x="14188" y="-26808"/>
        <a:ext cx="2658733" cy="584259"/>
      </dsp:txXfrm>
    </dsp:sp>
    <dsp:sp modelId="{ABC9B620-E686-4605-901B-3AE79B11A046}">
      <dsp:nvSpPr>
        <dsp:cNvPr id="0" name=""/>
        <dsp:cNvSpPr/>
      </dsp:nvSpPr>
      <dsp:spPr>
        <a:xfrm>
          <a:off x="12382" y="557450"/>
          <a:ext cx="2662344" cy="4535343"/>
        </a:xfrm>
        <a:prstGeom prst="rect">
          <a:avLst/>
        </a:prstGeom>
        <a:solidFill>
          <a:srgbClr val="D2C3DF">
            <a:alpha val="9725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The provider must actively engage with individuals to whom the provider delivers funded aged care services, supporters of individuals (if any) and any other persons involved in the care of individuals in developing and reviewing the individual’s care and services plans through ongoing communication.</a:t>
          </a:r>
        </a:p>
        <a:p>
          <a:pPr marL="114300" lvl="1" indent="-114300" algn="l" defTabSz="533400">
            <a:lnSpc>
              <a:spcPct val="90000"/>
            </a:lnSpc>
            <a:spcBef>
              <a:spcPct val="0"/>
            </a:spcBef>
            <a:spcAft>
              <a:spcPct val="15000"/>
            </a:spcAft>
            <a:buNone/>
          </a:pPr>
          <a:r>
            <a:rPr lang="en-AU" sz="1200" kern="1200"/>
            <a:t>Care and services plans must describe the current needs, goals and preferences of individuals and include strategies for risk management and preventative care.</a:t>
          </a:r>
        </a:p>
        <a:p>
          <a:pPr marL="114300" lvl="1" indent="-114300" algn="l" defTabSz="533400">
            <a:lnSpc>
              <a:spcPct val="90000"/>
            </a:lnSpc>
            <a:spcBef>
              <a:spcPct val="0"/>
            </a:spcBef>
            <a:spcAft>
              <a:spcPct val="15000"/>
            </a:spcAft>
            <a:buNone/>
          </a:pPr>
          <a:r>
            <a:rPr lang="en-AU" sz="1200" kern="1200" dirty="0"/>
            <a:t>The provider must ensure that care and services plans are regularly reviewed and are used by aged care workers to guide the delivery of funded aged care services.</a:t>
          </a:r>
        </a:p>
      </dsp:txBody>
      <dsp:txXfrm>
        <a:off x="12382" y="557450"/>
        <a:ext cx="2662344" cy="4535343"/>
      </dsp:txXfrm>
    </dsp:sp>
    <dsp:sp modelId="{B1DC46BC-76CD-4B61-9C46-0185253C0E3B}">
      <dsp:nvSpPr>
        <dsp:cNvPr id="0" name=""/>
        <dsp:cNvSpPr/>
      </dsp:nvSpPr>
      <dsp:spPr>
        <a:xfrm>
          <a:off x="3027876" y="0"/>
          <a:ext cx="2522495" cy="584259"/>
        </a:xfrm>
        <a:prstGeom prst="rect">
          <a:avLst/>
        </a:prstGeom>
        <a:solidFill>
          <a:srgbClr val="8B59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AU" sz="1050" kern="1200" dirty="0"/>
            <a:t>Outcome 3.2: Delivery of funded aged care services</a:t>
          </a:r>
        </a:p>
      </dsp:txBody>
      <dsp:txXfrm>
        <a:off x="3027876" y="0"/>
        <a:ext cx="2522495" cy="584259"/>
      </dsp:txXfrm>
    </dsp:sp>
    <dsp:sp modelId="{DD331CCD-72A7-4D59-B6AA-641E7EF2A110}">
      <dsp:nvSpPr>
        <dsp:cNvPr id="0" name=""/>
        <dsp:cNvSpPr/>
      </dsp:nvSpPr>
      <dsp:spPr>
        <a:xfrm>
          <a:off x="3027876" y="584259"/>
          <a:ext cx="2522495" cy="4481725"/>
        </a:xfrm>
        <a:prstGeom prst="rect">
          <a:avLst/>
        </a:prstGeom>
        <a:solidFill>
          <a:srgbClr val="D2C3DF">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The provider must ensure that individuals receive quality funded aged care services that meet their needs, goals and preferences and optimise their quality of life, reablement and maintenance of function.</a:t>
          </a:r>
        </a:p>
        <a:p>
          <a:pPr marL="114300" lvl="1" indent="-114300" algn="l" defTabSz="533400">
            <a:lnSpc>
              <a:spcPct val="90000"/>
            </a:lnSpc>
            <a:spcBef>
              <a:spcPct val="0"/>
            </a:spcBef>
            <a:spcAft>
              <a:spcPct val="15000"/>
            </a:spcAft>
            <a:buNone/>
          </a:pPr>
          <a:r>
            <a:rPr lang="en-AU" sz="1200" kern="1200" dirty="0"/>
            <a:t>The provider must ensure that funded aged care services are delivered in a way that is culturally safe and culturally appropriate for individuals with specific needs and diverse backgrounds.</a:t>
          </a:r>
        </a:p>
      </dsp:txBody>
      <dsp:txXfrm>
        <a:off x="3027876" y="584259"/>
        <a:ext cx="2522495" cy="4481725"/>
      </dsp:txXfrm>
    </dsp:sp>
    <dsp:sp modelId="{B3A95E6E-54FE-4A6F-A2C8-924B46F33FF8}">
      <dsp:nvSpPr>
        <dsp:cNvPr id="0" name=""/>
        <dsp:cNvSpPr/>
      </dsp:nvSpPr>
      <dsp:spPr>
        <a:xfrm>
          <a:off x="5903521" y="0"/>
          <a:ext cx="2522495" cy="584259"/>
        </a:xfrm>
        <a:prstGeom prst="rect">
          <a:avLst/>
        </a:prstGeom>
        <a:solidFill>
          <a:srgbClr val="8B59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AU" sz="1050" kern="1200"/>
            <a:t>Outcome 3.3: Communicating for safety and quality</a:t>
          </a:r>
        </a:p>
      </dsp:txBody>
      <dsp:txXfrm>
        <a:off x="5903521" y="0"/>
        <a:ext cx="2522495" cy="584259"/>
      </dsp:txXfrm>
    </dsp:sp>
    <dsp:sp modelId="{0E46EDF5-9C50-449B-88F0-64D9DB73520A}">
      <dsp:nvSpPr>
        <dsp:cNvPr id="0" name=""/>
        <dsp:cNvSpPr/>
      </dsp:nvSpPr>
      <dsp:spPr>
        <a:xfrm>
          <a:off x="5903521" y="584259"/>
          <a:ext cx="2522495" cy="4481725"/>
        </a:xfrm>
        <a:prstGeom prst="rect">
          <a:avLst/>
        </a:prstGeom>
        <a:solidFill>
          <a:srgbClr val="D2C3DF">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US" sz="1200" b="0" i="0" kern="1200" dirty="0"/>
            <a:t>The provider must ensure that critical information relevant to the delivery of funded aged care services to individuals is communicated effectively to the individuals, between aged care workers delivering the services, with supporters of the individuals and other persons supporting the individuals and with registered health practitioners, allied health professionals, allied health assistants and others involved in the individual’s care</a:t>
          </a:r>
          <a:r>
            <a:rPr lang="en-AU" sz="1200" kern="1200" dirty="0"/>
            <a:t>.</a:t>
          </a:r>
        </a:p>
        <a:p>
          <a:pPr marL="114300" lvl="1" indent="-114300" algn="l" defTabSz="533400">
            <a:lnSpc>
              <a:spcPct val="90000"/>
            </a:lnSpc>
            <a:spcBef>
              <a:spcPct val="0"/>
            </a:spcBef>
            <a:spcAft>
              <a:spcPct val="15000"/>
            </a:spcAft>
            <a:buNone/>
          </a:pPr>
          <a:r>
            <a:rPr lang="en-AU" sz="1200" kern="1200"/>
            <a:t>The provider must ensure that risks to individuals, and changes and deterioration in the condition of individuals are escalated and communicated as appropriate.</a:t>
          </a:r>
        </a:p>
      </dsp:txBody>
      <dsp:txXfrm>
        <a:off x="5903521" y="584259"/>
        <a:ext cx="2522495" cy="4481725"/>
      </dsp:txXfrm>
    </dsp:sp>
    <dsp:sp modelId="{4764A036-40C5-4D29-B4CD-B637FE56CB44}">
      <dsp:nvSpPr>
        <dsp:cNvPr id="0" name=""/>
        <dsp:cNvSpPr/>
      </dsp:nvSpPr>
      <dsp:spPr>
        <a:xfrm>
          <a:off x="8779166" y="0"/>
          <a:ext cx="2522495" cy="584259"/>
        </a:xfrm>
        <a:prstGeom prst="rect">
          <a:avLst/>
        </a:prstGeom>
        <a:solidFill>
          <a:srgbClr val="8B59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AU" sz="1050" kern="1200" dirty="0"/>
            <a:t>Outcome 3.4: Planning and coordination of funded aged care services</a:t>
          </a:r>
        </a:p>
      </dsp:txBody>
      <dsp:txXfrm>
        <a:off x="8779166" y="0"/>
        <a:ext cx="2522495" cy="584259"/>
      </dsp:txXfrm>
    </dsp:sp>
    <dsp:sp modelId="{5DFA2051-B862-4721-A862-6297CAAD3F1A}">
      <dsp:nvSpPr>
        <dsp:cNvPr id="0" name=""/>
        <dsp:cNvSpPr/>
      </dsp:nvSpPr>
      <dsp:spPr>
        <a:xfrm>
          <a:off x="8779166" y="584259"/>
          <a:ext cx="2522495" cy="4481725"/>
        </a:xfrm>
        <a:prstGeom prst="rect">
          <a:avLst/>
        </a:prstGeom>
        <a:solidFill>
          <a:srgbClr val="D2C3DF">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The provider must ensure that individuals receive funded aged care services that are planned and coordinated, including where multiple health providers and registered providers, supporters of individuals and other persons supporting individuals are involved.</a:t>
          </a:r>
        </a:p>
      </dsp:txBody>
      <dsp:txXfrm>
        <a:off x="8779166" y="584259"/>
        <a:ext cx="2522495" cy="4481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3792-89F4-4FE4-940F-B62D2038764B}">
      <dsp:nvSpPr>
        <dsp:cNvPr id="0" name=""/>
        <dsp:cNvSpPr/>
      </dsp:nvSpPr>
      <dsp:spPr>
        <a:xfrm>
          <a:off x="3535" y="621288"/>
          <a:ext cx="3447248" cy="1339913"/>
        </a:xfrm>
        <a:prstGeom prst="rect">
          <a:avLst/>
        </a:prstGeom>
        <a:solidFill>
          <a:srgbClr val="1E154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AU" sz="1900" b="0" kern="1200"/>
            <a:t>Outcome </a:t>
          </a:r>
          <a:r>
            <a:rPr lang="en-AU" sz="1900" b="0" kern="1200">
              <a:latin typeface="+mn-lt"/>
            </a:rPr>
            <a:t>4.1a: Environment – services delivered in the individual's home</a:t>
          </a:r>
        </a:p>
      </dsp:txBody>
      <dsp:txXfrm>
        <a:off x="3535" y="621288"/>
        <a:ext cx="3447248" cy="1339913"/>
      </dsp:txXfrm>
    </dsp:sp>
    <dsp:sp modelId="{ABC9B620-E686-4605-901B-3AE79B11A046}">
      <dsp:nvSpPr>
        <dsp:cNvPr id="0" name=""/>
        <dsp:cNvSpPr/>
      </dsp:nvSpPr>
      <dsp:spPr>
        <a:xfrm>
          <a:off x="3535" y="1961201"/>
          <a:ext cx="3447248" cy="2640346"/>
        </a:xfrm>
        <a:prstGeom prst="rect">
          <a:avLst/>
        </a:prstGeom>
        <a:solidFill>
          <a:srgbClr val="A098AC">
            <a:alpha val="9725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When delivering funded aged care services to individuals in their homes, the provider must support the individuals to mitigate environmental risks relevant to the services.</a:t>
          </a:r>
        </a:p>
        <a:p>
          <a:pPr marL="114300" lvl="1" indent="-114300" algn="l" defTabSz="533400">
            <a:lnSpc>
              <a:spcPct val="90000"/>
            </a:lnSpc>
            <a:spcBef>
              <a:spcPct val="0"/>
            </a:spcBef>
            <a:spcAft>
              <a:spcPct val="15000"/>
            </a:spcAft>
            <a:buNone/>
          </a:pPr>
          <a:r>
            <a:rPr lang="en-AU" sz="1200" kern="1200" dirty="0"/>
            <a:t>Where the provider uses equipment in the delivery of any funded aged care services to individuals, or providers equipment to individuals, the equipment must be safe and must meet the needs of the individuals.</a:t>
          </a:r>
        </a:p>
      </dsp:txBody>
      <dsp:txXfrm>
        <a:off x="3535" y="1961201"/>
        <a:ext cx="3447248" cy="2640346"/>
      </dsp:txXfrm>
    </dsp:sp>
    <dsp:sp modelId="{B1DC46BC-76CD-4B61-9C46-0185253C0E3B}">
      <dsp:nvSpPr>
        <dsp:cNvPr id="0" name=""/>
        <dsp:cNvSpPr/>
      </dsp:nvSpPr>
      <dsp:spPr>
        <a:xfrm>
          <a:off x="3933398" y="621288"/>
          <a:ext cx="3447248" cy="1339913"/>
        </a:xfrm>
        <a:prstGeom prst="rect">
          <a:avLst/>
        </a:prstGeom>
        <a:solidFill>
          <a:srgbClr val="1E154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AU" sz="1900" kern="1200"/>
            <a:t>Outcome </a:t>
          </a:r>
          <a:r>
            <a:rPr lang="en-AU" sz="1900" kern="1200">
              <a:latin typeface="+mn-lt"/>
            </a:rPr>
            <a:t>4.1b: Environment – services delivered other than in the individual's home</a:t>
          </a:r>
        </a:p>
      </dsp:txBody>
      <dsp:txXfrm>
        <a:off x="3933398" y="621288"/>
        <a:ext cx="3447248" cy="1339913"/>
      </dsp:txXfrm>
    </dsp:sp>
    <dsp:sp modelId="{DD331CCD-72A7-4D59-B6AA-641E7EF2A110}">
      <dsp:nvSpPr>
        <dsp:cNvPr id="0" name=""/>
        <dsp:cNvSpPr/>
      </dsp:nvSpPr>
      <dsp:spPr>
        <a:xfrm>
          <a:off x="3933398" y="1961201"/>
          <a:ext cx="3447248" cy="2640346"/>
        </a:xfrm>
        <a:prstGeom prst="rect">
          <a:avLst/>
        </a:prstGeom>
        <a:solidFill>
          <a:srgbClr val="A098AC">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dirty="0"/>
            <a:t>Where the provider delivers funded aged care services to individuals other than in their homes, the provider must ensure that individuals are able to access funded aged care services in a clean, safe and comfortable environment that optimises their sense of belonging, interaction and function.</a:t>
          </a:r>
        </a:p>
        <a:p>
          <a:pPr marL="114300" lvl="1" indent="-114300" algn="l" defTabSz="533400">
            <a:lnSpc>
              <a:spcPct val="90000"/>
            </a:lnSpc>
            <a:spcBef>
              <a:spcPct val="0"/>
            </a:spcBef>
            <a:spcAft>
              <a:spcPct val="15000"/>
            </a:spcAft>
            <a:buNone/>
          </a:pPr>
          <a:r>
            <a:rPr lang="en-AU" sz="1200" kern="1200" dirty="0"/>
            <a:t>Where the provider uses equipment in the delivery of any funded aged care services to individuals, or provides equipment to individuals, the equipment must be safe and must meet the needs of the individuals.</a:t>
          </a:r>
        </a:p>
      </dsp:txBody>
      <dsp:txXfrm>
        <a:off x="3933398" y="1961201"/>
        <a:ext cx="3447248" cy="2640346"/>
      </dsp:txXfrm>
    </dsp:sp>
    <dsp:sp modelId="{B3A95E6E-54FE-4A6F-A2C8-924B46F33FF8}">
      <dsp:nvSpPr>
        <dsp:cNvPr id="0" name=""/>
        <dsp:cNvSpPr/>
      </dsp:nvSpPr>
      <dsp:spPr>
        <a:xfrm>
          <a:off x="7863261" y="621288"/>
          <a:ext cx="3447248" cy="1339913"/>
        </a:xfrm>
        <a:prstGeom prst="rect">
          <a:avLst/>
        </a:prstGeom>
        <a:solidFill>
          <a:srgbClr val="1E154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AU" sz="1900" b="0" kern="1200">
              <a:latin typeface="+mn-lt"/>
            </a:rPr>
            <a:t>Outcome 4.2: Infection prevention and control</a:t>
          </a:r>
        </a:p>
      </dsp:txBody>
      <dsp:txXfrm>
        <a:off x="7863261" y="621288"/>
        <a:ext cx="3447248" cy="1339913"/>
      </dsp:txXfrm>
    </dsp:sp>
    <dsp:sp modelId="{0E46EDF5-9C50-449B-88F0-64D9DB73520A}">
      <dsp:nvSpPr>
        <dsp:cNvPr id="0" name=""/>
        <dsp:cNvSpPr/>
      </dsp:nvSpPr>
      <dsp:spPr>
        <a:xfrm>
          <a:off x="7863261" y="1961201"/>
          <a:ext cx="3447248" cy="2640346"/>
        </a:xfrm>
        <a:prstGeom prst="rect">
          <a:avLst/>
        </a:prstGeom>
        <a:solidFill>
          <a:srgbClr val="A098AC">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must have an appropriate infection prevention and control system.</a:t>
          </a:r>
        </a:p>
        <a:p>
          <a:pPr marL="114300" lvl="1" indent="-114300" algn="l" defTabSz="533400">
            <a:lnSpc>
              <a:spcPct val="90000"/>
            </a:lnSpc>
            <a:spcBef>
              <a:spcPct val="0"/>
            </a:spcBef>
            <a:spcAft>
              <a:spcPct val="15000"/>
            </a:spcAft>
            <a:buNone/>
          </a:pPr>
          <a:r>
            <a:rPr lang="en-AU" sz="1200" kern="1200" dirty="0"/>
            <a:t>The provider must ensure that aged care workers use hygienic practices and take appropriate infection prevention and control precautions when delivering funded aged care services.</a:t>
          </a:r>
        </a:p>
      </dsp:txBody>
      <dsp:txXfrm>
        <a:off x="7863261" y="1961201"/>
        <a:ext cx="3447248" cy="2640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B92C-A063-411D-9A46-0964A87323A3}">
      <dsp:nvSpPr>
        <dsp:cNvPr id="0" name=""/>
        <dsp:cNvSpPr/>
      </dsp:nvSpPr>
      <dsp:spPr>
        <a:xfrm>
          <a:off x="0" y="120053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5A090739-AB77-4B4E-9CAC-EECD2AE89C45}">
      <dsp:nvSpPr>
        <dsp:cNvPr id="0" name=""/>
        <dsp:cNvSpPr/>
      </dsp:nvSpPr>
      <dsp:spPr>
        <a:xfrm>
          <a:off x="530794" y="100865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5.1 Clinical governance</a:t>
          </a:r>
        </a:p>
      </dsp:txBody>
      <dsp:txXfrm>
        <a:off x="549528" y="1027391"/>
        <a:ext cx="7393658" cy="346292"/>
      </dsp:txXfrm>
    </dsp:sp>
    <dsp:sp modelId="{715D16BB-9EFD-4A5B-96C5-40B993270D92}">
      <dsp:nvSpPr>
        <dsp:cNvPr id="0" name=""/>
        <dsp:cNvSpPr/>
      </dsp:nvSpPr>
      <dsp:spPr>
        <a:xfrm>
          <a:off x="0" y="179021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3ECD2F86-873F-4F1A-91CC-5F7CA14FE1CC}">
      <dsp:nvSpPr>
        <dsp:cNvPr id="0" name=""/>
        <dsp:cNvSpPr/>
      </dsp:nvSpPr>
      <dsp:spPr>
        <a:xfrm>
          <a:off x="530794" y="159833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5.2 Preventing and controlling infections in delivering clinical care services</a:t>
          </a:r>
        </a:p>
      </dsp:txBody>
      <dsp:txXfrm>
        <a:off x="549528" y="1617071"/>
        <a:ext cx="7393658" cy="346292"/>
      </dsp:txXfrm>
    </dsp:sp>
    <dsp:sp modelId="{4BDDE2F5-7B2F-4B42-82CB-FEE90C8500F3}">
      <dsp:nvSpPr>
        <dsp:cNvPr id="0" name=""/>
        <dsp:cNvSpPr/>
      </dsp:nvSpPr>
      <dsp:spPr>
        <a:xfrm>
          <a:off x="0" y="237989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79BB699-916F-431A-B907-18611ACDEAAE}">
      <dsp:nvSpPr>
        <dsp:cNvPr id="0" name=""/>
        <dsp:cNvSpPr/>
      </dsp:nvSpPr>
      <dsp:spPr>
        <a:xfrm>
          <a:off x="530794" y="218801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5.3 Safe and quality use of medicines</a:t>
          </a:r>
        </a:p>
      </dsp:txBody>
      <dsp:txXfrm>
        <a:off x="549528" y="2206751"/>
        <a:ext cx="7393658" cy="346292"/>
      </dsp:txXfrm>
    </dsp:sp>
    <dsp:sp modelId="{F3A54199-DF88-4DE9-B209-966AABD9675B}">
      <dsp:nvSpPr>
        <dsp:cNvPr id="0" name=""/>
        <dsp:cNvSpPr/>
      </dsp:nvSpPr>
      <dsp:spPr>
        <a:xfrm>
          <a:off x="0" y="296957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193676DA-D9D8-457E-BCC6-C82E80D9F342}">
      <dsp:nvSpPr>
        <dsp:cNvPr id="0" name=""/>
        <dsp:cNvSpPr/>
      </dsp:nvSpPr>
      <dsp:spPr>
        <a:xfrm>
          <a:off x="530794" y="277769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5.4 Comprehensive care</a:t>
          </a:r>
        </a:p>
      </dsp:txBody>
      <dsp:txXfrm>
        <a:off x="549528" y="2796431"/>
        <a:ext cx="7393658" cy="346292"/>
      </dsp:txXfrm>
    </dsp:sp>
    <dsp:sp modelId="{58A3E821-9452-4DE5-ACBD-B6ED71B773C2}">
      <dsp:nvSpPr>
        <dsp:cNvPr id="0" name=""/>
        <dsp:cNvSpPr/>
      </dsp:nvSpPr>
      <dsp:spPr>
        <a:xfrm>
          <a:off x="0" y="355925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2865088F-C13B-4B08-9278-5D5AD850AB13}">
      <dsp:nvSpPr>
        <dsp:cNvPr id="0" name=""/>
        <dsp:cNvSpPr/>
      </dsp:nvSpPr>
      <dsp:spPr>
        <a:xfrm>
          <a:off x="530794" y="336737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5.5 Safety of clinical care services</a:t>
          </a:r>
        </a:p>
      </dsp:txBody>
      <dsp:txXfrm>
        <a:off x="549528" y="3386111"/>
        <a:ext cx="7393658" cy="346292"/>
      </dsp:txXfrm>
    </dsp:sp>
    <dsp:sp modelId="{5B7658F5-A6DC-48D4-BBE5-7D0CBCE5AEE5}">
      <dsp:nvSpPr>
        <dsp:cNvPr id="0" name=""/>
        <dsp:cNvSpPr/>
      </dsp:nvSpPr>
      <dsp:spPr>
        <a:xfrm>
          <a:off x="0" y="414893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AD1A96D3-6A1D-49B5-9D1D-6670AB4301FA}">
      <dsp:nvSpPr>
        <dsp:cNvPr id="0" name=""/>
        <dsp:cNvSpPr/>
      </dsp:nvSpPr>
      <dsp:spPr>
        <a:xfrm>
          <a:off x="530794" y="395705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5.6 Cognitive impairment</a:t>
          </a:r>
        </a:p>
      </dsp:txBody>
      <dsp:txXfrm>
        <a:off x="549528" y="3975791"/>
        <a:ext cx="7393658" cy="346292"/>
      </dsp:txXfrm>
    </dsp:sp>
    <dsp:sp modelId="{B34AE0B4-5825-4D41-9188-D0BF17DC7903}">
      <dsp:nvSpPr>
        <dsp:cNvPr id="0" name=""/>
        <dsp:cNvSpPr/>
      </dsp:nvSpPr>
      <dsp:spPr>
        <a:xfrm>
          <a:off x="0" y="473861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841BA92-6B24-44AD-A258-70828EC8360E}">
      <dsp:nvSpPr>
        <dsp:cNvPr id="0" name=""/>
        <dsp:cNvSpPr/>
      </dsp:nvSpPr>
      <dsp:spPr>
        <a:xfrm>
          <a:off x="530794" y="4546737"/>
          <a:ext cx="7431126" cy="383760"/>
        </a:xfrm>
        <a:prstGeom prst="roundRect">
          <a:avLst/>
        </a:prstGeom>
        <a:solidFill>
          <a:srgbClr val="28B3BC"/>
        </a:solidFill>
        <a:ln w="12700" cap="flat" cmpd="sng" algn="ctr">
          <a:solidFill>
            <a:srgbClr val="28B3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5.7 Palliative care and end-of-life</a:t>
          </a:r>
        </a:p>
      </dsp:txBody>
      <dsp:txXfrm>
        <a:off x="549528" y="4565471"/>
        <a:ext cx="7393658"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3792-89F4-4FE4-940F-B62D2038764B}">
      <dsp:nvSpPr>
        <dsp:cNvPr id="0" name=""/>
        <dsp:cNvSpPr/>
      </dsp:nvSpPr>
      <dsp:spPr>
        <a:xfrm>
          <a:off x="10802" y="1074858"/>
          <a:ext cx="2141182" cy="856472"/>
        </a:xfrm>
        <a:prstGeom prst="rect">
          <a:avLst/>
        </a:prstGeom>
        <a:solidFill>
          <a:srgbClr val="F36A2A"/>
        </a:solidFill>
        <a:ln w="12700" cap="flat" cmpd="sng" algn="ctr">
          <a:solidFill>
            <a:srgbClr val="F36A2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kern="1200"/>
            <a:t>Outcome 6.1: Partnering with individuals on food and drinks</a:t>
          </a:r>
        </a:p>
      </dsp:txBody>
      <dsp:txXfrm>
        <a:off x="10802" y="1074858"/>
        <a:ext cx="2141182" cy="856472"/>
      </dsp:txXfrm>
    </dsp:sp>
    <dsp:sp modelId="{ABC9B620-E686-4605-901B-3AE79B11A046}">
      <dsp:nvSpPr>
        <dsp:cNvPr id="0" name=""/>
        <dsp:cNvSpPr/>
      </dsp:nvSpPr>
      <dsp:spPr>
        <a:xfrm>
          <a:off x="4646" y="1931331"/>
          <a:ext cx="2153494" cy="2898720"/>
        </a:xfrm>
        <a:prstGeom prst="rect">
          <a:avLst/>
        </a:prstGeom>
        <a:solidFill>
          <a:srgbClr val="FCCEB1">
            <a:alpha val="9725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None/>
          </a:pPr>
          <a:r>
            <a:rPr lang="en-AU" sz="1400" kern="1200"/>
            <a:t>The provider must partner with individuals to deliver a quality meal and refreshment service that incudes appealing and varied food and drinks and an enjoyable dining experience.</a:t>
          </a:r>
        </a:p>
      </dsp:txBody>
      <dsp:txXfrm>
        <a:off x="4646" y="1931331"/>
        <a:ext cx="2153494" cy="2898720"/>
      </dsp:txXfrm>
    </dsp:sp>
    <dsp:sp modelId="{B1DC46BC-76CD-4B61-9C46-0185253C0E3B}">
      <dsp:nvSpPr>
        <dsp:cNvPr id="0" name=""/>
        <dsp:cNvSpPr/>
      </dsp:nvSpPr>
      <dsp:spPr>
        <a:xfrm>
          <a:off x="2464061" y="1074858"/>
          <a:ext cx="2141182" cy="856472"/>
        </a:xfrm>
        <a:prstGeom prst="rect">
          <a:avLst/>
        </a:prstGeom>
        <a:solidFill>
          <a:srgbClr val="F36A2A"/>
        </a:solidFill>
        <a:ln w="12700" cap="flat" cmpd="sng" algn="ctr">
          <a:solidFill>
            <a:srgbClr val="F36A2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kern="1200"/>
            <a:t>Outcome 6.2: Assessment of nutritional needs and preferences</a:t>
          </a:r>
        </a:p>
      </dsp:txBody>
      <dsp:txXfrm>
        <a:off x="2464061" y="1074858"/>
        <a:ext cx="2141182" cy="856472"/>
      </dsp:txXfrm>
    </dsp:sp>
    <dsp:sp modelId="{DD331CCD-72A7-4D59-B6AA-641E7EF2A110}">
      <dsp:nvSpPr>
        <dsp:cNvPr id="0" name=""/>
        <dsp:cNvSpPr/>
      </dsp:nvSpPr>
      <dsp:spPr>
        <a:xfrm>
          <a:off x="2457905" y="1931331"/>
          <a:ext cx="2153494" cy="2898720"/>
        </a:xfrm>
        <a:prstGeom prst="rect">
          <a:avLst/>
        </a:prstGeom>
        <a:solidFill>
          <a:srgbClr val="FCCEB1">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None/>
          </a:pPr>
          <a:r>
            <a:rPr lang="en-AU" sz="1400" kern="1200"/>
            <a:t>The provider must demonstrate that the provider understands the specific nutritional needs of individuals and assesses the current needs, abilities and preferences of individuals in relation to what and how they eat and drink.</a:t>
          </a:r>
        </a:p>
      </dsp:txBody>
      <dsp:txXfrm>
        <a:off x="2457905" y="1931331"/>
        <a:ext cx="2153494" cy="2898720"/>
      </dsp:txXfrm>
    </dsp:sp>
    <dsp:sp modelId="{B3A95E6E-54FE-4A6F-A2C8-924B46F33FF8}">
      <dsp:nvSpPr>
        <dsp:cNvPr id="0" name=""/>
        <dsp:cNvSpPr/>
      </dsp:nvSpPr>
      <dsp:spPr>
        <a:xfrm>
          <a:off x="4917321" y="1074858"/>
          <a:ext cx="2141182" cy="856472"/>
        </a:xfrm>
        <a:prstGeom prst="rect">
          <a:avLst/>
        </a:prstGeom>
        <a:solidFill>
          <a:srgbClr val="F36A2A"/>
        </a:solidFill>
        <a:ln w="12700" cap="flat" cmpd="sng" algn="ctr">
          <a:solidFill>
            <a:srgbClr val="F36A2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kern="1200"/>
            <a:t>Outcome 6.3: Provision of food and drinks</a:t>
          </a:r>
        </a:p>
      </dsp:txBody>
      <dsp:txXfrm>
        <a:off x="4917321" y="1074858"/>
        <a:ext cx="2141182" cy="856472"/>
      </dsp:txXfrm>
    </dsp:sp>
    <dsp:sp modelId="{0E46EDF5-9C50-449B-88F0-64D9DB73520A}">
      <dsp:nvSpPr>
        <dsp:cNvPr id="0" name=""/>
        <dsp:cNvSpPr/>
      </dsp:nvSpPr>
      <dsp:spPr>
        <a:xfrm>
          <a:off x="4911165" y="1931331"/>
          <a:ext cx="2153494" cy="2898720"/>
        </a:xfrm>
        <a:prstGeom prst="rect">
          <a:avLst/>
        </a:prstGeom>
        <a:solidFill>
          <a:srgbClr val="FCCEB1">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None/>
          </a:pPr>
          <a:r>
            <a:rPr lang="en-AU" sz="1400" kern="1200"/>
            <a:t>The provider must provide individuals with food and drinks that meet their nutritional needs and are appetising and flavoursome, have variation and choice about what they eat and drink and choice about how much they eat and drink. </a:t>
          </a:r>
        </a:p>
      </dsp:txBody>
      <dsp:txXfrm>
        <a:off x="4911165" y="1931331"/>
        <a:ext cx="2153494" cy="2898720"/>
      </dsp:txXfrm>
    </dsp:sp>
    <dsp:sp modelId="{4764A036-40C5-4D29-B4CD-B637FE56CB44}">
      <dsp:nvSpPr>
        <dsp:cNvPr id="0" name=""/>
        <dsp:cNvSpPr/>
      </dsp:nvSpPr>
      <dsp:spPr>
        <a:xfrm>
          <a:off x="7370581" y="1074858"/>
          <a:ext cx="2141182" cy="856472"/>
        </a:xfrm>
        <a:prstGeom prst="rect">
          <a:avLst/>
        </a:prstGeom>
        <a:solidFill>
          <a:srgbClr val="F36A2A"/>
        </a:solidFill>
        <a:ln w="12700" cap="flat" cmpd="sng" algn="ctr">
          <a:solidFill>
            <a:srgbClr val="F36A2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kern="1200"/>
            <a:t>Outcome 6.4: Dining experience</a:t>
          </a:r>
        </a:p>
      </dsp:txBody>
      <dsp:txXfrm>
        <a:off x="7370581" y="1074858"/>
        <a:ext cx="2141182" cy="856472"/>
      </dsp:txXfrm>
    </dsp:sp>
    <dsp:sp modelId="{5DFA2051-B862-4721-A862-6297CAAD3F1A}">
      <dsp:nvSpPr>
        <dsp:cNvPr id="0" name=""/>
        <dsp:cNvSpPr/>
      </dsp:nvSpPr>
      <dsp:spPr>
        <a:xfrm>
          <a:off x="7364425" y="1931331"/>
          <a:ext cx="2153494" cy="2898720"/>
        </a:xfrm>
        <a:prstGeom prst="rect">
          <a:avLst/>
        </a:prstGeom>
        <a:solidFill>
          <a:srgbClr val="FCCEB1">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None/>
          </a:pPr>
          <a:r>
            <a:rPr lang="en-AU" sz="1400" kern="1200"/>
            <a:t>The provider must support individuals to eat and drink.</a:t>
          </a:r>
        </a:p>
        <a:p>
          <a:pPr marL="114300" lvl="1" indent="-114300" algn="l" defTabSz="622300">
            <a:lnSpc>
              <a:spcPct val="90000"/>
            </a:lnSpc>
            <a:spcBef>
              <a:spcPct val="0"/>
            </a:spcBef>
            <a:spcAft>
              <a:spcPct val="15000"/>
            </a:spcAft>
            <a:buNone/>
          </a:pPr>
          <a:r>
            <a:rPr lang="en-AU" sz="1400" kern="1200"/>
            <a:t>The provider must ensure that the dining experience meets the needs and preferences of individuals to support social engagement, function and quality of life.</a:t>
          </a:r>
        </a:p>
      </dsp:txBody>
      <dsp:txXfrm>
        <a:off x="7364425" y="1931331"/>
        <a:ext cx="2153494" cy="28987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4023203" y="0"/>
            <a:ext cx="3079202" cy="512304"/>
          </a:xfrm>
          <a:prstGeom prst="rect">
            <a:avLst/>
          </a:prstGeom>
        </p:spPr>
        <p:txBody>
          <a:bodyPr vert="horz" lIns="94796" tIns="47398" rIns="94796" bIns="47398" rtlCol="0"/>
          <a:lstStyle>
            <a:lvl1pPr algn="r">
              <a:defRPr sz="1200"/>
            </a:lvl1pPr>
          </a:lstStyle>
          <a:p>
            <a:fld id="{22E76036-42BC-4087-8A08-BFC90AAA75BF}" type="datetimeFigureOut">
              <a:rPr lang="en-AU" smtClean="0"/>
              <a:t>1/12/2025</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722309"/>
            <a:ext cx="3079202" cy="512304"/>
          </a:xfrm>
          <a:prstGeom prst="rect">
            <a:avLst/>
          </a:prstGeom>
        </p:spPr>
        <p:txBody>
          <a:bodyPr vert="horz" lIns="94796" tIns="47398" rIns="94796" bIns="47398"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4023203" y="9722309"/>
            <a:ext cx="3079202" cy="512304"/>
          </a:xfrm>
          <a:prstGeom prst="rect">
            <a:avLst/>
          </a:prstGeom>
        </p:spPr>
        <p:txBody>
          <a:bodyPr vert="horz" lIns="94796" tIns="47398" rIns="94796" bIns="47398"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en-AU"/>
          </a:p>
        </p:txBody>
      </p:sp>
      <p:sp>
        <p:nvSpPr>
          <p:cNvPr id="3" name="Date Placeholder 2"/>
          <p:cNvSpPr>
            <a:spLocks noGrp="1"/>
          </p:cNvSpPr>
          <p:nvPr>
            <p:ph type="dt" idx="1"/>
          </p:nvPr>
        </p:nvSpPr>
        <p:spPr>
          <a:xfrm>
            <a:off x="4023993" y="0"/>
            <a:ext cx="3078427" cy="513508"/>
          </a:xfrm>
          <a:prstGeom prst="rect">
            <a:avLst/>
          </a:prstGeom>
        </p:spPr>
        <p:txBody>
          <a:bodyPr vert="horz" lIns="94796" tIns="47398" rIns="94796" bIns="47398" rtlCol="0"/>
          <a:lstStyle>
            <a:lvl1pPr algn="r">
              <a:defRPr sz="1200"/>
            </a:lvl1pPr>
          </a:lstStyle>
          <a:p>
            <a:fld id="{3A8CAE85-181D-46A9-904F-CADA21036751}" type="datetimeFigureOut">
              <a:rPr lang="en-AU" smtClean="0"/>
              <a:t>1/12/2025</a:t>
            </a:fld>
            <a:endParaRPr lang="en-AU"/>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96" tIns="47398" rIns="94796" bIns="47398" rtlCol="0" anchor="ctr"/>
          <a:lstStyle/>
          <a:p>
            <a:endParaRPr lang="en-AU"/>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4796" tIns="47398" rIns="94796" bIns="4739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lang="en-AU"/>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245452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This is the information required to set up the context of this section. This information is also available in a video through the ALIS platform at https://learning.agedcarequality.gov.au/view_course/308</a:t>
            </a:r>
          </a:p>
          <a:p>
            <a:endParaRPr lang="en-AU"/>
          </a:p>
          <a:p>
            <a:endParaRPr lang="en-AU"/>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327092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solidFill>
                  <a:srgbClr val="0070C0"/>
                </a:solidFill>
                <a:ea typeface="Calibri"/>
                <a:cs typeface="Calibri"/>
              </a:rPr>
              <a:t>Facilitator notes:</a:t>
            </a:r>
          </a:p>
          <a:p>
            <a:endParaRPr lang="en-AU" sz="1100">
              <a:solidFill>
                <a:srgbClr val="0070C0"/>
              </a:solidFill>
              <a:ea typeface="Calibri"/>
              <a:cs typeface="Calibri"/>
            </a:endParaRPr>
          </a:p>
          <a:p>
            <a:r>
              <a:rPr lang="en-AU" sz="1100">
                <a:solidFill>
                  <a:srgbClr val="0070C0"/>
                </a:solidFill>
                <a:ea typeface="Calibri"/>
                <a:cs typeface="Calibri"/>
              </a:rPr>
              <a:t>Basic information for Maria, useful to set the context of who she is for the activities following.</a:t>
            </a:r>
          </a:p>
          <a:p>
            <a:endParaRPr lang="en-AU" sz="1100">
              <a:solidFill>
                <a:srgbClr val="0070C0"/>
              </a:solidFill>
              <a:ea typeface="Calibri"/>
              <a:cs typeface="Calibri"/>
            </a:endParaRPr>
          </a:p>
          <a:p>
            <a:endParaRPr lang="en-AU" sz="1100">
              <a:solidFill>
                <a:srgbClr val="0070C0"/>
              </a:solidFill>
              <a:ea typeface="Calibri"/>
              <a:cs typeface="Calibri"/>
            </a:endParaRPr>
          </a:p>
          <a:p>
            <a:endParaRPr lang="en-AU" sz="1100">
              <a:solidFill>
                <a:srgbClr val="0070C0"/>
              </a:solidFill>
              <a:ea typeface="Calibri"/>
              <a:cs typeface="Calibri"/>
            </a:endParaRPr>
          </a:p>
          <a:p>
            <a:endParaRPr lang="en-AU" sz="1100">
              <a:solidFill>
                <a:srgbClr val="0070C0"/>
              </a:solidFill>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23857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Key points of what happened when Maria transitioned back to Riverview following her 6 days in hospital after her fall. She returns to Riverview with a fractured right wrist, a UTI and a sacral pressure injury. Additional medications have been prescribed and noted on her discharge notes, but no medications sent with her.</a:t>
            </a:r>
          </a:p>
        </p:txBody>
      </p:sp>
      <p:sp>
        <p:nvSpPr>
          <p:cNvPr id="4" name="Slide Number Placeholder 3"/>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280974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000000"/>
                </a:solidFill>
                <a:effectLst/>
                <a:latin typeface="Times New Roman" panose="02020603050405020304" pitchFamily="18" charset="0"/>
              </a:rPr>
              <a:t>For facilitator knowledge, issues are: </a:t>
            </a:r>
          </a:p>
          <a:p>
            <a:endParaRPr lang="en-AU" b="0" i="0">
              <a:solidFill>
                <a:srgbClr val="000000"/>
              </a:solidFill>
              <a:effectLst/>
              <a:latin typeface="Times New Roman" panose="02020603050405020304" pitchFamily="18" charset="0"/>
            </a:endParaRPr>
          </a:p>
          <a:p>
            <a:pPr marL="171450" indent="-171450">
              <a:buFontTx/>
              <a:buChar char="-"/>
            </a:pPr>
            <a:r>
              <a:rPr lang="en-AU" b="0" i="0">
                <a:solidFill>
                  <a:srgbClr val="000000"/>
                </a:solidFill>
                <a:effectLst/>
                <a:latin typeface="Times New Roman" panose="02020603050405020304" pitchFamily="18" charset="0"/>
              </a:rPr>
              <a:t>Handover from hospital included a phone call notification, but no handover information discussed</a:t>
            </a:r>
          </a:p>
          <a:p>
            <a:pPr marL="171450" indent="-171450">
              <a:buFontTx/>
              <a:buChar char="-"/>
            </a:pPr>
            <a:r>
              <a:rPr lang="en-AU" b="0" i="0">
                <a:solidFill>
                  <a:srgbClr val="000000"/>
                </a:solidFill>
                <a:effectLst/>
                <a:latin typeface="Times New Roman" panose="02020603050405020304" pitchFamily="18" charset="0"/>
              </a:rPr>
              <a:t>RN advised Maria to wait for the next shift if she had any questions </a:t>
            </a:r>
          </a:p>
          <a:p>
            <a:pPr marL="171450" indent="-171450">
              <a:buFontTx/>
              <a:buChar char="-"/>
            </a:pPr>
            <a:r>
              <a:rPr lang="en-AU" b="0" i="0">
                <a:solidFill>
                  <a:srgbClr val="000000"/>
                </a:solidFill>
                <a:effectLst/>
                <a:latin typeface="Times New Roman" panose="02020603050405020304" pitchFamily="18" charset="0"/>
              </a:rPr>
              <a:t>the handover to the RN on the next shift only included parts of the discharge summary </a:t>
            </a:r>
          </a:p>
          <a:p>
            <a:pPr marL="171450" indent="-171450">
              <a:buFontTx/>
              <a:buChar char="-"/>
            </a:pPr>
            <a:r>
              <a:rPr lang="en-AU" b="0" i="0">
                <a:solidFill>
                  <a:srgbClr val="000000"/>
                </a:solidFill>
                <a:effectLst/>
                <a:latin typeface="Times New Roman" panose="02020603050405020304" pitchFamily="18" charset="0"/>
              </a:rPr>
              <a:t>Maria’s care and services plan was not updated</a:t>
            </a:r>
          </a:p>
          <a:p>
            <a:pPr marL="171450" indent="-171450">
              <a:buFontTx/>
              <a:buChar char="-"/>
            </a:pPr>
            <a:r>
              <a:rPr lang="en-AU" b="0" i="0">
                <a:solidFill>
                  <a:srgbClr val="000000"/>
                </a:solidFill>
                <a:effectLst/>
                <a:latin typeface="Times New Roman" panose="02020603050405020304" pitchFamily="18" charset="0"/>
              </a:rPr>
              <a:t>Maria returned with handover information but no medications</a:t>
            </a: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203404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t>Facilitator notes:</a:t>
            </a:r>
          </a:p>
          <a:p>
            <a:endParaRPr lang="en-AU" sz="1100"/>
          </a:p>
          <a:p>
            <a:r>
              <a:rPr lang="en-AU" sz="1100"/>
              <a:t>Encourage participants to locate the information on the strengthened Quality Standards digital guidance. Point them to look at Standards 3 and 7. Alternatively, print out Standards 3 and 7 from the website for participants to use. </a:t>
            </a:r>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38329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 participant use.</a:t>
            </a:r>
          </a:p>
          <a:p>
            <a:endParaRPr lang="en-AU"/>
          </a:p>
          <a:p>
            <a:r>
              <a:rPr lang="en-AU"/>
              <a:t>Include key elements from relevant Outcome in Standards 3 and 7. Include any relevant Actions that may support this case study to meet the Outcome.</a:t>
            </a:r>
          </a:p>
        </p:txBody>
      </p:sp>
      <p:sp>
        <p:nvSpPr>
          <p:cNvPr id="4" name="Slide Number Placeholder 3"/>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3825072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D3DD-0EFD-3025-8588-C7A485688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F5B27-837A-72C7-EFAD-0776E10DE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6FE11-F181-CE8D-5FC5-91CF1DB930EC}"/>
              </a:ext>
            </a:extLst>
          </p:cNvPr>
          <p:cNvSpPr>
            <a:spLocks noGrp="1"/>
          </p:cNvSpPr>
          <p:nvPr>
            <p:ph type="body" idx="1"/>
          </p:nvPr>
        </p:nvSpPr>
        <p:spPr/>
        <p:txBody>
          <a:bodyPr/>
          <a:lstStyle/>
          <a:p>
            <a:r>
              <a:rPr lang="en-AU" sz="1600" b="0" i="0" dirty="0">
                <a:solidFill>
                  <a:srgbClr val="000000"/>
                </a:solidFill>
                <a:effectLst/>
                <a:latin typeface="Times New Roman" panose="02020603050405020304" pitchFamily="18" charset="0"/>
              </a:rPr>
              <a:t>Facilitator notes:</a:t>
            </a:r>
          </a:p>
          <a:p>
            <a:endParaRPr lang="en-AU" sz="1600" b="0" i="0" dirty="0">
              <a:solidFill>
                <a:srgbClr val="000000"/>
              </a:solidFill>
              <a:effectLst/>
              <a:latin typeface="Times New Roman" panose="02020603050405020304" pitchFamily="18" charset="0"/>
            </a:endParaRPr>
          </a:p>
          <a:p>
            <a:r>
              <a:rPr lang="en-AU" sz="1600" b="0" i="0" dirty="0">
                <a:solidFill>
                  <a:srgbClr val="000000"/>
                </a:solidFill>
                <a:effectLst/>
                <a:latin typeface="Times New Roman" panose="02020603050405020304" pitchFamily="18" charset="0"/>
              </a:rPr>
              <a:t>Look at the SQS Outcomes from Standards 3 and 7 which specifically relate to transitions and what you as a provider are expected to deliver. </a:t>
            </a:r>
          </a:p>
          <a:p>
            <a:r>
              <a:rPr lang="en-AU" sz="1600" b="0" i="0" dirty="0">
                <a:solidFill>
                  <a:srgbClr val="000000"/>
                </a:solidFill>
                <a:effectLst/>
                <a:latin typeface="Times New Roman" panose="02020603050405020304" pitchFamily="18" charset="0"/>
              </a:rPr>
              <a:t>Outcome 3.4</a:t>
            </a:r>
          </a:p>
          <a:p>
            <a:r>
              <a:rPr lang="en-AU" sz="1600" b="0" i="0" dirty="0">
                <a:solidFill>
                  <a:srgbClr val="000000"/>
                </a:solidFill>
                <a:effectLst/>
                <a:latin typeface="Times New Roman" panose="02020603050405020304" pitchFamily="18" charset="0"/>
              </a:rPr>
              <a:t>To consider Action 3.4.3, Riverview might have kept in contact with the hospital and Helen during Maria’s stay and then shared information about Maria’s condition and care needs with the people involved in her care during their discharge planning. Riverview could also have contacted Maria’s GP and checked that the hospital had sent them her hospital discharge summary. </a:t>
            </a:r>
          </a:p>
          <a:p>
            <a:r>
              <a:rPr lang="en-AU" sz="1600" b="0" i="0" dirty="0">
                <a:solidFill>
                  <a:srgbClr val="000000"/>
                </a:solidFill>
                <a:effectLst/>
                <a:latin typeface="Times New Roman" panose="02020603050405020304" pitchFamily="18" charset="0"/>
              </a:rPr>
              <a:t>Outcome 7.2</a:t>
            </a:r>
          </a:p>
          <a:p>
            <a:r>
              <a:rPr lang="en-AU" sz="1600" b="0" i="0" dirty="0">
                <a:solidFill>
                  <a:srgbClr val="000000"/>
                </a:solidFill>
                <a:effectLst/>
                <a:latin typeface="Times New Roman" panose="02020603050405020304" pitchFamily="18" charset="0"/>
              </a:rPr>
              <a:t>To consider Action 7.2.1, Riverview should have had processes to transition Maria back from her hospital stay and included a review and adjustment of her funded aged care services.</a:t>
            </a:r>
            <a:endParaRPr lang="en-AU" sz="1100" dirty="0"/>
          </a:p>
          <a:p>
            <a:r>
              <a:rPr lang="en-AU" sz="1100" dirty="0"/>
              <a:t> </a:t>
            </a:r>
          </a:p>
          <a:p>
            <a:pPr lvl="1"/>
            <a:endParaRPr lang="en-AU" sz="1100" dirty="0">
              <a:ea typeface="Calibri"/>
              <a:cs typeface="Calibri"/>
            </a:endParaRPr>
          </a:p>
          <a:p>
            <a:endParaRPr lang="en-US" sz="1100" dirty="0">
              <a:ea typeface="Calibri"/>
              <a:cs typeface="Calibri"/>
            </a:endParaRPr>
          </a:p>
        </p:txBody>
      </p:sp>
      <p:sp>
        <p:nvSpPr>
          <p:cNvPr id="4" name="Slide Number Placeholder 3">
            <a:extLst>
              <a:ext uri="{FF2B5EF4-FFF2-40B4-BE49-F238E27FC236}">
                <a16:creationId xmlns:a16="http://schemas.microsoft.com/office/drawing/2014/main" id="{DF7C1E7E-CF9F-183F-47E9-DC9A6E04F250}"/>
              </a:ext>
            </a:extLst>
          </p:cNvPr>
          <p:cNvSpPr>
            <a:spLocks noGrp="1"/>
          </p:cNvSpPr>
          <p:nvPr>
            <p:ph type="sldNum" sz="quarter" idx="5"/>
          </p:nvPr>
        </p:nvSpPr>
        <p:spPr/>
        <p:txBody>
          <a:bodyPr/>
          <a:lstStyle/>
          <a:p>
            <a:fld id="{485676A5-1DC8-4201-97D2-09D6F1539183}" type="slidenum">
              <a:rPr lang="en-AU" smtClean="0"/>
              <a:t>16</a:t>
            </a:fld>
            <a:endParaRPr lang="en-AU"/>
          </a:p>
        </p:txBody>
      </p:sp>
    </p:spTree>
    <p:extLst>
      <p:ext uri="{BB962C8B-B14F-4D97-AF65-F5344CB8AC3E}">
        <p14:creationId xmlns:p14="http://schemas.microsoft.com/office/powerpoint/2010/main" val="3668946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Suggestions for response to the first question are:</a:t>
            </a:r>
          </a:p>
          <a:p>
            <a:endParaRPr lang="en-AU"/>
          </a:p>
          <a:p>
            <a:pPr algn="l" rtl="0" fontAlgn="base">
              <a:buNone/>
            </a:pPr>
            <a:r>
              <a:rPr lang="en-AU" b="0" i="0" u="none" strike="noStrike">
                <a:solidFill>
                  <a:srgbClr val="000000"/>
                </a:solidFill>
                <a:effectLst/>
                <a:latin typeface="Times New Roman" panose="02020603050405020304" pitchFamily="18" charset="0"/>
              </a:rPr>
              <a:t>- Riverview kept in regular contact with Helen and the hospital. Information about Maria’s condition and care needs was shared with people involved with Maria’s care during discharge planning.</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buNone/>
            </a:pPr>
            <a:r>
              <a:rPr lang="en-AU" b="0" i="0" u="none" strike="noStrike">
                <a:solidFill>
                  <a:srgbClr val="000000"/>
                </a:solidFill>
                <a:effectLst/>
                <a:latin typeface="Times New Roman" panose="02020603050405020304" pitchFamily="18" charset="0"/>
              </a:rPr>
              <a:t>- The RN reviewed the discharge summary and provided a handover of instructions on Maria’s care needs to workers and the RN taking over care.</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buNone/>
            </a:pPr>
            <a:r>
              <a:rPr lang="en-AU" b="0" i="0" u="none" strike="noStrike">
                <a:solidFill>
                  <a:srgbClr val="000000"/>
                </a:solidFill>
                <a:effectLst/>
                <a:latin typeface="Times New Roman" panose="02020603050405020304" pitchFamily="18" charset="0"/>
              </a:rPr>
              <a:t>- The RN followed Riverview’s processes to start a review of Maria’s care and services plan and reassessments, based on the discharge summary.</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buNone/>
            </a:pPr>
            <a:r>
              <a:rPr lang="en-AU" b="0" i="0" u="none" strike="noStrike">
                <a:solidFill>
                  <a:srgbClr val="000000"/>
                </a:solidFill>
                <a:effectLst/>
                <a:latin typeface="Times New Roman" panose="02020603050405020304" pitchFamily="18" charset="0"/>
              </a:rPr>
              <a:t>- The RN considered Maria’s changed care needs, such as new medications and wound dressing products, and followed Riverview’s processes to make sure these were readily available.</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Times New Roman" panose="02020603050405020304" pitchFamily="18" charset="0"/>
              </a:rPr>
              <a:t>- Riverview contacted Maria’s GP and checked that the hospital sent them her hospital discharge summary.</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17</a:t>
            </a:fld>
            <a:endParaRPr lang="en-AU"/>
          </a:p>
        </p:txBody>
      </p:sp>
    </p:spTree>
    <p:extLst>
      <p:ext uri="{BB962C8B-B14F-4D97-AF65-F5344CB8AC3E}">
        <p14:creationId xmlns:p14="http://schemas.microsoft.com/office/powerpoint/2010/main" val="1732400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Would suggest this is run as a group discussion, with information regarding your policies and processes explicitly shared with participants.</a:t>
            </a:r>
          </a:p>
        </p:txBody>
      </p:sp>
      <p:sp>
        <p:nvSpPr>
          <p:cNvPr id="4" name="Slide Number Placeholder 3"/>
          <p:cNvSpPr>
            <a:spLocks noGrp="1"/>
          </p:cNvSpPr>
          <p:nvPr>
            <p:ph type="sldNum" sz="quarter" idx="5"/>
          </p:nvPr>
        </p:nvSpPr>
        <p:spPr/>
        <p:txBody>
          <a:bodyPr/>
          <a:lstStyle/>
          <a:p>
            <a:fld id="{485676A5-1DC8-4201-97D2-09D6F1539183}" type="slidenum">
              <a:rPr lang="en-AU" smtClean="0"/>
              <a:t>18</a:t>
            </a:fld>
            <a:endParaRPr lang="en-AU"/>
          </a:p>
        </p:txBody>
      </p:sp>
    </p:spTree>
    <p:extLst>
      <p:ext uri="{BB962C8B-B14F-4D97-AF65-F5344CB8AC3E}">
        <p14:creationId xmlns:p14="http://schemas.microsoft.com/office/powerpoint/2010/main" val="4239341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i="1"/>
          </a:p>
        </p:txBody>
      </p:sp>
      <p:sp>
        <p:nvSpPr>
          <p:cNvPr id="4" name="Slide Number Placeholder 3"/>
          <p:cNvSpPr>
            <a:spLocks noGrp="1"/>
          </p:cNvSpPr>
          <p:nvPr>
            <p:ph type="sldNum" sz="quarter" idx="5"/>
          </p:nvPr>
        </p:nvSpPr>
        <p:spPr/>
        <p:txBody>
          <a:bodyPr/>
          <a:lstStyle/>
          <a:p>
            <a:fld id="{485676A5-1DC8-4201-97D2-09D6F1539183}" type="slidenum">
              <a:rPr lang="en-AU" smtClean="0"/>
              <a:t>20</a:t>
            </a:fld>
            <a:endParaRPr lang="en-AU"/>
          </a:p>
        </p:txBody>
      </p:sp>
    </p:spTree>
    <p:extLst>
      <p:ext uri="{BB962C8B-B14F-4D97-AF65-F5344CB8AC3E}">
        <p14:creationId xmlns:p14="http://schemas.microsoft.com/office/powerpoint/2010/main" val="124836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3471776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Use a case study from your own setting to encourage participants to consider as you work through the strengthened Quality Standards. This section has been designed for you to cover in any order of your choice and focus on any of the Standards individually, as you choose.</a:t>
            </a:r>
          </a:p>
          <a:p>
            <a:r>
              <a:rPr lang="en-AU"/>
              <a:t> </a:t>
            </a:r>
          </a:p>
          <a:p>
            <a:r>
              <a:rPr lang="en-AU"/>
              <a:t>If you don’t have a suitable case study, then use the information already provided for Maria (use the following slides 22, 23 and 24)</a:t>
            </a:r>
          </a:p>
          <a:p>
            <a:endParaRPr lang="en-AU"/>
          </a:p>
          <a:p>
            <a:r>
              <a:rPr lang="en-AU"/>
              <a:t>It would be useful for participants to look at the digital guidance, specifically at the Outcomes, as these are enforceable under legislation. Looking at Actions that suggest ways in which you might meet the Standard should also be investigated. Within the digital guidance, participants can also select to look at not only the legislation, but the guidance information which includes information on why that outcome is important, key tasks and considerations for additional Outcomes and Standards.</a:t>
            </a:r>
          </a:p>
          <a:p>
            <a:endParaRPr lang="en-AU"/>
          </a:p>
          <a:p>
            <a:r>
              <a:rPr lang="en-AU"/>
              <a:t>From slide 25 to 45, the intention is you can address each Standard as relevant to your requirements. There are three printable slides for participants to use for each focus Standard. </a:t>
            </a:r>
          </a:p>
          <a:p>
            <a:r>
              <a:rPr lang="en-AU"/>
              <a:t>Slide 1: Includes facilitator notes, to provide some detail on the intent of that Standard</a:t>
            </a:r>
          </a:p>
          <a:p>
            <a:r>
              <a:rPr lang="en-AU"/>
              <a:t>Slide 2: Outcome statements and additional questions to consider</a:t>
            </a:r>
          </a:p>
          <a:p>
            <a:r>
              <a:rPr lang="en-AU"/>
              <a:t>Slide 3: Activity sheet for participants to use</a:t>
            </a:r>
          </a:p>
          <a:p>
            <a:endParaRPr lang="en-AU"/>
          </a:p>
          <a:p>
            <a:r>
              <a:rPr lang="en-AU"/>
              <a:t>Using your chosen case study, encourage participants to review the Outcome statement detailed on the second slide for each Standard, as this is the enforceable detail of the Standard, apply it to the case study scenario, then look for suggested Actions that could help meet the Outcome. </a:t>
            </a:r>
          </a:p>
          <a:p>
            <a:r>
              <a:rPr lang="en-AU"/>
              <a:t>You could then look at policies and procedures at your setting that apply to this Outcome.</a:t>
            </a:r>
          </a:p>
        </p:txBody>
      </p:sp>
      <p:sp>
        <p:nvSpPr>
          <p:cNvPr id="4" name="Slide Number Placeholder 3"/>
          <p:cNvSpPr>
            <a:spLocks noGrp="1"/>
          </p:cNvSpPr>
          <p:nvPr>
            <p:ph type="sldNum" sz="quarter" idx="5"/>
          </p:nvPr>
        </p:nvSpPr>
        <p:spPr/>
        <p:txBody>
          <a:bodyPr/>
          <a:lstStyle/>
          <a:p>
            <a:fld id="{485676A5-1DC8-4201-97D2-09D6F1539183}" type="slidenum">
              <a:rPr lang="en-AU" smtClean="0"/>
              <a:t>21</a:t>
            </a:fld>
            <a:endParaRPr lang="en-AU"/>
          </a:p>
        </p:txBody>
      </p:sp>
    </p:spTree>
    <p:extLst>
      <p:ext uri="{BB962C8B-B14F-4D97-AF65-F5344CB8AC3E}">
        <p14:creationId xmlns:p14="http://schemas.microsoft.com/office/powerpoint/2010/main" val="1540221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BEBA3-02C0-C6D6-7AC0-23EC666D6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B28E8-8CA3-2569-3A62-0DE2ED94E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CED5E-5325-DAAC-1269-F033CED73236}"/>
              </a:ext>
            </a:extLst>
          </p:cNvPr>
          <p:cNvSpPr>
            <a:spLocks noGrp="1"/>
          </p:cNvSpPr>
          <p:nvPr>
            <p:ph type="body" idx="1"/>
          </p:nvPr>
        </p:nvSpPr>
        <p:spPr/>
        <p:txBody>
          <a:bodyPr/>
          <a:lstStyle/>
          <a:p>
            <a:r>
              <a:rPr lang="en-AU" sz="1100" dirty="0">
                <a:ea typeface="Calibri"/>
                <a:cs typeface="Calibri"/>
              </a:rPr>
              <a:t>Facilitator notes:</a:t>
            </a:r>
          </a:p>
          <a:p>
            <a:endParaRPr lang="en-AU" sz="1100" dirty="0">
              <a:ea typeface="Calibri"/>
              <a:cs typeface="Calibri"/>
            </a:endParaRPr>
          </a:p>
          <a:p>
            <a:r>
              <a:rPr lang="en-AU" sz="1100" dirty="0">
                <a:ea typeface="Calibri"/>
                <a:cs typeface="Calibri"/>
              </a:rPr>
              <a:t>This is an optional slide if you wish to use the case study Maria to unpack each Standard. </a:t>
            </a:r>
          </a:p>
          <a:p>
            <a:endParaRPr lang="en-AU" sz="1100" dirty="0">
              <a:solidFill>
                <a:srgbClr val="0070C0"/>
              </a:solidFill>
              <a:ea typeface="Calibri"/>
              <a:cs typeface="Calibri"/>
            </a:endParaRPr>
          </a:p>
          <a:p>
            <a:endParaRPr lang="en-AU" sz="1100" dirty="0">
              <a:solidFill>
                <a:srgbClr val="0070C0"/>
              </a:solidFill>
              <a:ea typeface="Calibri"/>
              <a:cs typeface="Calibri"/>
            </a:endParaRPr>
          </a:p>
          <a:p>
            <a:endParaRPr lang="en-AU" sz="1100" dirty="0">
              <a:solidFill>
                <a:srgbClr val="0070C0"/>
              </a:solidFill>
              <a:ea typeface="Calibri"/>
              <a:cs typeface="Calibri"/>
            </a:endParaRPr>
          </a:p>
          <a:p>
            <a:endParaRPr lang="en-AU" sz="1100" dirty="0">
              <a:solidFill>
                <a:srgbClr val="0070C0"/>
              </a:solidFill>
              <a:ea typeface="Calibri"/>
              <a:cs typeface="Calibri"/>
            </a:endParaRPr>
          </a:p>
        </p:txBody>
      </p:sp>
      <p:sp>
        <p:nvSpPr>
          <p:cNvPr id="4" name="Slide Number Placeholder 3">
            <a:extLst>
              <a:ext uri="{FF2B5EF4-FFF2-40B4-BE49-F238E27FC236}">
                <a16:creationId xmlns:a16="http://schemas.microsoft.com/office/drawing/2014/main" id="{8F3BCCF4-D43D-B1CD-1762-1EF4B8CBE6D7}"/>
              </a:ext>
            </a:extLst>
          </p:cNvPr>
          <p:cNvSpPr>
            <a:spLocks noGrp="1"/>
          </p:cNvSpPr>
          <p:nvPr>
            <p:ph type="sldNum" sz="quarter" idx="5"/>
          </p:nvPr>
        </p:nvSpPr>
        <p:spPr/>
        <p:txBody>
          <a:bodyPr/>
          <a:lstStyle/>
          <a:p>
            <a:fld id="{485676A5-1DC8-4201-97D2-09D6F1539183}" type="slidenum">
              <a:rPr lang="en-AU" smtClean="0"/>
              <a:t>22</a:t>
            </a:fld>
            <a:endParaRPr lang="en-AU"/>
          </a:p>
        </p:txBody>
      </p:sp>
    </p:spTree>
    <p:extLst>
      <p:ext uri="{BB962C8B-B14F-4D97-AF65-F5344CB8AC3E}">
        <p14:creationId xmlns:p14="http://schemas.microsoft.com/office/powerpoint/2010/main" val="2090612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AAC94-500F-1BCC-57B8-36F44A86E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F6947-DB75-EAAA-1CA9-FCF181B3D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C48D2-045F-A5DA-E8E2-4175F8EAD0E2}"/>
              </a:ext>
            </a:extLst>
          </p:cNvPr>
          <p:cNvSpPr>
            <a:spLocks noGrp="1"/>
          </p:cNvSpPr>
          <p:nvPr>
            <p:ph type="body" idx="1"/>
          </p:nvPr>
        </p:nvSpPr>
        <p:spPr/>
        <p:txBody>
          <a:bodyPr/>
          <a:lstStyle/>
          <a:p>
            <a:r>
              <a:rPr lang="en-AU" sz="1200">
                <a:ea typeface="Calibri"/>
                <a:cs typeface="Calibri"/>
              </a:rPr>
              <a:t>Facilitator notes:</a:t>
            </a:r>
          </a:p>
          <a:p>
            <a:endParaRPr lang="en-AU" sz="1200">
              <a:ea typeface="Calibri"/>
              <a:cs typeface="Calibri"/>
            </a:endParaRPr>
          </a:p>
          <a:p>
            <a:r>
              <a:rPr lang="en-AU" sz="1200">
                <a:ea typeface="Calibri"/>
                <a:cs typeface="Calibri"/>
              </a:rPr>
              <a:t>This is an optional slide if you wish to use the case study Maria to unpack each Standard. </a:t>
            </a:r>
          </a:p>
        </p:txBody>
      </p:sp>
      <p:sp>
        <p:nvSpPr>
          <p:cNvPr id="4" name="Slide Number Placeholder 3">
            <a:extLst>
              <a:ext uri="{FF2B5EF4-FFF2-40B4-BE49-F238E27FC236}">
                <a16:creationId xmlns:a16="http://schemas.microsoft.com/office/drawing/2014/main" id="{A3A9FA5F-49DA-C22F-9A8B-9DD9BF2CB391}"/>
              </a:ext>
            </a:extLst>
          </p:cNvPr>
          <p:cNvSpPr>
            <a:spLocks noGrp="1"/>
          </p:cNvSpPr>
          <p:nvPr>
            <p:ph type="sldNum" sz="quarter" idx="5"/>
          </p:nvPr>
        </p:nvSpPr>
        <p:spPr/>
        <p:txBody>
          <a:bodyPr/>
          <a:lstStyle/>
          <a:p>
            <a:fld id="{485676A5-1DC8-4201-97D2-09D6F1539183}" type="slidenum">
              <a:rPr lang="en-AU" smtClean="0"/>
              <a:t>23</a:t>
            </a:fld>
            <a:endParaRPr lang="en-AU"/>
          </a:p>
        </p:txBody>
      </p:sp>
    </p:spTree>
    <p:extLst>
      <p:ext uri="{BB962C8B-B14F-4D97-AF65-F5344CB8AC3E}">
        <p14:creationId xmlns:p14="http://schemas.microsoft.com/office/powerpoint/2010/main" val="1884256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ea typeface="Calibri"/>
                <a:cs typeface="Calibri"/>
              </a:rPr>
              <a:t>Facilitator notes:</a:t>
            </a:r>
          </a:p>
          <a:p>
            <a:endParaRPr lang="en-AU" sz="1100">
              <a:ea typeface="Calibri"/>
              <a:cs typeface="Calibri"/>
            </a:endParaRPr>
          </a:p>
          <a:p>
            <a:r>
              <a:rPr lang="en-AU" sz="1100">
                <a:ea typeface="Calibri"/>
                <a:cs typeface="Calibri"/>
              </a:rPr>
              <a:t>This is an optional slide if you wish to use the case study Maria to unpack each Standard. </a:t>
            </a:r>
          </a:p>
        </p:txBody>
      </p:sp>
      <p:sp>
        <p:nvSpPr>
          <p:cNvPr id="4" name="Slide Number Placeholder 3"/>
          <p:cNvSpPr>
            <a:spLocks noGrp="1"/>
          </p:cNvSpPr>
          <p:nvPr>
            <p:ph type="sldNum" sz="quarter" idx="5"/>
          </p:nvPr>
        </p:nvSpPr>
        <p:spPr/>
        <p:txBody>
          <a:bodyPr/>
          <a:lstStyle/>
          <a:p>
            <a:fld id="{485676A5-1DC8-4201-97D2-09D6F1539183}" type="slidenum">
              <a:rPr lang="en-AU" smtClean="0"/>
              <a:t>24</a:t>
            </a:fld>
            <a:endParaRPr lang="en-AU"/>
          </a:p>
        </p:txBody>
      </p:sp>
    </p:spTree>
    <p:extLst>
      <p:ext uri="{BB962C8B-B14F-4D97-AF65-F5344CB8AC3E}">
        <p14:creationId xmlns:p14="http://schemas.microsoft.com/office/powerpoint/2010/main" val="1033557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Facilitator notes:</a:t>
            </a:r>
          </a:p>
          <a:p>
            <a:endParaRPr lang="en-AU" sz="1100" dirty="0"/>
          </a:p>
          <a:p>
            <a:r>
              <a:rPr lang="en-AU" sz="1100" dirty="0"/>
              <a:t>If we imagine </a:t>
            </a:r>
            <a:r>
              <a:rPr lang="en-AU" sz="1100" i="1" dirty="0"/>
              <a:t>[insert name of case study focus here] </a:t>
            </a:r>
            <a:r>
              <a:rPr lang="en-AU" sz="1100" dirty="0"/>
              <a:t>at the centre of the wheel, sitting in Standard 1: The Individual, you can see that all other Standards surround them. This is an intentional image, to remind us that in all circumstances Standard 1 underpins the way that providers are expected to treat older people. </a:t>
            </a:r>
          </a:p>
          <a:p>
            <a:endParaRPr lang="en-AU" sz="1100" dirty="0"/>
          </a:p>
          <a:p>
            <a:r>
              <a:rPr lang="en-AU" sz="1100" dirty="0"/>
              <a:t>As the image suggests, multiple Standards work in conjunction with one another when considering the funded aged care services of older people.</a:t>
            </a:r>
          </a:p>
          <a:p>
            <a:endParaRPr lang="en-AU" sz="1100" dirty="0"/>
          </a:p>
          <a:p>
            <a:endParaRPr lang="en-AU" sz="1100" dirty="0"/>
          </a:p>
        </p:txBody>
      </p:sp>
      <p:sp>
        <p:nvSpPr>
          <p:cNvPr id="4" name="Slide Number Placeholder 3"/>
          <p:cNvSpPr>
            <a:spLocks noGrp="1"/>
          </p:cNvSpPr>
          <p:nvPr>
            <p:ph type="sldNum" sz="quarter" idx="5"/>
          </p:nvPr>
        </p:nvSpPr>
        <p:spPr/>
        <p:txBody>
          <a:bodyPr/>
          <a:lstStyle/>
          <a:p>
            <a:fld id="{485676A5-1DC8-4201-97D2-09D6F1539183}" type="slidenum">
              <a:rPr lang="en-AU" smtClean="0"/>
              <a:t>25</a:t>
            </a:fld>
            <a:endParaRPr lang="en-AU"/>
          </a:p>
        </p:txBody>
      </p:sp>
    </p:spTree>
    <p:extLst>
      <p:ext uri="{BB962C8B-B14F-4D97-AF65-F5344CB8AC3E}">
        <p14:creationId xmlns:p14="http://schemas.microsoft.com/office/powerpoint/2010/main" val="3879941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Facilitator notes:</a:t>
            </a:r>
          </a:p>
          <a:p>
            <a:endParaRPr lang="en-AU" dirty="0"/>
          </a:p>
          <a:p>
            <a:r>
              <a:rPr lang="en-AU" dirty="0"/>
              <a:t>Using your chosen case study, take each Outcome individually for review. Read through the Outcome statement with your staff, discuss meaning and purpose. Allow time for anecdotal examples of how this Outcome might be met for your case study.</a:t>
            </a:r>
            <a:endParaRPr lang="en-AU" dirty="0">
              <a:ea typeface="Calibri"/>
              <a:cs typeface="Calibri"/>
            </a:endParaRPr>
          </a:p>
          <a:p>
            <a:r>
              <a:rPr lang="en-AU" dirty="0"/>
              <a:t>Then ask staff to work through the digital guidance to locate suggested Actions that might meet the Outcome expectations for that scenario.</a:t>
            </a:r>
            <a:endParaRPr lang="en-AU" dirty="0">
              <a:ea typeface="Calibri"/>
              <a:cs typeface="Calibri"/>
            </a:endParaRPr>
          </a:p>
          <a:p>
            <a:endParaRPr lang="en-AU" dirty="0"/>
          </a:p>
          <a:p>
            <a:r>
              <a:rPr lang="en-AU" dirty="0"/>
              <a:t>Questions you might ask:</a:t>
            </a:r>
            <a:endParaRPr lang="en-AU" dirty="0">
              <a:ea typeface="Calibri"/>
              <a:cs typeface="Calibri"/>
            </a:endParaRPr>
          </a:p>
          <a:p>
            <a:r>
              <a:rPr lang="en-AU" dirty="0"/>
              <a:t>How do we know this action will meet the Outcome?</a:t>
            </a:r>
            <a:endParaRPr lang="en-AU" dirty="0">
              <a:ea typeface="Calibri"/>
              <a:cs typeface="Calibri"/>
            </a:endParaRPr>
          </a:p>
          <a:p>
            <a:r>
              <a:rPr lang="en-AU" dirty="0"/>
              <a:t>What barriers to success might be experiences?</a:t>
            </a:r>
            <a:endParaRPr lang="en-AU" dirty="0">
              <a:ea typeface="Calibri"/>
              <a:cs typeface="Calibri"/>
            </a:endParaRPr>
          </a:p>
          <a:p>
            <a:r>
              <a:rPr lang="en-AU" dirty="0"/>
              <a:t>How would this action make the older person feel?</a:t>
            </a:r>
            <a:endParaRPr lang="en-AU" dirty="0">
              <a:ea typeface="Calibri"/>
              <a:cs typeface="Calibri"/>
            </a:endParaRPr>
          </a:p>
          <a:p>
            <a:r>
              <a:rPr lang="en-AU" dirty="0"/>
              <a:t>Does this suggestion support the policies and procedures already in place?</a:t>
            </a:r>
            <a:endParaRPr lang="en-AU" dirty="0">
              <a:ea typeface="Calibri"/>
              <a:cs typeface="Calibri"/>
            </a:endParaRPr>
          </a:p>
          <a:p>
            <a:r>
              <a:rPr lang="en-AU" dirty="0"/>
              <a:t>How might we need to support new staff to follow these practices?</a:t>
            </a:r>
            <a:endParaRPr lang="en-AU" dirty="0">
              <a:ea typeface="Calibri"/>
              <a:cs typeface="Calibri"/>
            </a:endParaRPr>
          </a:p>
          <a:p>
            <a:r>
              <a:rPr lang="en-AU" dirty="0"/>
              <a:t>Would our suggested course of action meet more than one Outcome or Standard? If so, which?</a:t>
            </a:r>
            <a:endParaRPr lang="en-AU" dirty="0">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26</a:t>
            </a:fld>
            <a:endParaRPr lang="en-AU"/>
          </a:p>
        </p:txBody>
      </p:sp>
    </p:spTree>
    <p:extLst>
      <p:ext uri="{BB962C8B-B14F-4D97-AF65-F5344CB8AC3E}">
        <p14:creationId xmlns:p14="http://schemas.microsoft.com/office/powerpoint/2010/main" val="3517261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p:txBody>
      </p:sp>
      <p:sp>
        <p:nvSpPr>
          <p:cNvPr id="4" name="Slide Number Placeholder 3"/>
          <p:cNvSpPr>
            <a:spLocks noGrp="1"/>
          </p:cNvSpPr>
          <p:nvPr>
            <p:ph type="sldNum" sz="quarter" idx="5"/>
          </p:nvPr>
        </p:nvSpPr>
        <p:spPr/>
        <p:txBody>
          <a:bodyPr/>
          <a:lstStyle/>
          <a:p>
            <a:fld id="{485676A5-1DC8-4201-97D2-09D6F1539183}" type="slidenum">
              <a:rPr lang="en-AU" smtClean="0"/>
              <a:t>27</a:t>
            </a:fld>
            <a:endParaRPr lang="en-AU"/>
          </a:p>
        </p:txBody>
      </p:sp>
    </p:spTree>
    <p:extLst>
      <p:ext uri="{BB962C8B-B14F-4D97-AF65-F5344CB8AC3E}">
        <p14:creationId xmlns:p14="http://schemas.microsoft.com/office/powerpoint/2010/main" val="1004112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7DB9-0C27-7211-59B1-4E8CEE5AE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25900-5AD4-4784-CACC-05DF7E7F2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2AD45-8BB0-6BC7-95A6-AC6A44ED9346}"/>
              </a:ext>
            </a:extLst>
          </p:cNvPr>
          <p:cNvSpPr>
            <a:spLocks noGrp="1"/>
          </p:cNvSpPr>
          <p:nvPr>
            <p:ph type="body" idx="1"/>
          </p:nvPr>
        </p:nvSpPr>
        <p:spPr/>
        <p:txBody>
          <a:bodyPr/>
          <a:lstStyle/>
          <a:p>
            <a:pPr marL="0" lvl="1" defTabSz="947958">
              <a:defRPr/>
            </a:pPr>
            <a:r>
              <a:rPr lang="en-AU" sz="1100" dirty="0">
                <a:ea typeface="Calibri"/>
                <a:cs typeface="Calibri"/>
              </a:rPr>
              <a:t>Facilitator notes:</a:t>
            </a:r>
          </a:p>
          <a:p>
            <a:pPr marL="0" lvl="1" defTabSz="947958">
              <a:defRPr/>
            </a:pPr>
            <a:endParaRPr lang="en-AU" sz="1100" dirty="0">
              <a:cs typeface="Calibri"/>
            </a:endParaRPr>
          </a:p>
          <a:p>
            <a:pPr marL="0" lvl="1" defTabSz="947958">
              <a:defRPr/>
            </a:pPr>
            <a:r>
              <a:rPr lang="en-AU" sz="1100" dirty="0">
                <a:cs typeface="Calibri"/>
              </a:rPr>
              <a:t>The intent of Standard 2 is to set out the expectations of the governing body to meet the requirements of the Quality Standards and deliver quality funded aged care services. A provider’s governance systems and workforce are critical to the delivery of safe, quality, effective and rights-based, person-centred care for every older person, and continuous improvement of funded aged care services. </a:t>
            </a:r>
          </a:p>
          <a:p>
            <a:pPr marL="0" lvl="1" defTabSz="947958">
              <a:defRPr/>
            </a:pPr>
            <a:endParaRPr lang="en-AU" sz="1100" dirty="0">
              <a:latin typeface="Calibri"/>
              <a:ea typeface="Calibri"/>
              <a:cs typeface="Calibri"/>
            </a:endParaRPr>
          </a:p>
          <a:p>
            <a:pPr marL="0" lvl="1" defTabSz="947958">
              <a:defRPr/>
            </a:pPr>
            <a:endParaRPr lang="en-AU" sz="1100" dirty="0">
              <a:latin typeface="Calibri"/>
              <a:ea typeface="Calibri"/>
              <a:cs typeface="Calibri"/>
            </a:endParaRPr>
          </a:p>
          <a:p>
            <a:pPr marL="0" lvl="1" defTabSz="947958">
              <a:defRPr/>
            </a:pPr>
            <a:r>
              <a:rPr lang="en-AU" sz="1100" dirty="0">
                <a:latin typeface="Calibri"/>
                <a:ea typeface="Calibri"/>
                <a:cs typeface="Calibri"/>
              </a:rPr>
              <a:t>Print this slide out for staff members to use / display for reference when looking at Standard 2.</a:t>
            </a:r>
          </a:p>
          <a:p>
            <a:pPr marL="0" lvl="1" defTabSz="947958">
              <a:defRPr/>
            </a:pPr>
            <a:endParaRPr lang="en-AU" sz="1100" dirty="0">
              <a:latin typeface="Calibri"/>
              <a:ea typeface="Calibri"/>
              <a:cs typeface="Calibri"/>
            </a:endParaRPr>
          </a:p>
          <a:p>
            <a:pPr marL="0" lvl="1" defTabSz="947958">
              <a:defRPr/>
            </a:pPr>
            <a:r>
              <a:rPr lang="en-AU" sz="1100" dirty="0">
                <a:latin typeface="Calibri"/>
                <a:ea typeface="Calibri"/>
                <a:cs typeface="Calibri"/>
              </a:rPr>
              <a:t>You may find it appropriate depending on your chosen case study to discuss the connections to Outcome 5.1: Clinical governance.</a:t>
            </a:r>
          </a:p>
          <a:p>
            <a:pPr lvl="1" defTabSz="947958">
              <a:defRPr/>
            </a:pPr>
            <a:endParaRPr lang="en-AU" sz="1100" dirty="0">
              <a:latin typeface="Open Sans"/>
              <a:ea typeface="Open Sans"/>
              <a:cs typeface="Open Sans"/>
            </a:endParaRPr>
          </a:p>
          <a:p>
            <a:pPr marL="0" defTabSz="947958">
              <a:defRPr/>
            </a:pPr>
            <a:endParaRPr lang="en-AU" sz="1100" dirty="0">
              <a:latin typeface="Open Sans"/>
              <a:ea typeface="Open Sans"/>
              <a:cs typeface="Open Sans"/>
            </a:endParaRPr>
          </a:p>
          <a:p>
            <a:pPr marL="0"/>
            <a:endParaRPr lang="en-AU" sz="1100" dirty="0">
              <a:latin typeface="Open Sans"/>
              <a:ea typeface="Open Sans"/>
              <a:cs typeface="Open Sans"/>
            </a:endParaRPr>
          </a:p>
          <a:p>
            <a:pPr marL="0" lvl="1"/>
            <a:endParaRPr lang="en-AU" sz="1100" dirty="0">
              <a:ea typeface="Calibri"/>
              <a:cs typeface="Calibri"/>
            </a:endParaRPr>
          </a:p>
          <a:p>
            <a:pPr lvl="1"/>
            <a:endParaRPr lang="en-AU" sz="1100" dirty="0">
              <a:ea typeface="Calibri"/>
              <a:cs typeface="Calibri"/>
            </a:endParaRPr>
          </a:p>
          <a:p>
            <a:endParaRPr lang="en-AU" sz="1100" dirty="0">
              <a:ea typeface="Calibri"/>
              <a:cs typeface="Calibri"/>
            </a:endParaRPr>
          </a:p>
        </p:txBody>
      </p:sp>
      <p:sp>
        <p:nvSpPr>
          <p:cNvPr id="4" name="Slide Number Placeholder 3">
            <a:extLst>
              <a:ext uri="{FF2B5EF4-FFF2-40B4-BE49-F238E27FC236}">
                <a16:creationId xmlns:a16="http://schemas.microsoft.com/office/drawing/2014/main" id="{A79587E3-9C92-35E4-FA49-ED169E1CAEF1}"/>
              </a:ext>
            </a:extLst>
          </p:cNvPr>
          <p:cNvSpPr>
            <a:spLocks noGrp="1"/>
          </p:cNvSpPr>
          <p:nvPr>
            <p:ph type="sldNum" sz="quarter" idx="5"/>
          </p:nvPr>
        </p:nvSpPr>
        <p:spPr/>
        <p:txBody>
          <a:bodyPr/>
          <a:lstStyle/>
          <a:p>
            <a:fld id="{485676A5-1DC8-4201-97D2-09D6F1539183}" type="slidenum">
              <a:rPr lang="en-AU" smtClean="0"/>
              <a:t>28</a:t>
            </a:fld>
            <a:endParaRPr lang="en-AU"/>
          </a:p>
        </p:txBody>
      </p:sp>
    </p:spTree>
    <p:extLst>
      <p:ext uri="{BB962C8B-B14F-4D97-AF65-F5344CB8AC3E}">
        <p14:creationId xmlns:p14="http://schemas.microsoft.com/office/powerpoint/2010/main" val="3728227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Facilitator notes:</a:t>
            </a:r>
          </a:p>
          <a:p>
            <a:endParaRPr lang="en-AU" dirty="0"/>
          </a:p>
          <a:p>
            <a:r>
              <a:rPr lang="en-AU" dirty="0"/>
              <a:t>Select a relevant Outcome for staff to review. Use the information in your case study and read the Outcome statement, then look for Actions that might support meeting the expectations of the Outcome. Relate these Actions to relevant, practical actions that may be initiated in response to the situation being considered.</a:t>
            </a:r>
            <a:endParaRPr lang="en-AU" dirty="0">
              <a:ea typeface="Calibri"/>
              <a:cs typeface="Calibri"/>
            </a:endParaRPr>
          </a:p>
          <a:p>
            <a:endParaRPr lang="en-AU" dirty="0"/>
          </a:p>
          <a:p>
            <a:r>
              <a:rPr lang="en-AU" dirty="0"/>
              <a:t>Questions you might consider:</a:t>
            </a:r>
            <a:endParaRPr lang="en-AU" dirty="0">
              <a:ea typeface="Calibri"/>
              <a:cs typeface="Calibri"/>
            </a:endParaRPr>
          </a:p>
          <a:p>
            <a:r>
              <a:rPr lang="en-AU" dirty="0"/>
              <a:t>What role do each of us play within this Standard?</a:t>
            </a:r>
            <a:endParaRPr lang="en-AU" dirty="0">
              <a:ea typeface="Calibri"/>
              <a:cs typeface="Calibri"/>
            </a:endParaRPr>
          </a:p>
          <a:p>
            <a:r>
              <a:rPr lang="en-AU" dirty="0"/>
              <a:t>How do I ensure I am aware of the policies and procedures related to this Outcome?</a:t>
            </a:r>
          </a:p>
          <a:p>
            <a:r>
              <a:rPr lang="en-AU" dirty="0">
                <a:ea typeface="Calibri"/>
                <a:cs typeface="Calibri"/>
              </a:rPr>
              <a:t>When things go wrong, what part can I play to prevent it from happening again?</a:t>
            </a:r>
          </a:p>
          <a:p>
            <a:r>
              <a:rPr lang="en-AU" dirty="0">
                <a:ea typeface="Calibri"/>
                <a:cs typeface="Calibri"/>
              </a:rPr>
              <a:t>How can I tell if this is an isolated incident, or something systemic?</a:t>
            </a:r>
          </a:p>
          <a:p>
            <a:r>
              <a:rPr lang="en-AU" dirty="0">
                <a:ea typeface="Calibri"/>
                <a:cs typeface="Calibri"/>
              </a:rPr>
              <a:t>How does Open Disclosure fit into this Standard?</a:t>
            </a:r>
          </a:p>
          <a:p>
            <a:r>
              <a:rPr lang="en-AU" dirty="0">
                <a:ea typeface="Calibri"/>
                <a:cs typeface="Calibri"/>
              </a:rPr>
              <a:t>What are my obligations when there is an incident?</a:t>
            </a:r>
          </a:p>
          <a:p>
            <a:r>
              <a:rPr lang="en-AU" dirty="0">
                <a:ea typeface="Calibri"/>
                <a:cs typeface="Calibri"/>
              </a:rPr>
              <a:t>What is a safety culture and how can I support this?</a:t>
            </a:r>
          </a:p>
        </p:txBody>
      </p:sp>
      <p:sp>
        <p:nvSpPr>
          <p:cNvPr id="4" name="Slide Number Placeholder 3"/>
          <p:cNvSpPr>
            <a:spLocks noGrp="1"/>
          </p:cNvSpPr>
          <p:nvPr>
            <p:ph type="sldNum" sz="quarter" idx="5"/>
          </p:nvPr>
        </p:nvSpPr>
        <p:spPr/>
        <p:txBody>
          <a:bodyPr/>
          <a:lstStyle/>
          <a:p>
            <a:fld id="{485676A5-1DC8-4201-97D2-09D6F1539183}" type="slidenum">
              <a:rPr lang="en-AU" smtClean="0"/>
              <a:t>29</a:t>
            </a:fld>
            <a:endParaRPr lang="en-AU"/>
          </a:p>
        </p:txBody>
      </p:sp>
    </p:spTree>
    <p:extLst>
      <p:ext uri="{BB962C8B-B14F-4D97-AF65-F5344CB8AC3E}">
        <p14:creationId xmlns:p14="http://schemas.microsoft.com/office/powerpoint/2010/main" val="907550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EFA02-29E7-D293-C510-5F9D88F96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B28B4-4DBA-0C37-56C6-6022386D7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6DFB6-9B78-CF1B-9695-32275DDC16CB}"/>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A9C51556-1F6E-EC82-9C19-D158F8528032}"/>
              </a:ext>
            </a:extLst>
          </p:cNvPr>
          <p:cNvSpPr>
            <a:spLocks noGrp="1"/>
          </p:cNvSpPr>
          <p:nvPr>
            <p:ph type="sldNum" sz="quarter" idx="5"/>
          </p:nvPr>
        </p:nvSpPr>
        <p:spPr/>
        <p:txBody>
          <a:bodyPr/>
          <a:lstStyle/>
          <a:p>
            <a:fld id="{485676A5-1DC8-4201-97D2-09D6F1539183}" type="slidenum">
              <a:rPr lang="en-AU" smtClean="0"/>
              <a:t>30</a:t>
            </a:fld>
            <a:endParaRPr lang="en-AU"/>
          </a:p>
        </p:txBody>
      </p:sp>
    </p:spTree>
    <p:extLst>
      <p:ext uri="{BB962C8B-B14F-4D97-AF65-F5344CB8AC3E}">
        <p14:creationId xmlns:p14="http://schemas.microsoft.com/office/powerpoint/2010/main" val="76009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926069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66D75-C77C-8302-8680-5AB7A5D30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5D635-5D65-BA47-25FE-2B15FB6FB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68F64-B20B-75FE-0E23-DA3305FC535A}"/>
              </a:ext>
            </a:extLst>
          </p:cNvPr>
          <p:cNvSpPr>
            <a:spLocks noGrp="1"/>
          </p:cNvSpPr>
          <p:nvPr>
            <p:ph type="body" idx="1"/>
          </p:nvPr>
        </p:nvSpPr>
        <p:spPr/>
        <p:txBody>
          <a:bodyPr/>
          <a:lstStyle/>
          <a:p>
            <a:pPr marL="0" lvl="1" defTabSz="947958">
              <a:defRPr/>
            </a:pPr>
            <a:r>
              <a:rPr lang="en-AU" sz="1100" dirty="0">
                <a:ea typeface="Calibri"/>
                <a:cs typeface="Calibri"/>
              </a:rPr>
              <a:t>Facilitator notes:</a:t>
            </a:r>
            <a:endParaRPr lang="en-US" sz="1100" dirty="0"/>
          </a:p>
          <a:p>
            <a:pPr marL="0" lvl="1" defTabSz="947958">
              <a:defRPr/>
            </a:pPr>
            <a:endParaRPr lang="en-AU" sz="1100" dirty="0">
              <a:latin typeface="Calibri"/>
              <a:ea typeface="Calibri"/>
              <a:cs typeface="Calibri"/>
            </a:endParaRPr>
          </a:p>
          <a:p>
            <a:pPr marL="0" lvl="1" defTabSz="947958">
              <a:defRPr/>
            </a:pPr>
            <a:r>
              <a:rPr lang="en-AU" sz="1100" dirty="0">
                <a:latin typeface="Calibri"/>
                <a:ea typeface="Calibri"/>
                <a:cs typeface="Calibri"/>
              </a:rPr>
              <a:t>Standard 3 describes the way providers must deliver funded aged care services for all types of services being delivered (noting that other Standards describe requirements relevant to specific service types).</a:t>
            </a:r>
          </a:p>
          <a:p>
            <a:pPr marL="0" lvl="1" defTabSz="947958">
              <a:defRPr/>
            </a:pPr>
            <a:r>
              <a:rPr lang="en-AU" sz="1100" dirty="0">
                <a:latin typeface="Calibri"/>
                <a:ea typeface="Calibri"/>
                <a:cs typeface="Calibri"/>
              </a:rPr>
              <a:t>In delivering funded aged care services, providers and workers must draw on all relevant standards, with particular reference to Standard 1, including to ensure care is tailored to the older person and what’s important to them.</a:t>
            </a:r>
          </a:p>
          <a:p>
            <a:pPr marL="0" lvl="1" defTabSz="947958">
              <a:defRPr/>
            </a:pPr>
            <a:endParaRPr lang="en-AU" sz="1100" dirty="0">
              <a:latin typeface="Calibri"/>
              <a:ea typeface="Calibri"/>
              <a:cs typeface="Calibri"/>
            </a:endParaRPr>
          </a:p>
          <a:p>
            <a:pPr marL="0" lvl="1" defTabSz="947958">
              <a:defRPr/>
            </a:pPr>
            <a:r>
              <a:rPr lang="en-AU" sz="1100" dirty="0">
                <a:latin typeface="Calibri"/>
                <a:ea typeface="Calibri"/>
                <a:cs typeface="Calibri"/>
              </a:rPr>
              <a:t>Print out for staff members use / display for reference when looking at Standard 3</a:t>
            </a:r>
            <a:endParaRPr lang="en-AU" sz="1100" dirty="0"/>
          </a:p>
          <a:p>
            <a:endParaRPr lang="en-AU" sz="1100" dirty="0">
              <a:ea typeface="Calibri"/>
              <a:cs typeface="Calibri"/>
            </a:endParaRPr>
          </a:p>
          <a:p>
            <a:endParaRPr lang="en-AU" sz="1100" b="0" i="0" dirty="0">
              <a:solidFill>
                <a:srgbClr val="000000"/>
              </a:solidFill>
              <a:effectLs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655E7159-9C83-F0A2-A4B7-3C7D38851394}"/>
              </a:ext>
            </a:extLst>
          </p:cNvPr>
          <p:cNvSpPr>
            <a:spLocks noGrp="1"/>
          </p:cNvSpPr>
          <p:nvPr>
            <p:ph type="sldNum" sz="quarter" idx="5"/>
          </p:nvPr>
        </p:nvSpPr>
        <p:spPr/>
        <p:txBody>
          <a:bodyPr/>
          <a:lstStyle/>
          <a:p>
            <a:fld id="{485676A5-1DC8-4201-97D2-09D6F1539183}" type="slidenum">
              <a:rPr lang="en-AU" smtClean="0"/>
              <a:t>31</a:t>
            </a:fld>
            <a:endParaRPr lang="en-AU"/>
          </a:p>
        </p:txBody>
      </p:sp>
    </p:spTree>
    <p:extLst>
      <p:ext uri="{BB962C8B-B14F-4D97-AF65-F5344CB8AC3E}">
        <p14:creationId xmlns:p14="http://schemas.microsoft.com/office/powerpoint/2010/main" val="24084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Facilitator notes:</a:t>
            </a:r>
            <a:endParaRPr lang="en-US" dirty="0"/>
          </a:p>
          <a:p>
            <a:endParaRPr lang="en-AU" dirty="0"/>
          </a:p>
          <a:p>
            <a:r>
              <a:rPr lang="en-AU" dirty="0"/>
              <a:t>Using your chosen case study, take each Outcome individually for review. Read through the Outcome statement with your staff, discuss meaning and purpose. Allow time for anecdotal examples of how this Outcome might be met for your case study.</a:t>
            </a:r>
          </a:p>
          <a:p>
            <a:r>
              <a:rPr lang="en-AU" dirty="0"/>
              <a:t>Then ask staff to work through the digital guidance to locate suggested Actions that might meet the Outcome expectations for that scenario.</a:t>
            </a:r>
          </a:p>
          <a:p>
            <a:endParaRPr lang="en-AU" dirty="0"/>
          </a:p>
          <a:p>
            <a:r>
              <a:rPr lang="en-AU" dirty="0"/>
              <a:t>Questions you might ask:</a:t>
            </a:r>
          </a:p>
          <a:p>
            <a:r>
              <a:rPr lang="en-AU" dirty="0"/>
              <a:t>How do we know this action will meet the Outcome?</a:t>
            </a:r>
          </a:p>
          <a:p>
            <a:r>
              <a:rPr lang="en-AU" dirty="0"/>
              <a:t>What barriers to success might be experiences?</a:t>
            </a:r>
          </a:p>
          <a:p>
            <a:r>
              <a:rPr lang="en-AU" dirty="0"/>
              <a:t>How would this action make the older person feel?</a:t>
            </a:r>
          </a:p>
          <a:p>
            <a:r>
              <a:rPr lang="en-AU" dirty="0"/>
              <a:t>Does this suggestion support the policies and procedures already in place?</a:t>
            </a:r>
          </a:p>
          <a:p>
            <a:r>
              <a:rPr lang="en-AU" dirty="0"/>
              <a:t>How might we need to support new staff to follow these practices?</a:t>
            </a:r>
          </a:p>
          <a:p>
            <a:r>
              <a:rPr lang="en-AU" dirty="0"/>
              <a:t>Would our suggested course of action meet more than one Outcome or Standard? If so, which?</a:t>
            </a:r>
          </a:p>
          <a:p>
            <a:r>
              <a:rPr lang="en-AU" dirty="0"/>
              <a:t>Which other Standards would we need to consider alongside this Standard?</a:t>
            </a:r>
          </a:p>
          <a:p>
            <a:r>
              <a:rPr lang="en-AU" dirty="0"/>
              <a:t>What do the key tasks include that apply to this case study?</a:t>
            </a:r>
            <a:endParaRPr lang="en-GB" dirty="0"/>
          </a:p>
        </p:txBody>
      </p:sp>
      <p:sp>
        <p:nvSpPr>
          <p:cNvPr id="4" name="Slide Number Placeholder 3"/>
          <p:cNvSpPr>
            <a:spLocks noGrp="1"/>
          </p:cNvSpPr>
          <p:nvPr>
            <p:ph type="sldNum" sz="quarter" idx="5"/>
          </p:nvPr>
        </p:nvSpPr>
        <p:spPr/>
        <p:txBody>
          <a:bodyPr/>
          <a:lstStyle/>
          <a:p>
            <a:fld id="{485676A5-1DC8-4201-97D2-09D6F1539183}" type="slidenum">
              <a:rPr lang="en-AU" smtClean="0"/>
              <a:t>32</a:t>
            </a:fld>
            <a:endParaRPr lang="en-AU"/>
          </a:p>
        </p:txBody>
      </p:sp>
    </p:spTree>
    <p:extLst>
      <p:ext uri="{BB962C8B-B14F-4D97-AF65-F5344CB8AC3E}">
        <p14:creationId xmlns:p14="http://schemas.microsoft.com/office/powerpoint/2010/main" val="2104957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33C66-D633-3161-38DC-E2E72DC10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3C450-F923-F4C4-7986-5969E12D3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DA6CA-1C9A-3392-B8F4-D3ED084C0779}"/>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B5688883-F371-25B3-0D2E-A3D79A5B9752}"/>
              </a:ext>
            </a:extLst>
          </p:cNvPr>
          <p:cNvSpPr>
            <a:spLocks noGrp="1"/>
          </p:cNvSpPr>
          <p:nvPr>
            <p:ph type="sldNum" sz="quarter" idx="5"/>
          </p:nvPr>
        </p:nvSpPr>
        <p:spPr/>
        <p:txBody>
          <a:bodyPr/>
          <a:lstStyle/>
          <a:p>
            <a:fld id="{485676A5-1DC8-4201-97D2-09D6F1539183}" type="slidenum">
              <a:rPr lang="en-AU" smtClean="0"/>
              <a:t>33</a:t>
            </a:fld>
            <a:endParaRPr lang="en-AU"/>
          </a:p>
        </p:txBody>
      </p:sp>
    </p:spTree>
    <p:extLst>
      <p:ext uri="{BB962C8B-B14F-4D97-AF65-F5344CB8AC3E}">
        <p14:creationId xmlns:p14="http://schemas.microsoft.com/office/powerpoint/2010/main" val="3587176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0A169-B3B0-5F94-E1C0-411CB54D9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9F249-AB3C-5C46-E3AC-02C8D79E3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F4638-2554-3D71-0C3F-358B7CBA74B3}"/>
              </a:ext>
            </a:extLst>
          </p:cNvPr>
          <p:cNvSpPr>
            <a:spLocks noGrp="1"/>
          </p:cNvSpPr>
          <p:nvPr>
            <p:ph type="body" idx="1"/>
          </p:nvPr>
        </p:nvSpPr>
        <p:spPr/>
        <p:txBody>
          <a:bodyPr/>
          <a:lstStyle/>
          <a:p>
            <a:pPr marL="0" lvl="1" defTabSz="947958">
              <a:defRPr/>
            </a:pPr>
            <a:r>
              <a:rPr lang="en-AU" sz="1100" dirty="0">
                <a:ea typeface="Calibri"/>
                <a:cs typeface="Calibri"/>
              </a:rPr>
              <a:t>Facilitator notes:</a:t>
            </a:r>
          </a:p>
          <a:p>
            <a:pPr marL="0" lvl="1" defTabSz="947958">
              <a:defRPr/>
            </a:pPr>
            <a:endParaRPr lang="en-AU" sz="1100" dirty="0">
              <a:cs typeface="Calibri"/>
            </a:endParaRPr>
          </a:p>
          <a:p>
            <a:pPr marL="0" lvl="1" defTabSz="947958">
              <a:defRPr/>
            </a:pPr>
            <a:r>
              <a:rPr lang="en-AU" sz="1100" dirty="0">
                <a:cs typeface="Calibri"/>
              </a:rPr>
              <a:t>The intent of Standard 4 is to ensure that older people receive funded aged care services in a physical environment that is safe, supportive and meets their needs. Effective infection prevention and control measures are a core component of service delivery to protect older people, their supporters and workers.</a:t>
            </a:r>
            <a:endParaRPr lang="en-US" sz="1100" dirty="0"/>
          </a:p>
          <a:p>
            <a:pPr marL="0" lvl="1" defTabSz="947958">
              <a:defRPr/>
            </a:pPr>
            <a:endParaRPr lang="en-AU" sz="1100" dirty="0">
              <a:latin typeface="Calibri"/>
              <a:ea typeface="Calibri"/>
              <a:cs typeface="Calibri"/>
            </a:endParaRPr>
          </a:p>
          <a:p>
            <a:pPr marL="0" lvl="1" defTabSz="947958">
              <a:defRPr/>
            </a:pPr>
            <a:r>
              <a:rPr lang="en-AU" sz="1100" dirty="0">
                <a:latin typeface="Calibri"/>
                <a:ea typeface="Calibri"/>
                <a:cs typeface="Calibri"/>
              </a:rPr>
              <a:t>Print out for staff members use / display for reference when looking at Standard 4</a:t>
            </a:r>
            <a:endParaRPr lang="en-AU" sz="1100" dirty="0"/>
          </a:p>
        </p:txBody>
      </p:sp>
      <p:sp>
        <p:nvSpPr>
          <p:cNvPr id="4" name="Slide Number Placeholder 3">
            <a:extLst>
              <a:ext uri="{FF2B5EF4-FFF2-40B4-BE49-F238E27FC236}">
                <a16:creationId xmlns:a16="http://schemas.microsoft.com/office/drawing/2014/main" id="{0933CF16-1574-835C-AEE6-4C2BA972CC42}"/>
              </a:ext>
            </a:extLst>
          </p:cNvPr>
          <p:cNvSpPr>
            <a:spLocks noGrp="1"/>
          </p:cNvSpPr>
          <p:nvPr>
            <p:ph type="sldNum" sz="quarter" idx="5"/>
          </p:nvPr>
        </p:nvSpPr>
        <p:spPr/>
        <p:txBody>
          <a:bodyPr/>
          <a:lstStyle/>
          <a:p>
            <a:fld id="{485676A5-1DC8-4201-97D2-09D6F1539183}" type="slidenum">
              <a:rPr lang="en-AU" smtClean="0"/>
              <a:t>34</a:t>
            </a:fld>
            <a:endParaRPr lang="en-AU"/>
          </a:p>
        </p:txBody>
      </p:sp>
    </p:spTree>
    <p:extLst>
      <p:ext uri="{BB962C8B-B14F-4D97-AF65-F5344CB8AC3E}">
        <p14:creationId xmlns:p14="http://schemas.microsoft.com/office/powerpoint/2010/main" val="57931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Using your chosen case study, take each Outcome individually for review. Read through the Outcome statement with your staff, discuss meaning and purpose. Allow time for anecdotal examples of how this Outcome might be met for your case study.</a:t>
            </a:r>
          </a:p>
          <a:p>
            <a:r>
              <a:rPr lang="en-AU"/>
              <a:t>Then ask staff to work through the digital guidance to locate suggested Actions that might meet the Outcome expectations for that scenario.</a:t>
            </a:r>
          </a:p>
          <a:p>
            <a:endParaRPr lang="en-AU"/>
          </a:p>
          <a:p>
            <a:r>
              <a:rPr lang="en-AU"/>
              <a:t>Questions you might ask:</a:t>
            </a:r>
          </a:p>
          <a:p>
            <a:r>
              <a:rPr lang="en-AU"/>
              <a:t>How do we know this action will meet the Outcome?</a:t>
            </a:r>
          </a:p>
          <a:p>
            <a:r>
              <a:rPr lang="en-AU"/>
              <a:t>What barriers to success might be experienced?</a:t>
            </a:r>
          </a:p>
          <a:p>
            <a:r>
              <a:rPr lang="en-AU"/>
              <a:t>Does this suggestion support the policies and procedures already in place?</a:t>
            </a:r>
          </a:p>
          <a:p>
            <a:r>
              <a:rPr lang="en-AU"/>
              <a:t>How might we need to support new staff to follow these practices?</a:t>
            </a:r>
          </a:p>
          <a:p>
            <a:r>
              <a:rPr lang="en-AU"/>
              <a:t>How do we ensure any equipment used is fit for purpose?</a:t>
            </a:r>
          </a:p>
          <a:p>
            <a:r>
              <a:rPr lang="en-AU"/>
              <a:t>How do we know any equipment used is meeting the needs of the older person?</a:t>
            </a:r>
          </a:p>
          <a:p>
            <a:r>
              <a:rPr lang="en-AU"/>
              <a:t>How do we ensure all workers understand our hygienic practices at </a:t>
            </a:r>
            <a:r>
              <a:rPr lang="en-AU" i="1"/>
              <a:t>[insert name of your organisation here]</a:t>
            </a:r>
          </a:p>
          <a:p>
            <a:r>
              <a:rPr lang="en-AU"/>
              <a:t>Would our suggested course of action meet more than one Outcome or Standard? If so, which?</a:t>
            </a:r>
          </a:p>
          <a:p>
            <a:endParaRPr lang="en-AU"/>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35</a:t>
            </a:fld>
            <a:endParaRPr lang="en-AU"/>
          </a:p>
        </p:txBody>
      </p:sp>
    </p:spTree>
    <p:extLst>
      <p:ext uri="{BB962C8B-B14F-4D97-AF65-F5344CB8AC3E}">
        <p14:creationId xmlns:p14="http://schemas.microsoft.com/office/powerpoint/2010/main" val="4145913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69EBC-7BD1-3CA3-5128-5C44F9EC4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6A39C-5BCA-F5FA-EAE9-FB2E928F6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6A074-080B-2439-F408-9BE491488EF2}"/>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9855C40E-7EB1-C9D4-4B8F-78E98E84F323}"/>
              </a:ext>
            </a:extLst>
          </p:cNvPr>
          <p:cNvSpPr>
            <a:spLocks noGrp="1"/>
          </p:cNvSpPr>
          <p:nvPr>
            <p:ph type="sldNum" sz="quarter" idx="5"/>
          </p:nvPr>
        </p:nvSpPr>
        <p:spPr/>
        <p:txBody>
          <a:bodyPr/>
          <a:lstStyle/>
          <a:p>
            <a:fld id="{485676A5-1DC8-4201-97D2-09D6F1539183}" type="slidenum">
              <a:rPr lang="en-AU" smtClean="0"/>
              <a:t>36</a:t>
            </a:fld>
            <a:endParaRPr lang="en-AU"/>
          </a:p>
        </p:txBody>
      </p:sp>
    </p:spTree>
    <p:extLst>
      <p:ext uri="{BB962C8B-B14F-4D97-AF65-F5344CB8AC3E}">
        <p14:creationId xmlns:p14="http://schemas.microsoft.com/office/powerpoint/2010/main" val="77859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9FFD-41EC-1AB3-C7DA-D0D6E1C63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29AAC-7A4D-63FE-3CC6-3457451C0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A1E99-7718-8338-1B90-332870203766}"/>
              </a:ext>
            </a:extLst>
          </p:cNvPr>
          <p:cNvSpPr>
            <a:spLocks noGrp="1"/>
          </p:cNvSpPr>
          <p:nvPr>
            <p:ph type="body" idx="1"/>
          </p:nvPr>
        </p:nvSpPr>
        <p:spPr/>
        <p:txBody>
          <a:bodyPr/>
          <a:lstStyle/>
          <a:p>
            <a:pPr marL="0" lvl="1" defTabSz="947958">
              <a:defRPr/>
            </a:pPr>
            <a:r>
              <a:rPr lang="en-AU" sz="1100">
                <a:ea typeface="Calibri"/>
                <a:cs typeface="Calibri"/>
              </a:rPr>
              <a:t>Facilitator notes:</a:t>
            </a:r>
          </a:p>
          <a:p>
            <a:pPr marL="0" lvl="1" defTabSz="947958">
              <a:defRPr/>
            </a:pPr>
            <a:endParaRPr lang="en-AU" sz="1100">
              <a:cs typeface="Calibri"/>
            </a:endParaRPr>
          </a:p>
          <a:p>
            <a:pPr marL="0" lvl="1" defTabSz="947958">
              <a:defRPr/>
            </a:pPr>
            <a:r>
              <a:rPr lang="en-AU" sz="1100">
                <a:cs typeface="Calibri"/>
              </a:rPr>
              <a:t>Extract from Standard 5 intent statement</a:t>
            </a:r>
          </a:p>
          <a:p>
            <a:pPr marL="0" lvl="1" defTabSz="947958">
              <a:defRPr/>
            </a:pPr>
            <a:r>
              <a:rPr lang="en-US" sz="1100"/>
              <a:t>The Clinical care Standard describes the responsibilities of providers to deliver safe and quality clinical care services to older people. </a:t>
            </a:r>
          </a:p>
          <a:p>
            <a:pPr marL="0" lvl="1" defTabSz="947958">
              <a:defRPr/>
            </a:pPr>
            <a:r>
              <a:rPr lang="en-US" sz="1100"/>
              <a:t>At all times, clinical care services provided should be rights-based, person-</a:t>
            </a:r>
            <a:r>
              <a:rPr lang="en-US" sz="1100" err="1"/>
              <a:t>centred</a:t>
            </a:r>
            <a:r>
              <a:rPr lang="en-US" sz="1100"/>
              <a:t>, inclusive, safe, effective and coordinated. It should be planned and delivered in partnership with the older person, involving their supporters and others in line with the older person’s needs and preferences. Delivering safe, quality clinical care services requires a multidisciplinary approach with a skilled workforce with clear accountabilities that are supported to deliver contemporary, evidence-based care.</a:t>
            </a:r>
          </a:p>
          <a:p>
            <a:pPr marL="0" lvl="1" defTabSz="947958">
              <a:defRPr/>
            </a:pPr>
            <a:r>
              <a:rPr lang="en-US" sz="1100"/>
              <a:t>Effective implementation of Standard 5 is reliant on the systems and processes from Standards 1-7. </a:t>
            </a:r>
          </a:p>
          <a:p>
            <a:pPr marL="0" lvl="1" defTabSz="947958">
              <a:defRPr/>
            </a:pPr>
            <a:endParaRPr lang="en-AU" sz="1100">
              <a:latin typeface="Calibri"/>
              <a:ea typeface="Calibri"/>
              <a:cs typeface="Calibri"/>
            </a:endParaRPr>
          </a:p>
          <a:p>
            <a:pPr marL="0" lvl="1" defTabSz="947958">
              <a:defRPr/>
            </a:pPr>
            <a:r>
              <a:rPr lang="en-AU" sz="1100">
                <a:latin typeface="Calibri"/>
                <a:ea typeface="Calibri"/>
                <a:cs typeface="Calibri"/>
              </a:rPr>
              <a:t>Print out for staff members use / display for reference when looking at Standard 5</a:t>
            </a:r>
            <a:endParaRPr lang="en-AU" sz="1100"/>
          </a:p>
        </p:txBody>
      </p:sp>
      <p:sp>
        <p:nvSpPr>
          <p:cNvPr id="4" name="Slide Number Placeholder 3">
            <a:extLst>
              <a:ext uri="{FF2B5EF4-FFF2-40B4-BE49-F238E27FC236}">
                <a16:creationId xmlns:a16="http://schemas.microsoft.com/office/drawing/2014/main" id="{BC24C05C-AB1B-B51F-1900-EC9D9EB226DE}"/>
              </a:ext>
            </a:extLst>
          </p:cNvPr>
          <p:cNvSpPr>
            <a:spLocks noGrp="1"/>
          </p:cNvSpPr>
          <p:nvPr>
            <p:ph type="sldNum" sz="quarter" idx="5"/>
          </p:nvPr>
        </p:nvSpPr>
        <p:spPr/>
        <p:txBody>
          <a:bodyPr/>
          <a:lstStyle/>
          <a:p>
            <a:fld id="{485676A5-1DC8-4201-97D2-09D6F1539183}" type="slidenum">
              <a:rPr lang="en-AU" smtClean="0"/>
              <a:t>37</a:t>
            </a:fld>
            <a:endParaRPr lang="en-AU"/>
          </a:p>
        </p:txBody>
      </p:sp>
    </p:spTree>
    <p:extLst>
      <p:ext uri="{BB962C8B-B14F-4D97-AF65-F5344CB8AC3E}">
        <p14:creationId xmlns:p14="http://schemas.microsoft.com/office/powerpoint/2010/main" val="2074035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Facilitator notes:</a:t>
            </a:r>
          </a:p>
          <a:p>
            <a:endParaRPr lang="en-AU" dirty="0"/>
          </a:p>
          <a:p>
            <a:r>
              <a:rPr lang="en-AU" dirty="0"/>
              <a:t>Using your chosen case study, take each Outcome individually for review. Read through the Outcome statement (found on the digital guidance) with your staff, discuss meaning and purpose. Allow time for anecdotal examples of how this Outcome might be met for your case study.</a:t>
            </a:r>
          </a:p>
          <a:p>
            <a:r>
              <a:rPr lang="en-AU" dirty="0"/>
              <a:t>Then ask staff to work through the digital guidance to locate suggested Actions that might meet the Outcome expectations for that scenario.</a:t>
            </a:r>
          </a:p>
          <a:p>
            <a:endParaRPr lang="en-AU" dirty="0"/>
          </a:p>
          <a:p>
            <a:r>
              <a:rPr lang="en-AU" dirty="0"/>
              <a:t>Questions you might ask:</a:t>
            </a:r>
          </a:p>
          <a:p>
            <a:r>
              <a:rPr lang="en-AU" dirty="0"/>
              <a:t>How do we know this action will meet the Outcome?</a:t>
            </a:r>
          </a:p>
          <a:p>
            <a:r>
              <a:rPr lang="en-AU" dirty="0"/>
              <a:t>What barriers to success might be experiences?</a:t>
            </a:r>
          </a:p>
          <a:p>
            <a:r>
              <a:rPr lang="en-AU" dirty="0"/>
              <a:t>Does this suggestion support the policies and procedures already in place?</a:t>
            </a:r>
          </a:p>
          <a:p>
            <a:r>
              <a:rPr lang="en-AU" dirty="0"/>
              <a:t>How do we consider an older person’s supporters when meeting this Standard?</a:t>
            </a:r>
          </a:p>
          <a:p>
            <a:r>
              <a:rPr lang="en-AU" dirty="0"/>
              <a:t>How do we most effectively coordinate clinical care when there are multiple clinical staff involved in an older person’s care?</a:t>
            </a:r>
          </a:p>
          <a:p>
            <a:r>
              <a:rPr lang="en-AU" dirty="0"/>
              <a:t>How do we effectively monitor an older person’s needs to identify any changes?</a:t>
            </a:r>
          </a:p>
          <a:p>
            <a:r>
              <a:rPr lang="en-AU" dirty="0"/>
              <a:t>How do we meet an older person’s clinical needs in line with their goals and preferences?</a:t>
            </a:r>
          </a:p>
        </p:txBody>
      </p:sp>
      <p:sp>
        <p:nvSpPr>
          <p:cNvPr id="4" name="Slide Number Placeholder 3"/>
          <p:cNvSpPr>
            <a:spLocks noGrp="1"/>
          </p:cNvSpPr>
          <p:nvPr>
            <p:ph type="sldNum" sz="quarter" idx="5"/>
          </p:nvPr>
        </p:nvSpPr>
        <p:spPr/>
        <p:txBody>
          <a:bodyPr/>
          <a:lstStyle/>
          <a:p>
            <a:fld id="{485676A5-1DC8-4201-97D2-09D6F1539183}" type="slidenum">
              <a:rPr lang="en-AU" smtClean="0"/>
              <a:t>38</a:t>
            </a:fld>
            <a:endParaRPr lang="en-AU"/>
          </a:p>
        </p:txBody>
      </p:sp>
    </p:spTree>
    <p:extLst>
      <p:ext uri="{BB962C8B-B14F-4D97-AF65-F5344CB8AC3E}">
        <p14:creationId xmlns:p14="http://schemas.microsoft.com/office/powerpoint/2010/main" val="4178537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072B-8F58-418A-3C58-6EF142CF3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F3080-DBBB-295E-46B2-DEDBF2DBE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A4348-6BBF-9F79-6A67-AE0506DA313B}"/>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B287EAF9-BB09-B491-D2F1-D1EB79C875EC}"/>
              </a:ext>
            </a:extLst>
          </p:cNvPr>
          <p:cNvSpPr>
            <a:spLocks noGrp="1"/>
          </p:cNvSpPr>
          <p:nvPr>
            <p:ph type="sldNum" sz="quarter" idx="5"/>
          </p:nvPr>
        </p:nvSpPr>
        <p:spPr/>
        <p:txBody>
          <a:bodyPr/>
          <a:lstStyle/>
          <a:p>
            <a:fld id="{485676A5-1DC8-4201-97D2-09D6F1539183}" type="slidenum">
              <a:rPr lang="en-AU" smtClean="0"/>
              <a:t>39</a:t>
            </a:fld>
            <a:endParaRPr lang="en-AU"/>
          </a:p>
        </p:txBody>
      </p:sp>
    </p:spTree>
    <p:extLst>
      <p:ext uri="{BB962C8B-B14F-4D97-AF65-F5344CB8AC3E}">
        <p14:creationId xmlns:p14="http://schemas.microsoft.com/office/powerpoint/2010/main" val="257064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8332-CCEA-84FC-7939-119D43ED3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E8EC0-B276-2C01-AE86-4EB7164DA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430A1-392C-73A6-FD9C-4824B6D3F68D}"/>
              </a:ext>
            </a:extLst>
          </p:cNvPr>
          <p:cNvSpPr>
            <a:spLocks noGrp="1"/>
          </p:cNvSpPr>
          <p:nvPr>
            <p:ph type="body" idx="1"/>
          </p:nvPr>
        </p:nvSpPr>
        <p:spPr/>
        <p:txBody>
          <a:bodyPr/>
          <a:lstStyle/>
          <a:p>
            <a:pPr marL="0" marR="0" lvl="0" indent="0" algn="l" defTabSz="947958" rtl="0" eaLnBrk="1" fontAlgn="auto" latinLnBrk="0" hangingPunct="1">
              <a:lnSpc>
                <a:spcPct val="100000"/>
              </a:lnSpc>
              <a:spcBef>
                <a:spcPts val="0"/>
              </a:spcBef>
              <a:spcAft>
                <a:spcPts val="0"/>
              </a:spcAft>
              <a:buClrTx/>
              <a:buSzTx/>
              <a:buFontTx/>
              <a:buNone/>
              <a:tabLst/>
              <a:defRPr/>
            </a:pPr>
            <a:r>
              <a:rPr lang="en-AU" sz="1100" dirty="0">
                <a:ea typeface="Calibri"/>
                <a:cs typeface="Calibri"/>
              </a:rPr>
              <a:t>Facilitator notes:</a:t>
            </a:r>
          </a:p>
          <a:p>
            <a:pPr defTabSz="947958">
              <a:defRPr/>
            </a:pPr>
            <a:endParaRPr lang="en-AU" sz="1100" dirty="0"/>
          </a:p>
          <a:p>
            <a:pPr defTabSz="947958">
              <a:defRPr/>
            </a:pPr>
            <a:r>
              <a:rPr lang="en-AU" sz="1100" dirty="0"/>
              <a:t>Extract of intent statement for Standard 6:</a:t>
            </a:r>
          </a:p>
          <a:p>
            <a:pPr defTabSz="947958">
              <a:defRPr/>
            </a:pPr>
            <a:endParaRPr lang="en-AU" sz="1100" dirty="0"/>
          </a:p>
          <a:p>
            <a:pPr defTabSz="947958">
              <a:defRPr/>
            </a:pPr>
            <a:r>
              <a:rPr lang="en-AU" sz="1100" dirty="0"/>
              <a:t>Standard 6 is intended to apply only to residential care homes.</a:t>
            </a:r>
          </a:p>
          <a:p>
            <a:pPr defTabSz="947958">
              <a:defRPr/>
            </a:pPr>
            <a:r>
              <a:rPr lang="en-AU" sz="1100" dirty="0"/>
              <a:t>It is important that providers engage with older people about what they like to eat and drink, deliver choice and meals that are full of flavour, appetising and nutritious (including for older people with texture modified diets), and support older people to consume as much as they want and exercise dignity of risk.</a:t>
            </a:r>
          </a:p>
          <a:p>
            <a:pPr defTabSz="947958">
              <a:defRPr/>
            </a:pPr>
            <a:r>
              <a:rPr lang="en-AU" sz="1100" dirty="0"/>
              <a:t>Providers must draw on Standard 3 in delivering food services to ensure this is informed by robust assessment and planning and funded aged care services are delivered in line with the needs, goals and preferences of older people. It is critical for providers to monitor older people for malnutrition and dehydration and respond appropriately where concerns are identified – this is addressed as part of Standard 5. </a:t>
            </a:r>
          </a:p>
          <a:p>
            <a:pPr defTabSz="947958">
              <a:defRPr/>
            </a:pPr>
            <a:endParaRPr lang="en-AU" sz="1100" dirty="0"/>
          </a:p>
          <a:p>
            <a:pPr marL="0" marR="0" lvl="0" indent="0" algn="l" defTabSz="947958" rtl="0" eaLnBrk="1" fontAlgn="auto" latinLnBrk="0" hangingPunct="1">
              <a:lnSpc>
                <a:spcPct val="100000"/>
              </a:lnSpc>
              <a:spcBef>
                <a:spcPts val="0"/>
              </a:spcBef>
              <a:spcAft>
                <a:spcPts val="0"/>
              </a:spcAft>
              <a:buClrTx/>
              <a:buSzTx/>
              <a:buFontTx/>
              <a:buNone/>
              <a:tabLst/>
              <a:defRPr/>
            </a:pPr>
            <a:r>
              <a:rPr lang="en-AU" sz="1100" dirty="0">
                <a:latin typeface="Calibri"/>
                <a:ea typeface="Calibri"/>
                <a:cs typeface="Calibri"/>
              </a:rPr>
              <a:t>Print out for staff members use / display for reference when looking at Standard 6</a:t>
            </a:r>
            <a:endParaRPr lang="en-AU" sz="1100" dirty="0"/>
          </a:p>
          <a:p>
            <a:pPr defTabSz="947958">
              <a:defRPr/>
            </a:pPr>
            <a:endParaRPr lang="en-AU" sz="1100" dirty="0"/>
          </a:p>
          <a:p>
            <a:endParaRPr lang="en-AU" sz="1100" dirty="0"/>
          </a:p>
        </p:txBody>
      </p:sp>
      <p:sp>
        <p:nvSpPr>
          <p:cNvPr id="4" name="Slide Number Placeholder 3">
            <a:extLst>
              <a:ext uri="{FF2B5EF4-FFF2-40B4-BE49-F238E27FC236}">
                <a16:creationId xmlns:a16="http://schemas.microsoft.com/office/drawing/2014/main" id="{B553FD8A-D8DA-5E6E-2C73-E789E93030FE}"/>
              </a:ext>
            </a:extLst>
          </p:cNvPr>
          <p:cNvSpPr>
            <a:spLocks noGrp="1"/>
          </p:cNvSpPr>
          <p:nvPr>
            <p:ph type="sldNum" sz="quarter" idx="5"/>
          </p:nvPr>
        </p:nvSpPr>
        <p:spPr/>
        <p:txBody>
          <a:bodyPr/>
          <a:lstStyle/>
          <a:p>
            <a:fld id="{485676A5-1DC8-4201-97D2-09D6F1539183}" type="slidenum">
              <a:rPr lang="en-AU" smtClean="0"/>
              <a:t>40</a:t>
            </a:fld>
            <a:endParaRPr lang="en-AU"/>
          </a:p>
        </p:txBody>
      </p:sp>
    </p:spTree>
    <p:extLst>
      <p:ext uri="{BB962C8B-B14F-4D97-AF65-F5344CB8AC3E}">
        <p14:creationId xmlns:p14="http://schemas.microsoft.com/office/powerpoint/2010/main" val="3258719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i="1">
              <a:solidFill>
                <a:srgbClr val="0070C0"/>
              </a:solidFill>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4</a:t>
            </a:fld>
            <a:endParaRPr lang="en-AU"/>
          </a:p>
        </p:txBody>
      </p:sp>
    </p:spTree>
    <p:extLst>
      <p:ext uri="{BB962C8B-B14F-4D97-AF65-F5344CB8AC3E}">
        <p14:creationId xmlns:p14="http://schemas.microsoft.com/office/powerpoint/2010/main" val="36773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Using your chosen case study, take each Outcome individually for review. Read through the Outcome statement with your staff, discuss meaning and purpose. Allow time for anecdotal examples of how this Outcome might be met for your case study.</a:t>
            </a:r>
          </a:p>
          <a:p>
            <a:r>
              <a:rPr lang="en-AU"/>
              <a:t>Then ask staff to work through the digital guidance to locate suggested Actions that might meet the Outcome expectations for that scenario.</a:t>
            </a:r>
          </a:p>
          <a:p>
            <a:endParaRPr lang="en-AU"/>
          </a:p>
          <a:p>
            <a:r>
              <a:rPr lang="en-AU"/>
              <a:t>Questions you might ask:</a:t>
            </a:r>
          </a:p>
          <a:p>
            <a:r>
              <a:rPr lang="en-AU"/>
              <a:t>How do we know this action will meet the Outcome?</a:t>
            </a:r>
          </a:p>
          <a:p>
            <a:r>
              <a:rPr lang="en-AU"/>
              <a:t>What barriers to success might be experiences?</a:t>
            </a:r>
          </a:p>
          <a:p>
            <a:r>
              <a:rPr lang="en-AU"/>
              <a:t>Does this suggestion support the policies and procedures already in place?</a:t>
            </a:r>
          </a:p>
          <a:p>
            <a:r>
              <a:rPr lang="en-AU"/>
              <a:t>How do we provide choice within food and nutrition?</a:t>
            </a:r>
          </a:p>
          <a:p>
            <a:r>
              <a:rPr lang="en-AU"/>
              <a:t>What monitoring procedures do we have in place regarding food and nutrition?</a:t>
            </a:r>
          </a:p>
          <a:p>
            <a:r>
              <a:rPr lang="en-AU"/>
              <a:t>How do we include older people in the design of our menu and dining experience?</a:t>
            </a:r>
          </a:p>
          <a:p>
            <a:r>
              <a:rPr lang="en-AU"/>
              <a:t>How do we make texture modified foods appealing?</a:t>
            </a:r>
          </a:p>
          <a:p>
            <a:r>
              <a:rPr lang="en-AU"/>
              <a:t>What support do we offer to older people when eating and drinking?</a:t>
            </a:r>
          </a:p>
        </p:txBody>
      </p:sp>
      <p:sp>
        <p:nvSpPr>
          <p:cNvPr id="4" name="Slide Number Placeholder 3"/>
          <p:cNvSpPr>
            <a:spLocks noGrp="1"/>
          </p:cNvSpPr>
          <p:nvPr>
            <p:ph type="sldNum" sz="quarter" idx="5"/>
          </p:nvPr>
        </p:nvSpPr>
        <p:spPr/>
        <p:txBody>
          <a:bodyPr/>
          <a:lstStyle/>
          <a:p>
            <a:fld id="{485676A5-1DC8-4201-97D2-09D6F1539183}" type="slidenum">
              <a:rPr lang="en-AU" smtClean="0"/>
              <a:t>41</a:t>
            </a:fld>
            <a:endParaRPr lang="en-AU"/>
          </a:p>
        </p:txBody>
      </p:sp>
    </p:spTree>
    <p:extLst>
      <p:ext uri="{BB962C8B-B14F-4D97-AF65-F5344CB8AC3E}">
        <p14:creationId xmlns:p14="http://schemas.microsoft.com/office/powerpoint/2010/main" val="3869521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5B240-5E5D-4E1B-AD1C-8176FEA1C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14B08-DCD5-69F4-3662-3CB561E88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731F6-5632-EE44-5AEF-11074A24D6E4}"/>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F09E1672-4940-B103-A27E-95D20A0AE3EF}"/>
              </a:ext>
            </a:extLst>
          </p:cNvPr>
          <p:cNvSpPr>
            <a:spLocks noGrp="1"/>
          </p:cNvSpPr>
          <p:nvPr>
            <p:ph type="sldNum" sz="quarter" idx="5"/>
          </p:nvPr>
        </p:nvSpPr>
        <p:spPr/>
        <p:txBody>
          <a:bodyPr/>
          <a:lstStyle/>
          <a:p>
            <a:fld id="{485676A5-1DC8-4201-97D2-09D6F1539183}" type="slidenum">
              <a:rPr lang="en-AU" smtClean="0"/>
              <a:t>42</a:t>
            </a:fld>
            <a:endParaRPr lang="en-AU"/>
          </a:p>
        </p:txBody>
      </p:sp>
    </p:spTree>
    <p:extLst>
      <p:ext uri="{BB962C8B-B14F-4D97-AF65-F5344CB8AC3E}">
        <p14:creationId xmlns:p14="http://schemas.microsoft.com/office/powerpoint/2010/main" val="2977636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DBF3-3DF4-4F3F-76C4-9D7344130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85B25-35D3-DE04-7180-A71C6718C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D553C-4AF4-1C91-3B29-D7C4431B91A8}"/>
              </a:ext>
            </a:extLst>
          </p:cNvPr>
          <p:cNvSpPr>
            <a:spLocks noGrp="1"/>
          </p:cNvSpPr>
          <p:nvPr>
            <p:ph type="body" idx="1"/>
          </p:nvPr>
        </p:nvSpPr>
        <p:spPr/>
        <p:txBody>
          <a:bodyPr/>
          <a:lstStyle/>
          <a:p>
            <a:r>
              <a:rPr lang="en-AU" sz="1100"/>
              <a:t>Facilitator notes:</a:t>
            </a:r>
          </a:p>
          <a:p>
            <a:endParaRPr lang="en-AU" sz="1100"/>
          </a:p>
          <a:p>
            <a:r>
              <a:rPr lang="en-AU" sz="1100"/>
              <a:t>Standard 7 is intended to apply only to residential care homes.</a:t>
            </a:r>
          </a:p>
          <a:p>
            <a:endParaRPr lang="en-AU" sz="1100"/>
          </a:p>
          <a:p>
            <a:r>
              <a:rPr lang="en-AU" sz="1100"/>
              <a:t>Extracts from the Intent of Standard 7 </a:t>
            </a:r>
            <a:r>
              <a:rPr lang="en-AU" sz="1100" i="1"/>
              <a:t>[the full Intent statement can be accessed on the digital guidance]</a:t>
            </a:r>
          </a:p>
          <a:p>
            <a:endParaRPr lang="en-AU" sz="1100" i="1"/>
          </a:p>
          <a:p>
            <a:r>
              <a:rPr lang="en-AU" sz="1100"/>
              <a:t>It is critical that older people feel safe and at home in the residential community, have opportunities to do things that are meaningful to them and are supported to maintain connections with people important to them. </a:t>
            </a:r>
          </a:p>
          <a:p>
            <a:r>
              <a:rPr lang="en-AU" sz="1100"/>
              <a:t>Given the scope of responsibility in residential care homes, providers also have increased requirements to ensure that older people have access to other services and to coordinate a planned transition to or from the organisation to maximise continuity of care for older people.</a:t>
            </a:r>
          </a:p>
          <a:p>
            <a:endParaRPr lang="en-AU" sz="1100"/>
          </a:p>
          <a:p>
            <a:r>
              <a:rPr lang="en-AU" sz="1100">
                <a:latin typeface="Calibri"/>
                <a:ea typeface="Calibri"/>
                <a:cs typeface="Calibri"/>
              </a:rPr>
              <a:t>Print out for staff members use / display for reference when looking at Standard 7</a:t>
            </a:r>
            <a:endParaRPr lang="en-AU" sz="1100"/>
          </a:p>
          <a:p>
            <a:endParaRPr lang="en-AU" sz="1100"/>
          </a:p>
        </p:txBody>
      </p:sp>
      <p:sp>
        <p:nvSpPr>
          <p:cNvPr id="4" name="Slide Number Placeholder 3">
            <a:extLst>
              <a:ext uri="{FF2B5EF4-FFF2-40B4-BE49-F238E27FC236}">
                <a16:creationId xmlns:a16="http://schemas.microsoft.com/office/drawing/2014/main" id="{6CC0D013-38BF-70DF-4EFE-C136E558F7EB}"/>
              </a:ext>
            </a:extLst>
          </p:cNvPr>
          <p:cNvSpPr>
            <a:spLocks noGrp="1"/>
          </p:cNvSpPr>
          <p:nvPr>
            <p:ph type="sldNum" sz="quarter" idx="5"/>
          </p:nvPr>
        </p:nvSpPr>
        <p:spPr/>
        <p:txBody>
          <a:bodyPr/>
          <a:lstStyle/>
          <a:p>
            <a:fld id="{485676A5-1DC8-4201-97D2-09D6F1539183}" type="slidenum">
              <a:rPr lang="en-AU" smtClean="0"/>
              <a:t>43</a:t>
            </a:fld>
            <a:endParaRPr lang="en-AU"/>
          </a:p>
        </p:txBody>
      </p:sp>
    </p:spTree>
    <p:extLst>
      <p:ext uri="{BB962C8B-B14F-4D97-AF65-F5344CB8AC3E}">
        <p14:creationId xmlns:p14="http://schemas.microsoft.com/office/powerpoint/2010/main" val="3907634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Facilitator notes:</a:t>
            </a:r>
          </a:p>
          <a:p>
            <a:endParaRPr lang="en-AU" dirty="0"/>
          </a:p>
          <a:p>
            <a:r>
              <a:rPr lang="en-AU" dirty="0"/>
              <a:t>Using your chosen case study, take each Outcome individually for review. Read through the Outcome statement with your staff, discuss meaning and purpose. Allow time for anecdotal examples of how this Outcome might be met for your case study.</a:t>
            </a:r>
          </a:p>
          <a:p>
            <a:r>
              <a:rPr lang="en-AU" dirty="0"/>
              <a:t>Then ask staff to work through the digital guidance to locate suggested Actions that might meet the Outcome expectations for that scenario.</a:t>
            </a:r>
          </a:p>
          <a:p>
            <a:endParaRPr lang="en-AU" dirty="0"/>
          </a:p>
          <a:p>
            <a:r>
              <a:rPr lang="en-AU" dirty="0"/>
              <a:t>Questions you might ask:</a:t>
            </a:r>
          </a:p>
          <a:p>
            <a:r>
              <a:rPr lang="en-AU" dirty="0"/>
              <a:t>How do we know this action will meet the Outcome?</a:t>
            </a:r>
          </a:p>
          <a:p>
            <a:r>
              <a:rPr lang="en-AU" dirty="0"/>
              <a:t>What barriers to success might be experiences?</a:t>
            </a:r>
          </a:p>
          <a:p>
            <a:r>
              <a:rPr lang="en-AU" dirty="0"/>
              <a:t>Does this suggestion support the policies and procedures already in place?</a:t>
            </a:r>
          </a:p>
          <a:p>
            <a:r>
              <a:rPr lang="en-AU" dirty="0"/>
              <a:t>How do we engage older people in a balance of lifestyle activities?</a:t>
            </a:r>
          </a:p>
          <a:p>
            <a:r>
              <a:rPr lang="en-AU" dirty="0"/>
              <a:t>How do we manage the balance between an older person’s privacy and care?</a:t>
            </a:r>
          </a:p>
          <a:p>
            <a:r>
              <a:rPr lang="en-AU" dirty="0"/>
              <a:t>How do we support older people to feel welcome?</a:t>
            </a:r>
          </a:p>
          <a:p>
            <a:r>
              <a:rPr lang="en-AU" dirty="0"/>
              <a:t>How do we support continuity of care for an older person when they transition to our care?</a:t>
            </a:r>
          </a:p>
          <a:p>
            <a:r>
              <a:rPr lang="en-AU" dirty="0"/>
              <a:t>How do we enable older people to engage in intimate relationships of their choice?</a:t>
            </a: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44</a:t>
            </a:fld>
            <a:endParaRPr lang="en-AU"/>
          </a:p>
        </p:txBody>
      </p:sp>
    </p:spTree>
    <p:extLst>
      <p:ext uri="{BB962C8B-B14F-4D97-AF65-F5344CB8AC3E}">
        <p14:creationId xmlns:p14="http://schemas.microsoft.com/office/powerpoint/2010/main" val="2789125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FE10-06B0-6E39-B988-42F485E8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36010-5038-F065-44CF-FFBDAE0ED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0F9A9-3BC6-F468-C4B8-EA14CCBC3E43}"/>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8DEAEEDE-40B2-9016-0DD8-E20B6AE5D226}"/>
              </a:ext>
            </a:extLst>
          </p:cNvPr>
          <p:cNvSpPr>
            <a:spLocks noGrp="1"/>
          </p:cNvSpPr>
          <p:nvPr>
            <p:ph type="sldNum" sz="quarter" idx="5"/>
          </p:nvPr>
        </p:nvSpPr>
        <p:spPr/>
        <p:txBody>
          <a:bodyPr/>
          <a:lstStyle/>
          <a:p>
            <a:fld id="{485676A5-1DC8-4201-97D2-09D6F1539183}" type="slidenum">
              <a:rPr lang="en-AU" smtClean="0"/>
              <a:t>45</a:t>
            </a:fld>
            <a:endParaRPr lang="en-AU"/>
          </a:p>
        </p:txBody>
      </p:sp>
    </p:spTree>
    <p:extLst>
      <p:ext uri="{BB962C8B-B14F-4D97-AF65-F5344CB8AC3E}">
        <p14:creationId xmlns:p14="http://schemas.microsoft.com/office/powerpoint/2010/main" val="121098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5</a:t>
            </a:fld>
            <a:endParaRPr lang="en-AU"/>
          </a:p>
        </p:txBody>
      </p:sp>
    </p:spTree>
    <p:extLst>
      <p:ext uri="{BB962C8B-B14F-4D97-AF65-F5344CB8AC3E}">
        <p14:creationId xmlns:p14="http://schemas.microsoft.com/office/powerpoint/2010/main" val="344020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i="1"/>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134048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Facilitator notes:</a:t>
            </a:r>
          </a:p>
          <a:p>
            <a:pPr marL="0" indent="0">
              <a:buFont typeface="Arial"/>
              <a:buNone/>
            </a:pPr>
            <a:endParaRPr lang="en-US" dirty="0"/>
          </a:p>
          <a:p>
            <a:pPr marL="0" indent="0">
              <a:buFont typeface="Arial"/>
              <a:buNone/>
            </a:pPr>
            <a:r>
              <a:rPr lang="en-US" dirty="0"/>
              <a:t>7 strengthened Quality Standards (SQS) have been implemented</a:t>
            </a:r>
          </a:p>
          <a:p>
            <a:pPr marL="285750" indent="-285750">
              <a:buFont typeface="Arial"/>
              <a:buChar char="•"/>
            </a:pPr>
            <a:r>
              <a:rPr lang="en-US" dirty="0"/>
              <a:t>Link 1 = Commission resources page for SQS (show participants how to access the guidance for aged care workers (workers) from here)</a:t>
            </a:r>
            <a:endParaRPr lang="en-US" dirty="0">
              <a:ea typeface="Calibri" panose="020F0502020204030204"/>
              <a:cs typeface="Calibri" panose="020F0502020204030204"/>
            </a:endParaRPr>
          </a:p>
          <a:p>
            <a:pPr marL="285750" indent="-285750">
              <a:buFont typeface="Arial"/>
              <a:buChar char="•"/>
            </a:pPr>
            <a:r>
              <a:rPr lang="en-US" dirty="0"/>
              <a:t>Link 2 = SQS guidance. Take participants through a live demonstration to show how they can find information.</a:t>
            </a:r>
          </a:p>
          <a:p>
            <a:pPr marL="285750" indent="-285750">
              <a:buFont typeface="Arial"/>
              <a:buChar char="•"/>
            </a:pPr>
            <a:r>
              <a:rPr lang="en-US" dirty="0"/>
              <a:t>Link 3 = Department of Health, Disability and Aged Care where most up-to-date information can be obtained</a:t>
            </a:r>
            <a:endParaRPr lang="en-US" dirty="0">
              <a:ea typeface="Calibri" panose="020F0502020204030204"/>
              <a:cs typeface="Calibri" panose="020F0502020204030204"/>
            </a:endParaRPr>
          </a:p>
          <a:p>
            <a:endParaRPr lang="en-US" sz="1100" dirty="0">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4208957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Key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rgbClr val="000000"/>
                </a:solidFill>
                <a:effectLst/>
                <a:latin typeface="Times New Roman" panose="02020603050405020304" pitchFamily="18" charset="0"/>
              </a:rPr>
              <a:t>The SQS are more measurable, detailed and comprehensive than the previous Quality Standards.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Outcomes are enforceable, Actions demonstrate how providers may meet that Outcome.</a:t>
            </a:r>
            <a:endParaRPr lang="en-US">
              <a:ea typeface="Calibri" panose="020F0502020204030204"/>
              <a:cs typeface="Calibri" panose="020F0502020204030204"/>
            </a:endParaRPr>
          </a:p>
          <a:p>
            <a:endParaRPr lang="en-AU"/>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2437105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214E-CA3F-96A9-7FDA-82B0F2AAE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11F7D-CE29-AFB5-F490-329051E08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48113-FAA7-5691-A117-8F3D0BCC50B5}"/>
              </a:ext>
            </a:extLst>
          </p:cNvPr>
          <p:cNvSpPr>
            <a:spLocks noGrp="1"/>
          </p:cNvSpPr>
          <p:nvPr>
            <p:ph type="body" idx="1"/>
          </p:nvPr>
        </p:nvSpPr>
        <p:spPr/>
        <p:txBody>
          <a:bodyPr/>
          <a:lstStyle/>
          <a:p>
            <a:r>
              <a:rPr lang="en-AU" sz="1100">
                <a:ea typeface="Calibri" panose="020F0502020204030204"/>
                <a:cs typeface="Calibri" panose="020F0502020204030204"/>
              </a:rPr>
              <a:t>Facilitator notes:</a:t>
            </a:r>
          </a:p>
          <a:p>
            <a:endParaRPr lang="en-AU" sz="1100">
              <a:ea typeface="Calibri" panose="020F0502020204030204"/>
              <a:cs typeface="Calibri" panose="020F0502020204030204"/>
            </a:endParaRPr>
          </a:p>
          <a:p>
            <a:r>
              <a:rPr lang="en-AU" sz="1100">
                <a:ea typeface="Calibri" panose="020F0502020204030204"/>
                <a:cs typeface="Calibri" panose="020F0502020204030204"/>
              </a:rPr>
              <a:t>Section 1 is a case study scenario with questions to take participants through when looking at the expectations of the strengthened Quality Standards. The focus of this section is older person transitions from hospital back to residential care. You can work your way through the activity or utilise any element that you think would be helpful in your care setting. </a:t>
            </a:r>
          </a:p>
          <a:p>
            <a:endParaRPr lang="en-AU" sz="1100">
              <a:ea typeface="Calibri" panose="020F0502020204030204"/>
              <a:cs typeface="Calibri" panose="020F0502020204030204"/>
            </a:endParaRPr>
          </a:p>
          <a:p>
            <a:r>
              <a:rPr lang="en-AU" sz="1100">
                <a:ea typeface="Calibri" panose="020F0502020204030204"/>
                <a:cs typeface="Calibri" panose="020F0502020204030204"/>
              </a:rPr>
              <a:t>Slides 10 to 12 contain information required to unpack the case study.</a:t>
            </a:r>
          </a:p>
          <a:p>
            <a:r>
              <a:rPr lang="en-AU" sz="1100">
                <a:ea typeface="Calibri" panose="020F0502020204030204"/>
                <a:cs typeface="Calibri" panose="020F0502020204030204"/>
              </a:rPr>
              <a:t>Slide 13 is a participant sheet to note their reflections on the issues seen.</a:t>
            </a:r>
          </a:p>
          <a:p>
            <a:r>
              <a:rPr lang="en-AU" sz="1100">
                <a:ea typeface="Calibri" panose="020F0502020204030204"/>
                <a:cs typeface="Calibri" panose="020F0502020204030204"/>
              </a:rPr>
              <a:t>Slides 14 and 15 are for participant use when unpacking the Standards relating to transitions</a:t>
            </a:r>
          </a:p>
          <a:p>
            <a:r>
              <a:rPr lang="en-AU" sz="1100">
                <a:ea typeface="Calibri" panose="020F0502020204030204"/>
                <a:cs typeface="Calibri" panose="020F0502020204030204"/>
              </a:rPr>
              <a:t>Slide 16 provides specific details from Standard 3 relating to transitions</a:t>
            </a:r>
          </a:p>
          <a:p>
            <a:r>
              <a:rPr lang="en-AU" sz="1100">
                <a:ea typeface="Calibri" panose="020F0502020204030204"/>
                <a:cs typeface="Calibri" panose="020F0502020204030204"/>
              </a:rPr>
              <a:t>Slides 17 and 18 are for participant use, noting relevant actions, processes and policies in relation to transitions</a:t>
            </a:r>
          </a:p>
        </p:txBody>
      </p:sp>
      <p:sp>
        <p:nvSpPr>
          <p:cNvPr id="4" name="Slide Number Placeholder 3">
            <a:extLst>
              <a:ext uri="{FF2B5EF4-FFF2-40B4-BE49-F238E27FC236}">
                <a16:creationId xmlns:a16="http://schemas.microsoft.com/office/drawing/2014/main" id="{AA61B31C-1569-0C8D-BA0D-2F6D36DCADB2}"/>
              </a:ext>
            </a:extLst>
          </p:cNvPr>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1847704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3" name="TextBox 2">
            <a:extLst>
              <a:ext uri="{FF2B5EF4-FFF2-40B4-BE49-F238E27FC236}">
                <a16:creationId xmlns:a16="http://schemas.microsoft.com/office/drawing/2014/main" id="{BBB24039-DA5C-B343-58CB-F5C75EA990B1}"/>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4" name="TextBox 3">
            <a:extLst>
              <a:ext uri="{FF2B5EF4-FFF2-40B4-BE49-F238E27FC236}">
                <a16:creationId xmlns:a16="http://schemas.microsoft.com/office/drawing/2014/main" id="{A13B3C64-BD06-E1BB-E49D-A45E13B5E37B}"/>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4" name="TextBox 3">
            <a:extLst>
              <a:ext uri="{FF2B5EF4-FFF2-40B4-BE49-F238E27FC236}">
                <a16:creationId xmlns:a16="http://schemas.microsoft.com/office/drawing/2014/main" id="{774C117C-5673-109E-D72A-34B69C37360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3025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1" y="2378773"/>
            <a:ext cx="4100174"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100174"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
        <p:nvSpPr>
          <p:cNvPr id="9" name="Rectangle 8">
            <a:extLst>
              <a:ext uri="{FF2B5EF4-FFF2-40B4-BE49-F238E27FC236}">
                <a16:creationId xmlns:a16="http://schemas.microsoft.com/office/drawing/2014/main" id="{DED27932-7C4E-5CBC-42DD-C2D46F382BF9}"/>
              </a:ext>
            </a:extLst>
          </p:cNvPr>
          <p:cNvSpPr/>
          <p:nvPr userDrawn="1"/>
        </p:nvSpPr>
        <p:spPr>
          <a:xfrm>
            <a:off x="4990744" y="-9000"/>
            <a:ext cx="2005386" cy="68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6340979" y="1010654"/>
            <a:ext cx="5410915"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46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37CFD9B-5408-7E65-CE74-4BBD8B6D383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786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FD3800E4-E972-1A59-54D2-60B548479899}"/>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7517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7C6EF4C5-4214-F1F8-22EE-7F86AEC04AD0}"/>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7338D7E-1CAE-C57E-FB83-8A090B47B07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CB65BD80-A70E-2EBB-8E73-94209D5D148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07900378-B4D5-9926-6A35-473DD27DA93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
        <p:nvSpPr>
          <p:cNvPr id="6" name="TextBox 5">
            <a:extLst>
              <a:ext uri="{FF2B5EF4-FFF2-40B4-BE49-F238E27FC236}">
                <a16:creationId xmlns:a16="http://schemas.microsoft.com/office/drawing/2014/main" id="{B029AA93-3971-6E92-4633-355EE851D18D}"/>
              </a:ext>
            </a:extLst>
          </p:cNvPr>
          <p:cNvSpPr txBox="1"/>
          <p:nvPr userDrawn="1"/>
        </p:nvSpPr>
        <p:spPr>
          <a:xfrm>
            <a:off x="11222966" y="5726050"/>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 id="214748373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agedcarequality.gov.au/strengthened-quality-standards"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s://learning.agedcarequality.gov.au/view_program/11"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8.png"/><Relationship Id="rId7" Type="http://schemas.openxmlformats.org/officeDocument/2006/relationships/diagramColors" Target="../diagrams/colors5.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5.png"/><Relationship Id="rId7" Type="http://schemas.openxmlformats.org/officeDocument/2006/relationships/diagramColors" Target="../diagrams/colors8.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agedcarequality.gov.au/providers/quality-standards/strengthened-quality-standards"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www.health.gov.au/our-work/strengthening-aged-care-quality-standards" TargetMode="External"/><Relationship Id="rId4" Type="http://schemas.openxmlformats.org/officeDocument/2006/relationships/hyperlink" Target="https://www.agedcarequality.gov.au/strengthened-quality-standard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F78B8-31C0-0070-C154-92703C2872F0}"/>
              </a:ext>
            </a:extLst>
          </p:cNvPr>
          <p:cNvSpPr>
            <a:spLocks noGrp="1"/>
          </p:cNvSpPr>
          <p:nvPr>
            <p:ph type="title"/>
          </p:nvPr>
        </p:nvSpPr>
        <p:spPr/>
        <p:txBody>
          <a:bodyPr/>
          <a:lstStyle/>
          <a:p>
            <a:r>
              <a:rPr lang="en-AU"/>
              <a:t>How to use this PowerPoint resource</a:t>
            </a:r>
          </a:p>
        </p:txBody>
      </p:sp>
      <p:sp>
        <p:nvSpPr>
          <p:cNvPr id="7" name="Content Placeholder 6">
            <a:extLst>
              <a:ext uri="{FF2B5EF4-FFF2-40B4-BE49-F238E27FC236}">
                <a16:creationId xmlns:a16="http://schemas.microsoft.com/office/drawing/2014/main" id="{0417D16C-805A-6B80-8C43-5779A745BE03}"/>
              </a:ext>
            </a:extLst>
          </p:cNvPr>
          <p:cNvSpPr>
            <a:spLocks noGrp="1"/>
          </p:cNvSpPr>
          <p:nvPr>
            <p:ph idx="1"/>
          </p:nvPr>
        </p:nvSpPr>
        <p:spPr/>
        <p:txBody>
          <a:bodyPr>
            <a:normAutofit lnSpcReduction="10000"/>
          </a:bodyPr>
          <a:lstStyle/>
          <a:p>
            <a:pPr>
              <a:lnSpc>
                <a:spcPct val="113999"/>
              </a:lnSpc>
              <a:buNone/>
            </a:pPr>
            <a:r>
              <a:rPr lang="en-AU" sz="1800" b="0" dirty="0">
                <a:solidFill>
                  <a:srgbClr val="000000"/>
                </a:solidFill>
                <a:latin typeface="Open Sans" pitchFamily="2" charset="0"/>
                <a:ea typeface="Open Sans" pitchFamily="2" charset="0"/>
                <a:cs typeface="Open Sans" pitchFamily="2" charset="0"/>
              </a:rPr>
              <a:t>This resource is designed for use within your aged care organisation and is available for non-commercial use only. </a:t>
            </a:r>
            <a:r>
              <a:rPr lang="en-AU" b="0" dirty="0">
                <a:solidFill>
                  <a:srgbClr val="000000"/>
                </a:solidFill>
              </a:rPr>
              <a:t>This presentation will be updated routinely as new information becomes available </a:t>
            </a:r>
            <a:r>
              <a:rPr lang="en-AU" sz="1800" b="0" dirty="0">
                <a:solidFill>
                  <a:srgbClr val="000000"/>
                </a:solidFill>
                <a:latin typeface="Open Sans" pitchFamily="2" charset="0"/>
                <a:ea typeface="Open Sans" pitchFamily="2" charset="0"/>
                <a:cs typeface="Open Sans" pitchFamily="2" charset="0"/>
              </a:rPr>
              <a:t>– so please ensure you have the latest version before you deliver a session. </a:t>
            </a:r>
          </a:p>
          <a:p>
            <a:pPr>
              <a:lnSpc>
                <a:spcPct val="113999"/>
              </a:lnSpc>
              <a:buNone/>
            </a:pP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r>
              <a:rPr lang="en-AU" sz="1800" b="0" dirty="0">
                <a:solidFill>
                  <a:srgbClr val="000000"/>
                </a:solidFill>
              </a:rPr>
              <a:t>This presentation is customisable. It is divided into sections, giving you the option to cover the information in its entirety or by selecting the sections you want to focus on. You may choose to deliver as a PowerPoint presentation, or to print and deliver as a workbook, and we encourage you to contextualise it to your organisation. There are opportunities throughout the session for participants to reflect on their learning.</a:t>
            </a: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r>
              <a:rPr lang="en-AU" sz="1800" b="0" dirty="0">
                <a:solidFill>
                  <a:srgbClr val="000000"/>
                </a:solidFill>
                <a:latin typeface="Open Sans" pitchFamily="2" charset="0"/>
                <a:ea typeface="Open Sans" pitchFamily="2" charset="0"/>
                <a:cs typeface="Open Sans" pitchFamily="2" charset="0"/>
              </a:rPr>
              <a:t>If you need any support using this resource or if you have feedback or questions about any educational materials available from the Commission, please email us at </a:t>
            </a:r>
            <a:r>
              <a:rPr lang="en-AU" sz="1800" b="0" dirty="0">
                <a:solidFill>
                  <a:srgbClr val="000000"/>
                </a:solidFill>
                <a:latin typeface="Open Sans" pitchFamily="2" charset="0"/>
                <a:ea typeface="Open Sans" pitchFamily="2" charset="0"/>
                <a:cs typeface="Open Sans" pitchFamily="2" charset="0"/>
                <a:hlinkClick r:id="rId3"/>
              </a:rPr>
              <a:t>education@agedcarequality.gov.au</a:t>
            </a:r>
            <a:r>
              <a:rPr lang="en-AU" sz="1800" b="0" dirty="0">
                <a:solidFill>
                  <a:srgbClr val="000000"/>
                </a:solidFill>
                <a:latin typeface="Open Sans" pitchFamily="2" charset="0"/>
                <a:ea typeface="Open Sans" pitchFamily="2" charset="0"/>
                <a:cs typeface="Open Sans" pitchFamily="2" charset="0"/>
              </a:rPr>
              <a:t>.  </a:t>
            </a:r>
          </a:p>
          <a:p>
            <a:endParaRPr lang="en-AU" dirty="0"/>
          </a:p>
        </p:txBody>
      </p:sp>
    </p:spTree>
    <p:extLst>
      <p:ext uri="{BB962C8B-B14F-4D97-AF65-F5344CB8AC3E}">
        <p14:creationId xmlns:p14="http://schemas.microsoft.com/office/powerpoint/2010/main" val="100810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CE46-A798-1485-94CC-E700877B2590}"/>
              </a:ext>
            </a:extLst>
          </p:cNvPr>
          <p:cNvSpPr>
            <a:spLocks noGrp="1"/>
          </p:cNvSpPr>
          <p:nvPr>
            <p:ph type="title"/>
          </p:nvPr>
        </p:nvSpPr>
        <p:spPr>
          <a:xfrm>
            <a:off x="762001" y="2378773"/>
            <a:ext cx="2438399" cy="1364561"/>
          </a:xfrm>
        </p:spPr>
        <p:txBody>
          <a:bodyPr/>
          <a:lstStyle/>
          <a:p>
            <a:r>
              <a:rPr lang="en-AU" sz="4400"/>
              <a:t>The fall</a:t>
            </a:r>
          </a:p>
        </p:txBody>
      </p:sp>
      <p:sp>
        <p:nvSpPr>
          <p:cNvPr id="4" name="Content Placeholder 3">
            <a:extLst>
              <a:ext uri="{FF2B5EF4-FFF2-40B4-BE49-F238E27FC236}">
                <a16:creationId xmlns:a16="http://schemas.microsoft.com/office/drawing/2014/main" id="{5C951945-93D3-483E-4001-579DC4213A53}"/>
              </a:ext>
            </a:extLst>
          </p:cNvPr>
          <p:cNvSpPr>
            <a:spLocks noGrp="1"/>
          </p:cNvSpPr>
          <p:nvPr>
            <p:ph idx="1"/>
          </p:nvPr>
        </p:nvSpPr>
        <p:spPr>
          <a:xfrm>
            <a:off x="5432613" y="661030"/>
            <a:ext cx="5997386" cy="5457382"/>
          </a:xfrm>
        </p:spPr>
        <p:txBody>
          <a:bodyPr vert="horz" lIns="0" tIns="0" rIns="0" bIns="0" rtlCol="0" anchor="t">
            <a:normAutofit lnSpcReduction="10000"/>
          </a:bodyPr>
          <a:lstStyle/>
          <a:p>
            <a:r>
              <a:rPr lang="en-AU" b="0">
                <a:solidFill>
                  <a:schemeClr val="tx1"/>
                </a:solidFill>
              </a:rPr>
              <a:t>Maria had an unwitnessed fall while she was on her own at Riverview, believed to be because she forgot to use her four-wheeled walker (4WW). A registered nurse (RN) found that maria’s right wrist was swollen and deformed but didn’t identify any other concerns.</a:t>
            </a:r>
          </a:p>
          <a:p>
            <a:endParaRPr lang="en-AU" b="0">
              <a:solidFill>
                <a:schemeClr val="tx1"/>
              </a:solidFill>
            </a:endParaRPr>
          </a:p>
          <a:p>
            <a:r>
              <a:rPr lang="en-AU" b="0">
                <a:solidFill>
                  <a:schemeClr val="tx1"/>
                </a:solidFill>
              </a:rPr>
              <a:t>Maria was transferred to the hospital emergency department (ED) for review. X-rays showed that Maria had fractured her right wrist.</a:t>
            </a:r>
          </a:p>
          <a:p>
            <a:endParaRPr lang="en-AU" b="0">
              <a:solidFill>
                <a:schemeClr val="tx1"/>
              </a:solidFill>
            </a:endParaRPr>
          </a:p>
          <a:p>
            <a:r>
              <a:rPr lang="en-AU" b="0">
                <a:solidFill>
                  <a:schemeClr val="tx1"/>
                </a:solidFill>
              </a:rPr>
              <a:t>While in ED, clinical staff noticed a distinct smell to Maria’s urine. A urine sample was collected and sent to pathology, confirming a urinary tract infection (UTI). Maria was admitted to the ward where she was given intravenous (IV) antibiotics to manage her UTI.</a:t>
            </a:r>
          </a:p>
          <a:p>
            <a:endParaRPr lang="en-AU" b="0">
              <a:solidFill>
                <a:schemeClr val="tx1"/>
              </a:solidFill>
            </a:endParaRPr>
          </a:p>
          <a:p>
            <a:r>
              <a:rPr lang="en-AU" b="0">
                <a:solidFill>
                  <a:schemeClr val="tx1"/>
                </a:solidFill>
              </a:rPr>
              <a:t>Maria was considered fit for discharge back to Riverview 6 days later.</a:t>
            </a:r>
          </a:p>
        </p:txBody>
      </p:sp>
    </p:spTree>
    <p:extLst>
      <p:ext uri="{BB962C8B-B14F-4D97-AF65-F5344CB8AC3E}">
        <p14:creationId xmlns:p14="http://schemas.microsoft.com/office/powerpoint/2010/main" val="2117642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19E5E-C7B0-615A-DF50-0AE5592F47F1}"/>
              </a:ext>
            </a:extLst>
          </p:cNvPr>
          <p:cNvSpPr txBox="1"/>
          <p:nvPr/>
        </p:nvSpPr>
        <p:spPr>
          <a:xfrm>
            <a:off x="679938" y="691661"/>
            <a:ext cx="4864519" cy="5016758"/>
          </a:xfrm>
          <a:prstGeom prst="rect">
            <a:avLst/>
          </a:prstGeom>
          <a:noFill/>
          <a:ln w="38100">
            <a:solidFill>
              <a:schemeClr val="accent2"/>
            </a:solidFill>
          </a:ln>
        </p:spPr>
        <p:txBody>
          <a:bodyPr wrap="square" rtlCol="0">
            <a:spAutoFit/>
          </a:bodyPr>
          <a:lstStyle/>
          <a:p>
            <a:r>
              <a:rPr lang="en-AU" sz="1600" b="1" dirty="0"/>
              <a:t>Background information about Maria</a:t>
            </a:r>
          </a:p>
          <a:p>
            <a:endParaRPr lang="en-AU" sz="1600" dirty="0"/>
          </a:p>
          <a:p>
            <a:pPr marL="285750" indent="-285750">
              <a:buFont typeface="Wingdings" panose="05000000000000000000" pitchFamily="2" charset="2"/>
              <a:buChar char="§"/>
            </a:pPr>
            <a:r>
              <a:rPr lang="en-AU" sz="1600" dirty="0"/>
              <a:t>76 years old and lives at Riverview Aged Care</a:t>
            </a:r>
          </a:p>
          <a:p>
            <a:pPr marL="285750" indent="-285750">
              <a:buFont typeface="Wingdings" panose="05000000000000000000" pitchFamily="2" charset="2"/>
              <a:buChar char="§"/>
            </a:pPr>
            <a:r>
              <a:rPr lang="en-AU" sz="1600" dirty="0"/>
              <a:t>Has dementia with mild cognitive impairment and osteoarthritis</a:t>
            </a:r>
          </a:p>
          <a:p>
            <a:pPr marL="285750" indent="-285750">
              <a:buFont typeface="Wingdings" panose="05000000000000000000" pitchFamily="2" charset="2"/>
              <a:buChar char="§"/>
            </a:pPr>
            <a:r>
              <a:rPr lang="en-AU" sz="1600" dirty="0"/>
              <a:t>Requires supervision, support and reminders to do her daily activities</a:t>
            </a:r>
          </a:p>
          <a:p>
            <a:pPr marL="285750" indent="-285750">
              <a:buFont typeface="Wingdings" panose="05000000000000000000" pitchFamily="2" charset="2"/>
              <a:buChar char="§"/>
            </a:pPr>
            <a:r>
              <a:rPr lang="en-AU" sz="1600" dirty="0"/>
              <a:t>Helen, Maria’s daughter, is her substitute decision maker</a:t>
            </a:r>
          </a:p>
          <a:p>
            <a:pPr marL="285750" indent="-285750">
              <a:buFont typeface="Wingdings" panose="05000000000000000000" pitchFamily="2" charset="2"/>
              <a:buChar char="§"/>
            </a:pPr>
            <a:r>
              <a:rPr lang="en-AU" sz="1600" dirty="0"/>
              <a:t>Uses a 4WW but often forgets to use it when mobilising</a:t>
            </a:r>
          </a:p>
          <a:p>
            <a:pPr marL="285750" indent="-285750">
              <a:buFont typeface="Wingdings" panose="05000000000000000000" pitchFamily="2" charset="2"/>
              <a:buChar char="§"/>
            </a:pPr>
            <a:r>
              <a:rPr lang="en-AU" sz="1600" dirty="0"/>
              <a:t>Needs supervision and reminders for personal care</a:t>
            </a:r>
          </a:p>
          <a:p>
            <a:endParaRPr lang="en-AU" sz="1600" dirty="0"/>
          </a:p>
          <a:p>
            <a:r>
              <a:rPr lang="en-AU" sz="1600" b="1" dirty="0"/>
              <a:t>Pain</a:t>
            </a:r>
            <a:r>
              <a:rPr lang="en-AU" sz="1600" dirty="0"/>
              <a:t>: Reports pain in knees, back, wrists and neck due to osteoarthritis</a:t>
            </a:r>
          </a:p>
          <a:p>
            <a:r>
              <a:rPr lang="en-AU" sz="1600" b="1" dirty="0"/>
              <a:t>Medication: </a:t>
            </a:r>
            <a:r>
              <a:rPr lang="en-AU" sz="1600" dirty="0"/>
              <a:t>workers manage her medications, with a Webster-</a:t>
            </a:r>
            <a:r>
              <a:rPr lang="en-AU" sz="1600" dirty="0" err="1"/>
              <a:t>pak</a:t>
            </a:r>
            <a:r>
              <a:rPr lang="en-AU" sz="1600" dirty="0"/>
              <a:t> </a:t>
            </a:r>
          </a:p>
          <a:p>
            <a:r>
              <a:rPr lang="en-AU" sz="1600" dirty="0"/>
              <a:t>	paracetamol 1g QID (4 times/day)</a:t>
            </a:r>
          </a:p>
          <a:p>
            <a:r>
              <a:rPr lang="en-AU" sz="1600" dirty="0"/>
              <a:t>	diclofenac 50mg TDS (3 times/day)</a:t>
            </a:r>
          </a:p>
        </p:txBody>
      </p:sp>
      <p:sp>
        <p:nvSpPr>
          <p:cNvPr id="3" name="TextBox 2">
            <a:extLst>
              <a:ext uri="{FF2B5EF4-FFF2-40B4-BE49-F238E27FC236}">
                <a16:creationId xmlns:a16="http://schemas.microsoft.com/office/drawing/2014/main" id="{DC5634DE-5FCC-B64D-E381-557733E74801}"/>
              </a:ext>
            </a:extLst>
          </p:cNvPr>
          <p:cNvSpPr txBox="1"/>
          <p:nvPr/>
        </p:nvSpPr>
        <p:spPr>
          <a:xfrm>
            <a:off x="6647546" y="691661"/>
            <a:ext cx="5007426" cy="5016758"/>
          </a:xfrm>
          <a:prstGeom prst="rect">
            <a:avLst/>
          </a:prstGeom>
          <a:noFill/>
          <a:ln w="38100">
            <a:solidFill>
              <a:srgbClr val="00577D"/>
            </a:solidFill>
          </a:ln>
        </p:spPr>
        <p:txBody>
          <a:bodyPr wrap="square" rtlCol="0">
            <a:spAutoFit/>
          </a:bodyPr>
          <a:lstStyle/>
          <a:p>
            <a:r>
              <a:rPr lang="en-AU" sz="1600" b="1"/>
              <a:t>Maria’s hospital discharge summary extract</a:t>
            </a:r>
          </a:p>
          <a:p>
            <a:endParaRPr lang="en-AU" sz="1600"/>
          </a:p>
          <a:p>
            <a:pPr marL="285750" indent="-285750">
              <a:buFont typeface="Wingdings" panose="05000000000000000000" pitchFamily="2" charset="2"/>
              <a:buChar char="§"/>
            </a:pPr>
            <a:r>
              <a:rPr lang="en-AU" sz="1600"/>
              <a:t>Right distal radius fracture</a:t>
            </a:r>
          </a:p>
          <a:p>
            <a:r>
              <a:rPr lang="en-AU" sz="1600"/>
              <a:t>	review with fracture clinic in weeks 2 and 6. 	Manage skin integrity to prevent skin 	damage around the edges of the cast.</a:t>
            </a:r>
          </a:p>
          <a:p>
            <a:pPr marL="285750" indent="-285750">
              <a:buFont typeface="Wingdings" panose="05000000000000000000" pitchFamily="2" charset="2"/>
              <a:buChar char="§"/>
            </a:pPr>
            <a:r>
              <a:rPr lang="en-AU" sz="1600"/>
              <a:t>UTI</a:t>
            </a:r>
          </a:p>
          <a:p>
            <a:r>
              <a:rPr lang="en-AU" sz="1600"/>
              <a:t>	Oral ciprofloxacin 250mg BD (2 times/day) 	until full 6-day	course is finished.</a:t>
            </a:r>
          </a:p>
          <a:p>
            <a:pPr marL="285750" indent="-285750">
              <a:buFont typeface="Wingdings" panose="05000000000000000000" pitchFamily="2" charset="2"/>
              <a:buChar char="§"/>
            </a:pPr>
            <a:r>
              <a:rPr lang="en-AU" sz="1600"/>
              <a:t>Pressure injury</a:t>
            </a:r>
          </a:p>
          <a:p>
            <a:r>
              <a:rPr lang="en-AU" sz="1600"/>
              <a:t>	Developed a stage 2 pressure injury to 	sacrum during admission</a:t>
            </a:r>
          </a:p>
          <a:p>
            <a:r>
              <a:rPr lang="en-AU" sz="1600"/>
              <a:t>	keep wound clean, use adhesive foam 	dressings, which may be left in place for 5 	days if not dirty</a:t>
            </a:r>
          </a:p>
          <a:p>
            <a:pPr marL="285750" indent="-285750">
              <a:buFont typeface="Wingdings" panose="05000000000000000000" pitchFamily="2" charset="2"/>
              <a:buChar char="§"/>
            </a:pPr>
            <a:r>
              <a:rPr lang="en-AU" sz="1600"/>
              <a:t>New medications on discharge</a:t>
            </a:r>
          </a:p>
          <a:p>
            <a:r>
              <a:rPr lang="en-AU" sz="1600"/>
              <a:t>	Oral oxycodone 2.5mg TDS for 3 days for 	pain. Must be reviewed in 3 days by GP to 	assess for ongoing pain management</a:t>
            </a:r>
          </a:p>
          <a:p>
            <a:r>
              <a:rPr lang="en-AU" sz="1600"/>
              <a:t>	Oral ciprofloxacin 250mg BD for 6 days</a:t>
            </a:r>
          </a:p>
        </p:txBody>
      </p:sp>
    </p:spTree>
    <p:extLst>
      <p:ext uri="{BB962C8B-B14F-4D97-AF65-F5344CB8AC3E}">
        <p14:creationId xmlns:p14="http://schemas.microsoft.com/office/powerpoint/2010/main" val="196532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E0227-93FD-4FBD-8501-DF5C6C05F4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084D0-0B94-6B5F-2961-A6C3F236E4A9}"/>
              </a:ext>
            </a:extLst>
          </p:cNvPr>
          <p:cNvSpPr>
            <a:spLocks noGrp="1"/>
          </p:cNvSpPr>
          <p:nvPr>
            <p:ph type="title"/>
          </p:nvPr>
        </p:nvSpPr>
        <p:spPr>
          <a:xfrm>
            <a:off x="762001" y="2378773"/>
            <a:ext cx="3245223" cy="1364561"/>
          </a:xfrm>
        </p:spPr>
        <p:txBody>
          <a:bodyPr/>
          <a:lstStyle/>
          <a:p>
            <a:r>
              <a:rPr lang="en-AU" sz="4400"/>
              <a:t>The transition back to Riverview</a:t>
            </a:r>
          </a:p>
        </p:txBody>
      </p:sp>
      <p:graphicFrame>
        <p:nvGraphicFramePr>
          <p:cNvPr id="3" name="Diagram 2">
            <a:extLst>
              <a:ext uri="{FF2B5EF4-FFF2-40B4-BE49-F238E27FC236}">
                <a16:creationId xmlns:a16="http://schemas.microsoft.com/office/drawing/2014/main" id="{7CD958D1-3AD9-8CCF-765E-DC9BD59F091B}"/>
              </a:ext>
            </a:extLst>
          </p:cNvPr>
          <p:cNvGraphicFramePr/>
          <p:nvPr>
            <p:extLst>
              <p:ext uri="{D42A27DB-BD31-4B8C-83A1-F6EECF244321}">
                <p14:modId xmlns:p14="http://schemas.microsoft.com/office/powerpoint/2010/main" val="3680481398"/>
              </p:ext>
            </p:extLst>
          </p:nvPr>
        </p:nvGraphicFramePr>
        <p:xfrm>
          <a:off x="5163669" y="67236"/>
          <a:ext cx="6831107" cy="6225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548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FFA1D-2E91-05D6-217D-812EDA89CB6F}"/>
              </a:ext>
            </a:extLst>
          </p:cNvPr>
          <p:cNvSpPr>
            <a:spLocks noGrp="1"/>
          </p:cNvSpPr>
          <p:nvPr>
            <p:ph idx="1"/>
          </p:nvPr>
        </p:nvSpPr>
        <p:spPr/>
        <p:txBody>
          <a:bodyPr/>
          <a:lstStyle/>
          <a:p>
            <a:r>
              <a:rPr lang="en-AU" b="0">
                <a:solidFill>
                  <a:schemeClr val="tx1"/>
                </a:solidFill>
              </a:rPr>
              <a:t>What issues did you notice relating to Maria’s transition back to Riverview?</a:t>
            </a:r>
          </a:p>
          <a:p>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p:txBody>
      </p:sp>
      <p:sp>
        <p:nvSpPr>
          <p:cNvPr id="3" name="Title 2">
            <a:extLst>
              <a:ext uri="{FF2B5EF4-FFF2-40B4-BE49-F238E27FC236}">
                <a16:creationId xmlns:a16="http://schemas.microsoft.com/office/drawing/2014/main" id="{13BA4C67-107D-2D65-9BEC-B7719D07E592}"/>
              </a:ext>
            </a:extLst>
          </p:cNvPr>
          <p:cNvSpPr>
            <a:spLocks noGrp="1"/>
          </p:cNvSpPr>
          <p:nvPr>
            <p:ph type="title"/>
          </p:nvPr>
        </p:nvSpPr>
        <p:spPr/>
        <p:txBody>
          <a:bodyPr/>
          <a:lstStyle/>
          <a:p>
            <a:r>
              <a:rPr lang="en-AU" sz="2400">
                <a:solidFill>
                  <a:schemeClr val="accent1"/>
                </a:solidFill>
              </a:rPr>
              <a:t>Reflection opportunity</a:t>
            </a:r>
            <a:endParaRPr lang="en-AU" sz="2400"/>
          </a:p>
        </p:txBody>
      </p:sp>
    </p:spTree>
    <p:extLst>
      <p:ext uri="{BB962C8B-B14F-4D97-AF65-F5344CB8AC3E}">
        <p14:creationId xmlns:p14="http://schemas.microsoft.com/office/powerpoint/2010/main" val="154046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DB73-5E92-47C7-1AFA-E95892EFEE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4027D3-C528-BAD7-7BBB-BDDDEB431E27}"/>
              </a:ext>
            </a:extLst>
          </p:cNvPr>
          <p:cNvSpPr>
            <a:spLocks noGrp="1"/>
          </p:cNvSpPr>
          <p:nvPr>
            <p:ph type="title"/>
          </p:nvPr>
        </p:nvSpPr>
        <p:spPr>
          <a:xfrm>
            <a:off x="761999" y="1638544"/>
            <a:ext cx="4305301" cy="1364561"/>
          </a:xfrm>
        </p:spPr>
        <p:txBody>
          <a:bodyPr/>
          <a:lstStyle/>
          <a:p>
            <a:r>
              <a:rPr lang="en-AU"/>
              <a:t>What do the Standards require?</a:t>
            </a:r>
          </a:p>
        </p:txBody>
      </p:sp>
      <p:sp>
        <p:nvSpPr>
          <p:cNvPr id="6" name="TextBox 5">
            <a:extLst>
              <a:ext uri="{FF2B5EF4-FFF2-40B4-BE49-F238E27FC236}">
                <a16:creationId xmlns:a16="http://schemas.microsoft.com/office/drawing/2014/main" id="{DAD7F4E7-3C95-34B8-42F4-22B9BD82DF56}"/>
              </a:ext>
            </a:extLst>
          </p:cNvPr>
          <p:cNvSpPr txBox="1"/>
          <p:nvPr/>
        </p:nvSpPr>
        <p:spPr>
          <a:xfrm>
            <a:off x="7379061" y="680273"/>
            <a:ext cx="3456841" cy="1477328"/>
          </a:xfrm>
          <a:prstGeom prst="rect">
            <a:avLst/>
          </a:prstGeom>
          <a:noFill/>
        </p:spPr>
        <p:txBody>
          <a:bodyPr wrap="square" lIns="91440" tIns="45720" rIns="91440" bIns="45720" anchor="t">
            <a:spAutoFit/>
          </a:bodyPr>
          <a:lstStyle/>
          <a:p>
            <a:r>
              <a:rPr lang="en-AU" i="0">
                <a:effectLst/>
                <a:latin typeface="Open Sans"/>
                <a:ea typeface="Open Sans"/>
                <a:cs typeface="Open Sans"/>
              </a:rPr>
              <a:t>What </a:t>
            </a:r>
            <a:r>
              <a:rPr lang="en-AU">
                <a:latin typeface="Open Sans"/>
                <a:ea typeface="Open Sans"/>
                <a:cs typeface="Open Sans"/>
              </a:rPr>
              <a:t>do the strengthened Quality Standards require when an older person transitions back to residential care from hospital?</a:t>
            </a:r>
            <a:endParaRPr lang="en-AU" i="0">
              <a:effectLst/>
              <a:latin typeface="Open Sans"/>
              <a:ea typeface="Open Sans"/>
              <a:cs typeface="Open Sans"/>
            </a:endParaRPr>
          </a:p>
        </p:txBody>
      </p:sp>
      <p:sp>
        <p:nvSpPr>
          <p:cNvPr id="2" name="TextBox 1">
            <a:extLst>
              <a:ext uri="{FF2B5EF4-FFF2-40B4-BE49-F238E27FC236}">
                <a16:creationId xmlns:a16="http://schemas.microsoft.com/office/drawing/2014/main" id="{39BF936A-29FA-4601-ECEA-D459131547C3}"/>
              </a:ext>
            </a:extLst>
          </p:cNvPr>
          <p:cNvSpPr txBox="1"/>
          <p:nvPr/>
        </p:nvSpPr>
        <p:spPr>
          <a:xfrm>
            <a:off x="7379061" y="2582191"/>
            <a:ext cx="3744686" cy="2585323"/>
          </a:xfrm>
          <a:prstGeom prst="rect">
            <a:avLst/>
          </a:prstGeom>
          <a:noFill/>
        </p:spPr>
        <p:txBody>
          <a:bodyPr wrap="square" rtlCol="0">
            <a:spAutoFit/>
          </a:bodyPr>
          <a:lstStyle/>
          <a:p>
            <a:r>
              <a:rPr lang="en-AU" dirty="0"/>
              <a:t>Use the following link/QR code to find the information from Standards 3 and 7 on the digital guidance.</a:t>
            </a:r>
          </a:p>
          <a:p>
            <a:endParaRPr lang="en-AU" dirty="0"/>
          </a:p>
          <a:p>
            <a:r>
              <a:rPr lang="en-AU" b="0" dirty="0">
                <a:hlinkClick r:id="rId3"/>
              </a:rPr>
              <a:t>Strengthened Quality Standards guidance | Aged Care Quality and Safety Commission</a:t>
            </a:r>
            <a:endParaRPr lang="en-AU" b="0" dirty="0"/>
          </a:p>
          <a:p>
            <a:endParaRPr lang="en-AU" dirty="0"/>
          </a:p>
        </p:txBody>
      </p:sp>
      <p:pic>
        <p:nvPicPr>
          <p:cNvPr id="9" name="Picture 8">
            <a:extLst>
              <a:ext uri="{FF2B5EF4-FFF2-40B4-BE49-F238E27FC236}">
                <a16:creationId xmlns:a16="http://schemas.microsoft.com/office/drawing/2014/main" id="{B7583ED5-A1D2-6850-CD56-0E34E1FF6D49}"/>
              </a:ext>
            </a:extLst>
          </p:cNvPr>
          <p:cNvPicPr>
            <a:picLocks noChangeAspect="1"/>
          </p:cNvPicPr>
          <p:nvPr/>
        </p:nvPicPr>
        <p:blipFill>
          <a:blip r:embed="rId4"/>
          <a:stretch>
            <a:fillRect/>
          </a:stretch>
        </p:blipFill>
        <p:spPr>
          <a:xfrm>
            <a:off x="1685924" y="3429000"/>
            <a:ext cx="2457450" cy="2409825"/>
          </a:xfrm>
          <a:prstGeom prst="rect">
            <a:avLst/>
          </a:prstGeom>
        </p:spPr>
      </p:pic>
    </p:spTree>
    <p:extLst>
      <p:ext uri="{BB962C8B-B14F-4D97-AF65-F5344CB8AC3E}">
        <p14:creationId xmlns:p14="http://schemas.microsoft.com/office/powerpoint/2010/main" val="396108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A31596-B1FB-BC83-E31C-4B61EB4A5EE6}"/>
              </a:ext>
            </a:extLst>
          </p:cNvPr>
          <p:cNvSpPr>
            <a:spLocks noGrp="1"/>
          </p:cNvSpPr>
          <p:nvPr>
            <p:ph type="title"/>
          </p:nvPr>
        </p:nvSpPr>
        <p:spPr>
          <a:xfrm>
            <a:off x="665744" y="1159826"/>
            <a:ext cx="11036261" cy="537936"/>
          </a:xfrm>
        </p:spPr>
        <p:txBody>
          <a:bodyPr/>
          <a:lstStyle/>
          <a:p>
            <a:r>
              <a:rPr lang="en-AU" sz="2400">
                <a:solidFill>
                  <a:schemeClr val="accent1"/>
                </a:solidFill>
              </a:rPr>
              <a:t>The Standards require:</a:t>
            </a:r>
            <a:r>
              <a:rPr lang="en-AU" sz="1600">
                <a:solidFill>
                  <a:schemeClr val="tx1"/>
                </a:solidFill>
              </a:rPr>
              <a:t> </a:t>
            </a:r>
            <a:r>
              <a:rPr lang="en-AU" sz="1600" i="1">
                <a:solidFill>
                  <a:schemeClr val="tx1"/>
                </a:solidFill>
                <a:latin typeface="+mn-lt"/>
              </a:rPr>
              <a:t>Fill out the missing information below, using the digital guidance to help</a:t>
            </a:r>
            <a:endParaRPr lang="en-AU" sz="2400" i="1">
              <a:solidFill>
                <a:schemeClr val="accent1"/>
              </a:solidFill>
              <a:latin typeface="+mn-lt"/>
            </a:endParaRPr>
          </a:p>
        </p:txBody>
      </p:sp>
      <p:graphicFrame>
        <p:nvGraphicFramePr>
          <p:cNvPr id="4" name="Table 3">
            <a:extLst>
              <a:ext uri="{FF2B5EF4-FFF2-40B4-BE49-F238E27FC236}">
                <a16:creationId xmlns:a16="http://schemas.microsoft.com/office/drawing/2014/main" id="{139EA8FA-6017-C5A7-20A6-CAF5F750C4D3}"/>
              </a:ext>
            </a:extLst>
          </p:cNvPr>
          <p:cNvGraphicFramePr>
            <a:graphicFrameLocks noGrp="1"/>
          </p:cNvGraphicFramePr>
          <p:nvPr>
            <p:extLst>
              <p:ext uri="{D42A27DB-BD31-4B8C-83A1-F6EECF244321}">
                <p14:modId xmlns:p14="http://schemas.microsoft.com/office/powerpoint/2010/main" val="618356235"/>
              </p:ext>
            </p:extLst>
          </p:nvPr>
        </p:nvGraphicFramePr>
        <p:xfrm>
          <a:off x="960699" y="1923433"/>
          <a:ext cx="10127848" cy="3921780"/>
        </p:xfrm>
        <a:graphic>
          <a:graphicData uri="http://schemas.openxmlformats.org/drawingml/2006/table">
            <a:tbl>
              <a:tblPr firstRow="1" bandRow="1">
                <a:tableStyleId>{21E4AEA4-8DFA-4A89-87EB-49C32662AFE0}</a:tableStyleId>
              </a:tblPr>
              <a:tblGrid>
                <a:gridCol w="3020992">
                  <a:extLst>
                    <a:ext uri="{9D8B030D-6E8A-4147-A177-3AD203B41FA5}">
                      <a16:colId xmlns:a16="http://schemas.microsoft.com/office/drawing/2014/main" val="3838754413"/>
                    </a:ext>
                  </a:extLst>
                </a:gridCol>
                <a:gridCol w="7106856">
                  <a:extLst>
                    <a:ext uri="{9D8B030D-6E8A-4147-A177-3AD203B41FA5}">
                      <a16:colId xmlns:a16="http://schemas.microsoft.com/office/drawing/2014/main" val="2460770073"/>
                    </a:ext>
                  </a:extLst>
                </a:gridCol>
              </a:tblGrid>
              <a:tr h="653630">
                <a:tc>
                  <a:txBody>
                    <a:bodyPr/>
                    <a:lstStyle/>
                    <a:p>
                      <a:r>
                        <a:rPr lang="en-AU"/>
                        <a:t>Standard 3 requires:</a:t>
                      </a:r>
                    </a:p>
                  </a:txBody>
                  <a:tcPr anchor="ctr"/>
                </a:tc>
                <a:tc>
                  <a:txBody>
                    <a:bodyPr/>
                    <a:lstStyle/>
                    <a:p>
                      <a:endParaRPr lang="en-AU"/>
                    </a:p>
                  </a:txBody>
                  <a:tcPr/>
                </a:tc>
                <a:extLst>
                  <a:ext uri="{0D108BD9-81ED-4DB2-BD59-A6C34878D82A}">
                    <a16:rowId xmlns:a16="http://schemas.microsoft.com/office/drawing/2014/main" val="689207472"/>
                  </a:ext>
                </a:extLst>
              </a:tr>
              <a:tr h="653630">
                <a:tc>
                  <a:txBody>
                    <a:bodyPr/>
                    <a:lstStyle/>
                    <a:p>
                      <a:r>
                        <a:rPr lang="en-AU"/>
                        <a:t>Outcome (s)</a:t>
                      </a:r>
                    </a:p>
                  </a:txBody>
                  <a:tcPr anchor="ctr"/>
                </a:tc>
                <a:tc>
                  <a:txBody>
                    <a:bodyPr/>
                    <a:lstStyle/>
                    <a:p>
                      <a:endParaRPr lang="en-AU"/>
                    </a:p>
                  </a:txBody>
                  <a:tcPr/>
                </a:tc>
                <a:extLst>
                  <a:ext uri="{0D108BD9-81ED-4DB2-BD59-A6C34878D82A}">
                    <a16:rowId xmlns:a16="http://schemas.microsoft.com/office/drawing/2014/main" val="4033882349"/>
                  </a:ext>
                </a:extLst>
              </a:tr>
              <a:tr h="653630">
                <a:tc>
                  <a:txBody>
                    <a:bodyPr/>
                    <a:lstStyle/>
                    <a:p>
                      <a:r>
                        <a:rPr lang="en-AU"/>
                        <a:t>Actions</a:t>
                      </a:r>
                    </a:p>
                  </a:txBody>
                  <a:tcPr anchor="ctr"/>
                </a:tc>
                <a:tc>
                  <a:txBody>
                    <a:bodyPr/>
                    <a:lstStyle/>
                    <a:p>
                      <a:endParaRPr lang="en-AU"/>
                    </a:p>
                  </a:txBody>
                  <a:tcPr/>
                </a:tc>
                <a:extLst>
                  <a:ext uri="{0D108BD9-81ED-4DB2-BD59-A6C34878D82A}">
                    <a16:rowId xmlns:a16="http://schemas.microsoft.com/office/drawing/2014/main" val="2307058773"/>
                  </a:ext>
                </a:extLst>
              </a:tr>
              <a:tr h="653630">
                <a:tc>
                  <a:txBody>
                    <a:bodyPr/>
                    <a:lstStyle/>
                    <a:p>
                      <a:r>
                        <a:rPr lang="en-AU" b="1">
                          <a:solidFill>
                            <a:schemeClr val="bg1"/>
                          </a:solidFill>
                        </a:rPr>
                        <a:t>Standard 7 requires:</a:t>
                      </a:r>
                    </a:p>
                  </a:txBody>
                  <a:tcPr anchor="ctr">
                    <a:solidFill>
                      <a:schemeClr val="accent2"/>
                    </a:solidFill>
                  </a:tcPr>
                </a:tc>
                <a:tc>
                  <a:txBody>
                    <a:bodyPr/>
                    <a:lstStyle/>
                    <a:p>
                      <a:endParaRPr lang="en-AU"/>
                    </a:p>
                  </a:txBody>
                  <a:tcPr>
                    <a:solidFill>
                      <a:schemeClr val="accent2"/>
                    </a:solidFill>
                  </a:tcPr>
                </a:tc>
                <a:extLst>
                  <a:ext uri="{0D108BD9-81ED-4DB2-BD59-A6C34878D82A}">
                    <a16:rowId xmlns:a16="http://schemas.microsoft.com/office/drawing/2014/main" val="1504143723"/>
                  </a:ext>
                </a:extLst>
              </a:tr>
              <a:tr h="653630">
                <a:tc>
                  <a:txBody>
                    <a:bodyPr/>
                    <a:lstStyle/>
                    <a:p>
                      <a:r>
                        <a:rPr lang="en-AU"/>
                        <a:t>Outcome(s)</a:t>
                      </a:r>
                    </a:p>
                  </a:txBody>
                  <a:tcPr anchor="ctr"/>
                </a:tc>
                <a:tc>
                  <a:txBody>
                    <a:bodyPr/>
                    <a:lstStyle/>
                    <a:p>
                      <a:endParaRPr lang="en-AU"/>
                    </a:p>
                  </a:txBody>
                  <a:tcPr/>
                </a:tc>
                <a:extLst>
                  <a:ext uri="{0D108BD9-81ED-4DB2-BD59-A6C34878D82A}">
                    <a16:rowId xmlns:a16="http://schemas.microsoft.com/office/drawing/2014/main" val="555341051"/>
                  </a:ext>
                </a:extLst>
              </a:tr>
              <a:tr h="653630">
                <a:tc>
                  <a:txBody>
                    <a:bodyPr/>
                    <a:lstStyle/>
                    <a:p>
                      <a:r>
                        <a:rPr lang="en-AU"/>
                        <a:t>Actions</a:t>
                      </a:r>
                    </a:p>
                  </a:txBody>
                  <a:tcPr anchor="ctr"/>
                </a:tc>
                <a:tc>
                  <a:txBody>
                    <a:bodyPr/>
                    <a:lstStyle/>
                    <a:p>
                      <a:endParaRPr lang="en-AU"/>
                    </a:p>
                  </a:txBody>
                  <a:tcPr/>
                </a:tc>
                <a:extLst>
                  <a:ext uri="{0D108BD9-81ED-4DB2-BD59-A6C34878D82A}">
                    <a16:rowId xmlns:a16="http://schemas.microsoft.com/office/drawing/2014/main" val="3655000495"/>
                  </a:ext>
                </a:extLst>
              </a:tr>
            </a:tbl>
          </a:graphicData>
        </a:graphic>
      </p:graphicFrame>
    </p:spTree>
    <p:extLst>
      <p:ext uri="{BB962C8B-B14F-4D97-AF65-F5344CB8AC3E}">
        <p14:creationId xmlns:p14="http://schemas.microsoft.com/office/powerpoint/2010/main" val="200366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1359F-2CE2-D33E-7B2F-E3E8E654A19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F326EC0-7656-DE65-9527-D9E6AA155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sp>
        <p:nvSpPr>
          <p:cNvPr id="2" name="TextBox 1">
            <a:extLst>
              <a:ext uri="{FF2B5EF4-FFF2-40B4-BE49-F238E27FC236}">
                <a16:creationId xmlns:a16="http://schemas.microsoft.com/office/drawing/2014/main" id="{5F18B258-5C89-8D53-ABB0-92DAA40168E7}"/>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16</a:t>
            </a:fld>
            <a:endParaRPr lang="en-AU" sz="1100">
              <a:solidFill>
                <a:schemeClr val="bg1"/>
              </a:solidFill>
            </a:endParaRPr>
          </a:p>
        </p:txBody>
      </p:sp>
      <p:graphicFrame>
        <p:nvGraphicFramePr>
          <p:cNvPr id="3" name="Table 2">
            <a:extLst>
              <a:ext uri="{FF2B5EF4-FFF2-40B4-BE49-F238E27FC236}">
                <a16:creationId xmlns:a16="http://schemas.microsoft.com/office/drawing/2014/main" id="{83013BFD-8CFD-2152-1C5B-108E3E946694}"/>
              </a:ext>
            </a:extLst>
          </p:cNvPr>
          <p:cNvGraphicFramePr>
            <a:graphicFrameLocks noGrp="1"/>
          </p:cNvGraphicFramePr>
          <p:nvPr>
            <p:extLst>
              <p:ext uri="{D42A27DB-BD31-4B8C-83A1-F6EECF244321}">
                <p14:modId xmlns:p14="http://schemas.microsoft.com/office/powerpoint/2010/main" val="2462680554"/>
              </p:ext>
            </p:extLst>
          </p:nvPr>
        </p:nvGraphicFramePr>
        <p:xfrm>
          <a:off x="5283200" y="151142"/>
          <a:ext cx="6468693" cy="2872429"/>
        </p:xfrm>
        <a:graphic>
          <a:graphicData uri="http://schemas.openxmlformats.org/drawingml/2006/table">
            <a:tbl>
              <a:tblPr firstRow="1" bandRow="1">
                <a:tableStyleId>{5C22544A-7EE6-4342-B048-85BDC9FD1C3A}</a:tableStyleId>
              </a:tblPr>
              <a:tblGrid>
                <a:gridCol w="3018426">
                  <a:extLst>
                    <a:ext uri="{9D8B030D-6E8A-4147-A177-3AD203B41FA5}">
                      <a16:colId xmlns:a16="http://schemas.microsoft.com/office/drawing/2014/main" val="172800261"/>
                    </a:ext>
                  </a:extLst>
                </a:gridCol>
                <a:gridCol w="3450267">
                  <a:extLst>
                    <a:ext uri="{9D8B030D-6E8A-4147-A177-3AD203B41FA5}">
                      <a16:colId xmlns:a16="http://schemas.microsoft.com/office/drawing/2014/main" val="3442246089"/>
                    </a:ext>
                  </a:extLst>
                </a:gridCol>
              </a:tblGrid>
              <a:tr h="394093">
                <a:tc gridSpan="2">
                  <a:txBody>
                    <a:bodyPr/>
                    <a:lstStyle/>
                    <a:p>
                      <a:r>
                        <a:rPr lang="en-GB" sz="1600"/>
                        <a:t>STANDARD 3: THE CARE AND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59A4"/>
                    </a:solidFill>
                  </a:tcPr>
                </a:tc>
                <a:tc hMerge="1">
                  <a:txBody>
                    <a:bodyPr/>
                    <a:lstStyle/>
                    <a:p>
                      <a:endParaRPr lang="en-US"/>
                    </a:p>
                  </a:txBody>
                  <a:tcPr/>
                </a:tc>
                <a:extLst>
                  <a:ext uri="{0D108BD9-81ED-4DB2-BD59-A6C34878D82A}">
                    <a16:rowId xmlns:a16="http://schemas.microsoft.com/office/drawing/2014/main" val="3870327474"/>
                  </a:ext>
                </a:extLst>
              </a:tr>
              <a:tr h="466656">
                <a:tc>
                  <a:txBody>
                    <a:bodyPr/>
                    <a:lstStyle/>
                    <a:p>
                      <a:pPr lvl="0">
                        <a:buNone/>
                      </a:pPr>
                      <a:r>
                        <a:rPr lang="en-GB" sz="1400" kern="1200" noProof="0">
                          <a:solidFill>
                            <a:schemeClr val="dk1"/>
                          </a:solidFill>
                          <a:latin typeface="+mn-lt"/>
                          <a:ea typeface="+mn-ea"/>
                          <a:cs typeface="+mn-cs"/>
                        </a:rPr>
                        <a:t>Outcome 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8FC1"/>
                    </a:solidFill>
                  </a:tcPr>
                </a:tc>
                <a:tc>
                  <a:txBody>
                    <a:bodyPr/>
                    <a:lstStyle/>
                    <a:p>
                      <a:pPr marL="0" lvl="0" algn="l" defTabSz="914400" rtl="0" eaLnBrk="1" latinLnBrk="0" hangingPunct="1">
                        <a:buNone/>
                      </a:pPr>
                      <a:r>
                        <a:rPr lang="en-US" sz="1400" kern="1200">
                          <a:solidFill>
                            <a:schemeClr val="dk1"/>
                          </a:solidFill>
                          <a:latin typeface="+mn-lt"/>
                          <a:ea typeface="+mn-ea"/>
                          <a:cs typeface="+mn-cs"/>
                        </a:rPr>
                        <a:t>Action 3.4.3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8FC1"/>
                    </a:solidFill>
                  </a:tcPr>
                </a:tc>
                <a:extLst>
                  <a:ext uri="{0D108BD9-81ED-4DB2-BD59-A6C34878D82A}">
                    <a16:rowId xmlns:a16="http://schemas.microsoft.com/office/drawing/2014/main" val="1347898703"/>
                  </a:ext>
                </a:extLst>
              </a:tr>
              <a:tr h="1047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The provider must ensure that individuals receive funded aged care services that are planned and coordinated, including where multiple health providers and registered providers, supporters of individuals and other persons supporting individuals are involved. </a:t>
                      </a:r>
                      <a:endParaRPr lang="en-AU"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The provider facilitates a planned and coordinated transition to or from the provider in collaboration with the individual and other providers of funded aged care services, and this is documented, communicated and effectively managed.</a:t>
                      </a:r>
                      <a:endParaRPr lang="en-AU" sz="1400" b="0" dirty="0"/>
                    </a:p>
                    <a:p>
                      <a:pPr lvl="0">
                        <a:buNone/>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3531776"/>
                  </a:ext>
                </a:extLst>
              </a:tr>
            </a:tbl>
          </a:graphicData>
        </a:graphic>
      </p:graphicFrame>
      <p:graphicFrame>
        <p:nvGraphicFramePr>
          <p:cNvPr id="5" name="Table 4">
            <a:extLst>
              <a:ext uri="{FF2B5EF4-FFF2-40B4-BE49-F238E27FC236}">
                <a16:creationId xmlns:a16="http://schemas.microsoft.com/office/drawing/2014/main" id="{EFAF8BF8-98C8-68A5-5595-C0FFF22F24F7}"/>
              </a:ext>
            </a:extLst>
          </p:cNvPr>
          <p:cNvGraphicFramePr>
            <a:graphicFrameLocks noGrp="1"/>
          </p:cNvGraphicFramePr>
          <p:nvPr>
            <p:extLst>
              <p:ext uri="{D42A27DB-BD31-4B8C-83A1-F6EECF244321}">
                <p14:modId xmlns:p14="http://schemas.microsoft.com/office/powerpoint/2010/main" val="4021452675"/>
              </p:ext>
            </p:extLst>
          </p:nvPr>
        </p:nvGraphicFramePr>
        <p:xfrm>
          <a:off x="5283200" y="3163083"/>
          <a:ext cx="6468693" cy="3464552"/>
        </p:xfrm>
        <a:graphic>
          <a:graphicData uri="http://schemas.openxmlformats.org/drawingml/2006/table">
            <a:tbl>
              <a:tblPr firstRow="1" bandRow="1">
                <a:tableStyleId>{5C22544A-7EE6-4342-B048-85BDC9FD1C3A}</a:tableStyleId>
              </a:tblPr>
              <a:tblGrid>
                <a:gridCol w="3046547">
                  <a:extLst>
                    <a:ext uri="{9D8B030D-6E8A-4147-A177-3AD203B41FA5}">
                      <a16:colId xmlns:a16="http://schemas.microsoft.com/office/drawing/2014/main" val="172800261"/>
                    </a:ext>
                  </a:extLst>
                </a:gridCol>
                <a:gridCol w="3422146">
                  <a:extLst>
                    <a:ext uri="{9D8B030D-6E8A-4147-A177-3AD203B41FA5}">
                      <a16:colId xmlns:a16="http://schemas.microsoft.com/office/drawing/2014/main" val="3442246089"/>
                    </a:ext>
                  </a:extLst>
                </a:gridCol>
              </a:tblGrid>
              <a:tr h="346136">
                <a:tc gridSpan="2">
                  <a:txBody>
                    <a:bodyPr/>
                    <a:lstStyle/>
                    <a:p>
                      <a:r>
                        <a:rPr lang="en-GB" sz="1600"/>
                        <a:t>STANDARD 7: THE RESIDENTIAL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221"/>
                    </a:solidFill>
                  </a:tcPr>
                </a:tc>
                <a:tc hMerge="1">
                  <a:txBody>
                    <a:bodyPr/>
                    <a:lstStyle/>
                    <a:p>
                      <a:endParaRPr lang="en-US"/>
                    </a:p>
                  </a:txBody>
                  <a:tcPr/>
                </a:tc>
                <a:extLst>
                  <a:ext uri="{0D108BD9-81ED-4DB2-BD59-A6C34878D82A}">
                    <a16:rowId xmlns:a16="http://schemas.microsoft.com/office/drawing/2014/main" val="3870327474"/>
                  </a:ext>
                </a:extLst>
              </a:tr>
              <a:tr h="466656">
                <a:tc>
                  <a:txBody>
                    <a:bodyPr/>
                    <a:lstStyle/>
                    <a:p>
                      <a:pPr lvl="0">
                        <a:buNone/>
                      </a:pPr>
                      <a:r>
                        <a:rPr lang="en-GB" sz="1400" kern="1200" noProof="0">
                          <a:solidFill>
                            <a:schemeClr val="dk1"/>
                          </a:solidFill>
                          <a:latin typeface="+mn-lt"/>
                          <a:ea typeface="+mn-ea"/>
                          <a:cs typeface="+mn-cs"/>
                        </a:rPr>
                        <a:t>Outcome 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5BB"/>
                    </a:solidFill>
                  </a:tcPr>
                </a:tc>
                <a:tc>
                  <a:txBody>
                    <a:bodyPr/>
                    <a:lstStyle/>
                    <a:p>
                      <a:pPr marL="0" lvl="0" algn="l" defTabSz="914400" rtl="0" eaLnBrk="1" latinLnBrk="0" hangingPunct="1">
                        <a:buNone/>
                      </a:pPr>
                      <a:r>
                        <a:rPr lang="en-US" sz="1400" kern="1200">
                          <a:solidFill>
                            <a:schemeClr val="dk1"/>
                          </a:solidFill>
                          <a:latin typeface="+mn-lt"/>
                          <a:ea typeface="+mn-ea"/>
                          <a:cs typeface="+mn-cs"/>
                        </a:rPr>
                        <a:t>Action 7.2.1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5BB"/>
                    </a:solidFill>
                  </a:tcPr>
                </a:tc>
                <a:extLst>
                  <a:ext uri="{0D108BD9-81ED-4DB2-BD59-A6C34878D82A}">
                    <a16:rowId xmlns:a16="http://schemas.microsoft.com/office/drawing/2014/main" val="1347898703"/>
                  </a:ext>
                </a:extLst>
              </a:tr>
              <a:tr h="1047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The provider must ensure that individuals experience a well-coordinated transition, whether planned or unplanned, to or from a provider. The provider must set out clear responsibility and accountability for the delivery of funded aged care services between aged care workers, </a:t>
                      </a:r>
                      <a:r>
                        <a:rPr lang="en-US" sz="1400" dirty="0"/>
                        <a:t>registered health practitioners, allied health professionals </a:t>
                      </a:r>
                      <a:r>
                        <a:rPr lang="en-AU" sz="1400" dirty="0"/>
                        <a:t>and across organisations.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400" dirty="0"/>
                        <a:t>The provider has processes for transitioning individuals to and from hospital, other care services and stays in the community, and ensures that:</a:t>
                      </a:r>
                    </a:p>
                    <a:p>
                      <a:r>
                        <a:rPr lang="en-AU" sz="1400" dirty="0"/>
                        <a:t>b) there is continuity of care for the individual</a:t>
                      </a:r>
                    </a:p>
                    <a:p>
                      <a:r>
                        <a:rPr lang="en-AU" sz="1400" dirty="0"/>
                        <a:t>e) when the individual transitions back to the service, their funded aged care services are reviewed and adjusted as needed.</a:t>
                      </a:r>
                      <a:endParaRPr lang="en-A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3531776"/>
                  </a:ext>
                </a:extLst>
              </a:tr>
            </a:tbl>
          </a:graphicData>
        </a:graphic>
      </p:graphicFrame>
      <p:pic>
        <p:nvPicPr>
          <p:cNvPr id="9" name="Picture 8" descr="A circular diagram of a community&#10;&#10;AI-generated content may be incorrect.">
            <a:extLst>
              <a:ext uri="{FF2B5EF4-FFF2-40B4-BE49-F238E27FC236}">
                <a16:creationId xmlns:a16="http://schemas.microsoft.com/office/drawing/2014/main" id="{3725D8B9-AABF-0CEB-EB0F-B07B01369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78" y="1773489"/>
            <a:ext cx="3537031" cy="3537031"/>
          </a:xfrm>
          <a:prstGeom prst="rect">
            <a:avLst/>
          </a:prstGeom>
        </p:spPr>
      </p:pic>
    </p:spTree>
    <p:extLst>
      <p:ext uri="{BB962C8B-B14F-4D97-AF65-F5344CB8AC3E}">
        <p14:creationId xmlns:p14="http://schemas.microsoft.com/office/powerpoint/2010/main" val="2469388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9D810DC-44E3-1869-CA6B-862773052B22}"/>
              </a:ext>
            </a:extLst>
          </p:cNvPr>
          <p:cNvGraphicFramePr>
            <a:graphicFrameLocks noGrp="1"/>
          </p:cNvGraphicFramePr>
          <p:nvPr>
            <p:ph idx="1"/>
            <p:extLst>
              <p:ext uri="{D42A27DB-BD31-4B8C-83A1-F6EECF244321}">
                <p14:modId xmlns:p14="http://schemas.microsoft.com/office/powerpoint/2010/main" val="2383680119"/>
              </p:ext>
            </p:extLst>
          </p:nvPr>
        </p:nvGraphicFramePr>
        <p:xfrm>
          <a:off x="762000" y="1635512"/>
          <a:ext cx="10710862" cy="4391645"/>
        </p:xfrm>
        <a:graphic>
          <a:graphicData uri="http://schemas.openxmlformats.org/drawingml/2006/table">
            <a:tbl>
              <a:tblPr firstRow="1" bandRow="1">
                <a:tableStyleId>{5C22544A-7EE6-4342-B048-85BDC9FD1C3A}</a:tableStyleId>
              </a:tblPr>
              <a:tblGrid>
                <a:gridCol w="5355431">
                  <a:extLst>
                    <a:ext uri="{9D8B030D-6E8A-4147-A177-3AD203B41FA5}">
                      <a16:colId xmlns:a16="http://schemas.microsoft.com/office/drawing/2014/main" val="964881306"/>
                    </a:ext>
                  </a:extLst>
                </a:gridCol>
                <a:gridCol w="5355431">
                  <a:extLst>
                    <a:ext uri="{9D8B030D-6E8A-4147-A177-3AD203B41FA5}">
                      <a16:colId xmlns:a16="http://schemas.microsoft.com/office/drawing/2014/main" val="916082052"/>
                    </a:ext>
                  </a:extLst>
                </a:gridCol>
              </a:tblGrid>
              <a:tr h="393934">
                <a:tc>
                  <a:txBody>
                    <a:bodyPr/>
                    <a:lstStyle/>
                    <a:p>
                      <a:r>
                        <a:rPr lang="en-AU"/>
                        <a:t>Question</a:t>
                      </a:r>
                    </a:p>
                  </a:txBody>
                  <a:tcPr/>
                </a:tc>
                <a:tc>
                  <a:txBody>
                    <a:bodyPr/>
                    <a:lstStyle/>
                    <a:p>
                      <a:r>
                        <a:rPr lang="en-AU"/>
                        <a:t>Answer</a:t>
                      </a:r>
                    </a:p>
                  </a:txBody>
                  <a:tcPr/>
                </a:tc>
                <a:extLst>
                  <a:ext uri="{0D108BD9-81ED-4DB2-BD59-A6C34878D82A}">
                    <a16:rowId xmlns:a16="http://schemas.microsoft.com/office/drawing/2014/main" val="753362772"/>
                  </a:ext>
                </a:extLst>
              </a:tr>
              <a:tr h="1852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chemeClr val="tx1"/>
                          </a:solidFill>
                          <a:effectLst/>
                          <a:latin typeface="+mn-lt"/>
                          <a:ea typeface="Open Sans"/>
                          <a:cs typeface="Open Sans"/>
                        </a:rPr>
                        <a:t>What could have been done to ensure Maria’s transition back to Riverview was coordinated, planned, and managed effectively to ensure continuity of care?</a:t>
                      </a:r>
                    </a:p>
                  </a:txBody>
                  <a:tcPr anchor="ctr"/>
                </a:tc>
                <a:tc>
                  <a:txBody>
                    <a:bodyPr/>
                    <a:lstStyle/>
                    <a:p>
                      <a:pPr marL="285750" indent="-285750">
                        <a:buFont typeface="Wingdings" panose="05000000000000000000" pitchFamily="2" charset="2"/>
                        <a:buChar char="§"/>
                      </a:pPr>
                      <a:r>
                        <a:rPr lang="en-AU"/>
                        <a:t>  </a:t>
                      </a:r>
                    </a:p>
                    <a:p>
                      <a:pPr marL="285750" indent="-285750">
                        <a:buFont typeface="Wingdings" panose="05000000000000000000" pitchFamily="2" charset="2"/>
                        <a:buChar char="§"/>
                      </a:pPr>
                      <a:endParaRPr lang="en-AU"/>
                    </a:p>
                    <a:p>
                      <a:pPr marL="285750" indent="-285750">
                        <a:buFont typeface="Wingdings" panose="05000000000000000000" pitchFamily="2" charset="2"/>
                        <a:buChar char="§"/>
                      </a:pPr>
                      <a:r>
                        <a:rPr lang="en-AU"/>
                        <a:t>  </a:t>
                      </a:r>
                    </a:p>
                    <a:p>
                      <a:pPr marL="285750" indent="-285750">
                        <a:buFont typeface="Wingdings" panose="05000000000000000000" pitchFamily="2" charset="2"/>
                        <a:buChar char="§"/>
                      </a:pPr>
                      <a:endParaRPr lang="en-AU"/>
                    </a:p>
                    <a:p>
                      <a:pPr marL="285750" indent="-285750">
                        <a:buFont typeface="Wingdings" panose="05000000000000000000" pitchFamily="2" charset="2"/>
                        <a:buChar char="§"/>
                      </a:pPr>
                      <a:r>
                        <a:rPr lang="en-AU"/>
                        <a:t>  </a:t>
                      </a:r>
                    </a:p>
                    <a:p>
                      <a:pPr marL="285750" indent="-285750">
                        <a:buFont typeface="Wingdings" panose="05000000000000000000" pitchFamily="2" charset="2"/>
                        <a:buChar char="§"/>
                      </a:pPr>
                      <a:endParaRPr lang="en-AU"/>
                    </a:p>
                  </a:txBody>
                  <a:tcPr/>
                </a:tc>
                <a:extLst>
                  <a:ext uri="{0D108BD9-81ED-4DB2-BD59-A6C34878D82A}">
                    <a16:rowId xmlns:a16="http://schemas.microsoft.com/office/drawing/2014/main" val="1683330602"/>
                  </a:ext>
                </a:extLst>
              </a:tr>
              <a:tr h="21447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a:solidFill>
                            <a:schemeClr val="tx1"/>
                          </a:solidFill>
                        </a:rPr>
                        <a:t>What processes or systems do we have in our organisation that could ensure a successful transition in alignment with the Standards?</a:t>
                      </a:r>
                    </a:p>
                  </a:txBody>
                  <a:tcPr anchor="ctr"/>
                </a:tc>
                <a:tc>
                  <a:txBody>
                    <a:bodyPr/>
                    <a:lstStyle/>
                    <a:p>
                      <a:pPr marL="285750" indent="-285750">
                        <a:buFont typeface="Wingdings" panose="05000000000000000000" pitchFamily="2" charset="2"/>
                        <a:buChar char="§"/>
                      </a:pPr>
                      <a:r>
                        <a:rPr lang="en-AU"/>
                        <a:t>  </a:t>
                      </a:r>
                    </a:p>
                    <a:p>
                      <a:endParaRPr lang="en-AU"/>
                    </a:p>
                    <a:p>
                      <a:pPr marL="285750" indent="-285750">
                        <a:buFont typeface="Wingdings" panose="05000000000000000000" pitchFamily="2" charset="2"/>
                        <a:buChar char="§"/>
                      </a:pPr>
                      <a:r>
                        <a:rPr lang="en-AU"/>
                        <a:t>  </a:t>
                      </a:r>
                    </a:p>
                    <a:p>
                      <a:endParaRPr lang="en-AU"/>
                    </a:p>
                    <a:p>
                      <a:pPr marL="285750" indent="-285750">
                        <a:buFont typeface="Wingdings" panose="05000000000000000000" pitchFamily="2" charset="2"/>
                        <a:buChar char="§"/>
                      </a:pPr>
                      <a:r>
                        <a:rPr lang="en-AU"/>
                        <a:t>  </a:t>
                      </a:r>
                    </a:p>
                    <a:p>
                      <a:endParaRPr lang="en-AU"/>
                    </a:p>
                    <a:p>
                      <a:endParaRPr lang="en-AU"/>
                    </a:p>
                  </a:txBody>
                  <a:tcPr/>
                </a:tc>
                <a:extLst>
                  <a:ext uri="{0D108BD9-81ED-4DB2-BD59-A6C34878D82A}">
                    <a16:rowId xmlns:a16="http://schemas.microsoft.com/office/drawing/2014/main" val="4122003849"/>
                  </a:ext>
                </a:extLst>
              </a:tr>
            </a:tbl>
          </a:graphicData>
        </a:graphic>
      </p:graphicFrame>
      <p:sp>
        <p:nvSpPr>
          <p:cNvPr id="3" name="Title 2">
            <a:extLst>
              <a:ext uri="{FF2B5EF4-FFF2-40B4-BE49-F238E27FC236}">
                <a16:creationId xmlns:a16="http://schemas.microsoft.com/office/drawing/2014/main" id="{C17E3B8D-A950-FBCA-A4D7-B0A086A3B2B3}"/>
              </a:ext>
            </a:extLst>
          </p:cNvPr>
          <p:cNvSpPr>
            <a:spLocks noGrp="1"/>
          </p:cNvSpPr>
          <p:nvPr>
            <p:ph type="title"/>
          </p:nvPr>
        </p:nvSpPr>
        <p:spPr>
          <a:xfrm>
            <a:off x="665744" y="992558"/>
            <a:ext cx="9682163" cy="537936"/>
          </a:xfrm>
        </p:spPr>
        <p:txBody>
          <a:bodyPr/>
          <a:lstStyle/>
          <a:p>
            <a:r>
              <a:rPr lang="en-AU"/>
              <a:t>Participant responses:</a:t>
            </a:r>
          </a:p>
        </p:txBody>
      </p:sp>
    </p:spTree>
    <p:extLst>
      <p:ext uri="{BB962C8B-B14F-4D97-AF65-F5344CB8AC3E}">
        <p14:creationId xmlns:p14="http://schemas.microsoft.com/office/powerpoint/2010/main" val="397976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FB86-9C49-D5D4-0D0A-CBAB6EB64A63}"/>
              </a:ext>
            </a:extLst>
          </p:cNvPr>
          <p:cNvSpPr>
            <a:spLocks noGrp="1"/>
          </p:cNvSpPr>
          <p:nvPr>
            <p:ph type="title"/>
          </p:nvPr>
        </p:nvSpPr>
        <p:spPr>
          <a:xfrm>
            <a:off x="440106" y="2393287"/>
            <a:ext cx="4063314" cy="1870103"/>
          </a:xfrm>
        </p:spPr>
        <p:txBody>
          <a:bodyPr/>
          <a:lstStyle/>
          <a:p>
            <a:r>
              <a:rPr lang="en-AU"/>
              <a:t>Transitions at</a:t>
            </a:r>
            <a:br>
              <a:rPr lang="en-AU"/>
            </a:br>
            <a:r>
              <a:rPr lang="en-AU" sz="3200" i="1"/>
              <a:t>[insert name of your organisation here]</a:t>
            </a:r>
            <a:endParaRPr lang="en-AU" i="1"/>
          </a:p>
        </p:txBody>
      </p:sp>
      <p:sp>
        <p:nvSpPr>
          <p:cNvPr id="4" name="Content Placeholder 3">
            <a:extLst>
              <a:ext uri="{FF2B5EF4-FFF2-40B4-BE49-F238E27FC236}">
                <a16:creationId xmlns:a16="http://schemas.microsoft.com/office/drawing/2014/main" id="{86D15CFA-0FF9-D324-41F3-FE9904AD3497}"/>
              </a:ext>
            </a:extLst>
          </p:cNvPr>
          <p:cNvSpPr>
            <a:spLocks noGrp="1"/>
          </p:cNvSpPr>
          <p:nvPr>
            <p:ph idx="1"/>
          </p:nvPr>
        </p:nvSpPr>
        <p:spPr>
          <a:xfrm>
            <a:off x="5789437" y="944479"/>
            <a:ext cx="5410915" cy="4969042"/>
          </a:xfrm>
        </p:spPr>
        <p:txBody>
          <a:bodyPr/>
          <a:lstStyle/>
          <a:p>
            <a:r>
              <a:rPr lang="en-AU" b="0">
                <a:solidFill>
                  <a:schemeClr val="tx1"/>
                </a:solidFill>
              </a:rPr>
              <a:t>Our policies include:</a:t>
            </a: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rPr>
              <a:t>Our processes for transition are:</a:t>
            </a: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rPr>
              <a:t>Who is responsible for transitions:</a:t>
            </a: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rPr>
              <a:t>What our actions should be if we don’t receive enough information:</a:t>
            </a:r>
          </a:p>
          <a:p>
            <a:endParaRPr lang="en-AU" b="0">
              <a:solidFill>
                <a:schemeClr val="tx1"/>
              </a:solidFill>
            </a:endParaRPr>
          </a:p>
          <a:p>
            <a:endParaRPr lang="en-AU" b="0">
              <a:solidFill>
                <a:schemeClr val="tx1"/>
              </a:solidFill>
            </a:endParaRPr>
          </a:p>
        </p:txBody>
      </p:sp>
    </p:spTree>
    <p:extLst>
      <p:ext uri="{BB962C8B-B14F-4D97-AF65-F5344CB8AC3E}">
        <p14:creationId xmlns:p14="http://schemas.microsoft.com/office/powerpoint/2010/main" val="2912775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B34B18-0259-2FE8-4AAF-8309728794DA}"/>
              </a:ext>
            </a:extLst>
          </p:cNvPr>
          <p:cNvSpPr>
            <a:spLocks noGrp="1"/>
          </p:cNvSpPr>
          <p:nvPr>
            <p:ph idx="1"/>
          </p:nvPr>
        </p:nvSpPr>
        <p:spPr>
          <a:xfrm>
            <a:off x="762000" y="2404152"/>
            <a:ext cx="10710333" cy="3421109"/>
          </a:xfrm>
        </p:spPr>
        <p:txBody>
          <a:bodyPr/>
          <a:lstStyle/>
          <a:p>
            <a:r>
              <a:rPr lang="en-AU" b="0">
                <a:solidFill>
                  <a:schemeClr val="tx1"/>
                </a:solidFill>
              </a:rPr>
              <a:t>Should you wish to access any further resources related to this case study, all modules are available via ALIS on the following link: </a:t>
            </a:r>
            <a:r>
              <a:rPr lang="en-AU">
                <a:hlinkClick r:id="rId2"/>
              </a:rPr>
              <a:t>https://learning.agedcarequality.gov.au/view_program/11</a:t>
            </a:r>
            <a:endParaRPr lang="en-AU"/>
          </a:p>
          <a:p>
            <a:endParaRPr lang="en-AU"/>
          </a:p>
          <a:p>
            <a:r>
              <a:rPr lang="en-AU" b="0">
                <a:solidFill>
                  <a:schemeClr val="tx1"/>
                </a:solidFill>
              </a:rPr>
              <a:t>The ALIS learning includes a series of modules, taking you through the case study in detail, providing additional reflection questions to discuss within your setting. </a:t>
            </a:r>
          </a:p>
          <a:p>
            <a:endParaRPr lang="en-AU"/>
          </a:p>
        </p:txBody>
      </p:sp>
      <p:sp>
        <p:nvSpPr>
          <p:cNvPr id="5" name="Title 4">
            <a:extLst>
              <a:ext uri="{FF2B5EF4-FFF2-40B4-BE49-F238E27FC236}">
                <a16:creationId xmlns:a16="http://schemas.microsoft.com/office/drawing/2014/main" id="{5D45F9F6-5590-4E5D-68A8-E37C587547F3}"/>
              </a:ext>
            </a:extLst>
          </p:cNvPr>
          <p:cNvSpPr>
            <a:spLocks noGrp="1"/>
          </p:cNvSpPr>
          <p:nvPr>
            <p:ph type="title"/>
          </p:nvPr>
        </p:nvSpPr>
        <p:spPr/>
        <p:txBody>
          <a:bodyPr/>
          <a:lstStyle/>
          <a:p>
            <a:r>
              <a:rPr lang="en-AU"/>
              <a:t>Facilitator information</a:t>
            </a:r>
          </a:p>
        </p:txBody>
      </p:sp>
    </p:spTree>
    <p:extLst>
      <p:ext uri="{BB962C8B-B14F-4D97-AF65-F5344CB8AC3E}">
        <p14:creationId xmlns:p14="http://schemas.microsoft.com/office/powerpoint/2010/main" val="90101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7200B-155B-C676-E755-ACFD5A6320DD}"/>
              </a:ext>
            </a:extLst>
          </p:cNvPr>
          <p:cNvSpPr>
            <a:spLocks noGrp="1"/>
          </p:cNvSpPr>
          <p:nvPr>
            <p:ph type="ctrTitle"/>
          </p:nvPr>
        </p:nvSpPr>
        <p:spPr>
          <a:xfrm>
            <a:off x="703403" y="1504082"/>
            <a:ext cx="4056590" cy="2021170"/>
          </a:xfrm>
        </p:spPr>
        <p:txBody>
          <a:bodyPr anchor="t">
            <a:noAutofit/>
          </a:bodyPr>
          <a:lstStyle/>
          <a:p>
            <a:br>
              <a:rPr lang="en-AU" sz="3200"/>
            </a:br>
            <a:r>
              <a:rPr lang="en-AU" sz="3200"/>
              <a:t>The strengthened Quality Standards: Preparing for the changes</a:t>
            </a:r>
          </a:p>
        </p:txBody>
      </p:sp>
      <p:sp>
        <p:nvSpPr>
          <p:cNvPr id="5" name="Text Placeholder 4">
            <a:extLst>
              <a:ext uri="{FF2B5EF4-FFF2-40B4-BE49-F238E27FC236}">
                <a16:creationId xmlns:a16="http://schemas.microsoft.com/office/drawing/2014/main" id="{0A447E8A-E827-993D-CE56-4C6113F8EB46}"/>
              </a:ext>
            </a:extLst>
          </p:cNvPr>
          <p:cNvSpPr>
            <a:spLocks noGrp="1"/>
          </p:cNvSpPr>
          <p:nvPr>
            <p:ph type="body" sz="quarter" idx="13"/>
          </p:nvPr>
        </p:nvSpPr>
        <p:spPr>
          <a:xfrm>
            <a:off x="665831" y="4155989"/>
            <a:ext cx="4094162" cy="902147"/>
          </a:xfrm>
        </p:spPr>
        <p:txBody>
          <a:bodyPr vert="horz" lIns="0" tIns="0" rIns="0" bIns="0" rtlCol="0" anchor="t">
            <a:normAutofit fontScale="85000" lnSpcReduction="20000"/>
          </a:bodyPr>
          <a:lstStyle/>
          <a:p>
            <a:pPr>
              <a:spcAft>
                <a:spcPts val="600"/>
              </a:spcAft>
            </a:pPr>
            <a:r>
              <a:rPr lang="en-AU" sz="3200">
                <a:ea typeface="Open Sans Light"/>
                <a:cs typeface="Open Sans Light"/>
              </a:rPr>
              <a:t>Residential Care Provider resource</a:t>
            </a:r>
            <a:endParaRPr lang="en-AU" sz="3200"/>
          </a:p>
          <a:p>
            <a:pPr>
              <a:spcAft>
                <a:spcPts val="600"/>
              </a:spcAft>
            </a:pPr>
            <a:endParaRPr lang="en-AU" sz="3200"/>
          </a:p>
        </p:txBody>
      </p:sp>
    </p:spTree>
    <p:extLst>
      <p:ext uri="{BB962C8B-B14F-4D97-AF65-F5344CB8AC3E}">
        <p14:creationId xmlns:p14="http://schemas.microsoft.com/office/powerpoint/2010/main" val="4109646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060B4-1E5D-ACF2-7B75-3CEF19F21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3F37A-3DFA-F394-CAFD-BECFE3D3FD38}"/>
              </a:ext>
            </a:extLst>
          </p:cNvPr>
          <p:cNvSpPr>
            <a:spLocks noGrp="1"/>
          </p:cNvSpPr>
          <p:nvPr>
            <p:ph type="ctrTitle"/>
          </p:nvPr>
        </p:nvSpPr>
        <p:spPr>
          <a:xfrm>
            <a:off x="677336" y="2502705"/>
            <a:ext cx="4056590" cy="1052513"/>
          </a:xfrm>
        </p:spPr>
        <p:txBody>
          <a:bodyPr anchor="t">
            <a:normAutofit/>
          </a:bodyPr>
          <a:lstStyle/>
          <a:p>
            <a:r>
              <a:rPr lang="en-GB"/>
              <a:t>Section 2</a:t>
            </a:r>
          </a:p>
        </p:txBody>
      </p:sp>
      <p:sp>
        <p:nvSpPr>
          <p:cNvPr id="3" name="Text Placeholder 2">
            <a:extLst>
              <a:ext uri="{FF2B5EF4-FFF2-40B4-BE49-F238E27FC236}">
                <a16:creationId xmlns:a16="http://schemas.microsoft.com/office/drawing/2014/main" id="{18010CCC-CF94-18E6-8E86-9741A96E1948}"/>
              </a:ext>
            </a:extLst>
          </p:cNvPr>
          <p:cNvSpPr>
            <a:spLocks noGrp="1"/>
          </p:cNvSpPr>
          <p:nvPr>
            <p:ph type="body" sz="quarter" idx="13"/>
          </p:nvPr>
        </p:nvSpPr>
        <p:spPr>
          <a:xfrm>
            <a:off x="639764" y="3230574"/>
            <a:ext cx="4094162" cy="649288"/>
          </a:xfrm>
        </p:spPr>
        <p:txBody>
          <a:bodyPr vert="horz" lIns="0" tIns="0" rIns="0" bIns="0" rtlCol="0" anchor="t">
            <a:normAutofit lnSpcReduction="10000"/>
          </a:bodyPr>
          <a:lstStyle/>
          <a:p>
            <a:pPr>
              <a:spcAft>
                <a:spcPts val="600"/>
              </a:spcAft>
            </a:pPr>
            <a:r>
              <a:rPr lang="en-GB">
                <a:ea typeface="Open Sans Light"/>
                <a:cs typeface="Open Sans Light"/>
              </a:rPr>
              <a:t>Relating Standards to your own organisation</a:t>
            </a:r>
          </a:p>
        </p:txBody>
      </p:sp>
    </p:spTree>
    <p:extLst>
      <p:ext uri="{BB962C8B-B14F-4D97-AF65-F5344CB8AC3E}">
        <p14:creationId xmlns:p14="http://schemas.microsoft.com/office/powerpoint/2010/main" val="275780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erving food to an old person&#10;&#10;AI-generated content may be incorrect.">
            <a:extLst>
              <a:ext uri="{FF2B5EF4-FFF2-40B4-BE49-F238E27FC236}">
                <a16:creationId xmlns:a16="http://schemas.microsoft.com/office/drawing/2014/main" id="{8BF85E3C-1823-70F6-FA3B-0B4128807935}"/>
              </a:ext>
            </a:extLst>
          </p:cNvPr>
          <p:cNvPicPr>
            <a:picLocks noGrp="1" noChangeAspect="1"/>
          </p:cNvPicPr>
          <p:nvPr>
            <p:ph type="pic" sz="quarter" idx="14"/>
          </p:nvPr>
        </p:nvPicPr>
        <p:blipFill>
          <a:blip r:embed="rId3"/>
          <a:srcRect l="7963" r="17593"/>
          <a:stretch/>
        </p:blipFill>
        <p:spPr>
          <a:xfrm>
            <a:off x="4529446" y="0"/>
            <a:ext cx="7657875" cy="6678592"/>
          </a:xfrm>
        </p:spPr>
      </p:pic>
      <p:sp>
        <p:nvSpPr>
          <p:cNvPr id="3" name="Content Placeholder 2">
            <a:extLst>
              <a:ext uri="{FF2B5EF4-FFF2-40B4-BE49-F238E27FC236}">
                <a16:creationId xmlns:a16="http://schemas.microsoft.com/office/drawing/2014/main" id="{78FC4DF2-0D38-162B-C261-FD4AC3DA5764}"/>
              </a:ext>
            </a:extLst>
          </p:cNvPr>
          <p:cNvSpPr>
            <a:spLocks noGrp="1"/>
          </p:cNvSpPr>
          <p:nvPr>
            <p:ph idx="1"/>
          </p:nvPr>
        </p:nvSpPr>
        <p:spPr>
          <a:xfrm>
            <a:off x="401762" y="3691035"/>
            <a:ext cx="3833813" cy="2361057"/>
          </a:xfrm>
        </p:spPr>
        <p:txBody>
          <a:bodyPr/>
          <a:lstStyle/>
          <a:p>
            <a:r>
              <a:rPr lang="en-GB" b="0" i="1"/>
              <a:t>Add a scenario here for a case study from an issue that happened in your setting.</a:t>
            </a:r>
          </a:p>
        </p:txBody>
      </p:sp>
      <p:sp>
        <p:nvSpPr>
          <p:cNvPr id="4" name="Title 3">
            <a:extLst>
              <a:ext uri="{FF2B5EF4-FFF2-40B4-BE49-F238E27FC236}">
                <a16:creationId xmlns:a16="http://schemas.microsoft.com/office/drawing/2014/main" id="{3443DCCE-1AF6-5FC6-1511-51E94D2D2217}"/>
              </a:ext>
            </a:extLst>
          </p:cNvPr>
          <p:cNvSpPr>
            <a:spLocks noGrp="1"/>
          </p:cNvSpPr>
          <p:nvPr>
            <p:ph type="title"/>
          </p:nvPr>
        </p:nvSpPr>
        <p:spPr>
          <a:xfrm>
            <a:off x="396999" y="1438918"/>
            <a:ext cx="3752091" cy="1990081"/>
          </a:xfrm>
        </p:spPr>
        <p:txBody>
          <a:bodyPr/>
          <a:lstStyle/>
          <a:p>
            <a:r>
              <a:rPr lang="en-GB"/>
              <a:t>Working through a case study in our organisation</a:t>
            </a:r>
          </a:p>
        </p:txBody>
      </p:sp>
    </p:spTree>
    <p:extLst>
      <p:ext uri="{BB962C8B-B14F-4D97-AF65-F5344CB8AC3E}">
        <p14:creationId xmlns:p14="http://schemas.microsoft.com/office/powerpoint/2010/main" val="51644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73FDA-FE5E-1494-9E04-73813D331F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BCF335-B6C4-EBA9-6657-2723CDEC4333}"/>
              </a:ext>
            </a:extLst>
          </p:cNvPr>
          <p:cNvSpPr txBox="1"/>
          <p:nvPr/>
        </p:nvSpPr>
        <p:spPr>
          <a:xfrm>
            <a:off x="679938" y="691661"/>
            <a:ext cx="4864519" cy="5016758"/>
          </a:xfrm>
          <a:prstGeom prst="rect">
            <a:avLst/>
          </a:prstGeom>
          <a:noFill/>
          <a:ln w="38100">
            <a:solidFill>
              <a:schemeClr val="accent2"/>
            </a:solidFill>
          </a:ln>
        </p:spPr>
        <p:txBody>
          <a:bodyPr wrap="square" rtlCol="0">
            <a:spAutoFit/>
          </a:bodyPr>
          <a:lstStyle/>
          <a:p>
            <a:r>
              <a:rPr lang="en-AU" sz="1600" b="1" dirty="0"/>
              <a:t>Background information about Maria</a:t>
            </a:r>
          </a:p>
          <a:p>
            <a:endParaRPr lang="en-AU" sz="1600" dirty="0"/>
          </a:p>
          <a:p>
            <a:pPr marL="285750" indent="-285750">
              <a:buFont typeface="Wingdings" panose="05000000000000000000" pitchFamily="2" charset="2"/>
              <a:buChar char="§"/>
            </a:pPr>
            <a:r>
              <a:rPr lang="en-AU" sz="1600" dirty="0"/>
              <a:t>76 years old and lives at Riverview Aged Care</a:t>
            </a:r>
          </a:p>
          <a:p>
            <a:pPr marL="285750" indent="-285750">
              <a:buFont typeface="Wingdings" panose="05000000000000000000" pitchFamily="2" charset="2"/>
              <a:buChar char="§"/>
            </a:pPr>
            <a:r>
              <a:rPr lang="en-AU" sz="1600" dirty="0"/>
              <a:t>Has dementia with mild cognitive impairment and osteoarthritis</a:t>
            </a:r>
          </a:p>
          <a:p>
            <a:pPr marL="285750" indent="-285750">
              <a:buFont typeface="Wingdings" panose="05000000000000000000" pitchFamily="2" charset="2"/>
              <a:buChar char="§"/>
            </a:pPr>
            <a:r>
              <a:rPr lang="en-AU" sz="1600" dirty="0"/>
              <a:t>Requires supervision, support and reminders to do her daily activities</a:t>
            </a:r>
          </a:p>
          <a:p>
            <a:pPr marL="285750" indent="-285750">
              <a:buFont typeface="Wingdings" panose="05000000000000000000" pitchFamily="2" charset="2"/>
              <a:buChar char="§"/>
            </a:pPr>
            <a:r>
              <a:rPr lang="en-AU" sz="1600" dirty="0"/>
              <a:t>Helen, Maria’s daughter, is her substitute decision maker</a:t>
            </a:r>
          </a:p>
          <a:p>
            <a:pPr marL="285750" indent="-285750">
              <a:buFont typeface="Wingdings" panose="05000000000000000000" pitchFamily="2" charset="2"/>
              <a:buChar char="§"/>
            </a:pPr>
            <a:r>
              <a:rPr lang="en-AU" sz="1600" dirty="0"/>
              <a:t>Uses a 4WW but often forgets to use it when mobilising</a:t>
            </a:r>
          </a:p>
          <a:p>
            <a:pPr marL="285750" indent="-285750">
              <a:buFont typeface="Wingdings" panose="05000000000000000000" pitchFamily="2" charset="2"/>
              <a:buChar char="§"/>
            </a:pPr>
            <a:r>
              <a:rPr lang="en-AU" sz="1600" dirty="0"/>
              <a:t>Needs supervision and reminders for personal care</a:t>
            </a:r>
          </a:p>
          <a:p>
            <a:endParaRPr lang="en-AU" sz="1600" dirty="0"/>
          </a:p>
          <a:p>
            <a:r>
              <a:rPr lang="en-AU" sz="1600" b="1" dirty="0"/>
              <a:t>Pain</a:t>
            </a:r>
            <a:r>
              <a:rPr lang="en-AU" sz="1600" dirty="0"/>
              <a:t>: Reports pain in knees, back, wrists and neck due to osteoarthritis</a:t>
            </a:r>
          </a:p>
          <a:p>
            <a:r>
              <a:rPr lang="en-AU" sz="1600" b="1" dirty="0"/>
              <a:t>Medication: </a:t>
            </a:r>
            <a:r>
              <a:rPr lang="en-AU" sz="1600" dirty="0"/>
              <a:t>workers manage her medications, with a Webster-</a:t>
            </a:r>
            <a:r>
              <a:rPr lang="en-AU" sz="1600" dirty="0" err="1"/>
              <a:t>pak</a:t>
            </a:r>
            <a:r>
              <a:rPr lang="en-AU" sz="1600" dirty="0"/>
              <a:t> </a:t>
            </a:r>
          </a:p>
          <a:p>
            <a:r>
              <a:rPr lang="en-AU" sz="1600" dirty="0"/>
              <a:t>	paracetamol 1g QID (4 times/day)</a:t>
            </a:r>
          </a:p>
          <a:p>
            <a:r>
              <a:rPr lang="en-AU" sz="1600" dirty="0"/>
              <a:t>	diclofenac 50mg TDS (3 times/day)</a:t>
            </a:r>
          </a:p>
        </p:txBody>
      </p:sp>
      <p:sp>
        <p:nvSpPr>
          <p:cNvPr id="3" name="TextBox 2">
            <a:extLst>
              <a:ext uri="{FF2B5EF4-FFF2-40B4-BE49-F238E27FC236}">
                <a16:creationId xmlns:a16="http://schemas.microsoft.com/office/drawing/2014/main" id="{F1953508-5B49-611C-35FD-6039D494D489}"/>
              </a:ext>
            </a:extLst>
          </p:cNvPr>
          <p:cNvSpPr txBox="1"/>
          <p:nvPr/>
        </p:nvSpPr>
        <p:spPr>
          <a:xfrm>
            <a:off x="6647546" y="691661"/>
            <a:ext cx="5007426" cy="5016758"/>
          </a:xfrm>
          <a:prstGeom prst="rect">
            <a:avLst/>
          </a:prstGeom>
          <a:noFill/>
          <a:ln w="38100">
            <a:solidFill>
              <a:srgbClr val="00577D"/>
            </a:solidFill>
          </a:ln>
        </p:spPr>
        <p:txBody>
          <a:bodyPr wrap="square" rtlCol="0">
            <a:spAutoFit/>
          </a:bodyPr>
          <a:lstStyle/>
          <a:p>
            <a:r>
              <a:rPr lang="en-AU" sz="1600" b="1"/>
              <a:t>Maria’s hospital discharge summary extract</a:t>
            </a:r>
          </a:p>
          <a:p>
            <a:endParaRPr lang="en-AU" sz="1600"/>
          </a:p>
          <a:p>
            <a:pPr marL="285750" indent="-285750">
              <a:buFont typeface="Wingdings" panose="05000000000000000000" pitchFamily="2" charset="2"/>
              <a:buChar char="§"/>
            </a:pPr>
            <a:r>
              <a:rPr lang="en-AU" sz="1600"/>
              <a:t>Right distal radius fracture</a:t>
            </a:r>
          </a:p>
          <a:p>
            <a:r>
              <a:rPr lang="en-AU" sz="1600"/>
              <a:t>	review with fracture clinic in weeks 2 and 6. 	Manage skin integrity to prevent skin 	damage around the edges of the cast.</a:t>
            </a:r>
          </a:p>
          <a:p>
            <a:pPr marL="285750" indent="-285750">
              <a:buFont typeface="Wingdings" panose="05000000000000000000" pitchFamily="2" charset="2"/>
              <a:buChar char="§"/>
            </a:pPr>
            <a:r>
              <a:rPr lang="en-AU" sz="1600"/>
              <a:t>UTI</a:t>
            </a:r>
          </a:p>
          <a:p>
            <a:r>
              <a:rPr lang="en-AU" sz="1600"/>
              <a:t>	Oral ciprofloxacin 250mg BD (2 times/day) 	until full 6-day	course is finished.</a:t>
            </a:r>
          </a:p>
          <a:p>
            <a:pPr marL="285750" indent="-285750">
              <a:buFont typeface="Wingdings" panose="05000000000000000000" pitchFamily="2" charset="2"/>
              <a:buChar char="§"/>
            </a:pPr>
            <a:r>
              <a:rPr lang="en-AU" sz="1600"/>
              <a:t>Pressure injury</a:t>
            </a:r>
          </a:p>
          <a:p>
            <a:r>
              <a:rPr lang="en-AU" sz="1600"/>
              <a:t>	Developed a stage 2 pressure injury to 	sacrum during admission</a:t>
            </a:r>
          </a:p>
          <a:p>
            <a:r>
              <a:rPr lang="en-AU" sz="1600"/>
              <a:t>	keep wound clean, use adhesive foam 	dressings, which may be left in place for 5 	days if not dirty</a:t>
            </a:r>
          </a:p>
          <a:p>
            <a:pPr marL="285750" indent="-285750">
              <a:buFont typeface="Wingdings" panose="05000000000000000000" pitchFamily="2" charset="2"/>
              <a:buChar char="§"/>
            </a:pPr>
            <a:r>
              <a:rPr lang="en-AU" sz="1600"/>
              <a:t>New medications on discharge</a:t>
            </a:r>
          </a:p>
          <a:p>
            <a:r>
              <a:rPr lang="en-AU" sz="1600"/>
              <a:t>	Oral oxycodone 2.5mg TDS for 3 days for 	pain. Must be reviewed in 3 days by GP to 	assess for ongoing pain management</a:t>
            </a:r>
          </a:p>
          <a:p>
            <a:r>
              <a:rPr lang="en-AU" sz="1600"/>
              <a:t>	Oral ciprofloxacin 250mg BD for 6 days</a:t>
            </a:r>
          </a:p>
        </p:txBody>
      </p:sp>
    </p:spTree>
    <p:extLst>
      <p:ext uri="{BB962C8B-B14F-4D97-AF65-F5344CB8AC3E}">
        <p14:creationId xmlns:p14="http://schemas.microsoft.com/office/powerpoint/2010/main" val="1638755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D48C3-34B4-78C6-E70F-C3CEBE0DE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8B49D-87BC-A922-FE21-C749E20A3FEC}"/>
              </a:ext>
            </a:extLst>
          </p:cNvPr>
          <p:cNvSpPr>
            <a:spLocks noGrp="1"/>
          </p:cNvSpPr>
          <p:nvPr>
            <p:ph type="title"/>
          </p:nvPr>
        </p:nvSpPr>
        <p:spPr>
          <a:xfrm>
            <a:off x="762001" y="2378773"/>
            <a:ext cx="3245223" cy="1364561"/>
          </a:xfrm>
        </p:spPr>
        <p:txBody>
          <a:bodyPr/>
          <a:lstStyle/>
          <a:p>
            <a:r>
              <a:rPr lang="en-AU"/>
              <a:t>The transition back to Riverview</a:t>
            </a:r>
          </a:p>
        </p:txBody>
      </p:sp>
      <p:graphicFrame>
        <p:nvGraphicFramePr>
          <p:cNvPr id="3" name="Diagram 2">
            <a:extLst>
              <a:ext uri="{FF2B5EF4-FFF2-40B4-BE49-F238E27FC236}">
                <a16:creationId xmlns:a16="http://schemas.microsoft.com/office/drawing/2014/main" id="{6B9EDB36-9397-42C7-ADF6-8DFDA041857F}"/>
              </a:ext>
            </a:extLst>
          </p:cNvPr>
          <p:cNvGraphicFramePr/>
          <p:nvPr>
            <p:extLst>
              <p:ext uri="{D42A27DB-BD31-4B8C-83A1-F6EECF244321}">
                <p14:modId xmlns:p14="http://schemas.microsoft.com/office/powerpoint/2010/main" val="3340719489"/>
              </p:ext>
            </p:extLst>
          </p:nvPr>
        </p:nvGraphicFramePr>
        <p:xfrm>
          <a:off x="5163669" y="67236"/>
          <a:ext cx="6831107" cy="6225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5979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70567-B13D-BC04-DB99-6A8E2498817A}"/>
              </a:ext>
            </a:extLst>
          </p:cNvPr>
          <p:cNvSpPr>
            <a:spLocks noGrp="1"/>
          </p:cNvSpPr>
          <p:nvPr>
            <p:ph type="title"/>
          </p:nvPr>
        </p:nvSpPr>
        <p:spPr>
          <a:xfrm>
            <a:off x="431437" y="1010654"/>
            <a:ext cx="4100174" cy="1364561"/>
          </a:xfrm>
        </p:spPr>
        <p:txBody>
          <a:bodyPr/>
          <a:lstStyle/>
          <a:p>
            <a:r>
              <a:rPr lang="en-AU"/>
              <a:t>Additional considerations…</a:t>
            </a:r>
          </a:p>
        </p:txBody>
      </p:sp>
      <p:sp>
        <p:nvSpPr>
          <p:cNvPr id="2" name="Content Placeholder 1">
            <a:extLst>
              <a:ext uri="{FF2B5EF4-FFF2-40B4-BE49-F238E27FC236}">
                <a16:creationId xmlns:a16="http://schemas.microsoft.com/office/drawing/2014/main" id="{4A2EA74D-07DE-BABF-1818-99168A4DE79C}"/>
              </a:ext>
            </a:extLst>
          </p:cNvPr>
          <p:cNvSpPr>
            <a:spLocks noGrp="1"/>
          </p:cNvSpPr>
          <p:nvPr>
            <p:ph idx="1"/>
          </p:nvPr>
        </p:nvSpPr>
        <p:spPr>
          <a:xfrm>
            <a:off x="6096000" y="540804"/>
            <a:ext cx="5247190" cy="5761135"/>
          </a:xfrm>
        </p:spPr>
        <p:txBody>
          <a:bodyPr>
            <a:normAutofit/>
          </a:bodyPr>
          <a:lstStyle/>
          <a:p>
            <a:pPr marL="285750" indent="-285750">
              <a:buFont typeface="Wingdings" panose="05000000000000000000" pitchFamily="2" charset="2"/>
              <a:buChar char="§"/>
            </a:pPr>
            <a:r>
              <a:rPr lang="en-AU" b="0">
                <a:solidFill>
                  <a:schemeClr val="tx1"/>
                </a:solidFill>
              </a:rPr>
              <a:t>Maria’s updated medications for her fractured wrist and her UTI were not obtained from the pharmacy for 6 days</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Maria developed a sacral pressure injury in hospital, which developed into an unstageable pressure injury with necrotic tissue.</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No referrals were made to other </a:t>
            </a:r>
            <a:r>
              <a:rPr lang="en-US" b="0">
                <a:solidFill>
                  <a:schemeClr val="tx1"/>
                </a:solidFill>
              </a:rPr>
              <a:t>registered health practitioners or allied health professionals</a:t>
            </a:r>
            <a:endParaRPr lang="en-AU" b="0">
              <a:solidFill>
                <a:schemeClr val="tx1"/>
              </a:solidFill>
            </a:endParaRP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Maria’s care and services plan was not updated</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Instructions from Maria’s hospital discharge summary were not actioned by Riverview</a:t>
            </a:r>
          </a:p>
        </p:txBody>
      </p:sp>
      <p:pic>
        <p:nvPicPr>
          <p:cNvPr id="4" name="Picture 3">
            <a:extLst>
              <a:ext uri="{FF2B5EF4-FFF2-40B4-BE49-F238E27FC236}">
                <a16:creationId xmlns:a16="http://schemas.microsoft.com/office/drawing/2014/main" id="{A3DEEAF9-6450-56E6-5A61-55E0DCF20AF1}"/>
              </a:ext>
            </a:extLst>
          </p:cNvPr>
          <p:cNvPicPr>
            <a:picLocks noChangeAspect="1"/>
          </p:cNvPicPr>
          <p:nvPr/>
        </p:nvPicPr>
        <p:blipFill>
          <a:blip r:embed="rId3"/>
          <a:stretch>
            <a:fillRect/>
          </a:stretch>
        </p:blipFill>
        <p:spPr>
          <a:xfrm>
            <a:off x="468780" y="2239108"/>
            <a:ext cx="4062831" cy="4062831"/>
          </a:xfrm>
          <a:prstGeom prst="rect">
            <a:avLst/>
          </a:prstGeom>
          <a:ln>
            <a:noFill/>
          </a:ln>
        </p:spPr>
      </p:pic>
    </p:spTree>
    <p:extLst>
      <p:ext uri="{BB962C8B-B14F-4D97-AF65-F5344CB8AC3E}">
        <p14:creationId xmlns:p14="http://schemas.microsoft.com/office/powerpoint/2010/main" val="340443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D94508-A9FB-C256-A7CB-FC010D71BFB2}"/>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72C37EE1-53DF-03F1-939E-EAD59C5D8615}"/>
              </a:ext>
            </a:extLst>
          </p:cNvPr>
          <p:cNvGrpSpPr/>
          <p:nvPr/>
        </p:nvGrpSpPr>
        <p:grpSpPr>
          <a:xfrm>
            <a:off x="1476231" y="228274"/>
            <a:ext cx="9239538" cy="6401452"/>
            <a:chOff x="1380722" y="45720"/>
            <a:chExt cx="9430556" cy="6609120"/>
          </a:xfrm>
        </p:grpSpPr>
        <p:pic>
          <p:nvPicPr>
            <p:cNvPr id="4" name="Picture 3">
              <a:extLst>
                <a:ext uri="{FF2B5EF4-FFF2-40B4-BE49-F238E27FC236}">
                  <a16:creationId xmlns:a16="http://schemas.microsoft.com/office/drawing/2014/main" id="{F8A33C0E-63F7-9F1B-C34D-69F37F6830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0722" y="45720"/>
              <a:ext cx="9430556" cy="6609120"/>
            </a:xfrm>
            <a:prstGeom prst="rect">
              <a:avLst/>
            </a:prstGeom>
          </p:spPr>
        </p:pic>
        <p:sp>
          <p:nvSpPr>
            <p:cNvPr id="6" name="Rectangle: Rounded Corners 5">
              <a:extLst>
                <a:ext uri="{FF2B5EF4-FFF2-40B4-BE49-F238E27FC236}">
                  <a16:creationId xmlns:a16="http://schemas.microsoft.com/office/drawing/2014/main" id="{92D6D390-DCE6-D75A-8E59-B82ED1833D02}"/>
                </a:ext>
              </a:extLst>
            </p:cNvPr>
            <p:cNvSpPr/>
            <p:nvPr/>
          </p:nvSpPr>
          <p:spPr>
            <a:xfrm>
              <a:off x="2777490" y="2823210"/>
              <a:ext cx="1451610" cy="3543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8C8833E3-C935-79BB-38E8-4B53C38C35F9}"/>
                </a:ext>
              </a:extLst>
            </p:cNvPr>
            <p:cNvSpPr/>
            <p:nvPr/>
          </p:nvSpPr>
          <p:spPr>
            <a:xfrm>
              <a:off x="1380722" y="1200150"/>
              <a:ext cx="2848378" cy="1977390"/>
            </a:xfrm>
            <a:prstGeom prst="roundRect">
              <a:avLst/>
            </a:prstGeom>
            <a:noFill/>
            <a:ln w="38100">
              <a:solidFill>
                <a:srgbClr val="D956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91717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B35C71-52D8-53F6-9244-43067C2BD9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14861" y="170810"/>
            <a:ext cx="786816" cy="786816"/>
          </a:xfrm>
        </p:spPr>
      </p:pic>
      <p:sp>
        <p:nvSpPr>
          <p:cNvPr id="8" name="Title 7">
            <a:extLst>
              <a:ext uri="{FF2B5EF4-FFF2-40B4-BE49-F238E27FC236}">
                <a16:creationId xmlns:a16="http://schemas.microsoft.com/office/drawing/2014/main" id="{8F179CC1-1A4B-4E4D-94AE-167859F21A40}"/>
              </a:ext>
            </a:extLst>
          </p:cNvPr>
          <p:cNvSpPr>
            <a:spLocks noGrp="1"/>
          </p:cNvSpPr>
          <p:nvPr>
            <p:ph type="title"/>
          </p:nvPr>
        </p:nvSpPr>
        <p:spPr>
          <a:xfrm>
            <a:off x="390322" y="419690"/>
            <a:ext cx="9682163" cy="537936"/>
          </a:xfrm>
        </p:spPr>
        <p:txBody>
          <a:bodyPr/>
          <a:lstStyle/>
          <a:p>
            <a:r>
              <a:rPr lang="en-AU"/>
              <a:t>Standard 1: The individual</a:t>
            </a:r>
            <a:br>
              <a:rPr lang="en-AU"/>
            </a:br>
            <a:endParaRPr lang="en-AU"/>
          </a:p>
        </p:txBody>
      </p:sp>
      <p:graphicFrame>
        <p:nvGraphicFramePr>
          <p:cNvPr id="7" name="Diagram 6">
            <a:extLst>
              <a:ext uri="{FF2B5EF4-FFF2-40B4-BE49-F238E27FC236}">
                <a16:creationId xmlns:a16="http://schemas.microsoft.com/office/drawing/2014/main" id="{33DF7997-3A9E-499B-CD03-5091DDD7C532}"/>
              </a:ext>
            </a:extLst>
          </p:cNvPr>
          <p:cNvGraphicFramePr/>
          <p:nvPr>
            <p:extLst>
              <p:ext uri="{D42A27DB-BD31-4B8C-83A1-F6EECF244321}">
                <p14:modId xmlns:p14="http://schemas.microsoft.com/office/powerpoint/2010/main" val="3578352907"/>
              </p:ext>
            </p:extLst>
          </p:nvPr>
        </p:nvGraphicFramePr>
        <p:xfrm>
          <a:off x="385869" y="957626"/>
          <a:ext cx="11314045" cy="5057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5863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392FCA1-F865-4C14-78A4-2EEA8C9078ED}"/>
              </a:ext>
            </a:extLst>
          </p:cNvPr>
          <p:cNvGraphicFramePr>
            <a:graphicFrameLocks noGrp="1"/>
          </p:cNvGraphicFramePr>
          <p:nvPr>
            <p:ph idx="1"/>
            <p:extLst>
              <p:ext uri="{D42A27DB-BD31-4B8C-83A1-F6EECF244321}">
                <p14:modId xmlns:p14="http://schemas.microsoft.com/office/powerpoint/2010/main" val="1805656339"/>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566C"/>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566C"/>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566C"/>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13E7BB9D-AFCA-0A12-CAA5-A0FC666F9AE8}"/>
              </a:ext>
            </a:extLst>
          </p:cNvPr>
          <p:cNvSpPr>
            <a:spLocks noGrp="1"/>
          </p:cNvSpPr>
          <p:nvPr>
            <p:ph type="title"/>
          </p:nvPr>
        </p:nvSpPr>
        <p:spPr/>
        <p:txBody>
          <a:bodyPr/>
          <a:lstStyle/>
          <a:p>
            <a:r>
              <a:rPr lang="en-AU"/>
              <a:t>Participant Notes – Standard 1</a:t>
            </a:r>
          </a:p>
        </p:txBody>
      </p:sp>
      <p:pic>
        <p:nvPicPr>
          <p:cNvPr id="10" name="Picture 9">
            <a:extLst>
              <a:ext uri="{FF2B5EF4-FFF2-40B4-BE49-F238E27FC236}">
                <a16:creationId xmlns:a16="http://schemas.microsoft.com/office/drawing/2014/main" id="{4BD709CF-60CE-1D2E-F611-19374B35C6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0" b="98850" l="600" r="99200">
                        <a14:foregroundMark x1="7700" y1="6600" x2="7700" y2="6600"/>
                        <a14:foregroundMark x1="96450" y1="8350" x2="96450" y2="8350"/>
                        <a14:foregroundMark x1="95950" y1="8350" x2="95950" y2="8350"/>
                        <a14:foregroundMark x1="95950" y1="94800" x2="95950" y2="94800"/>
                        <a14:foregroundMark x1="95400" y1="95550" x2="95400" y2="95550"/>
                        <a14:foregroundMark x1="77700" y1="97350" x2="77700" y2="97350"/>
                        <a14:foregroundMark x1="16800" y1="97100" x2="16800" y2="97100"/>
                        <a14:foregroundMark x1="15300" y1="97100" x2="15300" y2="97100"/>
                        <a14:foregroundMark x1="4400" y1="62200" x2="4400" y2="62200"/>
                        <a14:foregroundMark x1="3150" y1="55350" x2="3150" y2="55350"/>
                        <a14:foregroundMark x1="1900" y1="45750" x2="1900" y2="45750"/>
                        <a14:foregroundMark x1="600" y1="47800" x2="600" y2="47800"/>
                        <a14:foregroundMark x1="40800" y1="5050" x2="40800" y2="5050"/>
                        <a14:foregroundMark x1="46900" y1="3550" x2="46900" y2="3550"/>
                        <a14:foregroundMark x1="50150" y1="1800" x2="50150" y2="1800"/>
                        <a14:foregroundMark x1="99200" y1="49300" x2="99200" y2="49300"/>
                        <a14:foregroundMark x1="49900" y1="98850" x2="49900" y2="98850"/>
                        <a14:foregroundMark x1="93400" y1="94300" x2="93400" y2="94300"/>
                      </a14:backgroundRemoval>
                    </a14:imgEffect>
                  </a14:imgLayer>
                </a14:imgProps>
              </a:ext>
              <a:ext uri="{28A0092B-C50C-407E-A947-70E740481C1C}">
                <a14:useLocalDpi xmlns:a14="http://schemas.microsoft.com/office/drawing/2010/main" val="0"/>
              </a:ext>
            </a:extLst>
          </a:blip>
          <a:srcRect l="16798" t="13153" r="10392" b="13785"/>
          <a:stretch/>
        </p:blipFill>
        <p:spPr>
          <a:xfrm>
            <a:off x="10633753" y="129756"/>
            <a:ext cx="1294544" cy="1299038"/>
          </a:xfrm>
          <a:prstGeom prst="rect">
            <a:avLst/>
          </a:prstGeom>
        </p:spPr>
      </p:pic>
      <p:pic>
        <p:nvPicPr>
          <p:cNvPr id="11" name="Picture 10">
            <a:extLst>
              <a:ext uri="{FF2B5EF4-FFF2-40B4-BE49-F238E27FC236}">
                <a16:creationId xmlns:a16="http://schemas.microsoft.com/office/drawing/2014/main" id="{AC2CFB20-D854-F456-AA13-F2349F309B8D}"/>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1881716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D539-EC83-A9C6-CA46-5BF72E7E1B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694E29-6ECC-1287-9D28-F62DA404DFDB}"/>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10A8565F-8D17-5062-8FC2-6080F6285A39}"/>
              </a:ext>
            </a:extLst>
          </p:cNvPr>
          <p:cNvSpPr/>
          <p:nvPr/>
        </p:nvSpPr>
        <p:spPr>
          <a:xfrm>
            <a:off x="7315200" y="2366487"/>
            <a:ext cx="537882" cy="503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59DD2104-4769-CD5C-8762-21E5EB679496}"/>
              </a:ext>
            </a:extLst>
          </p:cNvPr>
          <p:cNvGrpSpPr/>
          <p:nvPr/>
        </p:nvGrpSpPr>
        <p:grpSpPr>
          <a:xfrm>
            <a:off x="1392610" y="176270"/>
            <a:ext cx="9624258" cy="6482392"/>
            <a:chOff x="1392609" y="66204"/>
            <a:chExt cx="9751641" cy="6592458"/>
          </a:xfrm>
        </p:grpSpPr>
        <p:pic>
          <p:nvPicPr>
            <p:cNvPr id="5" name="Picture 4">
              <a:extLst>
                <a:ext uri="{FF2B5EF4-FFF2-40B4-BE49-F238E27FC236}">
                  <a16:creationId xmlns:a16="http://schemas.microsoft.com/office/drawing/2014/main" id="{5741AF07-4757-2288-9A79-84ED7046CA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2609" y="66204"/>
              <a:ext cx="9406781" cy="6592458"/>
            </a:xfrm>
            <a:prstGeom prst="rect">
              <a:avLst/>
            </a:prstGeom>
          </p:spPr>
        </p:pic>
        <p:sp>
          <p:nvSpPr>
            <p:cNvPr id="6" name="Rectangle: Rounded Corners 5">
              <a:extLst>
                <a:ext uri="{FF2B5EF4-FFF2-40B4-BE49-F238E27FC236}">
                  <a16:creationId xmlns:a16="http://schemas.microsoft.com/office/drawing/2014/main" id="{D2DCDFAD-06E5-14A5-7E11-34FDC7493DCA}"/>
                </a:ext>
              </a:extLst>
            </p:cNvPr>
            <p:cNvSpPr/>
            <p:nvPr/>
          </p:nvSpPr>
          <p:spPr>
            <a:xfrm>
              <a:off x="6800850" y="1600200"/>
              <a:ext cx="1200150" cy="1245870"/>
            </a:xfrm>
            <a:prstGeom prst="roundRect">
              <a:avLst>
                <a:gd name="adj" fmla="val 273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D5A7C74-4714-2792-9134-A35E190785B5}"/>
                </a:ext>
              </a:extLst>
            </p:cNvPr>
            <p:cNvSpPr/>
            <p:nvPr/>
          </p:nvSpPr>
          <p:spPr>
            <a:xfrm rot="1834522">
              <a:off x="6905933" y="1317789"/>
              <a:ext cx="217170" cy="697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24531B42-9FC4-A870-04EF-37013A319F62}"/>
                </a:ext>
              </a:extLst>
            </p:cNvPr>
            <p:cNvSpPr/>
            <p:nvPr/>
          </p:nvSpPr>
          <p:spPr>
            <a:xfrm>
              <a:off x="6709410" y="1792358"/>
              <a:ext cx="455240" cy="905121"/>
            </a:xfrm>
            <a:prstGeom prst="roundRect">
              <a:avLst>
                <a:gd name="adj" fmla="val 4679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6EB854D6-E4CE-EEEF-0B65-853F47DC6340}"/>
                </a:ext>
              </a:extLst>
            </p:cNvPr>
            <p:cNvSpPr/>
            <p:nvPr/>
          </p:nvSpPr>
          <p:spPr>
            <a:xfrm>
              <a:off x="6709410" y="66204"/>
              <a:ext cx="4434840" cy="2791296"/>
            </a:xfrm>
            <a:prstGeom prst="roundRect">
              <a:avLst/>
            </a:prstGeom>
            <a:noFill/>
            <a:ln w="38100">
              <a:solidFill>
                <a:srgbClr val="78B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226169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BE47599-3A10-5D66-3ED1-D8A7A06D747A}"/>
              </a:ext>
            </a:extLst>
          </p:cNvPr>
          <p:cNvGraphicFramePr>
            <a:graphicFrameLocks noGrp="1"/>
          </p:cNvGraphicFramePr>
          <p:nvPr>
            <p:ph idx="1"/>
            <p:extLst>
              <p:ext uri="{D42A27DB-BD31-4B8C-83A1-F6EECF244321}">
                <p14:modId xmlns:p14="http://schemas.microsoft.com/office/powerpoint/2010/main" val="3226262352"/>
              </p:ext>
            </p:extLst>
          </p:nvPr>
        </p:nvGraphicFramePr>
        <p:xfrm>
          <a:off x="486446" y="1033826"/>
          <a:ext cx="11004018" cy="4790348"/>
        </p:xfrm>
        <a:graphic>
          <a:graphicData uri="http://schemas.openxmlformats.org/drawingml/2006/table">
            <a:tbl>
              <a:tblPr firstRow="1" bandRow="1">
                <a:tableStyleId>{5C22544A-7EE6-4342-B048-85BDC9FD1C3A}</a:tableStyleId>
              </a:tblPr>
              <a:tblGrid>
                <a:gridCol w="1834003">
                  <a:extLst>
                    <a:ext uri="{9D8B030D-6E8A-4147-A177-3AD203B41FA5}">
                      <a16:colId xmlns:a16="http://schemas.microsoft.com/office/drawing/2014/main" val="2882288847"/>
                    </a:ext>
                  </a:extLst>
                </a:gridCol>
                <a:gridCol w="1834003">
                  <a:extLst>
                    <a:ext uri="{9D8B030D-6E8A-4147-A177-3AD203B41FA5}">
                      <a16:colId xmlns:a16="http://schemas.microsoft.com/office/drawing/2014/main" val="1375701216"/>
                    </a:ext>
                  </a:extLst>
                </a:gridCol>
                <a:gridCol w="1834003">
                  <a:extLst>
                    <a:ext uri="{9D8B030D-6E8A-4147-A177-3AD203B41FA5}">
                      <a16:colId xmlns:a16="http://schemas.microsoft.com/office/drawing/2014/main" val="1454560750"/>
                    </a:ext>
                  </a:extLst>
                </a:gridCol>
                <a:gridCol w="1834003">
                  <a:extLst>
                    <a:ext uri="{9D8B030D-6E8A-4147-A177-3AD203B41FA5}">
                      <a16:colId xmlns:a16="http://schemas.microsoft.com/office/drawing/2014/main" val="1232270277"/>
                    </a:ext>
                  </a:extLst>
                </a:gridCol>
                <a:gridCol w="1834003">
                  <a:extLst>
                    <a:ext uri="{9D8B030D-6E8A-4147-A177-3AD203B41FA5}">
                      <a16:colId xmlns:a16="http://schemas.microsoft.com/office/drawing/2014/main" val="868049225"/>
                    </a:ext>
                  </a:extLst>
                </a:gridCol>
                <a:gridCol w="1834003">
                  <a:extLst>
                    <a:ext uri="{9D8B030D-6E8A-4147-A177-3AD203B41FA5}">
                      <a16:colId xmlns:a16="http://schemas.microsoft.com/office/drawing/2014/main" val="2388067593"/>
                    </a:ext>
                  </a:extLst>
                </a:gridCol>
              </a:tblGrid>
              <a:tr h="1095831">
                <a:tc>
                  <a:txBody>
                    <a:bodyPr/>
                    <a:lstStyle/>
                    <a:p>
                      <a:r>
                        <a:rPr lang="en-AU" sz="1600" b="0"/>
                        <a:t>Expectation statement for older people:</a:t>
                      </a:r>
                    </a:p>
                  </a:txBody>
                  <a:tcPr>
                    <a:solidFill>
                      <a:srgbClr val="78BD43"/>
                    </a:solidFill>
                  </a:tcPr>
                </a:tc>
                <a:tc gridSpan="5">
                  <a:txBody>
                    <a:bodyPr/>
                    <a:lstStyle/>
                    <a:p>
                      <a:r>
                        <a:rPr lang="en-AU" sz="1600" b="0" dirty="0"/>
                        <a:t>The organisation is well run. I can contribute to improvements to care and services. My provider and aged care workers listen and respond to my feedback and concerns. I receive funded aged care services from aged care workers who are knowledgeable, competent, capable and caring.</a:t>
                      </a:r>
                    </a:p>
                  </a:txBody>
                  <a:tcPr>
                    <a:solidFill>
                      <a:srgbClr val="78BD43"/>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048772419"/>
                  </a:ext>
                </a:extLst>
              </a:tr>
              <a:tr h="2097734">
                <a:tc>
                  <a:txBody>
                    <a:bodyPr/>
                    <a:lstStyle/>
                    <a:p>
                      <a:pPr algn="ctr"/>
                      <a:r>
                        <a:rPr lang="en-AU" sz="1600"/>
                        <a:t>Outcome 2.1: Partnering with individuals</a:t>
                      </a:r>
                    </a:p>
                  </a:txBody>
                  <a:tcPr>
                    <a:solidFill>
                      <a:srgbClr val="D4E7C0"/>
                    </a:solidFill>
                  </a:tcPr>
                </a:tc>
                <a:tc>
                  <a:txBody>
                    <a:bodyPr/>
                    <a:lstStyle/>
                    <a:p>
                      <a:pPr algn="ctr"/>
                      <a:r>
                        <a:rPr lang="en-AU" sz="1600"/>
                        <a:t>Outcome 2.2a: Quality, safety and inclusion culture to support workers to deliver quality care.</a:t>
                      </a:r>
                    </a:p>
                  </a:txBody>
                  <a:tcPr>
                    <a:solidFill>
                      <a:srgbClr val="D4E7C0"/>
                    </a:solidFill>
                  </a:tcPr>
                </a:tc>
                <a:tc>
                  <a:txBody>
                    <a:bodyPr/>
                    <a:lstStyle/>
                    <a:p>
                      <a:pPr algn="ctr"/>
                      <a:r>
                        <a:rPr lang="en-AU" sz="1600"/>
                        <a:t>Outcome 2.2b: Quality, safety and inclusion culture to support individuals</a:t>
                      </a:r>
                    </a:p>
                  </a:txBody>
                  <a:tcPr>
                    <a:solidFill>
                      <a:srgbClr val="D4E7C0"/>
                    </a:solidFill>
                  </a:tcPr>
                </a:tc>
                <a:tc>
                  <a:txBody>
                    <a:bodyPr/>
                    <a:lstStyle/>
                    <a:p>
                      <a:pPr algn="ctr"/>
                      <a:r>
                        <a:rPr lang="en-AU" sz="1600"/>
                        <a:t>Outcome 2.3: Accountability, quality system and policies and procedures</a:t>
                      </a:r>
                    </a:p>
                  </a:txBody>
                  <a:tcPr>
                    <a:solidFill>
                      <a:srgbClr val="D4E7C0"/>
                    </a:solidFill>
                  </a:tcPr>
                </a:tc>
                <a:tc>
                  <a:txBody>
                    <a:bodyPr/>
                    <a:lstStyle/>
                    <a:p>
                      <a:pPr algn="ctr"/>
                      <a:r>
                        <a:rPr lang="en-AU" sz="1600"/>
                        <a:t>Outcome 2.4: Risk management</a:t>
                      </a:r>
                    </a:p>
                  </a:txBody>
                  <a:tcPr>
                    <a:solidFill>
                      <a:srgbClr val="D4E7C0"/>
                    </a:solidFill>
                  </a:tcPr>
                </a:tc>
                <a:tc>
                  <a:txBody>
                    <a:bodyPr/>
                    <a:lstStyle/>
                    <a:p>
                      <a:pPr algn="ctr"/>
                      <a:r>
                        <a:rPr lang="en-AU" sz="1600"/>
                        <a:t>Outcome 2.5: Incident management</a:t>
                      </a:r>
                    </a:p>
                  </a:txBody>
                  <a:tcPr>
                    <a:solidFill>
                      <a:srgbClr val="D4E7C0"/>
                    </a:solidFill>
                  </a:tcPr>
                </a:tc>
                <a:extLst>
                  <a:ext uri="{0D108BD9-81ED-4DB2-BD59-A6C34878D82A}">
                    <a16:rowId xmlns:a16="http://schemas.microsoft.com/office/drawing/2014/main" val="3521895140"/>
                  </a:ext>
                </a:extLst>
              </a:tr>
              <a:tr h="1596783">
                <a:tc>
                  <a:txBody>
                    <a:bodyPr/>
                    <a:lstStyle/>
                    <a:p>
                      <a:pPr algn="ctr"/>
                      <a:r>
                        <a:rPr lang="en-AU" sz="1600"/>
                        <a:t>Outcome 2.6a: Complaints and feedback management for workers</a:t>
                      </a:r>
                    </a:p>
                  </a:txBody>
                  <a:tcPr>
                    <a:solidFill>
                      <a:srgbClr val="D4E7C0"/>
                    </a:solidFill>
                  </a:tcPr>
                </a:tc>
                <a:tc>
                  <a:txBody>
                    <a:bodyPr/>
                    <a:lstStyle/>
                    <a:p>
                      <a:pPr algn="ctr"/>
                      <a:r>
                        <a:rPr lang="en-AU" sz="1600"/>
                        <a:t>Outcome 2.6b: Complaints and feedback management for individuals</a:t>
                      </a:r>
                    </a:p>
                  </a:txBody>
                  <a:tcPr>
                    <a:solidFill>
                      <a:srgbClr val="D4E7C0"/>
                    </a:solidFill>
                  </a:tcPr>
                </a:tc>
                <a:tc>
                  <a:txBody>
                    <a:bodyPr/>
                    <a:lstStyle/>
                    <a:p>
                      <a:pPr algn="ctr"/>
                      <a:r>
                        <a:rPr lang="en-AU" sz="1600"/>
                        <a:t>Outcome 2.7: Information management</a:t>
                      </a:r>
                    </a:p>
                  </a:txBody>
                  <a:tcPr>
                    <a:solidFill>
                      <a:srgbClr val="D4E7C0"/>
                    </a:solidFill>
                  </a:tcPr>
                </a:tc>
                <a:tc>
                  <a:txBody>
                    <a:bodyPr/>
                    <a:lstStyle/>
                    <a:p>
                      <a:pPr algn="ctr"/>
                      <a:r>
                        <a:rPr lang="en-AU" sz="1600"/>
                        <a:t>Outcome 2.8: Workforce planning</a:t>
                      </a:r>
                    </a:p>
                  </a:txBody>
                  <a:tcPr>
                    <a:solidFill>
                      <a:srgbClr val="D4E7C0"/>
                    </a:solidFill>
                  </a:tcPr>
                </a:tc>
                <a:tc>
                  <a:txBody>
                    <a:bodyPr/>
                    <a:lstStyle/>
                    <a:p>
                      <a:pPr algn="ctr"/>
                      <a:r>
                        <a:rPr lang="en-AU" sz="1600"/>
                        <a:t>Outcome 2.9: Human resource management</a:t>
                      </a:r>
                    </a:p>
                  </a:txBody>
                  <a:tcPr>
                    <a:solidFill>
                      <a:srgbClr val="D4E7C0"/>
                    </a:solidFill>
                  </a:tcPr>
                </a:tc>
                <a:tc>
                  <a:txBody>
                    <a:bodyPr/>
                    <a:lstStyle/>
                    <a:p>
                      <a:pPr algn="ctr"/>
                      <a:r>
                        <a:rPr lang="en-AU" sz="1600" dirty="0"/>
                        <a:t>Outcome 2.10: Emergency and disaster management</a:t>
                      </a:r>
                    </a:p>
                  </a:txBody>
                  <a:tcPr>
                    <a:solidFill>
                      <a:srgbClr val="D4E7C0"/>
                    </a:solidFill>
                  </a:tcPr>
                </a:tc>
                <a:extLst>
                  <a:ext uri="{0D108BD9-81ED-4DB2-BD59-A6C34878D82A}">
                    <a16:rowId xmlns:a16="http://schemas.microsoft.com/office/drawing/2014/main" val="2478851206"/>
                  </a:ext>
                </a:extLst>
              </a:tr>
            </a:tbl>
          </a:graphicData>
        </a:graphic>
      </p:graphicFrame>
      <p:sp>
        <p:nvSpPr>
          <p:cNvPr id="3" name="Title 2">
            <a:extLst>
              <a:ext uri="{FF2B5EF4-FFF2-40B4-BE49-F238E27FC236}">
                <a16:creationId xmlns:a16="http://schemas.microsoft.com/office/drawing/2014/main" id="{152A8417-5F59-D21F-85F0-0B175E92F83B}"/>
              </a:ext>
            </a:extLst>
          </p:cNvPr>
          <p:cNvSpPr>
            <a:spLocks noGrp="1"/>
          </p:cNvSpPr>
          <p:nvPr>
            <p:ph type="title"/>
          </p:nvPr>
        </p:nvSpPr>
        <p:spPr>
          <a:xfrm>
            <a:off x="313205" y="309521"/>
            <a:ext cx="9682163" cy="537936"/>
          </a:xfrm>
        </p:spPr>
        <p:txBody>
          <a:bodyPr/>
          <a:lstStyle/>
          <a:p>
            <a:r>
              <a:rPr lang="en-AU"/>
              <a:t>Standard 2: The organisation</a:t>
            </a:r>
          </a:p>
        </p:txBody>
      </p:sp>
      <p:pic>
        <p:nvPicPr>
          <p:cNvPr id="2" name="Content Placeholder 5">
            <a:extLst>
              <a:ext uri="{FF2B5EF4-FFF2-40B4-BE49-F238E27FC236}">
                <a16:creationId xmlns:a16="http://schemas.microsoft.com/office/drawing/2014/main" id="{7E2ABE70-9F66-94B3-81A3-E42E0DD185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14861" y="170810"/>
            <a:ext cx="786816" cy="786816"/>
          </a:xfrm>
          <a:prstGeom prst="rect">
            <a:avLst/>
          </a:prstGeom>
        </p:spPr>
      </p:pic>
    </p:spTree>
    <p:extLst>
      <p:ext uri="{BB962C8B-B14F-4D97-AF65-F5344CB8AC3E}">
        <p14:creationId xmlns:p14="http://schemas.microsoft.com/office/powerpoint/2010/main" val="2476451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45FD2-FCAE-42EF-BEEB-0D6AC65FA2D7}"/>
              </a:ext>
            </a:extLst>
          </p:cNvPr>
          <p:cNvSpPr>
            <a:spLocks noGrp="1"/>
          </p:cNvSpPr>
          <p:nvPr>
            <p:ph type="title"/>
          </p:nvPr>
        </p:nvSpPr>
        <p:spPr/>
        <p:txBody>
          <a:bodyPr/>
          <a:lstStyle/>
          <a:p>
            <a:r>
              <a:rPr lang="en-AU"/>
              <a:t>Release of information</a:t>
            </a:r>
          </a:p>
        </p:txBody>
      </p:sp>
      <p:sp>
        <p:nvSpPr>
          <p:cNvPr id="4" name="Content Placeholder 1">
            <a:extLst>
              <a:ext uri="{FF2B5EF4-FFF2-40B4-BE49-F238E27FC236}">
                <a16:creationId xmlns:a16="http://schemas.microsoft.com/office/drawing/2014/main" id="{F5FFB0D9-AF71-4D03-B03C-F4AB19A0FD9D}"/>
              </a:ext>
            </a:extLst>
          </p:cNvPr>
          <p:cNvSpPr>
            <a:spLocks noGrp="1"/>
          </p:cNvSpPr>
          <p:nvPr>
            <p:ph idx="1"/>
          </p:nvPr>
        </p:nvSpPr>
        <p:spPr>
          <a:xfrm>
            <a:off x="762000" y="1511300"/>
            <a:ext cx="10710863" cy="3981450"/>
          </a:xfrm>
        </p:spPr>
        <p:txBody>
          <a:bodyPr>
            <a:normAutofit lnSpcReduction="10000"/>
          </a:bodyPr>
          <a:lstStyle/>
          <a:p>
            <a:r>
              <a:rPr lang="en-AU" sz="2400" b="0" dirty="0">
                <a:solidFill>
                  <a:schemeClr val="tx1"/>
                </a:solidFill>
              </a:rPr>
              <a:t>The information contained in this presentation is current at the time of release. It is the responsibility of the registered provider (provider) to ensure any information added to this document prior to and during training delivery is accurate.  </a:t>
            </a:r>
          </a:p>
          <a:p>
            <a:endParaRPr lang="en-AU" sz="2400" dirty="0">
              <a:solidFill>
                <a:schemeClr val="tx1"/>
              </a:solidFill>
            </a:endParaRPr>
          </a:p>
          <a:p>
            <a:r>
              <a:rPr lang="en-AU" sz="2400" b="0" dirty="0">
                <a:solidFill>
                  <a:schemeClr val="tx1"/>
                </a:solidFill>
                <a:latin typeface="Open Sans"/>
                <a:ea typeface="Open Sans"/>
                <a:cs typeface="Open Sans"/>
              </a:rPr>
              <a:t>The Commission does not take responsibility for this document once modifications have been made and recommends providers monitor the Aged Care Quality and Safety Commission’s website. </a:t>
            </a:r>
          </a:p>
          <a:p>
            <a:r>
              <a:rPr lang="en-AU" sz="2400" b="0" dirty="0">
                <a:solidFill>
                  <a:schemeClr val="tx2"/>
                </a:solidFill>
                <a:latin typeface="Open Sans"/>
                <a:ea typeface="Open Sans"/>
                <a:cs typeface="Open Sans"/>
              </a:rPr>
              <a:t> </a:t>
            </a:r>
            <a:endParaRPr lang="en-AU" sz="2400" dirty="0"/>
          </a:p>
          <a:p>
            <a:pPr algn="ctr"/>
            <a:r>
              <a:rPr lang="en-AU" sz="2400" dirty="0"/>
              <a:t>UNCONTROLLED ONCE RELEASED. </a:t>
            </a:r>
          </a:p>
        </p:txBody>
      </p:sp>
    </p:spTree>
    <p:extLst>
      <p:ext uri="{BB962C8B-B14F-4D97-AF65-F5344CB8AC3E}">
        <p14:creationId xmlns:p14="http://schemas.microsoft.com/office/powerpoint/2010/main" val="291418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62828-5FEF-2B8E-3631-04C09338DAFE}"/>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9B6CC6F-0A17-4102-56EF-FDBEACFD252E}"/>
              </a:ext>
            </a:extLst>
          </p:cNvPr>
          <p:cNvGraphicFramePr>
            <a:graphicFrameLocks noGrp="1"/>
          </p:cNvGraphicFramePr>
          <p:nvPr>
            <p:ph idx="1"/>
            <p:extLst>
              <p:ext uri="{D42A27DB-BD31-4B8C-83A1-F6EECF244321}">
                <p14:modId xmlns:p14="http://schemas.microsoft.com/office/powerpoint/2010/main" val="417706437"/>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BD43"/>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BD43"/>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BD43"/>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FC1D7F28-523F-7B33-8EA0-25136B8B29F0}"/>
              </a:ext>
            </a:extLst>
          </p:cNvPr>
          <p:cNvSpPr>
            <a:spLocks noGrp="1"/>
          </p:cNvSpPr>
          <p:nvPr>
            <p:ph type="title"/>
          </p:nvPr>
        </p:nvSpPr>
        <p:spPr/>
        <p:txBody>
          <a:bodyPr/>
          <a:lstStyle/>
          <a:p>
            <a:r>
              <a:rPr lang="en-AU"/>
              <a:t>Participant Notes – Standard 2</a:t>
            </a:r>
          </a:p>
        </p:txBody>
      </p:sp>
      <p:sp>
        <p:nvSpPr>
          <p:cNvPr id="6" name="Rectangle 5">
            <a:extLst>
              <a:ext uri="{FF2B5EF4-FFF2-40B4-BE49-F238E27FC236}">
                <a16:creationId xmlns:a16="http://schemas.microsoft.com/office/drawing/2014/main" id="{719D13CF-36F3-F930-E04F-FAE64E5CBEC2}"/>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4EB06422-CF2D-3DCF-F0B1-FDBAA9F737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500" y1="42950" x2="44500" y2="42950"/>
                        <a14:foregroundMark x1="26700" y1="42950" x2="26700" y2="42950"/>
                        <a14:foregroundMark x1="16350" y1="48600" x2="16350" y2="48600"/>
                        <a14:foregroundMark x1="15400" y1="67350" x2="15400" y2="67350"/>
                        <a14:foregroundMark x1="40750" y1="68300" x2="40750" y2="68300"/>
                        <a14:foregroundMark x1="61400" y1="66450" x2="61400" y2="66450"/>
                        <a14:foregroundMark x1="83000" y1="47650" x2="83000" y2="47650"/>
                        <a14:foregroundMark x1="83950" y1="66450" x2="83950" y2="66450"/>
                        <a14:foregroundMark x1="81100" y1="37350" x2="81100" y2="37350"/>
                      </a14:backgroundRemoval>
                    </a14:imgEffect>
                  </a14:imgLayer>
                </a14:imgProps>
              </a:ext>
              <a:ext uri="{28A0092B-C50C-407E-A947-70E740481C1C}">
                <a14:useLocalDpi xmlns:a14="http://schemas.microsoft.com/office/drawing/2010/main" val="0"/>
              </a:ext>
            </a:extLst>
          </a:blip>
          <a:stretch>
            <a:fillRect/>
          </a:stretch>
        </p:blipFill>
        <p:spPr>
          <a:xfrm>
            <a:off x="10754331" y="165453"/>
            <a:ext cx="1094483" cy="1094483"/>
          </a:xfrm>
          <a:prstGeom prst="rect">
            <a:avLst/>
          </a:prstGeom>
        </p:spPr>
      </p:pic>
      <p:pic>
        <p:nvPicPr>
          <p:cNvPr id="7" name="Picture 6">
            <a:extLst>
              <a:ext uri="{FF2B5EF4-FFF2-40B4-BE49-F238E27FC236}">
                <a16:creationId xmlns:a16="http://schemas.microsoft.com/office/drawing/2014/main" id="{1B043351-00B8-39C5-1567-9CFD7E35776A}"/>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6114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6350-8F3D-BCF7-792A-E4C839740B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2E76DD-DF29-72DA-138E-86096FD2CDAD}"/>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CD96E69B-4526-E106-5AAD-B1AD155B9F6A}"/>
              </a:ext>
            </a:extLst>
          </p:cNvPr>
          <p:cNvGrpSpPr/>
          <p:nvPr/>
        </p:nvGrpSpPr>
        <p:grpSpPr>
          <a:xfrm>
            <a:off x="1426694" y="189468"/>
            <a:ext cx="9338611" cy="6479064"/>
            <a:chOff x="1347750" y="0"/>
            <a:chExt cx="9496499" cy="6655334"/>
          </a:xfrm>
        </p:grpSpPr>
        <p:pic>
          <p:nvPicPr>
            <p:cNvPr id="6" name="Picture 5">
              <a:extLst>
                <a:ext uri="{FF2B5EF4-FFF2-40B4-BE49-F238E27FC236}">
                  <a16:creationId xmlns:a16="http://schemas.microsoft.com/office/drawing/2014/main" id="{CE1B1310-779A-628C-23BD-0B23A40FF6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7750" y="0"/>
              <a:ext cx="9496499" cy="6655334"/>
            </a:xfrm>
            <a:prstGeom prst="rect">
              <a:avLst/>
            </a:prstGeom>
          </p:spPr>
        </p:pic>
        <p:sp>
          <p:nvSpPr>
            <p:cNvPr id="7" name="Rectangle: Rounded Corners 6">
              <a:extLst>
                <a:ext uri="{FF2B5EF4-FFF2-40B4-BE49-F238E27FC236}">
                  <a16:creationId xmlns:a16="http://schemas.microsoft.com/office/drawing/2014/main" id="{AE4B73E3-3D30-5D27-865A-861B98EC3107}"/>
                </a:ext>
              </a:extLst>
            </p:cNvPr>
            <p:cNvSpPr/>
            <p:nvPr/>
          </p:nvSpPr>
          <p:spPr>
            <a:xfrm>
              <a:off x="8092440" y="2686050"/>
              <a:ext cx="2708910" cy="1760220"/>
            </a:xfrm>
            <a:prstGeom prst="roundRect">
              <a:avLst/>
            </a:prstGeom>
            <a:noFill/>
            <a:ln w="38100">
              <a:solidFill>
                <a:srgbClr val="8B59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574811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A2F7-6510-9F76-215A-3AA897795D7E}"/>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3E59254-AD23-2BCF-3A21-E7E1EBD514E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014861" y="170810"/>
            <a:ext cx="786816" cy="786816"/>
          </a:xfrm>
        </p:spPr>
      </p:pic>
      <p:sp>
        <p:nvSpPr>
          <p:cNvPr id="8" name="Title 7">
            <a:extLst>
              <a:ext uri="{FF2B5EF4-FFF2-40B4-BE49-F238E27FC236}">
                <a16:creationId xmlns:a16="http://schemas.microsoft.com/office/drawing/2014/main" id="{41D01774-37DB-17B8-34F0-98A61E767153}"/>
              </a:ext>
            </a:extLst>
          </p:cNvPr>
          <p:cNvSpPr>
            <a:spLocks noGrp="1"/>
          </p:cNvSpPr>
          <p:nvPr>
            <p:ph type="title"/>
          </p:nvPr>
        </p:nvSpPr>
        <p:spPr>
          <a:xfrm>
            <a:off x="390322" y="419690"/>
            <a:ext cx="9682163" cy="537936"/>
          </a:xfrm>
        </p:spPr>
        <p:txBody>
          <a:bodyPr/>
          <a:lstStyle/>
          <a:p>
            <a:r>
              <a:rPr lang="en-AU"/>
              <a:t>Standard 3: The care and services</a:t>
            </a:r>
            <a:br>
              <a:rPr lang="en-AU"/>
            </a:br>
            <a:endParaRPr lang="en-AU"/>
          </a:p>
        </p:txBody>
      </p:sp>
      <p:graphicFrame>
        <p:nvGraphicFramePr>
          <p:cNvPr id="2" name="Diagram 1">
            <a:extLst>
              <a:ext uri="{FF2B5EF4-FFF2-40B4-BE49-F238E27FC236}">
                <a16:creationId xmlns:a16="http://schemas.microsoft.com/office/drawing/2014/main" id="{4807873D-3B96-341C-DAB1-21FADA818D97}"/>
              </a:ext>
            </a:extLst>
          </p:cNvPr>
          <p:cNvGraphicFramePr/>
          <p:nvPr>
            <p:extLst>
              <p:ext uri="{D42A27DB-BD31-4B8C-83A1-F6EECF244321}">
                <p14:modId xmlns:p14="http://schemas.microsoft.com/office/powerpoint/2010/main" val="2888755197"/>
              </p:ext>
            </p:extLst>
          </p:nvPr>
        </p:nvGraphicFramePr>
        <p:xfrm>
          <a:off x="385869" y="957625"/>
          <a:ext cx="11314045" cy="5065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9782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2218-750B-AFC7-6D1A-DC15E8C05B27}"/>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FCE82C3-4C2D-B851-3B8E-C38D8D7DBDC8}"/>
              </a:ext>
            </a:extLst>
          </p:cNvPr>
          <p:cNvGraphicFramePr>
            <a:graphicFrameLocks noGrp="1"/>
          </p:cNvGraphicFramePr>
          <p:nvPr>
            <p:ph idx="1"/>
            <p:extLst>
              <p:ext uri="{D42A27DB-BD31-4B8C-83A1-F6EECF244321}">
                <p14:modId xmlns:p14="http://schemas.microsoft.com/office/powerpoint/2010/main" val="2804291788"/>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59A4"/>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59A4"/>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59A4"/>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4EA5A308-C4C8-11AA-2E1F-3376F65999EE}"/>
              </a:ext>
            </a:extLst>
          </p:cNvPr>
          <p:cNvSpPr>
            <a:spLocks noGrp="1"/>
          </p:cNvSpPr>
          <p:nvPr>
            <p:ph type="title"/>
          </p:nvPr>
        </p:nvSpPr>
        <p:spPr/>
        <p:txBody>
          <a:bodyPr/>
          <a:lstStyle/>
          <a:p>
            <a:r>
              <a:rPr lang="en-AU"/>
              <a:t>Participant Notes – Standard 3</a:t>
            </a:r>
          </a:p>
        </p:txBody>
      </p:sp>
      <p:sp>
        <p:nvSpPr>
          <p:cNvPr id="6" name="Rectangle 5">
            <a:extLst>
              <a:ext uri="{FF2B5EF4-FFF2-40B4-BE49-F238E27FC236}">
                <a16:creationId xmlns:a16="http://schemas.microsoft.com/office/drawing/2014/main" id="{6C4D3835-92FC-CD3B-2AB3-345E12326416}"/>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9949C101-878B-0DA9-6AA9-7E911DFA56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0000" y1="18700" x2="50000" y2="18700"/>
                        <a14:foregroundMark x1="44350" y1="44000" x2="44350" y2="44000"/>
                        <a14:foregroundMark x1="23700" y1="51550" x2="23700" y2="51550"/>
                        <a14:foregroundMark x1="40600" y1="77800" x2="40600" y2="77800"/>
                        <a14:foregroundMark x1="60350" y1="76900" x2="60350" y2="76900"/>
                        <a14:foregroundMark x1="69700" y1="61850" x2="69700" y2="6185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1BFAFFFC-5B22-0FC5-D73A-4EE5A23FFA12}"/>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2019349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956E9-8DF4-B021-4A19-2331DA4ACD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5D6BA9-302E-39C0-F261-1F65F383B2C0}"/>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1395804E-DBC0-5230-2F9D-E8F5F009477C}"/>
              </a:ext>
            </a:extLst>
          </p:cNvPr>
          <p:cNvGrpSpPr/>
          <p:nvPr/>
        </p:nvGrpSpPr>
        <p:grpSpPr>
          <a:xfrm>
            <a:off x="1380819" y="154235"/>
            <a:ext cx="9426728" cy="6515885"/>
            <a:chOff x="1380819" y="61137"/>
            <a:chExt cx="9430362" cy="6608984"/>
          </a:xfrm>
        </p:grpSpPr>
        <p:pic>
          <p:nvPicPr>
            <p:cNvPr id="4" name="Picture 3">
              <a:extLst>
                <a:ext uri="{FF2B5EF4-FFF2-40B4-BE49-F238E27FC236}">
                  <a16:creationId xmlns:a16="http://schemas.microsoft.com/office/drawing/2014/main" id="{D5EE9C98-0B7A-BC70-B1C0-8F304851E6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0819" y="61137"/>
              <a:ext cx="9430362" cy="6608984"/>
            </a:xfrm>
            <a:prstGeom prst="rect">
              <a:avLst/>
            </a:prstGeom>
            <a:solidFill>
              <a:srgbClr val="1F1644"/>
            </a:solidFill>
          </p:spPr>
        </p:pic>
        <p:sp>
          <p:nvSpPr>
            <p:cNvPr id="6" name="Rectangle: Rounded Corners 5">
              <a:extLst>
                <a:ext uri="{FF2B5EF4-FFF2-40B4-BE49-F238E27FC236}">
                  <a16:creationId xmlns:a16="http://schemas.microsoft.com/office/drawing/2014/main" id="{19504592-E81B-70F7-C0A9-FCC8124B785C}"/>
                </a:ext>
              </a:extLst>
            </p:cNvPr>
            <p:cNvSpPr/>
            <p:nvPr/>
          </p:nvSpPr>
          <p:spPr>
            <a:xfrm>
              <a:off x="8069581" y="4514850"/>
              <a:ext cx="2628900" cy="1600200"/>
            </a:xfrm>
            <a:prstGeom prst="roundRect">
              <a:avLst/>
            </a:prstGeom>
            <a:noFill/>
            <a:ln w="38100">
              <a:solidFill>
                <a:srgbClr val="1E15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160365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0C4D4-B668-EA42-9DD6-EF7510743FC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BBB7E9D-4829-3C39-98B0-CEE8E5B88CBB}"/>
              </a:ext>
            </a:extLst>
          </p:cNvPr>
          <p:cNvSpPr>
            <a:spLocks noGrp="1"/>
          </p:cNvSpPr>
          <p:nvPr>
            <p:ph type="title"/>
          </p:nvPr>
        </p:nvSpPr>
        <p:spPr>
          <a:xfrm>
            <a:off x="390322" y="419690"/>
            <a:ext cx="9682163" cy="537936"/>
          </a:xfrm>
        </p:spPr>
        <p:txBody>
          <a:bodyPr lIns="91440" tIns="45720" rIns="91440" bIns="45720" anchor="t"/>
          <a:lstStyle/>
          <a:p>
            <a:r>
              <a:rPr lang="en-AU" b="1"/>
              <a:t>Standard 4: The environment</a:t>
            </a:r>
            <a:br>
              <a:rPr lang="en-AU" b="1"/>
            </a:br>
            <a:endParaRPr lang="en-AU" b="1"/>
          </a:p>
        </p:txBody>
      </p:sp>
      <p:graphicFrame>
        <p:nvGraphicFramePr>
          <p:cNvPr id="7" name="Diagram 6">
            <a:extLst>
              <a:ext uri="{FF2B5EF4-FFF2-40B4-BE49-F238E27FC236}">
                <a16:creationId xmlns:a16="http://schemas.microsoft.com/office/drawing/2014/main" id="{49906D31-B526-8262-B59F-CDC5C0AF49D1}"/>
              </a:ext>
            </a:extLst>
          </p:cNvPr>
          <p:cNvGraphicFramePr/>
          <p:nvPr>
            <p:extLst>
              <p:ext uri="{D42A27DB-BD31-4B8C-83A1-F6EECF244321}">
                <p14:modId xmlns:p14="http://schemas.microsoft.com/office/powerpoint/2010/main" val="809973683"/>
              </p:ext>
            </p:extLst>
          </p:nvPr>
        </p:nvGraphicFramePr>
        <p:xfrm>
          <a:off x="385869" y="957625"/>
          <a:ext cx="11314045" cy="5222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A0F2EC9-6B94-923C-2651-BDF309B57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0000" y="294458"/>
            <a:ext cx="788400" cy="788400"/>
          </a:xfrm>
          <a:prstGeom prst="rect">
            <a:avLst/>
          </a:prstGeom>
        </p:spPr>
      </p:pic>
    </p:spTree>
    <p:extLst>
      <p:ext uri="{BB962C8B-B14F-4D97-AF65-F5344CB8AC3E}">
        <p14:creationId xmlns:p14="http://schemas.microsoft.com/office/powerpoint/2010/main" val="1251774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5DB4C-C0B9-52C1-529B-3EFDD2826DAF}"/>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E513130-66DF-462D-14B5-B790C743DD6E}"/>
              </a:ext>
            </a:extLst>
          </p:cNvPr>
          <p:cNvGraphicFramePr>
            <a:graphicFrameLocks noGrp="1"/>
          </p:cNvGraphicFramePr>
          <p:nvPr>
            <p:ph idx="1"/>
            <p:extLst>
              <p:ext uri="{D42A27DB-BD31-4B8C-83A1-F6EECF244321}">
                <p14:modId xmlns:p14="http://schemas.microsoft.com/office/powerpoint/2010/main" val="4290688314"/>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544"/>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544"/>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544"/>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D995B079-7FD4-94B6-B456-63346BA92927}"/>
              </a:ext>
            </a:extLst>
          </p:cNvPr>
          <p:cNvSpPr>
            <a:spLocks noGrp="1"/>
          </p:cNvSpPr>
          <p:nvPr>
            <p:ph type="title"/>
          </p:nvPr>
        </p:nvSpPr>
        <p:spPr/>
        <p:txBody>
          <a:bodyPr/>
          <a:lstStyle/>
          <a:p>
            <a:r>
              <a:rPr lang="en-AU"/>
              <a:t>Participant Notes – Standard 4</a:t>
            </a:r>
          </a:p>
        </p:txBody>
      </p:sp>
      <p:sp>
        <p:nvSpPr>
          <p:cNvPr id="6" name="Rectangle 5">
            <a:extLst>
              <a:ext uri="{FF2B5EF4-FFF2-40B4-BE49-F238E27FC236}">
                <a16:creationId xmlns:a16="http://schemas.microsoft.com/office/drawing/2014/main" id="{44CC9647-7D2D-2995-60AD-0EB48F4565D9}"/>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26E774A8-C679-09DA-173B-22C3556AA0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0950" y1="20550" x2="50950" y2="20550"/>
                        <a14:foregroundMark x1="68750" y1="24300" x2="68750" y2="2430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52C3095A-96E0-D6B0-B2D3-716D7D4059D1}"/>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3312660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950B-05F6-80BA-2128-365519941B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1A1026-0A1B-0D37-8651-D2D04314B6BD}"/>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F10B0613-18D1-9071-E518-6474D4CA6FB1}"/>
              </a:ext>
            </a:extLst>
          </p:cNvPr>
          <p:cNvGrpSpPr/>
          <p:nvPr/>
        </p:nvGrpSpPr>
        <p:grpSpPr>
          <a:xfrm>
            <a:off x="1423367" y="157785"/>
            <a:ext cx="9345265" cy="6455341"/>
            <a:chOff x="1341096" y="0"/>
            <a:chExt cx="9509808" cy="6664661"/>
          </a:xfrm>
        </p:grpSpPr>
        <p:pic>
          <p:nvPicPr>
            <p:cNvPr id="8" name="Picture 7">
              <a:extLst>
                <a:ext uri="{FF2B5EF4-FFF2-40B4-BE49-F238E27FC236}">
                  <a16:creationId xmlns:a16="http://schemas.microsoft.com/office/drawing/2014/main" id="{9391ED48-EB5F-BBAC-D093-8DBF52ABFF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1096" y="0"/>
              <a:ext cx="9509808" cy="6664661"/>
            </a:xfrm>
            <a:prstGeom prst="rect">
              <a:avLst/>
            </a:prstGeom>
          </p:spPr>
        </p:pic>
        <p:sp>
          <p:nvSpPr>
            <p:cNvPr id="9" name="Rectangle: Rounded Corners 8">
              <a:extLst>
                <a:ext uri="{FF2B5EF4-FFF2-40B4-BE49-F238E27FC236}">
                  <a16:creationId xmlns:a16="http://schemas.microsoft.com/office/drawing/2014/main" id="{C657BDFC-EA5D-2DF1-9587-1B1B5E3F82EF}"/>
                </a:ext>
              </a:extLst>
            </p:cNvPr>
            <p:cNvSpPr/>
            <p:nvPr/>
          </p:nvSpPr>
          <p:spPr>
            <a:xfrm>
              <a:off x="4091940" y="4812030"/>
              <a:ext cx="4000500" cy="1852631"/>
            </a:xfrm>
            <a:prstGeom prst="roundRect">
              <a:avLst/>
            </a:prstGeom>
            <a:noFill/>
            <a:ln w="38100">
              <a:solidFill>
                <a:srgbClr val="28B3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53699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5F9B9-A56A-A4FD-2A6F-916FA24B1AFA}"/>
              </a:ext>
            </a:extLst>
          </p:cNvPr>
          <p:cNvSpPr>
            <a:spLocks noGrp="1"/>
          </p:cNvSpPr>
          <p:nvPr>
            <p:ph type="title"/>
          </p:nvPr>
        </p:nvSpPr>
        <p:spPr>
          <a:xfrm>
            <a:off x="1099457" y="621083"/>
            <a:ext cx="9682163" cy="537936"/>
          </a:xfrm>
        </p:spPr>
        <p:txBody>
          <a:bodyPr/>
          <a:lstStyle/>
          <a:p>
            <a:r>
              <a:rPr lang="en-AU"/>
              <a:t>Standard 5: Clinical care</a:t>
            </a:r>
          </a:p>
        </p:txBody>
      </p:sp>
      <p:graphicFrame>
        <p:nvGraphicFramePr>
          <p:cNvPr id="4" name="Diagram 3">
            <a:extLst>
              <a:ext uri="{FF2B5EF4-FFF2-40B4-BE49-F238E27FC236}">
                <a16:creationId xmlns:a16="http://schemas.microsoft.com/office/drawing/2014/main" id="{F2798534-FF73-33D0-DEEC-D655632C912D}"/>
              </a:ext>
            </a:extLst>
          </p:cNvPr>
          <p:cNvGraphicFramePr/>
          <p:nvPr>
            <p:extLst>
              <p:ext uri="{D42A27DB-BD31-4B8C-83A1-F6EECF244321}">
                <p14:modId xmlns:p14="http://schemas.microsoft.com/office/powerpoint/2010/main" val="137520465"/>
              </p:ext>
            </p:extLst>
          </p:nvPr>
        </p:nvGraphicFramePr>
        <p:xfrm>
          <a:off x="476648" y="929175"/>
          <a:ext cx="10615895" cy="607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99205E4A-29EA-B603-6EEC-E7A2523000BD}"/>
              </a:ext>
            </a:extLst>
          </p:cNvPr>
          <p:cNvSpPr/>
          <p:nvPr/>
        </p:nvSpPr>
        <p:spPr>
          <a:xfrm>
            <a:off x="7374811" y="256417"/>
            <a:ext cx="4332514" cy="1423793"/>
          </a:xfrm>
          <a:prstGeom prst="roundRect">
            <a:avLst/>
          </a:prstGeom>
          <a:solidFill>
            <a:schemeClr val="bg1"/>
          </a:solidFill>
          <a:ln w="38100">
            <a:solidFill>
              <a:srgbClr val="28B3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rPr>
              <a:t>Expectation statement for older people:</a:t>
            </a:r>
          </a:p>
          <a:p>
            <a:r>
              <a:rPr lang="en-AU" sz="1200" dirty="0">
                <a:solidFill>
                  <a:schemeClr val="tx1"/>
                </a:solidFill>
              </a:rPr>
              <a:t>I receive person-centred, evidence-based, safe, effective, and coordinated clinical care services by </a:t>
            </a:r>
            <a:r>
              <a:rPr lang="en-US" sz="1200" dirty="0">
                <a:solidFill>
                  <a:schemeClr val="tx1"/>
                </a:solidFill>
              </a:rPr>
              <a:t>registered health practitioners, allied health professionals, allied health assistants</a:t>
            </a:r>
            <a:r>
              <a:rPr lang="en-AU" sz="1200" dirty="0">
                <a:solidFill>
                  <a:schemeClr val="tx1"/>
                </a:solidFill>
              </a:rPr>
              <a:t> and competent aged care workers that meets my changing clinical needs and is in line with my goals and preferences.</a:t>
            </a:r>
          </a:p>
        </p:txBody>
      </p:sp>
      <p:pic>
        <p:nvPicPr>
          <p:cNvPr id="6" name="Content Placeholder 5">
            <a:extLst>
              <a:ext uri="{FF2B5EF4-FFF2-40B4-BE49-F238E27FC236}">
                <a16:creationId xmlns:a16="http://schemas.microsoft.com/office/drawing/2014/main" id="{79FB6991-3E6A-4816-C6FC-C2FF2EA67161}"/>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p:blipFill>
        <p:spPr>
          <a:xfrm>
            <a:off x="259775" y="103235"/>
            <a:ext cx="786816" cy="786816"/>
          </a:xfrm>
        </p:spPr>
      </p:pic>
    </p:spTree>
    <p:extLst>
      <p:ext uri="{BB962C8B-B14F-4D97-AF65-F5344CB8AC3E}">
        <p14:creationId xmlns:p14="http://schemas.microsoft.com/office/powerpoint/2010/main" val="1182992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F45A3-2E37-2524-99DC-41E28BDF4D6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7646A08-8592-BAE3-77FC-06DC200AA50D}"/>
              </a:ext>
            </a:extLst>
          </p:cNvPr>
          <p:cNvGraphicFramePr>
            <a:graphicFrameLocks noGrp="1"/>
          </p:cNvGraphicFramePr>
          <p:nvPr>
            <p:ph idx="1"/>
            <p:extLst>
              <p:ext uri="{D42A27DB-BD31-4B8C-83A1-F6EECF244321}">
                <p14:modId xmlns:p14="http://schemas.microsoft.com/office/powerpoint/2010/main" val="1776943867"/>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B3BC"/>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B3BC"/>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B3BC"/>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8FEE3DC2-0ACE-B8CA-9C76-BBB7D5E0F2C1}"/>
              </a:ext>
            </a:extLst>
          </p:cNvPr>
          <p:cNvSpPr>
            <a:spLocks noGrp="1"/>
          </p:cNvSpPr>
          <p:nvPr>
            <p:ph type="title"/>
          </p:nvPr>
        </p:nvSpPr>
        <p:spPr/>
        <p:txBody>
          <a:bodyPr/>
          <a:lstStyle/>
          <a:p>
            <a:r>
              <a:rPr lang="en-AU"/>
              <a:t>Participant Notes – Standard 5</a:t>
            </a:r>
          </a:p>
        </p:txBody>
      </p:sp>
      <p:sp>
        <p:nvSpPr>
          <p:cNvPr id="6" name="Rectangle 5">
            <a:extLst>
              <a:ext uri="{FF2B5EF4-FFF2-40B4-BE49-F238E27FC236}">
                <a16:creationId xmlns:a16="http://schemas.microsoft.com/office/drawing/2014/main" id="{86056D1B-6B40-E041-F848-729321B6D73D}"/>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5AD492E5-4852-1D9B-93B0-7476D850AD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250" y1="32750" x2="46250" y2="3275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BA5573A2-A767-D864-6A88-808E77024FAB}"/>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771634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a:xfrm>
            <a:off x="665744" y="1159826"/>
            <a:ext cx="9682163" cy="537936"/>
          </a:xfrm>
        </p:spPr>
        <p:txBody>
          <a:bodyPr lIns="91440" tIns="45720" rIns="91440" bIns="45720" anchor="t">
            <a:normAutofit/>
          </a:bodyPr>
          <a:lstStyle/>
          <a:p>
            <a:r>
              <a:rPr lang="en-AU" sz="3100"/>
              <a:t>Learning Outcomes </a:t>
            </a:r>
          </a:p>
        </p:txBody>
      </p:sp>
      <p:sp>
        <p:nvSpPr>
          <p:cNvPr id="2" name="TextBox 1">
            <a:extLst>
              <a:ext uri="{FF2B5EF4-FFF2-40B4-BE49-F238E27FC236}">
                <a16:creationId xmlns:a16="http://schemas.microsoft.com/office/drawing/2014/main" id="{72FA99E1-EDB5-919C-FEE4-AD98C5692D5B}"/>
              </a:ext>
            </a:extLst>
          </p:cNvPr>
          <p:cNvSpPr txBox="1"/>
          <p:nvPr/>
        </p:nvSpPr>
        <p:spPr>
          <a:xfrm>
            <a:off x="665744" y="1951672"/>
            <a:ext cx="10417215" cy="1477328"/>
          </a:xfrm>
          <a:prstGeom prst="rect">
            <a:avLst/>
          </a:prstGeom>
          <a:noFill/>
        </p:spPr>
        <p:txBody>
          <a:bodyPr wrap="square" rtlCol="0">
            <a:spAutoFit/>
          </a:bodyPr>
          <a:lstStyle/>
          <a:p>
            <a:r>
              <a:rPr lang="en-AU"/>
              <a:t>Completing this learning should support you to:</a:t>
            </a:r>
          </a:p>
          <a:p>
            <a:endParaRPr lang="en-AU"/>
          </a:p>
          <a:p>
            <a:pPr marL="285750" indent="-285750">
              <a:buFont typeface="Arial" panose="020B0604020202020204" pitchFamily="34" charset="0"/>
              <a:buChar char="•"/>
            </a:pPr>
            <a:r>
              <a:rPr lang="en-AU"/>
              <a:t>Apply the requirements of the strengthened Quality Standards to a case study</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Develop understanding of the connections between the strengthened Quality Standards</a:t>
            </a:r>
          </a:p>
        </p:txBody>
      </p:sp>
      <p:sp>
        <p:nvSpPr>
          <p:cNvPr id="6" name="TextBox 5">
            <a:extLst>
              <a:ext uri="{FF2B5EF4-FFF2-40B4-BE49-F238E27FC236}">
                <a16:creationId xmlns:a16="http://schemas.microsoft.com/office/drawing/2014/main" id="{6B59BEAB-B6C9-9601-637D-95544781050C}"/>
              </a:ext>
            </a:extLst>
          </p:cNvPr>
          <p:cNvSpPr txBox="1"/>
          <p:nvPr/>
        </p:nvSpPr>
        <p:spPr>
          <a:xfrm>
            <a:off x="665744" y="3970117"/>
            <a:ext cx="10139423" cy="2308324"/>
          </a:xfrm>
          <a:prstGeom prst="rect">
            <a:avLst/>
          </a:prstGeom>
          <a:noFill/>
          <a:ln>
            <a:solidFill>
              <a:schemeClr val="accent1"/>
            </a:solidFill>
          </a:ln>
        </p:spPr>
        <p:txBody>
          <a:bodyPr wrap="square" lIns="91440" tIns="45720" rIns="91440" bIns="45720" rtlCol="0" anchor="t">
            <a:spAutoFit/>
          </a:bodyPr>
          <a:lstStyle/>
          <a:p>
            <a:r>
              <a:rPr lang="en-AU" b="1">
                <a:solidFill>
                  <a:schemeClr val="accent1"/>
                </a:solidFill>
              </a:rPr>
              <a:t>Reflection opportunity</a:t>
            </a:r>
          </a:p>
          <a:p>
            <a:endParaRPr lang="en-AU"/>
          </a:p>
          <a:p>
            <a:r>
              <a:rPr lang="en-AU"/>
              <a:t>Thoughts about the strengthened Quality Standards:</a:t>
            </a:r>
          </a:p>
          <a:p>
            <a:endParaRPr lang="en-AU"/>
          </a:p>
          <a:p>
            <a:endParaRPr lang="en-AU"/>
          </a:p>
          <a:p>
            <a:endParaRPr lang="en-AU"/>
          </a:p>
          <a:p>
            <a:endParaRPr lang="en-AU"/>
          </a:p>
          <a:p>
            <a:endParaRPr lang="en-AU"/>
          </a:p>
        </p:txBody>
      </p:sp>
    </p:spTree>
    <p:extLst>
      <p:ext uri="{BB962C8B-B14F-4D97-AF65-F5344CB8AC3E}">
        <p14:creationId xmlns:p14="http://schemas.microsoft.com/office/powerpoint/2010/main" val="2421618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8B10D-B763-680D-6831-F3689E5A08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A2B4B2-8692-E69F-808F-9CD6EE04A83A}"/>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DA2EA1A9-A110-B7F8-6BF2-EAFDEE88CEBD}"/>
              </a:ext>
            </a:extLst>
          </p:cNvPr>
          <p:cNvPicPr>
            <a:picLocks noChangeAspect="1"/>
          </p:cNvPicPr>
          <p:nvPr/>
        </p:nvPicPr>
        <p:blipFill>
          <a:blip r:embed="rId3"/>
          <a:stretch>
            <a:fillRect/>
          </a:stretch>
        </p:blipFill>
        <p:spPr>
          <a:xfrm>
            <a:off x="1184389" y="109101"/>
            <a:ext cx="9418298" cy="6497260"/>
          </a:xfrm>
          <a:prstGeom prst="rect">
            <a:avLst/>
          </a:prstGeom>
        </p:spPr>
      </p:pic>
    </p:spTree>
    <p:extLst>
      <p:ext uri="{BB962C8B-B14F-4D97-AF65-F5344CB8AC3E}">
        <p14:creationId xmlns:p14="http://schemas.microsoft.com/office/powerpoint/2010/main" val="3352428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BB75-B967-1B3A-45EE-5917B6A2A157}"/>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EA5A205-28A1-2D57-AB4C-046D27564E1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014861" y="170810"/>
            <a:ext cx="786816" cy="786816"/>
          </a:xfrm>
        </p:spPr>
      </p:pic>
      <p:sp>
        <p:nvSpPr>
          <p:cNvPr id="8" name="Title 7">
            <a:extLst>
              <a:ext uri="{FF2B5EF4-FFF2-40B4-BE49-F238E27FC236}">
                <a16:creationId xmlns:a16="http://schemas.microsoft.com/office/drawing/2014/main" id="{5BF50961-E0A6-9453-FE4A-25B2E46D5A17}"/>
              </a:ext>
            </a:extLst>
          </p:cNvPr>
          <p:cNvSpPr>
            <a:spLocks noGrp="1"/>
          </p:cNvSpPr>
          <p:nvPr>
            <p:ph type="title"/>
          </p:nvPr>
        </p:nvSpPr>
        <p:spPr>
          <a:xfrm>
            <a:off x="390322" y="419690"/>
            <a:ext cx="9682163" cy="537936"/>
          </a:xfrm>
        </p:spPr>
        <p:txBody>
          <a:bodyPr/>
          <a:lstStyle/>
          <a:p>
            <a:r>
              <a:rPr lang="en-AU"/>
              <a:t>Standard 6: Food and nutrition</a:t>
            </a:r>
            <a:br>
              <a:rPr lang="en-AU"/>
            </a:br>
            <a:endParaRPr lang="en-AU"/>
          </a:p>
        </p:txBody>
      </p:sp>
      <p:graphicFrame>
        <p:nvGraphicFramePr>
          <p:cNvPr id="7" name="Diagram 6">
            <a:extLst>
              <a:ext uri="{FF2B5EF4-FFF2-40B4-BE49-F238E27FC236}">
                <a16:creationId xmlns:a16="http://schemas.microsoft.com/office/drawing/2014/main" id="{D75FB893-B700-8E88-9508-AC029368547C}"/>
              </a:ext>
            </a:extLst>
          </p:cNvPr>
          <p:cNvGraphicFramePr/>
          <p:nvPr>
            <p:extLst>
              <p:ext uri="{D42A27DB-BD31-4B8C-83A1-F6EECF244321}">
                <p14:modId xmlns:p14="http://schemas.microsoft.com/office/powerpoint/2010/main" val="169915343"/>
              </p:ext>
            </p:extLst>
          </p:nvPr>
        </p:nvGraphicFramePr>
        <p:xfrm>
          <a:off x="1334717" y="476545"/>
          <a:ext cx="9522566" cy="5904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35505130-5A85-45A0-E5E2-A4792179B74F}"/>
              </a:ext>
            </a:extLst>
          </p:cNvPr>
          <p:cNvPicPr>
            <a:picLocks noChangeAspect="1"/>
          </p:cNvPicPr>
          <p:nvPr/>
        </p:nvPicPr>
        <p:blipFill>
          <a:blip r:embed="rId9"/>
          <a:stretch>
            <a:fillRect/>
          </a:stretch>
        </p:blipFill>
        <p:spPr>
          <a:xfrm>
            <a:off x="8601874" y="275890"/>
            <a:ext cx="925158" cy="907229"/>
          </a:xfrm>
          <a:prstGeom prst="rect">
            <a:avLst/>
          </a:prstGeom>
        </p:spPr>
      </p:pic>
    </p:spTree>
    <p:extLst>
      <p:ext uri="{BB962C8B-B14F-4D97-AF65-F5344CB8AC3E}">
        <p14:creationId xmlns:p14="http://schemas.microsoft.com/office/powerpoint/2010/main" val="3899806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0078F-7DBF-28DC-A90D-A4915CBB3FA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F0EB612-82D4-F3E2-8E6F-E950BC1A99C6}"/>
              </a:ext>
            </a:extLst>
          </p:cNvPr>
          <p:cNvGraphicFramePr>
            <a:graphicFrameLocks noGrp="1"/>
          </p:cNvGraphicFramePr>
          <p:nvPr>
            <p:ph idx="1"/>
            <p:extLst>
              <p:ext uri="{D42A27DB-BD31-4B8C-83A1-F6EECF244321}">
                <p14:modId xmlns:p14="http://schemas.microsoft.com/office/powerpoint/2010/main" val="3301837190"/>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A2A"/>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A2A"/>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A2A"/>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217FF13D-D0BC-4E7F-7E28-B4A15600B62C}"/>
              </a:ext>
            </a:extLst>
          </p:cNvPr>
          <p:cNvSpPr>
            <a:spLocks noGrp="1"/>
          </p:cNvSpPr>
          <p:nvPr>
            <p:ph type="title"/>
          </p:nvPr>
        </p:nvSpPr>
        <p:spPr/>
        <p:txBody>
          <a:bodyPr/>
          <a:lstStyle/>
          <a:p>
            <a:r>
              <a:rPr lang="en-AU"/>
              <a:t>Participant Notes – Standard 6</a:t>
            </a:r>
          </a:p>
        </p:txBody>
      </p:sp>
      <p:sp>
        <p:nvSpPr>
          <p:cNvPr id="6" name="Rectangle 5">
            <a:extLst>
              <a:ext uri="{FF2B5EF4-FFF2-40B4-BE49-F238E27FC236}">
                <a16:creationId xmlns:a16="http://schemas.microsoft.com/office/drawing/2014/main" id="{05BCA442-6CA2-76D9-679E-D75C7788EBFB}"/>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EDFAD552-00F6-8117-3A93-1B969634E9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6900" y1="54350" x2="66900" y2="54350"/>
                        <a14:foregroundMark x1="71600" y1="71250" x2="71600" y2="7125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032980A4-F06A-BA98-6DB7-D9ECBF9AB80F}"/>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2498674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E8E3D-90DF-BAEC-5F07-02A3AB1153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6BCF5B-7E78-E0AE-D6FA-A152D28EE6D4}"/>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96DBC708-7E0A-F5A3-52E0-BF4BACDC393F}"/>
              </a:ext>
            </a:extLst>
          </p:cNvPr>
          <p:cNvPicPr>
            <a:picLocks noChangeAspect="1"/>
          </p:cNvPicPr>
          <p:nvPr/>
        </p:nvPicPr>
        <p:blipFill>
          <a:blip r:embed="rId3"/>
          <a:stretch>
            <a:fillRect/>
          </a:stretch>
        </p:blipFill>
        <p:spPr>
          <a:xfrm>
            <a:off x="1311173" y="101434"/>
            <a:ext cx="9345942" cy="6499554"/>
          </a:xfrm>
          <a:prstGeom prst="rect">
            <a:avLst/>
          </a:prstGeom>
        </p:spPr>
      </p:pic>
    </p:spTree>
    <p:extLst>
      <p:ext uri="{BB962C8B-B14F-4D97-AF65-F5344CB8AC3E}">
        <p14:creationId xmlns:p14="http://schemas.microsoft.com/office/powerpoint/2010/main" val="298026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7FB0C-53C2-C874-138B-E109D0B36BC7}"/>
              </a:ext>
            </a:extLst>
          </p:cNvPr>
          <p:cNvSpPr>
            <a:spLocks noGrp="1"/>
          </p:cNvSpPr>
          <p:nvPr>
            <p:ph type="title"/>
          </p:nvPr>
        </p:nvSpPr>
        <p:spPr/>
        <p:txBody>
          <a:bodyPr/>
          <a:lstStyle/>
          <a:p>
            <a:r>
              <a:rPr lang="en-AU"/>
              <a:t>Standard 7: The residential community</a:t>
            </a:r>
          </a:p>
        </p:txBody>
      </p:sp>
      <p:graphicFrame>
        <p:nvGraphicFramePr>
          <p:cNvPr id="10" name="Table 9">
            <a:extLst>
              <a:ext uri="{FF2B5EF4-FFF2-40B4-BE49-F238E27FC236}">
                <a16:creationId xmlns:a16="http://schemas.microsoft.com/office/drawing/2014/main" id="{96AE4543-832F-0F62-375D-3425F00A8D4D}"/>
              </a:ext>
            </a:extLst>
          </p:cNvPr>
          <p:cNvGraphicFramePr>
            <a:graphicFrameLocks noGrp="1"/>
          </p:cNvGraphicFramePr>
          <p:nvPr>
            <p:extLst>
              <p:ext uri="{D42A27DB-BD31-4B8C-83A1-F6EECF244321}">
                <p14:modId xmlns:p14="http://schemas.microsoft.com/office/powerpoint/2010/main" val="680076511"/>
              </p:ext>
            </p:extLst>
          </p:nvPr>
        </p:nvGraphicFramePr>
        <p:xfrm>
          <a:off x="1805969" y="2060206"/>
          <a:ext cx="8128000" cy="3225268"/>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306254609"/>
                    </a:ext>
                  </a:extLst>
                </a:gridCol>
                <a:gridCol w="4064000">
                  <a:extLst>
                    <a:ext uri="{9D8B030D-6E8A-4147-A177-3AD203B41FA5}">
                      <a16:colId xmlns:a16="http://schemas.microsoft.com/office/drawing/2014/main" val="1720583218"/>
                    </a:ext>
                  </a:extLst>
                </a:gridCol>
              </a:tblGrid>
              <a:tr h="451588">
                <a:tc>
                  <a:txBody>
                    <a:bodyPr/>
                    <a:lstStyle/>
                    <a:p>
                      <a:r>
                        <a:rPr lang="en-AU">
                          <a:solidFill>
                            <a:sysClr val="windowText" lastClr="000000"/>
                          </a:solidFill>
                        </a:rPr>
                        <a:t>7.1: Daily living</a:t>
                      </a:r>
                    </a:p>
                  </a:txBody>
                  <a:tcPr>
                    <a:solidFill>
                      <a:srgbClr val="F4B221"/>
                    </a:solidFill>
                  </a:tcPr>
                </a:tc>
                <a:tc>
                  <a:txBody>
                    <a:bodyPr/>
                    <a:lstStyle/>
                    <a:p>
                      <a:r>
                        <a:rPr lang="en-AU">
                          <a:solidFill>
                            <a:sysClr val="windowText" lastClr="000000"/>
                          </a:solidFill>
                        </a:rPr>
                        <a:t>7.2: Transitions</a:t>
                      </a:r>
                    </a:p>
                  </a:txBody>
                  <a:tcPr>
                    <a:solidFill>
                      <a:srgbClr val="F4B221"/>
                    </a:solidFill>
                  </a:tcPr>
                </a:tc>
                <a:extLst>
                  <a:ext uri="{0D108BD9-81ED-4DB2-BD59-A6C34878D82A}">
                    <a16:rowId xmlns:a16="http://schemas.microsoft.com/office/drawing/2014/main" val="1507015525"/>
                  </a:ext>
                </a:extLst>
              </a:tr>
              <a:tr h="1458693">
                <a:tc>
                  <a:txBody>
                    <a:bodyPr/>
                    <a:lstStyle/>
                    <a:p>
                      <a:r>
                        <a:rPr lang="en-AU" sz="1600" dirty="0">
                          <a:solidFill>
                            <a:sysClr val="windowText" lastClr="000000"/>
                          </a:solidFill>
                        </a:rPr>
                        <a:t>The provider must ensure that individuals receive funded aged care services that optimise their quality of life, promote use of their skills and strengths and enable them to do the things they want to do.</a:t>
                      </a:r>
                    </a:p>
                  </a:txBody>
                  <a:tcPr>
                    <a:solidFill>
                      <a:srgbClr val="FCE5BB"/>
                    </a:solidFill>
                  </a:tcPr>
                </a:tc>
                <a:tc>
                  <a:txBody>
                    <a:bodyPr/>
                    <a:lstStyle/>
                    <a:p>
                      <a:r>
                        <a:rPr lang="en-AU" sz="1600" dirty="0">
                          <a:solidFill>
                            <a:sysClr val="windowText" lastClr="000000"/>
                          </a:solidFill>
                        </a:rPr>
                        <a:t>The provider must ensure that individuals experience a well-coordinated transition, whether planned or unplanned, to or from a provider.</a:t>
                      </a:r>
                    </a:p>
                    <a:p>
                      <a:r>
                        <a:rPr lang="en-AU" sz="1600" dirty="0">
                          <a:solidFill>
                            <a:sysClr val="windowText" lastClr="000000"/>
                          </a:solidFill>
                        </a:rPr>
                        <a:t>The provider must set out clear responsibility and accountability for the delivery of funded aged care services between aged care workers, </a:t>
                      </a:r>
                      <a:r>
                        <a:rPr lang="en-US" sz="1600" dirty="0">
                          <a:solidFill>
                            <a:sysClr val="windowText" lastClr="000000"/>
                          </a:solidFill>
                        </a:rPr>
                        <a:t>registered health practitioners, allied health </a:t>
                      </a:r>
                    </a:p>
                    <a:p>
                      <a:r>
                        <a:rPr lang="en-US" sz="1600" dirty="0">
                          <a:solidFill>
                            <a:sysClr val="windowText" lastClr="000000"/>
                          </a:solidFill>
                        </a:rPr>
                        <a:t>professionals, allied health assistants</a:t>
                      </a:r>
                      <a:r>
                        <a:rPr lang="en-AU" sz="1600" dirty="0">
                          <a:solidFill>
                            <a:sysClr val="windowText" lastClr="000000"/>
                          </a:solidFill>
                        </a:rPr>
                        <a:t> and across organisations.</a:t>
                      </a:r>
                    </a:p>
                  </a:txBody>
                  <a:tcPr>
                    <a:solidFill>
                      <a:srgbClr val="FCE5BB"/>
                    </a:solidFill>
                  </a:tcPr>
                </a:tc>
                <a:extLst>
                  <a:ext uri="{0D108BD9-81ED-4DB2-BD59-A6C34878D82A}">
                    <a16:rowId xmlns:a16="http://schemas.microsoft.com/office/drawing/2014/main" val="2957717024"/>
                  </a:ext>
                </a:extLst>
              </a:tr>
            </a:tbl>
          </a:graphicData>
        </a:graphic>
      </p:graphicFrame>
      <p:pic>
        <p:nvPicPr>
          <p:cNvPr id="2" name="Content Placeholder 5">
            <a:extLst>
              <a:ext uri="{FF2B5EF4-FFF2-40B4-BE49-F238E27FC236}">
                <a16:creationId xmlns:a16="http://schemas.microsoft.com/office/drawing/2014/main" id="{4592D64D-2D98-C83D-3E89-BF18D0187CB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014861" y="170810"/>
            <a:ext cx="786816" cy="786816"/>
          </a:xfrm>
        </p:spPr>
      </p:pic>
    </p:spTree>
    <p:extLst>
      <p:ext uri="{BB962C8B-B14F-4D97-AF65-F5344CB8AC3E}">
        <p14:creationId xmlns:p14="http://schemas.microsoft.com/office/powerpoint/2010/main" val="3848090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CE9B-ED3F-F7C6-C161-AA603E34B069}"/>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E754F57-F81F-59B3-4B62-5A795E28DF8C}"/>
              </a:ext>
            </a:extLst>
          </p:cNvPr>
          <p:cNvGraphicFramePr>
            <a:graphicFrameLocks noGrp="1"/>
          </p:cNvGraphicFramePr>
          <p:nvPr>
            <p:ph idx="1"/>
            <p:extLst>
              <p:ext uri="{D42A27DB-BD31-4B8C-83A1-F6EECF244321}">
                <p14:modId xmlns:p14="http://schemas.microsoft.com/office/powerpoint/2010/main" val="4235131717"/>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solidFill>
                            <a:schemeClr val="tx1"/>
                          </a:solidFill>
                        </a:rPr>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221"/>
                    </a:solidFill>
                  </a:tcPr>
                </a:tc>
                <a:tc>
                  <a:txBody>
                    <a:bodyPr/>
                    <a:lstStyle/>
                    <a:p>
                      <a:r>
                        <a:rPr lang="en-AU">
                          <a:solidFill>
                            <a:schemeClr val="tx1"/>
                          </a:solidFill>
                        </a:rPr>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221"/>
                    </a:solidFill>
                  </a:tcPr>
                </a:tc>
                <a:tc>
                  <a:txBody>
                    <a:bodyPr/>
                    <a:lstStyle/>
                    <a:p>
                      <a:r>
                        <a:rPr lang="en-AU">
                          <a:solidFill>
                            <a:schemeClr val="tx1"/>
                          </a:solidFill>
                        </a:rPr>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221"/>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0D8E3AA0-2E51-18C9-103B-F3398035CBC9}"/>
              </a:ext>
            </a:extLst>
          </p:cNvPr>
          <p:cNvSpPr>
            <a:spLocks noGrp="1"/>
          </p:cNvSpPr>
          <p:nvPr>
            <p:ph type="title"/>
          </p:nvPr>
        </p:nvSpPr>
        <p:spPr/>
        <p:txBody>
          <a:bodyPr/>
          <a:lstStyle/>
          <a:p>
            <a:r>
              <a:rPr lang="en-AU"/>
              <a:t>Participant Notes – Standard 7</a:t>
            </a:r>
          </a:p>
        </p:txBody>
      </p:sp>
      <p:sp>
        <p:nvSpPr>
          <p:cNvPr id="6" name="Rectangle 5">
            <a:extLst>
              <a:ext uri="{FF2B5EF4-FFF2-40B4-BE49-F238E27FC236}">
                <a16:creationId xmlns:a16="http://schemas.microsoft.com/office/drawing/2014/main" id="{A01599F5-04C2-B709-3849-2923C88316FC}"/>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D16FBFE5-52F5-5308-8589-0FD6DCF882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900" y1="42150" x2="51900" y2="42150"/>
                        <a14:foregroundMark x1="61250" y1="56250" x2="61250" y2="56250"/>
                        <a14:foregroundMark x1="53750" y1="63750" x2="53750" y2="63750"/>
                        <a14:foregroundMark x1="49050" y1="63750" x2="49050" y2="6375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192FD253-D8AD-9418-6C93-B629D031B9AE}"/>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3069693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F141DF7-2C29-2DB9-7C6A-5ABF4354A85D}"/>
              </a:ext>
            </a:extLst>
          </p:cNvPr>
          <p:cNvGraphicFramePr>
            <a:graphicFrameLocks noGrp="1"/>
          </p:cNvGraphicFramePr>
          <p:nvPr>
            <p:ph idx="1"/>
            <p:extLst>
              <p:ext uri="{D42A27DB-BD31-4B8C-83A1-F6EECF244321}">
                <p14:modId xmlns:p14="http://schemas.microsoft.com/office/powerpoint/2010/main" val="2096679587"/>
              </p:ext>
            </p:extLst>
          </p:nvPr>
        </p:nvGraphicFramePr>
        <p:xfrm>
          <a:off x="579563" y="1843684"/>
          <a:ext cx="11002838" cy="4454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65CDAA7-4E83-F32B-E4FA-02FDE59E3084}"/>
              </a:ext>
            </a:extLst>
          </p:cNvPr>
          <p:cNvSpPr>
            <a:spLocks noGrp="1"/>
          </p:cNvSpPr>
          <p:nvPr>
            <p:ph type="title"/>
          </p:nvPr>
        </p:nvSpPr>
        <p:spPr/>
        <p:txBody>
          <a:bodyPr lIns="91440" tIns="45720" rIns="91440" bIns="45720" anchor="t"/>
          <a:lstStyle/>
          <a:p>
            <a:r>
              <a:rPr lang="en-GB">
                <a:ea typeface="Open Sans ExtraBold"/>
                <a:cs typeface="Open Sans ExtraBold"/>
              </a:rPr>
              <a:t>Outline of resource</a:t>
            </a:r>
            <a:endParaRPr lang="en-GB"/>
          </a:p>
        </p:txBody>
      </p:sp>
    </p:spTree>
    <p:extLst>
      <p:ext uri="{BB962C8B-B14F-4D97-AF65-F5344CB8AC3E}">
        <p14:creationId xmlns:p14="http://schemas.microsoft.com/office/powerpoint/2010/main" val="250839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6D23-1BB9-58C3-7380-DA9458500D5D}"/>
              </a:ext>
            </a:extLst>
          </p:cNvPr>
          <p:cNvSpPr>
            <a:spLocks noGrp="1"/>
          </p:cNvSpPr>
          <p:nvPr>
            <p:ph type="ctrTitle"/>
          </p:nvPr>
        </p:nvSpPr>
        <p:spPr>
          <a:xfrm>
            <a:off x="677336" y="2502705"/>
            <a:ext cx="4056590" cy="1052513"/>
          </a:xfrm>
        </p:spPr>
        <p:txBody>
          <a:bodyPr anchor="t">
            <a:normAutofit/>
          </a:bodyPr>
          <a:lstStyle/>
          <a:p>
            <a:r>
              <a:rPr lang="en-GB"/>
              <a:t>Introduction</a:t>
            </a:r>
          </a:p>
        </p:txBody>
      </p:sp>
      <p:sp>
        <p:nvSpPr>
          <p:cNvPr id="3" name="Text Placeholder 2">
            <a:extLst>
              <a:ext uri="{FF2B5EF4-FFF2-40B4-BE49-F238E27FC236}">
                <a16:creationId xmlns:a16="http://schemas.microsoft.com/office/drawing/2014/main" id="{5155A14D-B9DC-E7DD-9F18-110262EEBF42}"/>
              </a:ext>
            </a:extLst>
          </p:cNvPr>
          <p:cNvSpPr>
            <a:spLocks noGrp="1"/>
          </p:cNvSpPr>
          <p:nvPr>
            <p:ph type="body" sz="quarter" idx="13"/>
          </p:nvPr>
        </p:nvSpPr>
        <p:spPr>
          <a:xfrm>
            <a:off x="677863" y="3570682"/>
            <a:ext cx="4094162" cy="649288"/>
          </a:xfrm>
        </p:spPr>
        <p:txBody>
          <a:bodyPr vert="horz" lIns="0" tIns="0" rIns="0" bIns="0" rtlCol="0">
            <a:normAutofit/>
          </a:bodyPr>
          <a:lstStyle/>
          <a:p>
            <a:pPr>
              <a:lnSpc>
                <a:spcPct val="104000"/>
              </a:lnSpc>
              <a:spcAft>
                <a:spcPts val="600"/>
              </a:spcAft>
            </a:pPr>
            <a:r>
              <a:rPr lang="en-GB"/>
              <a:t>Review of the strengthened Quality Standards</a:t>
            </a:r>
          </a:p>
        </p:txBody>
      </p:sp>
    </p:spTree>
    <p:extLst>
      <p:ext uri="{BB962C8B-B14F-4D97-AF65-F5344CB8AC3E}">
        <p14:creationId xmlns:p14="http://schemas.microsoft.com/office/powerpoint/2010/main" val="199509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ABCA03-E7B3-854A-F130-6AA2F5980AEA}"/>
              </a:ext>
            </a:extLst>
          </p:cNvPr>
          <p:cNvSpPr>
            <a:spLocks noGrp="1"/>
          </p:cNvSpPr>
          <p:nvPr>
            <p:ph idx="1"/>
          </p:nvPr>
        </p:nvSpPr>
        <p:spPr>
          <a:xfrm>
            <a:off x="600632" y="1879554"/>
            <a:ext cx="5850786" cy="3218750"/>
          </a:xfrm>
        </p:spPr>
        <p:txBody>
          <a:bodyPr vert="horz" lIns="0" tIns="0" rIns="0" bIns="0" rtlCol="0" anchor="t">
            <a:normAutofit/>
          </a:bodyPr>
          <a:lstStyle/>
          <a:p>
            <a:r>
              <a:rPr lang="en-AU" b="0" dirty="0">
                <a:latin typeface="Open Sans"/>
                <a:ea typeface="Open Sans"/>
                <a:cs typeface="Open Sans"/>
                <a:hlinkClick r:id="rId3"/>
              </a:rPr>
              <a:t>Strengthened Quality Standards | resources</a:t>
            </a:r>
            <a:endParaRPr lang="en-AU" b="0" dirty="0">
              <a:latin typeface="Open Sans"/>
              <a:ea typeface="Open Sans"/>
              <a:cs typeface="Open Sans"/>
            </a:endParaRPr>
          </a:p>
          <a:p>
            <a:endParaRPr lang="en-AU" b="0" dirty="0"/>
          </a:p>
          <a:p>
            <a:pPr>
              <a:lnSpc>
                <a:spcPct val="113999"/>
              </a:lnSpc>
            </a:pPr>
            <a:endParaRPr lang="en-AU" b="0" dirty="0"/>
          </a:p>
          <a:p>
            <a:pPr>
              <a:lnSpc>
                <a:spcPct val="113999"/>
              </a:lnSpc>
            </a:pPr>
            <a:r>
              <a:rPr lang="en-AU" b="0" dirty="0">
                <a:latin typeface="Open Sans"/>
                <a:ea typeface="Open Sans"/>
                <a:cs typeface="Open Sans"/>
                <a:hlinkClick r:id="rId4"/>
              </a:rPr>
              <a:t>Strengthened Quality Standards guidance | Aged Care Quality and Safety Commission</a:t>
            </a:r>
            <a:endParaRPr lang="en-AU" b="0" dirty="0">
              <a:latin typeface="Open Sans"/>
              <a:ea typeface="Open Sans"/>
              <a:cs typeface="Open Sans"/>
            </a:endParaRPr>
          </a:p>
          <a:p>
            <a:pPr>
              <a:lnSpc>
                <a:spcPct val="113999"/>
              </a:lnSpc>
            </a:pPr>
            <a:endParaRPr lang="en-AU" b="0" dirty="0"/>
          </a:p>
          <a:p>
            <a:pPr>
              <a:lnSpc>
                <a:spcPct val="113999"/>
              </a:lnSpc>
            </a:pPr>
            <a:r>
              <a:rPr lang="en-AU" b="0" dirty="0">
                <a:latin typeface="Open Sans"/>
                <a:ea typeface="Open Sans"/>
                <a:cs typeface="Open Sans"/>
                <a:hlinkClick r:id="rId5"/>
              </a:rPr>
              <a:t>Strengthening the Aged Care Quality Standards | Australian Government Department of Health and Aged Care</a:t>
            </a:r>
            <a:endParaRPr lang="en-AU" b="0" dirty="0">
              <a:latin typeface="Open Sans"/>
              <a:ea typeface="Open Sans"/>
              <a:cs typeface="Open Sans"/>
            </a:endParaRPr>
          </a:p>
          <a:p>
            <a:pPr>
              <a:lnSpc>
                <a:spcPct val="113999"/>
              </a:lnSpc>
            </a:pPr>
            <a:endParaRPr lang="en-AU" b="0" dirty="0"/>
          </a:p>
          <a:p>
            <a:pPr>
              <a:lnSpc>
                <a:spcPct val="113999"/>
              </a:lnSpc>
            </a:pPr>
            <a:endParaRPr lang="en-AU" b="0" dirty="0"/>
          </a:p>
          <a:p>
            <a:pPr>
              <a:lnSpc>
                <a:spcPct val="113999"/>
              </a:lnSpc>
            </a:pPr>
            <a:endParaRPr lang="en-AU" b="0" dirty="0"/>
          </a:p>
          <a:p>
            <a:pPr>
              <a:lnSpc>
                <a:spcPct val="113999"/>
              </a:lnSpc>
            </a:pPr>
            <a:endParaRPr lang="en-AU" b="0" dirty="0"/>
          </a:p>
          <a:p>
            <a:pPr>
              <a:lnSpc>
                <a:spcPct val="113999"/>
              </a:lnSpc>
            </a:pPr>
            <a:endParaRPr lang="en-AU" b="0" dirty="0"/>
          </a:p>
          <a:p>
            <a:pPr>
              <a:lnSpc>
                <a:spcPct val="113999"/>
              </a:lnSpc>
            </a:pPr>
            <a:endParaRPr lang="en-AU" b="0" dirty="0"/>
          </a:p>
          <a:p>
            <a:pPr>
              <a:lnSpc>
                <a:spcPct val="113999"/>
              </a:lnSpc>
            </a:pPr>
            <a:endParaRPr lang="en-AU" b="0" dirty="0"/>
          </a:p>
          <a:p>
            <a:pPr>
              <a:lnSpc>
                <a:spcPct val="113999"/>
              </a:lnSpc>
            </a:pPr>
            <a:endParaRPr lang="en-AU" b="0" dirty="0"/>
          </a:p>
        </p:txBody>
      </p:sp>
      <p:sp>
        <p:nvSpPr>
          <p:cNvPr id="3" name="Title 2">
            <a:extLst>
              <a:ext uri="{FF2B5EF4-FFF2-40B4-BE49-F238E27FC236}">
                <a16:creationId xmlns:a16="http://schemas.microsoft.com/office/drawing/2014/main" id="{60D747C2-0C1B-B833-7F18-70DFB6AA4375}"/>
              </a:ext>
            </a:extLst>
          </p:cNvPr>
          <p:cNvSpPr>
            <a:spLocks noGrp="1"/>
          </p:cNvSpPr>
          <p:nvPr>
            <p:ph type="title"/>
          </p:nvPr>
        </p:nvSpPr>
        <p:spPr>
          <a:xfrm>
            <a:off x="399044" y="420914"/>
            <a:ext cx="9682163" cy="539206"/>
          </a:xfrm>
        </p:spPr>
        <p:txBody>
          <a:bodyPr lIns="91440" tIns="45720" rIns="91440" bIns="45720" anchor="t"/>
          <a:lstStyle/>
          <a:p>
            <a:r>
              <a:rPr lang="en-AU"/>
              <a:t>Available digital guidance</a:t>
            </a:r>
          </a:p>
        </p:txBody>
      </p:sp>
      <p:pic>
        <p:nvPicPr>
          <p:cNvPr id="4" name="Picture 3" descr="A person standing next to a walker&#10;&#10;AI-generated content may be incorrect.">
            <a:extLst>
              <a:ext uri="{FF2B5EF4-FFF2-40B4-BE49-F238E27FC236}">
                <a16:creationId xmlns:a16="http://schemas.microsoft.com/office/drawing/2014/main" id="{72DFB62E-63C2-C1F0-C807-7B2D96B77F78}"/>
              </a:ext>
            </a:extLst>
          </p:cNvPr>
          <p:cNvPicPr>
            <a:picLocks noChangeAspect="1"/>
          </p:cNvPicPr>
          <p:nvPr/>
        </p:nvPicPr>
        <p:blipFill>
          <a:blip r:embed="rId6"/>
          <a:srcRect b="73908"/>
          <a:stretch/>
        </p:blipFill>
        <p:spPr>
          <a:xfrm>
            <a:off x="6704050" y="131435"/>
            <a:ext cx="5267997" cy="1834525"/>
          </a:xfrm>
          <a:prstGeom prst="rect">
            <a:avLst/>
          </a:prstGeom>
        </p:spPr>
      </p:pic>
      <p:pic>
        <p:nvPicPr>
          <p:cNvPr id="8" name="Picture 7">
            <a:extLst>
              <a:ext uri="{FF2B5EF4-FFF2-40B4-BE49-F238E27FC236}">
                <a16:creationId xmlns:a16="http://schemas.microsoft.com/office/drawing/2014/main" id="{732EF82C-C864-6223-014D-D28845823D6C}"/>
              </a:ext>
            </a:extLst>
          </p:cNvPr>
          <p:cNvPicPr>
            <a:picLocks noChangeAspect="1"/>
          </p:cNvPicPr>
          <p:nvPr/>
        </p:nvPicPr>
        <p:blipFill>
          <a:blip r:embed="rId7"/>
          <a:stretch>
            <a:fillRect/>
          </a:stretch>
        </p:blipFill>
        <p:spPr>
          <a:xfrm>
            <a:off x="6685947" y="4234560"/>
            <a:ext cx="5267997" cy="1817144"/>
          </a:xfrm>
          <a:prstGeom prst="rect">
            <a:avLst/>
          </a:prstGeom>
        </p:spPr>
      </p:pic>
      <p:pic>
        <p:nvPicPr>
          <p:cNvPr id="5" name="Picture 4">
            <a:extLst>
              <a:ext uri="{FF2B5EF4-FFF2-40B4-BE49-F238E27FC236}">
                <a16:creationId xmlns:a16="http://schemas.microsoft.com/office/drawing/2014/main" id="{E3D761EE-105F-42DE-1CD0-F115412F0A79}"/>
              </a:ext>
            </a:extLst>
          </p:cNvPr>
          <p:cNvPicPr>
            <a:picLocks noChangeAspect="1"/>
          </p:cNvPicPr>
          <p:nvPr/>
        </p:nvPicPr>
        <p:blipFill>
          <a:blip r:embed="rId8"/>
          <a:stretch>
            <a:fillRect/>
          </a:stretch>
        </p:blipFill>
        <p:spPr>
          <a:xfrm>
            <a:off x="6704050" y="2058981"/>
            <a:ext cx="5231793" cy="2082558"/>
          </a:xfrm>
          <a:prstGeom prst="rect">
            <a:avLst/>
          </a:prstGeom>
        </p:spPr>
      </p:pic>
    </p:spTree>
    <p:extLst>
      <p:ext uri="{BB962C8B-B14F-4D97-AF65-F5344CB8AC3E}">
        <p14:creationId xmlns:p14="http://schemas.microsoft.com/office/powerpoint/2010/main" val="11701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2631A2-9919-D29F-A767-9CC0F474AB86}"/>
              </a:ext>
            </a:extLst>
          </p:cNvPr>
          <p:cNvSpPr>
            <a:spLocks noGrp="1"/>
          </p:cNvSpPr>
          <p:nvPr>
            <p:ph idx="1"/>
          </p:nvPr>
        </p:nvSpPr>
        <p:spPr/>
        <p:txBody>
          <a:bodyPr vert="horz" lIns="0" tIns="0" rIns="0" bIns="0" rtlCol="0" anchor="t">
            <a:normAutofit/>
          </a:bodyPr>
          <a:lstStyle/>
          <a:p>
            <a:r>
              <a:rPr lang="en-AU" b="0">
                <a:solidFill>
                  <a:schemeClr val="tx1"/>
                </a:solidFill>
                <a:latin typeface="Open Sans"/>
                <a:ea typeface="Open Sans"/>
                <a:cs typeface="Open Sans"/>
              </a:rPr>
              <a:t>What have you noticed about the strengthened Quality Standards digital guidance?</a:t>
            </a:r>
          </a:p>
          <a:p>
            <a:endParaRPr lang="en-AU" b="0">
              <a:solidFill>
                <a:schemeClr val="tx1"/>
              </a:solidFill>
            </a:endParaRP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latin typeface="Open Sans"/>
                <a:ea typeface="Open Sans"/>
                <a:cs typeface="Open Sans"/>
              </a:rPr>
              <a:t>How might you be able to use this digital guidance to help in your daily work activities?</a:t>
            </a:r>
          </a:p>
          <a:p>
            <a:endParaRPr lang="en-AU" b="0">
              <a:solidFill>
                <a:schemeClr val="tx1"/>
              </a:solidFill>
            </a:endParaRP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latin typeface="Open Sans"/>
                <a:ea typeface="Open Sans"/>
                <a:cs typeface="Open Sans"/>
              </a:rPr>
              <a:t>How might this digital guidance help when there is an issue?</a:t>
            </a:r>
          </a:p>
        </p:txBody>
      </p:sp>
      <p:sp>
        <p:nvSpPr>
          <p:cNvPr id="3" name="Title 2">
            <a:extLst>
              <a:ext uri="{FF2B5EF4-FFF2-40B4-BE49-F238E27FC236}">
                <a16:creationId xmlns:a16="http://schemas.microsoft.com/office/drawing/2014/main" id="{821EAF67-7AFA-6A94-54DD-623BDFADD5A4}"/>
              </a:ext>
            </a:extLst>
          </p:cNvPr>
          <p:cNvSpPr>
            <a:spLocks noGrp="1"/>
          </p:cNvSpPr>
          <p:nvPr>
            <p:ph type="title"/>
          </p:nvPr>
        </p:nvSpPr>
        <p:spPr>
          <a:xfrm>
            <a:off x="665744" y="1078801"/>
            <a:ext cx="9682163" cy="537936"/>
          </a:xfrm>
        </p:spPr>
        <p:txBody>
          <a:bodyPr/>
          <a:lstStyle/>
          <a:p>
            <a:r>
              <a:rPr lang="en-AU" sz="2400">
                <a:solidFill>
                  <a:schemeClr val="accent1"/>
                </a:solidFill>
              </a:rPr>
              <a:t>Reflection opportunity</a:t>
            </a:r>
          </a:p>
        </p:txBody>
      </p:sp>
    </p:spTree>
    <p:extLst>
      <p:ext uri="{BB962C8B-B14F-4D97-AF65-F5344CB8AC3E}">
        <p14:creationId xmlns:p14="http://schemas.microsoft.com/office/powerpoint/2010/main" val="3646523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3B5D-BFB9-5534-8C8B-7D82B2914B6B}"/>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56BD754-F19D-3AD6-2032-33DB0096AB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159" b="7159"/>
          <a:stretch/>
        </p:blipFill>
        <p:spPr>
          <a:xfrm>
            <a:off x="4465946" y="0"/>
            <a:ext cx="8653153" cy="6858000"/>
          </a:xfrm>
        </p:spPr>
      </p:pic>
      <p:pic>
        <p:nvPicPr>
          <p:cNvPr id="8" name="Picture 7">
            <a:extLst>
              <a:ext uri="{FF2B5EF4-FFF2-40B4-BE49-F238E27FC236}">
                <a16:creationId xmlns:a16="http://schemas.microsoft.com/office/drawing/2014/main" id="{A7DECC87-4C3D-AF40-A28C-290BFCC45B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3" y="1492"/>
            <a:ext cx="6979928" cy="6855015"/>
          </a:xfrm>
          <a:prstGeom prst="rect">
            <a:avLst/>
          </a:prstGeom>
        </p:spPr>
      </p:pic>
      <p:pic>
        <p:nvPicPr>
          <p:cNvPr id="9" name="Picture 8">
            <a:extLst>
              <a:ext uri="{FF2B5EF4-FFF2-40B4-BE49-F238E27FC236}">
                <a16:creationId xmlns:a16="http://schemas.microsoft.com/office/drawing/2014/main" id="{532350E4-B424-06FA-597A-4FCCAF39F6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B66BBD9E-1980-1DB3-D302-02224AAC7D72}"/>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9</a:t>
            </a:fld>
            <a:endParaRPr lang="en-AU" sz="1100"/>
          </a:p>
        </p:txBody>
      </p:sp>
      <p:sp>
        <p:nvSpPr>
          <p:cNvPr id="6" name="Title 1">
            <a:extLst>
              <a:ext uri="{FF2B5EF4-FFF2-40B4-BE49-F238E27FC236}">
                <a16:creationId xmlns:a16="http://schemas.microsoft.com/office/drawing/2014/main" id="{9857E648-4319-E0C0-3D2A-5AFDFBC622DF}"/>
              </a:ext>
            </a:extLst>
          </p:cNvPr>
          <p:cNvSpPr txBox="1">
            <a:spLocks/>
          </p:cNvSpPr>
          <p:nvPr/>
        </p:nvSpPr>
        <p:spPr>
          <a:xfrm>
            <a:off x="510334" y="2908643"/>
            <a:ext cx="4762706" cy="15476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Section 1 - Transitions</a:t>
            </a:r>
          </a:p>
        </p:txBody>
      </p:sp>
    </p:spTree>
    <p:extLst>
      <p:ext uri="{BB962C8B-B14F-4D97-AF65-F5344CB8AC3E}">
        <p14:creationId xmlns:p14="http://schemas.microsoft.com/office/powerpoint/2010/main" val="2451477934"/>
      </p:ext>
    </p:extLst>
  </p:cSld>
  <p:clrMapOvr>
    <a:masterClrMapping/>
  </p:clrMapOvr>
</p:sld>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84b19ea7-d61a-4583-bb00-55465adf5bcb">43AUEAQ5DAMQ-89688049-3268</_dlc_DocId>
    <_dlc_DocIdUrl xmlns="84b19ea7-d61a-4583-bb00-55465adf5bcb">
      <Url>https://agedcarequality.sharepoint.com/sites/SectorEducation/_layouts/15/DocIdRedir.aspx?ID=43AUEAQ5DAMQ-89688049-3268</Url>
      <Description>43AUEAQ5DAMQ-89688049-3268</Description>
    </_dlc_DocIdUrl>
    <lcf76f155ced4ddcb4097134ff3c332f xmlns="ef9ebb58-0321-4887-b389-526ad070f493">
      <Terms xmlns="http://schemas.microsoft.com/office/infopath/2007/PartnerControls"/>
    </lcf76f155ced4ddcb4097134ff3c332f>
    <TaxCatchAll xmlns="84b19ea7-d61a-4583-bb00-55465adf5bc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243DFEC386164A9E514A3F283EA8BB" ma:contentTypeVersion="13" ma:contentTypeDescription="Create a new document." ma:contentTypeScope="" ma:versionID="6b7b9f563267c16aa716a8f53839b3a1">
  <xsd:schema xmlns:xsd="http://www.w3.org/2001/XMLSchema" xmlns:xs="http://www.w3.org/2001/XMLSchema" xmlns:p="http://schemas.microsoft.com/office/2006/metadata/properties" xmlns:ns2="84b19ea7-d61a-4583-bb00-55465adf5bcb" xmlns:ns3="ef9ebb58-0321-4887-b389-526ad070f493" targetNamespace="http://schemas.microsoft.com/office/2006/metadata/properties" ma:root="true" ma:fieldsID="15338d3509dafef65b984335b1f17036" ns2:_="" ns3:_="">
    <xsd:import namespace="84b19ea7-d61a-4583-bb00-55465adf5bcb"/>
    <xsd:import namespace="ef9ebb58-0321-4887-b389-526ad070f49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BillingMetadata"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9ebb58-0321-4887-b389-526ad070f4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2B3A9E-512E-44BB-A551-B9A768B74976}">
  <ds:schemaRefs>
    <ds:schemaRef ds:uri="http://schemas.microsoft.com/sharepoint/v3/contenttype/forms"/>
  </ds:schemaRefs>
</ds:datastoreItem>
</file>

<file path=customXml/itemProps2.xml><?xml version="1.0" encoding="utf-8"?>
<ds:datastoreItem xmlns:ds="http://schemas.openxmlformats.org/officeDocument/2006/customXml" ds:itemID="{5E590A3B-6435-47E1-9B42-C243DF9F4B59}">
  <ds:schemaRefs>
    <ds:schemaRef ds:uri="http://schemas.microsoft.com/office/2006/metadata/properties"/>
    <ds:schemaRef ds:uri="http://schemas.microsoft.com/office/infopath/2007/PartnerControls"/>
    <ds:schemaRef ds:uri="http://purl.org/dc/dcmitype/"/>
    <ds:schemaRef ds:uri="ef9ebb58-0321-4887-b389-526ad070f493"/>
    <ds:schemaRef ds:uri="84b19ea7-d61a-4583-bb00-55465adf5bcb"/>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C30B3A46-B263-4A54-AE1D-CB28C73010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19ea7-d61a-4583-bb00-55465adf5bcb"/>
    <ds:schemaRef ds:uri="ef9ebb58-0321-4887-b389-526ad070f4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D446BD8-4B31-4B58-BAA6-98490F7541E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ACQSC-Powerpoint_Arial_template _2021</Template>
  <TotalTime>25</TotalTime>
  <Words>6986</Words>
  <Application>Microsoft Office PowerPoint</Application>
  <PresentationFormat>Widescreen</PresentationFormat>
  <Paragraphs>658</Paragraphs>
  <Slides>45</Slides>
  <Notes>44</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All reforms</vt:lpstr>
      <vt:lpstr>How to use this PowerPoint resource</vt:lpstr>
      <vt:lpstr> The strengthened Quality Standards: Preparing for the changes</vt:lpstr>
      <vt:lpstr>Release of information</vt:lpstr>
      <vt:lpstr>Learning Outcomes </vt:lpstr>
      <vt:lpstr>Outline of resource</vt:lpstr>
      <vt:lpstr>Introduction</vt:lpstr>
      <vt:lpstr>Available digital guidance</vt:lpstr>
      <vt:lpstr>Reflection opportunity</vt:lpstr>
      <vt:lpstr>PowerPoint Presentation</vt:lpstr>
      <vt:lpstr>The fall</vt:lpstr>
      <vt:lpstr>PowerPoint Presentation</vt:lpstr>
      <vt:lpstr>The transition back to Riverview</vt:lpstr>
      <vt:lpstr>Reflection opportunity</vt:lpstr>
      <vt:lpstr>What do the Standards require?</vt:lpstr>
      <vt:lpstr>The Standards require: Fill out the missing information below, using the digital guidance to help</vt:lpstr>
      <vt:lpstr>PowerPoint Presentation</vt:lpstr>
      <vt:lpstr>Participant responses:</vt:lpstr>
      <vt:lpstr>Transitions at [insert name of your organisation here]</vt:lpstr>
      <vt:lpstr>Facilitator information</vt:lpstr>
      <vt:lpstr>Section 2</vt:lpstr>
      <vt:lpstr>Working through a case study in our organisation</vt:lpstr>
      <vt:lpstr>PowerPoint Presentation</vt:lpstr>
      <vt:lpstr>The transition back to Riverview</vt:lpstr>
      <vt:lpstr>Additional considerations…</vt:lpstr>
      <vt:lpstr>PowerPoint Presentation</vt:lpstr>
      <vt:lpstr>Standard 1: The individual </vt:lpstr>
      <vt:lpstr>Participant Notes – Standard 1</vt:lpstr>
      <vt:lpstr>PowerPoint Presentation</vt:lpstr>
      <vt:lpstr>Standard 2: The organisation</vt:lpstr>
      <vt:lpstr>Participant Notes – Standard 2</vt:lpstr>
      <vt:lpstr>PowerPoint Presentation</vt:lpstr>
      <vt:lpstr>Standard 3: The care and services </vt:lpstr>
      <vt:lpstr>Participant Notes – Standard 3</vt:lpstr>
      <vt:lpstr>PowerPoint Presentation</vt:lpstr>
      <vt:lpstr>Standard 4: The environment </vt:lpstr>
      <vt:lpstr>Participant Notes – Standard 4</vt:lpstr>
      <vt:lpstr>PowerPoint Presentation</vt:lpstr>
      <vt:lpstr>Standard 5: Clinical care</vt:lpstr>
      <vt:lpstr>Participant Notes – Standard 5</vt:lpstr>
      <vt:lpstr>PowerPoint Presentation</vt:lpstr>
      <vt:lpstr>Standard 6: Food and nutrition </vt:lpstr>
      <vt:lpstr>Participant Notes – Standard 6</vt:lpstr>
      <vt:lpstr>PowerPoint Presentation</vt:lpstr>
      <vt:lpstr>Standard 7: The residential community</vt:lpstr>
      <vt:lpstr>Participant Notes – Standard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 Chen</dc:creator>
  <cp:lastModifiedBy>Michelle Courts</cp:lastModifiedBy>
  <cp:revision>3</cp:revision>
  <cp:lastPrinted>2025-04-14T23:50:32Z</cp:lastPrinted>
  <dcterms:created xsi:type="dcterms:W3CDTF">2022-07-14T05:57:50Z</dcterms:created>
  <dcterms:modified xsi:type="dcterms:W3CDTF">2025-12-01T22:19:00Z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0x0101003B243DFEC386164A9E514A3F283EA8BB</vt:lpwstr>
  </property>
  <property fmtid="{D5CDD505-2E9C-101B-9397-08002B2CF9AE}" pid="3" name="MediaServiceImageTags">
    <vt:lpwstr/>
  </property>
  <property fmtid="{D5CDD505-2E9C-101B-9397-08002B2CF9AE}" pid="4" name="Open Sans">
    <vt:lpwstr>203;#Template|3b4cb134-79b3-4678-87f7-a44c8494efc1;#202;#Graphic/Image|0a6c10a9-7c0f-4889-8584-3fa817e32869;#207;#Presentation|c0f8e390-8b1a-4990-8177-aeed177a21a2;#204;#Newsletter|960c6545-da79-4fb1-8ce9-7dbde7f1044a;#205;#Guideline|21e90be5-07b8-47b8-bda9-f83773999b89;#208;#Policy|0d178268-8e2b-48cf-a908-89600bc8a67e;#211;#Procedure|dfdaa00d-46aa-42dd-8e70-bccc23b87f29</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hbf77303503b46a9bef27d0f1736a54e">
    <vt:lpwstr>Presentation|c0f8e390-8b1a-4990-8177-aeed177a21a2;Template|3b4cb134-79b3-4678-87f7-a44c8494efc1</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SharedWithUsers">
    <vt:lpwstr>4043;#Joey Pan</vt:lpwstr>
  </property>
  <property fmtid="{D5CDD505-2E9C-101B-9397-08002B2CF9AE}" pid="13" name="Open_x0020_Sans">
    <vt:lpwstr>203;#Template|3b4cb134-79b3-4678-87f7-a44c8494efc1;#202;#Graphic/Image|0a6c10a9-7c0f-4889-8584-3fa817e32869;#207;#Presentation|c0f8e390-8b1a-4990-8177-aeed177a21a2;#204;#Newsletter|960c6545-da79-4fb1-8ce9-7dbde7f1044a;#205;#Guideline|21e90be5-07b8-47b8-bda9-f83773999b89;#208;#Policy|0d178268-8e2b-48cf-a908-89600bc8a67e;#211;#Procedure|dfdaa00d-46aa-42dd-8e70-bccc23b87f29</vt:lpwstr>
  </property>
  <property fmtid="{D5CDD505-2E9C-101B-9397-08002B2CF9AE}" pid="14" name="Order">
    <vt:lpwstr>1800.00000000000</vt:lpwstr>
  </property>
  <property fmtid="{D5CDD505-2E9C-101B-9397-08002B2CF9AE}" pid="15" name="BusinessGroup">
    <vt:lpwstr/>
  </property>
  <property fmtid="{D5CDD505-2E9C-101B-9397-08002B2CF9AE}" pid="16" name="m6eab11d16734de79de10eb25d77a5ce">
    <vt:lpwstr/>
  </property>
  <property fmtid="{D5CDD505-2E9C-101B-9397-08002B2CF9AE}" pid="17" name="kb959cf8c14942ff8d24fd23f5f825ea">
    <vt:lpwstr/>
  </property>
  <property fmtid="{D5CDD505-2E9C-101B-9397-08002B2CF9AE}" pid="18" name="DocumentStatus">
    <vt:lpwstr/>
  </property>
  <property fmtid="{D5CDD505-2E9C-101B-9397-08002B2CF9AE}" pid="19" name="n51593ea74634fcd83a25952285c486e">
    <vt:lpwstr/>
  </property>
  <property fmtid="{D5CDD505-2E9C-101B-9397-08002B2CF9AE}" pid="20" name="k21aa65fbbdb4478879b71b576885e0e">
    <vt:lpwstr/>
  </property>
  <property fmtid="{D5CDD505-2E9C-101B-9397-08002B2CF9AE}" pid="21" name="IntranetDocumentType">
    <vt:lpwstr/>
  </property>
  <property fmtid="{D5CDD505-2E9C-101B-9397-08002B2CF9AE}" pid="22" name="TaxCatchAll">
    <vt:lpwstr/>
  </property>
  <property fmtid="{D5CDD505-2E9C-101B-9397-08002B2CF9AE}" pid="23" name="SectionIntranet">
    <vt:lpwstr/>
  </property>
  <property fmtid="{D5CDD505-2E9C-101B-9397-08002B2CF9AE}" pid="24" name="TeamIntranet">
    <vt:lpwstr/>
  </property>
  <property fmtid="{D5CDD505-2E9C-101B-9397-08002B2CF9AE}" pid="25" name="h26fe057405c4c8486e34ce129b85acd">
    <vt:lpwstr/>
  </property>
  <property fmtid="{D5CDD505-2E9C-101B-9397-08002B2CF9AE}" pid="26" name="_dlc_DocIdItemGuid">
    <vt:lpwstr>e41afb90-8514-4ea1-aa28-63680de16fc2</vt:lpwstr>
  </property>
</Properties>
</file>