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30"/>
  </p:notesMasterIdLst>
  <p:sldIdLst>
    <p:sldId id="454" r:id="rId6"/>
    <p:sldId id="455" r:id="rId7"/>
    <p:sldId id="457" r:id="rId8"/>
    <p:sldId id="510" r:id="rId9"/>
    <p:sldId id="460" r:id="rId10"/>
    <p:sldId id="511" r:id="rId11"/>
    <p:sldId id="512" r:id="rId12"/>
    <p:sldId id="513" r:id="rId13"/>
    <p:sldId id="496" r:id="rId14"/>
    <p:sldId id="498" r:id="rId15"/>
    <p:sldId id="487" r:id="rId16"/>
    <p:sldId id="499" r:id="rId17"/>
    <p:sldId id="494" r:id="rId18"/>
    <p:sldId id="491" r:id="rId19"/>
    <p:sldId id="488" r:id="rId20"/>
    <p:sldId id="468" r:id="rId21"/>
    <p:sldId id="500" r:id="rId22"/>
    <p:sldId id="514" r:id="rId23"/>
    <p:sldId id="516" r:id="rId24"/>
    <p:sldId id="517" r:id="rId25"/>
    <p:sldId id="518" r:id="rId26"/>
    <p:sldId id="519" r:id="rId27"/>
    <p:sldId id="520" r:id="rId28"/>
    <p:sldId id="52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A8495D-FFD8-62DC-D161-7AFA19B5CDB4}" name="Belinda Berry" initials="BB" userId="S::Belinda.Berry@agedcarequality.gov.au::7693eab8-6550-48b6-9566-759646ee8671" providerId="AD"/>
  <p188:author id="{78E9C4A1-7B0A-A14E-127F-F24D423E7840}" name="Tanya Patrick" initials="TP" userId="S::Tanya.Patrick@agedcarequality.gov.au::e781c416-1708-42ff-9baf-e72e86685548" providerId="AD"/>
  <p188:author id="{96456EA7-62DA-DA22-D532-226E4B371ED6}" name="Tanya Patrick" initials="TP" userId="S::tanya.patrick@agedcarequality.gov.au::e781c416-1708-42ff-9baf-e72e86685548" providerId="AD"/>
  <p188:author id="{C4EAD8D4-3AFF-9100-4240-067DD31D7DB1}" name="Donna Lester" initials="DL" userId="S::Donna.LESTER@agedcarequality.gov.au::82f0fad9-6ce6-4afb-bf51-b24dd7292d8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386"/>
    <a:srgbClr val="008FBF"/>
    <a:srgbClr val="00577D"/>
    <a:srgbClr val="F0F0F4"/>
    <a:srgbClr val="E9F2F3"/>
    <a:srgbClr val="B61E8B"/>
    <a:srgbClr val="712D83"/>
    <a:srgbClr val="EBEBEB"/>
    <a:srgbClr val="5FBB46"/>
    <a:srgbClr val="A0C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186EED-B538-AA8F-E01B-5F991E5DD987}" v="1" dt="2023-09-19T04:36:36.428"/>
    <p1510:client id="{4E990973-D5F5-49E2-9E18-6A4E6C1F9A11}" v="15" vWet="16" dt="2023-09-18T06:28:35.649"/>
    <p1510:client id="{BA470CC9-8E8E-4338-8405-6631CBEC5406}" v="20" dt="2023-09-18T06:36:34.818"/>
    <p1510:client id="{C36AD56D-892E-D596-7F79-B8FFB206A34B}" v="8" dt="2023-09-18T01:18:35.575"/>
    <p1510:client id="{DF15E9C9-6D13-678B-2517-7C16F481E2A9}" v="4" dt="2023-09-19T04:40:37.695"/>
    <p1510:client id="{F9389782-77DE-B295-A433-66AE35E76340}" v="7" dt="2023-09-18T06:25:48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208_6E5ECB3B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8FBF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Other</c:v>
                </c:pt>
                <c:pt idx="1">
                  <c:v>More than two care types</c:v>
                </c:pt>
                <c:pt idx="2">
                  <c:v>Residential &amp; Home Care</c:v>
                </c:pt>
                <c:pt idx="3">
                  <c:v>Home Care</c:v>
                </c:pt>
                <c:pt idx="4">
                  <c:v>Residential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69</c:v>
                </c:pt>
                <c:pt idx="1">
                  <c:v>51</c:v>
                </c:pt>
                <c:pt idx="2">
                  <c:v>236</c:v>
                </c:pt>
                <c:pt idx="3">
                  <c:v>555</c:v>
                </c:pt>
                <c:pt idx="4">
                  <c:v>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98-4CFB-9FAE-9EAFB28B90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6C006C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Other</c:v>
                </c:pt>
                <c:pt idx="1">
                  <c:v>More than two care types</c:v>
                </c:pt>
                <c:pt idx="2">
                  <c:v>Residential &amp; Home Care</c:v>
                </c:pt>
                <c:pt idx="3">
                  <c:v>Home Care</c:v>
                </c:pt>
                <c:pt idx="4">
                  <c:v>Residential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34</c:v>
                </c:pt>
                <c:pt idx="1">
                  <c:v>47</c:v>
                </c:pt>
                <c:pt idx="2">
                  <c:v>194</c:v>
                </c:pt>
                <c:pt idx="3">
                  <c:v>253</c:v>
                </c:pt>
                <c:pt idx="4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98-4CFB-9FAE-9EAFB28B90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50"/>
        <c:axId val="1545604799"/>
        <c:axId val="1473428623"/>
      </c:barChart>
      <c:catAx>
        <c:axId val="154560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 Light" panose="020B0403050000020004" pitchFamily="34" charset="0"/>
                <a:ea typeface="+mn-ea"/>
                <a:cs typeface="+mn-cs"/>
              </a:defRPr>
            </a:pPr>
            <a:endParaRPr lang="en-US"/>
          </a:p>
        </c:txPr>
        <c:crossAx val="1473428623"/>
        <c:crosses val="autoZero"/>
        <c:auto val="1"/>
        <c:lblAlgn val="ctr"/>
        <c:lblOffset val="100"/>
        <c:noMultiLvlLbl val="0"/>
      </c:catAx>
      <c:valAx>
        <c:axId val="14734286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25400"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 Light" panose="020B0403050000020004" pitchFamily="34" charset="0"/>
                <a:ea typeface="+mn-ea"/>
                <a:cs typeface="+mn-cs"/>
              </a:defRPr>
            </a:pPr>
            <a:endParaRPr lang="en-US"/>
          </a:p>
        </c:txPr>
        <c:crossAx val="1545604799"/>
        <c:crosses val="autoZero"/>
        <c:crossBetween val="between"/>
      </c:valAx>
      <c:spPr>
        <a:noFill/>
        <a:ln>
          <a:solidFill>
            <a:schemeClr val="bg2">
              <a:lumMod val="9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Fira Sans Light" panose="020B04030500000200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96781D-4409-4EF1-A869-0591EA54D06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7FB23677-6EA7-4CC5-993D-80D6F7FAD2B4}">
      <dgm:prSet phldrT="[Text]" custT="1"/>
      <dgm:spPr>
        <a:solidFill>
          <a:srgbClr val="A0CD4F"/>
        </a:solidFill>
      </dgm:spPr>
      <dgm:t>
        <a:bodyPr/>
        <a:lstStyle/>
        <a:p>
          <a:r>
            <a:rPr lang="en-AU" sz="2400">
              <a:latin typeface="Fira Sans Bold" panose="020B0803050000020004" pitchFamily="34" charset="0"/>
            </a:rPr>
            <a:t>Apply for a determination</a:t>
          </a:r>
        </a:p>
      </dgm:t>
    </dgm:pt>
    <dgm:pt modelId="{371C3690-4D51-4045-90A9-1338E75394FC}" type="parTrans" cxnId="{AB239545-F849-459F-996B-E30E0C1FFF44}">
      <dgm:prSet/>
      <dgm:spPr/>
      <dgm:t>
        <a:bodyPr/>
        <a:lstStyle/>
        <a:p>
          <a:endParaRPr lang="en-AU"/>
        </a:p>
      </dgm:t>
    </dgm:pt>
    <dgm:pt modelId="{80F46B39-B14B-4F02-816F-41C49B3E76D5}" type="sibTrans" cxnId="{AB239545-F849-459F-996B-E30E0C1FFF44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AU"/>
        </a:p>
      </dgm:t>
    </dgm:pt>
    <dgm:pt modelId="{6CB017B2-8840-4459-9BA8-8FD1108AC968}">
      <dgm:prSet phldrT="[Text]" custT="1"/>
      <dgm:spPr>
        <a:solidFill>
          <a:srgbClr val="5FBB46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>
              <a:solidFill>
                <a:prstClr val="white"/>
              </a:solidFill>
              <a:latin typeface="Fira Sans Bold" panose="020B0803050000020004" pitchFamily="34" charset="0"/>
              <a:ea typeface="+mn-ea"/>
              <a:cs typeface="+mn-cs"/>
            </a:rPr>
            <a:t>What we consider</a:t>
          </a:r>
        </a:p>
      </dgm:t>
    </dgm:pt>
    <dgm:pt modelId="{72CA999E-3893-4DA2-B10F-43267E2D6C27}" type="parTrans" cxnId="{66B25AD5-702E-47EF-846F-B2F91861EBCB}">
      <dgm:prSet/>
      <dgm:spPr/>
      <dgm:t>
        <a:bodyPr/>
        <a:lstStyle/>
        <a:p>
          <a:endParaRPr lang="en-AU"/>
        </a:p>
      </dgm:t>
    </dgm:pt>
    <dgm:pt modelId="{3C796397-9411-4BE3-AE53-789CB86B80EF}" type="sibTrans" cxnId="{66B25AD5-702E-47EF-846F-B2F91861EBCB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AU"/>
        </a:p>
      </dgm:t>
    </dgm:pt>
    <dgm:pt modelId="{079DF39E-9EF0-40A3-905A-4E415027351F}">
      <dgm:prSet phldrT="[Text]" custT="1"/>
      <dgm:spPr>
        <a:solidFill>
          <a:srgbClr val="EBEBEB">
            <a:alpha val="90000"/>
          </a:srgbClr>
        </a:solidFill>
        <a:ln>
          <a:noFill/>
        </a:ln>
      </dgm:spPr>
      <dgm:t>
        <a:bodyPr/>
        <a:lstStyle/>
        <a:p>
          <a:pPr>
            <a:buClr>
              <a:srgbClr val="5FBB46"/>
            </a:buClr>
          </a:pPr>
          <a:r>
            <a:rPr lang="en-AU" sz="1600">
              <a:latin typeface="Fira Sans Light" panose="020B0403050000020004" pitchFamily="34" charset="0"/>
            </a:rPr>
            <a:t>the number and location of the aged care services that the provider has</a:t>
          </a:r>
          <a:endParaRPr lang="en-AU" sz="1200">
            <a:latin typeface="Fira Sans Light" panose="020B0403050000020004" pitchFamily="34" charset="0"/>
          </a:endParaRPr>
        </a:p>
      </dgm:t>
    </dgm:pt>
    <dgm:pt modelId="{711E25C6-707C-4F6A-BAA5-C0A5A054AEE8}" type="parTrans" cxnId="{22B2FD50-81DB-4A00-B085-DC1B9E5382A4}">
      <dgm:prSet/>
      <dgm:spPr/>
      <dgm:t>
        <a:bodyPr/>
        <a:lstStyle/>
        <a:p>
          <a:endParaRPr lang="en-AU"/>
        </a:p>
      </dgm:t>
    </dgm:pt>
    <dgm:pt modelId="{341F1D14-A04A-4E89-A1A2-7450DC709601}" type="sibTrans" cxnId="{22B2FD50-81DB-4A00-B085-DC1B9E5382A4}">
      <dgm:prSet/>
      <dgm:spPr/>
      <dgm:t>
        <a:bodyPr/>
        <a:lstStyle/>
        <a:p>
          <a:endParaRPr lang="en-AU"/>
        </a:p>
      </dgm:t>
    </dgm:pt>
    <dgm:pt modelId="{4036D4D6-5CBE-4F88-BAF0-14A93524ADCA}">
      <dgm:prSet phldrT="[Text]" custT="1"/>
      <dgm:spPr>
        <a:solidFill>
          <a:srgbClr val="00577D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>
              <a:solidFill>
                <a:prstClr val="white"/>
              </a:solidFill>
              <a:latin typeface="Fira Sans Bold" panose="020B0803050000020004" pitchFamily="34" charset="0"/>
              <a:ea typeface="+mn-ea"/>
              <a:cs typeface="+mn-cs"/>
            </a:rPr>
            <a:t>The determination</a:t>
          </a:r>
        </a:p>
      </dgm:t>
    </dgm:pt>
    <dgm:pt modelId="{D804AF2C-4A12-4AEC-A7C9-A33C33B0F360}" type="parTrans" cxnId="{D56A36FB-81D5-44C4-9AE3-5D0ED1FD80A8}">
      <dgm:prSet/>
      <dgm:spPr/>
      <dgm:t>
        <a:bodyPr/>
        <a:lstStyle/>
        <a:p>
          <a:endParaRPr lang="en-AU"/>
        </a:p>
      </dgm:t>
    </dgm:pt>
    <dgm:pt modelId="{9A487816-371C-45BE-B504-17D09FB417C7}" type="sibTrans" cxnId="{D56A36FB-81D5-44C4-9AE3-5D0ED1FD80A8}">
      <dgm:prSet/>
      <dgm:spPr/>
      <dgm:t>
        <a:bodyPr/>
        <a:lstStyle/>
        <a:p>
          <a:endParaRPr lang="en-AU"/>
        </a:p>
      </dgm:t>
    </dgm:pt>
    <dgm:pt modelId="{8B849BE8-B9D3-4592-8715-D8B620728A48}">
      <dgm:prSet phldrT="[Text]" custT="1"/>
      <dgm:spPr>
        <a:solidFill>
          <a:srgbClr val="EBEBEB">
            <a:alpha val="90000"/>
          </a:srgbClr>
        </a:solidFill>
        <a:ln>
          <a:noFill/>
        </a:ln>
      </dgm:spPr>
      <dgm:t>
        <a:bodyPr/>
        <a:lstStyle/>
        <a:p>
          <a:pPr>
            <a:buClr>
              <a:srgbClr val="5FBB46"/>
            </a:buClr>
          </a:pPr>
          <a:r>
            <a:rPr lang="en-AU" sz="1600">
              <a:latin typeface="Fira Sans Light" panose="020B0403050000020004" pitchFamily="34" charset="0"/>
            </a:rPr>
            <a:t>the maximum determination period is 12 months</a:t>
          </a:r>
        </a:p>
      </dgm:t>
    </dgm:pt>
    <dgm:pt modelId="{76B11254-F19A-43DB-B1DD-6D3F5A1E7569}" type="parTrans" cxnId="{0E572143-2B02-46FA-B629-00DE2EF42770}">
      <dgm:prSet/>
      <dgm:spPr/>
      <dgm:t>
        <a:bodyPr/>
        <a:lstStyle/>
        <a:p>
          <a:endParaRPr lang="en-AU"/>
        </a:p>
      </dgm:t>
    </dgm:pt>
    <dgm:pt modelId="{76926CC3-9A24-41AA-B635-DF05161834FC}" type="sibTrans" cxnId="{0E572143-2B02-46FA-B629-00DE2EF42770}">
      <dgm:prSet/>
      <dgm:spPr/>
      <dgm:t>
        <a:bodyPr/>
        <a:lstStyle/>
        <a:p>
          <a:endParaRPr lang="en-AU"/>
        </a:p>
      </dgm:t>
    </dgm:pt>
    <dgm:pt modelId="{7CAA9005-9E84-45F0-8609-BEF2EC0D5C73}">
      <dgm:prSet phldrT="[Text]" custT="1"/>
      <dgm:spPr>
        <a:solidFill>
          <a:srgbClr val="EBEBEB">
            <a:alpha val="89804"/>
          </a:srgbClr>
        </a:solidFill>
        <a:ln>
          <a:noFill/>
        </a:ln>
      </dgm:spPr>
      <dgm:t>
        <a:bodyPr/>
        <a:lstStyle/>
        <a:p>
          <a:pPr>
            <a:spcBef>
              <a:spcPts val="600"/>
            </a:spcBef>
            <a:spcAft>
              <a:spcPct val="15000"/>
            </a:spcAft>
            <a:buClr>
              <a:srgbClr val="5FBB46"/>
            </a:buClr>
            <a:buFont typeface="Arial" panose="020B0604020202020204" pitchFamily="34" charset="0"/>
            <a:buChar char="•"/>
          </a:pPr>
          <a:r>
            <a:rPr lang="en-AU" sz="1600" kern="1200">
              <a:latin typeface="Fira Sans Light" panose="020B0403050000020004" pitchFamily="34" charset="0"/>
            </a:rPr>
            <a:t>check that all required fields are completed, the form is signed and you have included all supporting documents</a:t>
          </a:r>
        </a:p>
      </dgm:t>
    </dgm:pt>
    <dgm:pt modelId="{EC66DD9A-717E-480E-AE0A-CAB75FD92CA5}" type="parTrans" cxnId="{B145BB5D-A422-42A3-BA07-8C49ACAC41AA}">
      <dgm:prSet/>
      <dgm:spPr/>
      <dgm:t>
        <a:bodyPr/>
        <a:lstStyle/>
        <a:p>
          <a:endParaRPr lang="en-AU"/>
        </a:p>
      </dgm:t>
    </dgm:pt>
    <dgm:pt modelId="{9C2E3026-1303-4471-ABC4-0AE2098E745C}" type="sibTrans" cxnId="{B145BB5D-A422-42A3-BA07-8C49ACAC41AA}">
      <dgm:prSet/>
      <dgm:spPr/>
      <dgm:t>
        <a:bodyPr/>
        <a:lstStyle/>
        <a:p>
          <a:endParaRPr lang="en-AU"/>
        </a:p>
      </dgm:t>
    </dgm:pt>
    <dgm:pt modelId="{A611D1BF-D746-49F7-8C9B-E196FF50CAEF}">
      <dgm:prSet phldrT="[Text]" custT="1"/>
      <dgm:spPr>
        <a:solidFill>
          <a:srgbClr val="EBEBEB">
            <a:alpha val="89804"/>
          </a:srgbClr>
        </a:solidFill>
        <a:ln>
          <a:noFill/>
        </a:ln>
      </dgm:spPr>
      <dgm:t>
        <a:bodyPr/>
        <a:lstStyle/>
        <a:p>
          <a:pPr>
            <a:spcBef>
              <a:spcPts val="1200"/>
            </a:spcBef>
            <a:spcAft>
              <a:spcPts val="600"/>
            </a:spcAft>
            <a:buClr>
              <a:srgbClr val="5FBB46"/>
            </a:buClr>
            <a:buFont typeface="Arial" panose="020B0604020202020204" pitchFamily="34" charset="0"/>
            <a:buChar char="•"/>
          </a:pPr>
          <a:r>
            <a:rPr lang="en-AU" sz="1600" kern="1200">
              <a:latin typeface="Fira Sans Light" panose="020B0403050000020004" pitchFamily="34" charset="0"/>
            </a:rPr>
            <a:t>use the </a:t>
          </a:r>
          <a:r>
            <a:rPr lang="en-AU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ira Sans Light" panose="020B0403050000020004" pitchFamily="34" charset="0"/>
              <a:ea typeface="+mn-ea"/>
              <a:cs typeface="+mn-cs"/>
            </a:rPr>
            <a:t>approved</a:t>
          </a:r>
          <a:r>
            <a:rPr lang="en-AU" sz="1600" kern="1200">
              <a:latin typeface="Fira Sans Light" panose="020B0403050000020004" pitchFamily="34" charset="0"/>
            </a:rPr>
            <a:t> form available on our website</a:t>
          </a:r>
          <a:endParaRPr lang="en-AU" sz="1200" kern="1200">
            <a:latin typeface="Fira Sans Light" panose="020B0403050000020004" pitchFamily="34" charset="0"/>
          </a:endParaRPr>
        </a:p>
      </dgm:t>
    </dgm:pt>
    <dgm:pt modelId="{9DBBB06F-C86E-48EF-8D52-70C8607A835F}" type="parTrans" cxnId="{A8416F50-6382-47A7-A78D-F72F0F349CD2}">
      <dgm:prSet/>
      <dgm:spPr/>
      <dgm:t>
        <a:bodyPr/>
        <a:lstStyle/>
        <a:p>
          <a:endParaRPr lang="en-AU"/>
        </a:p>
      </dgm:t>
    </dgm:pt>
    <dgm:pt modelId="{EB3A3E41-C3DC-4723-9446-830AEF5807C3}" type="sibTrans" cxnId="{A8416F50-6382-47A7-A78D-F72F0F349CD2}">
      <dgm:prSet/>
      <dgm:spPr/>
      <dgm:t>
        <a:bodyPr/>
        <a:lstStyle/>
        <a:p>
          <a:endParaRPr lang="en-AU"/>
        </a:p>
      </dgm:t>
    </dgm:pt>
    <dgm:pt modelId="{113406B3-0908-40F3-A25D-2F7F4651445C}">
      <dgm:prSet custT="1"/>
      <dgm:spPr>
        <a:solidFill>
          <a:srgbClr val="EBEBEB">
            <a:alpha val="90000"/>
          </a:srgbClr>
        </a:solidFill>
        <a:ln>
          <a:noFill/>
        </a:ln>
      </dgm:spPr>
      <dgm:t>
        <a:bodyPr/>
        <a:lstStyle/>
        <a:p>
          <a:pPr>
            <a:buClr>
              <a:srgbClr val="5FBB46"/>
            </a:buClr>
          </a:pPr>
          <a:r>
            <a:rPr lang="en-AU" sz="1600">
              <a:latin typeface="Fira Sans Light" panose="020B0403050000020004" pitchFamily="34" charset="0"/>
            </a:rPr>
            <a:t>the number of care recipients</a:t>
          </a:r>
        </a:p>
      </dgm:t>
    </dgm:pt>
    <dgm:pt modelId="{761599ED-268F-4C2F-A8CE-00DE98B6EE05}" type="parTrans" cxnId="{ED834CC3-09ED-4A5E-A6E5-091FFD27D5C5}">
      <dgm:prSet/>
      <dgm:spPr/>
      <dgm:t>
        <a:bodyPr/>
        <a:lstStyle/>
        <a:p>
          <a:endParaRPr lang="en-AU"/>
        </a:p>
      </dgm:t>
    </dgm:pt>
    <dgm:pt modelId="{1B741EB5-A322-47E1-B9B6-1ED842AB1A87}" type="sibTrans" cxnId="{ED834CC3-09ED-4A5E-A6E5-091FFD27D5C5}">
      <dgm:prSet/>
      <dgm:spPr/>
      <dgm:t>
        <a:bodyPr/>
        <a:lstStyle/>
        <a:p>
          <a:endParaRPr lang="en-AU"/>
        </a:p>
      </dgm:t>
    </dgm:pt>
    <dgm:pt modelId="{086ACDFF-C277-44F4-8DD9-0AD7A4EF9225}">
      <dgm:prSet custT="1"/>
      <dgm:spPr>
        <a:solidFill>
          <a:srgbClr val="EBEBEB">
            <a:alpha val="90000"/>
          </a:srgbClr>
        </a:solidFill>
        <a:ln>
          <a:noFill/>
        </a:ln>
      </dgm:spPr>
      <dgm:t>
        <a:bodyPr/>
        <a:lstStyle/>
        <a:p>
          <a:pPr>
            <a:buClr>
              <a:srgbClr val="5FBB46"/>
            </a:buClr>
          </a:pPr>
          <a:r>
            <a:rPr lang="en-AU" sz="1600">
              <a:latin typeface="Fira Sans Light" panose="020B0403050000020004" pitchFamily="34" charset="0"/>
            </a:rPr>
            <a:t>measures taken by the provider to meet the requirements in other ways </a:t>
          </a:r>
        </a:p>
      </dgm:t>
    </dgm:pt>
    <dgm:pt modelId="{BD5579A8-7315-473D-AC6F-71EDD483CF7D}" type="parTrans" cxnId="{1E87E933-E7E9-42B5-B532-80295132FDC6}">
      <dgm:prSet/>
      <dgm:spPr/>
      <dgm:t>
        <a:bodyPr/>
        <a:lstStyle/>
        <a:p>
          <a:endParaRPr lang="en-AU"/>
        </a:p>
      </dgm:t>
    </dgm:pt>
    <dgm:pt modelId="{08A3E15E-1784-420C-A941-B1D2010F4F33}" type="sibTrans" cxnId="{1E87E933-E7E9-42B5-B532-80295132FDC6}">
      <dgm:prSet/>
      <dgm:spPr/>
      <dgm:t>
        <a:bodyPr/>
        <a:lstStyle/>
        <a:p>
          <a:endParaRPr lang="en-AU"/>
        </a:p>
      </dgm:t>
    </dgm:pt>
    <dgm:pt modelId="{4E7CCA3F-B020-451A-A9E5-6A33AE3D59E8}">
      <dgm:prSet phldrT="[Text]" custT="1"/>
      <dgm:spPr>
        <a:solidFill>
          <a:srgbClr val="EBEBEB">
            <a:alpha val="90000"/>
          </a:srgbClr>
        </a:solidFill>
        <a:ln>
          <a:noFill/>
        </a:ln>
      </dgm:spPr>
      <dgm:t>
        <a:bodyPr/>
        <a:lstStyle/>
        <a:p>
          <a:endParaRPr lang="en-AU" sz="1800">
            <a:latin typeface="Fira Sans Light" panose="020B0403050000020004" pitchFamily="34" charset="0"/>
          </a:endParaRPr>
        </a:p>
      </dgm:t>
    </dgm:pt>
    <dgm:pt modelId="{5119A0FF-5FDA-4A32-84BF-A2BACA91CF3F}" type="parTrans" cxnId="{45527E7A-AFBE-489E-A803-E2901E921075}">
      <dgm:prSet/>
      <dgm:spPr/>
      <dgm:t>
        <a:bodyPr/>
        <a:lstStyle/>
        <a:p>
          <a:endParaRPr lang="en-AU"/>
        </a:p>
      </dgm:t>
    </dgm:pt>
    <dgm:pt modelId="{80EE6AE2-681C-423F-97A9-7AF1AD79DD34}" type="sibTrans" cxnId="{45527E7A-AFBE-489E-A803-E2901E921075}">
      <dgm:prSet/>
      <dgm:spPr/>
      <dgm:t>
        <a:bodyPr/>
        <a:lstStyle/>
        <a:p>
          <a:endParaRPr lang="en-AU"/>
        </a:p>
      </dgm:t>
    </dgm:pt>
    <dgm:pt modelId="{7B55AB41-1428-4AB5-AD3B-008544AED70C}">
      <dgm:prSet phldrT="[Text]" custT="1"/>
      <dgm:spPr>
        <a:solidFill>
          <a:srgbClr val="EBEBEB">
            <a:alpha val="90000"/>
          </a:srgbClr>
        </a:solidFill>
        <a:ln>
          <a:noFill/>
        </a:ln>
      </dgm:spPr>
      <dgm:t>
        <a:bodyPr/>
        <a:lstStyle/>
        <a:p>
          <a:pPr>
            <a:buClr>
              <a:srgbClr val="5FBB46"/>
            </a:buClr>
          </a:pPr>
          <a:r>
            <a:rPr lang="en-AU" sz="1600">
              <a:latin typeface="Fira Sans Light" panose="020B0403050000020004" pitchFamily="34" charset="0"/>
            </a:rPr>
            <a:t>will be made within 60 days of receiving a complete application</a:t>
          </a:r>
        </a:p>
      </dgm:t>
    </dgm:pt>
    <dgm:pt modelId="{8CDA85E1-24C4-4D72-A795-7B7416A72AC8}" type="parTrans" cxnId="{C63E1DCB-0277-401C-97E1-DA7CF8E3A66E}">
      <dgm:prSet/>
      <dgm:spPr/>
      <dgm:t>
        <a:bodyPr/>
        <a:lstStyle/>
        <a:p>
          <a:endParaRPr lang="en-AU"/>
        </a:p>
      </dgm:t>
    </dgm:pt>
    <dgm:pt modelId="{C4E53554-242B-488B-8CA5-CC1694F76F95}" type="sibTrans" cxnId="{C63E1DCB-0277-401C-97E1-DA7CF8E3A66E}">
      <dgm:prSet/>
      <dgm:spPr/>
      <dgm:t>
        <a:bodyPr/>
        <a:lstStyle/>
        <a:p>
          <a:endParaRPr lang="en-AU"/>
        </a:p>
      </dgm:t>
    </dgm:pt>
    <dgm:pt modelId="{CC84F83B-41B3-4FCB-B996-950B944303A5}">
      <dgm:prSet phldrT="[Text]" custT="1"/>
      <dgm:spPr>
        <a:solidFill>
          <a:srgbClr val="EBEBEB">
            <a:alpha val="90000"/>
          </a:srgbClr>
        </a:solidFill>
        <a:ln>
          <a:noFill/>
        </a:ln>
      </dgm:spPr>
      <dgm:t>
        <a:bodyPr/>
        <a:lstStyle/>
        <a:p>
          <a:pPr>
            <a:buClr>
              <a:srgbClr val="5FBB46"/>
            </a:buClr>
          </a:pPr>
          <a:r>
            <a:rPr lang="en-AU" sz="1600">
              <a:latin typeface="Fira Sans Light" panose="020B0403050000020004" pitchFamily="34" charset="0"/>
            </a:rPr>
            <a:t>will take longer if we need further information</a:t>
          </a:r>
        </a:p>
      </dgm:t>
    </dgm:pt>
    <dgm:pt modelId="{0380FA67-36C7-45A0-82C0-318FC5E93285}" type="parTrans" cxnId="{8C96B340-B79D-46A0-A9ED-E179AC448B0A}">
      <dgm:prSet/>
      <dgm:spPr/>
      <dgm:t>
        <a:bodyPr/>
        <a:lstStyle/>
        <a:p>
          <a:endParaRPr lang="en-AU"/>
        </a:p>
      </dgm:t>
    </dgm:pt>
    <dgm:pt modelId="{1667B37E-57E6-499B-BF84-3A78DC13D6A3}" type="sibTrans" cxnId="{8C96B340-B79D-46A0-A9ED-E179AC448B0A}">
      <dgm:prSet/>
      <dgm:spPr/>
      <dgm:t>
        <a:bodyPr/>
        <a:lstStyle/>
        <a:p>
          <a:endParaRPr lang="en-AU"/>
        </a:p>
      </dgm:t>
    </dgm:pt>
    <dgm:pt modelId="{C2C092B7-5C51-497C-B4F6-98D53CAF1D48}">
      <dgm:prSet phldrT="[Text]" custT="1"/>
      <dgm:spPr>
        <a:solidFill>
          <a:srgbClr val="EBEBEB">
            <a:alpha val="90000"/>
          </a:srgbClr>
        </a:solidFill>
        <a:ln>
          <a:noFill/>
        </a:ln>
      </dgm:spPr>
      <dgm:t>
        <a:bodyPr/>
        <a:lstStyle/>
        <a:p>
          <a:pPr>
            <a:buClr>
              <a:srgbClr val="5FBB46"/>
            </a:buClr>
          </a:pPr>
          <a:r>
            <a:rPr lang="en-AU" sz="1600">
              <a:latin typeface="Fira Sans Light" panose="020B0403050000020004" pitchFamily="34" charset="0"/>
            </a:rPr>
            <a:t>the determination will be given to you in writing</a:t>
          </a:r>
        </a:p>
      </dgm:t>
    </dgm:pt>
    <dgm:pt modelId="{CC0AF2EA-6E85-481A-9D5D-2496A82EC50F}" type="parTrans" cxnId="{169DE910-0AFC-4D23-899A-CF1F51279D88}">
      <dgm:prSet/>
      <dgm:spPr/>
      <dgm:t>
        <a:bodyPr/>
        <a:lstStyle/>
        <a:p>
          <a:endParaRPr lang="en-AU"/>
        </a:p>
      </dgm:t>
    </dgm:pt>
    <dgm:pt modelId="{A7098311-4CE1-4A2D-BB5A-8E6C01710B37}" type="sibTrans" cxnId="{169DE910-0AFC-4D23-899A-CF1F51279D88}">
      <dgm:prSet/>
      <dgm:spPr/>
      <dgm:t>
        <a:bodyPr/>
        <a:lstStyle/>
        <a:p>
          <a:endParaRPr lang="en-AU"/>
        </a:p>
      </dgm:t>
    </dgm:pt>
    <dgm:pt modelId="{44446894-C7ED-45C3-915D-D451642740E8}">
      <dgm:prSet custT="1"/>
      <dgm:spPr>
        <a:solidFill>
          <a:srgbClr val="EBEBEB">
            <a:alpha val="90000"/>
          </a:srgbClr>
        </a:solidFill>
        <a:ln>
          <a:noFill/>
        </a:ln>
      </dgm:spPr>
      <dgm:t>
        <a:bodyPr/>
        <a:lstStyle/>
        <a:p>
          <a:pPr>
            <a:buClr>
              <a:srgbClr val="5FBB46"/>
            </a:buClr>
          </a:pPr>
          <a:r>
            <a:rPr lang="en-AU" sz="1600">
              <a:latin typeface="Fira Sans Light" panose="020B0403050000020004" pitchFamily="34" charset="0"/>
            </a:rPr>
            <a:t>records held by the Commission</a:t>
          </a:r>
        </a:p>
      </dgm:t>
    </dgm:pt>
    <dgm:pt modelId="{38C2F174-F796-4208-BFB6-E1CD02089B48}" type="parTrans" cxnId="{D3BC9769-3C7B-4162-9FCB-76EAA2DB3426}">
      <dgm:prSet/>
      <dgm:spPr/>
      <dgm:t>
        <a:bodyPr/>
        <a:lstStyle/>
        <a:p>
          <a:endParaRPr lang="en-AU"/>
        </a:p>
      </dgm:t>
    </dgm:pt>
    <dgm:pt modelId="{02A8CE35-B6E6-47B9-BAD3-782D07C483BA}" type="sibTrans" cxnId="{D3BC9769-3C7B-4162-9FCB-76EAA2DB3426}">
      <dgm:prSet/>
      <dgm:spPr/>
      <dgm:t>
        <a:bodyPr/>
        <a:lstStyle/>
        <a:p>
          <a:endParaRPr lang="en-AU"/>
        </a:p>
      </dgm:t>
    </dgm:pt>
    <dgm:pt modelId="{9D2046D7-7444-4A99-8EAD-35A166D095D9}">
      <dgm:prSet phldrT="[Text]" custT="1"/>
      <dgm:spPr>
        <a:solidFill>
          <a:srgbClr val="EBEBEB">
            <a:alpha val="90000"/>
          </a:srgbClr>
        </a:solidFill>
        <a:ln>
          <a:noFill/>
        </a:ln>
      </dgm:spPr>
      <dgm:t>
        <a:bodyPr/>
        <a:lstStyle/>
        <a:p>
          <a:endParaRPr lang="en-AU" sz="1800">
            <a:latin typeface="Fira Sans Light" panose="020B0403050000020004" pitchFamily="34" charset="0"/>
          </a:endParaRPr>
        </a:p>
      </dgm:t>
    </dgm:pt>
    <dgm:pt modelId="{013BF37E-6AC9-40C8-81F1-481F75B6BE3D}" type="parTrans" cxnId="{79451780-AE48-4BDE-AD86-7F3EF8A70350}">
      <dgm:prSet/>
      <dgm:spPr/>
      <dgm:t>
        <a:bodyPr/>
        <a:lstStyle/>
        <a:p>
          <a:endParaRPr lang="en-AU"/>
        </a:p>
      </dgm:t>
    </dgm:pt>
    <dgm:pt modelId="{2653694A-5912-45DD-B35A-7E19DE7A80F1}" type="sibTrans" cxnId="{79451780-AE48-4BDE-AD86-7F3EF8A70350}">
      <dgm:prSet/>
      <dgm:spPr/>
      <dgm:t>
        <a:bodyPr/>
        <a:lstStyle/>
        <a:p>
          <a:endParaRPr lang="en-AU"/>
        </a:p>
      </dgm:t>
    </dgm:pt>
    <dgm:pt modelId="{F1F08713-4CF2-4B61-AD53-63597A6DF8A8}" type="pres">
      <dgm:prSet presAssocID="{1D96781D-4409-4EF1-A869-0591EA54D06C}" presName="Name0" presStyleCnt="0">
        <dgm:presLayoutVars>
          <dgm:dir/>
          <dgm:animLvl val="lvl"/>
          <dgm:resizeHandles val="exact"/>
        </dgm:presLayoutVars>
      </dgm:prSet>
      <dgm:spPr/>
    </dgm:pt>
    <dgm:pt modelId="{A40A6842-4D9E-4AB5-9286-3E18FE7D2DA2}" type="pres">
      <dgm:prSet presAssocID="{7FB23677-6EA7-4CC5-993D-80D6F7FAD2B4}" presName="linNode" presStyleCnt="0"/>
      <dgm:spPr/>
    </dgm:pt>
    <dgm:pt modelId="{38CBF5CE-B796-4403-89B8-162F204703E3}" type="pres">
      <dgm:prSet presAssocID="{7FB23677-6EA7-4CC5-993D-80D6F7FAD2B4}" presName="parentText" presStyleLbl="node1" presStyleIdx="0" presStyleCnt="3" custScaleX="90921">
        <dgm:presLayoutVars>
          <dgm:chMax val="1"/>
          <dgm:bulletEnabled val="1"/>
        </dgm:presLayoutVars>
      </dgm:prSet>
      <dgm:spPr/>
    </dgm:pt>
    <dgm:pt modelId="{52AABB97-E635-489C-8AC6-EAAAD96399CE}" type="pres">
      <dgm:prSet presAssocID="{7FB23677-6EA7-4CC5-993D-80D6F7FAD2B4}" presName="descendantText" presStyleLbl="alignAccFollowNode1" presStyleIdx="0" presStyleCnt="3" custScaleY="101416" custLinFactNeighborY="1164">
        <dgm:presLayoutVars>
          <dgm:bulletEnabled val="1"/>
        </dgm:presLayoutVars>
      </dgm:prSet>
      <dgm:spPr/>
    </dgm:pt>
    <dgm:pt modelId="{EAF943A6-8033-4218-B99A-5BA43F5075F6}" type="pres">
      <dgm:prSet presAssocID="{80F46B39-B14B-4F02-816F-41C49B3E76D5}" presName="sp" presStyleCnt="0"/>
      <dgm:spPr/>
    </dgm:pt>
    <dgm:pt modelId="{819C6ED7-D7F8-4EE6-8962-20C55DBED5E7}" type="pres">
      <dgm:prSet presAssocID="{6CB017B2-8840-4459-9BA8-8FD1108AC968}" presName="linNode" presStyleCnt="0"/>
      <dgm:spPr/>
    </dgm:pt>
    <dgm:pt modelId="{20F0A123-7B51-4FB4-A22C-3479F0E13DA4}" type="pres">
      <dgm:prSet presAssocID="{6CB017B2-8840-4459-9BA8-8FD1108AC968}" presName="parentText" presStyleLbl="node1" presStyleIdx="1" presStyleCnt="3" custScaleX="90921">
        <dgm:presLayoutVars>
          <dgm:chMax val="1"/>
          <dgm:bulletEnabled val="1"/>
        </dgm:presLayoutVars>
      </dgm:prSet>
      <dgm:spPr/>
    </dgm:pt>
    <dgm:pt modelId="{225CF7D1-18BC-4F9E-9543-BC4252ED5FDC}" type="pres">
      <dgm:prSet presAssocID="{6CB017B2-8840-4459-9BA8-8FD1108AC968}" presName="descendantText" presStyleLbl="alignAccFollowNode1" presStyleIdx="1" presStyleCnt="3" custScaleY="101416" custLinFactNeighborY="1164">
        <dgm:presLayoutVars>
          <dgm:bulletEnabled val="1"/>
        </dgm:presLayoutVars>
      </dgm:prSet>
      <dgm:spPr/>
    </dgm:pt>
    <dgm:pt modelId="{044976C9-3883-4672-B9BE-2B492DCAD45F}" type="pres">
      <dgm:prSet presAssocID="{3C796397-9411-4BE3-AE53-789CB86B80EF}" presName="sp" presStyleCnt="0"/>
      <dgm:spPr/>
    </dgm:pt>
    <dgm:pt modelId="{D70E8515-CAC4-45C0-8BC0-0B6866C58AFC}" type="pres">
      <dgm:prSet presAssocID="{4036D4D6-5CBE-4F88-BAF0-14A93524ADCA}" presName="linNode" presStyleCnt="0"/>
      <dgm:spPr/>
    </dgm:pt>
    <dgm:pt modelId="{6BA9DAD7-5393-4BC4-90E5-44F8ECA36679}" type="pres">
      <dgm:prSet presAssocID="{4036D4D6-5CBE-4F88-BAF0-14A93524ADCA}" presName="parentText" presStyleLbl="node1" presStyleIdx="2" presStyleCnt="3" custScaleX="90921">
        <dgm:presLayoutVars>
          <dgm:chMax val="1"/>
          <dgm:bulletEnabled val="1"/>
        </dgm:presLayoutVars>
      </dgm:prSet>
      <dgm:spPr/>
    </dgm:pt>
    <dgm:pt modelId="{08E78E2E-1F34-4B99-A46A-C266237ADE5F}" type="pres">
      <dgm:prSet presAssocID="{4036D4D6-5CBE-4F88-BAF0-14A93524ADCA}" presName="descendantText" presStyleLbl="alignAccFollowNode1" presStyleIdx="2" presStyleCnt="3" custScaleY="101416" custLinFactNeighborY="1164">
        <dgm:presLayoutVars>
          <dgm:bulletEnabled val="1"/>
        </dgm:presLayoutVars>
      </dgm:prSet>
      <dgm:spPr/>
    </dgm:pt>
  </dgm:ptLst>
  <dgm:cxnLst>
    <dgm:cxn modelId="{169DE910-0AFC-4D23-899A-CF1F51279D88}" srcId="{4036D4D6-5CBE-4F88-BAF0-14A93524ADCA}" destId="{C2C092B7-5C51-497C-B4F6-98D53CAF1D48}" srcOrd="4" destOrd="0" parTransId="{CC0AF2EA-6E85-481A-9D5D-2496A82EC50F}" sibTransId="{A7098311-4CE1-4A2D-BB5A-8E6C01710B37}"/>
    <dgm:cxn modelId="{C0211413-C831-42E4-A4B0-D05CB2CBAF61}" type="presOf" srcId="{7FB23677-6EA7-4CC5-993D-80D6F7FAD2B4}" destId="{38CBF5CE-B796-4403-89B8-162F204703E3}" srcOrd="0" destOrd="0" presId="urn:microsoft.com/office/officeart/2005/8/layout/vList5"/>
    <dgm:cxn modelId="{76F44220-9089-413E-8DCF-513019B7DF67}" type="presOf" srcId="{44446894-C7ED-45C3-915D-D451642740E8}" destId="{225CF7D1-18BC-4F9E-9543-BC4252ED5FDC}" srcOrd="0" destOrd="3" presId="urn:microsoft.com/office/officeart/2005/8/layout/vList5"/>
    <dgm:cxn modelId="{992F0321-733C-4E0E-A785-72718DE57C01}" type="presOf" srcId="{8B849BE8-B9D3-4592-8715-D8B620728A48}" destId="{08E78E2E-1F34-4B99-A46A-C266237ADE5F}" srcOrd="0" destOrd="3" presId="urn:microsoft.com/office/officeart/2005/8/layout/vList5"/>
    <dgm:cxn modelId="{DD94DB25-F275-4925-9886-B27EB4BAC058}" type="presOf" srcId="{1D96781D-4409-4EF1-A869-0591EA54D06C}" destId="{F1F08713-4CF2-4B61-AD53-63597A6DF8A8}" srcOrd="0" destOrd="0" presId="urn:microsoft.com/office/officeart/2005/8/layout/vList5"/>
    <dgm:cxn modelId="{1E87E933-E7E9-42B5-B532-80295132FDC6}" srcId="{6CB017B2-8840-4459-9BA8-8FD1108AC968}" destId="{086ACDFF-C277-44F4-8DD9-0AD7A4EF9225}" srcOrd="2" destOrd="0" parTransId="{BD5579A8-7315-473D-AC6F-71EDD483CF7D}" sibTransId="{08A3E15E-1784-420C-A941-B1D2010F4F33}"/>
    <dgm:cxn modelId="{F09B6837-C023-420D-B90B-FD72B2F6EDD8}" type="presOf" srcId="{079DF39E-9EF0-40A3-905A-4E415027351F}" destId="{225CF7D1-18BC-4F9E-9543-BC4252ED5FDC}" srcOrd="0" destOrd="0" presId="urn:microsoft.com/office/officeart/2005/8/layout/vList5"/>
    <dgm:cxn modelId="{8C96B340-B79D-46A0-A9ED-E179AC448B0A}" srcId="{4036D4D6-5CBE-4F88-BAF0-14A93524ADCA}" destId="{CC84F83B-41B3-4FCB-B996-950B944303A5}" srcOrd="2" destOrd="0" parTransId="{0380FA67-36C7-45A0-82C0-318FC5E93285}" sibTransId="{1667B37E-57E6-499B-BF84-3A78DC13D6A3}"/>
    <dgm:cxn modelId="{B145BB5D-A422-42A3-BA07-8C49ACAC41AA}" srcId="{7FB23677-6EA7-4CC5-993D-80D6F7FAD2B4}" destId="{7CAA9005-9E84-45F0-8609-BEF2EC0D5C73}" srcOrd="1" destOrd="0" parTransId="{EC66DD9A-717E-480E-AE0A-CAB75FD92CA5}" sibTransId="{9C2E3026-1303-4471-ABC4-0AE2098E745C}"/>
    <dgm:cxn modelId="{3C0BD35E-91AC-49A2-A464-CC922F5AA197}" type="presOf" srcId="{113406B3-0908-40F3-A25D-2F7F4651445C}" destId="{225CF7D1-18BC-4F9E-9543-BC4252ED5FDC}" srcOrd="0" destOrd="1" presId="urn:microsoft.com/office/officeart/2005/8/layout/vList5"/>
    <dgm:cxn modelId="{0E572143-2B02-46FA-B629-00DE2EF42770}" srcId="{4036D4D6-5CBE-4F88-BAF0-14A93524ADCA}" destId="{8B849BE8-B9D3-4592-8715-D8B620728A48}" srcOrd="3" destOrd="0" parTransId="{76B11254-F19A-43DB-B1DD-6D3F5A1E7569}" sibTransId="{76926CC3-9A24-41AA-B635-DF05161834FC}"/>
    <dgm:cxn modelId="{AB239545-F849-459F-996B-E30E0C1FFF44}" srcId="{1D96781D-4409-4EF1-A869-0591EA54D06C}" destId="{7FB23677-6EA7-4CC5-993D-80D6F7FAD2B4}" srcOrd="0" destOrd="0" parTransId="{371C3690-4D51-4045-90A9-1338E75394FC}" sibTransId="{80F46B39-B14B-4F02-816F-41C49B3E76D5}"/>
    <dgm:cxn modelId="{D3BC9769-3C7B-4162-9FCB-76EAA2DB3426}" srcId="{6CB017B2-8840-4459-9BA8-8FD1108AC968}" destId="{44446894-C7ED-45C3-915D-D451642740E8}" srcOrd="3" destOrd="0" parTransId="{38C2F174-F796-4208-BFB6-E1CD02089B48}" sibTransId="{02A8CE35-B6E6-47B9-BAD3-782D07C483BA}"/>
    <dgm:cxn modelId="{A8416F50-6382-47A7-A78D-F72F0F349CD2}" srcId="{7FB23677-6EA7-4CC5-993D-80D6F7FAD2B4}" destId="{A611D1BF-D746-49F7-8C9B-E196FF50CAEF}" srcOrd="0" destOrd="0" parTransId="{9DBBB06F-C86E-48EF-8D52-70C8607A835F}" sibTransId="{EB3A3E41-C3DC-4723-9446-830AEF5807C3}"/>
    <dgm:cxn modelId="{22B2FD50-81DB-4A00-B085-DC1B9E5382A4}" srcId="{6CB017B2-8840-4459-9BA8-8FD1108AC968}" destId="{079DF39E-9EF0-40A3-905A-4E415027351F}" srcOrd="0" destOrd="0" parTransId="{711E25C6-707C-4F6A-BAA5-C0A5A054AEE8}" sibTransId="{341F1D14-A04A-4E89-A1A2-7450DC709601}"/>
    <dgm:cxn modelId="{45527E7A-AFBE-489E-A803-E2901E921075}" srcId="{4036D4D6-5CBE-4F88-BAF0-14A93524ADCA}" destId="{4E7CCA3F-B020-451A-A9E5-6A33AE3D59E8}" srcOrd="5" destOrd="0" parTransId="{5119A0FF-5FDA-4A32-84BF-A2BACA91CF3F}" sibTransId="{80EE6AE2-681C-423F-97A9-7AF1AD79DD34}"/>
    <dgm:cxn modelId="{3493A07F-0B4B-41CB-AF5B-B4A026097862}" type="presOf" srcId="{C2C092B7-5C51-497C-B4F6-98D53CAF1D48}" destId="{08E78E2E-1F34-4B99-A46A-C266237ADE5F}" srcOrd="0" destOrd="4" presId="urn:microsoft.com/office/officeart/2005/8/layout/vList5"/>
    <dgm:cxn modelId="{79451780-AE48-4BDE-AD86-7F3EF8A70350}" srcId="{4036D4D6-5CBE-4F88-BAF0-14A93524ADCA}" destId="{9D2046D7-7444-4A99-8EAD-35A166D095D9}" srcOrd="0" destOrd="0" parTransId="{013BF37E-6AC9-40C8-81F1-481F75B6BE3D}" sibTransId="{2653694A-5912-45DD-B35A-7E19DE7A80F1}"/>
    <dgm:cxn modelId="{FE59EA8E-422C-45B4-B272-08F2B02EBE2B}" type="presOf" srcId="{7CAA9005-9E84-45F0-8609-BEF2EC0D5C73}" destId="{52AABB97-E635-489C-8AC6-EAAAD96399CE}" srcOrd="0" destOrd="1" presId="urn:microsoft.com/office/officeart/2005/8/layout/vList5"/>
    <dgm:cxn modelId="{430BB994-62C2-4F69-B196-FB4DD66CB0C8}" type="presOf" srcId="{086ACDFF-C277-44F4-8DD9-0AD7A4EF9225}" destId="{225CF7D1-18BC-4F9E-9543-BC4252ED5FDC}" srcOrd="0" destOrd="2" presId="urn:microsoft.com/office/officeart/2005/8/layout/vList5"/>
    <dgm:cxn modelId="{EB5A199A-3626-4A1C-9428-AE9008ECE6BA}" type="presOf" srcId="{CC84F83B-41B3-4FCB-B996-950B944303A5}" destId="{08E78E2E-1F34-4B99-A46A-C266237ADE5F}" srcOrd="0" destOrd="2" presId="urn:microsoft.com/office/officeart/2005/8/layout/vList5"/>
    <dgm:cxn modelId="{60B5D0AB-96AD-44F0-B70A-321583AC2415}" type="presOf" srcId="{4036D4D6-5CBE-4F88-BAF0-14A93524ADCA}" destId="{6BA9DAD7-5393-4BC4-90E5-44F8ECA36679}" srcOrd="0" destOrd="0" presId="urn:microsoft.com/office/officeart/2005/8/layout/vList5"/>
    <dgm:cxn modelId="{1FECF9BC-C16D-4090-9D2C-BD75594AA55F}" type="presOf" srcId="{A611D1BF-D746-49F7-8C9B-E196FF50CAEF}" destId="{52AABB97-E635-489C-8AC6-EAAAD96399CE}" srcOrd="0" destOrd="0" presId="urn:microsoft.com/office/officeart/2005/8/layout/vList5"/>
    <dgm:cxn modelId="{ED834CC3-09ED-4A5E-A6E5-091FFD27D5C5}" srcId="{6CB017B2-8840-4459-9BA8-8FD1108AC968}" destId="{113406B3-0908-40F3-A25D-2F7F4651445C}" srcOrd="1" destOrd="0" parTransId="{761599ED-268F-4C2F-A8CE-00DE98B6EE05}" sibTransId="{1B741EB5-A322-47E1-B9B6-1ED842AB1A87}"/>
    <dgm:cxn modelId="{244398CA-34B9-4538-8887-C0E62CEB6689}" type="presOf" srcId="{4E7CCA3F-B020-451A-A9E5-6A33AE3D59E8}" destId="{08E78E2E-1F34-4B99-A46A-C266237ADE5F}" srcOrd="0" destOrd="5" presId="urn:microsoft.com/office/officeart/2005/8/layout/vList5"/>
    <dgm:cxn modelId="{C63E1DCB-0277-401C-97E1-DA7CF8E3A66E}" srcId="{4036D4D6-5CBE-4F88-BAF0-14A93524ADCA}" destId="{7B55AB41-1428-4AB5-AD3B-008544AED70C}" srcOrd="1" destOrd="0" parTransId="{8CDA85E1-24C4-4D72-A795-7B7416A72AC8}" sibTransId="{C4E53554-242B-488B-8CA5-CC1694F76F95}"/>
    <dgm:cxn modelId="{66B25AD5-702E-47EF-846F-B2F91861EBCB}" srcId="{1D96781D-4409-4EF1-A869-0591EA54D06C}" destId="{6CB017B2-8840-4459-9BA8-8FD1108AC968}" srcOrd="1" destOrd="0" parTransId="{72CA999E-3893-4DA2-B10F-43267E2D6C27}" sibTransId="{3C796397-9411-4BE3-AE53-789CB86B80EF}"/>
    <dgm:cxn modelId="{48BF4DDA-338C-4B98-B30A-5655A594BD8B}" type="presOf" srcId="{9D2046D7-7444-4A99-8EAD-35A166D095D9}" destId="{08E78E2E-1F34-4B99-A46A-C266237ADE5F}" srcOrd="0" destOrd="0" presId="urn:microsoft.com/office/officeart/2005/8/layout/vList5"/>
    <dgm:cxn modelId="{16F5C8E0-42E3-40DC-A0F0-0B01ED62B51F}" type="presOf" srcId="{6CB017B2-8840-4459-9BA8-8FD1108AC968}" destId="{20F0A123-7B51-4FB4-A22C-3479F0E13DA4}" srcOrd="0" destOrd="0" presId="urn:microsoft.com/office/officeart/2005/8/layout/vList5"/>
    <dgm:cxn modelId="{616634EB-C0F0-4867-B1D4-9F5CEC9AFEBB}" type="presOf" srcId="{7B55AB41-1428-4AB5-AD3B-008544AED70C}" destId="{08E78E2E-1F34-4B99-A46A-C266237ADE5F}" srcOrd="0" destOrd="1" presId="urn:microsoft.com/office/officeart/2005/8/layout/vList5"/>
    <dgm:cxn modelId="{D56A36FB-81D5-44C4-9AE3-5D0ED1FD80A8}" srcId="{1D96781D-4409-4EF1-A869-0591EA54D06C}" destId="{4036D4D6-5CBE-4F88-BAF0-14A93524ADCA}" srcOrd="2" destOrd="0" parTransId="{D804AF2C-4A12-4AEC-A7C9-A33C33B0F360}" sibTransId="{9A487816-371C-45BE-B504-17D09FB417C7}"/>
    <dgm:cxn modelId="{D0B6211D-E18E-49AD-8812-F22EAEFC0F71}" type="presParOf" srcId="{F1F08713-4CF2-4B61-AD53-63597A6DF8A8}" destId="{A40A6842-4D9E-4AB5-9286-3E18FE7D2DA2}" srcOrd="0" destOrd="0" presId="urn:microsoft.com/office/officeart/2005/8/layout/vList5"/>
    <dgm:cxn modelId="{B8FD6F46-263E-47CD-BAE3-21B8D4B5361C}" type="presParOf" srcId="{A40A6842-4D9E-4AB5-9286-3E18FE7D2DA2}" destId="{38CBF5CE-B796-4403-89B8-162F204703E3}" srcOrd="0" destOrd="0" presId="urn:microsoft.com/office/officeart/2005/8/layout/vList5"/>
    <dgm:cxn modelId="{A1B2750B-2637-4081-8EB6-E30EA3CFE191}" type="presParOf" srcId="{A40A6842-4D9E-4AB5-9286-3E18FE7D2DA2}" destId="{52AABB97-E635-489C-8AC6-EAAAD96399CE}" srcOrd="1" destOrd="0" presId="urn:microsoft.com/office/officeart/2005/8/layout/vList5"/>
    <dgm:cxn modelId="{B44481B7-3009-468D-A32D-CFE0A095E0C9}" type="presParOf" srcId="{F1F08713-4CF2-4B61-AD53-63597A6DF8A8}" destId="{EAF943A6-8033-4218-B99A-5BA43F5075F6}" srcOrd="1" destOrd="0" presId="urn:microsoft.com/office/officeart/2005/8/layout/vList5"/>
    <dgm:cxn modelId="{C3C3471F-9824-4926-BA47-1DC53C023AD0}" type="presParOf" srcId="{F1F08713-4CF2-4B61-AD53-63597A6DF8A8}" destId="{819C6ED7-D7F8-4EE6-8962-20C55DBED5E7}" srcOrd="2" destOrd="0" presId="urn:microsoft.com/office/officeart/2005/8/layout/vList5"/>
    <dgm:cxn modelId="{28912C1C-F38B-4D54-8471-CCC9347D0022}" type="presParOf" srcId="{819C6ED7-D7F8-4EE6-8962-20C55DBED5E7}" destId="{20F0A123-7B51-4FB4-A22C-3479F0E13DA4}" srcOrd="0" destOrd="0" presId="urn:microsoft.com/office/officeart/2005/8/layout/vList5"/>
    <dgm:cxn modelId="{2562D991-EC19-4AEA-A21E-FA73B7E4652E}" type="presParOf" srcId="{819C6ED7-D7F8-4EE6-8962-20C55DBED5E7}" destId="{225CF7D1-18BC-4F9E-9543-BC4252ED5FDC}" srcOrd="1" destOrd="0" presId="urn:microsoft.com/office/officeart/2005/8/layout/vList5"/>
    <dgm:cxn modelId="{56749896-46DE-4319-97C0-C08CBA070ECA}" type="presParOf" srcId="{F1F08713-4CF2-4B61-AD53-63597A6DF8A8}" destId="{044976C9-3883-4672-B9BE-2B492DCAD45F}" srcOrd="3" destOrd="0" presId="urn:microsoft.com/office/officeart/2005/8/layout/vList5"/>
    <dgm:cxn modelId="{DD7AA3C6-1EB0-4903-B22C-95B58B754137}" type="presParOf" srcId="{F1F08713-4CF2-4B61-AD53-63597A6DF8A8}" destId="{D70E8515-CAC4-45C0-8BC0-0B6866C58AFC}" srcOrd="4" destOrd="0" presId="urn:microsoft.com/office/officeart/2005/8/layout/vList5"/>
    <dgm:cxn modelId="{960B2FFC-CF16-4E27-BB80-0A18CA51C9F8}" type="presParOf" srcId="{D70E8515-CAC4-45C0-8BC0-0B6866C58AFC}" destId="{6BA9DAD7-5393-4BC4-90E5-44F8ECA36679}" srcOrd="0" destOrd="0" presId="urn:microsoft.com/office/officeart/2005/8/layout/vList5"/>
    <dgm:cxn modelId="{AB69DB0D-2140-450E-B0CD-734A2F8B668C}" type="presParOf" srcId="{D70E8515-CAC4-45C0-8BC0-0B6866C58AFC}" destId="{08E78E2E-1F34-4B99-A46A-C266237ADE5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AABB97-E635-489C-8AC6-EAAAD96399CE}">
      <dsp:nvSpPr>
        <dsp:cNvPr id="0" name=""/>
        <dsp:cNvSpPr/>
      </dsp:nvSpPr>
      <dsp:spPr>
        <a:xfrm rot="5400000">
          <a:off x="7105785" y="-2964236"/>
          <a:ext cx="1189106" cy="7425840"/>
        </a:xfrm>
        <a:prstGeom prst="round2SameRect">
          <a:avLst/>
        </a:prstGeom>
        <a:solidFill>
          <a:srgbClr val="EBEBEB">
            <a:alpha val="8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Clr>
              <a:srgbClr val="5FBB46"/>
            </a:buClr>
            <a:buFont typeface="Arial" panose="020B0604020202020204" pitchFamily="34" charset="0"/>
            <a:buChar char="•"/>
          </a:pPr>
          <a:r>
            <a:rPr lang="en-AU" sz="1600" kern="1200">
              <a:latin typeface="Fira Sans Light" panose="020B0403050000020004" pitchFamily="34" charset="0"/>
            </a:rPr>
            <a:t>use the </a:t>
          </a:r>
          <a:r>
            <a:rPr lang="en-AU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ira Sans Light" panose="020B0403050000020004" pitchFamily="34" charset="0"/>
              <a:ea typeface="+mn-ea"/>
              <a:cs typeface="+mn-cs"/>
            </a:rPr>
            <a:t>approved</a:t>
          </a:r>
          <a:r>
            <a:rPr lang="en-AU" sz="1600" kern="1200">
              <a:latin typeface="Fira Sans Light" panose="020B0403050000020004" pitchFamily="34" charset="0"/>
            </a:rPr>
            <a:t> form available on our website</a:t>
          </a:r>
          <a:endParaRPr lang="en-AU" sz="1200" kern="1200">
            <a:latin typeface="Fira Sans Light" panose="020B04030500000200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FBB46"/>
            </a:buClr>
            <a:buFont typeface="Arial" panose="020B0604020202020204" pitchFamily="34" charset="0"/>
            <a:buChar char="•"/>
          </a:pPr>
          <a:r>
            <a:rPr lang="en-AU" sz="1600" kern="1200">
              <a:latin typeface="Fira Sans Light" panose="020B0403050000020004" pitchFamily="34" charset="0"/>
            </a:rPr>
            <a:t>check that all required fields are completed, the form is signed and you have included all supporting documents</a:t>
          </a:r>
        </a:p>
      </dsp:txBody>
      <dsp:txXfrm rot="-5400000">
        <a:off x="3987419" y="212177"/>
        <a:ext cx="7367793" cy="1073012"/>
      </dsp:txXfrm>
    </dsp:sp>
    <dsp:sp modelId="{38CBF5CE-B796-4403-89B8-162F204703E3}">
      <dsp:nvSpPr>
        <dsp:cNvPr id="0" name=""/>
        <dsp:cNvSpPr/>
      </dsp:nvSpPr>
      <dsp:spPr>
        <a:xfrm>
          <a:off x="189616" y="2220"/>
          <a:ext cx="3797802" cy="1465630"/>
        </a:xfrm>
        <a:prstGeom prst="roundRect">
          <a:avLst/>
        </a:prstGeom>
        <a:solidFill>
          <a:srgbClr val="A0CD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>
              <a:latin typeface="Fira Sans Bold" panose="020B0803050000020004" pitchFamily="34" charset="0"/>
            </a:rPr>
            <a:t>Apply for a determination</a:t>
          </a:r>
        </a:p>
      </dsp:txBody>
      <dsp:txXfrm>
        <a:off x="261162" y="73766"/>
        <a:ext cx="3654710" cy="1322538"/>
      </dsp:txXfrm>
    </dsp:sp>
    <dsp:sp modelId="{225CF7D1-18BC-4F9E-9543-BC4252ED5FDC}">
      <dsp:nvSpPr>
        <dsp:cNvPr id="0" name=""/>
        <dsp:cNvSpPr/>
      </dsp:nvSpPr>
      <dsp:spPr>
        <a:xfrm rot="5400000">
          <a:off x="7105785" y="-1425324"/>
          <a:ext cx="1189106" cy="7425840"/>
        </a:xfrm>
        <a:prstGeom prst="round2SameRect">
          <a:avLst/>
        </a:prstGeom>
        <a:solidFill>
          <a:srgbClr val="EBEBEB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FBB46"/>
            </a:buClr>
            <a:buChar char="•"/>
          </a:pPr>
          <a:r>
            <a:rPr lang="en-AU" sz="1600" kern="1200">
              <a:latin typeface="Fira Sans Light" panose="020B0403050000020004" pitchFamily="34" charset="0"/>
            </a:rPr>
            <a:t>the number and location of the aged care services that the provider has</a:t>
          </a:r>
          <a:endParaRPr lang="en-AU" sz="1200" kern="1200">
            <a:latin typeface="Fira Sans Light" panose="020B04030500000200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FBB46"/>
            </a:buClr>
            <a:buChar char="•"/>
          </a:pPr>
          <a:r>
            <a:rPr lang="en-AU" sz="1600" kern="1200">
              <a:latin typeface="Fira Sans Light" panose="020B0403050000020004" pitchFamily="34" charset="0"/>
            </a:rPr>
            <a:t>the number of care recipients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FBB46"/>
            </a:buClr>
            <a:buChar char="•"/>
          </a:pPr>
          <a:r>
            <a:rPr lang="en-AU" sz="1600" kern="1200">
              <a:latin typeface="Fira Sans Light" panose="020B0403050000020004" pitchFamily="34" charset="0"/>
            </a:rPr>
            <a:t>measures taken by the provider to meet the requirements in other ways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FBB46"/>
            </a:buClr>
            <a:buChar char="•"/>
          </a:pPr>
          <a:r>
            <a:rPr lang="en-AU" sz="1600" kern="1200">
              <a:latin typeface="Fira Sans Light" panose="020B0403050000020004" pitchFamily="34" charset="0"/>
            </a:rPr>
            <a:t>records held by the Commission</a:t>
          </a:r>
        </a:p>
      </dsp:txBody>
      <dsp:txXfrm rot="-5400000">
        <a:off x="3987419" y="1751089"/>
        <a:ext cx="7367793" cy="1073012"/>
      </dsp:txXfrm>
    </dsp:sp>
    <dsp:sp modelId="{20F0A123-7B51-4FB4-A22C-3479F0E13DA4}">
      <dsp:nvSpPr>
        <dsp:cNvPr id="0" name=""/>
        <dsp:cNvSpPr/>
      </dsp:nvSpPr>
      <dsp:spPr>
        <a:xfrm>
          <a:off x="189616" y="1541132"/>
          <a:ext cx="3797802" cy="1465630"/>
        </a:xfrm>
        <a:prstGeom prst="roundRect">
          <a:avLst/>
        </a:prstGeom>
        <a:solidFill>
          <a:srgbClr val="5FBB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>
              <a:solidFill>
                <a:prstClr val="white"/>
              </a:solidFill>
              <a:latin typeface="Fira Sans Bold" panose="020B0803050000020004" pitchFamily="34" charset="0"/>
              <a:ea typeface="+mn-ea"/>
              <a:cs typeface="+mn-cs"/>
            </a:rPr>
            <a:t>What we consider</a:t>
          </a:r>
        </a:p>
      </dsp:txBody>
      <dsp:txXfrm>
        <a:off x="261162" y="1612678"/>
        <a:ext cx="3654710" cy="1322538"/>
      </dsp:txXfrm>
    </dsp:sp>
    <dsp:sp modelId="{08E78E2E-1F34-4B99-A46A-C266237ADE5F}">
      <dsp:nvSpPr>
        <dsp:cNvPr id="0" name=""/>
        <dsp:cNvSpPr/>
      </dsp:nvSpPr>
      <dsp:spPr>
        <a:xfrm rot="5400000">
          <a:off x="7105785" y="113586"/>
          <a:ext cx="1189106" cy="7425840"/>
        </a:xfrm>
        <a:prstGeom prst="round2SameRect">
          <a:avLst/>
        </a:prstGeom>
        <a:solidFill>
          <a:srgbClr val="EBEBEB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AU" sz="1800" kern="1200">
            <a:latin typeface="Fira Sans Light" panose="020B04030500000200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FBB46"/>
            </a:buClr>
            <a:buChar char="•"/>
          </a:pPr>
          <a:r>
            <a:rPr lang="en-AU" sz="1600" kern="1200">
              <a:latin typeface="Fira Sans Light" panose="020B0403050000020004" pitchFamily="34" charset="0"/>
            </a:rPr>
            <a:t>will be made within 60 days of receiving a complete application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FBB46"/>
            </a:buClr>
            <a:buChar char="•"/>
          </a:pPr>
          <a:r>
            <a:rPr lang="en-AU" sz="1600" kern="1200">
              <a:latin typeface="Fira Sans Light" panose="020B0403050000020004" pitchFamily="34" charset="0"/>
            </a:rPr>
            <a:t>will take longer if we need further information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FBB46"/>
            </a:buClr>
            <a:buChar char="•"/>
          </a:pPr>
          <a:r>
            <a:rPr lang="en-AU" sz="1600" kern="1200">
              <a:latin typeface="Fira Sans Light" panose="020B0403050000020004" pitchFamily="34" charset="0"/>
            </a:rPr>
            <a:t>the maximum determination period is 12 months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5FBB46"/>
            </a:buClr>
            <a:buChar char="•"/>
          </a:pPr>
          <a:r>
            <a:rPr lang="en-AU" sz="1600" kern="1200">
              <a:latin typeface="Fira Sans Light" panose="020B0403050000020004" pitchFamily="34" charset="0"/>
            </a:rPr>
            <a:t>the determination will be given to you in writing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AU" sz="1800" kern="1200">
            <a:latin typeface="Fira Sans Light" panose="020B0403050000020004" pitchFamily="34" charset="0"/>
          </a:endParaRPr>
        </a:p>
      </dsp:txBody>
      <dsp:txXfrm rot="-5400000">
        <a:off x="3987419" y="3290000"/>
        <a:ext cx="7367793" cy="1073012"/>
      </dsp:txXfrm>
    </dsp:sp>
    <dsp:sp modelId="{6BA9DAD7-5393-4BC4-90E5-44F8ECA36679}">
      <dsp:nvSpPr>
        <dsp:cNvPr id="0" name=""/>
        <dsp:cNvSpPr/>
      </dsp:nvSpPr>
      <dsp:spPr>
        <a:xfrm>
          <a:off x="189616" y="3080044"/>
          <a:ext cx="3797802" cy="1465630"/>
        </a:xfrm>
        <a:prstGeom prst="roundRect">
          <a:avLst/>
        </a:prstGeom>
        <a:solidFill>
          <a:srgbClr val="0057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>
              <a:solidFill>
                <a:prstClr val="white"/>
              </a:solidFill>
              <a:latin typeface="Fira Sans Bold" panose="020B0803050000020004" pitchFamily="34" charset="0"/>
              <a:ea typeface="+mn-ea"/>
              <a:cs typeface="+mn-cs"/>
            </a:rPr>
            <a:t>The determination</a:t>
          </a:r>
        </a:p>
      </dsp:txBody>
      <dsp:txXfrm>
        <a:off x="261162" y="3151590"/>
        <a:ext cx="3654710" cy="1322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351C4-3400-4C90-AEB5-3672AB83BBD7}" type="datetimeFigureOut">
              <a:rPr lang="en-AU" smtClean="0"/>
              <a:t>18/09/2023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165AA-7F4F-446F-B8D7-AD07B4E040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5931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6817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6650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sz="12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2935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2377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AU" sz="18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9978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6324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1285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4021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2344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AU" sz="18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6045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endParaRPr lang="en-AU" sz="1200">
              <a:effectLst/>
              <a:latin typeface="Univers 45 Light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676A5-1DC8-4201-97D2-09D6F153918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66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AU" sz="1800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9847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sz="1200">
              <a:effectLst/>
              <a:latin typeface="Univers 45 Light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676A5-1DC8-4201-97D2-09D6F153918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327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676A5-1DC8-4201-97D2-09D6F153918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128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676A5-1DC8-4201-97D2-09D6F153918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3756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676A5-1DC8-4201-97D2-09D6F153918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190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165AA-7F4F-446F-B8D7-AD07B4E040E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102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endParaRPr lang="en-AU" b="0" i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7818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AU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endParaRPr lang="en-AU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5968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2881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,Sans-Serif"/>
              <a:buNone/>
              <a:tabLst/>
              <a:defRPr/>
            </a:pPr>
            <a:endParaRPr lang="en-AU" sz="18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9367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Symbol,Sans-Serif"/>
              <a:buNone/>
            </a:pPr>
            <a:endParaRPr lang="en-AU" strike="sngStrike">
              <a:solidFill>
                <a:srgbClr val="FFFF00"/>
              </a:solidFill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176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Symbol,Sans-Serif"/>
              <a:buNone/>
            </a:pPr>
            <a:endParaRPr lang="en-AU" strike="sngStrike">
              <a:solidFill>
                <a:srgbClr val="FFFF00"/>
              </a:solidFill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1972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165AA-7F4F-446F-B8D7-AD07B4E040ED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4454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ditabl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06EB28-456C-4C43-9E34-4D9A9B2BC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" y="0"/>
            <a:ext cx="12186076" cy="6857998"/>
          </a:xfrm>
          <a:prstGeom prst="rect">
            <a:avLst/>
          </a:prstGeom>
        </p:spPr>
      </p:pic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500F6588-C8F7-43FB-826F-699AA974D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55105" y="1406283"/>
            <a:ext cx="5933532" cy="5725302"/>
          </a:xfrm>
          <a:custGeom>
            <a:avLst/>
            <a:gdLst>
              <a:gd name="connsiteX0" fmla="*/ 0 w 5953125"/>
              <a:gd name="connsiteY0" fmla="*/ 2789902 h 5579803"/>
              <a:gd name="connsiteX1" fmla="*/ 2976563 w 5953125"/>
              <a:gd name="connsiteY1" fmla="*/ 0 h 5579803"/>
              <a:gd name="connsiteX2" fmla="*/ 5953126 w 5953125"/>
              <a:gd name="connsiteY2" fmla="*/ 2789902 h 5579803"/>
              <a:gd name="connsiteX3" fmla="*/ 2976563 w 5953125"/>
              <a:gd name="connsiteY3" fmla="*/ 5579804 h 5579803"/>
              <a:gd name="connsiteX4" fmla="*/ 0 w 5953125"/>
              <a:gd name="connsiteY4" fmla="*/ 2789902 h 5579803"/>
              <a:gd name="connsiteX0" fmla="*/ 0 w 5953126"/>
              <a:gd name="connsiteY0" fmla="*/ 2804189 h 5594091"/>
              <a:gd name="connsiteX1" fmla="*/ 2976563 w 5953126"/>
              <a:gd name="connsiteY1" fmla="*/ 0 h 5594091"/>
              <a:gd name="connsiteX2" fmla="*/ 5953126 w 5953126"/>
              <a:gd name="connsiteY2" fmla="*/ 2804189 h 5594091"/>
              <a:gd name="connsiteX3" fmla="*/ 2976563 w 5953126"/>
              <a:gd name="connsiteY3" fmla="*/ 5594091 h 5594091"/>
              <a:gd name="connsiteX4" fmla="*/ 0 w 5953126"/>
              <a:gd name="connsiteY4" fmla="*/ 2804189 h 5594091"/>
              <a:gd name="connsiteX0" fmla="*/ 0 w 5953126"/>
              <a:gd name="connsiteY0" fmla="*/ 2864057 h 5653959"/>
              <a:gd name="connsiteX1" fmla="*/ 2976563 w 5953126"/>
              <a:gd name="connsiteY1" fmla="*/ 59868 h 5653959"/>
              <a:gd name="connsiteX2" fmla="*/ 5953126 w 5953126"/>
              <a:gd name="connsiteY2" fmla="*/ 2864057 h 5653959"/>
              <a:gd name="connsiteX3" fmla="*/ 2976563 w 5953126"/>
              <a:gd name="connsiteY3" fmla="*/ 5653959 h 5653959"/>
              <a:gd name="connsiteX4" fmla="*/ 0 w 5953126"/>
              <a:gd name="connsiteY4" fmla="*/ 2864057 h 5653959"/>
              <a:gd name="connsiteX0" fmla="*/ 219623 w 6172749"/>
              <a:gd name="connsiteY0" fmla="*/ 2867613 h 5657515"/>
              <a:gd name="connsiteX1" fmla="*/ 3196186 w 6172749"/>
              <a:gd name="connsiteY1" fmla="*/ 63424 h 5657515"/>
              <a:gd name="connsiteX2" fmla="*/ 6172749 w 6172749"/>
              <a:gd name="connsiteY2" fmla="*/ 2867613 h 5657515"/>
              <a:gd name="connsiteX3" fmla="*/ 3196186 w 6172749"/>
              <a:gd name="connsiteY3" fmla="*/ 5657515 h 5657515"/>
              <a:gd name="connsiteX4" fmla="*/ 219623 w 6172749"/>
              <a:gd name="connsiteY4" fmla="*/ 2867613 h 5657515"/>
              <a:gd name="connsiteX0" fmla="*/ 257432 w 6210558"/>
              <a:gd name="connsiteY0" fmla="*/ 2867613 h 5733817"/>
              <a:gd name="connsiteX1" fmla="*/ 3233995 w 6210558"/>
              <a:gd name="connsiteY1" fmla="*/ 63424 h 5733817"/>
              <a:gd name="connsiteX2" fmla="*/ 6210558 w 6210558"/>
              <a:gd name="connsiteY2" fmla="*/ 2867613 h 5733817"/>
              <a:gd name="connsiteX3" fmla="*/ 3233995 w 6210558"/>
              <a:gd name="connsiteY3" fmla="*/ 5657515 h 5733817"/>
              <a:gd name="connsiteX4" fmla="*/ 257432 w 6210558"/>
              <a:gd name="connsiteY4" fmla="*/ 2867613 h 5733817"/>
              <a:gd name="connsiteX0" fmla="*/ 7723 w 5960849"/>
              <a:gd name="connsiteY0" fmla="*/ 2864885 h 5950900"/>
              <a:gd name="connsiteX1" fmla="*/ 2984286 w 5960849"/>
              <a:gd name="connsiteY1" fmla="*/ 60696 h 5950900"/>
              <a:gd name="connsiteX2" fmla="*/ 5960849 w 5960849"/>
              <a:gd name="connsiteY2" fmla="*/ 2864885 h 5950900"/>
              <a:gd name="connsiteX3" fmla="*/ 3517686 w 5960849"/>
              <a:gd name="connsiteY3" fmla="*/ 5883387 h 5950900"/>
              <a:gd name="connsiteX4" fmla="*/ 7723 w 5960849"/>
              <a:gd name="connsiteY4" fmla="*/ 2864885 h 5950900"/>
              <a:gd name="connsiteX0" fmla="*/ 296854 w 6249980"/>
              <a:gd name="connsiteY0" fmla="*/ 2884154 h 5988885"/>
              <a:gd name="connsiteX1" fmla="*/ 3273417 w 6249980"/>
              <a:gd name="connsiteY1" fmla="*/ 79965 h 5988885"/>
              <a:gd name="connsiteX2" fmla="*/ 6249980 w 6249980"/>
              <a:gd name="connsiteY2" fmla="*/ 2884154 h 5988885"/>
              <a:gd name="connsiteX3" fmla="*/ 3806817 w 6249980"/>
              <a:gd name="connsiteY3" fmla="*/ 5902656 h 5988885"/>
              <a:gd name="connsiteX4" fmla="*/ 296854 w 6249980"/>
              <a:gd name="connsiteY4" fmla="*/ 2884154 h 5988885"/>
              <a:gd name="connsiteX0" fmla="*/ 102289 w 6055415"/>
              <a:gd name="connsiteY0" fmla="*/ 2895605 h 6011004"/>
              <a:gd name="connsiteX1" fmla="*/ 3078852 w 6055415"/>
              <a:gd name="connsiteY1" fmla="*/ 91416 h 6011004"/>
              <a:gd name="connsiteX2" fmla="*/ 6055415 w 6055415"/>
              <a:gd name="connsiteY2" fmla="*/ 2895605 h 6011004"/>
              <a:gd name="connsiteX3" fmla="*/ 3612252 w 6055415"/>
              <a:gd name="connsiteY3" fmla="*/ 5914107 h 6011004"/>
              <a:gd name="connsiteX4" fmla="*/ 102289 w 6055415"/>
              <a:gd name="connsiteY4" fmla="*/ 2895605 h 6011004"/>
              <a:gd name="connsiteX0" fmla="*/ 108853 w 6061979"/>
              <a:gd name="connsiteY0" fmla="*/ 2882974 h 5998373"/>
              <a:gd name="connsiteX1" fmla="*/ 3085416 w 6061979"/>
              <a:gd name="connsiteY1" fmla="*/ 78785 h 5998373"/>
              <a:gd name="connsiteX2" fmla="*/ 6061979 w 6061979"/>
              <a:gd name="connsiteY2" fmla="*/ 2882974 h 5998373"/>
              <a:gd name="connsiteX3" fmla="*/ 3618816 w 6061979"/>
              <a:gd name="connsiteY3" fmla="*/ 5901476 h 5998373"/>
              <a:gd name="connsiteX4" fmla="*/ 108853 w 6061979"/>
              <a:gd name="connsiteY4" fmla="*/ 2882974 h 5998373"/>
              <a:gd name="connsiteX0" fmla="*/ 79975 w 6033101"/>
              <a:gd name="connsiteY0" fmla="*/ 2873393 h 5988792"/>
              <a:gd name="connsiteX1" fmla="*/ 3056538 w 6033101"/>
              <a:gd name="connsiteY1" fmla="*/ 69204 h 5988792"/>
              <a:gd name="connsiteX2" fmla="*/ 6033101 w 6033101"/>
              <a:gd name="connsiteY2" fmla="*/ 2873393 h 5988792"/>
              <a:gd name="connsiteX3" fmla="*/ 3589938 w 6033101"/>
              <a:gd name="connsiteY3" fmla="*/ 5891895 h 5988792"/>
              <a:gd name="connsiteX4" fmla="*/ 79975 w 6033101"/>
              <a:gd name="connsiteY4" fmla="*/ 2873393 h 5988792"/>
              <a:gd name="connsiteX0" fmla="*/ 2373 w 5955499"/>
              <a:gd name="connsiteY0" fmla="*/ 2848415 h 5822377"/>
              <a:gd name="connsiteX1" fmla="*/ 2978936 w 5955499"/>
              <a:gd name="connsiteY1" fmla="*/ 44226 h 5822377"/>
              <a:gd name="connsiteX2" fmla="*/ 5955499 w 5955499"/>
              <a:gd name="connsiteY2" fmla="*/ 2848415 h 5822377"/>
              <a:gd name="connsiteX3" fmla="*/ 3340886 w 5955499"/>
              <a:gd name="connsiteY3" fmla="*/ 5752617 h 5822377"/>
              <a:gd name="connsiteX4" fmla="*/ 2373 w 5955499"/>
              <a:gd name="connsiteY4" fmla="*/ 2848415 h 5822377"/>
              <a:gd name="connsiteX0" fmla="*/ 3814 w 5956940"/>
              <a:gd name="connsiteY0" fmla="*/ 2870917 h 5844879"/>
              <a:gd name="connsiteX1" fmla="*/ 2980377 w 5956940"/>
              <a:gd name="connsiteY1" fmla="*/ 66728 h 5844879"/>
              <a:gd name="connsiteX2" fmla="*/ 5956940 w 5956940"/>
              <a:gd name="connsiteY2" fmla="*/ 2870917 h 5844879"/>
              <a:gd name="connsiteX3" fmla="*/ 3342327 w 5956940"/>
              <a:gd name="connsiteY3" fmla="*/ 5775119 h 5844879"/>
              <a:gd name="connsiteX4" fmla="*/ 3814 w 5956940"/>
              <a:gd name="connsiteY4" fmla="*/ 2870917 h 5844879"/>
              <a:gd name="connsiteX0" fmla="*/ 9189 w 6024489"/>
              <a:gd name="connsiteY0" fmla="*/ 2978291 h 5952683"/>
              <a:gd name="connsiteX1" fmla="*/ 4147802 w 6024489"/>
              <a:gd name="connsiteY1" fmla="*/ 64564 h 5952683"/>
              <a:gd name="connsiteX2" fmla="*/ 5962315 w 6024489"/>
              <a:gd name="connsiteY2" fmla="*/ 2978291 h 5952683"/>
              <a:gd name="connsiteX3" fmla="*/ 3347702 w 6024489"/>
              <a:gd name="connsiteY3" fmla="*/ 5882493 h 5952683"/>
              <a:gd name="connsiteX4" fmla="*/ 9189 w 6024489"/>
              <a:gd name="connsiteY4" fmla="*/ 2978291 h 5952683"/>
              <a:gd name="connsiteX0" fmla="*/ 5088 w 6010601"/>
              <a:gd name="connsiteY0" fmla="*/ 2206724 h 5832021"/>
              <a:gd name="connsiteX1" fmla="*/ 4196088 w 6010601"/>
              <a:gd name="connsiteY1" fmla="*/ 7372 h 5832021"/>
              <a:gd name="connsiteX2" fmla="*/ 6010601 w 6010601"/>
              <a:gd name="connsiteY2" fmla="*/ 2921099 h 5832021"/>
              <a:gd name="connsiteX3" fmla="*/ 3395988 w 6010601"/>
              <a:gd name="connsiteY3" fmla="*/ 5825301 h 5832021"/>
              <a:gd name="connsiteX4" fmla="*/ 5088 w 6010601"/>
              <a:gd name="connsiteY4" fmla="*/ 2206724 h 5832021"/>
              <a:gd name="connsiteX0" fmla="*/ 11459 w 6016972"/>
              <a:gd name="connsiteY0" fmla="*/ 2236172 h 5861469"/>
              <a:gd name="connsiteX1" fmla="*/ 4202459 w 6016972"/>
              <a:gd name="connsiteY1" fmla="*/ 36820 h 5861469"/>
              <a:gd name="connsiteX2" fmla="*/ 6016972 w 6016972"/>
              <a:gd name="connsiteY2" fmla="*/ 2950547 h 5861469"/>
              <a:gd name="connsiteX3" fmla="*/ 3402359 w 6016972"/>
              <a:gd name="connsiteY3" fmla="*/ 5854749 h 5861469"/>
              <a:gd name="connsiteX4" fmla="*/ 11459 w 6016972"/>
              <a:gd name="connsiteY4" fmla="*/ 2236172 h 5861469"/>
              <a:gd name="connsiteX0" fmla="*/ 33008 w 6038521"/>
              <a:gd name="connsiteY0" fmla="*/ 2206638 h 5727629"/>
              <a:gd name="connsiteX1" fmla="*/ 4224008 w 6038521"/>
              <a:gd name="connsiteY1" fmla="*/ 7286 h 5727629"/>
              <a:gd name="connsiteX2" fmla="*/ 6038521 w 6038521"/>
              <a:gd name="connsiteY2" fmla="*/ 2921013 h 5727629"/>
              <a:gd name="connsiteX3" fmla="*/ 2466646 w 6038521"/>
              <a:gd name="connsiteY3" fmla="*/ 5720440 h 5727629"/>
              <a:gd name="connsiteX4" fmla="*/ 33008 w 6038521"/>
              <a:gd name="connsiteY4" fmla="*/ 2206638 h 5727629"/>
              <a:gd name="connsiteX0" fmla="*/ 12 w 6005525"/>
              <a:gd name="connsiteY0" fmla="*/ 2215131 h 5736122"/>
              <a:gd name="connsiteX1" fmla="*/ 4191012 w 6005525"/>
              <a:gd name="connsiteY1" fmla="*/ 15779 h 5736122"/>
              <a:gd name="connsiteX2" fmla="*/ 6005525 w 6005525"/>
              <a:gd name="connsiteY2" fmla="*/ 2929506 h 5736122"/>
              <a:gd name="connsiteX3" fmla="*/ 2433650 w 6005525"/>
              <a:gd name="connsiteY3" fmla="*/ 5728933 h 5736122"/>
              <a:gd name="connsiteX4" fmla="*/ 12 w 6005525"/>
              <a:gd name="connsiteY4" fmla="*/ 2215131 h 5736122"/>
              <a:gd name="connsiteX0" fmla="*/ 12 w 6005525"/>
              <a:gd name="connsiteY0" fmla="*/ 2215131 h 5748972"/>
              <a:gd name="connsiteX1" fmla="*/ 4191012 w 6005525"/>
              <a:gd name="connsiteY1" fmla="*/ 15779 h 5748972"/>
              <a:gd name="connsiteX2" fmla="*/ 6005525 w 6005525"/>
              <a:gd name="connsiteY2" fmla="*/ 2929506 h 5748972"/>
              <a:gd name="connsiteX3" fmla="*/ 2433650 w 6005525"/>
              <a:gd name="connsiteY3" fmla="*/ 5728933 h 5748972"/>
              <a:gd name="connsiteX4" fmla="*/ 12 w 6005525"/>
              <a:gd name="connsiteY4" fmla="*/ 2215131 h 5748972"/>
              <a:gd name="connsiteX0" fmla="*/ 26276 w 6031789"/>
              <a:gd name="connsiteY0" fmla="*/ 2206573 h 5660464"/>
              <a:gd name="connsiteX1" fmla="*/ 4217276 w 6031789"/>
              <a:gd name="connsiteY1" fmla="*/ 7221 h 5660464"/>
              <a:gd name="connsiteX2" fmla="*/ 6031789 w 6031789"/>
              <a:gd name="connsiteY2" fmla="*/ 2920948 h 5660464"/>
              <a:gd name="connsiteX3" fmla="*/ 2859964 w 6031789"/>
              <a:gd name="connsiteY3" fmla="*/ 5639412 h 5660464"/>
              <a:gd name="connsiteX4" fmla="*/ 26276 w 6031789"/>
              <a:gd name="connsiteY4" fmla="*/ 2206573 h 5660464"/>
              <a:gd name="connsiteX0" fmla="*/ 26276 w 6035289"/>
              <a:gd name="connsiteY0" fmla="*/ 2227339 h 5681230"/>
              <a:gd name="connsiteX1" fmla="*/ 4217276 w 6035289"/>
              <a:gd name="connsiteY1" fmla="*/ 27987 h 5681230"/>
              <a:gd name="connsiteX2" fmla="*/ 6031789 w 6035289"/>
              <a:gd name="connsiteY2" fmla="*/ 2941714 h 5681230"/>
              <a:gd name="connsiteX3" fmla="*/ 2859964 w 6035289"/>
              <a:gd name="connsiteY3" fmla="*/ 5660178 h 5681230"/>
              <a:gd name="connsiteX4" fmla="*/ 26276 w 6035289"/>
              <a:gd name="connsiteY4" fmla="*/ 2227339 h 5681230"/>
              <a:gd name="connsiteX0" fmla="*/ 119144 w 6128157"/>
              <a:gd name="connsiteY0" fmla="*/ 2229681 h 5683572"/>
              <a:gd name="connsiteX1" fmla="*/ 4310144 w 6128157"/>
              <a:gd name="connsiteY1" fmla="*/ 30329 h 5683572"/>
              <a:gd name="connsiteX2" fmla="*/ 6124657 w 6128157"/>
              <a:gd name="connsiteY2" fmla="*/ 2944056 h 5683572"/>
              <a:gd name="connsiteX3" fmla="*/ 2952832 w 6128157"/>
              <a:gd name="connsiteY3" fmla="*/ 5662520 h 5683572"/>
              <a:gd name="connsiteX4" fmla="*/ 119144 w 6128157"/>
              <a:gd name="connsiteY4" fmla="*/ 2229681 h 5683572"/>
              <a:gd name="connsiteX0" fmla="*/ 108136 w 6117149"/>
              <a:gd name="connsiteY0" fmla="*/ 2224948 h 5723679"/>
              <a:gd name="connsiteX1" fmla="*/ 4299136 w 6117149"/>
              <a:gd name="connsiteY1" fmla="*/ 25596 h 5723679"/>
              <a:gd name="connsiteX2" fmla="*/ 6113649 w 6117149"/>
              <a:gd name="connsiteY2" fmla="*/ 2939323 h 5723679"/>
              <a:gd name="connsiteX3" fmla="*/ 2941824 w 6117149"/>
              <a:gd name="connsiteY3" fmla="*/ 5657787 h 5723679"/>
              <a:gd name="connsiteX4" fmla="*/ 1379725 w 6117149"/>
              <a:gd name="connsiteY4" fmla="*/ 4662418 h 5723679"/>
              <a:gd name="connsiteX5" fmla="*/ 108136 w 6117149"/>
              <a:gd name="connsiteY5" fmla="*/ 2224948 h 5723679"/>
              <a:gd name="connsiteX0" fmla="*/ 111291 w 6069179"/>
              <a:gd name="connsiteY0" fmla="*/ 1575366 h 5731322"/>
              <a:gd name="connsiteX1" fmla="*/ 4254666 w 6069179"/>
              <a:gd name="connsiteY1" fmla="*/ 33239 h 5731322"/>
              <a:gd name="connsiteX2" fmla="*/ 6069179 w 6069179"/>
              <a:gd name="connsiteY2" fmla="*/ 2946966 h 5731322"/>
              <a:gd name="connsiteX3" fmla="*/ 2897354 w 6069179"/>
              <a:gd name="connsiteY3" fmla="*/ 5665430 h 5731322"/>
              <a:gd name="connsiteX4" fmla="*/ 1335255 w 6069179"/>
              <a:gd name="connsiteY4" fmla="*/ 4670061 h 5731322"/>
              <a:gd name="connsiteX5" fmla="*/ 111291 w 6069179"/>
              <a:gd name="connsiteY5" fmla="*/ 1575366 h 5731322"/>
              <a:gd name="connsiteX0" fmla="*/ 99478 w 6057366"/>
              <a:gd name="connsiteY0" fmla="*/ 1574227 h 5703775"/>
              <a:gd name="connsiteX1" fmla="*/ 4242853 w 6057366"/>
              <a:gd name="connsiteY1" fmla="*/ 32100 h 5703775"/>
              <a:gd name="connsiteX2" fmla="*/ 6057366 w 6057366"/>
              <a:gd name="connsiteY2" fmla="*/ 2945827 h 5703775"/>
              <a:gd name="connsiteX3" fmla="*/ 2885541 w 6057366"/>
              <a:gd name="connsiteY3" fmla="*/ 5664291 h 5703775"/>
              <a:gd name="connsiteX4" fmla="*/ 1423455 w 6057366"/>
              <a:gd name="connsiteY4" fmla="*/ 4402222 h 5703775"/>
              <a:gd name="connsiteX5" fmla="*/ 99478 w 6057366"/>
              <a:gd name="connsiteY5" fmla="*/ 1574227 h 5703775"/>
              <a:gd name="connsiteX0" fmla="*/ 156469 w 6114357"/>
              <a:gd name="connsiteY0" fmla="*/ 1574227 h 5703775"/>
              <a:gd name="connsiteX1" fmla="*/ 4299844 w 6114357"/>
              <a:gd name="connsiteY1" fmla="*/ 32100 h 5703775"/>
              <a:gd name="connsiteX2" fmla="*/ 6114357 w 6114357"/>
              <a:gd name="connsiteY2" fmla="*/ 2945827 h 5703775"/>
              <a:gd name="connsiteX3" fmla="*/ 2942532 w 6114357"/>
              <a:gd name="connsiteY3" fmla="*/ 5664291 h 5703775"/>
              <a:gd name="connsiteX4" fmla="*/ 1480446 w 6114357"/>
              <a:gd name="connsiteY4" fmla="*/ 4402222 h 5703775"/>
              <a:gd name="connsiteX5" fmla="*/ 156469 w 6114357"/>
              <a:gd name="connsiteY5" fmla="*/ 1574227 h 5703775"/>
              <a:gd name="connsiteX0" fmla="*/ 166203 w 6124091"/>
              <a:gd name="connsiteY0" fmla="*/ 1575556 h 5736993"/>
              <a:gd name="connsiteX1" fmla="*/ 4309578 w 6124091"/>
              <a:gd name="connsiteY1" fmla="*/ 33429 h 5736993"/>
              <a:gd name="connsiteX2" fmla="*/ 6124091 w 6124091"/>
              <a:gd name="connsiteY2" fmla="*/ 2947156 h 5736993"/>
              <a:gd name="connsiteX3" fmla="*/ 2952266 w 6124091"/>
              <a:gd name="connsiteY3" fmla="*/ 5665620 h 5736993"/>
              <a:gd name="connsiteX4" fmla="*/ 1442555 w 6124091"/>
              <a:gd name="connsiteY4" fmla="*/ 4713113 h 5736993"/>
              <a:gd name="connsiteX5" fmla="*/ 166203 w 6124091"/>
              <a:gd name="connsiteY5" fmla="*/ 1575556 h 5736993"/>
              <a:gd name="connsiteX0" fmla="*/ 166203 w 6124091"/>
              <a:gd name="connsiteY0" fmla="*/ 1575556 h 5726559"/>
              <a:gd name="connsiteX1" fmla="*/ 4309578 w 6124091"/>
              <a:gd name="connsiteY1" fmla="*/ 33429 h 5726559"/>
              <a:gd name="connsiteX2" fmla="*/ 6124091 w 6124091"/>
              <a:gd name="connsiteY2" fmla="*/ 2947156 h 5726559"/>
              <a:gd name="connsiteX3" fmla="*/ 2952266 w 6124091"/>
              <a:gd name="connsiteY3" fmla="*/ 5665620 h 5726559"/>
              <a:gd name="connsiteX4" fmla="*/ 1442555 w 6124091"/>
              <a:gd name="connsiteY4" fmla="*/ 4713113 h 5726559"/>
              <a:gd name="connsiteX5" fmla="*/ 166203 w 6124091"/>
              <a:gd name="connsiteY5" fmla="*/ 1575556 h 5726559"/>
              <a:gd name="connsiteX0" fmla="*/ 113602 w 6071490"/>
              <a:gd name="connsiteY0" fmla="*/ 1575556 h 5793967"/>
              <a:gd name="connsiteX1" fmla="*/ 4256977 w 6071490"/>
              <a:gd name="connsiteY1" fmla="*/ 33429 h 5793967"/>
              <a:gd name="connsiteX2" fmla="*/ 6071490 w 6071490"/>
              <a:gd name="connsiteY2" fmla="*/ 2947156 h 5793967"/>
              <a:gd name="connsiteX3" fmla="*/ 3761677 w 6071490"/>
              <a:gd name="connsiteY3" fmla="*/ 5718008 h 5793967"/>
              <a:gd name="connsiteX4" fmla="*/ 1389954 w 6071490"/>
              <a:gd name="connsiteY4" fmla="*/ 4713113 h 5793967"/>
              <a:gd name="connsiteX5" fmla="*/ 113602 w 6071490"/>
              <a:gd name="connsiteY5" fmla="*/ 1575556 h 5793967"/>
              <a:gd name="connsiteX0" fmla="*/ 165898 w 6123786"/>
              <a:gd name="connsiteY0" fmla="*/ 1575556 h 5766087"/>
              <a:gd name="connsiteX1" fmla="*/ 4309273 w 6123786"/>
              <a:gd name="connsiteY1" fmla="*/ 33429 h 5766087"/>
              <a:gd name="connsiteX2" fmla="*/ 6123786 w 6123786"/>
              <a:gd name="connsiteY2" fmla="*/ 2947156 h 5766087"/>
              <a:gd name="connsiteX3" fmla="*/ 3813973 w 6123786"/>
              <a:gd name="connsiteY3" fmla="*/ 5718008 h 5766087"/>
              <a:gd name="connsiteX4" fmla="*/ 1442250 w 6123786"/>
              <a:gd name="connsiteY4" fmla="*/ 4713113 h 5766087"/>
              <a:gd name="connsiteX5" fmla="*/ 165898 w 6123786"/>
              <a:gd name="connsiteY5" fmla="*/ 1575556 h 5766087"/>
              <a:gd name="connsiteX0" fmla="*/ 138532 w 6096420"/>
              <a:gd name="connsiteY0" fmla="*/ 1584037 h 5774568"/>
              <a:gd name="connsiteX1" fmla="*/ 4281907 w 6096420"/>
              <a:gd name="connsiteY1" fmla="*/ 41910 h 5774568"/>
              <a:gd name="connsiteX2" fmla="*/ 6096420 w 6096420"/>
              <a:gd name="connsiteY2" fmla="*/ 2955637 h 5774568"/>
              <a:gd name="connsiteX3" fmla="*/ 3786607 w 6096420"/>
              <a:gd name="connsiteY3" fmla="*/ 5726489 h 5774568"/>
              <a:gd name="connsiteX4" fmla="*/ 1414884 w 6096420"/>
              <a:gd name="connsiteY4" fmla="*/ 4721594 h 5774568"/>
              <a:gd name="connsiteX5" fmla="*/ 138532 w 6096420"/>
              <a:gd name="connsiteY5" fmla="*/ 1584037 h 5774568"/>
              <a:gd name="connsiteX0" fmla="*/ 196199 w 6154087"/>
              <a:gd name="connsiteY0" fmla="*/ 1577062 h 5782568"/>
              <a:gd name="connsiteX1" fmla="*/ 4339574 w 6154087"/>
              <a:gd name="connsiteY1" fmla="*/ 34935 h 5782568"/>
              <a:gd name="connsiteX2" fmla="*/ 6154087 w 6154087"/>
              <a:gd name="connsiteY2" fmla="*/ 2948662 h 5782568"/>
              <a:gd name="connsiteX3" fmla="*/ 3844274 w 6154087"/>
              <a:gd name="connsiteY3" fmla="*/ 5719514 h 5782568"/>
              <a:gd name="connsiteX4" fmla="*/ 1339201 w 6154087"/>
              <a:gd name="connsiteY4" fmla="*/ 5038469 h 5782568"/>
              <a:gd name="connsiteX5" fmla="*/ 196199 w 6154087"/>
              <a:gd name="connsiteY5" fmla="*/ 1577062 h 5782568"/>
              <a:gd name="connsiteX0" fmla="*/ 171216 w 5729054"/>
              <a:gd name="connsiteY0" fmla="*/ 1271707 h 5876646"/>
              <a:gd name="connsiteX1" fmla="*/ 3914541 w 5729054"/>
              <a:gd name="connsiteY1" fmla="*/ 67718 h 5876646"/>
              <a:gd name="connsiteX2" fmla="*/ 5729054 w 5729054"/>
              <a:gd name="connsiteY2" fmla="*/ 2981445 h 5876646"/>
              <a:gd name="connsiteX3" fmla="*/ 3419241 w 5729054"/>
              <a:gd name="connsiteY3" fmla="*/ 5752297 h 5876646"/>
              <a:gd name="connsiteX4" fmla="*/ 914168 w 5729054"/>
              <a:gd name="connsiteY4" fmla="*/ 5071252 h 5876646"/>
              <a:gd name="connsiteX5" fmla="*/ 171216 w 5729054"/>
              <a:gd name="connsiteY5" fmla="*/ 1271707 h 5876646"/>
              <a:gd name="connsiteX0" fmla="*/ 555777 w 6113615"/>
              <a:gd name="connsiteY0" fmla="*/ 1271083 h 5865700"/>
              <a:gd name="connsiteX1" fmla="*/ 4299102 w 6113615"/>
              <a:gd name="connsiteY1" fmla="*/ 67094 h 5865700"/>
              <a:gd name="connsiteX2" fmla="*/ 6113615 w 6113615"/>
              <a:gd name="connsiteY2" fmla="*/ 2980821 h 5865700"/>
              <a:gd name="connsiteX3" fmla="*/ 3803802 w 6113615"/>
              <a:gd name="connsiteY3" fmla="*/ 5751673 h 5865700"/>
              <a:gd name="connsiteX4" fmla="*/ 355754 w 6113615"/>
              <a:gd name="connsiteY4" fmla="*/ 5013478 h 5865700"/>
              <a:gd name="connsiteX5" fmla="*/ 555777 w 6113615"/>
              <a:gd name="connsiteY5" fmla="*/ 1271083 h 5865700"/>
              <a:gd name="connsiteX0" fmla="*/ 495550 w 6177213"/>
              <a:gd name="connsiteY0" fmla="*/ 2025219 h 5792228"/>
              <a:gd name="connsiteX1" fmla="*/ 4362700 w 6177213"/>
              <a:gd name="connsiteY1" fmla="*/ 11605 h 5792228"/>
              <a:gd name="connsiteX2" fmla="*/ 6177213 w 6177213"/>
              <a:gd name="connsiteY2" fmla="*/ 2925332 h 5792228"/>
              <a:gd name="connsiteX3" fmla="*/ 3867400 w 6177213"/>
              <a:gd name="connsiteY3" fmla="*/ 5696184 h 5792228"/>
              <a:gd name="connsiteX4" fmla="*/ 419352 w 6177213"/>
              <a:gd name="connsiteY4" fmla="*/ 4957989 h 5792228"/>
              <a:gd name="connsiteX5" fmla="*/ 495550 w 6177213"/>
              <a:gd name="connsiteY5" fmla="*/ 2025219 h 5792228"/>
              <a:gd name="connsiteX0" fmla="*/ 348508 w 6030171"/>
              <a:gd name="connsiteY0" fmla="*/ 2141769 h 5908778"/>
              <a:gd name="connsiteX1" fmla="*/ 1386734 w 6030171"/>
              <a:gd name="connsiteY1" fmla="*/ 678751 h 5908778"/>
              <a:gd name="connsiteX2" fmla="*/ 4215658 w 6030171"/>
              <a:gd name="connsiteY2" fmla="*/ 128155 h 5908778"/>
              <a:gd name="connsiteX3" fmla="*/ 6030171 w 6030171"/>
              <a:gd name="connsiteY3" fmla="*/ 3041882 h 5908778"/>
              <a:gd name="connsiteX4" fmla="*/ 3720358 w 6030171"/>
              <a:gd name="connsiteY4" fmla="*/ 5812734 h 5908778"/>
              <a:gd name="connsiteX5" fmla="*/ 272310 w 6030171"/>
              <a:gd name="connsiteY5" fmla="*/ 5074539 h 5908778"/>
              <a:gd name="connsiteX6" fmla="*/ 348508 w 6030171"/>
              <a:gd name="connsiteY6" fmla="*/ 2141769 h 5908778"/>
              <a:gd name="connsiteX0" fmla="*/ 348508 w 6066511"/>
              <a:gd name="connsiteY0" fmla="*/ 1990309 h 5757318"/>
              <a:gd name="connsiteX1" fmla="*/ 1386734 w 6066511"/>
              <a:gd name="connsiteY1" fmla="*/ 527291 h 5757318"/>
              <a:gd name="connsiteX2" fmla="*/ 4863358 w 6066511"/>
              <a:gd name="connsiteY2" fmla="*/ 157670 h 5757318"/>
              <a:gd name="connsiteX3" fmla="*/ 6030171 w 6066511"/>
              <a:gd name="connsiteY3" fmla="*/ 2890422 h 5757318"/>
              <a:gd name="connsiteX4" fmla="*/ 3720358 w 6066511"/>
              <a:gd name="connsiteY4" fmla="*/ 5661274 h 5757318"/>
              <a:gd name="connsiteX5" fmla="*/ 272310 w 6066511"/>
              <a:gd name="connsiteY5" fmla="*/ 4923079 h 5757318"/>
              <a:gd name="connsiteX6" fmla="*/ 348508 w 6066511"/>
              <a:gd name="connsiteY6" fmla="*/ 1990309 h 5757318"/>
              <a:gd name="connsiteX0" fmla="*/ 404063 w 6091850"/>
              <a:gd name="connsiteY0" fmla="*/ 1990309 h 5640727"/>
              <a:gd name="connsiteX1" fmla="*/ 1442289 w 6091850"/>
              <a:gd name="connsiteY1" fmla="*/ 527291 h 5640727"/>
              <a:gd name="connsiteX2" fmla="*/ 4918913 w 6091850"/>
              <a:gd name="connsiteY2" fmla="*/ 157670 h 5640727"/>
              <a:gd name="connsiteX3" fmla="*/ 6085726 w 6091850"/>
              <a:gd name="connsiteY3" fmla="*/ 2890422 h 5640727"/>
              <a:gd name="connsiteX4" fmla="*/ 4528388 w 6091850"/>
              <a:gd name="connsiteY4" fmla="*/ 5527924 h 5640727"/>
              <a:gd name="connsiteX5" fmla="*/ 327865 w 6091850"/>
              <a:gd name="connsiteY5" fmla="*/ 4923079 h 5640727"/>
              <a:gd name="connsiteX6" fmla="*/ 404063 w 6091850"/>
              <a:gd name="connsiteY6" fmla="*/ 1990309 h 5640727"/>
              <a:gd name="connsiteX0" fmla="*/ 410177 w 6088439"/>
              <a:gd name="connsiteY0" fmla="*/ 2318921 h 5632824"/>
              <a:gd name="connsiteX1" fmla="*/ 1438878 w 6088439"/>
              <a:gd name="connsiteY1" fmla="*/ 527291 h 5632824"/>
              <a:gd name="connsiteX2" fmla="*/ 4915502 w 6088439"/>
              <a:gd name="connsiteY2" fmla="*/ 157670 h 5632824"/>
              <a:gd name="connsiteX3" fmla="*/ 6082315 w 6088439"/>
              <a:gd name="connsiteY3" fmla="*/ 2890422 h 5632824"/>
              <a:gd name="connsiteX4" fmla="*/ 4524977 w 6088439"/>
              <a:gd name="connsiteY4" fmla="*/ 5527924 h 5632824"/>
              <a:gd name="connsiteX5" fmla="*/ 324454 w 6088439"/>
              <a:gd name="connsiteY5" fmla="*/ 4923079 h 5632824"/>
              <a:gd name="connsiteX6" fmla="*/ 410177 w 6088439"/>
              <a:gd name="connsiteY6" fmla="*/ 2318921 h 5632824"/>
              <a:gd name="connsiteX0" fmla="*/ 341384 w 6019646"/>
              <a:gd name="connsiteY0" fmla="*/ 2318921 h 5632824"/>
              <a:gd name="connsiteX1" fmla="*/ 1370085 w 6019646"/>
              <a:gd name="connsiteY1" fmla="*/ 527291 h 5632824"/>
              <a:gd name="connsiteX2" fmla="*/ 4846709 w 6019646"/>
              <a:gd name="connsiteY2" fmla="*/ 157670 h 5632824"/>
              <a:gd name="connsiteX3" fmla="*/ 6013522 w 6019646"/>
              <a:gd name="connsiteY3" fmla="*/ 2890422 h 5632824"/>
              <a:gd name="connsiteX4" fmla="*/ 4456184 w 6019646"/>
              <a:gd name="connsiteY4" fmla="*/ 5527924 h 5632824"/>
              <a:gd name="connsiteX5" fmla="*/ 255661 w 6019646"/>
              <a:gd name="connsiteY5" fmla="*/ 4923079 h 5632824"/>
              <a:gd name="connsiteX6" fmla="*/ 341384 w 6019646"/>
              <a:gd name="connsiteY6" fmla="*/ 2318921 h 5632824"/>
              <a:gd name="connsiteX0" fmla="*/ 255270 w 5933532"/>
              <a:gd name="connsiteY0" fmla="*/ 2318921 h 5725302"/>
              <a:gd name="connsiteX1" fmla="*/ 1283971 w 5933532"/>
              <a:gd name="connsiteY1" fmla="*/ 527291 h 5725302"/>
              <a:gd name="connsiteX2" fmla="*/ 4760595 w 5933532"/>
              <a:gd name="connsiteY2" fmla="*/ 157670 h 5725302"/>
              <a:gd name="connsiteX3" fmla="*/ 5927408 w 5933532"/>
              <a:gd name="connsiteY3" fmla="*/ 2890422 h 5725302"/>
              <a:gd name="connsiteX4" fmla="*/ 4370070 w 5933532"/>
              <a:gd name="connsiteY4" fmla="*/ 5527924 h 5725302"/>
              <a:gd name="connsiteX5" fmla="*/ 169547 w 5933532"/>
              <a:gd name="connsiteY5" fmla="*/ 4923079 h 5725302"/>
              <a:gd name="connsiteX6" fmla="*/ 255270 w 5933532"/>
              <a:gd name="connsiteY6" fmla="*/ 2318921 h 5725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3532" h="5725302">
                <a:moveTo>
                  <a:pt x="255270" y="2318921"/>
                </a:moveTo>
                <a:cubicBezTo>
                  <a:pt x="98107" y="1405315"/>
                  <a:pt x="639446" y="862893"/>
                  <a:pt x="1283971" y="527291"/>
                </a:cubicBezTo>
                <a:cubicBezTo>
                  <a:pt x="1928496" y="191689"/>
                  <a:pt x="3986689" y="-236185"/>
                  <a:pt x="4760595" y="157670"/>
                </a:cubicBezTo>
                <a:cubicBezTo>
                  <a:pt x="5534501" y="551525"/>
                  <a:pt x="5992495" y="1995380"/>
                  <a:pt x="5927408" y="2890422"/>
                </a:cubicBezTo>
                <a:cubicBezTo>
                  <a:pt x="5862321" y="3785464"/>
                  <a:pt x="5150326" y="5233598"/>
                  <a:pt x="4370070" y="5527924"/>
                </a:cubicBezTo>
                <a:cubicBezTo>
                  <a:pt x="3589814" y="5822250"/>
                  <a:pt x="655322" y="5905588"/>
                  <a:pt x="169547" y="4923079"/>
                </a:cubicBezTo>
                <a:cubicBezTo>
                  <a:pt x="-316228" y="3940570"/>
                  <a:pt x="412433" y="3232527"/>
                  <a:pt x="255270" y="231892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/>
              <a:t>Click to insert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CBC42D-B633-4F5F-AAD7-30B47732E662}"/>
              </a:ext>
            </a:extLst>
          </p:cNvPr>
          <p:cNvSpPr txBox="1"/>
          <p:nvPr userDrawn="1"/>
        </p:nvSpPr>
        <p:spPr>
          <a:xfrm>
            <a:off x="677335" y="6190456"/>
            <a:ext cx="2633133" cy="389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600" b="1">
                <a:solidFill>
                  <a:schemeClr val="bg1"/>
                </a:solidFill>
                <a:latin typeface="Fira Sans" panose="020B0503050000020004" pitchFamily="34" charset="0"/>
              </a:rPr>
              <a:t>1800 951 822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i="0" u="none" strike="noStrike" kern="1200" baseline="30000">
                <a:solidFill>
                  <a:schemeClr val="bg1"/>
                </a:solidFill>
                <a:latin typeface="Fira Sans Light" panose="020B0403050000020004" pitchFamily="34" charset="0"/>
                <a:ea typeface="+mn-ea"/>
                <a:cs typeface="+mn-cs"/>
              </a:rPr>
              <a:t>agedcarequality.gov.au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333" y="5122866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bg1"/>
                </a:solidFill>
                <a:latin typeface="Fira Sans Light" panose="020B0403050000020004" pitchFamily="34" charset="0"/>
              </a:defRPr>
            </a:lvl1pPr>
          </a:lstStyle>
          <a:p>
            <a:r>
              <a:rPr lang="en-US"/>
              <a:t>Date: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7336" y="2502705"/>
            <a:ext cx="4056590" cy="105251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3400">
                <a:solidFill>
                  <a:schemeClr val="bg1"/>
                </a:solidFill>
                <a:latin typeface="Fira Sans ExtraBold" panose="020B09030500000200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C211683-0F54-A7E8-5696-8C71CC6452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863" y="3570682"/>
            <a:ext cx="4094162" cy="649288"/>
          </a:xfrm>
        </p:spPr>
        <p:txBody>
          <a:bodyPr>
            <a:normAutofit/>
          </a:bodyPr>
          <a:lstStyle>
            <a:lvl1pPr>
              <a:buNone/>
              <a:defRPr sz="2000" b="0">
                <a:solidFill>
                  <a:schemeClr val="bg1"/>
                </a:solidFill>
                <a:latin typeface="Fira Sans Light" panose="020B0403050000020004" pitchFamily="34" charset="0"/>
              </a:defRPr>
            </a:lvl1pPr>
            <a:lvl2pPr>
              <a:buNone/>
              <a:defRPr>
                <a:solidFill>
                  <a:schemeClr val="bg1"/>
                </a:solidFill>
                <a:latin typeface="Fira Sans Light" panose="020B0403050000020004" pitchFamily="34" charset="0"/>
              </a:defRPr>
            </a:lvl2pPr>
            <a:lvl3pPr marL="0" indent="0">
              <a:buNone/>
              <a:defRPr>
                <a:solidFill>
                  <a:schemeClr val="bg1"/>
                </a:solidFill>
                <a:latin typeface="Fira Sans Light" panose="020B0403050000020004" pitchFamily="34" charset="0"/>
              </a:defRPr>
            </a:lvl3pPr>
            <a:lvl4pPr marL="180000" indent="0">
              <a:buNone/>
              <a:defRPr>
                <a:solidFill>
                  <a:schemeClr val="bg1"/>
                </a:solidFill>
                <a:latin typeface="Fira Sans Light" panose="020B0403050000020004" pitchFamily="34" charset="0"/>
              </a:defRPr>
            </a:lvl4pPr>
            <a:lvl5pPr marL="360000" indent="0">
              <a:buNone/>
              <a:defRPr>
                <a:solidFill>
                  <a:schemeClr val="bg1"/>
                </a:solidFill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en-US"/>
              <a:t>Click to edit subheading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759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2E9D81-51BF-EEC4-B667-F655D74440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27" y="190"/>
            <a:ext cx="6927397" cy="685761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4700" y="1388165"/>
            <a:ext cx="4500563" cy="4722113"/>
          </a:xfrm>
        </p:spPr>
        <p:txBody>
          <a:bodyPr/>
          <a:lstStyle>
            <a:lvl1pPr>
              <a:defRPr>
                <a:solidFill>
                  <a:srgbClr val="00577D"/>
                </a:solidFill>
              </a:defRPr>
            </a:lvl1pPr>
            <a:lvl3pPr marL="180000" indent="-180000">
              <a:buFont typeface="Arial" panose="020B0604020202020204" pitchFamily="34" charset="0"/>
              <a:buChar char="•"/>
              <a:defRPr/>
            </a:lvl3pPr>
            <a:lvl4pPr marL="360000" indent="-180000">
              <a:buFont typeface="Arial" panose="020B0604020202020204" pitchFamily="34" charset="0"/>
              <a:buChar char="•"/>
              <a:defRPr/>
            </a:lvl4pPr>
            <a:lvl5pPr marL="540000" indent="-180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BDB8B-7279-4EDB-947D-6E77E1136A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2378773"/>
            <a:ext cx="4305301" cy="136456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Fira Sans ExtraBold" panose="020B0903050000020004" pitchFamily="34" charset="0"/>
              </a:defRPr>
            </a:lvl1pPr>
          </a:lstStyle>
          <a:p>
            <a:r>
              <a:rPr lang="en-US"/>
              <a:t>Click to edit heading here</a:t>
            </a:r>
            <a:endParaRPr lang="en-AU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3B6D4505-E09F-2E55-1F49-03BB7AF138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3743334"/>
            <a:ext cx="4305301" cy="649288"/>
          </a:xfrm>
        </p:spPr>
        <p:txBody>
          <a:bodyPr>
            <a:normAutofit/>
          </a:bodyPr>
          <a:lstStyle>
            <a:lvl1pPr>
              <a:buNone/>
              <a:defRPr sz="2000" b="0">
                <a:solidFill>
                  <a:schemeClr val="bg1"/>
                </a:solidFill>
                <a:latin typeface="Fira Sans Light" panose="020B0403050000020004" pitchFamily="34" charset="0"/>
              </a:defRPr>
            </a:lvl1pPr>
            <a:lvl2pPr>
              <a:buNone/>
              <a:defRPr>
                <a:solidFill>
                  <a:schemeClr val="bg1"/>
                </a:solidFill>
                <a:latin typeface="Fira Sans Light" panose="020B0403050000020004" pitchFamily="34" charset="0"/>
              </a:defRPr>
            </a:lvl2pPr>
            <a:lvl3pPr marL="0" indent="0">
              <a:buNone/>
              <a:defRPr>
                <a:solidFill>
                  <a:schemeClr val="bg1"/>
                </a:solidFill>
                <a:latin typeface="Fira Sans Light" panose="020B0403050000020004" pitchFamily="34" charset="0"/>
              </a:defRPr>
            </a:lvl3pPr>
            <a:lvl4pPr marL="180000" indent="0">
              <a:buNone/>
              <a:defRPr>
                <a:solidFill>
                  <a:schemeClr val="bg1"/>
                </a:solidFill>
                <a:latin typeface="Fira Sans Light" panose="020B0403050000020004" pitchFamily="34" charset="0"/>
              </a:defRPr>
            </a:lvl4pPr>
            <a:lvl5pPr marL="360000" indent="0">
              <a:buNone/>
              <a:defRPr>
                <a:solidFill>
                  <a:schemeClr val="bg1"/>
                </a:solidFill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en-US"/>
              <a:t>Click to edit subheading</a:t>
            </a:r>
            <a:endParaRPr lang="en-AU"/>
          </a:p>
        </p:txBody>
      </p:sp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92DB8A8-1A94-4C2F-83EB-9D65CD78BA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58" y="435064"/>
            <a:ext cx="1485976" cy="4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91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57488BD0-0310-17A3-1D30-73DF230A7F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64603" y="0"/>
            <a:ext cx="6927397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r>
              <a:rPr lang="en-AU"/>
              <a:t>Click to insert image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E9D81-51BF-EEC4-B667-F655D74440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27" y="190"/>
            <a:ext cx="6927397" cy="68576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BDB8B-7279-4EDB-947D-6E77E1136A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2378773"/>
            <a:ext cx="4305301" cy="136456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Fira Sans ExtraBold" panose="020B0903050000020004" pitchFamily="34" charset="0"/>
              </a:defRPr>
            </a:lvl1pPr>
          </a:lstStyle>
          <a:p>
            <a:r>
              <a:rPr lang="en-US"/>
              <a:t>Click to edit heading here</a:t>
            </a:r>
            <a:endParaRPr lang="en-AU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3B6D4505-E09F-2E55-1F49-03BB7AF138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999" y="3743334"/>
            <a:ext cx="4305301" cy="649288"/>
          </a:xfrm>
        </p:spPr>
        <p:txBody>
          <a:bodyPr>
            <a:normAutofit/>
          </a:bodyPr>
          <a:lstStyle>
            <a:lvl1pPr>
              <a:buNone/>
              <a:defRPr sz="2000" b="0">
                <a:solidFill>
                  <a:schemeClr val="bg1"/>
                </a:solidFill>
                <a:latin typeface="Fira Sans Light" panose="020B0403050000020004" pitchFamily="34" charset="0"/>
              </a:defRPr>
            </a:lvl1pPr>
            <a:lvl2pPr>
              <a:buNone/>
              <a:defRPr>
                <a:solidFill>
                  <a:schemeClr val="bg1"/>
                </a:solidFill>
                <a:latin typeface="Fira Sans Light" panose="020B0403050000020004" pitchFamily="34" charset="0"/>
              </a:defRPr>
            </a:lvl2pPr>
            <a:lvl3pPr marL="0" indent="0">
              <a:buNone/>
              <a:defRPr>
                <a:solidFill>
                  <a:schemeClr val="bg1"/>
                </a:solidFill>
                <a:latin typeface="Fira Sans Light" panose="020B0403050000020004" pitchFamily="34" charset="0"/>
              </a:defRPr>
            </a:lvl3pPr>
            <a:lvl4pPr marL="180000" indent="0">
              <a:buNone/>
              <a:defRPr>
                <a:solidFill>
                  <a:schemeClr val="bg1"/>
                </a:solidFill>
                <a:latin typeface="Fira Sans Light" panose="020B0403050000020004" pitchFamily="34" charset="0"/>
              </a:defRPr>
            </a:lvl4pPr>
            <a:lvl5pPr marL="360000" indent="0">
              <a:buNone/>
              <a:defRPr>
                <a:solidFill>
                  <a:schemeClr val="bg1"/>
                </a:solidFill>
                <a:latin typeface="Fira Sans Light" panose="020B0403050000020004" pitchFamily="34" charset="0"/>
              </a:defRPr>
            </a:lvl5pPr>
          </a:lstStyle>
          <a:p>
            <a:pPr lvl="0"/>
            <a:r>
              <a:rPr lang="en-US"/>
              <a:t>Click to edit subheading</a:t>
            </a:r>
            <a:endParaRPr lang="en-AU"/>
          </a:p>
        </p:txBody>
      </p:sp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92DB8A8-1A94-4C2F-83EB-9D65CD78BA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58" y="435064"/>
            <a:ext cx="1485976" cy="4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1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3FD83FE-3D6C-2205-56B3-8BBC83FBBF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72313" y="0"/>
            <a:ext cx="5119687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r>
              <a:rPr lang="en-AU"/>
              <a:t>Click to insert image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0C0A64-93E5-D522-A2B6-8AF2FFFEB774}"/>
              </a:ext>
            </a:extLst>
          </p:cNvPr>
          <p:cNvSpPr/>
          <p:nvPr userDrawn="1"/>
        </p:nvSpPr>
        <p:spPr>
          <a:xfrm rot="10800000">
            <a:off x="6292516" y="0"/>
            <a:ext cx="5899484" cy="221381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2BC85-EF43-40B1-BE03-72BD871050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"/>
            <a:ext cx="8849560" cy="685761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500118-39D3-C5CF-FFDB-C93165C68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5628" cy="4008016"/>
          </a:xfrm>
        </p:spPr>
        <p:txBody>
          <a:bodyPr/>
          <a:lstStyle>
            <a:lvl1pPr>
              <a:defRPr>
                <a:solidFill>
                  <a:srgbClr val="00577D"/>
                </a:solidFill>
              </a:defRPr>
            </a:lvl1pPr>
            <a:lvl3pPr marL="180000" indent="-180000">
              <a:buFont typeface="Arial" panose="020B0604020202020204" pitchFamily="34" charset="0"/>
              <a:buChar char="•"/>
              <a:defRPr/>
            </a:lvl3pPr>
            <a:lvl4pPr marL="360000" indent="-180000">
              <a:buFont typeface="Arial" panose="020B0604020202020204" pitchFamily="34" charset="0"/>
              <a:buChar char="•"/>
              <a:defRPr/>
            </a:lvl4pPr>
            <a:lvl5pPr marL="540000" indent="-180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57F37B-EF42-7BA8-8149-20973786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27314"/>
            <a:ext cx="5991827" cy="537936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5FBB46"/>
                </a:solidFill>
                <a:latin typeface="Fira Sans ExtraBold" panose="020B090305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5115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2BC85-EF43-40B1-BE03-72BD871050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75"/>
            <a:ext cx="12191997" cy="685704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577D"/>
                </a:solidFill>
              </a:defRPr>
            </a:lvl1pPr>
            <a:lvl3pPr marL="180000" indent="-180000">
              <a:buFont typeface="Arial" panose="020B0604020202020204" pitchFamily="34" charset="0"/>
              <a:buChar char="•"/>
              <a:defRPr/>
            </a:lvl3pPr>
            <a:lvl4pPr marL="360000" indent="-180000">
              <a:buFont typeface="Arial" panose="020B0604020202020204" pitchFamily="34" charset="0"/>
              <a:buChar char="•"/>
              <a:defRPr/>
            </a:lvl4pPr>
            <a:lvl5pPr marL="540000" indent="-180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BDB8B-7279-4EDB-947D-6E77E113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27314"/>
            <a:ext cx="9286875" cy="537936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5FBB46"/>
                </a:solidFill>
                <a:latin typeface="Fira Sans ExtraBold" panose="020B090305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4386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577D"/>
                </a:solidFill>
              </a:defRPr>
            </a:lvl1pPr>
            <a:lvl3pPr marL="180000" indent="-180000">
              <a:buFont typeface="Arial" panose="020B0604020202020204" pitchFamily="34" charset="0"/>
              <a:buChar char="•"/>
              <a:defRPr/>
            </a:lvl3pPr>
            <a:lvl4pPr marL="360000" indent="-180000">
              <a:buFont typeface="Arial" panose="020B0604020202020204" pitchFamily="34" charset="0"/>
              <a:buChar char="•"/>
              <a:defRPr/>
            </a:lvl4pPr>
            <a:lvl5pPr marL="540000" indent="-180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BDB8B-7279-4EDB-947D-6E77E113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27314"/>
            <a:ext cx="9286875" cy="537936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5FBB46"/>
                </a:solidFill>
                <a:latin typeface="Fira Sans ExtraBold" panose="020B09030500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9A753-487F-2C9F-4BE0-BF6CD63A0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4" b="1"/>
          <a:stretch/>
        </p:blipFill>
        <p:spPr>
          <a:xfrm>
            <a:off x="0" y="6742252"/>
            <a:ext cx="12192000" cy="115743"/>
          </a:xfrm>
          <a:prstGeom prst="rect">
            <a:avLst/>
          </a:prstGeom>
        </p:spPr>
      </p:pic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F2BA3A6-8EE8-6480-D118-9C2007AAE4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58" y="435064"/>
            <a:ext cx="1485976" cy="4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49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ight ha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6E3629-2EE1-4811-AE81-492C332E1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r="341" b="1160"/>
          <a:stretch/>
        </p:blipFill>
        <p:spPr>
          <a:xfrm>
            <a:off x="-143195" y="0"/>
            <a:ext cx="1233519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E7A5B1-3B8C-45D7-9D6E-11680302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1735212"/>
            <a:ext cx="7353152" cy="962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2DE10-496C-4116-9D42-067DBC01D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2832175"/>
            <a:ext cx="7353152" cy="329716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</a:lstStyle>
          <a:p>
            <a:pPr lvl="0" fontAlgn="base">
              <a:spcBef>
                <a:spcPts val="0"/>
              </a:spcBef>
              <a:spcAft>
                <a:spcPts val="544"/>
              </a:spcAft>
            </a:pPr>
            <a:r>
              <a:rPr lang="en-US"/>
              <a:t>Click to edit Master text styles</a:t>
            </a:r>
          </a:p>
          <a:p>
            <a:pPr lvl="1" fontAlgn="base">
              <a:spcBef>
                <a:spcPts val="0"/>
              </a:spcBef>
              <a:spcAft>
                <a:spcPts val="544"/>
              </a:spcAft>
            </a:pPr>
            <a:r>
              <a:rPr lang="en-US"/>
              <a:t>Second level</a:t>
            </a:r>
          </a:p>
          <a:p>
            <a:pPr marL="269875" lvl="2" indent="-269875" fontAlgn="base">
              <a:buClr>
                <a:schemeClr val="tx1"/>
              </a:buClr>
            </a:pPr>
            <a:r>
              <a:rPr lang="en-US"/>
              <a:t>Third level</a:t>
            </a:r>
          </a:p>
          <a:p>
            <a:pPr marL="555625" lvl="3" indent="-285750" fontAlgn="base">
              <a:buClr>
                <a:schemeClr val="tx1"/>
              </a:buClr>
              <a:buFont typeface="Century Gothic" panose="020B0502020202020204" pitchFamily="34" charset="0"/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18BAF5-A5C5-4595-BCFC-08C1C2F020BE}"/>
              </a:ext>
            </a:extLst>
          </p:cNvPr>
          <p:cNvSpPr txBox="1"/>
          <p:nvPr userDrawn="1"/>
        </p:nvSpPr>
        <p:spPr>
          <a:xfrm>
            <a:off x="6859851" y="6386825"/>
            <a:ext cx="5184775" cy="42006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AU" sz="800">
                <a:solidFill>
                  <a:schemeClr val="bg1">
                    <a:lumMod val="50000"/>
                  </a:schemeClr>
                </a:solidFill>
              </a:rPr>
              <a:t> GOVERNING FOR REFORM  |  </a:t>
            </a:r>
            <a:r>
              <a:rPr lang="en-AU" sz="800" b="1">
                <a:solidFill>
                  <a:schemeClr val="bg1">
                    <a:lumMod val="50000"/>
                  </a:schemeClr>
                </a:solidFill>
              </a:rPr>
              <a:t>PAGE   </a:t>
            </a:r>
            <a:fld id="{3F10231C-0ED1-491C-8BA7-C62A4979557E}" type="slidenum">
              <a:rPr lang="en-AU" sz="800" b="1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en-AU" sz="800" b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55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>
            <a:extLst>
              <a:ext uri="{FF2B5EF4-FFF2-40B4-BE49-F238E27FC236}">
                <a16:creationId xmlns:a16="http://schemas.microsoft.com/office/drawing/2014/main" id="{30D3E5B7-19FF-4CBA-8EC5-2855D4CADE9F}"/>
              </a:ext>
            </a:extLst>
          </p:cNvPr>
          <p:cNvSpPr txBox="1">
            <a:spLocks/>
          </p:cNvSpPr>
          <p:nvPr userDrawn="1"/>
        </p:nvSpPr>
        <p:spPr>
          <a:xfrm>
            <a:off x="11101302" y="6376043"/>
            <a:ext cx="480646" cy="1492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7B1ADDA-458A-465B-8E73-31AB406EC0F3}" type="slidenum">
              <a:rPr lang="en-US" sz="1140" b="0" smtClean="0">
                <a:solidFill>
                  <a:schemeClr val="bg1"/>
                </a:solidFill>
                <a:latin typeface="Univers 45 Light" pitchFamily="2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140" b="0">
              <a:solidFill>
                <a:schemeClr val="bg1"/>
              </a:solidFill>
              <a:latin typeface="Univers 45 Light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66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5" r:id="rId12"/>
    <p:sldLayoutId id="2147483673" r:id="rId13"/>
    <p:sldLayoutId id="2147483717" r:id="rId14"/>
    <p:sldLayoutId id="2147483716" r:id="rId15"/>
    <p:sldLayoutId id="2147483674" r:id="rId16"/>
    <p:sldLayoutId id="214748371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586467-A860-4FC7-BDD8-183FF01081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9" imgH="349" progId="TCLayout.ActiveDocument.1">
                  <p:embed/>
                </p:oleObj>
              </mc:Choice>
              <mc:Fallback>
                <p:oleObj name="think-cell Slide" r:id="rId5" imgW="349" imgH="34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586467-A860-4FC7-BDD8-183FF01081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74F32236-F2DD-4964-86F3-0607B7C74FA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512000"/>
            <a:ext cx="10710333" cy="3980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613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4" r:id="rId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0"/>
        </a:spcBef>
        <a:buFont typeface="Fira Sans Light" panose="020B0403050000020004" pitchFamily="34" charset="0"/>
        <a:buChar char="﻿"/>
        <a:defRPr sz="1800" b="1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Fira Sans Light" panose="020B0403050000020004" pitchFamily="34" charset="0"/>
        <a:buChar char="﻿"/>
        <a:defRPr sz="18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Fira Sans Light" panose="020B0403050000020004" pitchFamily="34" charset="0"/>
        <a:buChar char="-"/>
        <a:defRPr sz="18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Fira Sans Light" panose="020B0403050000020004" pitchFamily="34" charset="0"/>
        <a:buChar char="-"/>
        <a:defRPr sz="18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Fira Sans Light" panose="020B0403050000020004" pitchFamily="34" charset="0"/>
        <a:buChar char="-"/>
        <a:defRPr sz="18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edcarequality.gov.a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16C87D-9165-4C0F-59E7-85B494AD8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5" y="2343874"/>
            <a:ext cx="5463035" cy="2424896"/>
          </a:xfrm>
        </p:spPr>
        <p:txBody>
          <a:bodyPr>
            <a:normAutofit/>
          </a:bodyPr>
          <a:lstStyle/>
          <a:p>
            <a:r>
              <a:rPr lang="en-AU" sz="4800">
                <a:latin typeface="Fira Sans ExtraBold"/>
              </a:rPr>
              <a:t>Strengthening provider governance</a:t>
            </a:r>
            <a:endParaRPr lang="en-US" sz="480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411691E9-8291-DDFB-699E-0ED6F335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7335" y="4899331"/>
            <a:ext cx="2743200" cy="365125"/>
          </a:xfrm>
        </p:spPr>
        <p:txBody>
          <a:bodyPr/>
          <a:lstStyle/>
          <a:p>
            <a:r>
              <a:rPr lang="en-US"/>
              <a:t>19 September 2023</a:t>
            </a:r>
            <a:endParaRPr lang="en-AU"/>
          </a:p>
        </p:txBody>
      </p:sp>
      <p:pic>
        <p:nvPicPr>
          <p:cNvPr id="7" name="Picture Placeholder 6" descr="A person helping an old person in a wheelchair&#10;&#10;Description automatically generated">
            <a:extLst>
              <a:ext uri="{FF2B5EF4-FFF2-40B4-BE49-F238E27FC236}">
                <a16:creationId xmlns:a16="http://schemas.microsoft.com/office/drawing/2014/main" id="{49A478B1-396A-5F32-2FC6-32487EDA1E7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r="15446"/>
          <a:stretch>
            <a:fillRect/>
          </a:stretch>
        </p:blipFill>
        <p:spPr>
          <a:xfrm>
            <a:off x="6198244" y="1365772"/>
            <a:ext cx="6348267" cy="6125482"/>
          </a:xfr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0FFC64-9CA7-5989-F63B-94E7C06CB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77335" y="4698481"/>
            <a:ext cx="403755" cy="0"/>
          </a:xfrm>
          <a:prstGeom prst="line">
            <a:avLst/>
          </a:prstGeom>
          <a:ln w="12700">
            <a:solidFill>
              <a:srgbClr val="A0CD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319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D4850A-901F-45E9-8AF9-9E9AB5E28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47850"/>
            <a:ext cx="6857999" cy="40206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AU" sz="2000">
                <a:solidFill>
                  <a:schemeClr val="tx1"/>
                </a:solidFill>
                <a:latin typeface="Fira Sans Light"/>
              </a:rPr>
              <a:t>GPMS will: </a:t>
            </a:r>
            <a:endParaRPr lang="en-AU" sz="2000">
              <a:solidFill>
                <a:schemeClr val="tx1"/>
              </a:solidFill>
              <a:latin typeface="Fira Sans Light" panose="020B0403050000020004" pitchFamily="34" charset="0"/>
            </a:endParaRPr>
          </a:p>
          <a:p>
            <a:pPr marL="838200" indent="-342900">
              <a:buClr>
                <a:srgbClr val="5FBB46"/>
              </a:buClr>
              <a:tabLst>
                <a:tab pos="723900" algn="l"/>
              </a:tabLst>
            </a:pPr>
            <a:r>
              <a:rPr lang="en-AU" sz="2000">
                <a:solidFill>
                  <a:schemeClr val="tx1"/>
                </a:solidFill>
                <a:latin typeface="Fira Sans Light"/>
              </a:rPr>
              <a:t>allow aged care providers to </a:t>
            </a:r>
            <a:r>
              <a:rPr lang="en-AU" sz="2000">
                <a:solidFill>
                  <a:schemeClr val="tx1"/>
                </a:solidFill>
                <a:latin typeface="Fira Sans Bold"/>
              </a:rPr>
              <a:t>self-manage, view, and maintain</a:t>
            </a:r>
            <a:r>
              <a:rPr lang="en-AU" sz="2000" b="1">
                <a:solidFill>
                  <a:schemeClr val="tx1"/>
                </a:solidFill>
                <a:latin typeface="Fira Sans Light"/>
              </a:rPr>
              <a:t> </a:t>
            </a:r>
            <a:r>
              <a:rPr lang="en-AU" sz="2000">
                <a:solidFill>
                  <a:schemeClr val="tx1"/>
                </a:solidFill>
                <a:latin typeface="Fira Sans Light"/>
              </a:rPr>
              <a:t>their records with the government</a:t>
            </a:r>
          </a:p>
          <a:p>
            <a:pPr marL="838200" indent="-342900">
              <a:buClr>
                <a:srgbClr val="5FBB46"/>
              </a:buClr>
              <a:tabLst>
                <a:tab pos="723900" algn="l"/>
              </a:tabLst>
            </a:pPr>
            <a:r>
              <a:rPr lang="en-AU" sz="2000" b="1">
                <a:solidFill>
                  <a:schemeClr val="tx1"/>
                </a:solidFill>
                <a:latin typeface="Fira Sans Bold" panose="020B0803050000020004" pitchFamily="34" charset="0"/>
              </a:rPr>
              <a:t>support provider reporting requirements</a:t>
            </a:r>
          </a:p>
          <a:p>
            <a:pPr marL="838200" indent="-342900">
              <a:buClr>
                <a:srgbClr val="5FBB46"/>
              </a:buClr>
              <a:tabLst>
                <a:tab pos="723900" algn="l"/>
              </a:tabLst>
            </a:pPr>
            <a:r>
              <a:rPr lang="en-AU" sz="2000">
                <a:solidFill>
                  <a:schemeClr val="tx1"/>
                </a:solidFill>
                <a:latin typeface="Fira Sans Bold"/>
              </a:rPr>
              <a:t>improve information sharing</a:t>
            </a:r>
            <a:r>
              <a:rPr lang="en-AU" sz="2000" b="1">
                <a:solidFill>
                  <a:schemeClr val="tx1"/>
                </a:solidFill>
                <a:latin typeface="Fira Sans Light"/>
              </a:rPr>
              <a:t> </a:t>
            </a:r>
            <a:r>
              <a:rPr lang="en-AU" sz="2000">
                <a:solidFill>
                  <a:schemeClr val="tx1"/>
                </a:solidFill>
                <a:latin typeface="Fira Sans Light"/>
              </a:rPr>
              <a:t>between the aged care and healthcare systems </a:t>
            </a:r>
            <a:endParaRPr lang="en-AU" sz="2000">
              <a:solidFill>
                <a:schemeClr val="tx1"/>
              </a:solidFill>
              <a:latin typeface="Fira Sans Light" panose="020B0403050000020004" pitchFamily="34" charset="0"/>
            </a:endParaRPr>
          </a:p>
          <a:p>
            <a:pPr marL="838200" indent="-342900">
              <a:buClr>
                <a:srgbClr val="5FBB46"/>
              </a:buClr>
              <a:tabLst>
                <a:tab pos="723900" algn="l"/>
              </a:tabLst>
            </a:pPr>
            <a:r>
              <a:rPr lang="en-AU" sz="2000">
                <a:solidFill>
                  <a:schemeClr val="tx1"/>
                </a:solidFill>
                <a:latin typeface="Fira Sans Light"/>
              </a:rPr>
              <a:t>provide a </a:t>
            </a:r>
            <a:r>
              <a:rPr lang="en-AU" sz="2000">
                <a:solidFill>
                  <a:schemeClr val="tx1"/>
                </a:solidFill>
                <a:latin typeface="Fira Sans Bold"/>
              </a:rPr>
              <a:t>master source </a:t>
            </a:r>
            <a:r>
              <a:rPr lang="en-AU" sz="2000">
                <a:solidFill>
                  <a:schemeClr val="tx1"/>
                </a:solidFill>
                <a:latin typeface="Fira Sans Light"/>
              </a:rPr>
              <a:t>of aged care provider information for collection and sharing with relevant stakeholders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907790-969F-40DB-97FD-8559F83C5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27314"/>
            <a:ext cx="6375400" cy="537936"/>
          </a:xfrm>
        </p:spPr>
        <p:txBody>
          <a:bodyPr>
            <a:normAutofit fontScale="90000"/>
          </a:bodyPr>
          <a:lstStyle/>
          <a:p>
            <a:r>
              <a:rPr lang="en-AU"/>
              <a:t>Government Provider Management System (GPMS)</a:t>
            </a:r>
            <a:endParaRPr lang="en-AU" strike="sngStrike"/>
          </a:p>
        </p:txBody>
      </p:sp>
      <p:pic>
        <p:nvPicPr>
          <p:cNvPr id="7" name="Picture 6" descr="A qr code on a white square&#10;&#10;Description automatically generated">
            <a:extLst>
              <a:ext uri="{FF2B5EF4-FFF2-40B4-BE49-F238E27FC236}">
                <a16:creationId xmlns:a16="http://schemas.microsoft.com/office/drawing/2014/main" id="{47639716-7D78-42CA-AD78-C0A6C70A2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25" y="1847850"/>
            <a:ext cx="2689225" cy="342159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DA51E-0442-DA6B-E1FF-56136E2C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83605" y="1847850"/>
            <a:ext cx="0" cy="3238500"/>
          </a:xfrm>
          <a:prstGeom prst="line">
            <a:avLst/>
          </a:prstGeom>
          <a:ln w="12700">
            <a:solidFill>
              <a:srgbClr val="A0CD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933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52674-ACEB-7375-A65D-DCF2C26A6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715870"/>
            <a:ext cx="10710333" cy="473920"/>
          </a:xfrm>
          <a:prstGeom prst="roundRect">
            <a:avLst/>
          </a:prstGeom>
          <a:solidFill>
            <a:srgbClr val="5FBB46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2400">
                <a:solidFill>
                  <a:schemeClr val="bg1"/>
                </a:solidFill>
                <a:latin typeface="Fira Sans Bold" panose="020B0803050000020004" pitchFamily="34" charset="0"/>
              </a:rPr>
              <a:t>Unless exempt, the governing body must have: ​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D3148B-3F86-30EE-FFFA-D950B49D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11414"/>
            <a:ext cx="9286875" cy="537936"/>
          </a:xfrm>
        </p:spPr>
        <p:txBody>
          <a:bodyPr>
            <a:normAutofit/>
          </a:bodyPr>
          <a:lstStyle/>
          <a:p>
            <a:r>
              <a:rPr lang="en-AU" sz="3200"/>
              <a:t>Governing body composition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20A2DB7-CB17-4D0F-9CBC-71A6EE03CEE1}"/>
              </a:ext>
            </a:extLst>
          </p:cNvPr>
          <p:cNvSpPr/>
          <p:nvPr/>
        </p:nvSpPr>
        <p:spPr>
          <a:xfrm>
            <a:off x="8428221" y="4489157"/>
            <a:ext cx="3763779" cy="11937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5FBB46"/>
              </a:buClr>
              <a:buSzPct val="115000"/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tx1"/>
                </a:solidFill>
                <a:latin typeface="Fira Sans Light" panose="020B0403050000020004" pitchFamily="34" charset="0"/>
              </a:rPr>
              <a:t>Fewer than 5 members and provides aged care (through one or more services) to fewer than 40 care recipients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5FBB46"/>
              </a:buClr>
              <a:buSzPct val="115000"/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tx1"/>
                </a:solidFill>
                <a:latin typeface="Fira Sans Light" panose="020B0403050000020004" pitchFamily="34" charset="0"/>
              </a:rPr>
              <a:t>Aboriginal Community Controlled Organisation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5FBB46"/>
              </a:buClr>
              <a:buSzPct val="115000"/>
              <a:buFont typeface="Arial" panose="020B0604020202020204" pitchFamily="34" charset="0"/>
              <a:buChar char="•"/>
            </a:pPr>
            <a:r>
              <a:rPr lang="en-AU" sz="1400">
                <a:solidFill>
                  <a:schemeClr val="tx1"/>
                </a:solidFill>
                <a:latin typeface="Fira Sans Light" panose="020B0403050000020004" pitchFamily="34" charset="0"/>
              </a:rPr>
              <a:t>State, Territory or Local Government</a:t>
            </a:r>
          </a:p>
          <a:p>
            <a:pPr marL="171450" indent="-171450">
              <a:spcAft>
                <a:spcPts val="6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endParaRPr lang="en-AU" sz="1200">
              <a:solidFill>
                <a:schemeClr val="tx1"/>
              </a:solidFill>
              <a:effectLst/>
              <a:latin typeface="Fira Sans Light" panose="020B040305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017E8D-C0D2-070C-9F47-4898FAD0D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216455" y="2593015"/>
            <a:ext cx="0" cy="2946400"/>
          </a:xfrm>
          <a:prstGeom prst="line">
            <a:avLst/>
          </a:prstGeom>
          <a:ln w="63500" cap="rnd">
            <a:solidFill>
              <a:srgbClr val="A0CD4F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green tick in a circle&#10;&#10;Description automatically generated">
            <a:extLst>
              <a:ext uri="{FF2B5EF4-FFF2-40B4-BE49-F238E27FC236}">
                <a16:creationId xmlns:a16="http://schemas.microsoft.com/office/drawing/2014/main" id="{D4891F7A-0E7A-6D32-410E-A783E2F62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58" y="2593015"/>
            <a:ext cx="656933" cy="6569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039C06-0DED-1F46-0954-F08D122E4280}"/>
              </a:ext>
            </a:extLst>
          </p:cNvPr>
          <p:cNvSpPr txBox="1"/>
          <p:nvPr/>
        </p:nvSpPr>
        <p:spPr>
          <a:xfrm>
            <a:off x="704852" y="3429000"/>
            <a:ext cx="3079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AU" b="1">
                <a:latin typeface="Fira Sans Bold" panose="020B0803050000020004" pitchFamily="34" charset="0"/>
              </a:rPr>
              <a:t>a majority of independent non-executive members</a:t>
            </a:r>
            <a:r>
              <a:rPr lang="en-AU">
                <a:latin typeface="Fira Sans Bold" panose="020B0803050000020004" pitchFamily="34" charset="0"/>
              </a:rPr>
              <a:t>, </a:t>
            </a:r>
            <a:r>
              <a:rPr lang="en-AU">
                <a:latin typeface="Fira Sans Light" panose="020B0403050000020004" pitchFamily="34" charset="0"/>
              </a:rPr>
              <a:t>and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B5833B-8CC4-55E5-A18A-8CD049111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42311" y="2593015"/>
            <a:ext cx="0" cy="2946400"/>
          </a:xfrm>
          <a:prstGeom prst="line">
            <a:avLst/>
          </a:prstGeom>
          <a:ln w="63500" cap="rnd">
            <a:solidFill>
              <a:srgbClr val="A0CD4F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green tick in a circle&#10;&#10;Description automatically generated">
            <a:extLst>
              <a:ext uri="{FF2B5EF4-FFF2-40B4-BE49-F238E27FC236}">
                <a16:creationId xmlns:a16="http://schemas.microsoft.com/office/drawing/2014/main" id="{63FCB472-33B1-756E-744A-DB2F9B39C9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110" y="2593015"/>
            <a:ext cx="656933" cy="6569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65AD024-3481-C34B-9A26-D2AEA5973ECA}"/>
              </a:ext>
            </a:extLst>
          </p:cNvPr>
          <p:cNvSpPr txBox="1"/>
          <p:nvPr/>
        </p:nvSpPr>
        <p:spPr>
          <a:xfrm>
            <a:off x="4557983" y="3429000"/>
            <a:ext cx="32031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>
                <a:latin typeface="Fira Sans Light" panose="020B0403050000020004" pitchFamily="34" charset="0"/>
              </a:rPr>
              <a:t>at least </a:t>
            </a:r>
            <a:r>
              <a:rPr lang="en-GB" b="1">
                <a:latin typeface="Fira Sans Bold" panose="020B0803050000020004" pitchFamily="34" charset="0"/>
              </a:rPr>
              <a:t>one member with experience in the provision of clinical care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9FEA27-E701-21E1-9C1E-7D45553FFE63}"/>
              </a:ext>
            </a:extLst>
          </p:cNvPr>
          <p:cNvSpPr txBox="1"/>
          <p:nvPr/>
        </p:nvSpPr>
        <p:spPr>
          <a:xfrm>
            <a:off x="9256903" y="3429000"/>
            <a:ext cx="1822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>
                <a:latin typeface="Fira Sans Bold" panose="020B0803050000020004" pitchFamily="34" charset="0"/>
              </a:rPr>
              <a:t>does not apply to all providers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767DFB-AE62-AAA5-4EB3-DA910179D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0233" y="2593014"/>
            <a:ext cx="655832" cy="6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12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2BAB44-E1DF-1E7C-C3D1-AAC6C0EAFD0C}"/>
              </a:ext>
            </a:extLst>
          </p:cNvPr>
          <p:cNvSpPr/>
          <p:nvPr/>
        </p:nvSpPr>
        <p:spPr>
          <a:xfrm>
            <a:off x="2333625" y="1916311"/>
            <a:ext cx="9286875" cy="3906640"/>
          </a:xfrm>
          <a:prstGeom prst="roundRect">
            <a:avLst>
              <a:gd name="adj" fmla="val 5871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BC99E3-DB60-D3AE-2F90-432E727D9E5D}"/>
              </a:ext>
            </a:extLst>
          </p:cNvPr>
          <p:cNvSpPr/>
          <p:nvPr/>
        </p:nvSpPr>
        <p:spPr>
          <a:xfrm>
            <a:off x="2152650" y="3233238"/>
            <a:ext cx="9556750" cy="1268912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17998C-0E49-436C-9374-CB161253B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32063"/>
            <a:ext cx="9286875" cy="537936"/>
          </a:xfrm>
        </p:spPr>
        <p:txBody>
          <a:bodyPr>
            <a:normAutofit/>
          </a:bodyPr>
          <a:lstStyle/>
          <a:p>
            <a:r>
              <a:rPr lang="en-AU" sz="3200"/>
              <a:t>What is a determination?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DF1A19-2838-61CB-0443-49AB4BA4EBCA}"/>
              </a:ext>
            </a:extLst>
          </p:cNvPr>
          <p:cNvSpPr txBox="1"/>
          <p:nvPr/>
        </p:nvSpPr>
        <p:spPr>
          <a:xfrm>
            <a:off x="4133850" y="2116798"/>
            <a:ext cx="725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sz="2000" kern="1200">
                <a:latin typeface="Fira Sans Light" panose="020B0403050000020004" pitchFamily="34" charset="0"/>
              </a:rPr>
              <a:t>A determination is the </a:t>
            </a:r>
            <a:r>
              <a:rPr lang="en-AU" sz="2000" kern="1200">
                <a:latin typeface="Fira Sans Bold" panose="020B0803050000020004" pitchFamily="34" charset="0"/>
              </a:rPr>
              <a:t>o</a:t>
            </a:r>
            <a:r>
              <a:rPr lang="en-AU" sz="2000" b="0" kern="1200">
                <a:latin typeface="Fira Sans Bold" panose="020B0803050000020004" pitchFamily="34" charset="0"/>
              </a:rPr>
              <a:t>utcome of a Commission decision</a:t>
            </a:r>
            <a:r>
              <a:rPr lang="en-AU" sz="2000" b="0" kern="1200">
                <a:latin typeface="Fira Sans Light" panose="020B0403050000020004" pitchFamily="34" charset="0"/>
              </a:rPr>
              <a:t> </a:t>
            </a:r>
            <a:r>
              <a:rPr lang="en-AU" sz="2000" kern="1200">
                <a:latin typeface="Fira Sans Light" panose="020B0403050000020004" pitchFamily="34" charset="0"/>
              </a:rPr>
              <a:t>affirming that either </a:t>
            </a:r>
            <a:r>
              <a:rPr lang="en-AU" sz="2000">
                <a:latin typeface="Fira Sans Bold" panose="020B0803050000020004" pitchFamily="34" charset="0"/>
              </a:rPr>
              <a:t>one</a:t>
            </a:r>
            <a:r>
              <a:rPr lang="en-AU" sz="2000" kern="1200">
                <a:latin typeface="Fira Sans Light" panose="020B0403050000020004" pitchFamily="34" charset="0"/>
              </a:rPr>
              <a:t> or </a:t>
            </a:r>
            <a:r>
              <a:rPr lang="en-AU" sz="2000">
                <a:latin typeface="Fira Sans Bold" panose="020B0803050000020004" pitchFamily="34" charset="0"/>
              </a:rPr>
              <a:t>both</a:t>
            </a:r>
            <a:r>
              <a:rPr lang="en-AU" sz="2000" kern="1200">
                <a:latin typeface="Fira Sans Light" panose="020B0403050000020004" pitchFamily="34" charset="0"/>
              </a:rPr>
              <a:t> of the governing body requirements do not apply.</a:t>
            </a:r>
          </a:p>
        </p:txBody>
      </p:sp>
      <p:pic>
        <p:nvPicPr>
          <p:cNvPr id="5" name="Picture 4" descr="A white question mark in a green circle&#10;&#10;Description automatically generated">
            <a:extLst>
              <a:ext uri="{FF2B5EF4-FFF2-40B4-BE49-F238E27FC236}">
                <a16:creationId xmlns:a16="http://schemas.microsoft.com/office/drawing/2014/main" id="{0FCABBDC-CC1D-49D1-9D8A-030E8199E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59" y="2438399"/>
            <a:ext cx="2829092" cy="28290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ED60AA-0757-576C-9F80-4D078A2057D7}"/>
              </a:ext>
            </a:extLst>
          </p:cNvPr>
          <p:cNvSpPr txBox="1"/>
          <p:nvPr/>
        </p:nvSpPr>
        <p:spPr>
          <a:xfrm>
            <a:off x="4133850" y="3663950"/>
            <a:ext cx="725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sz="2000" kern="1200">
                <a:latin typeface="Fira Sans Light" panose="020B0403050000020004" pitchFamily="34" charset="0"/>
              </a:rPr>
              <a:t>The </a:t>
            </a:r>
            <a:r>
              <a:rPr lang="en-AU" sz="2000">
                <a:latin typeface="Fira Sans Bold" panose="020B0803050000020004" pitchFamily="34" charset="0"/>
              </a:rPr>
              <a:t>maximum</a:t>
            </a:r>
            <a:r>
              <a:rPr lang="en-AU" sz="2000" kern="1200">
                <a:latin typeface="Fira Sans Light" panose="020B0403050000020004" pitchFamily="34" charset="0"/>
              </a:rPr>
              <a:t> length of a determination is </a:t>
            </a:r>
            <a:r>
              <a:rPr lang="en-AU" sz="2000">
                <a:latin typeface="Fira Sans Bold" panose="020B0803050000020004" pitchFamily="34" charset="0"/>
              </a:rPr>
              <a:t>12 months</a:t>
            </a:r>
            <a:r>
              <a:rPr lang="en-AU" sz="2000">
                <a:latin typeface="Fira Sans Light" panose="020B04030500000200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219A28-7CA2-DCDD-EF92-5BFF9684646B}"/>
              </a:ext>
            </a:extLst>
          </p:cNvPr>
          <p:cNvSpPr txBox="1"/>
          <p:nvPr/>
        </p:nvSpPr>
        <p:spPr>
          <a:xfrm>
            <a:off x="4133850" y="4811511"/>
            <a:ext cx="725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sz="2000" kern="1200">
                <a:latin typeface="Fira Sans Light" panose="020B0403050000020004" pitchFamily="34" charset="0"/>
              </a:rPr>
              <a:t>Determination decisions </a:t>
            </a:r>
            <a:r>
              <a:rPr lang="en-AU" sz="2000">
                <a:latin typeface="Fira Sans Bold" panose="020B0803050000020004" pitchFamily="34" charset="0"/>
              </a:rPr>
              <a:t>DO NOT remove an approved provider’s other obligations</a:t>
            </a:r>
            <a:r>
              <a:rPr lang="en-AU" sz="2000" kern="1200">
                <a:latin typeface="Fira Sans Light" panose="020B0403050000020004" pitchFamily="34" charset="0"/>
              </a:rPr>
              <a:t> under the </a:t>
            </a:r>
            <a:r>
              <a:rPr lang="en-AU" sz="2000" i="1" kern="1200">
                <a:latin typeface="Fira Sans Light" panose="020B0403050000020004" pitchFamily="34" charset="0"/>
              </a:rPr>
              <a:t>Aged Care Act 1997. </a:t>
            </a:r>
            <a:endParaRPr lang="en-AU" sz="2000" kern="1200">
              <a:latin typeface="Fira Sans Light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920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F01D59-C93D-467A-AA58-A31C030DF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585569"/>
            <a:ext cx="7579058" cy="312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latin typeface="Fira Sans Light" panose="020B0403050000020004" pitchFamily="34" charset="0"/>
              </a:rPr>
              <a:t>Providers can apply to the Commission for a ‘determination’ that one or both of the provider governance requirements do not apply. </a:t>
            </a:r>
          </a:p>
          <a:p>
            <a:pPr>
              <a:buClr>
                <a:srgbClr val="5FBB46"/>
              </a:buClr>
            </a:pPr>
            <a:r>
              <a:rPr lang="en-US" sz="2000">
                <a:solidFill>
                  <a:schemeClr val="tx1"/>
                </a:solidFill>
                <a:latin typeface="Fira Sans Light" panose="020B0403050000020004" pitchFamily="34" charset="0"/>
              </a:rPr>
              <a:t>Scan the QR code</a:t>
            </a:r>
          </a:p>
          <a:p>
            <a:pPr>
              <a:buClr>
                <a:srgbClr val="5FBB46"/>
              </a:buClr>
            </a:pPr>
            <a:r>
              <a:rPr lang="en-US" sz="2000">
                <a:solidFill>
                  <a:schemeClr val="tx1"/>
                </a:solidFill>
                <a:latin typeface="Fira Sans Light" panose="020B0403050000020004" pitchFamily="34" charset="0"/>
              </a:rPr>
              <a:t>Go to our website </a:t>
            </a:r>
            <a:r>
              <a:rPr lang="en-US" sz="2000">
                <a:solidFill>
                  <a:schemeClr val="tx1"/>
                </a:solidFill>
                <a:latin typeface="Fira Sans Light" panose="020B0403050000020004" pitchFamily="34" charset="0"/>
                <a:hlinkClick r:id="rId3"/>
              </a:rPr>
              <a:t>www.agedcarequality.gov.au</a:t>
            </a:r>
            <a:r>
              <a:rPr lang="en-US" sz="2000">
                <a:solidFill>
                  <a:schemeClr val="tx1"/>
                </a:solidFill>
                <a:latin typeface="Fira Sans Light" panose="020B0403050000020004" pitchFamily="34" charset="0"/>
              </a:rPr>
              <a:t> </a:t>
            </a:r>
          </a:p>
          <a:p>
            <a:pPr>
              <a:buClr>
                <a:srgbClr val="5FBB46"/>
              </a:buClr>
            </a:pPr>
            <a:r>
              <a:rPr lang="en-US" sz="2000">
                <a:solidFill>
                  <a:schemeClr val="tx1"/>
                </a:solidFill>
                <a:latin typeface="Fira Sans Light" panose="020B0403050000020004" pitchFamily="34" charset="0"/>
              </a:rPr>
              <a:t>Enter ‘request determination’ in the search bar at the top right of our home page</a:t>
            </a:r>
            <a:endParaRPr lang="en-AU" sz="2000">
              <a:latin typeface="Fira Sans Light" panose="020B04030500000200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AC5A4A-DB31-45EE-A7C0-45BFA5A92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27314"/>
            <a:ext cx="5955562" cy="537936"/>
          </a:xfrm>
        </p:spPr>
        <p:txBody>
          <a:bodyPr>
            <a:normAutofit/>
          </a:bodyPr>
          <a:lstStyle/>
          <a:p>
            <a:r>
              <a:rPr lang="en-AU" sz="3200"/>
              <a:t>Request a determination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68CC2D-0B3C-4447-A92B-63AB1E058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686" y="1614714"/>
            <a:ext cx="2780152" cy="27801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861920-AEBA-4EDF-A6F8-21EBF02EC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731" y="4081041"/>
            <a:ext cx="4459704" cy="81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29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D3148B-3F86-30EE-FFFA-D950B49D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90065"/>
            <a:ext cx="9286875" cy="537936"/>
          </a:xfrm>
        </p:spPr>
        <p:txBody>
          <a:bodyPr>
            <a:normAutofit/>
          </a:bodyPr>
          <a:lstStyle/>
          <a:p>
            <a:r>
              <a:rPr lang="en-AU" sz="3200"/>
              <a:t>The assessment process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F1009BB-557F-4660-AADC-300398EFA5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1294129"/>
              </p:ext>
            </p:extLst>
          </p:nvPr>
        </p:nvGraphicFramePr>
        <p:xfrm>
          <a:off x="338915" y="1620040"/>
          <a:ext cx="11602876" cy="4547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1229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F8E6AB-3A4A-475A-6325-C2E34415AA9C}"/>
              </a:ext>
            </a:extLst>
          </p:cNvPr>
          <p:cNvSpPr/>
          <p:nvPr/>
        </p:nvSpPr>
        <p:spPr>
          <a:xfrm>
            <a:off x="477671" y="2059490"/>
            <a:ext cx="11142829" cy="3198310"/>
          </a:xfrm>
          <a:prstGeom prst="roundRect">
            <a:avLst>
              <a:gd name="adj" fmla="val 6343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D3148B-3F86-30EE-FFFA-D950B49D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" y="1157282"/>
            <a:ext cx="9286875" cy="537936"/>
          </a:xfrm>
        </p:spPr>
        <p:txBody>
          <a:bodyPr>
            <a:normAutofit fontScale="90000"/>
          </a:bodyPr>
          <a:lstStyle/>
          <a:p>
            <a:r>
              <a:rPr lang="en-AU"/>
              <a:t>Determination timeframes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103B0E-E417-469A-A31F-D60DEB2E969C}"/>
              </a:ext>
            </a:extLst>
          </p:cNvPr>
          <p:cNvSpPr txBox="1"/>
          <p:nvPr/>
        </p:nvSpPr>
        <p:spPr>
          <a:xfrm>
            <a:off x="1405123" y="2671656"/>
            <a:ext cx="1525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>
                <a:latin typeface="Fira Sans Bold" panose="020B0803050000020004" pitchFamily="34" charset="0"/>
              </a:rPr>
              <a:t>Complete application</a:t>
            </a:r>
          </a:p>
          <a:p>
            <a:pPr algn="ctr"/>
            <a:r>
              <a:rPr lang="en-AU" b="1">
                <a:latin typeface="Fira Sans Bold" panose="020B08030500000200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95CC24-C657-4A06-B34D-E4733A1E8DA0}"/>
              </a:ext>
            </a:extLst>
          </p:cNvPr>
          <p:cNvSpPr txBox="1"/>
          <p:nvPr/>
        </p:nvSpPr>
        <p:spPr>
          <a:xfrm>
            <a:off x="5333497" y="2671656"/>
            <a:ext cx="1525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>
                <a:latin typeface="Fira Sans Bold" panose="020B0803050000020004" pitchFamily="34" charset="0"/>
              </a:rPr>
              <a:t>Incomplete application</a:t>
            </a:r>
          </a:p>
          <a:p>
            <a:pPr algn="ctr"/>
            <a:r>
              <a:rPr lang="en-AU" b="1">
                <a:latin typeface="Fira Sans Bold" panose="020B0803050000020004" pitchFamily="34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2441A5-87F0-4C99-9324-0C7E866C052F}"/>
              </a:ext>
            </a:extLst>
          </p:cNvPr>
          <p:cNvSpPr txBox="1"/>
          <p:nvPr/>
        </p:nvSpPr>
        <p:spPr>
          <a:xfrm>
            <a:off x="9008221" y="2671656"/>
            <a:ext cx="1926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>
                <a:latin typeface="Fira Sans Bold" panose="020B0803050000020004" pitchFamily="34" charset="0"/>
              </a:rPr>
              <a:t>Determination period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4FF65D-E98E-4CE4-B9D8-4D03AFB7C476}"/>
              </a:ext>
            </a:extLst>
          </p:cNvPr>
          <p:cNvSpPr txBox="1"/>
          <p:nvPr/>
        </p:nvSpPr>
        <p:spPr>
          <a:xfrm>
            <a:off x="8820617" y="3401485"/>
            <a:ext cx="2301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>
                <a:solidFill>
                  <a:srgbClr val="5FBB46"/>
                </a:solidFill>
                <a:latin typeface="Fira Sans Bold" panose="020B0803050000020004" pitchFamily="34" charset="0"/>
              </a:rPr>
              <a:t>up to </a:t>
            </a:r>
            <a:br>
              <a:rPr lang="en-AU" sz="2800" b="1">
                <a:solidFill>
                  <a:srgbClr val="5FBB46"/>
                </a:solidFill>
                <a:latin typeface="Fira Sans Bold" panose="020B0803050000020004" pitchFamily="34" charset="0"/>
              </a:rPr>
            </a:br>
            <a:r>
              <a:rPr lang="en-AU" sz="2800" b="1">
                <a:solidFill>
                  <a:srgbClr val="5FBB46"/>
                </a:solidFill>
                <a:latin typeface="Fira Sans Bold" panose="020B0803050000020004" pitchFamily="34" charset="0"/>
              </a:rPr>
              <a:t>12 months</a:t>
            </a:r>
            <a:endParaRPr lang="en-AU" sz="2800">
              <a:solidFill>
                <a:srgbClr val="5FBB46"/>
              </a:solidFill>
              <a:latin typeface="Fira Sans Bold" panose="020B08030500000200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6765D7-2C58-4E19-B6A5-B7A7E959154A}"/>
              </a:ext>
            </a:extLst>
          </p:cNvPr>
          <p:cNvSpPr txBox="1"/>
          <p:nvPr/>
        </p:nvSpPr>
        <p:spPr>
          <a:xfrm>
            <a:off x="5097335" y="3401485"/>
            <a:ext cx="199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>
                <a:solidFill>
                  <a:srgbClr val="5FBB46"/>
                </a:solidFill>
                <a:latin typeface="Fira Sans Bold" panose="020B0803050000020004" pitchFamily="34" charset="0"/>
              </a:rPr>
              <a:t>more than 60 days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0A8412-D456-4E0B-AA41-1039525E2A97}"/>
              </a:ext>
            </a:extLst>
          </p:cNvPr>
          <p:cNvSpPr txBox="1"/>
          <p:nvPr/>
        </p:nvSpPr>
        <p:spPr>
          <a:xfrm>
            <a:off x="1070116" y="3401485"/>
            <a:ext cx="219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>
                <a:solidFill>
                  <a:srgbClr val="5FBB46"/>
                </a:solidFill>
                <a:latin typeface="Fira Sans Bold" panose="020B0803050000020004" pitchFamily="34" charset="0"/>
              </a:rPr>
              <a:t>60 days </a:t>
            </a:r>
          </a:p>
        </p:txBody>
      </p:sp>
      <p:pic>
        <p:nvPicPr>
          <p:cNvPr id="3" name="Picture 2" descr="A green arrow pointing to the right&#10;&#10;Description automatically generated">
            <a:extLst>
              <a:ext uri="{FF2B5EF4-FFF2-40B4-BE49-F238E27FC236}">
                <a16:creationId xmlns:a16="http://schemas.microsoft.com/office/drawing/2014/main" id="{1F5130D6-08E2-6BD4-111B-1F6EB83A1D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80" y="3226470"/>
            <a:ext cx="1017834" cy="873249"/>
          </a:xfrm>
          <a:prstGeom prst="rect">
            <a:avLst/>
          </a:prstGeom>
        </p:spPr>
      </p:pic>
      <p:pic>
        <p:nvPicPr>
          <p:cNvPr id="4" name="Picture 3" descr="A green arrow pointing to the right&#10;&#10;Description automatically generated">
            <a:extLst>
              <a:ext uri="{FF2B5EF4-FFF2-40B4-BE49-F238E27FC236}">
                <a16:creationId xmlns:a16="http://schemas.microsoft.com/office/drawing/2014/main" id="{CB635DFF-2B48-7AE9-03B4-BA245E496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05" y="3226470"/>
            <a:ext cx="1017834" cy="87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74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C8A038-DEB5-EF92-4427-9B1EBBCF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575623"/>
            <a:ext cx="4305301" cy="1364561"/>
          </a:xfrm>
        </p:spPr>
        <p:txBody>
          <a:bodyPr>
            <a:normAutofit/>
          </a:bodyPr>
          <a:lstStyle/>
          <a:p>
            <a:r>
              <a:rPr lang="en-AU" sz="4800"/>
              <a:t>Scenarios</a:t>
            </a:r>
            <a:endParaRPr lang="en-AU" sz="4000"/>
          </a:p>
        </p:txBody>
      </p:sp>
      <p:pic>
        <p:nvPicPr>
          <p:cNvPr id="3" name="Picture 2" descr="A qr code with text&#10;&#10;Description automatically generated">
            <a:extLst>
              <a:ext uri="{FF2B5EF4-FFF2-40B4-BE49-F238E27FC236}">
                <a16:creationId xmlns:a16="http://schemas.microsoft.com/office/drawing/2014/main" id="{C27AF2E4-EDBB-44EB-B2C4-9BCA9E1C5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663" y="2043117"/>
            <a:ext cx="2447995" cy="311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63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871F950-7150-5269-7D24-64DC7711008F}"/>
              </a:ext>
            </a:extLst>
          </p:cNvPr>
          <p:cNvSpPr/>
          <p:nvPr/>
        </p:nvSpPr>
        <p:spPr>
          <a:xfrm>
            <a:off x="477671" y="4307246"/>
            <a:ext cx="11142829" cy="128696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B78DB1-BB8F-49B1-AB1F-46C9E608BABD}"/>
              </a:ext>
            </a:extLst>
          </p:cNvPr>
          <p:cNvSpPr/>
          <p:nvPr/>
        </p:nvSpPr>
        <p:spPr>
          <a:xfrm>
            <a:off x="477671" y="1468940"/>
            <a:ext cx="11142829" cy="128696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F73062-1590-4614-A496-0444538E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71" y="637078"/>
            <a:ext cx="9286875" cy="537936"/>
          </a:xfrm>
        </p:spPr>
        <p:txBody>
          <a:bodyPr>
            <a:normAutofit/>
          </a:bodyPr>
          <a:lstStyle/>
          <a:p>
            <a:r>
              <a:rPr lang="en-AU" sz="3200"/>
              <a:t>Scenarios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079201-210A-42DB-AD77-6FCED0A5749A}"/>
              </a:ext>
            </a:extLst>
          </p:cNvPr>
          <p:cNvSpPr txBox="1"/>
          <p:nvPr/>
        </p:nvSpPr>
        <p:spPr>
          <a:xfrm>
            <a:off x="3043989" y="1636295"/>
            <a:ext cx="8493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i="0">
                <a:effectLst/>
                <a:latin typeface="Fira Sans Light" panose="020B0403050000020004" pitchFamily="34" charset="0"/>
              </a:rPr>
              <a:t>Provider A is an organisation with only 3 people on the Board, however it provides care to more than 50 aged care clients. Do they need to comply with the governing body requirements or are they exempt? </a:t>
            </a:r>
            <a:endParaRPr lang="en-AU" i="0">
              <a:effectLst/>
              <a:latin typeface="Fira Sans Light" panose="020B04030500000200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7ED431-1EA1-4224-8A04-E563EA289976}"/>
              </a:ext>
            </a:extLst>
          </p:cNvPr>
          <p:cNvSpPr txBox="1"/>
          <p:nvPr/>
        </p:nvSpPr>
        <p:spPr>
          <a:xfrm>
            <a:off x="3043989" y="2930873"/>
            <a:ext cx="8500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AU" sz="1800" i="0">
                <a:effectLst/>
                <a:latin typeface="Fira Sans Light" panose="020B0403050000020004" pitchFamily="34" charset="0"/>
              </a:rPr>
              <a:t>Provider B is a small organisation operating a single service which is located in a rural/remote area. This has made it difficult for Provider B to find people locally to satisfy the governing body requirements. Do they need to meet the requirements? What other options are available to assist Provider B? </a:t>
            </a:r>
            <a:endParaRPr lang="en-AU" i="0">
              <a:effectLst/>
              <a:latin typeface="Fira Sans Light" panose="020B04030500000200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24837-1B48-4B80-A650-9F16C8634C09}"/>
              </a:ext>
            </a:extLst>
          </p:cNvPr>
          <p:cNvSpPr txBox="1"/>
          <p:nvPr/>
        </p:nvSpPr>
        <p:spPr>
          <a:xfrm>
            <a:off x="3043989" y="4501761"/>
            <a:ext cx="8493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AU" sz="1800" i="0">
                <a:effectLst/>
                <a:latin typeface="Fira Sans Light" panose="020B0403050000020004" pitchFamily="34" charset="0"/>
              </a:rPr>
              <a:t>Provider C is a home care provider that doesn’t deliver clinical care. Why do they need to have someone with clinical experience on their governing body? </a:t>
            </a:r>
            <a:endParaRPr lang="en-AU" i="0">
              <a:effectLst/>
              <a:latin typeface="Fira Sans Light" panose="020B04030500000200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BB0730-C199-61BD-7D4C-62A90E2963EA}"/>
              </a:ext>
            </a:extLst>
          </p:cNvPr>
          <p:cNvSpPr txBox="1"/>
          <p:nvPr/>
        </p:nvSpPr>
        <p:spPr>
          <a:xfrm>
            <a:off x="298450" y="1610895"/>
            <a:ext cx="2070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>
                <a:solidFill>
                  <a:srgbClr val="5FBB46"/>
                </a:solidFill>
                <a:latin typeface="Fira Sans Bold" panose="020B0803050000020004" pitchFamily="34" charset="0"/>
              </a:rPr>
              <a:t>Scenario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05533-9EE0-22B7-3304-AEF12B6A3020}"/>
              </a:ext>
            </a:extLst>
          </p:cNvPr>
          <p:cNvSpPr txBox="1"/>
          <p:nvPr/>
        </p:nvSpPr>
        <p:spPr>
          <a:xfrm>
            <a:off x="298450" y="2923018"/>
            <a:ext cx="2070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>
                <a:solidFill>
                  <a:srgbClr val="5FBB46"/>
                </a:solidFill>
                <a:latin typeface="Fira Sans Bold" panose="020B0803050000020004" pitchFamily="34" charset="0"/>
              </a:rPr>
              <a:t>Scenario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97DCA3-A855-6565-878C-11CB931748C6}"/>
              </a:ext>
            </a:extLst>
          </p:cNvPr>
          <p:cNvSpPr txBox="1"/>
          <p:nvPr/>
        </p:nvSpPr>
        <p:spPr>
          <a:xfrm>
            <a:off x="298450" y="4509369"/>
            <a:ext cx="2070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>
                <a:solidFill>
                  <a:srgbClr val="5FBB46"/>
                </a:solidFill>
                <a:latin typeface="Fira Sans Bold" panose="020B0803050000020004" pitchFamily="34" charset="0"/>
              </a:rPr>
              <a:t>Scenario 3</a:t>
            </a:r>
          </a:p>
        </p:txBody>
      </p:sp>
    </p:spTree>
    <p:extLst>
      <p:ext uri="{BB962C8B-B14F-4D97-AF65-F5344CB8AC3E}">
        <p14:creationId xmlns:p14="http://schemas.microsoft.com/office/powerpoint/2010/main" val="3944002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and person talking to each other&#10;&#10;Description automatically generated">
            <a:extLst>
              <a:ext uri="{FF2B5EF4-FFF2-40B4-BE49-F238E27FC236}">
                <a16:creationId xmlns:a16="http://schemas.microsoft.com/office/drawing/2014/main" id="{891A063E-4FD3-33B8-6599-A6DDEC134E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r="16327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0A45E9-D6D7-2C42-E882-7650B748C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27" y="190"/>
            <a:ext cx="6927397" cy="685761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FC8A038-DEB5-EF92-4427-9B1EBBCF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638" y="1725074"/>
            <a:ext cx="5071700" cy="1364561"/>
          </a:xfrm>
        </p:spPr>
        <p:txBody>
          <a:bodyPr>
            <a:normAutofit fontScale="90000"/>
          </a:bodyPr>
          <a:lstStyle/>
          <a:p>
            <a:r>
              <a:rPr lang="en-AU" sz="4900">
                <a:latin typeface="Fira Sans ExtraBold"/>
              </a:rPr>
              <a:t>Pam Christie </a:t>
            </a:r>
            <a:br>
              <a:rPr lang="en-AU"/>
            </a:br>
            <a:r>
              <a:rPr lang="en-AU" sz="2800">
                <a:latin typeface="Fira Sans ExtraBold"/>
              </a:rPr>
              <a:t>Executive Director – Strategic Projects </a:t>
            </a:r>
            <a:br>
              <a:rPr lang="en-AU" sz="200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AU" sz="20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18FBC-5FEC-4F10-1E25-E8ECEC1A38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4636" y="3365460"/>
            <a:ext cx="4807751" cy="12159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/>
              <a:t>Governing for Reform in Aged Care Program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2038A66-743C-A95C-0440-086156F1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0955" y="3105182"/>
            <a:ext cx="403755" cy="0"/>
          </a:xfrm>
          <a:prstGeom prst="line">
            <a:avLst/>
          </a:prstGeom>
          <a:ln w="12700">
            <a:solidFill>
              <a:srgbClr val="A0CD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126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E7B33B-091E-EBBF-81AA-2CEB511BED26}"/>
              </a:ext>
            </a:extLst>
          </p:cNvPr>
          <p:cNvSpPr/>
          <p:nvPr/>
        </p:nvSpPr>
        <p:spPr>
          <a:xfrm>
            <a:off x="348887" y="2057238"/>
            <a:ext cx="7363477" cy="4072371"/>
          </a:xfrm>
          <a:prstGeom prst="roundRect">
            <a:avLst>
              <a:gd name="adj" fmla="val 8334"/>
            </a:avLst>
          </a:prstGeom>
          <a:gradFill flip="none" rotWithShape="1">
            <a:gsLst>
              <a:gs pos="61000">
                <a:srgbClr val="E9F2F3"/>
              </a:gs>
              <a:gs pos="0">
                <a:srgbClr val="ECEBF1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C7B44FE-B81C-4A66-A55C-71B2621C94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9" imgH="349" progId="TCLayout.ActiveDocument.1">
                  <p:embed/>
                </p:oleObj>
              </mc:Choice>
              <mc:Fallback>
                <p:oleObj name="think-cell Slide" r:id="rId4" imgW="349" imgH="34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C7B44FE-B81C-4A66-A55C-71B2621C94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3">
            <a:extLst>
              <a:ext uri="{FF2B5EF4-FFF2-40B4-BE49-F238E27FC236}">
                <a16:creationId xmlns:a16="http://schemas.microsoft.com/office/drawing/2014/main" id="{A2401394-9706-41DE-8331-4F31E27CE155}"/>
              </a:ext>
            </a:extLst>
          </p:cNvPr>
          <p:cNvSpPr txBox="1">
            <a:spLocks/>
          </p:cNvSpPr>
          <p:nvPr/>
        </p:nvSpPr>
        <p:spPr>
          <a:xfrm>
            <a:off x="293055" y="1105947"/>
            <a:ext cx="10334061" cy="5557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Bold" panose="020B0903050000020004" pitchFamily="34" charset="0"/>
              </a:rPr>
              <a:t>Provider governance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0A9B917-F262-9641-F9FD-957AFDB3758D}"/>
              </a:ext>
            </a:extLst>
          </p:cNvPr>
          <p:cNvSpPr txBox="1">
            <a:spLocks/>
          </p:cNvSpPr>
          <p:nvPr/>
        </p:nvSpPr>
        <p:spPr>
          <a:xfrm>
            <a:off x="557406" y="2164438"/>
            <a:ext cx="6922340" cy="432381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ts val="342"/>
              </a:spcBef>
              <a:spcAft>
                <a:spcPts val="342"/>
              </a:spcAft>
              <a:defRPr sz="1368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ts val="342"/>
              </a:spcBef>
              <a:spcAft>
                <a:spcPts val="342"/>
              </a:spcAft>
              <a:defRPr sz="11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8186" indent="-208186" algn="l" rtl="0" eaLnBrk="1" fontAlgn="base" hangingPunct="1">
              <a:spcBef>
                <a:spcPts val="342"/>
              </a:spcBef>
              <a:spcAft>
                <a:spcPts val="342"/>
              </a:spcAft>
              <a:buClr>
                <a:schemeClr val="tx1"/>
              </a:buClr>
              <a:buFont typeface="Univers 45 Light" pitchFamily="2" charset="0"/>
              <a:buChar char="•"/>
              <a:defRPr sz="11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05508" indent="-197324" algn="l" rtl="0" eaLnBrk="1" fontAlgn="base" hangingPunct="1">
              <a:spcBef>
                <a:spcPts val="342"/>
              </a:spcBef>
              <a:spcAft>
                <a:spcPts val="342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11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3694" indent="-208186" algn="l" rtl="0" eaLnBrk="1" fontAlgn="base" hangingPunct="1">
              <a:spcBef>
                <a:spcPts val="342"/>
              </a:spcBef>
              <a:spcAft>
                <a:spcPts val="342"/>
              </a:spcAft>
              <a:buClr>
                <a:schemeClr val="tx1"/>
              </a:buClr>
              <a:buFont typeface="Arial" panose="020B0604020202020204" pitchFamily="34" charset="0"/>
              <a:buChar char="—"/>
              <a:defRPr sz="11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1052" indent="-164210" algn="l" defTabSz="104273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84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14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067368" indent="-246316" algn="l" defTabSz="104273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84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14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231578" indent="-164210" algn="l" defTabSz="104273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84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114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431629" indent="-260684" algn="l" defTabSz="1042737" rtl="0" eaLnBrk="1" latinLnBrk="0" hangingPunct="1">
              <a:lnSpc>
                <a:spcPct val="90000"/>
              </a:lnSpc>
              <a:spcBef>
                <a:spcPts val="571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“We considered provider governance extensively, and we have made a series of recommendations for improvements which reinforce the need for boards and executives to: </a:t>
            </a:r>
          </a:p>
          <a:p>
            <a:pPr marL="534988" marR="0" lvl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kumimoji="0" lang="en-AU" sz="2200" b="0" i="1" u="none" strike="noStrike" kern="1200" cap="none" spc="0" normalizeH="0" baseline="0" noProof="0">
                <a:ln>
                  <a:noFill/>
                </a:ln>
                <a:solidFill>
                  <a:srgbClr val="006386"/>
                </a:solidFill>
                <a:effectLst/>
                <a:uLnTx/>
                <a:uFillTx/>
                <a:latin typeface="Fira Sans Bold" panose="020B08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 responsibly and appropriately</a:t>
            </a:r>
            <a:r>
              <a:rPr kumimoji="0" lang="en-AU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</a:p>
          <a:p>
            <a:pPr marL="534988" marR="0" lvl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kumimoji="0" lang="en-AU" sz="2200" b="0" i="1" u="none" strike="noStrike" kern="1200" cap="none" spc="0" normalizeH="0" baseline="0" noProof="0">
                <a:ln>
                  <a:noFill/>
                </a:ln>
                <a:solidFill>
                  <a:srgbClr val="006386"/>
                </a:solidFill>
                <a:effectLst/>
                <a:uLnTx/>
                <a:uFillTx/>
                <a:latin typeface="Fira Sans Bold" panose="020B08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lead their services with the interests </a:t>
            </a:r>
            <a:br>
              <a:rPr kumimoji="0" lang="en-AU" sz="2200" b="0" i="1" u="none" strike="noStrike" kern="1200" cap="none" spc="0" normalizeH="0" baseline="0" noProof="0">
                <a:ln>
                  <a:noFill/>
                </a:ln>
                <a:solidFill>
                  <a:srgbClr val="006386"/>
                </a:solidFill>
                <a:effectLst/>
                <a:uLnTx/>
                <a:uFillTx/>
                <a:latin typeface="Fira Sans Bold" panose="020B08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AU" sz="2200" b="0" i="1" u="none" strike="noStrike" kern="1200" cap="none" spc="0" normalizeH="0" baseline="0" noProof="0">
                <a:ln>
                  <a:noFill/>
                </a:ln>
                <a:solidFill>
                  <a:srgbClr val="006386"/>
                </a:solidFill>
                <a:effectLst/>
                <a:uLnTx/>
                <a:uFillTx/>
                <a:latin typeface="Fira Sans Bold" panose="020B08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older people at heart</a:t>
            </a:r>
            <a:r>
              <a:rPr kumimoji="0" lang="en-AU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and </a:t>
            </a:r>
          </a:p>
          <a:p>
            <a:pPr marL="534988" marR="0" lvl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</a:t>
            </a:r>
            <a:r>
              <a:rPr kumimoji="0" lang="en-AU" sz="2200" b="0" i="1" u="none" strike="noStrike" kern="1200" cap="none" spc="0" normalizeH="0" baseline="0" noProof="0">
                <a:ln>
                  <a:noFill/>
                </a:ln>
                <a:solidFill>
                  <a:srgbClr val="006386"/>
                </a:solidFill>
                <a:effectLst/>
                <a:uLnTx/>
                <a:uFillTx/>
                <a:latin typeface="Fira Sans Bold" panose="020B08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 open and transparent </a:t>
            </a:r>
            <a:r>
              <a:rPr kumimoji="0" lang="en-AU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about </a:t>
            </a:r>
            <a:br>
              <a:rPr kumimoji="0" lang="en-AU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AU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quality performance of their services.”</a:t>
            </a:r>
            <a:br>
              <a:rPr kumimoji="0" lang="en-AU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AU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Light" panose="020B04030500000200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Source: Royal Commission into Aged Care Quality and Safety, Final Report, Volume 1</a:t>
            </a:r>
            <a:endParaRPr kumimoji="0" lang="en-AU" sz="14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Light" panose="020B04030500000200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oyal Commission into Aged Care Quality and Safety final report: care,  dignity and respect">
            <a:extLst>
              <a:ext uri="{FF2B5EF4-FFF2-40B4-BE49-F238E27FC236}">
                <a16:creationId xmlns:a16="http://schemas.microsoft.com/office/drawing/2014/main" id="{88920CE9-1D81-CA99-2B61-084FC8D5D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81" y="2065312"/>
            <a:ext cx="2842432" cy="4036589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6386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392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D3148B-3F86-30EE-FFFA-D950B49D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01" y="1031088"/>
            <a:ext cx="9286875" cy="537936"/>
          </a:xfrm>
        </p:spPr>
        <p:txBody>
          <a:bodyPr>
            <a:normAutofit fontScale="90000"/>
          </a:bodyPr>
          <a:lstStyle/>
          <a:p>
            <a:r>
              <a:rPr lang="en-AU"/>
              <a:t>Acknowledgement of Country</a:t>
            </a:r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4E2190A1-3D67-4615-8C64-BFEABC014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0506" y="1569024"/>
            <a:ext cx="10710863" cy="384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38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C7B44FE-B81C-4A66-A55C-71B2621C94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9" imgH="349" progId="TCLayout.ActiveDocument.1">
                  <p:embed/>
                </p:oleObj>
              </mc:Choice>
              <mc:Fallback>
                <p:oleObj name="think-cell Slide" r:id="rId4" imgW="349" imgH="34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C7B44FE-B81C-4A66-A55C-71B2621C94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3">
            <a:extLst>
              <a:ext uri="{FF2B5EF4-FFF2-40B4-BE49-F238E27FC236}">
                <a16:creationId xmlns:a16="http://schemas.microsoft.com/office/drawing/2014/main" id="{A2401394-9706-41DE-8331-4F31E27CE155}"/>
              </a:ext>
            </a:extLst>
          </p:cNvPr>
          <p:cNvSpPr txBox="1">
            <a:spLocks/>
          </p:cNvSpPr>
          <p:nvPr/>
        </p:nvSpPr>
        <p:spPr>
          <a:xfrm>
            <a:off x="283628" y="936072"/>
            <a:ext cx="10334061" cy="5557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Bold" panose="020B0903050000020004" pitchFamily="34" charset="0"/>
              </a:rPr>
              <a:t>Critical behavioural shifts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7D63FF-04E6-E66E-03EB-272D1B11F5C5}"/>
              </a:ext>
            </a:extLst>
          </p:cNvPr>
          <p:cNvGrpSpPr/>
          <p:nvPr/>
        </p:nvGrpSpPr>
        <p:grpSpPr>
          <a:xfrm>
            <a:off x="325927" y="1432444"/>
            <a:ext cx="10955449" cy="5056599"/>
            <a:chOff x="325927" y="1432444"/>
            <a:chExt cx="10955449" cy="5056599"/>
          </a:xfrm>
        </p:grpSpPr>
        <p:sp>
          <p:nvSpPr>
            <p:cNvPr id="73" name="Arrow: Pentagon 72">
              <a:extLst>
                <a:ext uri="{FF2B5EF4-FFF2-40B4-BE49-F238E27FC236}">
                  <a16:creationId xmlns:a16="http://schemas.microsoft.com/office/drawing/2014/main" id="{3075D6E3-B382-A063-2B99-B6BD562CDAE6}"/>
                </a:ext>
              </a:extLst>
            </p:cNvPr>
            <p:cNvSpPr/>
            <p:nvPr/>
          </p:nvSpPr>
          <p:spPr>
            <a:xfrm>
              <a:off x="674304" y="5665190"/>
              <a:ext cx="2481378" cy="747161"/>
            </a:xfrm>
            <a:prstGeom prst="homePlate">
              <a:avLst>
                <a:gd name="adj" fmla="val 22522"/>
              </a:avLst>
            </a:prstGeom>
            <a:gradFill flip="none" rotWithShape="1">
              <a:gsLst>
                <a:gs pos="1942">
                  <a:srgbClr val="712D83"/>
                </a:gs>
                <a:gs pos="83000">
                  <a:srgbClr val="003A74"/>
                </a:gs>
                <a:gs pos="100000">
                  <a:srgbClr val="002060"/>
                </a:gs>
              </a:gsLst>
              <a:lin ang="0" scaled="1"/>
              <a:tileRect/>
            </a:gra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Arrow: Pentagon 71">
              <a:extLst>
                <a:ext uri="{FF2B5EF4-FFF2-40B4-BE49-F238E27FC236}">
                  <a16:creationId xmlns:a16="http://schemas.microsoft.com/office/drawing/2014/main" id="{9DBE71CE-8B07-5DFE-3909-FB7BE19E5CD6}"/>
                </a:ext>
              </a:extLst>
            </p:cNvPr>
            <p:cNvSpPr/>
            <p:nvPr/>
          </p:nvSpPr>
          <p:spPr>
            <a:xfrm>
              <a:off x="674304" y="4503503"/>
              <a:ext cx="2481378" cy="747161"/>
            </a:xfrm>
            <a:prstGeom prst="homePlate">
              <a:avLst>
                <a:gd name="adj" fmla="val 22522"/>
              </a:avLst>
            </a:prstGeom>
            <a:gradFill flip="none" rotWithShape="1">
              <a:gsLst>
                <a:gs pos="1942">
                  <a:srgbClr val="C11577"/>
                </a:gs>
                <a:gs pos="67000">
                  <a:srgbClr val="003A74"/>
                </a:gs>
                <a:gs pos="100000">
                  <a:srgbClr val="002060"/>
                </a:gs>
              </a:gsLst>
              <a:lin ang="0" scaled="1"/>
              <a:tileRect/>
            </a:gra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Arrow: Pentagon 70">
              <a:extLst>
                <a:ext uri="{FF2B5EF4-FFF2-40B4-BE49-F238E27FC236}">
                  <a16:creationId xmlns:a16="http://schemas.microsoft.com/office/drawing/2014/main" id="{5ED96C00-664C-1801-65A0-746E6792502F}"/>
                </a:ext>
              </a:extLst>
            </p:cNvPr>
            <p:cNvSpPr/>
            <p:nvPr/>
          </p:nvSpPr>
          <p:spPr>
            <a:xfrm>
              <a:off x="674304" y="2834113"/>
              <a:ext cx="2481378" cy="747161"/>
            </a:xfrm>
            <a:prstGeom prst="homePlate">
              <a:avLst>
                <a:gd name="adj" fmla="val 22522"/>
              </a:avLst>
            </a:prstGeom>
            <a:gradFill flip="none" rotWithShape="1">
              <a:gsLst>
                <a:gs pos="1942">
                  <a:schemeClr val="accent2">
                    <a:lumMod val="75000"/>
                  </a:schemeClr>
                </a:gs>
                <a:gs pos="66000">
                  <a:srgbClr val="003A74"/>
                </a:gs>
                <a:gs pos="100000">
                  <a:srgbClr val="002060"/>
                </a:gs>
              </a:gsLst>
              <a:lin ang="0" scaled="1"/>
              <a:tileRect/>
            </a:gra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139ED92-C8DD-4CDD-BFD7-BDC0C741FEEB}"/>
                </a:ext>
              </a:extLst>
            </p:cNvPr>
            <p:cNvSpPr txBox="1"/>
            <p:nvPr/>
          </p:nvSpPr>
          <p:spPr>
            <a:xfrm>
              <a:off x="407353" y="1569969"/>
              <a:ext cx="61687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42"/>
                </a:spcBef>
                <a:spcAft>
                  <a:spcPts val="342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Univers 45 Light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930F465-8321-59A5-F81A-DAB86CC86D36}"/>
                </a:ext>
              </a:extLst>
            </p:cNvPr>
            <p:cNvSpPr/>
            <p:nvPr/>
          </p:nvSpPr>
          <p:spPr>
            <a:xfrm>
              <a:off x="6292874" y="1631833"/>
              <a:ext cx="4814674" cy="4857210"/>
            </a:xfrm>
            <a:prstGeom prst="rect">
              <a:avLst/>
            </a:prstGeom>
            <a:solidFill>
              <a:srgbClr val="F0F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73F2C88-42EC-0F5B-BB80-65CD8A084B19}"/>
                </a:ext>
              </a:extLst>
            </p:cNvPr>
            <p:cNvSpPr/>
            <p:nvPr/>
          </p:nvSpPr>
          <p:spPr>
            <a:xfrm>
              <a:off x="674304" y="1777732"/>
              <a:ext cx="2481378" cy="747161"/>
            </a:xfrm>
            <a:prstGeom prst="homePlate">
              <a:avLst>
                <a:gd name="adj" fmla="val 22522"/>
              </a:avLst>
            </a:prstGeom>
            <a:gradFill flip="none" rotWithShape="1">
              <a:gsLst>
                <a:gs pos="1942">
                  <a:srgbClr val="86B43A"/>
                </a:gs>
                <a:gs pos="63000">
                  <a:srgbClr val="003A74"/>
                </a:gs>
                <a:gs pos="100000">
                  <a:srgbClr val="002060"/>
                </a:gs>
              </a:gsLst>
              <a:lin ang="0" scaled="1"/>
              <a:tileRect/>
            </a:gra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6539AD-DF0D-67E3-9685-81F396736B0F}"/>
                </a:ext>
              </a:extLst>
            </p:cNvPr>
            <p:cNvSpPr txBox="1"/>
            <p:nvPr/>
          </p:nvSpPr>
          <p:spPr>
            <a:xfrm>
              <a:off x="1268847" y="1923985"/>
              <a:ext cx="1952826" cy="4929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  <a:t>Older Australians </a:t>
              </a:r>
              <a:br>
                <a:rPr kumimoji="0" lang="en-AU" sz="1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</a:br>
              <a:r>
                <a:rPr kumimoji="0" lang="en-AU" sz="1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  <a:t>at the Centre of Care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33693E-A4FF-73DF-0FA3-26324A7EA187}"/>
                </a:ext>
              </a:extLst>
            </p:cNvPr>
            <p:cNvSpPr txBox="1"/>
            <p:nvPr/>
          </p:nvSpPr>
          <p:spPr>
            <a:xfrm>
              <a:off x="1268847" y="2996898"/>
              <a:ext cx="1742646" cy="4726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  <a:t>Obligations and Accountabilities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C966E4-F0A8-BC14-8AFC-0822F970A74F}"/>
                </a:ext>
              </a:extLst>
            </p:cNvPr>
            <p:cNvSpPr txBox="1"/>
            <p:nvPr/>
          </p:nvSpPr>
          <p:spPr>
            <a:xfrm>
              <a:off x="1268847" y="5816516"/>
              <a:ext cx="1279300" cy="5358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  <a:t>Leadership </a:t>
              </a:r>
              <a:br>
                <a:rPr kumimoji="0" lang="en-AU" sz="1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</a:br>
              <a:r>
                <a:rPr kumimoji="0" lang="en-AU" sz="1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  <a:t>and Culture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3A9404-956A-A69E-E636-93BB2B4E016B}"/>
                </a:ext>
              </a:extLst>
            </p:cNvPr>
            <p:cNvSpPr txBox="1"/>
            <p:nvPr/>
          </p:nvSpPr>
          <p:spPr>
            <a:xfrm>
              <a:off x="3442418" y="1432444"/>
              <a:ext cx="683491" cy="2030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From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6E3FD4-119A-DD4B-B1C5-AA393F9F5A37}"/>
                </a:ext>
              </a:extLst>
            </p:cNvPr>
            <p:cNvSpPr txBox="1"/>
            <p:nvPr/>
          </p:nvSpPr>
          <p:spPr>
            <a:xfrm>
              <a:off x="6412728" y="1432444"/>
              <a:ext cx="683491" cy="2030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1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To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62D0EF2-7297-B902-2C9E-F79B26D5D3FE}"/>
                </a:ext>
              </a:extLst>
            </p:cNvPr>
            <p:cNvSpPr txBox="1"/>
            <p:nvPr/>
          </p:nvSpPr>
          <p:spPr>
            <a:xfrm>
              <a:off x="3429475" y="1779224"/>
              <a:ext cx="2872824" cy="45583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82C836"/>
                </a:buClr>
                <a:buSzPct val="120000"/>
                <a:buFont typeface="Arial" panose="020B0604020202020204" pitchFamily="34" charset="0"/>
                <a:buChar char="■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Operational, financial and performance focus</a:t>
              </a:r>
              <a:b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endParaRPr kumimoji="0" lang="en-AU" sz="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cs typeface="Arial" panose="020B0604020202020204" pitchFamily="34" charset="0"/>
              </a:endParaRP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82C836"/>
                </a:buClr>
                <a:buSzPct val="120000"/>
                <a:buFont typeface="Arial" panose="020B0604020202020204" pitchFamily="34" charset="0"/>
                <a:buChar char="■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Substandard care at inexcusably high levels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82C836"/>
                </a:buClr>
                <a:buSzPct val="120000"/>
                <a:buFont typeface="Arial" panose="020B0604020202020204" pitchFamily="34" charset="0"/>
                <a:buChar char="■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Minimum acceptable standard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82C836"/>
                </a:buClr>
                <a:buSzPct val="120000"/>
                <a:buFont typeface="Arial" panose="020B0604020202020204" pitchFamily="34" charset="0"/>
                <a:buChar char="■"/>
                <a:tabLst/>
                <a:defRPr/>
              </a:pPr>
              <a:endParaRPr kumimoji="0" lang="en-AU" sz="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cs typeface="Arial" panose="020B0604020202020204" pitchFamily="34" charset="0"/>
              </a:endParaRP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68D2E"/>
                </a:buClr>
                <a:buSzPct val="120000"/>
                <a:buFont typeface="Arial" panose="020B0604020202020204" pitchFamily="34" charset="0"/>
                <a:buChar char="■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No clear statement of responsibility</a:t>
              </a:r>
              <a:b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endParaRPr kumimoji="0" lang="en-AU" sz="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cs typeface="Arial" panose="020B0604020202020204" pitchFamily="34" charset="0"/>
              </a:endParaRP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68D2E"/>
                </a:buClr>
                <a:buSzPct val="120000"/>
                <a:buFont typeface="Arial" panose="020B0604020202020204" pitchFamily="34" charset="0"/>
                <a:buChar char="■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Some directors act in the best interest of </a:t>
              </a:r>
              <a:b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wholly owned subsidiary companies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68D2E"/>
                </a:buClr>
                <a:buSzPct val="120000"/>
                <a:buFont typeface="Arial" panose="020B0604020202020204" pitchFamily="34" charset="0"/>
                <a:buChar char="■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Boards and leaders are disconnected from </a:t>
              </a:r>
              <a:b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the day-to-day practices in their services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68D2E"/>
                </a:buClr>
                <a:buSzPct val="120000"/>
                <a:buFont typeface="Arial" panose="020B0604020202020204" pitchFamily="34" charset="0"/>
                <a:buChar char="■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Board members deny knowledge of problems </a:t>
              </a:r>
              <a:b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when they occur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68D2E"/>
                </a:buClr>
                <a:buSzPct val="120000"/>
                <a:buFont typeface="Arial" panose="020B0604020202020204" pitchFamily="34" charset="0"/>
                <a:buChar char="■"/>
                <a:tabLst/>
                <a:defRPr/>
              </a:pPr>
              <a:endParaRPr kumimoji="0" lang="en-AU" sz="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cs typeface="Arial" panose="020B0604020202020204" pitchFamily="34" charset="0"/>
              </a:endParaRP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C6007E"/>
                </a:buClr>
                <a:buSzPct val="120000"/>
                <a:buFont typeface="Arial" panose="020B0604020202020204" pitchFamily="34" charset="0"/>
                <a:buChar char="■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Inappropriate board skills and composition</a:t>
              </a:r>
              <a:b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b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endParaRPr kumimoji="0" lang="en-AU" sz="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cs typeface="Arial" panose="020B0604020202020204" pitchFamily="34" charset="0"/>
              </a:endParaRP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C6007E"/>
                </a:buClr>
                <a:buSzPct val="120000"/>
                <a:buFont typeface="Arial" panose="020B0604020202020204" pitchFamily="34" charset="0"/>
                <a:buChar char="■"/>
                <a:tabLst/>
                <a:defRPr/>
              </a:pPr>
              <a:endParaRPr kumimoji="0" lang="en-AU" sz="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cs typeface="Arial" panose="020B0604020202020204" pitchFamily="34" charset="0"/>
              </a:endParaRP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C6007E"/>
                </a:buClr>
                <a:buSzPct val="120000"/>
                <a:buFont typeface="Arial" panose="020B0604020202020204" pitchFamily="34" charset="0"/>
                <a:buChar char="■"/>
                <a:tabLst/>
                <a:defRPr/>
              </a:pPr>
              <a:endParaRPr kumimoji="0" lang="en-AU" sz="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cs typeface="Arial" panose="020B0604020202020204" pitchFamily="34" charset="0"/>
              </a:endParaRP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cs typeface="Arial" panose="020B0604020202020204" pitchFamily="34" charset="0"/>
              </a:endParaRP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712D83"/>
                </a:buClr>
                <a:buSzPct val="120000"/>
                <a:buFont typeface="Arial" panose="020B0604020202020204" pitchFamily="34" charset="0"/>
                <a:buChar char="■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Deficiencies in leadership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712D83"/>
                </a:buClr>
                <a:buSzPct val="120000"/>
                <a:buFont typeface="Arial" panose="020B0604020202020204" pitchFamily="34" charset="0"/>
                <a:buChar char="■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Reactive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712D83"/>
                </a:buClr>
                <a:buSzPct val="120000"/>
                <a:buFont typeface="Arial" panose="020B0604020202020204" pitchFamily="34" charset="0"/>
                <a:buChar char="■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Values and behaviours are poor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E8BC5EC-14E4-2F17-B03A-DF40D8786DF6}"/>
                </a:ext>
              </a:extLst>
            </p:cNvPr>
            <p:cNvSpPr txBox="1"/>
            <p:nvPr/>
          </p:nvSpPr>
          <p:spPr>
            <a:xfrm>
              <a:off x="6415778" y="1778828"/>
              <a:ext cx="4865598" cy="46262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82C836"/>
                </a:buClr>
                <a:buSzPct val="12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The safety, health, wellbeing and interests of people who receive aged care </a:t>
              </a:r>
              <a:b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must inform the governance processes of approved providers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82C836"/>
                </a:buClr>
                <a:buSzPct val="12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The community expects dignity, respect, control, choice and good quality of life 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82C836"/>
                </a:buClr>
                <a:buSzPct val="12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Consistent delivery of high-quality care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82C836"/>
                </a:buClr>
                <a:buSzPct val="120000"/>
                <a:buFont typeface="Arial" panose="020B0604020202020204" pitchFamily="34" charset="0"/>
                <a:buChar char="►"/>
                <a:tabLst/>
                <a:defRPr/>
              </a:pPr>
              <a:endParaRPr kumimoji="0" lang="en-AU" sz="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cs typeface="Arial" panose="020B0604020202020204" pitchFamily="34" charset="0"/>
              </a:endParaRP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68D2E"/>
                </a:buClr>
                <a:buSzPct val="12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Universal, shared understanding of high-quality care in Australia and clarity </a:t>
              </a:r>
              <a:b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around the roles and duties of the board and C-suite in discharging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68D2E"/>
                </a:buClr>
                <a:buSzPct val="12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Board members have a duty to act in good faith in the best interest </a:t>
              </a:r>
              <a:b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of an organisation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68D2E"/>
                </a:buClr>
                <a:buSzPct val="12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Supporting committees monitor and ensure accountability for the </a:t>
              </a:r>
              <a:b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quality of care  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68D2E"/>
                </a:buClr>
                <a:buSzPct val="12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Transparency in systems, processes and response. Board members attest </a:t>
              </a:r>
              <a:b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that they are satisfied these will deliver safe and high-quality care outcomes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68D2E"/>
                </a:buClr>
                <a:buSzPct val="120000"/>
                <a:buFont typeface="Arial" panose="020B0604020202020204" pitchFamily="34" charset="0"/>
                <a:buChar char="►"/>
                <a:tabLst/>
                <a:defRPr/>
              </a:pPr>
              <a:endParaRPr kumimoji="0" lang="en-AU" sz="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cs typeface="Arial" panose="020B0604020202020204" pitchFamily="34" charset="0"/>
              </a:endParaRP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C6007E"/>
                </a:buClr>
                <a:buSzPct val="12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Members of governing bodies with the mix of skills, experience and knowledge </a:t>
              </a:r>
              <a:b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of governance responsibilities to provide safe and high-quality care combined </a:t>
              </a:r>
              <a:b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with curiosity and ambition for care improvement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C6007E"/>
                </a:buClr>
                <a:buSzPct val="12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Clinical governance expertise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C6007E"/>
                </a:buClr>
                <a:buSzPct val="12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Professional knowledge of the aged care sector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C6007E"/>
                </a:buClr>
                <a:buSzPct val="120000"/>
                <a:buFont typeface="Arial" panose="020B0604020202020204" pitchFamily="34" charset="0"/>
                <a:buChar char="►"/>
                <a:tabLst/>
                <a:defRPr/>
              </a:pPr>
              <a:endParaRPr kumimoji="0" lang="en-AU" sz="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cs typeface="Arial" panose="020B0604020202020204" pitchFamily="34" charset="0"/>
              </a:endParaRP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712D83"/>
                </a:buClr>
                <a:buSzPct val="12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Urgent need for innovation, collaboration and transformation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712D83"/>
                </a:buClr>
                <a:buSzPct val="12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Client-centred strategies driven by boards </a:t>
              </a:r>
            </a:p>
            <a:p>
              <a:pPr marL="268288" marR="0" lvl="0" indent="-2682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712D83"/>
                </a:buClr>
                <a:buSzPct val="12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Values and behaviours of those in senior positions align with the mission </a:t>
              </a:r>
              <a:b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and purpose of the aged care system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0A17252-4DAC-EA48-DDF0-866313219CC3}"/>
                </a:ext>
              </a:extLst>
            </p:cNvPr>
            <p:cNvCxnSpPr/>
            <p:nvPr/>
          </p:nvCxnSpPr>
          <p:spPr>
            <a:xfrm>
              <a:off x="383179" y="5520411"/>
              <a:ext cx="10705516" cy="0"/>
            </a:xfrm>
            <a:prstGeom prst="line">
              <a:avLst/>
            </a:prstGeom>
            <a:ln w="25400" cap="rnd">
              <a:solidFill>
                <a:srgbClr val="712D8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7588E4D-1C1F-867E-2936-2C801212C5B8}"/>
                </a:ext>
              </a:extLst>
            </p:cNvPr>
            <p:cNvCxnSpPr/>
            <p:nvPr/>
          </p:nvCxnSpPr>
          <p:spPr>
            <a:xfrm>
              <a:off x="383179" y="4344842"/>
              <a:ext cx="10705516" cy="0"/>
            </a:xfrm>
            <a:prstGeom prst="line">
              <a:avLst/>
            </a:prstGeom>
            <a:ln w="25400" cap="rnd">
              <a:solidFill>
                <a:srgbClr val="C6007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50C2A4D-50DE-E2A9-F703-99374DED4B35}"/>
                </a:ext>
              </a:extLst>
            </p:cNvPr>
            <p:cNvCxnSpPr/>
            <p:nvPr/>
          </p:nvCxnSpPr>
          <p:spPr>
            <a:xfrm>
              <a:off x="383179" y="2673876"/>
              <a:ext cx="10705516" cy="0"/>
            </a:xfrm>
            <a:prstGeom prst="line">
              <a:avLst/>
            </a:prstGeom>
            <a:ln w="25400" cap="rnd">
              <a:solidFill>
                <a:srgbClr val="F68D2E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D5C44F4-1565-D9B5-3E92-E87665F71662}"/>
                </a:ext>
              </a:extLst>
            </p:cNvPr>
            <p:cNvCxnSpPr/>
            <p:nvPr/>
          </p:nvCxnSpPr>
          <p:spPr>
            <a:xfrm>
              <a:off x="383179" y="1629092"/>
              <a:ext cx="10705516" cy="0"/>
            </a:xfrm>
            <a:prstGeom prst="line">
              <a:avLst/>
            </a:prstGeom>
            <a:ln w="25400" cap="rnd">
              <a:solidFill>
                <a:srgbClr val="82C83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33F299F-B64D-A6B2-FD51-72E142295D22}"/>
                </a:ext>
              </a:extLst>
            </p:cNvPr>
            <p:cNvSpPr txBox="1"/>
            <p:nvPr/>
          </p:nvSpPr>
          <p:spPr>
            <a:xfrm>
              <a:off x="1268847" y="4653392"/>
              <a:ext cx="1952826" cy="4726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1F2E6F"/>
                </a:buClr>
                <a:buSzPct val="135000"/>
                <a:buFontTx/>
                <a:buNone/>
                <a:tabLst/>
                <a:defRPr/>
              </a:pPr>
              <a:r>
                <a:rPr kumimoji="0" lang="en-AU" sz="1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  <a:t>Knowledge, Skills </a:t>
              </a:r>
              <a:br>
                <a:rPr kumimoji="0" lang="en-AU" sz="1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</a:br>
              <a:r>
                <a:rPr kumimoji="0" lang="en-AU" sz="1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  <a:t>and Experience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C3A2A77-8564-493F-54DF-6F77D0EAA32A}"/>
                </a:ext>
              </a:extLst>
            </p:cNvPr>
            <p:cNvGrpSpPr/>
            <p:nvPr/>
          </p:nvGrpSpPr>
          <p:grpSpPr>
            <a:xfrm>
              <a:off x="328293" y="1726386"/>
              <a:ext cx="828000" cy="828000"/>
              <a:chOff x="11231804" y="3477212"/>
              <a:chExt cx="521183" cy="5211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32263EA-7AF0-1ECA-91A4-384980789858}"/>
                  </a:ext>
                </a:extLst>
              </p:cNvPr>
              <p:cNvGrpSpPr/>
              <p:nvPr/>
            </p:nvGrpSpPr>
            <p:grpSpPr>
              <a:xfrm>
                <a:off x="11231804" y="3477212"/>
                <a:ext cx="521183" cy="521183"/>
                <a:chOff x="11231804" y="3477212"/>
                <a:chExt cx="521183" cy="521183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97D40D7C-7909-A42D-FCA7-2AF3CD1C57D5}"/>
                    </a:ext>
                  </a:extLst>
                </p:cNvPr>
                <p:cNvSpPr/>
                <p:nvPr/>
              </p:nvSpPr>
              <p:spPr>
                <a:xfrm>
                  <a:off x="11231804" y="3477212"/>
                  <a:ext cx="521183" cy="521183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tIns="54000" rIns="54000" bIns="5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1200" cap="none" spc="0" normalizeH="0" baseline="0" noProof="0" err="1">
                    <a:ln>
                      <a:solidFill>
                        <a:srgbClr val="FFC000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8C4E3D29-EED1-AC5A-52DD-62E91A245396}"/>
                    </a:ext>
                  </a:extLst>
                </p:cNvPr>
                <p:cNvSpPr/>
                <p:nvPr/>
              </p:nvSpPr>
              <p:spPr>
                <a:xfrm>
                  <a:off x="11267863" y="3513271"/>
                  <a:ext cx="449066" cy="449066"/>
                </a:xfrm>
                <a:prstGeom prst="ellipse">
                  <a:avLst/>
                </a:prstGeom>
                <a:solidFill>
                  <a:srgbClr val="92D05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tIns="54000" rIns="54000" bIns="5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8F8EFDCC-6292-7791-BE7A-FC2FD1CB6A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38" t="26288" r="58974" b="62146"/>
              <a:stretch/>
            </p:blipFill>
            <p:spPr>
              <a:xfrm>
                <a:off x="11268074" y="3509917"/>
                <a:ext cx="451966" cy="457036"/>
              </a:xfrm>
              <a:prstGeom prst="ellipse">
                <a:avLst/>
              </a:prstGeom>
              <a:ln w="25400">
                <a:solidFill>
                  <a:schemeClr val="bg1"/>
                </a:solidFill>
              </a:ln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B31DD22-4827-2751-89B1-43E57D456ADD}"/>
                  </a:ext>
                </a:extLst>
              </p:cNvPr>
              <p:cNvSpPr/>
              <p:nvPr/>
            </p:nvSpPr>
            <p:spPr>
              <a:xfrm>
                <a:off x="11262915" y="3506844"/>
                <a:ext cx="460539" cy="46053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2D46207-04AC-6427-1538-5A5FF39C9E9D}"/>
                </a:ext>
              </a:extLst>
            </p:cNvPr>
            <p:cNvGrpSpPr/>
            <p:nvPr/>
          </p:nvGrpSpPr>
          <p:grpSpPr>
            <a:xfrm>
              <a:off x="325927" y="2801132"/>
              <a:ext cx="828000" cy="828000"/>
              <a:chOff x="11231804" y="4112743"/>
              <a:chExt cx="521183" cy="5211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789D78E-CAC4-34F9-FD35-8DBD2CCD3D21}"/>
                  </a:ext>
                </a:extLst>
              </p:cNvPr>
              <p:cNvGrpSpPr/>
              <p:nvPr/>
            </p:nvGrpSpPr>
            <p:grpSpPr>
              <a:xfrm>
                <a:off x="11231804" y="4112743"/>
                <a:ext cx="521183" cy="521183"/>
                <a:chOff x="11197300" y="4147247"/>
                <a:chExt cx="521183" cy="521183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1DA09B66-B3E9-68BF-81D6-A4D7E91CEB62}"/>
                    </a:ext>
                  </a:extLst>
                </p:cNvPr>
                <p:cNvSpPr/>
                <p:nvPr/>
              </p:nvSpPr>
              <p:spPr>
                <a:xfrm>
                  <a:off x="11197300" y="4147247"/>
                  <a:ext cx="521183" cy="521183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tIns="54000" rIns="54000" bIns="5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1200" cap="none" spc="0" normalizeH="0" baseline="0" noProof="0" err="1">
                    <a:ln>
                      <a:solidFill>
                        <a:srgbClr val="FFC000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F566C633-2361-D38E-496E-4A23AFA5357C}"/>
                    </a:ext>
                  </a:extLst>
                </p:cNvPr>
                <p:cNvSpPr/>
                <p:nvPr/>
              </p:nvSpPr>
              <p:spPr>
                <a:xfrm>
                  <a:off x="11233359" y="4183306"/>
                  <a:ext cx="449066" cy="449066"/>
                </a:xfrm>
                <a:prstGeom prst="ellipse">
                  <a:avLst/>
                </a:prstGeom>
                <a:solidFill>
                  <a:srgbClr val="F68D2E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tIns="54000" rIns="54000" bIns="5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4216F2CA-BA25-C50F-EF6A-A94F543813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30" t="26007" r="32981" b="62427"/>
              <a:stretch/>
            </p:blipFill>
            <p:spPr>
              <a:xfrm>
                <a:off x="11267863" y="4144276"/>
                <a:ext cx="452074" cy="457145"/>
              </a:xfrm>
              <a:prstGeom prst="ellipse">
                <a:avLst/>
              </a:prstGeom>
              <a:ln w="25400">
                <a:solidFill>
                  <a:schemeClr val="bg1"/>
                </a:solidFill>
              </a:ln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C60E832-AC94-E26F-167A-AE1CE2E5B486}"/>
                  </a:ext>
                </a:extLst>
              </p:cNvPr>
              <p:cNvSpPr/>
              <p:nvPr/>
            </p:nvSpPr>
            <p:spPr>
              <a:xfrm>
                <a:off x="11262915" y="4139484"/>
                <a:ext cx="460539" cy="46053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7BE8EB0-259E-5F52-196F-4643986498F2}"/>
                </a:ext>
              </a:extLst>
            </p:cNvPr>
            <p:cNvGrpSpPr/>
            <p:nvPr/>
          </p:nvGrpSpPr>
          <p:grpSpPr>
            <a:xfrm>
              <a:off x="336997" y="4469131"/>
              <a:ext cx="828000" cy="828000"/>
              <a:chOff x="11231804" y="4757050"/>
              <a:chExt cx="521183" cy="5211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8DBBC7A-5C02-B644-7B38-8ECEE3445228}"/>
                  </a:ext>
                </a:extLst>
              </p:cNvPr>
              <p:cNvGrpSpPr/>
              <p:nvPr/>
            </p:nvGrpSpPr>
            <p:grpSpPr>
              <a:xfrm>
                <a:off x="11231804" y="4757050"/>
                <a:ext cx="521183" cy="521183"/>
                <a:chOff x="11197300" y="4800180"/>
                <a:chExt cx="521183" cy="521183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8FFE7307-F983-9551-6117-DB82AADF429A}"/>
                    </a:ext>
                  </a:extLst>
                </p:cNvPr>
                <p:cNvSpPr/>
                <p:nvPr/>
              </p:nvSpPr>
              <p:spPr>
                <a:xfrm>
                  <a:off x="11197300" y="4800180"/>
                  <a:ext cx="521183" cy="521183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tIns="54000" rIns="54000" bIns="5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1200" cap="none" spc="0" normalizeH="0" baseline="0" noProof="0" err="1">
                    <a:ln>
                      <a:solidFill>
                        <a:srgbClr val="FFC000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7066C7DF-91A4-A844-D9B2-16457779284C}"/>
                    </a:ext>
                  </a:extLst>
                </p:cNvPr>
                <p:cNvSpPr/>
                <p:nvPr/>
              </p:nvSpPr>
              <p:spPr>
                <a:xfrm>
                  <a:off x="11233359" y="4836239"/>
                  <a:ext cx="449066" cy="449066"/>
                </a:xfrm>
                <a:prstGeom prst="ellipse">
                  <a:avLst/>
                </a:prstGeom>
                <a:solidFill>
                  <a:srgbClr val="C6007E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tIns="54000" rIns="54000" bIns="5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D3E1D690-71EC-B08B-29A2-E1C7ADE05D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068" t="62099" r="32913" b="26463"/>
              <a:stretch/>
            </p:blipFill>
            <p:spPr>
              <a:xfrm>
                <a:off x="11267054" y="4789752"/>
                <a:ext cx="456400" cy="460334"/>
              </a:xfrm>
              <a:prstGeom prst="ellipse">
                <a:avLst/>
              </a:prstGeom>
              <a:ln w="25400">
                <a:solidFill>
                  <a:schemeClr val="bg1"/>
                </a:solidFill>
              </a:ln>
            </p:spPr>
          </p:pic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60F5EE0-EEDF-6F91-BE1A-32C914F51604}"/>
                  </a:ext>
                </a:extLst>
              </p:cNvPr>
              <p:cNvSpPr/>
              <p:nvPr/>
            </p:nvSpPr>
            <p:spPr>
              <a:xfrm>
                <a:off x="11262915" y="4786398"/>
                <a:ext cx="460539" cy="46053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E22434-C1BE-7AA8-C1D6-D0FEF6B6FF5C}"/>
                </a:ext>
              </a:extLst>
            </p:cNvPr>
            <p:cNvGrpSpPr/>
            <p:nvPr/>
          </p:nvGrpSpPr>
          <p:grpSpPr>
            <a:xfrm>
              <a:off x="335673" y="5611304"/>
              <a:ext cx="828000" cy="828000"/>
              <a:chOff x="335673" y="5592450"/>
              <a:chExt cx="828000" cy="828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34676277-30D2-1B01-4AF2-F941608E3B9D}"/>
                  </a:ext>
                </a:extLst>
              </p:cNvPr>
              <p:cNvGrpSpPr/>
              <p:nvPr/>
            </p:nvGrpSpPr>
            <p:grpSpPr>
              <a:xfrm>
                <a:off x="335673" y="5592450"/>
                <a:ext cx="828000" cy="828000"/>
                <a:chOff x="11197300" y="5457288"/>
                <a:chExt cx="521183" cy="521183"/>
              </a:xfrm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A337966A-BA19-2918-5C02-7293B6CE2642}"/>
                    </a:ext>
                  </a:extLst>
                </p:cNvPr>
                <p:cNvSpPr/>
                <p:nvPr/>
              </p:nvSpPr>
              <p:spPr>
                <a:xfrm>
                  <a:off x="11197300" y="5457288"/>
                  <a:ext cx="521183" cy="521183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tIns="54000" rIns="54000" bIns="5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1200" cap="none" spc="0" normalizeH="0" baseline="0" noProof="0" err="1">
                    <a:ln>
                      <a:solidFill>
                        <a:srgbClr val="FFC000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510E8805-E350-7F51-8017-EA82E4646C48}"/>
                    </a:ext>
                  </a:extLst>
                </p:cNvPr>
                <p:cNvSpPr/>
                <p:nvPr/>
              </p:nvSpPr>
              <p:spPr>
                <a:xfrm>
                  <a:off x="11233359" y="5493347"/>
                  <a:ext cx="449066" cy="449066"/>
                </a:xfrm>
                <a:prstGeom prst="ellipse">
                  <a:avLst/>
                </a:prstGeom>
                <a:solidFill>
                  <a:srgbClr val="AA72D4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tIns="54000" rIns="54000" bIns="5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E8F500E9-DB0A-7DA2-C5DC-2F6DAF134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05" t="62282" r="58970" b="26181"/>
              <a:stretch/>
            </p:blipFill>
            <p:spPr>
              <a:xfrm>
                <a:off x="389595" y="5643936"/>
                <a:ext cx="734807" cy="728632"/>
              </a:xfrm>
              <a:prstGeom prst="ellipse">
                <a:avLst/>
              </a:prstGeom>
              <a:ln w="25400">
                <a:solidFill>
                  <a:schemeClr val="bg1"/>
                </a:solidFill>
              </a:ln>
            </p:spPr>
          </p:pic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1DB6531-7C2B-EA21-BDD2-BB40EC514A4F}"/>
                  </a:ext>
                </a:extLst>
              </p:cNvPr>
              <p:cNvSpPr/>
              <p:nvPr/>
            </p:nvSpPr>
            <p:spPr>
              <a:xfrm>
                <a:off x="385099" y="5638848"/>
                <a:ext cx="731655" cy="731655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0834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C7B44FE-B81C-4A66-A55C-71B2621C94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9" imgH="349" progId="TCLayout.ActiveDocument.1">
                  <p:embed/>
                </p:oleObj>
              </mc:Choice>
              <mc:Fallback>
                <p:oleObj name="think-cell Slide" r:id="rId4" imgW="349" imgH="34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C7B44FE-B81C-4A66-A55C-71B2621C94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3">
            <a:extLst>
              <a:ext uri="{FF2B5EF4-FFF2-40B4-BE49-F238E27FC236}">
                <a16:creationId xmlns:a16="http://schemas.microsoft.com/office/drawing/2014/main" id="{A2401394-9706-41DE-8331-4F31E27CE155}"/>
              </a:ext>
            </a:extLst>
          </p:cNvPr>
          <p:cNvSpPr txBox="1">
            <a:spLocks/>
          </p:cNvSpPr>
          <p:nvPr/>
        </p:nvSpPr>
        <p:spPr>
          <a:xfrm>
            <a:off x="293055" y="1105947"/>
            <a:ext cx="10334061" cy="5557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Bold" panose="020B0903050000020004" pitchFamily="34" charset="0"/>
              </a:rPr>
              <a:t>Program activity overview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2564EE-5EE1-48EC-FA89-D9BC9844CBED}"/>
              </a:ext>
            </a:extLst>
          </p:cNvPr>
          <p:cNvGrpSpPr/>
          <p:nvPr/>
        </p:nvGrpSpPr>
        <p:grpSpPr>
          <a:xfrm>
            <a:off x="305469" y="1842937"/>
            <a:ext cx="10959975" cy="4350473"/>
            <a:chOff x="305469" y="1842937"/>
            <a:chExt cx="10959975" cy="435047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C289D4F-4FFA-1B04-B9C6-ACB574D1F71B}"/>
                </a:ext>
              </a:extLst>
            </p:cNvPr>
            <p:cNvSpPr/>
            <p:nvPr/>
          </p:nvSpPr>
          <p:spPr>
            <a:xfrm>
              <a:off x="310373" y="2103383"/>
              <a:ext cx="10955071" cy="4090027"/>
            </a:xfrm>
            <a:prstGeom prst="roundRect">
              <a:avLst>
                <a:gd name="adj" fmla="val 5104"/>
              </a:avLst>
            </a:prstGeom>
            <a:solidFill>
              <a:srgbClr val="B9B5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2DA932F-98B5-89C3-CDDE-97D5C59BD668}"/>
                </a:ext>
              </a:extLst>
            </p:cNvPr>
            <p:cNvSpPr/>
            <p:nvPr/>
          </p:nvSpPr>
          <p:spPr>
            <a:xfrm>
              <a:off x="531809" y="3127260"/>
              <a:ext cx="1552285" cy="2924796"/>
            </a:xfrm>
            <a:prstGeom prst="roundRect">
              <a:avLst/>
            </a:prstGeom>
            <a:solidFill>
              <a:srgbClr val="F0F0F4"/>
            </a:solidFill>
            <a:ln>
              <a:noFill/>
            </a:ln>
            <a:effectLst>
              <a:outerShdw blurRad="50800" dist="38100" dir="2700000" algn="tl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B51819D-9FC7-69A4-0700-038AD5F4D8AF}"/>
                </a:ext>
              </a:extLst>
            </p:cNvPr>
            <p:cNvCxnSpPr>
              <a:cxnSpLocks/>
            </p:cNvCxnSpPr>
            <p:nvPr/>
          </p:nvCxnSpPr>
          <p:spPr>
            <a:xfrm>
              <a:off x="671499" y="4260887"/>
              <a:ext cx="1295984" cy="0"/>
            </a:xfrm>
            <a:prstGeom prst="line">
              <a:avLst/>
            </a:prstGeom>
            <a:ln w="44450" cap="rnd">
              <a:solidFill>
                <a:srgbClr val="B9B5CB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FB09A6C-5650-02BD-E977-2E60E7E8CE23}"/>
                </a:ext>
              </a:extLst>
            </p:cNvPr>
            <p:cNvSpPr/>
            <p:nvPr/>
          </p:nvSpPr>
          <p:spPr>
            <a:xfrm>
              <a:off x="2295162" y="3127260"/>
              <a:ext cx="1552285" cy="2924796"/>
            </a:xfrm>
            <a:prstGeom prst="roundRect">
              <a:avLst/>
            </a:prstGeom>
            <a:solidFill>
              <a:srgbClr val="F0F0F4"/>
            </a:solidFill>
            <a:ln>
              <a:noFill/>
            </a:ln>
            <a:effectLst>
              <a:outerShdw blurRad="50800" dist="38100" dir="2700000" algn="tl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783BE87-322C-EF4A-23BE-BCFDF8F91932}"/>
                </a:ext>
              </a:extLst>
            </p:cNvPr>
            <p:cNvSpPr/>
            <p:nvPr/>
          </p:nvSpPr>
          <p:spPr>
            <a:xfrm>
              <a:off x="4105235" y="3127260"/>
              <a:ext cx="1552285" cy="2924796"/>
            </a:xfrm>
            <a:prstGeom prst="roundRect">
              <a:avLst/>
            </a:prstGeom>
            <a:solidFill>
              <a:srgbClr val="F0F0F4"/>
            </a:solidFill>
            <a:ln>
              <a:noFill/>
            </a:ln>
            <a:effectLst>
              <a:outerShdw blurRad="50800" dist="38100" dir="2700000" algn="tl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2CF39A-11AC-C798-0CC4-89A3EB8474A8}"/>
                </a:ext>
              </a:extLst>
            </p:cNvPr>
            <p:cNvSpPr/>
            <p:nvPr/>
          </p:nvSpPr>
          <p:spPr>
            <a:xfrm>
              <a:off x="5915308" y="3127260"/>
              <a:ext cx="1552285" cy="2924796"/>
            </a:xfrm>
            <a:prstGeom prst="roundRect">
              <a:avLst/>
            </a:prstGeom>
            <a:solidFill>
              <a:srgbClr val="F0F0F4"/>
            </a:solidFill>
            <a:ln>
              <a:noFill/>
            </a:ln>
            <a:effectLst>
              <a:outerShdw blurRad="50800" dist="38100" dir="2700000" algn="tl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7317620-3BD4-48A6-E4B5-2FA06E244326}"/>
                </a:ext>
              </a:extLst>
            </p:cNvPr>
            <p:cNvSpPr/>
            <p:nvPr/>
          </p:nvSpPr>
          <p:spPr>
            <a:xfrm>
              <a:off x="7725380" y="3127260"/>
              <a:ext cx="1552285" cy="2924796"/>
            </a:xfrm>
            <a:prstGeom prst="roundRect">
              <a:avLst/>
            </a:prstGeom>
            <a:solidFill>
              <a:srgbClr val="F0F0F4"/>
            </a:solidFill>
            <a:ln>
              <a:noFill/>
            </a:ln>
            <a:effectLst>
              <a:outerShdw blurRad="50800" dist="38100" dir="2700000" algn="tl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6DF3224-A848-B2EF-9B20-1EF8AAE72BEC}"/>
                </a:ext>
              </a:extLst>
            </p:cNvPr>
            <p:cNvSpPr/>
            <p:nvPr/>
          </p:nvSpPr>
          <p:spPr>
            <a:xfrm>
              <a:off x="9535453" y="3127260"/>
              <a:ext cx="1552285" cy="2924796"/>
            </a:xfrm>
            <a:prstGeom prst="roundRect">
              <a:avLst/>
            </a:prstGeom>
            <a:solidFill>
              <a:srgbClr val="F0F0F4"/>
            </a:solidFill>
            <a:ln>
              <a:noFill/>
            </a:ln>
            <a:effectLst>
              <a:outerShdw blurRad="50800" dist="38100" dir="2700000" algn="tl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AA5C96-7350-05DB-6FB3-2399401EFFAF}"/>
                </a:ext>
              </a:extLst>
            </p:cNvPr>
            <p:cNvSpPr txBox="1"/>
            <p:nvPr/>
          </p:nvSpPr>
          <p:spPr>
            <a:xfrm>
              <a:off x="4254497" y="3474099"/>
              <a:ext cx="1310614" cy="23233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002C7A"/>
                  </a:solidFill>
                  <a:effectLst/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  <a:t>Podcasts</a:t>
              </a: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endPara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Fira Sans Light" panose="020B04030500000200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2C7A"/>
                </a:buClr>
                <a:buSzPct val="8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A series of podcasts with conversations with sector leaders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4745ADE-8273-FD57-9027-1F091D197C72}"/>
                </a:ext>
              </a:extLst>
            </p:cNvPr>
            <p:cNvSpPr txBox="1"/>
            <p:nvPr/>
          </p:nvSpPr>
          <p:spPr>
            <a:xfrm>
              <a:off x="6039109" y="3683476"/>
              <a:ext cx="1310614" cy="17768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002C7A"/>
                  </a:solidFill>
                  <a:effectLst/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  <a:t>Workshops</a:t>
              </a: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endPara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Fira Sans Light" panose="020B04030500000200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2C7A"/>
                </a:buClr>
                <a:buSzPct val="8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Participants can join workshops to consolidate their learning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FFE4E9-16BB-247F-3DA7-4AFE7BBFDA7B}"/>
                </a:ext>
              </a:extLst>
            </p:cNvPr>
            <p:cNvSpPr txBox="1"/>
            <p:nvPr/>
          </p:nvSpPr>
          <p:spPr>
            <a:xfrm>
              <a:off x="7874837" y="3474100"/>
              <a:ext cx="1310614" cy="17768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002C7A"/>
                  </a:solidFill>
                  <a:effectLst/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  <a:t>Action </a:t>
              </a: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002C7A"/>
                  </a:solidFill>
                  <a:effectLst/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</a:b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002C7A"/>
                  </a:solidFill>
                  <a:effectLst/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  <a:t>Learning Groups</a:t>
              </a: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002C7A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endPara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002C7A"/>
                </a:solidFill>
                <a:effectLst/>
                <a:uLnTx/>
                <a:uFillTx/>
                <a:latin typeface="Fira Sans Light" panose="020B04030500000200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2C7A"/>
                </a:buClr>
                <a:buSzPct val="8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Participants can join their peers </a:t>
              </a:r>
              <a:b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to explore areas </a:t>
              </a:r>
              <a:b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of interest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2067FF3-5DB8-99F9-6503-83AB5D3646DC}"/>
                </a:ext>
              </a:extLst>
            </p:cNvPr>
            <p:cNvSpPr txBox="1"/>
            <p:nvPr/>
          </p:nvSpPr>
          <p:spPr>
            <a:xfrm>
              <a:off x="9684910" y="3474098"/>
              <a:ext cx="1310614" cy="23233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002C7A"/>
                  </a:solidFill>
                  <a:effectLst/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  <a:t>Leadership Sprints and Coaching</a:t>
              </a: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002C7A"/>
                  </a:solidFill>
                  <a:effectLst/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</a:br>
              <a:endPara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002C7A"/>
                </a:solidFill>
                <a:effectLst/>
                <a:uLnTx/>
                <a:uFillTx/>
                <a:latin typeface="Fira Sans" panose="020B08030500000200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2C7A"/>
                </a:buClr>
                <a:buSzPct val="8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Leadership sprints target large providers and coach for small, rural </a:t>
              </a:r>
              <a:b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and remote providers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8CAF88F-1B79-2413-125A-E586965D4823}"/>
                </a:ext>
              </a:extLst>
            </p:cNvPr>
            <p:cNvSpPr/>
            <p:nvPr/>
          </p:nvSpPr>
          <p:spPr>
            <a:xfrm>
              <a:off x="522382" y="2243012"/>
              <a:ext cx="2482346" cy="735584"/>
            </a:xfrm>
            <a:prstGeom prst="roundRect">
              <a:avLst>
                <a:gd name="adj" fmla="val 30146"/>
              </a:avLst>
            </a:prstGeom>
            <a:gradFill flip="none" rotWithShape="1">
              <a:gsLst>
                <a:gs pos="31000">
                  <a:srgbClr val="002C7A"/>
                </a:gs>
                <a:gs pos="100000">
                  <a:srgbClr val="86B43A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27D669C-FBA7-28CE-4937-492D25CFD81A}"/>
                </a:ext>
              </a:extLst>
            </p:cNvPr>
            <p:cNvSpPr txBox="1"/>
            <p:nvPr/>
          </p:nvSpPr>
          <p:spPr>
            <a:xfrm>
              <a:off x="728071" y="2354744"/>
              <a:ext cx="2345044" cy="434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Older Australians </a:t>
              </a:r>
              <a:br>
                <a:rPr kumimoji="0" lang="en-AU" sz="16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</a:br>
              <a:r>
                <a:rPr kumimoji="0" lang="en-AU" sz="16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at the Centre of Care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10963A9-22F7-7928-1943-5EBA5E0028D1}"/>
                </a:ext>
              </a:extLst>
            </p:cNvPr>
            <p:cNvGrpSpPr/>
            <p:nvPr/>
          </p:nvGrpSpPr>
          <p:grpSpPr>
            <a:xfrm>
              <a:off x="410024" y="2013070"/>
              <a:ext cx="491019" cy="487168"/>
              <a:chOff x="11197300" y="3486004"/>
              <a:chExt cx="521183" cy="521183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724F333-2902-F7D9-D01D-B4B82F68F067}"/>
                  </a:ext>
                </a:extLst>
              </p:cNvPr>
              <p:cNvSpPr/>
              <p:nvPr/>
            </p:nvSpPr>
            <p:spPr>
              <a:xfrm>
                <a:off x="11197300" y="3486004"/>
                <a:ext cx="521183" cy="5211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000" b="0" i="0" u="none" strike="noStrike" kern="1200" cap="none" spc="0" normalizeH="0" baseline="0" noProof="0" err="1">
                  <a:ln>
                    <a:solidFill>
                      <a:srgbClr val="FFC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C1959F4-976D-2163-B701-9F901D93DDB1}"/>
                  </a:ext>
                </a:extLst>
              </p:cNvPr>
              <p:cNvSpPr/>
              <p:nvPr/>
            </p:nvSpPr>
            <p:spPr>
              <a:xfrm>
                <a:off x="11233359" y="3522063"/>
                <a:ext cx="449066" cy="44906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7B7CD2C-D4D5-21D6-6DDC-EFD089D61A12}"/>
                </a:ext>
              </a:extLst>
            </p:cNvPr>
            <p:cNvGrpSpPr/>
            <p:nvPr/>
          </p:nvGrpSpPr>
          <p:grpSpPr>
            <a:xfrm>
              <a:off x="305469" y="1843636"/>
              <a:ext cx="746162" cy="740310"/>
              <a:chOff x="11231804" y="3477212"/>
              <a:chExt cx="521183" cy="5211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3083B10F-05A3-BFD7-2F2A-D5510D6BBFE5}"/>
                  </a:ext>
                </a:extLst>
              </p:cNvPr>
              <p:cNvGrpSpPr/>
              <p:nvPr/>
            </p:nvGrpSpPr>
            <p:grpSpPr>
              <a:xfrm>
                <a:off x="11231804" y="3477212"/>
                <a:ext cx="521183" cy="521183"/>
                <a:chOff x="11231804" y="3477212"/>
                <a:chExt cx="521183" cy="521183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F1A8BF62-2E27-BB7C-FD1A-DD9AF19958D8}"/>
                    </a:ext>
                  </a:extLst>
                </p:cNvPr>
                <p:cNvSpPr/>
                <p:nvPr/>
              </p:nvSpPr>
              <p:spPr>
                <a:xfrm>
                  <a:off x="11231804" y="3477212"/>
                  <a:ext cx="521183" cy="521183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tIns="54000" rIns="54000" bIns="5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1200" cap="none" spc="0" normalizeH="0" baseline="0" noProof="0" err="1">
                    <a:ln>
                      <a:solidFill>
                        <a:srgbClr val="FFC000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BB0B1867-7FF0-D02C-8739-92178A5E90EB}"/>
                    </a:ext>
                  </a:extLst>
                </p:cNvPr>
                <p:cNvSpPr/>
                <p:nvPr/>
              </p:nvSpPr>
              <p:spPr>
                <a:xfrm>
                  <a:off x="11267863" y="3513271"/>
                  <a:ext cx="449066" cy="449066"/>
                </a:xfrm>
                <a:prstGeom prst="ellipse">
                  <a:avLst/>
                </a:prstGeom>
                <a:solidFill>
                  <a:srgbClr val="92D050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tIns="54000" rIns="54000" bIns="5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EDF3568-89F5-8158-9177-A7DBC88904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38" t="26288" r="58974" b="62146"/>
              <a:stretch/>
            </p:blipFill>
            <p:spPr>
              <a:xfrm>
                <a:off x="11268074" y="3509917"/>
                <a:ext cx="451966" cy="457036"/>
              </a:xfrm>
              <a:prstGeom prst="ellipse">
                <a:avLst/>
              </a:prstGeom>
              <a:ln w="25400">
                <a:solidFill>
                  <a:schemeClr val="bg1"/>
                </a:solidFill>
              </a:ln>
            </p:spPr>
          </p:pic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6D14A49-80B7-5327-7DBF-EDB1598553A8}"/>
                  </a:ext>
                </a:extLst>
              </p:cNvPr>
              <p:cNvSpPr/>
              <p:nvPr/>
            </p:nvSpPr>
            <p:spPr>
              <a:xfrm>
                <a:off x="11262915" y="3506844"/>
                <a:ext cx="460539" cy="46053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91E9B27-3643-8F5F-99CA-E19DEE7F85F1}"/>
                </a:ext>
              </a:extLst>
            </p:cNvPr>
            <p:cNvSpPr/>
            <p:nvPr/>
          </p:nvSpPr>
          <p:spPr>
            <a:xfrm>
              <a:off x="324959" y="1876959"/>
              <a:ext cx="706518" cy="672102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36B6CDF-443B-62AB-9FF1-95567C775D6B}"/>
                </a:ext>
              </a:extLst>
            </p:cNvPr>
            <p:cNvSpPr/>
            <p:nvPr/>
          </p:nvSpPr>
          <p:spPr>
            <a:xfrm>
              <a:off x="3222148" y="2243012"/>
              <a:ext cx="2482346" cy="735584"/>
            </a:xfrm>
            <a:prstGeom prst="roundRect">
              <a:avLst>
                <a:gd name="adj" fmla="val 31371"/>
              </a:avLst>
            </a:prstGeom>
            <a:gradFill flip="none" rotWithShape="1">
              <a:gsLst>
                <a:gs pos="0">
                  <a:srgbClr val="002C7A"/>
                </a:gs>
                <a:gs pos="30000">
                  <a:srgbClr val="002C7A"/>
                </a:gs>
                <a:gs pos="100000">
                  <a:schemeClr val="accent2">
                    <a:lumMod val="7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C7CA837-3DCC-A8DE-A8FD-6A0296AE5AD3}"/>
                </a:ext>
              </a:extLst>
            </p:cNvPr>
            <p:cNvSpPr txBox="1"/>
            <p:nvPr/>
          </p:nvSpPr>
          <p:spPr>
            <a:xfrm>
              <a:off x="3360210" y="2354744"/>
              <a:ext cx="2345044" cy="434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Obligations and Accountabilities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01FAE40-69A0-312B-E806-C7DB53002845}"/>
                </a:ext>
              </a:extLst>
            </p:cNvPr>
            <p:cNvGrpSpPr/>
            <p:nvPr/>
          </p:nvGrpSpPr>
          <p:grpSpPr>
            <a:xfrm>
              <a:off x="3108428" y="2013070"/>
              <a:ext cx="491019" cy="487168"/>
              <a:chOff x="11197300" y="4147247"/>
              <a:chExt cx="521183" cy="521183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001BF5E-6640-28E9-7632-D1E75A388C56}"/>
                  </a:ext>
                </a:extLst>
              </p:cNvPr>
              <p:cNvSpPr/>
              <p:nvPr/>
            </p:nvSpPr>
            <p:spPr>
              <a:xfrm>
                <a:off x="11197300" y="4147247"/>
                <a:ext cx="521183" cy="5211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000" b="0" i="0" u="none" strike="noStrike" kern="1200" cap="none" spc="0" normalizeH="0" baseline="0" noProof="0" err="1">
                  <a:ln>
                    <a:solidFill>
                      <a:srgbClr val="FFC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4D1C33F-8896-375D-882F-63F497C9F437}"/>
                  </a:ext>
                </a:extLst>
              </p:cNvPr>
              <p:cNvSpPr/>
              <p:nvPr/>
            </p:nvSpPr>
            <p:spPr>
              <a:xfrm>
                <a:off x="11233359" y="4183306"/>
                <a:ext cx="449066" cy="449066"/>
              </a:xfrm>
              <a:prstGeom prst="ellipse">
                <a:avLst/>
              </a:prstGeom>
              <a:solidFill>
                <a:srgbClr val="F68D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6035120-1748-C670-4239-472FADC9F920}"/>
                </a:ext>
              </a:extLst>
            </p:cNvPr>
            <p:cNvGrpSpPr/>
            <p:nvPr/>
          </p:nvGrpSpPr>
          <p:grpSpPr>
            <a:xfrm>
              <a:off x="3008872" y="1843636"/>
              <a:ext cx="746162" cy="740310"/>
              <a:chOff x="11231804" y="4112743"/>
              <a:chExt cx="521183" cy="5211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91E2554A-8C64-6062-B110-43A5CFF65D9D}"/>
                  </a:ext>
                </a:extLst>
              </p:cNvPr>
              <p:cNvGrpSpPr/>
              <p:nvPr/>
            </p:nvGrpSpPr>
            <p:grpSpPr>
              <a:xfrm>
                <a:off x="11231804" y="4112743"/>
                <a:ext cx="521183" cy="521183"/>
                <a:chOff x="11197300" y="4147247"/>
                <a:chExt cx="521183" cy="521183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CF68553-CD5A-5126-EE2C-5DA47AF57CF6}"/>
                    </a:ext>
                  </a:extLst>
                </p:cNvPr>
                <p:cNvSpPr/>
                <p:nvPr/>
              </p:nvSpPr>
              <p:spPr>
                <a:xfrm>
                  <a:off x="11197300" y="4147247"/>
                  <a:ext cx="521183" cy="521183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tIns="54000" rIns="54000" bIns="5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1200" cap="none" spc="0" normalizeH="0" baseline="0" noProof="0" err="1">
                    <a:ln>
                      <a:solidFill>
                        <a:srgbClr val="FFC000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C4DAE56D-29DB-5AC6-BF80-4329FE97BAE3}"/>
                    </a:ext>
                  </a:extLst>
                </p:cNvPr>
                <p:cNvSpPr/>
                <p:nvPr/>
              </p:nvSpPr>
              <p:spPr>
                <a:xfrm>
                  <a:off x="11233359" y="4183306"/>
                  <a:ext cx="449066" cy="449066"/>
                </a:xfrm>
                <a:prstGeom prst="ellipse">
                  <a:avLst/>
                </a:prstGeom>
                <a:solidFill>
                  <a:srgbClr val="F68D2E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tIns="54000" rIns="54000" bIns="5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B853CF7E-5C14-4B03-7D89-B91C3B3781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30" t="26007" r="32981" b="62427"/>
              <a:stretch/>
            </p:blipFill>
            <p:spPr>
              <a:xfrm>
                <a:off x="11267863" y="4138342"/>
                <a:ext cx="452074" cy="457145"/>
              </a:xfrm>
              <a:prstGeom prst="ellipse">
                <a:avLst/>
              </a:prstGeom>
              <a:ln w="25400">
                <a:solidFill>
                  <a:schemeClr val="bg1"/>
                </a:solidFill>
              </a:ln>
            </p:spPr>
          </p:pic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884C534-2BBF-ADAE-6A90-4AAEB8A29DAC}"/>
                  </a:ext>
                </a:extLst>
              </p:cNvPr>
              <p:cNvSpPr/>
              <p:nvPr/>
            </p:nvSpPr>
            <p:spPr>
              <a:xfrm>
                <a:off x="11262915" y="4139484"/>
                <a:ext cx="460539" cy="46053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6229EBE-81B8-D41C-D3C0-AC01AC4ED5BE}"/>
                </a:ext>
              </a:extLst>
            </p:cNvPr>
            <p:cNvSpPr/>
            <p:nvPr/>
          </p:nvSpPr>
          <p:spPr>
            <a:xfrm>
              <a:off x="3026127" y="1876959"/>
              <a:ext cx="706518" cy="672102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13937BA-10AB-4680-806E-E36817644D65}"/>
                </a:ext>
              </a:extLst>
            </p:cNvPr>
            <p:cNvSpPr/>
            <p:nvPr/>
          </p:nvSpPr>
          <p:spPr>
            <a:xfrm>
              <a:off x="5942921" y="2243012"/>
              <a:ext cx="2482345" cy="735584"/>
            </a:xfrm>
            <a:prstGeom prst="roundRect">
              <a:avLst>
                <a:gd name="adj" fmla="val 30146"/>
              </a:avLst>
            </a:prstGeom>
            <a:gradFill flip="none" rotWithShape="1">
              <a:gsLst>
                <a:gs pos="0">
                  <a:srgbClr val="002C7A"/>
                </a:gs>
                <a:gs pos="31000">
                  <a:srgbClr val="002C7A"/>
                </a:gs>
                <a:gs pos="100000">
                  <a:srgbClr val="C11577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4F46C70-67D4-1E69-FD47-32DF460794FD}"/>
                </a:ext>
              </a:extLst>
            </p:cNvPr>
            <p:cNvSpPr txBox="1"/>
            <p:nvPr/>
          </p:nvSpPr>
          <p:spPr>
            <a:xfrm>
              <a:off x="6186166" y="2354744"/>
              <a:ext cx="2345044" cy="434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Knowledge, Skills </a:t>
              </a:r>
              <a:br>
                <a:rPr kumimoji="0" lang="en-AU" sz="16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</a:br>
              <a:r>
                <a:rPr kumimoji="0" lang="en-AU" sz="16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and Experience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B19B616-3B75-B870-5704-51B046260FA8}"/>
                </a:ext>
              </a:extLst>
            </p:cNvPr>
            <p:cNvGrpSpPr/>
            <p:nvPr/>
          </p:nvGrpSpPr>
          <p:grpSpPr>
            <a:xfrm>
              <a:off x="5822943" y="2013070"/>
              <a:ext cx="491018" cy="487168"/>
              <a:chOff x="11197300" y="4800180"/>
              <a:chExt cx="521183" cy="521183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E365A3E7-62CA-02FD-4FC5-DDF100B12A88}"/>
                  </a:ext>
                </a:extLst>
              </p:cNvPr>
              <p:cNvSpPr/>
              <p:nvPr/>
            </p:nvSpPr>
            <p:spPr>
              <a:xfrm>
                <a:off x="11197300" y="4800180"/>
                <a:ext cx="521183" cy="5211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000" b="0" i="0" u="none" strike="noStrike" kern="1200" cap="none" spc="0" normalizeH="0" baseline="0" noProof="0" err="1">
                  <a:ln>
                    <a:solidFill>
                      <a:srgbClr val="FFC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68F447A-1673-909B-926A-BE930182F6A9}"/>
                  </a:ext>
                </a:extLst>
              </p:cNvPr>
              <p:cNvSpPr/>
              <p:nvPr/>
            </p:nvSpPr>
            <p:spPr>
              <a:xfrm>
                <a:off x="11233359" y="4836239"/>
                <a:ext cx="449066" cy="449066"/>
              </a:xfrm>
              <a:prstGeom prst="ellipse">
                <a:avLst/>
              </a:prstGeom>
              <a:solidFill>
                <a:srgbClr val="C600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5E81889-76CE-DD2F-13D7-3107B95EA87E}"/>
                </a:ext>
              </a:extLst>
            </p:cNvPr>
            <p:cNvGrpSpPr/>
            <p:nvPr/>
          </p:nvGrpSpPr>
          <p:grpSpPr>
            <a:xfrm>
              <a:off x="5721461" y="1843636"/>
              <a:ext cx="746161" cy="740310"/>
              <a:chOff x="11231804" y="4757050"/>
              <a:chExt cx="521183" cy="5211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2843D7A6-3197-307E-7DF5-EDCA8FEEE17D}"/>
                  </a:ext>
                </a:extLst>
              </p:cNvPr>
              <p:cNvGrpSpPr/>
              <p:nvPr/>
            </p:nvGrpSpPr>
            <p:grpSpPr>
              <a:xfrm>
                <a:off x="11231804" y="4757050"/>
                <a:ext cx="521183" cy="521183"/>
                <a:chOff x="11197300" y="4800180"/>
                <a:chExt cx="521183" cy="521183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6C2C458E-3A17-70CB-98D2-9985D342F578}"/>
                    </a:ext>
                  </a:extLst>
                </p:cNvPr>
                <p:cNvSpPr/>
                <p:nvPr/>
              </p:nvSpPr>
              <p:spPr>
                <a:xfrm>
                  <a:off x="11197300" y="4800180"/>
                  <a:ext cx="521183" cy="521183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tIns="54000" rIns="54000" bIns="5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1200" cap="none" spc="0" normalizeH="0" baseline="0" noProof="0" err="1">
                    <a:ln>
                      <a:solidFill>
                        <a:srgbClr val="FFC000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F6FE491-16AD-7965-54D1-89A2B9F7E3F2}"/>
                    </a:ext>
                  </a:extLst>
                </p:cNvPr>
                <p:cNvSpPr/>
                <p:nvPr/>
              </p:nvSpPr>
              <p:spPr>
                <a:xfrm>
                  <a:off x="11233359" y="4836239"/>
                  <a:ext cx="449066" cy="449066"/>
                </a:xfrm>
                <a:prstGeom prst="ellipse">
                  <a:avLst/>
                </a:prstGeom>
                <a:solidFill>
                  <a:srgbClr val="C6007E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tIns="54000" rIns="54000" bIns="5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615740D1-4FDD-B2FD-D4D7-D180AA3F1B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068" t="62099" r="32913" b="26463"/>
              <a:stretch/>
            </p:blipFill>
            <p:spPr>
              <a:xfrm>
                <a:off x="11267054" y="4783939"/>
                <a:ext cx="456400" cy="460334"/>
              </a:xfrm>
              <a:prstGeom prst="ellipse">
                <a:avLst/>
              </a:prstGeom>
              <a:ln w="25400">
                <a:solidFill>
                  <a:schemeClr val="bg1"/>
                </a:solidFill>
              </a:ln>
            </p:spPr>
          </p:pic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142D822-077C-8BF9-0703-64617CDBFDED}"/>
                  </a:ext>
                </a:extLst>
              </p:cNvPr>
              <p:cNvSpPr/>
              <p:nvPr/>
            </p:nvSpPr>
            <p:spPr>
              <a:xfrm>
                <a:off x="11262915" y="4786398"/>
                <a:ext cx="460539" cy="46053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B8D3A14-E0EA-3119-E871-5F5F5ACE5EF7}"/>
                </a:ext>
              </a:extLst>
            </p:cNvPr>
            <p:cNvSpPr/>
            <p:nvPr/>
          </p:nvSpPr>
          <p:spPr>
            <a:xfrm>
              <a:off x="5736163" y="1876959"/>
              <a:ext cx="706518" cy="672102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A6618457-824C-BF08-A10B-0AC289291A56}"/>
                </a:ext>
              </a:extLst>
            </p:cNvPr>
            <p:cNvSpPr/>
            <p:nvPr/>
          </p:nvSpPr>
          <p:spPr>
            <a:xfrm>
              <a:off x="8662045" y="2243012"/>
              <a:ext cx="2482346" cy="735584"/>
            </a:xfrm>
            <a:prstGeom prst="roundRect">
              <a:avLst>
                <a:gd name="adj" fmla="val 31371"/>
              </a:avLst>
            </a:prstGeom>
            <a:gradFill flip="none" rotWithShape="1">
              <a:gsLst>
                <a:gs pos="0">
                  <a:srgbClr val="002C7A"/>
                </a:gs>
                <a:gs pos="21000">
                  <a:srgbClr val="002C7A"/>
                </a:gs>
                <a:gs pos="100000">
                  <a:srgbClr val="712D83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41CF92B-20C7-0DAC-43E0-427D43264281}"/>
                </a:ext>
              </a:extLst>
            </p:cNvPr>
            <p:cNvSpPr txBox="1"/>
            <p:nvPr/>
          </p:nvSpPr>
          <p:spPr>
            <a:xfrm>
              <a:off x="8755078" y="2354744"/>
              <a:ext cx="2345045" cy="434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Leadership </a:t>
              </a:r>
              <a:br>
                <a:rPr kumimoji="0" lang="en-AU" sz="16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</a:br>
              <a:r>
                <a:rPr kumimoji="0" lang="en-AU" sz="16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and Culture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4A091CC-5F5D-1D5C-B96E-1CF86869E6A7}"/>
                </a:ext>
              </a:extLst>
            </p:cNvPr>
            <p:cNvGrpSpPr/>
            <p:nvPr/>
          </p:nvGrpSpPr>
          <p:grpSpPr>
            <a:xfrm>
              <a:off x="8538622" y="2013070"/>
              <a:ext cx="491019" cy="487168"/>
              <a:chOff x="11197300" y="5457288"/>
              <a:chExt cx="521183" cy="521183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33B1C02-309F-8812-0EB9-3E10F5A6AAE9}"/>
                  </a:ext>
                </a:extLst>
              </p:cNvPr>
              <p:cNvSpPr/>
              <p:nvPr/>
            </p:nvSpPr>
            <p:spPr>
              <a:xfrm>
                <a:off x="11197300" y="5457288"/>
                <a:ext cx="521183" cy="52118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000" b="0" i="0" u="none" strike="noStrike" kern="1200" cap="none" spc="0" normalizeH="0" baseline="0" noProof="0" err="1">
                  <a:ln>
                    <a:solidFill>
                      <a:srgbClr val="FFC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D8F280D-AD97-46D1-A6D6-E384BD65D32D}"/>
                  </a:ext>
                </a:extLst>
              </p:cNvPr>
              <p:cNvSpPr/>
              <p:nvPr/>
            </p:nvSpPr>
            <p:spPr>
              <a:xfrm>
                <a:off x="11233359" y="5493347"/>
                <a:ext cx="449066" cy="449066"/>
              </a:xfrm>
              <a:prstGeom prst="ellipse">
                <a:avLst/>
              </a:prstGeom>
              <a:solidFill>
                <a:srgbClr val="AA72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3CBE4FC-EFAE-E480-C48F-42357F50760E}"/>
                </a:ext>
              </a:extLst>
            </p:cNvPr>
            <p:cNvGrpSpPr/>
            <p:nvPr/>
          </p:nvGrpSpPr>
          <p:grpSpPr>
            <a:xfrm>
              <a:off x="8438046" y="1842937"/>
              <a:ext cx="746162" cy="740310"/>
              <a:chOff x="11231804" y="5381519"/>
              <a:chExt cx="521183" cy="5211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738B2CA8-ACB2-9BD3-A0FF-5AF57BB4FA06}"/>
                  </a:ext>
                </a:extLst>
              </p:cNvPr>
              <p:cNvGrpSpPr/>
              <p:nvPr/>
            </p:nvGrpSpPr>
            <p:grpSpPr>
              <a:xfrm>
                <a:off x="11231804" y="5381519"/>
                <a:ext cx="521183" cy="521183"/>
                <a:chOff x="11197300" y="5450527"/>
                <a:chExt cx="521183" cy="521183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824DA844-BF7F-13EA-5C7D-D739A1B05725}"/>
                    </a:ext>
                  </a:extLst>
                </p:cNvPr>
                <p:cNvSpPr/>
                <p:nvPr/>
              </p:nvSpPr>
              <p:spPr>
                <a:xfrm>
                  <a:off x="11197300" y="5450527"/>
                  <a:ext cx="521183" cy="521183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tIns="54000" rIns="54000" bIns="5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1200" cap="none" spc="0" normalizeH="0" baseline="0" noProof="0" err="1">
                    <a:ln>
                      <a:solidFill>
                        <a:srgbClr val="FFC000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0EBA6B7E-160B-E274-3773-58980188CA0A}"/>
                    </a:ext>
                  </a:extLst>
                </p:cNvPr>
                <p:cNvSpPr/>
                <p:nvPr/>
              </p:nvSpPr>
              <p:spPr>
                <a:xfrm>
                  <a:off x="11233359" y="5493347"/>
                  <a:ext cx="449066" cy="449066"/>
                </a:xfrm>
                <a:prstGeom prst="ellipse">
                  <a:avLst/>
                </a:prstGeom>
                <a:solidFill>
                  <a:srgbClr val="AA72D4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54000" tIns="54000" rIns="54000" bIns="5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2326967E-C375-852D-05A2-C23D2F70EC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05" t="62282" r="58970" b="26181"/>
              <a:stretch/>
            </p:blipFill>
            <p:spPr>
              <a:xfrm>
                <a:off x="11260931" y="5420743"/>
                <a:ext cx="462523" cy="458636"/>
              </a:xfrm>
              <a:prstGeom prst="ellipse">
                <a:avLst/>
              </a:prstGeom>
              <a:ln w="25400">
                <a:solidFill>
                  <a:schemeClr val="bg1"/>
                </a:solidFill>
              </a:ln>
            </p:spPr>
          </p:pic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C72276E1-E1DE-9E3F-1042-760B3D3B7CE6}"/>
                  </a:ext>
                </a:extLst>
              </p:cNvPr>
              <p:cNvSpPr/>
              <p:nvPr/>
            </p:nvSpPr>
            <p:spPr>
              <a:xfrm>
                <a:off x="11262915" y="5417485"/>
                <a:ext cx="460539" cy="46053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0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5E18113-3D8A-3B1B-2D2A-78380B6DD7C4}"/>
                </a:ext>
              </a:extLst>
            </p:cNvPr>
            <p:cNvSpPr/>
            <p:nvPr/>
          </p:nvSpPr>
          <p:spPr>
            <a:xfrm>
              <a:off x="8455995" y="1876959"/>
              <a:ext cx="706518" cy="672102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B15A822-5536-DEE3-982B-B46ABABB26C7}"/>
                </a:ext>
              </a:extLst>
            </p:cNvPr>
            <p:cNvSpPr txBox="1"/>
            <p:nvPr/>
          </p:nvSpPr>
          <p:spPr>
            <a:xfrm>
              <a:off x="690037" y="3257471"/>
              <a:ext cx="1310614" cy="28042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002C7A"/>
                  </a:solidFill>
                  <a:effectLst/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  <a:t>Online </a:t>
              </a: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002C7A"/>
                  </a:solidFill>
                  <a:effectLst/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</a:b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002C7A"/>
                  </a:solidFill>
                  <a:effectLst/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  <a:t>Learning modules and resources</a:t>
              </a: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endParaRPr kumimoji="0" lang="en-AU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2C7A"/>
                </a:buClr>
                <a:buSzPct val="8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17 Online learning modules and </a:t>
              </a:r>
              <a:b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flip guides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2C7A"/>
                </a:buClr>
                <a:buSzPct val="8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A toolkit with </a:t>
              </a:r>
              <a:b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topic guides and practical tools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F29AD74-9772-3E50-85C6-DA39093C3EF3}"/>
                </a:ext>
              </a:extLst>
            </p:cNvPr>
            <p:cNvSpPr txBox="1"/>
            <p:nvPr/>
          </p:nvSpPr>
          <p:spPr>
            <a:xfrm>
              <a:off x="2444621" y="3474098"/>
              <a:ext cx="1310614" cy="24082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002C7A"/>
                  </a:solidFill>
                  <a:effectLst/>
                  <a:uLnTx/>
                  <a:uFillTx/>
                  <a:latin typeface="Fira Sans" panose="020B0803050000020004" pitchFamily="34" charset="0"/>
                  <a:cs typeface="Arial" panose="020B0604020202020204" pitchFamily="34" charset="0"/>
                </a:rPr>
                <a:t>Webinars</a:t>
              </a: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</a:br>
              <a:endParaRPr kumimoji="0" lang="en-AU" sz="14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Fira Sans Light" panose="020B0403050000020004" pitchFamily="34" charset="0"/>
                <a:cs typeface="Arial" panose="020B0604020202020204" pitchFamily="34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2C7A"/>
                </a:buClr>
                <a:buSzPct val="80000"/>
                <a:buFont typeface="Arial" panose="020B0604020202020204" pitchFamily="34" charset="0"/>
                <a:buChar char="►"/>
                <a:tabLst/>
                <a:defRPr/>
              </a:pPr>
              <a:r>
                <a: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  <a:cs typeface="Arial" panose="020B0604020202020204" pitchFamily="34" charset="0"/>
                </a:rPr>
                <a:t>Monthly webinars for program participants involving panel discussions on key topics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93D14DC-E6B0-A387-9195-661B07BDCA85}"/>
                </a:ext>
              </a:extLst>
            </p:cNvPr>
            <p:cNvCxnSpPr>
              <a:cxnSpLocks/>
            </p:cNvCxnSpPr>
            <p:nvPr/>
          </p:nvCxnSpPr>
          <p:spPr>
            <a:xfrm>
              <a:off x="2472145" y="4260887"/>
              <a:ext cx="1295984" cy="0"/>
            </a:xfrm>
            <a:prstGeom prst="line">
              <a:avLst/>
            </a:prstGeom>
            <a:ln w="44450" cap="rnd">
              <a:solidFill>
                <a:srgbClr val="B9B5CB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494A39D-953C-DBB4-AD52-2B37A8DE7C18}"/>
                </a:ext>
              </a:extLst>
            </p:cNvPr>
            <p:cNvCxnSpPr>
              <a:cxnSpLocks/>
            </p:cNvCxnSpPr>
            <p:nvPr/>
          </p:nvCxnSpPr>
          <p:spPr>
            <a:xfrm>
              <a:off x="4258942" y="4260887"/>
              <a:ext cx="1295984" cy="0"/>
            </a:xfrm>
            <a:prstGeom prst="line">
              <a:avLst/>
            </a:prstGeom>
            <a:ln w="44450" cap="rnd">
              <a:solidFill>
                <a:srgbClr val="B9B5CB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6B15988-C76E-CA1E-3559-5F25AE27449C}"/>
                </a:ext>
              </a:extLst>
            </p:cNvPr>
            <p:cNvCxnSpPr>
              <a:cxnSpLocks/>
            </p:cNvCxnSpPr>
            <p:nvPr/>
          </p:nvCxnSpPr>
          <p:spPr>
            <a:xfrm>
              <a:off x="6065244" y="4260887"/>
              <a:ext cx="1295984" cy="0"/>
            </a:xfrm>
            <a:prstGeom prst="line">
              <a:avLst/>
            </a:prstGeom>
            <a:ln w="44450" cap="rnd">
              <a:solidFill>
                <a:srgbClr val="B9B5CB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0E2008A-1054-AFBD-3E36-41BADF753CBD}"/>
                </a:ext>
              </a:extLst>
            </p:cNvPr>
            <p:cNvCxnSpPr>
              <a:cxnSpLocks/>
            </p:cNvCxnSpPr>
            <p:nvPr/>
          </p:nvCxnSpPr>
          <p:spPr>
            <a:xfrm>
              <a:off x="7881649" y="4260887"/>
              <a:ext cx="1295984" cy="0"/>
            </a:xfrm>
            <a:prstGeom prst="line">
              <a:avLst/>
            </a:prstGeom>
            <a:ln w="44450" cap="rnd">
              <a:solidFill>
                <a:srgbClr val="B9B5CB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A4DCD51-DA90-BFC6-80B7-F0D74462CA94}"/>
                </a:ext>
              </a:extLst>
            </p:cNvPr>
            <p:cNvCxnSpPr>
              <a:cxnSpLocks/>
            </p:cNvCxnSpPr>
            <p:nvPr/>
          </p:nvCxnSpPr>
          <p:spPr>
            <a:xfrm>
              <a:off x="9701149" y="4260887"/>
              <a:ext cx="1295984" cy="0"/>
            </a:xfrm>
            <a:prstGeom prst="line">
              <a:avLst/>
            </a:prstGeom>
            <a:ln w="44450" cap="rnd">
              <a:solidFill>
                <a:srgbClr val="B9B5CB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32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C7B44FE-B81C-4A66-A55C-71B2621C94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9" imgH="349" progId="TCLayout.ActiveDocument.1">
                  <p:embed/>
                </p:oleObj>
              </mc:Choice>
              <mc:Fallback>
                <p:oleObj name="think-cell Slide" r:id="rId4" imgW="349" imgH="34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C7B44FE-B81C-4A66-A55C-71B2621C94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F4D4D54-3FA0-4B0D-B611-FECAB4012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274" y="1059059"/>
            <a:ext cx="3035813" cy="4404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94E5C7-E5F2-48F2-AA9E-05766C12E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6181" y="2129743"/>
            <a:ext cx="3041685" cy="4404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A2401394-9706-41DE-8331-4F31E27CE155}"/>
              </a:ext>
            </a:extLst>
          </p:cNvPr>
          <p:cNvSpPr txBox="1">
            <a:spLocks/>
          </p:cNvSpPr>
          <p:nvPr/>
        </p:nvSpPr>
        <p:spPr>
          <a:xfrm>
            <a:off x="293055" y="1105947"/>
            <a:ext cx="10334061" cy="55570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ira Sans ExtraBold" panose="020B0903050000020004" pitchFamily="34" charset="0"/>
              </a:rPr>
              <a:t>For the Board Kit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884BB5F-B6EB-5647-90EA-2F159519F0F0}"/>
              </a:ext>
            </a:extLst>
          </p:cNvPr>
          <p:cNvGrpSpPr/>
          <p:nvPr/>
        </p:nvGrpSpPr>
        <p:grpSpPr>
          <a:xfrm>
            <a:off x="396791" y="2120316"/>
            <a:ext cx="5978011" cy="4404360"/>
            <a:chOff x="396791" y="2139170"/>
            <a:chExt cx="5978011" cy="440436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DEB4409-FF05-455A-3487-D3F710268123}"/>
                </a:ext>
              </a:extLst>
            </p:cNvPr>
            <p:cNvSpPr>
              <a:spLocks/>
            </p:cNvSpPr>
            <p:nvPr/>
          </p:nvSpPr>
          <p:spPr>
            <a:xfrm>
              <a:off x="396791" y="4400010"/>
              <a:ext cx="1832361" cy="1012650"/>
            </a:xfrm>
            <a:prstGeom prst="roundRect">
              <a:avLst/>
            </a:prstGeom>
            <a:gradFill flip="none" rotWithShape="1">
              <a:gsLst>
                <a:gs pos="15000">
                  <a:srgbClr val="00296E"/>
                </a:gs>
                <a:gs pos="1770">
                  <a:srgbClr val="002060"/>
                </a:gs>
                <a:gs pos="44000">
                  <a:srgbClr val="005EB8">
                    <a:shade val="67500"/>
                    <a:satMod val="115000"/>
                  </a:srgbClr>
                </a:gs>
                <a:gs pos="67000">
                  <a:srgbClr val="2186B2"/>
                </a:gs>
                <a:gs pos="100000">
                  <a:srgbClr val="36AABA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Continuous Improvement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C06A911-D7A9-6F28-E379-444309A0420D}"/>
                </a:ext>
              </a:extLst>
            </p:cNvPr>
            <p:cNvSpPr>
              <a:spLocks/>
            </p:cNvSpPr>
            <p:nvPr/>
          </p:nvSpPr>
          <p:spPr>
            <a:xfrm>
              <a:off x="4542441" y="4400010"/>
              <a:ext cx="1832361" cy="1012650"/>
            </a:xfrm>
            <a:prstGeom prst="roundRect">
              <a:avLst/>
            </a:prstGeom>
            <a:gradFill flip="none" rotWithShape="1">
              <a:gsLst>
                <a:gs pos="15000">
                  <a:srgbClr val="00296E"/>
                </a:gs>
                <a:gs pos="1770">
                  <a:srgbClr val="002060"/>
                </a:gs>
                <a:gs pos="44000">
                  <a:srgbClr val="005EB8">
                    <a:shade val="67500"/>
                    <a:satMod val="115000"/>
                  </a:srgbClr>
                </a:gs>
                <a:gs pos="67000">
                  <a:srgbClr val="2186B2"/>
                </a:gs>
                <a:gs pos="100000">
                  <a:srgbClr val="36AABA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Setting Tone </a:t>
              </a: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</a:b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from the Top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367407F-B028-6BB1-5032-BC197F9CF5CF}"/>
                </a:ext>
              </a:extLst>
            </p:cNvPr>
            <p:cNvSpPr>
              <a:spLocks/>
            </p:cNvSpPr>
            <p:nvPr/>
          </p:nvSpPr>
          <p:spPr>
            <a:xfrm>
              <a:off x="2469868" y="4400010"/>
              <a:ext cx="1832361" cy="1012650"/>
            </a:xfrm>
            <a:prstGeom prst="roundRect">
              <a:avLst/>
            </a:prstGeom>
            <a:gradFill flip="none" rotWithShape="1">
              <a:gsLst>
                <a:gs pos="15000">
                  <a:srgbClr val="00296E"/>
                </a:gs>
                <a:gs pos="1770">
                  <a:srgbClr val="002060"/>
                </a:gs>
                <a:gs pos="44000">
                  <a:srgbClr val="005EB8">
                    <a:shade val="67500"/>
                    <a:satMod val="115000"/>
                  </a:srgbClr>
                </a:gs>
                <a:gs pos="67000">
                  <a:srgbClr val="2186B2"/>
                </a:gs>
                <a:gs pos="100000">
                  <a:srgbClr val="36AABA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Compliance </a:t>
              </a: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</a:b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with Clinical Governance Obligations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9C22E10-18B6-36DE-70F2-6CDE91AD593A}"/>
                </a:ext>
              </a:extLst>
            </p:cNvPr>
            <p:cNvSpPr>
              <a:spLocks/>
            </p:cNvSpPr>
            <p:nvPr/>
          </p:nvSpPr>
          <p:spPr>
            <a:xfrm>
              <a:off x="396791" y="5530880"/>
              <a:ext cx="1832361" cy="1012650"/>
            </a:xfrm>
            <a:prstGeom prst="roundRect">
              <a:avLst/>
            </a:prstGeom>
            <a:gradFill flip="none" rotWithShape="1">
              <a:gsLst>
                <a:gs pos="15000">
                  <a:srgbClr val="00296E"/>
                </a:gs>
                <a:gs pos="1770">
                  <a:srgbClr val="002060"/>
                </a:gs>
                <a:gs pos="44000">
                  <a:srgbClr val="005EB8">
                    <a:shade val="67500"/>
                    <a:satMod val="115000"/>
                  </a:srgbClr>
                </a:gs>
                <a:gs pos="67000">
                  <a:srgbClr val="2186B2"/>
                </a:gs>
                <a:gs pos="100000">
                  <a:srgbClr val="36AABA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Incident </a:t>
              </a: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</a:b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Learning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B24C8ED-1ED1-685C-3712-6A8F6FD79B45}"/>
                </a:ext>
              </a:extLst>
            </p:cNvPr>
            <p:cNvSpPr>
              <a:spLocks/>
            </p:cNvSpPr>
            <p:nvPr/>
          </p:nvSpPr>
          <p:spPr>
            <a:xfrm>
              <a:off x="4542441" y="5530880"/>
              <a:ext cx="1832361" cy="1012650"/>
            </a:xfrm>
            <a:prstGeom prst="roundRect">
              <a:avLst/>
            </a:prstGeom>
            <a:gradFill flip="none" rotWithShape="1">
              <a:gsLst>
                <a:gs pos="15000">
                  <a:srgbClr val="00296E"/>
                </a:gs>
                <a:gs pos="1770">
                  <a:srgbClr val="002060"/>
                </a:gs>
                <a:gs pos="44000">
                  <a:srgbClr val="005EB8">
                    <a:shade val="67500"/>
                    <a:satMod val="115000"/>
                  </a:srgbClr>
                </a:gs>
                <a:gs pos="67000">
                  <a:srgbClr val="2186B2"/>
                </a:gs>
                <a:gs pos="100000">
                  <a:srgbClr val="36AABA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Planning for </a:t>
              </a: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</a:b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the Future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5DCD534-FBE8-DC88-487C-B3E59F5C7F97}"/>
                </a:ext>
              </a:extLst>
            </p:cNvPr>
            <p:cNvSpPr>
              <a:spLocks/>
            </p:cNvSpPr>
            <p:nvPr/>
          </p:nvSpPr>
          <p:spPr>
            <a:xfrm>
              <a:off x="2469868" y="5530880"/>
              <a:ext cx="1832361" cy="1012650"/>
            </a:xfrm>
            <a:prstGeom prst="roundRect">
              <a:avLst/>
            </a:prstGeom>
            <a:gradFill flip="none" rotWithShape="1">
              <a:gsLst>
                <a:gs pos="15000">
                  <a:srgbClr val="00296E"/>
                </a:gs>
                <a:gs pos="1770">
                  <a:srgbClr val="002060"/>
                </a:gs>
                <a:gs pos="44000">
                  <a:srgbClr val="005EB8">
                    <a:shade val="67500"/>
                    <a:satMod val="115000"/>
                  </a:srgbClr>
                </a:gs>
                <a:gs pos="67000">
                  <a:srgbClr val="2186B2"/>
                </a:gs>
                <a:gs pos="100000">
                  <a:srgbClr val="36AABA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Consumers</a:t>
              </a: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</a:b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at the Centre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FF3864F-6554-0673-C132-53CEE96E8488}"/>
                </a:ext>
              </a:extLst>
            </p:cNvPr>
            <p:cNvSpPr>
              <a:spLocks/>
            </p:cNvSpPr>
            <p:nvPr/>
          </p:nvSpPr>
          <p:spPr>
            <a:xfrm>
              <a:off x="396791" y="2139170"/>
              <a:ext cx="1832361" cy="1012650"/>
            </a:xfrm>
            <a:prstGeom prst="roundRect">
              <a:avLst/>
            </a:prstGeom>
            <a:gradFill flip="none" rotWithShape="1">
              <a:gsLst>
                <a:gs pos="15000">
                  <a:srgbClr val="00296E"/>
                </a:gs>
                <a:gs pos="1770">
                  <a:srgbClr val="002060"/>
                </a:gs>
                <a:gs pos="44000">
                  <a:srgbClr val="005EB8">
                    <a:shade val="67500"/>
                    <a:satMod val="115000"/>
                  </a:srgbClr>
                </a:gs>
                <a:gs pos="67000">
                  <a:srgbClr val="2186B2"/>
                </a:gs>
                <a:gs pos="100000">
                  <a:srgbClr val="36AABA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Workforce Retention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E48AAA-0CCB-5429-8DFB-4765FA98D69A}"/>
                </a:ext>
              </a:extLst>
            </p:cNvPr>
            <p:cNvSpPr>
              <a:spLocks/>
            </p:cNvSpPr>
            <p:nvPr/>
          </p:nvSpPr>
          <p:spPr>
            <a:xfrm>
              <a:off x="4542441" y="2139170"/>
              <a:ext cx="1832361" cy="1012650"/>
            </a:xfrm>
            <a:prstGeom prst="roundRect">
              <a:avLst/>
            </a:prstGeom>
            <a:gradFill flip="none" rotWithShape="1">
              <a:gsLst>
                <a:gs pos="15000">
                  <a:srgbClr val="00296E"/>
                </a:gs>
                <a:gs pos="1770">
                  <a:srgbClr val="002060"/>
                </a:gs>
                <a:gs pos="44000">
                  <a:srgbClr val="005EB8">
                    <a:shade val="67500"/>
                    <a:satMod val="115000"/>
                  </a:srgbClr>
                </a:gs>
                <a:gs pos="67000">
                  <a:srgbClr val="2186B2"/>
                </a:gs>
                <a:gs pos="100000">
                  <a:srgbClr val="36AABA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Data Driven Decision Making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85721C0-1C13-2BFE-74B4-E8AA1A47F3B4}"/>
                </a:ext>
              </a:extLst>
            </p:cNvPr>
            <p:cNvSpPr>
              <a:spLocks/>
            </p:cNvSpPr>
            <p:nvPr/>
          </p:nvSpPr>
          <p:spPr>
            <a:xfrm>
              <a:off x="2469868" y="2139170"/>
              <a:ext cx="1832361" cy="1012650"/>
            </a:xfrm>
            <a:prstGeom prst="roundRect">
              <a:avLst/>
            </a:prstGeom>
            <a:gradFill flip="none" rotWithShape="1">
              <a:gsLst>
                <a:gs pos="15000">
                  <a:srgbClr val="00296E"/>
                </a:gs>
                <a:gs pos="1770">
                  <a:srgbClr val="002060"/>
                </a:gs>
                <a:gs pos="44000">
                  <a:srgbClr val="005EB8">
                    <a:shade val="67500"/>
                    <a:satMod val="115000"/>
                  </a:srgbClr>
                </a:gs>
                <a:gs pos="67000">
                  <a:srgbClr val="2186B2"/>
                </a:gs>
                <a:gs pos="100000">
                  <a:srgbClr val="36AABA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Effective Information Systems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2327DFE-53AA-4C90-3403-A9EA62380B3B}"/>
                </a:ext>
              </a:extLst>
            </p:cNvPr>
            <p:cNvSpPr>
              <a:spLocks/>
            </p:cNvSpPr>
            <p:nvPr/>
          </p:nvSpPr>
          <p:spPr>
            <a:xfrm>
              <a:off x="396791" y="3270041"/>
              <a:ext cx="1832361" cy="1012650"/>
            </a:xfrm>
            <a:prstGeom prst="roundRect">
              <a:avLst/>
            </a:prstGeom>
            <a:gradFill flip="none" rotWithShape="1">
              <a:gsLst>
                <a:gs pos="15000">
                  <a:srgbClr val="00296E"/>
                </a:gs>
                <a:gs pos="1770">
                  <a:srgbClr val="002060"/>
                </a:gs>
                <a:gs pos="44000">
                  <a:srgbClr val="005EB8">
                    <a:shade val="67500"/>
                    <a:satMod val="115000"/>
                  </a:srgbClr>
                </a:gs>
                <a:gs pos="67000">
                  <a:srgbClr val="2186B2"/>
                </a:gs>
                <a:gs pos="100000">
                  <a:srgbClr val="36AABA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Respecting </a:t>
              </a:r>
              <a:b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</a:b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Dignity of Risk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E994203-9E4F-003D-F6B0-A9B102FC326C}"/>
                </a:ext>
              </a:extLst>
            </p:cNvPr>
            <p:cNvSpPr>
              <a:spLocks/>
            </p:cNvSpPr>
            <p:nvPr/>
          </p:nvSpPr>
          <p:spPr>
            <a:xfrm>
              <a:off x="4542441" y="3270041"/>
              <a:ext cx="1832361" cy="1012650"/>
            </a:xfrm>
            <a:prstGeom prst="roundRect">
              <a:avLst/>
            </a:prstGeom>
            <a:gradFill flip="none" rotWithShape="1">
              <a:gsLst>
                <a:gs pos="15000">
                  <a:srgbClr val="00296E"/>
                </a:gs>
                <a:gs pos="1770">
                  <a:srgbClr val="002060"/>
                </a:gs>
                <a:gs pos="44000">
                  <a:srgbClr val="005EB8">
                    <a:shade val="67500"/>
                    <a:satMod val="115000"/>
                  </a:srgbClr>
                </a:gs>
                <a:gs pos="67000">
                  <a:srgbClr val="2186B2"/>
                </a:gs>
                <a:gs pos="100000">
                  <a:srgbClr val="36AABA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Skills and Composition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417E59D-CD31-27B4-54A2-CD3BF925E4E3}"/>
                </a:ext>
              </a:extLst>
            </p:cNvPr>
            <p:cNvSpPr>
              <a:spLocks/>
            </p:cNvSpPr>
            <p:nvPr/>
          </p:nvSpPr>
          <p:spPr>
            <a:xfrm>
              <a:off x="2469868" y="3270041"/>
              <a:ext cx="1832361" cy="1012650"/>
            </a:xfrm>
            <a:prstGeom prst="roundRect">
              <a:avLst/>
            </a:prstGeom>
            <a:gradFill flip="none" rotWithShape="1">
              <a:gsLst>
                <a:gs pos="15000">
                  <a:srgbClr val="00296E"/>
                </a:gs>
                <a:gs pos="1770">
                  <a:srgbClr val="002060"/>
                </a:gs>
                <a:gs pos="44000">
                  <a:srgbClr val="005EB8">
                    <a:shade val="67500"/>
                    <a:satMod val="115000"/>
                  </a:srgbClr>
                </a:gs>
                <a:gs pos="67000">
                  <a:srgbClr val="2186B2"/>
                </a:gs>
                <a:gs pos="100000">
                  <a:srgbClr val="36AABA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Bold" panose="020B0803050000020004" pitchFamily="34" charset="0"/>
                  <a:cs typeface="Arial" panose="020B0604020202020204" pitchFamily="34" charset="0"/>
                </a:rPr>
                <a:t>Governing Inclusively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5978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BB51FEB2-61FF-41C2-858B-22D3AFC11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52" y="1105947"/>
            <a:ext cx="10334061" cy="555706"/>
          </a:xfrm>
        </p:spPr>
        <p:txBody>
          <a:bodyPr/>
          <a:lstStyle/>
          <a:p>
            <a:r>
              <a:rPr lang="en-AU" sz="2800" b="1">
                <a:solidFill>
                  <a:srgbClr val="002060"/>
                </a:solidFill>
                <a:latin typeface="Fira Sans ExtraBold" panose="020B0903050000020004" pitchFamily="34" charset="0"/>
              </a:rPr>
              <a:t>Program enrolments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CEA67E-3B48-4E38-94DC-3200E653CB25}"/>
              </a:ext>
            </a:extLst>
          </p:cNvPr>
          <p:cNvSpPr txBox="1"/>
          <p:nvPr/>
        </p:nvSpPr>
        <p:spPr>
          <a:xfrm>
            <a:off x="476815" y="6404474"/>
            <a:ext cx="30796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rPr>
              <a:t>Source: Governing for Reform in Aged Care data 29/8/23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A8306C7-4911-4E0E-8500-81631C707E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1543042"/>
              </p:ext>
            </p:extLst>
          </p:nvPr>
        </p:nvGraphicFramePr>
        <p:xfrm>
          <a:off x="4036928" y="2602888"/>
          <a:ext cx="7242337" cy="3496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8DC3F1DA-4031-4F31-9A39-CC5EA0287DAF}"/>
              </a:ext>
            </a:extLst>
          </p:cNvPr>
          <p:cNvGrpSpPr/>
          <p:nvPr/>
        </p:nvGrpSpPr>
        <p:grpSpPr>
          <a:xfrm>
            <a:off x="7533443" y="1184599"/>
            <a:ext cx="3778719" cy="477054"/>
            <a:chOff x="7774272" y="1341157"/>
            <a:chExt cx="3778719" cy="47705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DD3E781-E0DA-4062-ABFE-78357F4A9DE7}"/>
                </a:ext>
              </a:extLst>
            </p:cNvPr>
            <p:cNvSpPr txBox="1"/>
            <p:nvPr/>
          </p:nvSpPr>
          <p:spPr>
            <a:xfrm>
              <a:off x="8021891" y="1341157"/>
              <a:ext cx="35311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</a:rPr>
                <a:t>Number of providers with at least one enrolled participant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Light" panose="020B0403050000020004" pitchFamily="34" charset="0"/>
                </a:rPr>
                <a:t>Number of providers in the aged care sector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854C7D1-48FE-4435-A1C0-11A09EEFD47A}"/>
                </a:ext>
              </a:extLst>
            </p:cNvPr>
            <p:cNvSpPr/>
            <p:nvPr/>
          </p:nvSpPr>
          <p:spPr>
            <a:xfrm>
              <a:off x="7774272" y="1390777"/>
              <a:ext cx="280235" cy="143637"/>
            </a:xfrm>
            <a:prstGeom prst="rect">
              <a:avLst/>
            </a:prstGeom>
            <a:solidFill>
              <a:srgbClr val="6C00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E144892-70BA-4BB2-85BF-80D0E44EF114}"/>
                </a:ext>
              </a:extLst>
            </p:cNvPr>
            <p:cNvSpPr/>
            <p:nvPr/>
          </p:nvSpPr>
          <p:spPr>
            <a:xfrm>
              <a:off x="7774272" y="1619435"/>
              <a:ext cx="280235" cy="143637"/>
            </a:xfrm>
            <a:prstGeom prst="rect">
              <a:avLst/>
            </a:prstGeom>
            <a:solidFill>
              <a:srgbClr val="008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86B2EDC9-E1F6-418D-B041-C6E423008D2C}"/>
              </a:ext>
            </a:extLst>
          </p:cNvPr>
          <p:cNvSpPr/>
          <p:nvPr/>
        </p:nvSpPr>
        <p:spPr>
          <a:xfrm>
            <a:off x="1274071" y="1910366"/>
            <a:ext cx="1578583" cy="1578583"/>
          </a:xfrm>
          <a:prstGeom prst="ellipse">
            <a:avLst/>
          </a:prstGeom>
          <a:noFill/>
          <a:ln w="38100">
            <a:solidFill>
              <a:srgbClr val="008FBF"/>
            </a:solidFill>
          </a:ln>
          <a:effectLst>
            <a:outerShdw blurRad="101600" dist="12700" dir="2700000" algn="tl" rotWithShape="0">
              <a:srgbClr val="008FB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 Light" panose="020B0403050000020004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42FE7CE-B0AB-493C-8537-B8FBDBDBD0E8}"/>
              </a:ext>
            </a:extLst>
          </p:cNvPr>
          <p:cNvCxnSpPr>
            <a:cxnSpLocks/>
            <a:stCxn id="52" idx="4"/>
            <a:endCxn id="54" idx="0"/>
          </p:cNvCxnSpPr>
          <p:nvPr/>
        </p:nvCxnSpPr>
        <p:spPr>
          <a:xfrm>
            <a:off x="2063363" y="3488949"/>
            <a:ext cx="0" cy="293246"/>
          </a:xfrm>
          <a:prstGeom prst="line">
            <a:avLst/>
          </a:prstGeom>
          <a:ln w="19050">
            <a:solidFill>
              <a:srgbClr val="008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4">
            <a:extLst>
              <a:ext uri="{FF2B5EF4-FFF2-40B4-BE49-F238E27FC236}">
                <a16:creationId xmlns:a16="http://schemas.microsoft.com/office/drawing/2014/main" id="{9221D819-42BC-4C25-A85F-120164CABB91}"/>
              </a:ext>
            </a:extLst>
          </p:cNvPr>
          <p:cNvSpPr txBox="1"/>
          <p:nvPr/>
        </p:nvSpPr>
        <p:spPr>
          <a:xfrm>
            <a:off x="910643" y="3782195"/>
            <a:ext cx="2305439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800" b="1">
                <a:solidFill>
                  <a:srgbClr val="002060"/>
                </a:solidFill>
                <a:latin typeface="Fira Sans ExtraBold" panose="020B0903050000020004" pitchFamily="34" charset="0"/>
                <a:ea typeface="+mj-ea"/>
                <a:cs typeface="+mj-cs"/>
              </a:rPr>
              <a:t>6,036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ira Sans Light" panose="020B0403050000020004" pitchFamily="34" charset="0"/>
                <a:cs typeface="Arial"/>
              </a:rPr>
              <a:t>Program enrolments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1CC976B-7C5C-4D40-AFF0-0FDCA582138A}"/>
              </a:ext>
            </a:extLst>
          </p:cNvPr>
          <p:cNvGrpSpPr/>
          <p:nvPr/>
        </p:nvGrpSpPr>
        <p:grpSpPr>
          <a:xfrm>
            <a:off x="1571262" y="2283441"/>
            <a:ext cx="990179" cy="1029619"/>
            <a:chOff x="1814513" y="2711451"/>
            <a:chExt cx="692150" cy="752475"/>
          </a:xfrm>
        </p:grpSpPr>
        <p:sp>
          <p:nvSpPr>
            <p:cNvPr id="56" name="Line 462">
              <a:extLst>
                <a:ext uri="{FF2B5EF4-FFF2-40B4-BE49-F238E27FC236}">
                  <a16:creationId xmlns:a16="http://schemas.microsoft.com/office/drawing/2014/main" id="{A4A72DF0-B376-4658-B8F2-57ED458BB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6163" y="3117851"/>
              <a:ext cx="0" cy="34925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  <p:sp>
          <p:nvSpPr>
            <p:cNvPr id="57" name="Line 463">
              <a:extLst>
                <a:ext uri="{FF2B5EF4-FFF2-40B4-BE49-F238E27FC236}">
                  <a16:creationId xmlns:a16="http://schemas.microsoft.com/office/drawing/2014/main" id="{5DF7115F-8F64-4ABA-977C-B4D432B8A5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5838" y="3105151"/>
              <a:ext cx="0" cy="36513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  <p:sp>
          <p:nvSpPr>
            <p:cNvPr id="58" name="Line 464">
              <a:extLst>
                <a:ext uri="{FF2B5EF4-FFF2-40B4-BE49-F238E27FC236}">
                  <a16:creationId xmlns:a16="http://schemas.microsoft.com/office/drawing/2014/main" id="{B1A4D62B-5673-47EC-99B0-3EF1F3A4D7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7100" y="3081338"/>
              <a:ext cx="0" cy="47625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  <p:sp>
          <p:nvSpPr>
            <p:cNvPr id="59" name="Freeform 465">
              <a:extLst>
                <a:ext uri="{FF2B5EF4-FFF2-40B4-BE49-F238E27FC236}">
                  <a16:creationId xmlns:a16="http://schemas.microsoft.com/office/drawing/2014/main" id="{C22EF061-BC17-4FC5-A68F-6D7C9047E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075" y="3403601"/>
              <a:ext cx="250825" cy="60325"/>
            </a:xfrm>
            <a:custGeom>
              <a:avLst/>
              <a:gdLst>
                <a:gd name="T0" fmla="*/ 0 w 84"/>
                <a:gd name="T1" fmla="*/ 20 h 20"/>
                <a:gd name="T2" fmla="*/ 0 w 84"/>
                <a:gd name="T3" fmla="*/ 4 h 20"/>
                <a:gd name="T4" fmla="*/ 4 w 84"/>
                <a:gd name="T5" fmla="*/ 0 h 20"/>
                <a:gd name="T6" fmla="*/ 80 w 84"/>
                <a:gd name="T7" fmla="*/ 0 h 20"/>
                <a:gd name="T8" fmla="*/ 84 w 84"/>
                <a:gd name="T9" fmla="*/ 4 h 20"/>
                <a:gd name="T10" fmla="*/ 84 w 84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0">
                  <a:moveTo>
                    <a:pt x="0" y="2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2" y="0"/>
                    <a:pt x="84" y="2"/>
                    <a:pt x="84" y="4"/>
                  </a:cubicBezTo>
                  <a:cubicBezTo>
                    <a:pt x="84" y="20"/>
                    <a:pt x="84" y="20"/>
                    <a:pt x="84" y="2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  <p:sp>
          <p:nvSpPr>
            <p:cNvPr id="60" name="Freeform 466">
              <a:extLst>
                <a:ext uri="{FF2B5EF4-FFF2-40B4-BE49-F238E27FC236}">
                  <a16:creationId xmlns:a16="http://schemas.microsoft.com/office/drawing/2014/main" id="{8F64A71E-A2FF-4885-B671-039F9E782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975" y="3094038"/>
              <a:ext cx="34925" cy="309563"/>
            </a:xfrm>
            <a:custGeom>
              <a:avLst/>
              <a:gdLst>
                <a:gd name="T0" fmla="*/ 0 w 12"/>
                <a:gd name="T1" fmla="*/ 0 h 104"/>
                <a:gd name="T2" fmla="*/ 12 w 12"/>
                <a:gd name="T3" fmla="*/ 12 h 104"/>
                <a:gd name="T4" fmla="*/ 12 w 12"/>
                <a:gd name="T5" fmla="*/ 40 h 104"/>
                <a:gd name="T6" fmla="*/ 4 w 12"/>
                <a:gd name="T7" fmla="*/ 92 h 104"/>
                <a:gd name="T8" fmla="*/ 4 w 12"/>
                <a:gd name="T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4">
                  <a:moveTo>
                    <a:pt x="0" y="0"/>
                  </a:moveTo>
                  <a:cubicBezTo>
                    <a:pt x="7" y="0"/>
                    <a:pt x="12" y="5"/>
                    <a:pt x="12" y="12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68"/>
                    <a:pt x="4" y="84"/>
                    <a:pt x="4" y="92"/>
                  </a:cubicBezTo>
                  <a:cubicBezTo>
                    <a:pt x="4" y="104"/>
                    <a:pt x="4" y="104"/>
                    <a:pt x="4" y="104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  <p:sp>
          <p:nvSpPr>
            <p:cNvPr id="61" name="Freeform 467">
              <a:extLst>
                <a:ext uri="{FF2B5EF4-FFF2-40B4-BE49-F238E27FC236}">
                  <a16:creationId xmlns:a16="http://schemas.microsoft.com/office/drawing/2014/main" id="{0F66ED96-01AF-4B49-8199-712C17FC3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650" y="3070226"/>
              <a:ext cx="36513" cy="58738"/>
            </a:xfrm>
            <a:custGeom>
              <a:avLst/>
              <a:gdLst>
                <a:gd name="T0" fmla="*/ 0 w 12"/>
                <a:gd name="T1" fmla="*/ 0 h 20"/>
                <a:gd name="T2" fmla="*/ 12 w 12"/>
                <a:gd name="T3" fmla="*/ 12 h 20"/>
                <a:gd name="T4" fmla="*/ 12 w 12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0">
                  <a:moveTo>
                    <a:pt x="0" y="0"/>
                  </a:moveTo>
                  <a:cubicBezTo>
                    <a:pt x="7" y="0"/>
                    <a:pt x="12" y="5"/>
                    <a:pt x="12" y="12"/>
                  </a:cubicBezTo>
                  <a:cubicBezTo>
                    <a:pt x="12" y="20"/>
                    <a:pt x="12" y="20"/>
                    <a:pt x="12" y="2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  <p:sp>
          <p:nvSpPr>
            <p:cNvPr id="62" name="Freeform 468">
              <a:extLst>
                <a:ext uri="{FF2B5EF4-FFF2-40B4-BE49-F238E27FC236}">
                  <a16:creationId xmlns:a16="http://schemas.microsoft.com/office/drawing/2014/main" id="{3624F4BB-B5CB-4C92-8401-6494D45E9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913" y="3046413"/>
              <a:ext cx="34925" cy="58738"/>
            </a:xfrm>
            <a:custGeom>
              <a:avLst/>
              <a:gdLst>
                <a:gd name="T0" fmla="*/ 0 w 12"/>
                <a:gd name="T1" fmla="*/ 0 h 20"/>
                <a:gd name="T2" fmla="*/ 12 w 12"/>
                <a:gd name="T3" fmla="*/ 12 h 20"/>
                <a:gd name="T4" fmla="*/ 12 w 12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0">
                  <a:moveTo>
                    <a:pt x="0" y="0"/>
                  </a:moveTo>
                  <a:cubicBezTo>
                    <a:pt x="7" y="0"/>
                    <a:pt x="12" y="5"/>
                    <a:pt x="12" y="12"/>
                  </a:cubicBezTo>
                  <a:cubicBezTo>
                    <a:pt x="12" y="20"/>
                    <a:pt x="12" y="20"/>
                    <a:pt x="12" y="2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  <p:sp>
          <p:nvSpPr>
            <p:cNvPr id="63" name="Freeform 469">
              <a:extLst>
                <a:ext uri="{FF2B5EF4-FFF2-40B4-BE49-F238E27FC236}">
                  <a16:creationId xmlns:a16="http://schemas.microsoft.com/office/drawing/2014/main" id="{686485EA-9F79-4838-A964-A19CEFDBE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075" y="2901951"/>
              <a:ext cx="73025" cy="287338"/>
            </a:xfrm>
            <a:custGeom>
              <a:avLst/>
              <a:gdLst>
                <a:gd name="T0" fmla="*/ 0 w 24"/>
                <a:gd name="T1" fmla="*/ 96 h 96"/>
                <a:gd name="T2" fmla="*/ 0 w 24"/>
                <a:gd name="T3" fmla="*/ 12 h 96"/>
                <a:gd name="T4" fmla="*/ 12 w 24"/>
                <a:gd name="T5" fmla="*/ 0 h 96"/>
                <a:gd name="T6" fmla="*/ 24 w 24"/>
                <a:gd name="T7" fmla="*/ 12 h 96"/>
                <a:gd name="T8" fmla="*/ 24 w 24"/>
                <a:gd name="T9" fmla="*/ 6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96">
                  <a:moveTo>
                    <a:pt x="0" y="9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60"/>
                    <a:pt x="24" y="60"/>
                    <a:pt x="24" y="60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  <p:sp>
          <p:nvSpPr>
            <p:cNvPr id="64" name="Freeform 470">
              <a:extLst>
                <a:ext uri="{FF2B5EF4-FFF2-40B4-BE49-F238E27FC236}">
                  <a16:creationId xmlns:a16="http://schemas.microsoft.com/office/drawing/2014/main" id="{3033818C-DEEA-424D-AE12-22C2929B1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3081338"/>
              <a:ext cx="131763" cy="322263"/>
            </a:xfrm>
            <a:custGeom>
              <a:avLst/>
              <a:gdLst>
                <a:gd name="T0" fmla="*/ 44 w 44"/>
                <a:gd name="T1" fmla="*/ 108 h 108"/>
                <a:gd name="T2" fmla="*/ 44 w 44"/>
                <a:gd name="T3" fmla="*/ 96 h 108"/>
                <a:gd name="T4" fmla="*/ 20 w 44"/>
                <a:gd name="T5" fmla="*/ 64 h 108"/>
                <a:gd name="T6" fmla="*/ 4 w 44"/>
                <a:gd name="T7" fmla="*/ 12 h 108"/>
                <a:gd name="T8" fmla="*/ 12 w 44"/>
                <a:gd name="T9" fmla="*/ 0 h 108"/>
                <a:gd name="T10" fmla="*/ 24 w 44"/>
                <a:gd name="T11" fmla="*/ 12 h 108"/>
                <a:gd name="T12" fmla="*/ 36 w 44"/>
                <a:gd name="T13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08">
                  <a:moveTo>
                    <a:pt x="44" y="108"/>
                  </a:moveTo>
                  <a:cubicBezTo>
                    <a:pt x="44" y="96"/>
                    <a:pt x="44" y="96"/>
                    <a:pt x="44" y="96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0" y="64"/>
                    <a:pt x="7" y="15"/>
                    <a:pt x="4" y="12"/>
                  </a:cubicBezTo>
                  <a:cubicBezTo>
                    <a:pt x="0" y="8"/>
                    <a:pt x="4" y="0"/>
                    <a:pt x="12" y="0"/>
                  </a:cubicBezTo>
                  <a:cubicBezTo>
                    <a:pt x="20" y="0"/>
                    <a:pt x="24" y="12"/>
                    <a:pt x="24" y="12"/>
                  </a:cubicBezTo>
                  <a:cubicBezTo>
                    <a:pt x="36" y="36"/>
                    <a:pt x="36" y="36"/>
                    <a:pt x="36" y="36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  <p:sp>
          <p:nvSpPr>
            <p:cNvPr id="65" name="Freeform 471">
              <a:extLst>
                <a:ext uri="{FF2B5EF4-FFF2-40B4-BE49-F238E27FC236}">
                  <a16:creationId xmlns:a16="http://schemas.microsoft.com/office/drawing/2014/main" id="{2A6EFD48-00A3-4C7E-88D8-3338811B2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2854326"/>
              <a:ext cx="168275" cy="158750"/>
            </a:xfrm>
            <a:custGeom>
              <a:avLst/>
              <a:gdLst>
                <a:gd name="T0" fmla="*/ 16 w 56"/>
                <a:gd name="T1" fmla="*/ 53 h 53"/>
                <a:gd name="T2" fmla="*/ 0 w 56"/>
                <a:gd name="T3" fmla="*/ 28 h 53"/>
                <a:gd name="T4" fmla="*/ 28 w 56"/>
                <a:gd name="T5" fmla="*/ 0 h 53"/>
                <a:gd name="T6" fmla="*/ 56 w 56"/>
                <a:gd name="T7" fmla="*/ 28 h 53"/>
                <a:gd name="T8" fmla="*/ 40 w 56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3">
                  <a:moveTo>
                    <a:pt x="16" y="53"/>
                  </a:moveTo>
                  <a:cubicBezTo>
                    <a:pt x="7" y="49"/>
                    <a:pt x="0" y="39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3" y="0"/>
                    <a:pt x="56" y="13"/>
                    <a:pt x="56" y="28"/>
                  </a:cubicBezTo>
                  <a:cubicBezTo>
                    <a:pt x="56" y="39"/>
                    <a:pt x="49" y="49"/>
                    <a:pt x="40" y="53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  <p:sp>
          <p:nvSpPr>
            <p:cNvPr id="66" name="Freeform 472">
              <a:extLst>
                <a:ext uri="{FF2B5EF4-FFF2-40B4-BE49-F238E27FC236}">
                  <a16:creationId xmlns:a16="http://schemas.microsoft.com/office/drawing/2014/main" id="{CA797556-6E30-4293-9D21-47138D70E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825" y="2806701"/>
              <a:ext cx="263525" cy="203200"/>
            </a:xfrm>
            <a:custGeom>
              <a:avLst/>
              <a:gdLst>
                <a:gd name="T0" fmla="*/ 7 w 88"/>
                <a:gd name="T1" fmla="*/ 68 h 68"/>
                <a:gd name="T2" fmla="*/ 0 w 88"/>
                <a:gd name="T3" fmla="*/ 44 h 68"/>
                <a:gd name="T4" fmla="*/ 44 w 88"/>
                <a:gd name="T5" fmla="*/ 0 h 68"/>
                <a:gd name="T6" fmla="*/ 88 w 88"/>
                <a:gd name="T7" fmla="*/ 44 h 68"/>
                <a:gd name="T8" fmla="*/ 81 w 88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68">
                  <a:moveTo>
                    <a:pt x="7" y="68"/>
                  </a:moveTo>
                  <a:cubicBezTo>
                    <a:pt x="3" y="61"/>
                    <a:pt x="0" y="53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68" y="0"/>
                    <a:pt x="88" y="20"/>
                    <a:pt x="88" y="44"/>
                  </a:cubicBezTo>
                  <a:cubicBezTo>
                    <a:pt x="88" y="53"/>
                    <a:pt x="85" y="61"/>
                    <a:pt x="81" y="68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  <p:sp>
          <p:nvSpPr>
            <p:cNvPr id="67" name="Freeform 473">
              <a:extLst>
                <a:ext uri="{FF2B5EF4-FFF2-40B4-BE49-F238E27FC236}">
                  <a16:creationId xmlns:a16="http://schemas.microsoft.com/office/drawing/2014/main" id="{000FBC82-243A-41A3-B59F-AEAA367B4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200" y="2759076"/>
              <a:ext cx="358775" cy="179388"/>
            </a:xfrm>
            <a:custGeom>
              <a:avLst/>
              <a:gdLst>
                <a:gd name="T0" fmla="*/ 0 w 120"/>
                <a:gd name="T1" fmla="*/ 60 h 60"/>
                <a:gd name="T2" fmla="*/ 60 w 120"/>
                <a:gd name="T3" fmla="*/ 0 h 60"/>
                <a:gd name="T4" fmla="*/ 120 w 120"/>
                <a:gd name="T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0" h="60">
                  <a:moveTo>
                    <a:pt x="0" y="60"/>
                  </a:moveTo>
                  <a:cubicBezTo>
                    <a:pt x="0" y="27"/>
                    <a:pt x="27" y="0"/>
                    <a:pt x="60" y="0"/>
                  </a:cubicBezTo>
                  <a:cubicBezTo>
                    <a:pt x="93" y="0"/>
                    <a:pt x="120" y="27"/>
                    <a:pt x="120" y="6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  <p:sp>
          <p:nvSpPr>
            <p:cNvPr id="68" name="Freeform 474">
              <a:extLst>
                <a:ext uri="{FF2B5EF4-FFF2-40B4-BE49-F238E27FC236}">
                  <a16:creationId xmlns:a16="http://schemas.microsoft.com/office/drawing/2014/main" id="{EEC64E19-B192-4B96-8598-6A207DCC1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513" y="2711451"/>
              <a:ext cx="692150" cy="454025"/>
            </a:xfrm>
            <a:custGeom>
              <a:avLst/>
              <a:gdLst>
                <a:gd name="T0" fmla="*/ 56 w 232"/>
                <a:gd name="T1" fmla="*/ 152 h 152"/>
                <a:gd name="T2" fmla="*/ 4 w 232"/>
                <a:gd name="T3" fmla="*/ 152 h 152"/>
                <a:gd name="T4" fmla="*/ 0 w 232"/>
                <a:gd name="T5" fmla="*/ 148 h 152"/>
                <a:gd name="T6" fmla="*/ 0 w 232"/>
                <a:gd name="T7" fmla="*/ 4 h 152"/>
                <a:gd name="T8" fmla="*/ 4 w 232"/>
                <a:gd name="T9" fmla="*/ 0 h 152"/>
                <a:gd name="T10" fmla="*/ 228 w 232"/>
                <a:gd name="T11" fmla="*/ 0 h 152"/>
                <a:gd name="T12" fmla="*/ 232 w 232"/>
                <a:gd name="T13" fmla="*/ 4 h 152"/>
                <a:gd name="T14" fmla="*/ 232 w 232"/>
                <a:gd name="T15" fmla="*/ 148 h 152"/>
                <a:gd name="T16" fmla="*/ 228 w 232"/>
                <a:gd name="T17" fmla="*/ 152 h 152"/>
                <a:gd name="T18" fmla="*/ 200 w 232"/>
                <a:gd name="T1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2" h="152">
                  <a:moveTo>
                    <a:pt x="56" y="152"/>
                  </a:moveTo>
                  <a:cubicBezTo>
                    <a:pt x="4" y="152"/>
                    <a:pt x="4" y="152"/>
                    <a:pt x="4" y="152"/>
                  </a:cubicBezTo>
                  <a:cubicBezTo>
                    <a:pt x="2" y="152"/>
                    <a:pt x="0" y="150"/>
                    <a:pt x="0" y="14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30" y="0"/>
                    <a:pt x="232" y="2"/>
                    <a:pt x="232" y="4"/>
                  </a:cubicBezTo>
                  <a:cubicBezTo>
                    <a:pt x="232" y="148"/>
                    <a:pt x="232" y="148"/>
                    <a:pt x="232" y="148"/>
                  </a:cubicBezTo>
                  <a:cubicBezTo>
                    <a:pt x="232" y="150"/>
                    <a:pt x="230" y="152"/>
                    <a:pt x="228" y="152"/>
                  </a:cubicBezTo>
                  <a:cubicBezTo>
                    <a:pt x="200" y="152"/>
                    <a:pt x="200" y="152"/>
                    <a:pt x="200" y="152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  <p:sp>
          <p:nvSpPr>
            <p:cNvPr id="69" name="Line 475">
              <a:extLst>
                <a:ext uri="{FF2B5EF4-FFF2-40B4-BE49-F238E27FC236}">
                  <a16:creationId xmlns:a16="http://schemas.microsoft.com/office/drawing/2014/main" id="{956C64B3-C149-46D8-AA24-B1207D1EAF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62138" y="2747963"/>
              <a:ext cx="0" cy="417513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  <p:sp>
          <p:nvSpPr>
            <p:cNvPr id="70" name="Line 476">
              <a:extLst>
                <a:ext uri="{FF2B5EF4-FFF2-40B4-BE49-F238E27FC236}">
                  <a16:creationId xmlns:a16="http://schemas.microsoft.com/office/drawing/2014/main" id="{34357A37-BEA7-44B9-8E62-FDBC7DF64D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59038" y="2711451"/>
              <a:ext cx="0" cy="417513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7DACED-2B94-9658-7E8F-50169A8F52A4}"/>
              </a:ext>
            </a:extLst>
          </p:cNvPr>
          <p:cNvCxnSpPr>
            <a:cxnSpLocks/>
          </p:cNvCxnSpPr>
          <p:nvPr/>
        </p:nvCxnSpPr>
        <p:spPr>
          <a:xfrm flipH="1">
            <a:off x="2063362" y="4717432"/>
            <a:ext cx="1" cy="293246"/>
          </a:xfrm>
          <a:prstGeom prst="line">
            <a:avLst/>
          </a:prstGeom>
          <a:ln w="19050">
            <a:solidFill>
              <a:srgbClr val="008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DAF3D09D-C0D8-42DE-9DB5-4433E4423F1F}"/>
              </a:ext>
            </a:extLst>
          </p:cNvPr>
          <p:cNvSpPr txBox="1"/>
          <p:nvPr/>
        </p:nvSpPr>
        <p:spPr>
          <a:xfrm>
            <a:off x="6181949" y="2134721"/>
            <a:ext cx="28014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ira Sans Light" panose="020B0403050000020004" pitchFamily="34" charset="0"/>
              </a:rPr>
              <a:t>Representation by care type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</a:rPr>
              <a:t>Number of providers</a:t>
            </a: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584BEBE5-E6CC-4D9B-AFA6-0B239B47554C}"/>
              </a:ext>
            </a:extLst>
          </p:cNvPr>
          <p:cNvSpPr txBox="1"/>
          <p:nvPr/>
        </p:nvSpPr>
        <p:spPr>
          <a:xfrm>
            <a:off x="991770" y="4984879"/>
            <a:ext cx="2087431" cy="80021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800" b="1">
                <a:solidFill>
                  <a:srgbClr val="002060"/>
                </a:solidFill>
                <a:latin typeface="Fira Sans ExtraBold" panose="020B0903050000020004" pitchFamily="34" charset="0"/>
                <a:ea typeface="+mj-ea"/>
                <a:cs typeface="+mj-cs"/>
              </a:rPr>
              <a:t>919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ira Sans Light" panose="020B0403050000020004" pitchFamily="34" charset="0"/>
                <a:cs typeface="Arial"/>
              </a:rPr>
              <a:t>Providers enrolled</a:t>
            </a:r>
          </a:p>
        </p:txBody>
      </p:sp>
    </p:spTree>
    <p:extLst>
      <p:ext uri="{BB962C8B-B14F-4D97-AF65-F5344CB8AC3E}">
        <p14:creationId xmlns:p14="http://schemas.microsoft.com/office/powerpoint/2010/main" val="1851706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92E207-2B54-F3D4-3657-98CC55BCEE27}"/>
              </a:ext>
            </a:extLst>
          </p:cNvPr>
          <p:cNvSpPr/>
          <p:nvPr/>
        </p:nvSpPr>
        <p:spPr>
          <a:xfrm>
            <a:off x="779458" y="4810923"/>
            <a:ext cx="6711234" cy="518459"/>
          </a:xfrm>
          <a:prstGeom prst="roundRect">
            <a:avLst>
              <a:gd name="adj" fmla="val 5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0D32BB-CD7D-4A18-8590-338C8C0BB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31" y="4813404"/>
            <a:ext cx="6618868" cy="481515"/>
          </a:xfrm>
        </p:spPr>
        <p:txBody>
          <a:bodyPr/>
          <a:lstStyle/>
          <a:p>
            <a:r>
              <a:rPr lang="en-AU" sz="3200">
                <a:solidFill>
                  <a:schemeClr val="bg1"/>
                </a:solidFill>
                <a:latin typeface="Fira Sans Light" panose="020B0403050000020004" pitchFamily="34" charset="0"/>
                <a:cs typeface="Arial" panose="020B0604020202020204" pitchFamily="34" charset="0"/>
              </a:rPr>
              <a:t>https://gfr.agedcarequality.gov.au/ </a:t>
            </a:r>
            <a:br>
              <a:rPr lang="en-AU" sz="330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</a:br>
            <a:endParaRPr lang="en-AU" sz="330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F0DCC-7E90-4AE5-A730-EA35B62A3E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6"/>
          <a:stretch/>
        </p:blipFill>
        <p:spPr>
          <a:xfrm>
            <a:off x="8571344" y="1422320"/>
            <a:ext cx="2373749" cy="18087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820AB9-8EC3-5252-1E5B-524F31ACBBB0}"/>
              </a:ext>
            </a:extLst>
          </p:cNvPr>
          <p:cNvSpPr/>
          <p:nvPr/>
        </p:nvSpPr>
        <p:spPr>
          <a:xfrm>
            <a:off x="724773" y="3428999"/>
            <a:ext cx="7662226" cy="10926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u="none" strike="noStrike" kern="1200" cap="none" spc="0" normalizeH="0" baseline="0" noProof="0">
                <a:ln w="13462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r="4800000" algn="bl" rotWithShape="0">
                    <a:srgbClr val="3D94B0"/>
                  </a:outerShdw>
                </a:effectLst>
                <a:uLnTx/>
                <a:uFillTx/>
                <a:latin typeface="Fira Sans Light"/>
              </a:rPr>
              <a:t>Any questions?</a:t>
            </a:r>
            <a:endParaRPr lang="en-US" sz="6500" b="1" u="none" strike="noStrike" kern="1200" cap="none" spc="0" normalizeH="0" baseline="0" noProof="0">
              <a:ln w="13462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r="4800000" algn="bl" rotWithShape="0">
                  <a:srgbClr val="3D94B0"/>
                </a:outerShdw>
              </a:effectLst>
              <a:uLnTx/>
              <a:uFillTx/>
              <a:latin typeface="Fira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387438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in a wheelchair talking to a nurse&#10;&#10;Description automatically generated">
            <a:extLst>
              <a:ext uri="{FF2B5EF4-FFF2-40B4-BE49-F238E27FC236}">
                <a16:creationId xmlns:a16="http://schemas.microsoft.com/office/drawing/2014/main" id="{68550C0D-047D-D3B5-24DC-E1692845CC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5" t="3" r="25397" b="-3"/>
          <a:stretch/>
        </p:blipFill>
        <p:spPr>
          <a:xfrm>
            <a:off x="7072313" y="0"/>
            <a:ext cx="5119687" cy="6858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1016FDB-40D7-BCB1-5685-5E7681BC4510}"/>
              </a:ext>
            </a:extLst>
          </p:cNvPr>
          <p:cNvSpPr/>
          <p:nvPr/>
        </p:nvSpPr>
        <p:spPr>
          <a:xfrm rot="10800000">
            <a:off x="6292516" y="0"/>
            <a:ext cx="5899484" cy="221381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C616D-D772-EE46-87F3-DD2ED4844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"/>
            <a:ext cx="8735372" cy="685761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52674-ACEB-7375-A65D-DCF2C26A6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1542042"/>
            <a:ext cx="6593712" cy="400801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r>
              <a:rPr lang="en-AU" sz="2400">
                <a:solidFill>
                  <a:schemeClr val="tx1"/>
                </a:solidFill>
                <a:latin typeface="Fira Sans Light"/>
              </a:rPr>
              <a:t>an overview of the provider governance reforms</a:t>
            </a:r>
          </a:p>
          <a:p>
            <a:pPr marL="285750" indent="-28575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</a:pPr>
            <a:r>
              <a:rPr lang="en-AU" sz="2400">
                <a:solidFill>
                  <a:schemeClr val="tx1"/>
                </a:solidFill>
                <a:latin typeface="Fira Sans Light"/>
              </a:rPr>
              <a:t>implementation dates</a:t>
            </a:r>
          </a:p>
          <a:p>
            <a:pPr marL="285750" indent="-28575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r>
              <a:rPr lang="en-AU" sz="2400">
                <a:solidFill>
                  <a:schemeClr val="tx1"/>
                </a:solidFill>
                <a:latin typeface="Fira Sans Light"/>
              </a:rPr>
              <a:t>who they apply to</a:t>
            </a:r>
          </a:p>
          <a:p>
            <a:pPr marL="285750" indent="-28575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</a:pPr>
            <a:r>
              <a:rPr lang="en-AU" sz="2400">
                <a:solidFill>
                  <a:schemeClr val="tx1"/>
                </a:solidFill>
                <a:latin typeface="Fira Sans Light"/>
              </a:rPr>
              <a:t>the determinations process for providers</a:t>
            </a:r>
            <a:br>
              <a:rPr lang="en-AU" sz="2400">
                <a:latin typeface="Fira Sans Light" panose="020B0403050000020004" pitchFamily="34" charset="0"/>
              </a:rPr>
            </a:br>
            <a:r>
              <a:rPr lang="en-AU" sz="2400">
                <a:solidFill>
                  <a:schemeClr val="tx1"/>
                </a:solidFill>
                <a:latin typeface="Fira Sans Light"/>
              </a:rPr>
              <a:t>that are currently not able to meet the requirements </a:t>
            </a:r>
            <a:endParaRPr lang="en-AU" sz="2400">
              <a:solidFill>
                <a:schemeClr val="tx1"/>
              </a:solidFill>
              <a:latin typeface="Fira Sans Light" panose="020B0403050000020004" pitchFamily="34" charset="0"/>
            </a:endParaRPr>
          </a:p>
          <a:p>
            <a:pPr marL="285750" lvl="1" indent="-28575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</a:pPr>
            <a:r>
              <a:rPr lang="en-AU">
                <a:latin typeface="Fira Sans Light"/>
              </a:rPr>
              <a:t>how the Governing for Reform in Aged Care program can support your organisation to lift their clinical and organisational governance capability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D3148B-3F86-30EE-FFFA-D950B49D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57863"/>
            <a:ext cx="5991827" cy="537936"/>
          </a:xfrm>
        </p:spPr>
        <p:txBody>
          <a:bodyPr>
            <a:normAutofit fontScale="90000"/>
          </a:bodyPr>
          <a:lstStyle/>
          <a:p>
            <a:r>
              <a:rPr lang="en-AU"/>
              <a:t>Key topics we’ll cover today:</a:t>
            </a:r>
          </a:p>
        </p:txBody>
      </p:sp>
      <p:pic>
        <p:nvPicPr>
          <p:cNvPr id="11" name="Picture 1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C791B1C-6CA9-BC21-F176-FED27BF4A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58" y="435064"/>
            <a:ext cx="1485976" cy="457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A4D7F1-1041-A39C-5EE0-AED6D38815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4" b="1"/>
          <a:stretch/>
        </p:blipFill>
        <p:spPr>
          <a:xfrm>
            <a:off x="0" y="6742252"/>
            <a:ext cx="12192000" cy="11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53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group of people looking at a tablet&#10;&#10;Description automatically generated">
            <a:extLst>
              <a:ext uri="{FF2B5EF4-FFF2-40B4-BE49-F238E27FC236}">
                <a16:creationId xmlns:a16="http://schemas.microsoft.com/office/drawing/2014/main" id="{9E592FD7-7FE2-2D04-0140-EF6C1E3ABE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1" r="36311"/>
          <a:stretch/>
        </p:blipFill>
        <p:spPr>
          <a:xfrm>
            <a:off x="7072313" y="0"/>
            <a:ext cx="5119687" cy="6858000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519B150-3256-4600-A6A6-D242139E5EBC}"/>
              </a:ext>
            </a:extLst>
          </p:cNvPr>
          <p:cNvSpPr/>
          <p:nvPr/>
        </p:nvSpPr>
        <p:spPr>
          <a:xfrm rot="10800000">
            <a:off x="6292516" y="0"/>
            <a:ext cx="5899484" cy="221381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C616D-D772-EE46-87F3-DD2ED4844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"/>
            <a:ext cx="8735372" cy="685761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52674-ACEB-7375-A65D-DCF2C26A6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1542042"/>
            <a:ext cx="6593712" cy="4008016"/>
          </a:xfrm>
        </p:spPr>
        <p:txBody>
          <a:bodyPr>
            <a:normAutofit/>
          </a:bodyPr>
          <a:lstStyle/>
          <a:p>
            <a:pPr marL="285750" indent="-28575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r>
              <a:rPr lang="en-GB" sz="2200">
                <a:solidFill>
                  <a:schemeClr val="tx1"/>
                </a:solidFill>
                <a:latin typeface="Fira Sans Light" panose="020B0403050000020004" pitchFamily="34" charset="0"/>
              </a:rPr>
              <a:t>The right mix of people in any organisation is a key factor in driving continuous improvement </a:t>
            </a:r>
          </a:p>
          <a:p>
            <a:pPr marL="285750" indent="-28575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r>
              <a:rPr lang="en-GB" sz="2200">
                <a:solidFill>
                  <a:schemeClr val="tx1"/>
                </a:solidFill>
                <a:latin typeface="Fira Sans Light" panose="020B0403050000020004" pitchFamily="34" charset="0"/>
              </a:rPr>
              <a:t>Our role is to help organisations meet the provider governance requirements through support and resources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D3148B-3F86-30EE-FFFA-D950B49D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57863"/>
            <a:ext cx="5991827" cy="537936"/>
          </a:xfrm>
        </p:spPr>
        <p:txBody>
          <a:bodyPr>
            <a:normAutofit fontScale="90000"/>
          </a:bodyPr>
          <a:lstStyle/>
          <a:p>
            <a:r>
              <a:rPr lang="en-AU">
                <a:latin typeface="Fira Sans ExtraBold"/>
              </a:rPr>
              <a:t>Context and background</a:t>
            </a:r>
            <a:endParaRPr lang="en-AU"/>
          </a:p>
        </p:txBody>
      </p:sp>
      <p:pic>
        <p:nvPicPr>
          <p:cNvPr id="11" name="Picture 1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C791B1C-6CA9-BC21-F176-FED27BF4A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58" y="435064"/>
            <a:ext cx="1485976" cy="457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A4D7F1-1041-A39C-5EE0-AED6D38815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4" b="1"/>
          <a:stretch/>
        </p:blipFill>
        <p:spPr>
          <a:xfrm>
            <a:off x="0" y="6742252"/>
            <a:ext cx="12192000" cy="11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45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sitting on a couch holding a notebook and pen&#10;&#10;Description automatically generated">
            <a:extLst>
              <a:ext uri="{FF2B5EF4-FFF2-40B4-BE49-F238E27FC236}">
                <a16:creationId xmlns:a16="http://schemas.microsoft.com/office/drawing/2014/main" id="{53BDBE8A-A459-3318-C545-2DFCC36D64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 t="3" r="12558" b="-3"/>
          <a:stretch/>
        </p:blipFill>
        <p:spPr>
          <a:xfrm>
            <a:off x="5264603" y="0"/>
            <a:ext cx="6927397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0A45E9-D6D7-2C42-E882-7650B748C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27" y="190"/>
            <a:ext cx="6927397" cy="685761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FC8A038-DEB5-EF92-4427-9B1EBBCF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638" y="2064439"/>
            <a:ext cx="4305301" cy="1364561"/>
          </a:xfrm>
        </p:spPr>
        <p:txBody>
          <a:bodyPr>
            <a:normAutofit fontScale="90000"/>
          </a:bodyPr>
          <a:lstStyle/>
          <a:p>
            <a:r>
              <a:rPr lang="en-AU" sz="4900">
                <a:latin typeface="Fira Sans ExtraBold"/>
              </a:rPr>
              <a:t>Louise Macleod</a:t>
            </a:r>
            <a:br>
              <a:rPr lang="en-AU"/>
            </a:br>
            <a:r>
              <a:rPr lang="en-AU" sz="2800">
                <a:latin typeface="Fira Sans ExtraBold"/>
              </a:rPr>
              <a:t>Complaints Commissioner</a:t>
            </a:r>
            <a:br>
              <a:rPr lang="en-AU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AU" sz="28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18FBC-5FEC-4F10-1E25-E8ECEC1A38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4637" y="3619982"/>
            <a:ext cx="4305301" cy="104858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sz="2400">
                <a:solidFill>
                  <a:schemeClr val="bg1"/>
                </a:solidFill>
                <a:latin typeface="Fira Sans Light" panose="020B0403050000020004" pitchFamily="34" charset="0"/>
              </a:rPr>
              <a:t>Overview of the provider governance reforms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2038A66-743C-A95C-0440-086156F1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0955" y="3444547"/>
            <a:ext cx="403755" cy="0"/>
          </a:xfrm>
          <a:prstGeom prst="line">
            <a:avLst/>
          </a:prstGeom>
          <a:ln w="12700">
            <a:solidFill>
              <a:srgbClr val="A0CD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42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and person sitting on a couch&#10;&#10;Description automatically generated">
            <a:extLst>
              <a:ext uri="{FF2B5EF4-FFF2-40B4-BE49-F238E27FC236}">
                <a16:creationId xmlns:a16="http://schemas.microsoft.com/office/drawing/2014/main" id="{99B19D75-6D5B-2441-493C-75AA1E57D3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2" r="41946"/>
          <a:stretch/>
        </p:blipFill>
        <p:spPr>
          <a:xfrm>
            <a:off x="7072313" y="0"/>
            <a:ext cx="5119687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F9DF69-B8FB-E09B-8B3E-5D258DC988EF}"/>
              </a:ext>
            </a:extLst>
          </p:cNvPr>
          <p:cNvSpPr/>
          <p:nvPr/>
        </p:nvSpPr>
        <p:spPr>
          <a:xfrm rot="10800000">
            <a:off x="6292516" y="0"/>
            <a:ext cx="5899484" cy="221381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C616D-D772-EE46-87F3-DD2ED4844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"/>
            <a:ext cx="8735372" cy="685761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52674-ACEB-7375-A65D-DCF2C26A6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1542042"/>
            <a:ext cx="6159662" cy="4008016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  <a:buNone/>
            </a:pPr>
            <a:r>
              <a:rPr lang="en-GB" sz="2000">
                <a:solidFill>
                  <a:schemeClr val="tx1"/>
                </a:solidFill>
                <a:latin typeface="Fira Sans Light" panose="020B0403050000020004" pitchFamily="34" charset="0"/>
              </a:rPr>
              <a:t>All providers are required to:</a:t>
            </a:r>
          </a:p>
          <a:p>
            <a:pPr marL="285750" indent="-28575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tx1"/>
                </a:solidFill>
                <a:latin typeface="Fira Sans Light" panose="020B0403050000020004" pitchFamily="34" charset="0"/>
              </a:rPr>
              <a:t>assess the suitability of each of your </a:t>
            </a:r>
            <a:r>
              <a:rPr lang="en-GB" sz="2000">
                <a:solidFill>
                  <a:schemeClr val="tx1"/>
                </a:solidFill>
                <a:latin typeface="Fira Sans Bold" panose="020B0803050000020004" pitchFamily="34" charset="0"/>
              </a:rPr>
              <a:t>key personnel</a:t>
            </a:r>
            <a:r>
              <a:rPr lang="en-GB" sz="2000">
                <a:solidFill>
                  <a:schemeClr val="tx1"/>
                </a:solidFill>
                <a:latin typeface="Fira Sans Light" panose="020B0403050000020004" pitchFamily="34" charset="0"/>
              </a:rPr>
              <a:t> at least once a year</a:t>
            </a:r>
          </a:p>
          <a:p>
            <a:pPr marL="285750" indent="-28575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tx1"/>
                </a:solidFill>
                <a:latin typeface="Fira Sans Light" panose="020B0403050000020004" pitchFamily="34" charset="0"/>
              </a:rPr>
              <a:t>tell us when you make </a:t>
            </a:r>
            <a:r>
              <a:rPr lang="en-GB" sz="2000">
                <a:solidFill>
                  <a:schemeClr val="tx1"/>
                </a:solidFill>
                <a:latin typeface="Fira Sans Bold" panose="020B0803050000020004" pitchFamily="34" charset="0"/>
              </a:rPr>
              <a:t>material changes</a:t>
            </a:r>
            <a:r>
              <a:rPr lang="en-GB" sz="2000">
                <a:solidFill>
                  <a:schemeClr val="tx1"/>
                </a:solidFill>
                <a:latin typeface="Fira Sans Light" panose="020B0403050000020004" pitchFamily="34" charset="0"/>
              </a:rPr>
              <a:t> to your organisation and </a:t>
            </a:r>
            <a:r>
              <a:rPr lang="en-GB" sz="2000">
                <a:solidFill>
                  <a:schemeClr val="tx1"/>
                </a:solidFill>
                <a:latin typeface="Fira Sans Bold" panose="020B0803050000020004" pitchFamily="34" charset="0"/>
              </a:rPr>
              <a:t>changes to your key personnel</a:t>
            </a:r>
            <a:r>
              <a:rPr lang="en-GB" sz="2000">
                <a:solidFill>
                  <a:schemeClr val="tx1"/>
                </a:solidFill>
                <a:latin typeface="Fira Sans Light" panose="020B0403050000020004" pitchFamily="34" charset="0"/>
              </a:rPr>
              <a:t>, including key personnel suitability within 14 days</a:t>
            </a:r>
          </a:p>
          <a:p>
            <a:pPr marL="285750" indent="-28575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tx1"/>
                </a:solidFill>
                <a:latin typeface="Fira Sans Light" panose="020B0403050000020004" pitchFamily="34" charset="0"/>
              </a:rPr>
              <a:t>submit </a:t>
            </a:r>
            <a:r>
              <a:rPr lang="en-GB" sz="2000">
                <a:solidFill>
                  <a:schemeClr val="tx1"/>
                </a:solidFill>
                <a:latin typeface="Fira Sans Bold" panose="020B0803050000020004" pitchFamily="34" charset="0"/>
              </a:rPr>
              <a:t>provider operations reports annually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D3148B-3F86-30EE-FFFA-D950B49D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57863"/>
            <a:ext cx="5991827" cy="537936"/>
          </a:xfrm>
        </p:spPr>
        <p:txBody>
          <a:bodyPr>
            <a:normAutofit fontScale="90000"/>
          </a:bodyPr>
          <a:lstStyle/>
          <a:p>
            <a:r>
              <a:rPr lang="en-AU">
                <a:latin typeface="Fira Sans ExtraBold"/>
              </a:rPr>
              <a:t>From 1 December 2022</a:t>
            </a:r>
            <a:endParaRPr lang="en-AU"/>
          </a:p>
        </p:txBody>
      </p:sp>
      <p:pic>
        <p:nvPicPr>
          <p:cNvPr id="11" name="Picture 1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C791B1C-6CA9-BC21-F176-FED27BF4A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58" y="435064"/>
            <a:ext cx="1485976" cy="457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A4D7F1-1041-A39C-5EE0-AED6D38815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4" b="1"/>
          <a:stretch/>
        </p:blipFill>
        <p:spPr>
          <a:xfrm>
            <a:off x="0" y="6742252"/>
            <a:ext cx="12192000" cy="11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61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itting in a chair&#10;&#10;Description automatically generated">
            <a:extLst>
              <a:ext uri="{FF2B5EF4-FFF2-40B4-BE49-F238E27FC236}">
                <a16:creationId xmlns:a16="http://schemas.microsoft.com/office/drawing/2014/main" id="{FD3345AF-29CE-A424-F53A-96902481E4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4" r="19710"/>
          <a:stretch/>
        </p:blipFill>
        <p:spPr>
          <a:xfrm>
            <a:off x="7072313" y="0"/>
            <a:ext cx="5119687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F9DF69-B8FB-E09B-8B3E-5D258DC988EF}"/>
              </a:ext>
            </a:extLst>
          </p:cNvPr>
          <p:cNvSpPr/>
          <p:nvPr/>
        </p:nvSpPr>
        <p:spPr>
          <a:xfrm rot="10800000">
            <a:off x="6292516" y="0"/>
            <a:ext cx="5899484" cy="17589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C616D-D772-EE46-87F3-DD2ED4844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"/>
            <a:ext cx="8735372" cy="685761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52674-ACEB-7375-A65D-DCF2C26A6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1542042"/>
            <a:ext cx="5638801" cy="400801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  <a:buNone/>
            </a:pPr>
            <a:r>
              <a:rPr lang="en-GB" sz="2200">
                <a:solidFill>
                  <a:schemeClr val="tx1"/>
                </a:solidFill>
                <a:latin typeface="Fira Sans Light"/>
              </a:rPr>
              <a:t>All providers are required to:</a:t>
            </a:r>
          </a:p>
          <a:p>
            <a:pPr marL="285750" indent="-28575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r>
              <a:rPr lang="en-GB" sz="2200">
                <a:solidFill>
                  <a:schemeClr val="tx1"/>
                </a:solidFill>
                <a:latin typeface="Fira Sans Light"/>
              </a:rPr>
              <a:t>meet </a:t>
            </a:r>
            <a:r>
              <a:rPr lang="en-GB" sz="2200">
                <a:solidFill>
                  <a:schemeClr val="tx1"/>
                </a:solidFill>
                <a:latin typeface="Fira Sans Bold"/>
              </a:rPr>
              <a:t>governing body</a:t>
            </a:r>
            <a:r>
              <a:rPr lang="en-GB" sz="2200">
                <a:solidFill>
                  <a:schemeClr val="tx1"/>
                </a:solidFill>
                <a:latin typeface="Fira Sans Light"/>
              </a:rPr>
              <a:t> membership requirements</a:t>
            </a:r>
          </a:p>
          <a:p>
            <a:pPr marL="285750" indent="-28575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r>
              <a:rPr lang="en-GB" sz="2200">
                <a:solidFill>
                  <a:schemeClr val="tx1"/>
                </a:solidFill>
                <a:latin typeface="Fira Sans Light"/>
              </a:rPr>
              <a:t>establish a </a:t>
            </a:r>
            <a:r>
              <a:rPr lang="en-GB" sz="2200">
                <a:solidFill>
                  <a:schemeClr val="tx1"/>
                </a:solidFill>
                <a:latin typeface="Fira Sans Bold"/>
              </a:rPr>
              <a:t>quality care advisory body</a:t>
            </a:r>
          </a:p>
          <a:p>
            <a:pPr marL="285750" indent="-28575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r>
              <a:rPr lang="en-GB" sz="2200">
                <a:solidFill>
                  <a:schemeClr val="tx1"/>
                </a:solidFill>
                <a:latin typeface="Fira Sans Light"/>
              </a:rPr>
              <a:t>offer to establish a </a:t>
            </a:r>
            <a:r>
              <a:rPr lang="en-GB" sz="2200">
                <a:solidFill>
                  <a:schemeClr val="tx1"/>
                </a:solidFill>
                <a:latin typeface="Fira Sans Bold"/>
              </a:rPr>
              <a:t>consumer advisory body</a:t>
            </a:r>
          </a:p>
          <a:p>
            <a:pPr marL="285750" indent="-28575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r>
              <a:rPr lang="en-GB" sz="2200">
                <a:solidFill>
                  <a:schemeClr val="tx1"/>
                </a:solidFill>
                <a:latin typeface="Fira Sans Light"/>
              </a:rPr>
              <a:t>ensure your people are </a:t>
            </a:r>
            <a:r>
              <a:rPr lang="en-GB" sz="2200">
                <a:solidFill>
                  <a:schemeClr val="tx1"/>
                </a:solidFill>
                <a:latin typeface="Fira Sans Bold"/>
              </a:rPr>
              <a:t>skilled </a:t>
            </a:r>
            <a:r>
              <a:rPr lang="en-GB" sz="2200">
                <a:solidFill>
                  <a:schemeClr val="tx1"/>
                </a:solidFill>
                <a:latin typeface="Fira Sans Light"/>
              </a:rPr>
              <a:t>and </a:t>
            </a:r>
            <a:r>
              <a:rPr lang="en-GB" sz="2200">
                <a:solidFill>
                  <a:schemeClr val="tx1"/>
                </a:solidFill>
                <a:latin typeface="Fira Sans Bold"/>
              </a:rPr>
              <a:t>build their capability</a:t>
            </a:r>
          </a:p>
          <a:p>
            <a:pPr marL="285750" indent="-28575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r>
              <a:rPr lang="en-GB" sz="2200">
                <a:solidFill>
                  <a:schemeClr val="tx1"/>
                </a:solidFill>
                <a:latin typeface="Fira Sans Bold"/>
              </a:rPr>
              <a:t>prioritise older Australians </a:t>
            </a:r>
            <a:r>
              <a:rPr lang="en-GB" sz="2200">
                <a:solidFill>
                  <a:schemeClr val="tx1"/>
                </a:solidFill>
                <a:latin typeface="Fira Sans Light"/>
              </a:rPr>
              <a:t>(not the holding company) if the organisation is a wholly owned subsidiary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D3148B-3F86-30EE-FFFA-D950B49D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57863"/>
            <a:ext cx="5991827" cy="537936"/>
          </a:xfrm>
        </p:spPr>
        <p:txBody>
          <a:bodyPr>
            <a:normAutofit fontScale="90000"/>
          </a:bodyPr>
          <a:lstStyle/>
          <a:p>
            <a:r>
              <a:rPr lang="en-AU">
                <a:latin typeface="Fira Sans ExtraBold"/>
              </a:rPr>
              <a:t>From 1 December 2023</a:t>
            </a:r>
            <a:endParaRPr lang="en-AU"/>
          </a:p>
        </p:txBody>
      </p:sp>
      <p:pic>
        <p:nvPicPr>
          <p:cNvPr id="11" name="Picture 1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C791B1C-6CA9-BC21-F176-FED27BF4A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58" y="435064"/>
            <a:ext cx="1485976" cy="457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A4D7F1-1041-A39C-5EE0-AED6D38815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4" b="1"/>
          <a:stretch/>
        </p:blipFill>
        <p:spPr>
          <a:xfrm>
            <a:off x="0" y="6742252"/>
            <a:ext cx="12192000" cy="11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7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writing on a calendar&#10;&#10;Description automatically generated">
            <a:extLst>
              <a:ext uri="{FF2B5EF4-FFF2-40B4-BE49-F238E27FC236}">
                <a16:creationId xmlns:a16="http://schemas.microsoft.com/office/drawing/2014/main" id="{A1E0939D-DFCE-9FD0-B3D4-0064BD601B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r="46087"/>
          <a:stretch/>
        </p:blipFill>
        <p:spPr>
          <a:xfrm>
            <a:off x="7072313" y="0"/>
            <a:ext cx="5119687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CC616D-D772-EE46-87F3-DD2ED4844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"/>
            <a:ext cx="8735372" cy="685761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52674-ACEB-7375-A65D-DCF2C26A6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3035300"/>
            <a:ext cx="5638801" cy="2514758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FBB46"/>
              </a:buClr>
              <a:buNone/>
            </a:pPr>
            <a:r>
              <a:rPr lang="en-GB" sz="2200">
                <a:solidFill>
                  <a:schemeClr val="tx1"/>
                </a:solidFill>
                <a:latin typeface="Fira Sans Light" panose="020B0403050000020004" pitchFamily="34" charset="0"/>
              </a:rPr>
              <a:t>Providers approved after 1 December 2022 are required to meet all provider governance requirements </a:t>
            </a:r>
            <a:r>
              <a:rPr lang="en-GB" sz="2200">
                <a:solidFill>
                  <a:schemeClr val="tx1"/>
                </a:solidFill>
                <a:latin typeface="Fira Sans Bold" panose="020B0803050000020004" pitchFamily="34" charset="0"/>
              </a:rPr>
              <a:t>from date</a:t>
            </a:r>
            <a:br>
              <a:rPr lang="en-GB" sz="2200">
                <a:solidFill>
                  <a:schemeClr val="tx1"/>
                </a:solidFill>
                <a:latin typeface="Fira Sans Bold" panose="020B0803050000020004" pitchFamily="34" charset="0"/>
              </a:rPr>
            </a:br>
            <a:r>
              <a:rPr lang="en-GB" sz="2200">
                <a:solidFill>
                  <a:schemeClr val="tx1"/>
                </a:solidFill>
                <a:latin typeface="Fira Sans Bold" panose="020B0803050000020004" pitchFamily="34" charset="0"/>
              </a:rPr>
              <a:t>of approval</a:t>
            </a:r>
            <a:r>
              <a:rPr lang="en-GB" sz="2200">
                <a:solidFill>
                  <a:schemeClr val="tx1"/>
                </a:solidFill>
                <a:latin typeface="Fira Sans Light" panose="020B0403050000020004" pitchFamily="34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D3148B-3F86-30EE-FFFA-D950B49D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96062"/>
            <a:ext cx="5991827" cy="1216987"/>
          </a:xfrm>
        </p:spPr>
        <p:txBody>
          <a:bodyPr>
            <a:normAutofit/>
          </a:bodyPr>
          <a:lstStyle/>
          <a:p>
            <a:r>
              <a:rPr lang="en-GB">
                <a:latin typeface="Fira Sans ExtraBold"/>
              </a:rPr>
              <a:t>Providers approved after </a:t>
            </a:r>
            <a:br>
              <a:rPr lang="en-GB">
                <a:latin typeface="Fira Sans ExtraBold"/>
              </a:rPr>
            </a:br>
            <a:r>
              <a:rPr lang="en-GB">
                <a:latin typeface="Fira Sans ExtraBold"/>
              </a:rPr>
              <a:t>1 December 2022</a:t>
            </a:r>
            <a:endParaRPr lang="en-AU"/>
          </a:p>
        </p:txBody>
      </p:sp>
      <p:pic>
        <p:nvPicPr>
          <p:cNvPr id="11" name="Picture 1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C791B1C-6CA9-BC21-F176-FED27BF4A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58" y="435064"/>
            <a:ext cx="1485976" cy="457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A4D7F1-1041-A39C-5EE0-AED6D38815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4" b="1"/>
          <a:stretch/>
        </p:blipFill>
        <p:spPr>
          <a:xfrm>
            <a:off x="0" y="6742252"/>
            <a:ext cx="12192000" cy="11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62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een square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C896B2F3-7B9C-EA84-2A4B-511F374E5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1" y="1703400"/>
            <a:ext cx="10967014" cy="4724643"/>
          </a:xfrm>
          <a:prstGeom prst="rect">
            <a:avLst/>
          </a:prstGeom>
        </p:spPr>
      </p:pic>
      <p:pic>
        <p:nvPicPr>
          <p:cNvPr id="12" name="Picture 11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56BEE919-EAF0-0D51-632D-545E0CB9A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03" y="2128972"/>
            <a:ext cx="628682" cy="67313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F73062-1590-4614-A496-0444538E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74914"/>
            <a:ext cx="9286875" cy="537936"/>
          </a:xfrm>
        </p:spPr>
        <p:txBody>
          <a:bodyPr>
            <a:normAutofit fontScale="90000"/>
          </a:bodyPr>
          <a:lstStyle/>
          <a:p>
            <a:r>
              <a:rPr lang="en-AU"/>
              <a:t>Notifications –</a:t>
            </a:r>
            <a:br>
              <a:rPr lang="en-AU"/>
            </a:br>
            <a:r>
              <a:rPr lang="en-AU"/>
              <a:t>material and key personnel changes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EA802D-02E4-49CF-B1C8-2D6B4EE60CCE}"/>
              </a:ext>
            </a:extLst>
          </p:cNvPr>
          <p:cNvSpPr txBox="1"/>
          <p:nvPr/>
        </p:nvSpPr>
        <p:spPr>
          <a:xfrm>
            <a:off x="2510649" y="1773250"/>
            <a:ext cx="8671701" cy="44242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0850" lvl="2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r>
              <a:rPr lang="en-AU" sz="1700">
                <a:latin typeface="Fira Sans Light"/>
              </a:rPr>
              <a:t>Tell us:</a:t>
            </a:r>
          </a:p>
          <a:p>
            <a:pPr marL="908050" lvl="3" indent="-285750">
              <a:spcBef>
                <a:spcPts val="300"/>
              </a:spcBef>
              <a:spcAft>
                <a:spcPts val="300"/>
              </a:spcAft>
              <a:buClr>
                <a:srgbClr val="5FBB46"/>
              </a:buClr>
              <a:buFont typeface="Courier New" panose="02070309020205020404" pitchFamily="49" charset="0"/>
              <a:buChar char="o"/>
            </a:pPr>
            <a:r>
              <a:rPr lang="en-AU" sz="1700">
                <a:latin typeface="Fira Sans Light"/>
              </a:rPr>
              <a:t>about </a:t>
            </a:r>
            <a:r>
              <a:rPr lang="en-AU" sz="1700">
                <a:latin typeface="Fira Sans Bold"/>
              </a:rPr>
              <a:t>organisational changes</a:t>
            </a:r>
            <a:r>
              <a:rPr lang="en-AU" sz="1700" b="1">
                <a:latin typeface="Fira Sans Light"/>
              </a:rPr>
              <a:t> </a:t>
            </a:r>
            <a:r>
              <a:rPr lang="en-AU" sz="1700">
                <a:latin typeface="Fira Sans Light"/>
              </a:rPr>
              <a:t>such as ABN, business name, sale of a service, full or partial sale of your business, mergers and acquisitions</a:t>
            </a:r>
          </a:p>
          <a:p>
            <a:pPr marL="908050" lvl="3" indent="-285750">
              <a:spcBef>
                <a:spcPts val="300"/>
              </a:spcBef>
              <a:spcAft>
                <a:spcPts val="300"/>
              </a:spcAft>
              <a:buClr>
                <a:srgbClr val="5FBB46"/>
              </a:buClr>
              <a:buFont typeface="Courier New" panose="02070309020205020404" pitchFamily="49" charset="0"/>
              <a:buChar char="o"/>
            </a:pPr>
            <a:r>
              <a:rPr lang="en-AU" sz="1700">
                <a:latin typeface="Fira Sans Light"/>
              </a:rPr>
              <a:t>when you </a:t>
            </a:r>
            <a:r>
              <a:rPr lang="en-AU" sz="1700">
                <a:latin typeface="Fira Sans Bold"/>
              </a:rPr>
              <a:t>add or cease key personnel </a:t>
            </a:r>
            <a:r>
              <a:rPr lang="en-AU" sz="1700">
                <a:latin typeface="Fira Sans Light"/>
              </a:rPr>
              <a:t>– including when you sell or transfer your service to another provider (even when they are under the same business structure)</a:t>
            </a:r>
          </a:p>
          <a:p>
            <a:pPr marL="908050" lvl="3" indent="-285750">
              <a:spcBef>
                <a:spcPts val="300"/>
              </a:spcBef>
              <a:spcAft>
                <a:spcPts val="300"/>
              </a:spcAft>
              <a:buClr>
                <a:srgbClr val="5FBB46"/>
              </a:buClr>
              <a:buFont typeface="Courier New" panose="02070309020205020404" pitchFamily="49" charset="0"/>
              <a:buChar char="o"/>
            </a:pPr>
            <a:r>
              <a:rPr lang="en-AU" sz="1700">
                <a:latin typeface="Fira Sans Light"/>
              </a:rPr>
              <a:t>when a </a:t>
            </a:r>
            <a:r>
              <a:rPr lang="en-AU" sz="1700">
                <a:latin typeface="Fira Sans Bold"/>
              </a:rPr>
              <a:t>key personnel is no longer suitable </a:t>
            </a:r>
            <a:r>
              <a:rPr lang="en-AU" sz="1700">
                <a:latin typeface="Fira Sans Light"/>
              </a:rPr>
              <a:t>- including why</a:t>
            </a:r>
          </a:p>
          <a:p>
            <a:pPr marL="450850" lvl="2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r>
              <a:rPr lang="en-AU" sz="1700">
                <a:latin typeface="Fira Sans Bold"/>
              </a:rPr>
              <a:t>Keep records </a:t>
            </a:r>
            <a:r>
              <a:rPr lang="en-AU" sz="1700">
                <a:latin typeface="Fira Sans Light"/>
              </a:rPr>
              <a:t>about decisions made regarding key personnel suitability.</a:t>
            </a:r>
          </a:p>
          <a:p>
            <a:pPr marL="450850" lvl="2" indent="-285750">
              <a:spcBef>
                <a:spcPts val="300"/>
              </a:spcBef>
              <a:spcAft>
                <a:spcPts val="3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r>
              <a:rPr lang="en-AU" sz="1700">
                <a:latin typeface="Fira Sans Light"/>
              </a:rPr>
              <a:t>Provide a full </a:t>
            </a:r>
            <a:r>
              <a:rPr lang="en-AU" sz="1700">
                <a:latin typeface="Fira Sans Bold"/>
              </a:rPr>
              <a:t>Nationally Coordinated Criminal History check </a:t>
            </a:r>
            <a:r>
              <a:rPr lang="en-AU" sz="1700">
                <a:latin typeface="Fira Sans Light"/>
              </a:rPr>
              <a:t>(extracts are not accepted) or an NDIS Worker screening check.</a:t>
            </a:r>
          </a:p>
          <a:p>
            <a:pPr marL="450850" lvl="2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5FBB46"/>
              </a:buClr>
              <a:buFont typeface="Arial" panose="020B0604020202020204" pitchFamily="34" charset="0"/>
              <a:buChar char="•"/>
            </a:pPr>
            <a:r>
              <a:rPr lang="en-AU" sz="1700">
                <a:latin typeface="Fira Sans Light"/>
              </a:rPr>
              <a:t>Keep your information, and your key personnel’s information, secure at all times.</a:t>
            </a:r>
          </a:p>
          <a:p>
            <a:pPr marL="165100" lvl="2">
              <a:spcBef>
                <a:spcPts val="300"/>
              </a:spcBef>
              <a:spcAft>
                <a:spcPts val="300"/>
              </a:spcAft>
            </a:pPr>
            <a:r>
              <a:rPr lang="en-AU" sz="1700">
                <a:latin typeface="Fira Sans Bold"/>
              </a:rPr>
              <a:t>Progressing a Notification will be delayed if forms are incomplete, documents are missing or are incorrect. </a:t>
            </a:r>
            <a:endParaRPr lang="en-AU" sz="1700">
              <a:latin typeface="Fira Sans Bold" panose="020B08030500000200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08483A-4E9C-72B7-A1AF-483EA30A885A}"/>
              </a:ext>
            </a:extLst>
          </p:cNvPr>
          <p:cNvSpPr/>
          <p:nvPr/>
        </p:nvSpPr>
        <p:spPr>
          <a:xfrm>
            <a:off x="477671" y="2235200"/>
            <a:ext cx="1890879" cy="4189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600"/>
              </a:spcAft>
            </a:pPr>
            <a:r>
              <a:rPr lang="en-AU">
                <a:solidFill>
                  <a:schemeClr val="bg1"/>
                </a:solidFill>
                <a:latin typeface="Fira Sans Bold" panose="020B0803050000020004" pitchFamily="34" charset="0"/>
              </a:rPr>
              <a:t>Organisation changes</a:t>
            </a:r>
          </a:p>
          <a:p>
            <a:pPr algn="ctr">
              <a:spcAft>
                <a:spcPts val="3600"/>
              </a:spcAft>
            </a:pPr>
            <a:r>
              <a:rPr lang="en-AU">
                <a:solidFill>
                  <a:schemeClr val="bg1"/>
                </a:solidFill>
                <a:latin typeface="Fira Sans Bold" panose="020B0803050000020004" pitchFamily="34" charset="0"/>
              </a:rPr>
              <a:t>Key personnel changes</a:t>
            </a:r>
          </a:p>
          <a:p>
            <a:pPr algn="ctr">
              <a:spcAft>
                <a:spcPts val="3600"/>
              </a:spcAft>
            </a:pPr>
            <a:r>
              <a:rPr lang="en-AU">
                <a:solidFill>
                  <a:schemeClr val="bg1"/>
                </a:solidFill>
                <a:latin typeface="Fira Sans Bold" panose="020B0803050000020004" pitchFamily="34" charset="0"/>
              </a:rPr>
              <a:t>Key personnel suitability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94643F-9BBD-C127-983E-413482F80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6750" y="3838247"/>
            <a:ext cx="1479550" cy="0"/>
          </a:xfrm>
          <a:prstGeom prst="line">
            <a:avLst/>
          </a:prstGeom>
          <a:ln w="12700">
            <a:solidFill>
              <a:srgbClr val="A0CD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00651B-6108-7416-B4C7-804973014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6750" y="4854247"/>
            <a:ext cx="1479550" cy="0"/>
          </a:xfrm>
          <a:prstGeom prst="line">
            <a:avLst/>
          </a:prstGeom>
          <a:ln w="12700">
            <a:solidFill>
              <a:srgbClr val="A0CD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5904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D998E34-58A2-4416-96C6-F4B901B25D04}" vid="{0FA90BD3-EEA4-41BF-A42F-1F4BDEB2106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965540-a399-49dc-a930-e8f95642c81d">
      <Terms xmlns="http://schemas.microsoft.com/office/infopath/2007/PartnerControls"/>
    </lcf76f155ced4ddcb4097134ff3c332f>
    <TaxCatchAll xmlns="7b798ab6-92aa-4fb3-a68c-ce9405e1dcc2" xsi:nil="true"/>
    <SharedWithUsers xmlns="7b798ab6-92aa-4fb3-a68c-ce9405e1dcc2">
      <UserInfo>
        <DisplayName>Mariane Umali</DisplayName>
        <AccountId>1075</AccountId>
        <AccountType/>
      </UserInfo>
      <UserInfo>
        <DisplayName>Pam Christie</DisplayName>
        <AccountId>39</AccountId>
        <AccountType/>
      </UserInfo>
      <UserInfo>
        <DisplayName>Josephine Frankiw</DisplayName>
        <AccountId>1215</AccountId>
        <AccountType/>
      </UserInfo>
      <UserInfo>
        <DisplayName>Ada Chen</DisplayName>
        <AccountId>578</AccountId>
        <AccountType/>
      </UserInfo>
      <UserInfo>
        <DisplayName>Louise Macleod</DisplayName>
        <AccountId>1394</AccountId>
        <AccountType/>
      </UserInfo>
      <UserInfo>
        <DisplayName>Olga Popovic</DisplayName>
        <AccountId>490</AccountId>
        <AccountType/>
      </UserInfo>
      <UserInfo>
        <DisplayName>Karen May O'Neile</DisplayName>
        <AccountId>790</AccountId>
        <AccountType/>
      </UserInfo>
      <UserInfo>
        <DisplayName>Allan Hobbs</DisplayName>
        <AccountId>36</AccountId>
        <AccountType/>
      </UserInfo>
      <UserInfo>
        <DisplayName>Tanya Patrick</DisplayName>
        <AccountId>1232</AccountId>
        <AccountType/>
      </UserInfo>
    </SharedWithUsers>
    <Thumbnail xmlns="e0965540-a399-49dc-a930-e8f95642c81d" xsi:nil="true"/>
    <Licensing xmlns="e0965540-a399-49dc-a930-e8f95642c81d" xsi:nil="true"/>
    <Subject_x002c__x0020_Topic xmlns="e0965540-a399-49dc-a930-e8f95642c81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580C9EA9B9AA4F89DAE8CF31E6EFB6" ma:contentTypeVersion="23" ma:contentTypeDescription="Create a new document." ma:contentTypeScope="" ma:versionID="073402454f7c8fdd210fc4b6eb6f8349">
  <xsd:schema xmlns:xsd="http://www.w3.org/2001/XMLSchema" xmlns:xs="http://www.w3.org/2001/XMLSchema" xmlns:p="http://schemas.microsoft.com/office/2006/metadata/properties" xmlns:ns2="e0965540-a399-49dc-a930-e8f95642c81d" xmlns:ns3="7b798ab6-92aa-4fb3-a68c-ce9405e1dcc2" targetNamespace="http://schemas.microsoft.com/office/2006/metadata/properties" ma:root="true" ma:fieldsID="696bd818f52f27e934339bc5015caf5e" ns2:_="" ns3:_="">
    <xsd:import namespace="e0965540-a399-49dc-a930-e8f95642c81d"/>
    <xsd:import namespace="7b798ab6-92aa-4fb3-a68c-ce9405e1dc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icensing" minOccurs="0"/>
                <xsd:element ref="ns2:Subject_x002c__x0020_Topic" minOccurs="0"/>
                <xsd:element ref="ns2:lcf76f155ced4ddcb4097134ff3c332f" minOccurs="0"/>
                <xsd:element ref="ns3:TaxCatchAll" minOccurs="0"/>
                <xsd:element ref="ns2:Thumbnai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965540-a399-49dc-a930-e8f95642c8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icensing" ma:index="21" nillable="true" ma:displayName="Licensing" ma:description="Licensing, copyright, etc" ma:internalName="Licensing">
      <xsd:simpleType>
        <xsd:restriction base="dms:Note">
          <xsd:maxLength value="255"/>
        </xsd:restriction>
      </xsd:simpleType>
    </xsd:element>
    <xsd:element name="Subject_x002c__x0020_Topic" ma:index="22" nillable="true" ma:displayName="Subject, Topic" ma:description="Genre, description information regarding imagery" ma:internalName="Subject_x002c__x0020_Topic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53d20b5-6419-4d10-afdf-1b8870cd91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humbnail" ma:index="26" nillable="true" ma:displayName="Thumbnail" ma:format="Thumbnail" ma:internalName="Thumbnail">
      <xsd:simpleType>
        <xsd:restriction base="dms:Unknown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798ab6-92aa-4fb3-a68c-ce9405e1dcc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92240629-47ec-48f3-a0b4-438f7e35a86b}" ma:internalName="TaxCatchAll" ma:showField="CatchAllData" ma:web="7b798ab6-92aa-4fb3-a68c-ce9405e1dc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ECC3AD-706B-413C-A1D0-81687EE569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0BB201-E19A-4CF0-9058-C05D3427DC94}">
  <ds:schemaRefs>
    <ds:schemaRef ds:uri="7b798ab6-92aa-4fb3-a68c-ce9405e1dcc2"/>
    <ds:schemaRef ds:uri="e0965540-a399-49dc-a930-e8f95642c81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3A6D491-C1BB-4154-B71B-413D38A8A8EE}">
  <ds:schemaRefs>
    <ds:schemaRef ds:uri="7b798ab6-92aa-4fb3-a68c-ce9405e1dcc2"/>
    <ds:schemaRef ds:uri="e0965540-a399-49dc-a930-e8f95642c81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24</Slides>
  <Notes>24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1_Office Theme</vt:lpstr>
      <vt:lpstr>Strengthening provider governance</vt:lpstr>
      <vt:lpstr>Acknowledgement of Country</vt:lpstr>
      <vt:lpstr>Key topics we’ll cover today:</vt:lpstr>
      <vt:lpstr>Context and background</vt:lpstr>
      <vt:lpstr>Louise Macleod Complaints Commissioner </vt:lpstr>
      <vt:lpstr>From 1 December 2022</vt:lpstr>
      <vt:lpstr>From 1 December 2023</vt:lpstr>
      <vt:lpstr>Providers approved after  1 December 2022</vt:lpstr>
      <vt:lpstr>Notifications – material and key personnel changes</vt:lpstr>
      <vt:lpstr>Government Provider Management System (GPMS)</vt:lpstr>
      <vt:lpstr>Governing body composition</vt:lpstr>
      <vt:lpstr>What is a determination?</vt:lpstr>
      <vt:lpstr>Request a determination</vt:lpstr>
      <vt:lpstr>The assessment process</vt:lpstr>
      <vt:lpstr>Determination timeframes</vt:lpstr>
      <vt:lpstr>Scenarios</vt:lpstr>
      <vt:lpstr>Scenarios</vt:lpstr>
      <vt:lpstr>Pam Christie  Executive Director – Strategic Projects  </vt:lpstr>
      <vt:lpstr>PowerPoint Presentation</vt:lpstr>
      <vt:lpstr>PowerPoint Presentation</vt:lpstr>
      <vt:lpstr>PowerPoint Presentation</vt:lpstr>
      <vt:lpstr>PowerPoint Presentation</vt:lpstr>
      <vt:lpstr>Program enrolments </vt:lpstr>
      <vt:lpstr>https://gfr.agedcarequality.gov.au/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Patrick</dc:creator>
  <cp:revision>2</cp:revision>
  <dcterms:created xsi:type="dcterms:W3CDTF">2023-08-29T11:33:35Z</dcterms:created>
  <dcterms:modified xsi:type="dcterms:W3CDTF">2023-09-19T05:56:35Z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0x01010088580C9EA9B9AA4F89DAE8CF31E6EFB6</vt:lpwstr>
  </property>
  <property fmtid="{D5CDD505-2E9C-101B-9397-08002B2CF9AE}" pid="3" name="MediaServiceImageTags">
    <vt:lpwstr/>
  </property>
</Properties>
</file>